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6768" r:id="rId2"/>
    <p:sldMasterId id="2147486772" r:id="rId3"/>
    <p:sldMasterId id="2147486778" r:id="rId4"/>
    <p:sldMasterId id="2147486785" r:id="rId5"/>
    <p:sldMasterId id="2147484495" r:id="rId6"/>
    <p:sldMasterId id="2147485590" r:id="rId7"/>
    <p:sldMasterId id="2147485602" r:id="rId8"/>
    <p:sldMasterId id="2147485617" r:id="rId9"/>
    <p:sldMasterId id="2147486099" r:id="rId10"/>
    <p:sldMasterId id="2147486103" r:id="rId11"/>
    <p:sldMasterId id="2147486762" r:id="rId12"/>
    <p:sldMasterId id="2147486792" r:id="rId13"/>
    <p:sldMasterId id="2147486805" r:id="rId14"/>
  </p:sldMasterIdLst>
  <p:notesMasterIdLst>
    <p:notesMasterId r:id="rId55"/>
  </p:notesMasterIdLst>
  <p:handoutMasterIdLst>
    <p:handoutMasterId r:id="rId56"/>
  </p:handoutMasterIdLst>
  <p:sldIdLst>
    <p:sldId id="488" r:id="rId15"/>
    <p:sldId id="491" r:id="rId16"/>
    <p:sldId id="489" r:id="rId17"/>
    <p:sldId id="490" r:id="rId18"/>
    <p:sldId id="492" r:id="rId19"/>
    <p:sldId id="459" r:id="rId20"/>
    <p:sldId id="460" r:id="rId21"/>
    <p:sldId id="461" r:id="rId22"/>
    <p:sldId id="493" r:id="rId23"/>
    <p:sldId id="494" r:id="rId24"/>
    <p:sldId id="524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4" r:id="rId44"/>
    <p:sldId id="525" r:id="rId45"/>
    <p:sldId id="515" r:id="rId46"/>
    <p:sldId id="517" r:id="rId47"/>
    <p:sldId id="516" r:id="rId48"/>
    <p:sldId id="518" r:id="rId49"/>
    <p:sldId id="519" r:id="rId50"/>
    <p:sldId id="520" r:id="rId51"/>
    <p:sldId id="521" r:id="rId52"/>
    <p:sldId id="522" r:id="rId53"/>
    <p:sldId id="523" r:id="rId54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F20000"/>
    <a:srgbClr val="CC0000"/>
    <a:srgbClr val="C80000"/>
    <a:srgbClr val="FFFDCA"/>
    <a:srgbClr val="20806B"/>
    <a:srgbClr val="00509D"/>
    <a:srgbClr val="00814D"/>
    <a:srgbClr val="93C9FF"/>
    <a:srgbClr val="25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827" autoAdjust="0"/>
  </p:normalViewPr>
  <p:slideViewPr>
    <p:cSldViewPr>
      <p:cViewPr>
        <p:scale>
          <a:sx n="85" d="100"/>
          <a:sy n="85" d="100"/>
        </p:scale>
        <p:origin x="-608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70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defTabSz="93821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KDIGO PowerPoint for ASN- Philadelphia</a:t>
            </a:r>
          </a:p>
          <a:p>
            <a:pPr>
              <a:defRPr/>
            </a:pPr>
            <a:r>
              <a:rPr lang="en-US"/>
              <a:t>11/6-9/08</a:t>
            </a:r>
          </a:p>
          <a:p>
            <a:pPr>
              <a:defRPr/>
            </a:pPr>
            <a:r>
              <a:rPr lang="en-US"/>
              <a:t>10/28/08 Draft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defTabSz="93821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/>
            </a:lvl1pPr>
          </a:lstStyle>
          <a:p>
            <a:fld id="{B93164E2-9433-45F6-A575-9355EC9B1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F351EDE-8A3F-4DF0-A4E1-A6BFC0EF7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6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A7FD6-AA0C-8243-8DB6-88EC039A152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1675"/>
            <a:ext cx="4676775" cy="3508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73600" cy="35052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445001"/>
            <a:ext cx="5173663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73600" cy="35052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445001"/>
            <a:ext cx="5173663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outline-blank-white-transparent-world-map-b2b"/>
          <p:cNvPicPr>
            <a:picLocks noChangeAspect="1" noChangeArrowheads="1"/>
          </p:cNvPicPr>
          <p:nvPr/>
        </p:nvPicPr>
        <p:blipFill>
          <a:blip r:embed="rId2" cstate="print">
            <a:lum bright="56000" contrast="-70000"/>
          </a:blip>
          <a:srcRect/>
          <a:stretch>
            <a:fillRect/>
          </a:stretch>
        </p:blipFill>
        <p:spPr bwMode="auto">
          <a:xfrm>
            <a:off x="0" y="228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-304800" y="1981200"/>
            <a:ext cx="8991600" cy="6019800"/>
          </a:xfrm>
          <a:prstGeom prst="rect">
            <a:avLst/>
          </a:prstGeom>
          <a:gradFill rotWithShape="1">
            <a:gsLst>
              <a:gs pos="0">
                <a:srgbClr val="5F5F5F">
                  <a:alpha val="56000"/>
                </a:srgbClr>
              </a:gs>
              <a:gs pos="100000">
                <a:srgbClr val="DDDDDD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7" name="Picture 34" descr="KDIGO_LogoCol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8200"/>
            <a:ext cx="3276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A261"/>
          </a:solidFill>
          <a:ln>
            <a:noFill/>
          </a:ln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867400" y="6324600"/>
            <a:ext cx="32004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latin typeface="Futura Md" charset="0"/>
              </a:rPr>
              <a:t>www.kdigo.org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899160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8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A26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1952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70307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1380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45652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48271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7134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91566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290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10B87BA-5AD5-6D44-B050-AA81D30A4CF5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5BB317B-2611-304C-8865-0DEC1F7F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26984A6-B118-154D-B4BD-B594E6754F4E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00DFB19-CF36-9D47-8057-0E96FEBE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1495674-632B-2741-8F16-12BEC432104D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ACA113A-A104-F741-834E-9A7151D71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2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C69EBD8-8EF9-3944-84E0-5790391BB62D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D72EE13-2933-E24B-ABD0-D3AE0DDD2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70C776E-8F34-9D47-BAE7-11EC2318EA16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C41DE40-1E11-2941-B04B-D14F08876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EF18821-78C9-1B49-B820-F931E51131F4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45EF8DB-C622-9A42-AC43-BDCA3A99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8883200-461E-8F4E-B9FC-1F1A11BE73D2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D40F7E1-607F-0F49-8DD4-420AB60EC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0AC5345-3682-2B48-B5D8-4B33DE225074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D264978-A3BE-2349-BEE0-D0851BC41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0B0347E-BFA5-D740-804A-AC68E06673CE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8FA7922-2F2D-8B4D-8F84-56168DCAB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7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67605E5-E0A6-414B-BA7A-502E7506B6A5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FFBCB11-A792-9945-A220-F92C9C38D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898525" y="6656388"/>
            <a:ext cx="1079500" cy="125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2CEC-A063-4444-BCA5-7054771C9392}" type="datetimeFigureOut">
              <a:rPr lang="de-DE"/>
              <a:pPr>
                <a:defRPr/>
              </a:pPr>
              <a:t>9/19/17</a:t>
            </a:fld>
            <a:endParaRPr lang="de-DE" sz="1400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9001" y="6656388"/>
            <a:ext cx="3598863" cy="125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8776" y="6656388"/>
            <a:ext cx="360363" cy="125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1B4F-6ED0-BF40-B7AE-4A654EF3CA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418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6F3422D-6A7F-F249-9A53-5EAFCAF626AA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2FB4D82-59F3-BC40-9641-00DD07D74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25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A1C496D-12B7-054F-B237-A8C7F0D07FF3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86711EB-424E-0343-B821-00144B27C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9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8F50C3A-95C1-5B4D-8EFF-A96FBC0C110E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877B9EA-F177-7449-A7BA-A92C60841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1E879FF-669F-244B-90C5-9DB77323956F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D1955D8-E5BE-FF43-9F11-D5B3A180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9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60AD99A-F6A9-A94E-82F1-2D6C59495645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98AD9F6-2E4D-DD4C-ABBE-CE0CB2FB2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2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898525" y="6656388"/>
            <a:ext cx="1079500" cy="125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C787-A4BA-294C-A463-29D2123333B9}" type="datetimeFigureOut">
              <a:rPr lang="de-DE"/>
              <a:pPr>
                <a:defRPr/>
              </a:pPr>
              <a:t>9/19/17</a:t>
            </a:fld>
            <a:endParaRPr lang="de-DE" sz="1400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9001" y="6656388"/>
            <a:ext cx="3598863" cy="125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8776" y="6656388"/>
            <a:ext cx="360363" cy="125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FCE0-0992-034B-B5D2-F052B9F2C4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03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BE1A8D-110A-4352-BCBE-76C93E2DC685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05CE01-5D9E-4F7C-9584-EA6D94EFD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04BECA-3405-41C3-97F7-D5879FCEE0F2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3D6C94-6586-4337-AF2E-30131191E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678BF7-951A-414B-9B2E-EBA895B33C3A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071FB7-EF4D-4460-889D-1CDF82D89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568F74-0C12-4336-9264-3C34614D4D3C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8CA986-FB84-4FCB-A941-0BB05E84A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AE35C8-A75B-41F8-BFFB-85FA0D5EF90B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B1EA7D-F832-4A1D-B396-2E276730E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B79361-B78C-4885-83AA-E18BD7099C02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5F5F6A-909C-4E5C-8024-A3FACB70C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F39298-D48E-4E6A-AFA2-88FE304C9D51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EB8E2C-544E-4628-B3C7-BC87B8BF5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48AB89-148B-4D57-AA5C-D55B98FD4773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98A7D0-1814-4B33-B71F-EF96B8E41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517B20-294F-43B9-97B0-E132C061FE5C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093F47-DCF0-48E3-87A5-6953382A4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7CB3C7-02DC-4C98-9020-626A519E3573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38E38F-0134-4FD5-81D2-CED9CB795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432B0D-B846-44A0-BA7B-00399100DB5F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35371F-15ED-4E42-9CDA-612E32A57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0BEA625-04A4-45F3-9093-972B30A76500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990F46-E226-403C-810F-A55CBDB4A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322399D-633A-4E21-8993-9182B96C1E9C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4069A6-0293-457D-A995-2C4011ACB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6A98AC-DAA2-498E-AD14-608F197A1767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680F132-5E0B-4326-A155-5DA1FF35D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5821599-A559-4A50-A418-6B36482E3738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911A4EB-DA55-4516-895E-555FEE7C2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F04F93-A7F0-47C1-8038-B873377CADCF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08E17AA-14E7-4FA7-AE11-68692759E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CEECE4-1ABA-4C47-A776-D029BA0012C5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CD9C967-1FD8-43FC-9C89-A6324CFD9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494954-E981-436F-8764-E9DE24482815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D689C2-9B49-4972-8F19-602023BE1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E8D7CA-EA62-42EC-9029-407EBDC6D076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A22B403-CEDE-4F20-955F-87BF71515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A3EAB0C-093A-4D65-9937-5389A7A345A7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59CC3DF-8825-43B5-853D-A26C8DF99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84CB0D-7F18-491C-9E66-BB0DF0C9326B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F6EBC9-92C2-47B7-BF09-B1604EEB6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01A7F7D-5ED4-4A5E-9E0D-D5B572496B58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D9DCE4-B142-462B-929C-6A13B175C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outline-blank-white-transparent-world-map-b2b"/>
          <p:cNvPicPr>
            <a:picLocks noChangeAspect="1" noChangeArrowheads="1"/>
          </p:cNvPicPr>
          <p:nvPr/>
        </p:nvPicPr>
        <p:blipFill>
          <a:blip r:embed="rId2" cstate="print">
            <a:lum bright="56000" contrast="-70000"/>
          </a:blip>
          <a:srcRect/>
          <a:stretch>
            <a:fillRect/>
          </a:stretch>
        </p:blipFill>
        <p:spPr bwMode="auto">
          <a:xfrm>
            <a:off x="0" y="228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-304800" y="1981200"/>
            <a:ext cx="8991600" cy="6019800"/>
          </a:xfrm>
          <a:prstGeom prst="rect">
            <a:avLst/>
          </a:prstGeom>
          <a:gradFill rotWithShape="1">
            <a:gsLst>
              <a:gs pos="0">
                <a:srgbClr val="5F5F5F">
                  <a:alpha val="56000"/>
                </a:srgbClr>
              </a:gs>
              <a:gs pos="100000">
                <a:srgbClr val="DDDDDD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34" descr="KDIGO_LogoCol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8200"/>
            <a:ext cx="3276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A261"/>
          </a:solidFill>
          <a:ln>
            <a:noFill/>
          </a:ln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867400" y="6324600"/>
            <a:ext cx="32004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mtClean="0">
                <a:solidFill>
                  <a:srgbClr val="FFFFFF"/>
                </a:solidFill>
                <a:latin typeface="Futura Md" charset="0"/>
              </a:rPr>
              <a:t>www.kdigo.org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899160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88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8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A26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206DF3-2032-46EE-BE42-E23D85ABCF38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B2B19D-44A0-4416-A86F-D332B3F9A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86D47D-6FF0-41E5-AD1F-85074388A484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87633AF-E91F-4C34-B0A2-47BD1C05B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71604C-A50C-423C-A814-78620D237183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ED0BB6-9ABC-4C16-AC81-415203340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A61D983-B817-4EFA-A175-AAB19E982A85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5AD0AEC-C890-409A-9C32-5F7B83B4C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744F6B3-C70A-4605-8E03-377C7BC42F6B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4FA664D-0C38-48C7-ACCD-7285055DD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4BDD4B-3B42-4847-B421-1011FDFE2519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669AD89-9838-43D9-A409-B5DBE64A9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C121703-1FDF-4533-A0FA-976DBF34C486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D144A6-AD06-4601-81FC-C1CA97CC6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25100B2-3196-4DDA-8450-16792E6739DC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82DCABE-E984-4EA3-B863-0C4149937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7238" y="6280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28BE-FF57-41FC-82D6-0F13456C5D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2350237-0AA4-4CCB-AB8D-3ACD27C8A2C2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391467C-4DDA-4D3B-AB7B-F3304E39C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15A60C-A75D-4CA0-8411-8FC41047C595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BE38D80-0B5F-48C6-8B48-C81A01E78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5ABE57-B4DE-4DC4-B074-F8B67B9453C3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B3AB6D6-F157-42F5-AFBB-CD672F771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10B87BA-5AD5-6D44-B050-AA81D30A4CF5}" type="datetimeFigureOut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9/19/17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5BB317B-2611-304C-8865-0DEC1F7F1606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2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643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26984A6-B118-154D-B4BD-B594E6754F4E}" type="datetimeFigureOut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9/19/17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00DFB19-CF36-9D47-8057-0E96FEBE7FE3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315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1495674-632B-2741-8F16-12BEC432104D}" type="datetimeFigureOut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9/19/17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ACA113A-A104-F741-834E-9A7151D71043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01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C69EBD8-8EF9-3944-84E0-5790391BB62D}" type="datetimeFigureOut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9/19/17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D72EE13-2933-E24B-ABD0-D3AE0DDD218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05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70C776E-8F34-9D47-BAE7-11EC2318EA16}" type="datetimeFigureOut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9/19/17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C41DE40-1E11-2941-B04B-D14F0887638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459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53699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2097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3973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7222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6848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270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A57FA73-1AD1-4A46-8AF9-22C6CC7B8FFF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 b="0" u="none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A286497-D400-DC4F-A2B4-F3A20EEC8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81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70435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6638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23645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9249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EE74C7-D2E9-4D1C-9917-70C48240558F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6884C6-CBFB-48E2-A0A1-BDE754AC57FC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18614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0492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34764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8390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529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6D6660E-DD3E-A04E-9B2A-C54635567176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9/19/17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86802E-3559-D04B-9228-BE76FA975302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531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theme" Target="../theme/theme10.xml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4" Type="http://schemas.openxmlformats.org/officeDocument/2006/relationships/theme" Target="../theme/theme11.xml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theme" Target="../theme/theme12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theme" Target="../theme/theme13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theme" Target="../theme/theme1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theme" Target="../theme/theme8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914400" y="1143000"/>
            <a:ext cx="8229600" cy="63500"/>
          </a:xfrm>
          <a:prstGeom prst="rect">
            <a:avLst/>
          </a:prstGeom>
          <a:solidFill>
            <a:srgbClr val="00814D"/>
          </a:solidFill>
          <a:ln>
            <a:noFill/>
          </a:ln>
          <a:effectLst/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1027" name="Picture 34" descr="KDIGO_LogoColor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867400"/>
            <a:ext cx="931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66800" y="6473825"/>
            <a:ext cx="6781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914400" y="133350"/>
            <a:ext cx="8229600" cy="906463"/>
          </a:xfrm>
          <a:prstGeom prst="rect">
            <a:avLst/>
          </a:prstGeom>
          <a:solidFill>
            <a:srgbClr val="00509D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95325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08" r:id="rId1"/>
    <p:sldLayoutId id="2147486709" r:id="rId2"/>
    <p:sldLayoutId id="2147486710" r:id="rId3"/>
    <p:sldLayoutId id="2147486711" r:id="rId4"/>
    <p:sldLayoutId id="2147486712" r:id="rId5"/>
    <p:sldLayoutId id="2147486713" r:id="rId6"/>
    <p:sldLayoutId id="2147486761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738" y="6138863"/>
            <a:ext cx="1203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Box 4"/>
          <p:cNvSpPr txBox="1">
            <a:spLocks noChangeArrowheads="1"/>
          </p:cNvSpPr>
          <p:nvPr/>
        </p:nvSpPr>
        <p:spPr bwMode="auto">
          <a:xfrm>
            <a:off x="454025" y="6400800"/>
            <a:ext cx="2554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3B1D00"/>
                </a:solidFill>
                <a:latin typeface="Trebuchet MS" charset="0"/>
              </a:rPr>
              <a:t>USRDS 2013 ADR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9" r:id="rId1"/>
    <p:sldLayoutId id="2147486704" r:id="rId2"/>
    <p:sldLayoutId id="214748670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738" y="6138863"/>
            <a:ext cx="1203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454025" y="6400800"/>
            <a:ext cx="2554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3B1D00"/>
                </a:solidFill>
                <a:latin typeface="Trebuchet MS" charset="0"/>
              </a:rPr>
              <a:t>USRDS 2013 ADR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0" r:id="rId1"/>
    <p:sldLayoutId id="2147486706" r:id="rId2"/>
    <p:sldLayoutId id="214748670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KDIGO_LogoColor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867400"/>
            <a:ext cx="9318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95325"/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-457200" y="6381750"/>
            <a:ext cx="70866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500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</p:spTree>
    <p:extLst>
      <p:ext uri="{BB962C8B-B14F-4D97-AF65-F5344CB8AC3E}">
        <p14:creationId xmlns:p14="http://schemas.microsoft.com/office/powerpoint/2010/main" val="85763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63" r:id="rId1"/>
    <p:sldLayoutId id="2147486764" r:id="rId2"/>
    <p:sldLayoutId id="2147486765" r:id="rId3"/>
    <p:sldLayoutId id="2147486766" r:id="rId4"/>
    <p:sldLayoutId id="21474867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43000" y="6382435"/>
            <a:ext cx="7086600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500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98480" y="6248399"/>
            <a:ext cx="7845520" cy="30477"/>
          </a:xfrm>
          <a:prstGeom prst="rect">
            <a:avLst/>
          </a:prstGeom>
          <a:solidFill>
            <a:srgbClr val="2C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C62A9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695325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pic>
        <p:nvPicPr>
          <p:cNvPr id="7" name="Picture 34" descr="KDIGO_LogoColor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62" y="5867400"/>
            <a:ext cx="9321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8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3" r:id="rId1"/>
    <p:sldLayoutId id="2147486794" r:id="rId2"/>
    <p:sldLayoutId id="2147486795" r:id="rId3"/>
    <p:sldLayoutId id="2147486796" r:id="rId4"/>
    <p:sldLayoutId id="2147486797" r:id="rId5"/>
    <p:sldLayoutId id="2147486798" r:id="rId6"/>
    <p:sldLayoutId id="2147486799" r:id="rId7"/>
    <p:sldLayoutId id="2147486800" r:id="rId8"/>
    <p:sldLayoutId id="2147486801" r:id="rId9"/>
    <p:sldLayoutId id="2147486802" r:id="rId10"/>
    <p:sldLayoutId id="2147486803" r:id="rId11"/>
    <p:sldLayoutId id="2147486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4" descr="KDIGO_LogoColor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62" y="5867400"/>
            <a:ext cx="9321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695325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1143000" y="6382435"/>
            <a:ext cx="7086600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500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</p:spTree>
    <p:extLst>
      <p:ext uri="{BB962C8B-B14F-4D97-AF65-F5344CB8AC3E}">
        <p14:creationId xmlns:p14="http://schemas.microsoft.com/office/powerpoint/2010/main" val="29625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06" r:id="rId1"/>
    <p:sldLayoutId id="2147486807" r:id="rId2"/>
    <p:sldLayoutId id="2147486808" r:id="rId3"/>
    <p:sldLayoutId id="2147486809" r:id="rId4"/>
    <p:sldLayoutId id="2147486810" r:id="rId5"/>
    <p:sldLayoutId id="2147486811" r:id="rId6"/>
    <p:sldLayoutId id="2147486812" r:id="rId7"/>
    <p:sldLayoutId id="2147486813" r:id="rId8"/>
    <p:sldLayoutId id="2147486814" r:id="rId9"/>
    <p:sldLayoutId id="2147486815" r:id="rId10"/>
    <p:sldLayoutId id="21474868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98576" y="6248402"/>
            <a:ext cx="7845425" cy="30163"/>
          </a:xfrm>
          <a:prstGeom prst="rect">
            <a:avLst/>
          </a:prstGeom>
          <a:solidFill>
            <a:srgbClr val="2C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2C62A9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defTabSz="695325"/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1028" name="Picture 34" descr="KDIGO_LogoColor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867400"/>
            <a:ext cx="9318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1219200" y="6381750"/>
            <a:ext cx="70866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" b="0" i="1" u="none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</p:spTree>
    <p:extLst>
      <p:ext uri="{BB962C8B-B14F-4D97-AF65-F5344CB8AC3E}">
        <p14:creationId xmlns:p14="http://schemas.microsoft.com/office/powerpoint/2010/main" val="33828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69" r:id="rId1"/>
    <p:sldLayoutId id="2147486770" r:id="rId2"/>
    <p:sldLayoutId id="214748677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KDIGO_LogoColor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867400"/>
            <a:ext cx="9318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defTabSz="695325"/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1219200" y="6381750"/>
            <a:ext cx="70866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" b="0" i="1" u="none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</p:spTree>
    <p:extLst>
      <p:ext uri="{BB962C8B-B14F-4D97-AF65-F5344CB8AC3E}">
        <p14:creationId xmlns:p14="http://schemas.microsoft.com/office/powerpoint/2010/main" val="29883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73" r:id="rId1"/>
    <p:sldLayoutId id="2147486774" r:id="rId2"/>
    <p:sldLayoutId id="2147486775" r:id="rId3"/>
    <p:sldLayoutId id="2147486776" r:id="rId4"/>
    <p:sldLayoutId id="214748677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 descr="KDIGO_LogoColor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867400"/>
            <a:ext cx="9318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defTabSz="695325"/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8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79" r:id="rId1"/>
    <p:sldLayoutId id="2147486780" r:id="rId2"/>
    <p:sldLayoutId id="2147486781" r:id="rId3"/>
    <p:sldLayoutId id="2147486782" r:id="rId4"/>
    <p:sldLayoutId id="2147486783" r:id="rId5"/>
    <p:sldLayoutId id="214748678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defTabSz="695325"/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6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6" r:id="rId1"/>
    <p:sldLayoutId id="2147486787" r:id="rId2"/>
    <p:sldLayoutId id="2147486788" r:id="rId3"/>
    <p:sldLayoutId id="2147486789" r:id="rId4"/>
    <p:sldLayoutId id="2147486790" r:id="rId5"/>
    <p:sldLayoutId id="2147486791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200400" y="1143000"/>
            <a:ext cx="5943600" cy="63500"/>
          </a:xfrm>
          <a:prstGeom prst="rect">
            <a:avLst/>
          </a:prstGeom>
          <a:solidFill>
            <a:srgbClr val="00814D"/>
          </a:solidFill>
          <a:ln>
            <a:noFill/>
          </a:ln>
          <a:effectLst/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2051" name="TextBox 12"/>
          <p:cNvSpPr txBox="1">
            <a:spLocks noChangeArrowheads="1"/>
          </p:cNvSpPr>
          <p:nvPr userDrawn="1"/>
        </p:nvSpPr>
        <p:spPr bwMode="auto">
          <a:xfrm>
            <a:off x="3200400" y="133350"/>
            <a:ext cx="5943600" cy="906463"/>
          </a:xfrm>
          <a:prstGeom prst="rect">
            <a:avLst/>
          </a:prstGeom>
          <a:solidFill>
            <a:srgbClr val="00509D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3076" name="Picture 34" descr="KDIGO_LogoColor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5867400"/>
            <a:ext cx="931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1066800" y="6473825"/>
            <a:ext cx="6781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4" r:id="rId1"/>
    <p:sldLayoutId id="2147486715" r:id="rId2"/>
    <p:sldLayoutId id="2147486716" r:id="rId3"/>
    <p:sldLayoutId id="2147486717" r:id="rId4"/>
    <p:sldLayoutId id="2147486718" r:id="rId5"/>
    <p:sldLayoutId id="2147486719" r:id="rId6"/>
    <p:sldLayoutId id="2147486720" r:id="rId7"/>
    <p:sldLayoutId id="2147486721" r:id="rId8"/>
    <p:sldLayoutId id="2147486722" r:id="rId9"/>
    <p:sldLayoutId id="2147486723" r:id="rId10"/>
    <p:sldLayoutId id="2147486724" r:id="rId11"/>
    <p:sldLayoutId id="2147486725" r:id="rId12"/>
    <p:sldLayoutId id="2147486726" r:id="rId13"/>
    <p:sldLayoutId id="2147486727" r:id="rId14"/>
  </p:sldLayoutIdLst>
  <p:transition xmlns:p14="http://schemas.microsoft.com/office/powerpoint/2010/main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200400" y="1143000"/>
            <a:ext cx="5943600" cy="63500"/>
          </a:xfrm>
          <a:prstGeom prst="rect">
            <a:avLst/>
          </a:prstGeom>
          <a:solidFill>
            <a:srgbClr val="00814D"/>
          </a:solidFill>
          <a:ln>
            <a:noFill/>
          </a:ln>
          <a:effectLst/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51" name="TextBox 12"/>
          <p:cNvSpPr txBox="1">
            <a:spLocks noChangeArrowheads="1"/>
          </p:cNvSpPr>
          <p:nvPr userDrawn="1"/>
        </p:nvSpPr>
        <p:spPr bwMode="auto">
          <a:xfrm>
            <a:off x="3200400" y="133350"/>
            <a:ext cx="5943600" cy="906463"/>
          </a:xfrm>
          <a:prstGeom prst="rect">
            <a:avLst/>
          </a:prstGeom>
          <a:solidFill>
            <a:srgbClr val="00509D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15364" name="Picture 34" descr="KDIGO_LogoColor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867400"/>
            <a:ext cx="931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1066800" y="6473825"/>
            <a:ext cx="6781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p:transition xmlns:p14="http://schemas.microsoft.com/office/powerpoint/2010/main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914400" y="1143000"/>
            <a:ext cx="8229600" cy="63500"/>
          </a:xfrm>
          <a:prstGeom prst="rect">
            <a:avLst/>
          </a:prstGeom>
          <a:solidFill>
            <a:srgbClr val="00814D"/>
          </a:solidFill>
          <a:ln>
            <a:noFill/>
          </a:ln>
          <a:effectLst/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51" name="Picture 34" descr="KDIGO_LogoColor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5867400"/>
            <a:ext cx="931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66800" y="6473825"/>
            <a:ext cx="6781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914400" y="133350"/>
            <a:ext cx="8229600" cy="906463"/>
          </a:xfrm>
          <a:prstGeom prst="rect">
            <a:avLst/>
          </a:prstGeom>
          <a:solidFill>
            <a:srgbClr val="00509D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95325"/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9" r:id="rId1"/>
    <p:sldLayoutId id="2147486740" r:id="rId2"/>
    <p:sldLayoutId id="2147486741" r:id="rId3"/>
    <p:sldLayoutId id="2147486742" r:id="rId4"/>
    <p:sldLayoutId id="2147486743" r:id="rId5"/>
    <p:sldLayoutId id="2147486744" r:id="rId6"/>
    <p:sldLayoutId id="2147486745" r:id="rId7"/>
    <p:sldLayoutId id="2147486746" r:id="rId8"/>
    <p:sldLayoutId id="2147486747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200400" y="1143000"/>
            <a:ext cx="5943600" cy="63500"/>
          </a:xfrm>
          <a:prstGeom prst="rect">
            <a:avLst/>
          </a:prstGeom>
          <a:solidFill>
            <a:srgbClr val="00814D"/>
          </a:solidFill>
          <a:ln>
            <a:noFill/>
          </a:ln>
          <a:effectLst/>
          <a:extLst/>
        </p:spPr>
        <p:txBody>
          <a:bodyPr/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51" name="TextBox 12"/>
          <p:cNvSpPr txBox="1">
            <a:spLocks noChangeArrowheads="1"/>
          </p:cNvSpPr>
          <p:nvPr userDrawn="1"/>
        </p:nvSpPr>
        <p:spPr bwMode="auto">
          <a:xfrm>
            <a:off x="3200400" y="133350"/>
            <a:ext cx="5943600" cy="906463"/>
          </a:xfrm>
          <a:prstGeom prst="rect">
            <a:avLst/>
          </a:prstGeom>
          <a:solidFill>
            <a:srgbClr val="00509D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29700" name="Picture 34" descr="KDIGO_LogoColor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867400"/>
            <a:ext cx="931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1066800" y="6473825"/>
            <a:ext cx="6781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953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004990"/>
                </a:solidFill>
                <a:latin typeface="Constantia" charset="0"/>
              </a:rPr>
              <a:t>Kidney Disease: Improving Global Outcomes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8" r:id="rId1"/>
    <p:sldLayoutId id="2147486749" r:id="rId2"/>
    <p:sldLayoutId id="2147486750" r:id="rId3"/>
    <p:sldLayoutId id="2147486751" r:id="rId4"/>
    <p:sldLayoutId id="2147486752" r:id="rId5"/>
    <p:sldLayoutId id="2147486753" r:id="rId6"/>
    <p:sldLayoutId id="2147486754" r:id="rId7"/>
    <p:sldLayoutId id="2147486755" r:id="rId8"/>
    <p:sldLayoutId id="2147486756" r:id="rId9"/>
    <p:sldLayoutId id="2147486757" r:id="rId10"/>
    <p:sldLayoutId id="2147486758" r:id="rId11"/>
  </p:sldLayoutIdLst>
  <p:transition xmlns:p14="http://schemas.microsoft.com/office/powerpoint/2010/main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6400800"/>
            <a:ext cx="4038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791200"/>
            <a:ext cx="9906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627" name="Picture 12" descr="outline-blank-white-transparent-world-map-b2b"/>
          <p:cNvPicPr>
            <a:picLocks noChangeAspect="1" noChangeArrowheads="1"/>
          </p:cNvPicPr>
          <p:nvPr/>
        </p:nvPicPr>
        <p:blipFill>
          <a:blip r:embed="rId3">
            <a:lum bright="5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19266"/>
          <a:stretch>
            <a:fillRect/>
          </a:stretch>
        </p:blipFill>
        <p:spPr bwMode="auto">
          <a:xfrm>
            <a:off x="23814" y="76202"/>
            <a:ext cx="9107487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7696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Acute Kidney Injury</a:t>
            </a:r>
            <a:endParaRPr lang="en-US" sz="6000" cap="small" dirty="0">
              <a:solidFill>
                <a:srgbClr val="2C62A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533401" y="2209801"/>
            <a:ext cx="579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99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 u="none" smtClean="0">
                <a:solidFill>
                  <a:srgbClr val="37A962"/>
                </a:solidFill>
                <a:latin typeface="Calibri" charset="0"/>
              </a:rPr>
              <a:t>KDIGO 2012 Clinical Practice Guideline</a:t>
            </a:r>
          </a:p>
        </p:txBody>
      </p:sp>
      <p:pic>
        <p:nvPicPr>
          <p:cNvPr id="26630" name="Picture 1" descr="KDIGO Logo - 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1954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Evaluation &amp; General Management</a:t>
            </a:r>
            <a:endParaRPr lang="en-US" sz="45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95400"/>
            <a:ext cx="86868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2.3.1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Evaluate </a:t>
            </a:r>
            <a:r>
              <a:rPr lang="en-US" sz="1800" dirty="0"/>
              <a:t>patients with AKI promptly to determine the cause, with special attention to reversible causes</a:t>
            </a:r>
            <a:r>
              <a:rPr lang="en-US" sz="1800" dirty="0" smtClean="0"/>
              <a:t>. </a:t>
            </a:r>
            <a:r>
              <a:rPr lang="en-US" sz="1800" i="1" dirty="0" smtClean="0"/>
              <a:t>(</a:t>
            </a:r>
            <a:r>
              <a:rPr lang="en-US" sz="1800" i="1" dirty="0"/>
              <a:t>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2.3.2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Monitor </a:t>
            </a:r>
            <a:r>
              <a:rPr lang="en-US" sz="1800" dirty="0"/>
              <a:t>patients with AKI with measurements of </a:t>
            </a:r>
            <a:r>
              <a:rPr lang="en-US" sz="1800" dirty="0" err="1"/>
              <a:t>SCr</a:t>
            </a:r>
            <a:r>
              <a:rPr lang="en-US" sz="1800" dirty="0"/>
              <a:t> and urine output to stage the severity, according </a:t>
            </a:r>
            <a:r>
              <a:rPr lang="en-US" sz="1800" dirty="0" smtClean="0"/>
              <a:t>to Recommendation </a:t>
            </a:r>
            <a:r>
              <a:rPr lang="en-US" sz="1800" dirty="0"/>
              <a:t>2.1.2.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2.3.3:   </a:t>
            </a:r>
            <a:r>
              <a:rPr lang="en-US" sz="1800" dirty="0"/>
              <a:t>Manage patients with AKI according to the stage (see Figure 4) and cause.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2.3.4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Evaluate </a:t>
            </a:r>
            <a:r>
              <a:rPr lang="en-US" sz="1800" dirty="0"/>
              <a:t>patients 3 months after AKI for resolution, new onset, or worsening of pre-existing CKD.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patients have CKD, manage these patients as detailed in the KDOQI CKD Guideline (Guidelines 7–15)</a:t>
            </a:r>
            <a:r>
              <a:rPr lang="en-US" sz="1800" dirty="0" smtClean="0"/>
              <a:t>. </a:t>
            </a:r>
            <a:r>
              <a:rPr lang="en-US" sz="1800" i="1" dirty="0" smtClean="0"/>
              <a:t>(</a:t>
            </a:r>
            <a:r>
              <a:rPr lang="en-US" sz="1800" i="1" dirty="0"/>
              <a:t>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patients do not have CKD, consider them to be at increased risk for CKD and care for them as detailed </a:t>
            </a:r>
            <a:r>
              <a:rPr lang="en-US" sz="1800" dirty="0" smtClean="0"/>
              <a:t>in the </a:t>
            </a:r>
            <a:r>
              <a:rPr lang="en-US" sz="1800" dirty="0"/>
              <a:t>KDOQI CKD Guideline 3 for patients at increased risk for CKD.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AU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619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990600"/>
            <a:ext cx="8001000" cy="5105400"/>
            <a:chOff x="473075" y="569913"/>
            <a:chExt cx="8001000" cy="5105400"/>
          </a:xfrm>
        </p:grpSpPr>
        <p:sp>
          <p:nvSpPr>
            <p:cNvPr id="63492" name="Rectangle 2"/>
            <p:cNvSpPr>
              <a:spLocks noChangeArrowheads="1"/>
            </p:cNvSpPr>
            <p:nvPr/>
          </p:nvSpPr>
          <p:spPr bwMode="auto">
            <a:xfrm>
              <a:off x="4664075" y="5370513"/>
              <a:ext cx="3810000" cy="304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Avoid subclavian catheters if possible</a:t>
              </a:r>
            </a:p>
          </p:txBody>
        </p:sp>
        <p:sp>
          <p:nvSpPr>
            <p:cNvPr id="63493" name="Text Box 3"/>
            <p:cNvSpPr txBox="1">
              <a:spLocks noChangeArrowheads="1"/>
            </p:cNvSpPr>
            <p:nvPr/>
          </p:nvSpPr>
          <p:spPr bwMode="auto">
            <a:xfrm>
              <a:off x="473075" y="627003"/>
              <a:ext cx="12875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u="none" dirty="0">
                  <a:solidFill>
                    <a:schemeClr val="tx1"/>
                  </a:solidFill>
                </a:rPr>
                <a:t>High Risk</a:t>
              </a:r>
            </a:p>
          </p:txBody>
        </p:sp>
        <p:sp>
          <p:nvSpPr>
            <p:cNvPr id="63494" name="Line 4"/>
            <p:cNvSpPr>
              <a:spLocks noChangeShapeType="1"/>
            </p:cNvSpPr>
            <p:nvPr/>
          </p:nvSpPr>
          <p:spPr bwMode="auto">
            <a:xfrm>
              <a:off x="1920875" y="569913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5"/>
            <p:cNvSpPr>
              <a:spLocks noChangeShapeType="1"/>
            </p:cNvSpPr>
            <p:nvPr/>
          </p:nvSpPr>
          <p:spPr bwMode="auto">
            <a:xfrm>
              <a:off x="3368675" y="569913"/>
              <a:ext cx="0" cy="510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6"/>
            <p:cNvSpPr>
              <a:spLocks noChangeShapeType="1"/>
            </p:cNvSpPr>
            <p:nvPr/>
          </p:nvSpPr>
          <p:spPr bwMode="auto">
            <a:xfrm>
              <a:off x="4664075" y="569913"/>
              <a:ext cx="0" cy="510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7"/>
            <p:cNvSpPr>
              <a:spLocks noChangeArrowheads="1"/>
            </p:cNvSpPr>
            <p:nvPr/>
          </p:nvSpPr>
          <p:spPr bwMode="auto">
            <a:xfrm>
              <a:off x="473075" y="1179513"/>
              <a:ext cx="80010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Discontinue all nephrotoxic agents when possible</a:t>
              </a:r>
            </a:p>
          </p:txBody>
        </p:sp>
        <p:sp>
          <p:nvSpPr>
            <p:cNvPr id="63498" name="Rectangle 8"/>
            <p:cNvSpPr>
              <a:spLocks noChangeArrowheads="1"/>
            </p:cNvSpPr>
            <p:nvPr/>
          </p:nvSpPr>
          <p:spPr bwMode="auto">
            <a:xfrm>
              <a:off x="1920875" y="3846513"/>
              <a:ext cx="65532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Consider invasive diagnostic workup</a:t>
              </a:r>
            </a:p>
          </p:txBody>
        </p:sp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3368675" y="4608513"/>
              <a:ext cx="51054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Consider Renal Replacement Therapy</a:t>
              </a:r>
            </a:p>
          </p:txBody>
        </p:sp>
        <p:sp>
          <p:nvSpPr>
            <p:cNvPr id="63500" name="Text Box 10"/>
            <p:cNvSpPr txBox="1">
              <a:spLocks noChangeArrowheads="1"/>
            </p:cNvSpPr>
            <p:nvPr/>
          </p:nvSpPr>
          <p:spPr bwMode="auto">
            <a:xfrm>
              <a:off x="2465174" y="584201"/>
              <a:ext cx="3701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600" b="0" u="non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501" name="Text Box 11"/>
            <p:cNvSpPr txBox="1">
              <a:spLocks noChangeArrowheads="1"/>
            </p:cNvSpPr>
            <p:nvPr/>
          </p:nvSpPr>
          <p:spPr bwMode="auto">
            <a:xfrm>
              <a:off x="3836774" y="584201"/>
              <a:ext cx="3701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600" b="0" u="non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3502" name="Text Box 12"/>
            <p:cNvSpPr txBox="1">
              <a:spLocks noChangeArrowheads="1"/>
            </p:cNvSpPr>
            <p:nvPr/>
          </p:nvSpPr>
          <p:spPr bwMode="auto">
            <a:xfrm>
              <a:off x="5055974" y="584201"/>
              <a:ext cx="3701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0499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600" b="0" u="non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3503" name="Rectangle 13"/>
            <p:cNvSpPr>
              <a:spLocks noChangeArrowheads="1"/>
            </p:cNvSpPr>
            <p:nvPr/>
          </p:nvSpPr>
          <p:spPr bwMode="auto">
            <a:xfrm>
              <a:off x="1920875" y="3465513"/>
              <a:ext cx="6553200" cy="304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Non-invasive diagnostic workup</a:t>
              </a:r>
            </a:p>
          </p:txBody>
        </p:sp>
        <p:sp>
          <p:nvSpPr>
            <p:cNvPr id="63504" name="Rectangle 14"/>
            <p:cNvSpPr>
              <a:spLocks noChangeArrowheads="1"/>
            </p:cNvSpPr>
            <p:nvPr/>
          </p:nvSpPr>
          <p:spPr bwMode="auto">
            <a:xfrm>
              <a:off x="473075" y="1560513"/>
              <a:ext cx="80010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>
                  <a:cs typeface="Arial" charset="0"/>
                </a:rPr>
                <a:t>Ensure volume status and perfusion pressure</a:t>
              </a:r>
            </a:p>
          </p:txBody>
        </p:sp>
        <p:sp>
          <p:nvSpPr>
            <p:cNvPr id="63505" name="Rectangle 17"/>
            <p:cNvSpPr>
              <a:spLocks noChangeArrowheads="1"/>
            </p:cNvSpPr>
            <p:nvPr/>
          </p:nvSpPr>
          <p:spPr bwMode="auto">
            <a:xfrm>
              <a:off x="3368675" y="4227513"/>
              <a:ext cx="5105400" cy="304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Check for changes in drug dosing</a:t>
              </a:r>
            </a:p>
          </p:txBody>
        </p:sp>
        <p:sp>
          <p:nvSpPr>
            <p:cNvPr id="63507" name="Rectangle 19"/>
            <p:cNvSpPr>
              <a:spLocks noChangeArrowheads="1"/>
            </p:cNvSpPr>
            <p:nvPr/>
          </p:nvSpPr>
          <p:spPr bwMode="auto">
            <a:xfrm>
              <a:off x="473075" y="1941513"/>
              <a:ext cx="80010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Consider functional hemodynamic monitoring</a:t>
              </a:r>
            </a:p>
          </p:txBody>
        </p:sp>
        <p:sp>
          <p:nvSpPr>
            <p:cNvPr id="63508" name="Rectangle 20"/>
            <p:cNvSpPr>
              <a:spLocks noChangeArrowheads="1"/>
            </p:cNvSpPr>
            <p:nvPr/>
          </p:nvSpPr>
          <p:spPr bwMode="auto">
            <a:xfrm>
              <a:off x="473075" y="2322513"/>
              <a:ext cx="80010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 dirty="0"/>
                <a:t>Monitor Serum </a:t>
              </a:r>
              <a:r>
                <a:rPr lang="en-US" sz="1600" u="none" dirty="0" err="1"/>
                <a:t>creatinine</a:t>
              </a:r>
              <a:r>
                <a:rPr lang="en-US" sz="1600" u="none" dirty="0"/>
                <a:t> and urine output</a:t>
              </a:r>
            </a:p>
          </p:txBody>
        </p:sp>
        <p:sp>
          <p:nvSpPr>
            <p:cNvPr id="63509" name="Rectangle 22"/>
            <p:cNvSpPr>
              <a:spLocks noChangeArrowheads="1"/>
            </p:cNvSpPr>
            <p:nvPr/>
          </p:nvSpPr>
          <p:spPr bwMode="auto">
            <a:xfrm>
              <a:off x="3368675" y="4989513"/>
              <a:ext cx="51054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Consider ICU admission </a:t>
              </a:r>
            </a:p>
          </p:txBody>
        </p:sp>
        <p:sp>
          <p:nvSpPr>
            <p:cNvPr id="63510" name="Rectangle 23"/>
            <p:cNvSpPr>
              <a:spLocks noChangeArrowheads="1"/>
            </p:cNvSpPr>
            <p:nvPr/>
          </p:nvSpPr>
          <p:spPr bwMode="auto">
            <a:xfrm>
              <a:off x="473075" y="2703513"/>
              <a:ext cx="80010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Avoid hyperglycemia</a:t>
              </a:r>
            </a:p>
          </p:txBody>
        </p:sp>
        <p:sp>
          <p:nvSpPr>
            <p:cNvPr id="63511" name="Rectangle 24"/>
            <p:cNvSpPr>
              <a:spLocks noChangeArrowheads="1"/>
            </p:cNvSpPr>
            <p:nvPr/>
          </p:nvSpPr>
          <p:spPr bwMode="auto">
            <a:xfrm>
              <a:off x="473075" y="3084513"/>
              <a:ext cx="8001000" cy="3048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600" u="none"/>
                <a:t>Consider alternatives to radiocontrast procedures</a:t>
              </a: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AKI Stage</a:t>
            </a:r>
            <a:endParaRPr lang="en-US" sz="45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757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57337"/>
            <a:ext cx="624840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Font typeface="Arial" pitchFamily="34" charset="0"/>
            </a:pPr>
            <a:r>
              <a:rPr lang="en-US" sz="6000" cap="small" dirty="0" smtClean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Section 3:</a:t>
            </a:r>
            <a: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</a:br>
            <a: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Prevention &amp; Treatment of AKI</a:t>
            </a:r>
            <a:endParaRPr lang="en-US" sz="6000" cap="small" dirty="0">
              <a:solidFill>
                <a:srgbClr val="2C62A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80" y="2590800"/>
            <a:ext cx="7845520" cy="30477"/>
          </a:xfrm>
          <a:prstGeom prst="rect">
            <a:avLst/>
          </a:prstGeom>
          <a:solidFill>
            <a:srgbClr val="2C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C62A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7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>
                <a:solidFill>
                  <a:srgbClr val="2C62A9"/>
                </a:solidFill>
                <a:latin typeface="Calibri"/>
                <a:ea typeface="+mn-ea"/>
              </a:rPr>
              <a:t>Hemodynamic </a:t>
            </a: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Monitoring</a:t>
            </a:r>
            <a:endParaRPr lang="en-US" sz="45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446073"/>
            <a:ext cx="84582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3.1.1:   </a:t>
            </a:r>
            <a:r>
              <a:rPr lang="en-US" sz="1800" dirty="0"/>
              <a:t>In the absence of hemorrhagic shock, we suggest using isotonic crystalloids rather than colloids (albumin </a:t>
            </a:r>
            <a:r>
              <a:rPr lang="en-US" sz="1800" dirty="0" smtClean="0"/>
              <a:t>or starches</a:t>
            </a:r>
            <a:r>
              <a:rPr lang="en-US" sz="1800" dirty="0"/>
              <a:t>) as initial management for expansion of intravascular volume in patients at risk for AKI or with AKI. </a:t>
            </a:r>
            <a:r>
              <a:rPr lang="en-US" sz="1800" i="1" dirty="0"/>
              <a:t>(</a:t>
            </a:r>
            <a:r>
              <a:rPr lang="en-US" sz="1800" i="1" dirty="0" smtClean="0"/>
              <a:t>2B)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3.1.2:   </a:t>
            </a:r>
            <a:r>
              <a:rPr lang="en-US" sz="1800" dirty="0"/>
              <a:t>We recommend the use of vasopressors in conjunction with fluids in patients with vasomotor shock with, or at </a:t>
            </a:r>
            <a:r>
              <a:rPr lang="en-US" sz="1800" dirty="0" smtClean="0"/>
              <a:t>risk for</a:t>
            </a:r>
            <a:r>
              <a:rPr lang="en-US" sz="1800" dirty="0"/>
              <a:t>, AKI. </a:t>
            </a:r>
            <a:r>
              <a:rPr lang="en-US" sz="1800" i="1" dirty="0"/>
              <a:t>(</a:t>
            </a:r>
            <a:r>
              <a:rPr lang="en-US" sz="1800" i="1" dirty="0" smtClean="0"/>
              <a:t>1C)</a:t>
            </a:r>
          </a:p>
          <a:p>
            <a:endParaRPr lang="en-US" sz="1800" dirty="0" smtClean="0">
              <a:cs typeface="Arial" pitchFamily="34" charset="0"/>
            </a:endParaRPr>
          </a:p>
          <a:p>
            <a:r>
              <a:rPr lang="en-US" sz="1800" b="1" dirty="0" smtClean="0"/>
              <a:t>3.1.3:   </a:t>
            </a:r>
            <a:r>
              <a:rPr lang="en-US" sz="1800" dirty="0"/>
              <a:t>We suggest using protocol-based management of hemodynamic and oxygenation parameters to prevent </a:t>
            </a:r>
            <a:r>
              <a:rPr lang="en-US" sz="1800" dirty="0" smtClean="0"/>
              <a:t>development or </a:t>
            </a:r>
            <a:r>
              <a:rPr lang="en-US" sz="1800" dirty="0"/>
              <a:t>worsening of AKI in high-risk patients in the perioperative setting </a:t>
            </a:r>
            <a:r>
              <a:rPr lang="en-US" sz="1800" i="1" dirty="0"/>
              <a:t>(</a:t>
            </a:r>
            <a:r>
              <a:rPr lang="en-US" sz="1800" i="1" dirty="0" smtClean="0"/>
              <a:t>2C) </a:t>
            </a:r>
            <a:r>
              <a:rPr lang="en-US" sz="1800" dirty="0"/>
              <a:t>or in patients with septic shock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r>
              <a:rPr lang="en-US" sz="1800" dirty="0"/>
              <a:t>.</a:t>
            </a:r>
            <a:endParaRPr lang="en-AU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67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Glycemic Control &amp; Nutritional Support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66884"/>
            <a:ext cx="8763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3.3.1:   </a:t>
            </a:r>
            <a:r>
              <a:rPr lang="en-US" sz="1800" dirty="0"/>
              <a:t>In critically ill patients, we suggest insulin therapy targeting plasma glucose 110–149mg/dl (6.1–8.3mmol/l)</a:t>
            </a:r>
            <a:r>
              <a:rPr lang="en-US" sz="1800" dirty="0" smtClean="0"/>
              <a:t>. </a:t>
            </a:r>
            <a:r>
              <a:rPr lang="en-US" sz="1800" i="1" dirty="0" smtClean="0"/>
              <a:t>(2C)</a:t>
            </a:r>
          </a:p>
          <a:p>
            <a:endParaRPr lang="en-US" sz="1800" dirty="0"/>
          </a:p>
          <a:p>
            <a:r>
              <a:rPr lang="en-US" sz="1800" b="1" dirty="0"/>
              <a:t>3.3.2: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achieving a total energy intake of 20–30 kcal/kg/d in patients with any stage of AKI.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</a:p>
          <a:p>
            <a:endParaRPr lang="en-US" sz="1800" dirty="0"/>
          </a:p>
          <a:p>
            <a:r>
              <a:rPr lang="en-US" sz="1800" b="1" dirty="0"/>
              <a:t>3.3.3: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to avoid restriction of protein intake with the aim of preventing or delaying initiation of RRT. </a:t>
            </a:r>
            <a:r>
              <a:rPr lang="en-US" sz="1800" i="1" dirty="0"/>
              <a:t>(</a:t>
            </a:r>
            <a:r>
              <a:rPr lang="en-US" sz="1800" i="1" dirty="0" smtClean="0"/>
              <a:t>2D)</a:t>
            </a:r>
          </a:p>
          <a:p>
            <a:endParaRPr lang="en-US" sz="1800" dirty="0"/>
          </a:p>
          <a:p>
            <a:r>
              <a:rPr lang="en-US" sz="1800" b="1" dirty="0"/>
              <a:t>3.3.4: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administering 0.8–1.0 g/kg/d of protein in </a:t>
            </a:r>
            <a:r>
              <a:rPr lang="en-US" sz="1800" dirty="0" err="1"/>
              <a:t>noncatabolic</a:t>
            </a:r>
            <a:r>
              <a:rPr lang="en-US" sz="1800" dirty="0"/>
              <a:t> AKI patients without need for dialysis </a:t>
            </a:r>
            <a:r>
              <a:rPr lang="en-US" sz="1800" i="1" dirty="0"/>
              <a:t>(</a:t>
            </a:r>
            <a:r>
              <a:rPr lang="en-US" sz="1800" i="1" dirty="0" smtClean="0"/>
              <a:t>2D)</a:t>
            </a:r>
            <a:r>
              <a:rPr lang="en-US" sz="1800" dirty="0" smtClean="0"/>
              <a:t>, 1.0</a:t>
            </a:r>
            <a:r>
              <a:rPr lang="en-US" sz="1800" dirty="0"/>
              <a:t>–1.5 g/kg/d in patients with AKI on RRT </a:t>
            </a:r>
            <a:r>
              <a:rPr lang="en-US" sz="1800" i="1" dirty="0"/>
              <a:t>(</a:t>
            </a:r>
            <a:r>
              <a:rPr lang="en-US" sz="1800" i="1" dirty="0" smtClean="0"/>
              <a:t>2D)</a:t>
            </a:r>
            <a:r>
              <a:rPr lang="en-US" sz="1800" dirty="0"/>
              <a:t>, and up to a maximum of 1.7 g/kg/d in patients on continuous renal</a:t>
            </a:r>
          </a:p>
          <a:p>
            <a:r>
              <a:rPr lang="en-US" sz="1800" dirty="0"/>
              <a:t>replacement therapy (CRRT) and in </a:t>
            </a:r>
            <a:r>
              <a:rPr lang="en-US" sz="1800" dirty="0" err="1"/>
              <a:t>hypercatabolic</a:t>
            </a:r>
            <a:r>
              <a:rPr lang="en-US" sz="1800" dirty="0"/>
              <a:t> patients. </a:t>
            </a:r>
            <a:r>
              <a:rPr lang="en-US" sz="1800" i="1" dirty="0"/>
              <a:t>(</a:t>
            </a:r>
            <a:r>
              <a:rPr lang="en-US" sz="1800" i="1" dirty="0" smtClean="0"/>
              <a:t>2D)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3.3.5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providing nutrition preferentially via the enteral route in patients with AKI.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AU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304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The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Use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of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Diuretics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in AKI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4666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3.4.1:   </a:t>
            </a:r>
            <a:r>
              <a:rPr lang="en-US" sz="1800" dirty="0"/>
              <a:t>We recommend not using diuretics to prevent AKI.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</a:p>
          <a:p>
            <a:endParaRPr lang="en-US" sz="1800" dirty="0"/>
          </a:p>
          <a:p>
            <a:r>
              <a:rPr lang="en-US" sz="1800" b="1" dirty="0"/>
              <a:t>3.4.2: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not using diuretics to treat AKI, except in the management of volume overload.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AU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200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Vasodilator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Therapy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2273"/>
            <a:ext cx="8534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3.5.1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not using low-dose dopamine to prevent or treat AKI. </a:t>
            </a:r>
            <a:r>
              <a:rPr lang="en-US" sz="1800" i="1" dirty="0"/>
              <a:t>(</a:t>
            </a:r>
            <a:r>
              <a:rPr lang="en-US" sz="1800" i="1" dirty="0" smtClean="0"/>
              <a:t>1A)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3.5.2:   </a:t>
            </a:r>
            <a:r>
              <a:rPr lang="en-US" sz="1800" dirty="0"/>
              <a:t>We suggest not using </a:t>
            </a:r>
            <a:r>
              <a:rPr lang="en-US" sz="1800" dirty="0" err="1"/>
              <a:t>fenoldopam</a:t>
            </a:r>
            <a:r>
              <a:rPr lang="en-US" sz="1800" dirty="0"/>
              <a:t> to prevent or treat AKI.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US" sz="1800" i="1" dirty="0"/>
          </a:p>
          <a:p>
            <a:endParaRPr lang="en-US" sz="1800" b="1" dirty="0" smtClean="0"/>
          </a:p>
          <a:p>
            <a:r>
              <a:rPr lang="en-US" sz="1800" b="1" dirty="0" smtClean="0"/>
              <a:t>3.5.3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not using atrial natriuretic peptide (ANP) to prevent </a:t>
            </a:r>
            <a:r>
              <a:rPr lang="en-US" sz="1800" i="1" dirty="0"/>
              <a:t>(</a:t>
            </a:r>
            <a:r>
              <a:rPr lang="en-US" sz="1800" i="1" dirty="0" smtClean="0"/>
              <a:t>2C) </a:t>
            </a:r>
            <a:r>
              <a:rPr lang="en-US" sz="1800" dirty="0"/>
              <a:t>or treat </a:t>
            </a:r>
            <a:r>
              <a:rPr lang="en-US" sz="1800" i="1" dirty="0"/>
              <a:t>(</a:t>
            </a:r>
            <a:r>
              <a:rPr lang="en-US" sz="1800" i="1" dirty="0" smtClean="0"/>
              <a:t>2B) </a:t>
            </a:r>
            <a:r>
              <a:rPr lang="en-US" sz="1800" dirty="0"/>
              <a:t>AKI.</a:t>
            </a:r>
            <a:endParaRPr lang="en-AU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74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Growth Factor Intervention &amp; Adenosine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Receptor Antagonists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249269"/>
            <a:ext cx="6934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3.6.1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not using recombinant human (</a:t>
            </a:r>
            <a:r>
              <a:rPr lang="en-US" sz="1800" dirty="0" err="1"/>
              <a:t>rh</a:t>
            </a:r>
            <a:r>
              <a:rPr lang="en-US" sz="1800" dirty="0"/>
              <a:t>)IGF-1 to prevent or treat AKI.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</a:p>
          <a:p>
            <a:endParaRPr lang="en-US" sz="1800" i="1" dirty="0">
              <a:cs typeface="Arial" pitchFamily="34" charset="0"/>
            </a:endParaRPr>
          </a:p>
          <a:p>
            <a:r>
              <a:rPr lang="en-US" sz="1800" b="1" dirty="0" smtClean="0"/>
              <a:t>3.7.1:   </a:t>
            </a:r>
            <a:r>
              <a:rPr lang="en-US" sz="1800" dirty="0"/>
              <a:t>We suggest that a single dose of theophylline may be given in neonates with severe perinatal asphyxia, who are at</a:t>
            </a:r>
          </a:p>
          <a:p>
            <a:r>
              <a:rPr lang="en-US" sz="1800" dirty="0"/>
              <a:t>high risk of AKI. </a:t>
            </a:r>
            <a:r>
              <a:rPr lang="en-US" sz="1800" i="1" dirty="0"/>
              <a:t>(</a:t>
            </a:r>
            <a:r>
              <a:rPr lang="en-US" sz="1800" i="1" dirty="0" smtClean="0"/>
              <a:t>2B)</a:t>
            </a:r>
            <a:endParaRPr lang="en-AU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829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Prevention of A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minoglycoside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- and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Amphotericin-Related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AKI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979473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3.8.1:   </a:t>
            </a:r>
            <a:r>
              <a:rPr lang="en-US" sz="1800" dirty="0"/>
              <a:t>We suggest not using aminoglycosides for the treatment of infections unless no suitable, less nephrotoxic</a:t>
            </a:r>
            <a:r>
              <a:rPr lang="en-US" sz="1800" dirty="0" smtClean="0"/>
              <a:t>, therapeutic </a:t>
            </a:r>
            <a:r>
              <a:rPr lang="en-US" sz="1800" dirty="0"/>
              <a:t>alternatives are available. </a:t>
            </a:r>
            <a:r>
              <a:rPr lang="en-US" sz="1800" i="1" dirty="0"/>
              <a:t>(</a:t>
            </a:r>
            <a:r>
              <a:rPr lang="en-US" sz="1800" i="1" dirty="0" smtClean="0"/>
              <a:t>2A)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3.8.2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that, in patients with normal kidney function in steady state, aminoglycosides are administered as </a:t>
            </a:r>
            <a:r>
              <a:rPr lang="en-US" sz="1800" dirty="0" smtClean="0"/>
              <a:t>a single </a:t>
            </a:r>
            <a:r>
              <a:rPr lang="en-US" sz="1800" dirty="0"/>
              <a:t>dose daily rather than multiple-dose daily treatment regimens. </a:t>
            </a:r>
            <a:r>
              <a:rPr lang="en-US" sz="1800" i="1" dirty="0"/>
              <a:t>(</a:t>
            </a:r>
            <a:r>
              <a:rPr lang="en-US" sz="1800" i="1" dirty="0" smtClean="0"/>
              <a:t>2B)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3.8.3:   </a:t>
            </a:r>
            <a:r>
              <a:rPr lang="en-US" sz="1800" dirty="0"/>
              <a:t>We recommend monitoring aminoglycoside drug levels when treatment with multiple daily dosing is used for </a:t>
            </a:r>
            <a:r>
              <a:rPr lang="en-US" sz="1800" dirty="0" smtClean="0"/>
              <a:t>more than </a:t>
            </a:r>
            <a:r>
              <a:rPr lang="en-US" sz="1800" dirty="0"/>
              <a:t>24 hours. </a:t>
            </a:r>
            <a:r>
              <a:rPr lang="en-US" sz="1800" i="1" dirty="0"/>
              <a:t>(</a:t>
            </a:r>
            <a:r>
              <a:rPr lang="en-US" sz="1800" i="1" dirty="0" smtClean="0"/>
              <a:t>1A)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3.8.4:   </a:t>
            </a:r>
            <a:r>
              <a:rPr lang="en-US" sz="1800" dirty="0"/>
              <a:t>We suggest monitoring aminoglycoside drug levels when treatment with single-daily dosing is used for more than </a:t>
            </a:r>
            <a:r>
              <a:rPr lang="en-US" sz="1800" dirty="0" smtClean="0"/>
              <a:t>48 </a:t>
            </a:r>
            <a:r>
              <a:rPr lang="fr-FR" sz="1800" dirty="0" err="1" smtClean="0"/>
              <a:t>hours</a:t>
            </a:r>
            <a:r>
              <a:rPr lang="fr-FR" sz="1800" dirty="0"/>
              <a:t>. </a:t>
            </a:r>
            <a:r>
              <a:rPr lang="fr-FR" sz="1800" i="1" dirty="0"/>
              <a:t>(</a:t>
            </a:r>
            <a:r>
              <a:rPr lang="fr-FR" sz="1800" i="1" dirty="0" smtClean="0"/>
              <a:t>2C)</a:t>
            </a:r>
            <a:endParaRPr lang="en-AU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752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Prevention of A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minoglycoside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- and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Amphotericin-Related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AKI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979473"/>
            <a:ext cx="85344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3.8.5:   </a:t>
            </a:r>
            <a:r>
              <a:rPr lang="en-US" sz="1800" dirty="0" smtClean="0"/>
              <a:t>We suggest using topical or local applications of aminoglycosides (e.g., respiratory aerosols, instilled antibiotic beads), rather than </a:t>
            </a:r>
            <a:r>
              <a:rPr lang="en-US" sz="1800" dirty="0" err="1" smtClean="0"/>
              <a:t>i.v.</a:t>
            </a:r>
            <a:r>
              <a:rPr lang="en-US" sz="1800" dirty="0" smtClean="0"/>
              <a:t> application, when feasible and suitable. </a:t>
            </a:r>
            <a:r>
              <a:rPr lang="en-US" sz="1800" i="1" dirty="0" smtClean="0"/>
              <a:t>(2B)</a:t>
            </a:r>
          </a:p>
          <a:p>
            <a:endParaRPr lang="en-US" sz="1800" dirty="0" smtClean="0"/>
          </a:p>
          <a:p>
            <a:r>
              <a:rPr lang="en-US" sz="1800" b="1" dirty="0" smtClean="0"/>
              <a:t>3.8.6:   </a:t>
            </a:r>
            <a:r>
              <a:rPr lang="en-US" sz="1800" dirty="0" smtClean="0"/>
              <a:t>We suggest using lipid formulations of amphotericin B rather than conventional formulations of amphotericin B. </a:t>
            </a:r>
            <a:r>
              <a:rPr lang="en-US" sz="1800" i="1" dirty="0" smtClean="0"/>
              <a:t>(2A)</a:t>
            </a:r>
          </a:p>
          <a:p>
            <a:endParaRPr lang="en-US" sz="1800" dirty="0" smtClean="0"/>
          </a:p>
          <a:p>
            <a:r>
              <a:rPr lang="en-US" sz="1800" b="1" dirty="0" smtClean="0"/>
              <a:t>3.8.7:   </a:t>
            </a:r>
            <a:r>
              <a:rPr lang="en-US" sz="1800" dirty="0" smtClean="0"/>
              <a:t>In the treatment of systemic mycoses or parasitic infections, we recommend using azole antifungal agents and/or the </a:t>
            </a:r>
            <a:r>
              <a:rPr lang="en-US" sz="1800" dirty="0" err="1" smtClean="0"/>
              <a:t>echinocandins</a:t>
            </a:r>
            <a:r>
              <a:rPr lang="en-US" sz="1800" dirty="0" smtClean="0"/>
              <a:t> rather than conventional amphotericin B, if equal therapeutic efficacy can be assumed. </a:t>
            </a:r>
            <a:r>
              <a:rPr lang="en-US" sz="1800" i="1" dirty="0" smtClean="0"/>
              <a:t>(1A)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79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57337"/>
            <a:ext cx="624840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Font typeface="Arial" pitchFamily="34" charset="0"/>
            </a:pPr>
            <a:r>
              <a:rPr lang="en-US" sz="6000" cap="small" dirty="0" smtClean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Section 1</a:t>
            </a:r>
            <a: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</a:br>
            <a: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Introduction &amp; </a:t>
            </a:r>
            <a:b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</a:br>
            <a: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Methodology</a:t>
            </a:r>
            <a:endParaRPr lang="en-US" sz="6000" cap="small" dirty="0">
              <a:solidFill>
                <a:srgbClr val="2C62A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80" y="2590800"/>
            <a:ext cx="7845520" cy="30477"/>
          </a:xfrm>
          <a:prstGeom prst="rect">
            <a:avLst/>
          </a:prstGeom>
          <a:solidFill>
            <a:srgbClr val="2C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C62A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6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Other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Methods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of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Prevention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of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AKI in the Critically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I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ll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062877"/>
            <a:ext cx="76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3.9.1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that off-pump coronary artery bypass graft surgery not be selected solely for the purpose of </a:t>
            </a:r>
            <a:r>
              <a:rPr lang="en-US" sz="1800" dirty="0" smtClean="0"/>
              <a:t>reducing perioperative </a:t>
            </a:r>
            <a:r>
              <a:rPr lang="en-US" sz="1800" dirty="0"/>
              <a:t>AKI or need for RRT.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3.9.2:   </a:t>
            </a:r>
            <a:r>
              <a:rPr lang="en-US" sz="1800" dirty="0"/>
              <a:t>We suggest not using NAC to prevent AKI in critically ill patients with hypotension. </a:t>
            </a:r>
            <a:r>
              <a:rPr lang="en-US" sz="1800" i="1" dirty="0"/>
              <a:t>(</a:t>
            </a:r>
            <a:r>
              <a:rPr lang="en-US" sz="1800" i="1" dirty="0" smtClean="0"/>
              <a:t>2D)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3.9.3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not using oral or </a:t>
            </a:r>
            <a:r>
              <a:rPr lang="en-US" sz="1800" dirty="0" err="1"/>
              <a:t>i.v.</a:t>
            </a:r>
            <a:r>
              <a:rPr lang="en-US" sz="1800" dirty="0"/>
              <a:t> NAC for prevention of postsurgical AKI. </a:t>
            </a:r>
            <a:r>
              <a:rPr lang="en-US" sz="1800" i="1" dirty="0"/>
              <a:t>(</a:t>
            </a:r>
            <a:r>
              <a:rPr lang="en-US" sz="1800" i="1" dirty="0" smtClean="0"/>
              <a:t>1A)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004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57337"/>
            <a:ext cx="7848600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Font typeface="Arial" pitchFamily="34" charset="0"/>
            </a:pPr>
            <a:r>
              <a:rPr lang="en-US" sz="6000" cap="small" dirty="0" smtClean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Section </a:t>
            </a:r>
            <a: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6000" cap="small" dirty="0" smtClean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</a:br>
            <a:r>
              <a:rPr lang="en-US" sz="6000" cap="small" dirty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Contrast</a:t>
            </a:r>
            <a: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6000" cap="small" dirty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nduced </a:t>
            </a:r>
            <a:r>
              <a:rPr lang="en-US" sz="6000" cap="small" dirty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AKI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080" y="2590800"/>
            <a:ext cx="7845520" cy="30477"/>
          </a:xfrm>
          <a:prstGeom prst="rect">
            <a:avLst/>
          </a:prstGeom>
          <a:solidFill>
            <a:srgbClr val="2C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C62A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6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CI-AKI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: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Definition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,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Epidemiology &amp; Prognosis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062877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4.1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Define </a:t>
            </a:r>
            <a:r>
              <a:rPr lang="en-US" sz="1800" dirty="0"/>
              <a:t>and stage AKI after administration of intravascular contrast media as per Recommendations 2.1.1–2.1.2</a:t>
            </a:r>
            <a:r>
              <a:rPr lang="en-US" sz="1800" dirty="0" smtClean="0"/>
              <a:t>. </a:t>
            </a:r>
            <a:r>
              <a:rPr lang="en-US" sz="1800" i="1" dirty="0" smtClean="0"/>
              <a:t>(Not Graded)</a:t>
            </a:r>
          </a:p>
          <a:p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4.1.1:  </a:t>
            </a:r>
            <a:r>
              <a:rPr lang="en-US" sz="1800" dirty="0" smtClean="0"/>
              <a:t> In individuals who develop changes in kidney function after administration of intravascular contrast media, evaluate for CI-AKI as well as for other possible causes of AKI. </a:t>
            </a:r>
            <a:r>
              <a:rPr lang="en-US" sz="1800" i="1" dirty="0" smtClean="0"/>
              <a:t>(Not Graded)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959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228600"/>
            <a:ext cx="69342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Assessment of the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Population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at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Risk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for CI-AKI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062877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4.2.1:   </a:t>
            </a:r>
            <a:r>
              <a:rPr lang="en-US" sz="1800" dirty="0"/>
              <a:t>Assess the risk for CI-AKI and, in particular, screen for pre-existing impairment of kidney function in all </a:t>
            </a:r>
            <a:r>
              <a:rPr lang="en-US" sz="1800" dirty="0" smtClean="0"/>
              <a:t>patients who </a:t>
            </a:r>
            <a:r>
              <a:rPr lang="en-US" sz="1800" dirty="0"/>
              <a:t>are considered for a procedure that requires intravascular (</a:t>
            </a:r>
            <a:r>
              <a:rPr lang="en-US" sz="1800" dirty="0" err="1"/>
              <a:t>i.v.</a:t>
            </a:r>
            <a:r>
              <a:rPr lang="en-US" sz="1800" dirty="0"/>
              <a:t> or </a:t>
            </a:r>
            <a:r>
              <a:rPr lang="en-US" sz="1800" dirty="0" err="1"/>
              <a:t>i.a</a:t>
            </a:r>
            <a:r>
              <a:rPr lang="en-US" sz="1800" dirty="0"/>
              <a:t>.) administration of iodinated contrast</a:t>
            </a:r>
          </a:p>
          <a:p>
            <a:r>
              <a:rPr lang="en-US" sz="1800" dirty="0"/>
              <a:t>medium.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4.2.2:   </a:t>
            </a:r>
            <a:r>
              <a:rPr lang="en-US" sz="1800" dirty="0"/>
              <a:t>Consider alternative imaging methods in patients at increased risk for CI-AKI.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2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228600"/>
            <a:ext cx="7620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 err="1">
                <a:solidFill>
                  <a:srgbClr val="2C62A9"/>
                </a:solidFill>
                <a:latin typeface="Calibri"/>
                <a:ea typeface="+mn-ea"/>
              </a:rPr>
              <a:t>Nonpharmacological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Prevention Strategies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of CI-AKI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062877"/>
            <a:ext cx="8077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4.3.1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Use </a:t>
            </a:r>
            <a:r>
              <a:rPr lang="en-US" sz="1800" dirty="0"/>
              <a:t>the lowest possible dose of contrast medium in patients at risk for CI-AKI.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4.3.2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using either </a:t>
            </a:r>
            <a:r>
              <a:rPr lang="en-US" sz="1800" dirty="0" err="1"/>
              <a:t>iso-osmolar</a:t>
            </a:r>
            <a:r>
              <a:rPr lang="en-US" sz="1800" dirty="0"/>
              <a:t> or low-</a:t>
            </a:r>
            <a:r>
              <a:rPr lang="en-US" sz="1800" dirty="0" err="1"/>
              <a:t>osmolar</a:t>
            </a:r>
            <a:r>
              <a:rPr lang="en-US" sz="1800" dirty="0"/>
              <a:t> iodinated contrast media, rather than high-</a:t>
            </a:r>
            <a:r>
              <a:rPr lang="en-US" sz="1800" dirty="0" err="1" smtClean="0"/>
              <a:t>osmolar</a:t>
            </a:r>
            <a:r>
              <a:rPr lang="en-US" sz="1800" dirty="0"/>
              <a:t> </a:t>
            </a:r>
            <a:r>
              <a:rPr lang="en-US" sz="1800" dirty="0" smtClean="0"/>
              <a:t>iodinated </a:t>
            </a:r>
            <a:r>
              <a:rPr lang="en-US" sz="1800" dirty="0"/>
              <a:t>contrast media in patients at increased risk of CI-AKI.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185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228600"/>
            <a:ext cx="7620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Pharmacological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Prevention Strategies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of CI-AKI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4.4.1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</a:t>
            </a:r>
            <a:r>
              <a:rPr lang="en-US" sz="1800" dirty="0" err="1"/>
              <a:t>i.v.</a:t>
            </a:r>
            <a:r>
              <a:rPr lang="en-US" sz="1800" dirty="0"/>
              <a:t> volume expansion with either isotonic sodium chloride or sodium bicarbonate solutions</a:t>
            </a:r>
            <a:r>
              <a:rPr lang="en-US" sz="1800" dirty="0" smtClean="0"/>
              <a:t>, rather </a:t>
            </a:r>
            <a:r>
              <a:rPr lang="en-US" sz="1800" dirty="0"/>
              <a:t>than no </a:t>
            </a:r>
            <a:r>
              <a:rPr lang="en-US" sz="1800" dirty="0" err="1"/>
              <a:t>i.v.</a:t>
            </a:r>
            <a:r>
              <a:rPr lang="en-US" sz="1800" dirty="0"/>
              <a:t> </a:t>
            </a:r>
            <a:r>
              <a:rPr lang="en-US" sz="1800" dirty="0" smtClean="0"/>
              <a:t>volume expansion</a:t>
            </a:r>
            <a:r>
              <a:rPr lang="en-US" sz="1800" dirty="0"/>
              <a:t>, in patients at increased risk for CI-AKI. </a:t>
            </a:r>
            <a:r>
              <a:rPr lang="en-US" sz="1800" i="1" dirty="0"/>
              <a:t>(</a:t>
            </a:r>
            <a:r>
              <a:rPr lang="en-US" sz="1800" i="1" dirty="0" smtClean="0"/>
              <a:t>1A)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4.4.2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not using oral fluids alone in patients at increased risk of CI-AKI. </a:t>
            </a:r>
            <a:r>
              <a:rPr lang="en-US" sz="1800" i="1" dirty="0"/>
              <a:t>(</a:t>
            </a:r>
            <a:r>
              <a:rPr lang="en-US" sz="1800" i="1" dirty="0" smtClean="0"/>
              <a:t>1C)</a:t>
            </a:r>
          </a:p>
          <a:p>
            <a:endParaRPr lang="en-US" sz="1800" dirty="0"/>
          </a:p>
          <a:p>
            <a:r>
              <a:rPr lang="en-US" sz="1800" b="1" dirty="0"/>
              <a:t>4.4.3: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using oral NAC, together with </a:t>
            </a:r>
            <a:r>
              <a:rPr lang="en-US" sz="1800" dirty="0" err="1"/>
              <a:t>i.v.</a:t>
            </a:r>
            <a:r>
              <a:rPr lang="en-US" sz="1800" dirty="0"/>
              <a:t> isotonic crystalloids, in patients at increased risk of CI-AKI. </a:t>
            </a:r>
            <a:r>
              <a:rPr lang="en-US" sz="1800" i="1" dirty="0"/>
              <a:t>(</a:t>
            </a:r>
            <a:r>
              <a:rPr lang="en-US" sz="1800" i="1" dirty="0" smtClean="0"/>
              <a:t>2D)</a:t>
            </a:r>
          </a:p>
          <a:p>
            <a:endParaRPr lang="en-US" sz="1800" dirty="0"/>
          </a:p>
          <a:p>
            <a:r>
              <a:rPr lang="en-US" sz="1800" b="1" dirty="0"/>
              <a:t>4.4.4: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not using theophylline to prevent CI-AKI.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</a:p>
          <a:p>
            <a:endParaRPr lang="en-US" sz="1800" dirty="0"/>
          </a:p>
          <a:p>
            <a:r>
              <a:rPr lang="en-US" sz="1800" b="1" dirty="0"/>
              <a:t>4.4.5</a:t>
            </a:r>
            <a:r>
              <a:rPr lang="en-US" sz="1800" b="1" dirty="0" smtClean="0"/>
              <a:t>:   </a:t>
            </a:r>
            <a:r>
              <a:rPr lang="en-US" sz="1800" dirty="0"/>
              <a:t>We recommend not using </a:t>
            </a:r>
            <a:r>
              <a:rPr lang="en-US" sz="1800" dirty="0" err="1"/>
              <a:t>fenoldopam</a:t>
            </a:r>
            <a:r>
              <a:rPr lang="en-US" sz="1800" dirty="0"/>
              <a:t> to prevent CI-AKI.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143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228600"/>
            <a:ext cx="76200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Effects of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Hemodialysis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or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Hemofiltration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12467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4.5.1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not using prophylactic intermittent hemodialysis (IHD) or hemofiltration (HF) for contrast-</a:t>
            </a:r>
            <a:r>
              <a:rPr lang="en-US" sz="1800" dirty="0" smtClean="0"/>
              <a:t>media removal </a:t>
            </a:r>
            <a:r>
              <a:rPr lang="en-US" sz="1800" dirty="0"/>
              <a:t>in patients at increased risk for CI-AKI.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34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57337"/>
            <a:ext cx="784860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Font typeface="Arial" pitchFamily="34" charset="0"/>
            </a:pPr>
            <a:r>
              <a:rPr lang="en-US" sz="6000" cap="small" dirty="0" smtClean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Section 5:</a:t>
            </a:r>
            <a: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</a:br>
            <a:r>
              <a:rPr lang="en-US" sz="6000" cap="small" dirty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Dialysis Interventions for Treatment of AKI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080" y="2590800"/>
            <a:ext cx="7845520" cy="30477"/>
          </a:xfrm>
          <a:prstGeom prst="rect">
            <a:avLst/>
          </a:prstGeom>
          <a:solidFill>
            <a:srgbClr val="2C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C62A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7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Timing of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Renal Replacement Therapy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702475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5.1.1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Initiate </a:t>
            </a:r>
            <a:r>
              <a:rPr lang="en-US" sz="1800" dirty="0"/>
              <a:t>RRT emergently when life-threatening changes in fluid, electrolyte, and acid-base balance exist</a:t>
            </a:r>
            <a:r>
              <a:rPr lang="en-US" sz="1800" dirty="0" smtClean="0"/>
              <a:t>. </a:t>
            </a:r>
            <a:r>
              <a:rPr lang="en-US" sz="1800" i="1" dirty="0" smtClean="0"/>
              <a:t>(</a:t>
            </a:r>
            <a:r>
              <a:rPr lang="en-US" sz="1800" i="1" dirty="0"/>
              <a:t>Not </a:t>
            </a:r>
            <a:r>
              <a:rPr lang="en-US" sz="1800" i="1" dirty="0" smtClean="0"/>
              <a:t>Graded)</a:t>
            </a:r>
          </a:p>
          <a:p>
            <a:endParaRPr lang="en-US" sz="1800" dirty="0"/>
          </a:p>
          <a:p>
            <a:r>
              <a:rPr lang="en-US" sz="1800" b="1" dirty="0"/>
              <a:t>5.1.2: </a:t>
            </a:r>
            <a:r>
              <a:rPr lang="en-US" sz="1800" b="1" dirty="0" smtClean="0"/>
              <a:t>  </a:t>
            </a:r>
            <a:r>
              <a:rPr lang="en-US" sz="1800" dirty="0" smtClean="0"/>
              <a:t>Consider </a:t>
            </a:r>
            <a:r>
              <a:rPr lang="en-US" sz="1800" dirty="0"/>
              <a:t>the broader clinical context, the presence of conditions that can be modified with RRT, and trends </a:t>
            </a:r>
            <a:r>
              <a:rPr lang="en-US" sz="1800" dirty="0" smtClean="0"/>
              <a:t>of laboratory </a:t>
            </a:r>
            <a:r>
              <a:rPr lang="en-US" sz="1800" dirty="0"/>
              <a:t>tests—rather than single BUN and </a:t>
            </a:r>
            <a:r>
              <a:rPr lang="en-US" sz="1800" dirty="0" err="1"/>
              <a:t>creatinine</a:t>
            </a:r>
            <a:r>
              <a:rPr lang="en-US" sz="1800" dirty="0"/>
              <a:t> thresholds alone—when making the decision to </a:t>
            </a:r>
            <a:r>
              <a:rPr lang="en-US" sz="1800" dirty="0" smtClean="0"/>
              <a:t>start RRT</a:t>
            </a:r>
            <a:r>
              <a:rPr lang="en-US" sz="1800" dirty="0"/>
              <a:t>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316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228600"/>
            <a:ext cx="75438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Criteria for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Stopping Renal Replacement Therapy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133600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5.2.1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Discontinue RRT when </a:t>
            </a:r>
            <a:r>
              <a:rPr lang="en-US" sz="1800" dirty="0"/>
              <a:t>it is no longer required, either because intrinsic kidney function has recovered to the point </a:t>
            </a:r>
            <a:r>
              <a:rPr lang="en-US" sz="1800" dirty="0" smtClean="0"/>
              <a:t>that it </a:t>
            </a:r>
            <a:r>
              <a:rPr lang="en-US" sz="1800" dirty="0"/>
              <a:t>is adequate to meet patient needs, or because RRT is no longer consistent with the goals of care.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</a:p>
          <a:p>
            <a:endParaRPr lang="en-US" sz="1800" dirty="0"/>
          </a:p>
          <a:p>
            <a:r>
              <a:rPr lang="en-US" sz="1800" b="1" dirty="0"/>
              <a:t>5.2.2: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not using diuretics to enhance kidney function recovery, or to reduce the duration or frequency of RRT. </a:t>
            </a:r>
            <a:r>
              <a:rPr lang="en-US" sz="1800" i="1" dirty="0"/>
              <a:t>(</a:t>
            </a:r>
            <a:r>
              <a:rPr lang="en-US" sz="1800" i="1" dirty="0" smtClean="0"/>
              <a:t>2B)</a:t>
            </a:r>
            <a:endParaRPr lang="en-US" sz="1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947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>
                <a:solidFill>
                  <a:srgbClr val="2C62A9"/>
                </a:solidFill>
                <a:latin typeface="Calibri"/>
                <a:ea typeface="+mn-ea"/>
              </a:rPr>
              <a:t>KDIGO </a:t>
            </a: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AKI Guideline Work </a:t>
            </a:r>
            <a:r>
              <a:rPr lang="en-US" sz="4500" cap="small" dirty="0">
                <a:solidFill>
                  <a:srgbClr val="2C62A9"/>
                </a:solidFill>
                <a:latin typeface="Calibri"/>
                <a:ea typeface="+mn-ea"/>
              </a:rPr>
              <a:t>Group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143000"/>
            <a:ext cx="87141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Work Group Co-Chairs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438400"/>
            <a:ext cx="87141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Work Group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76644"/>
            <a:ext cx="2163773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600" b="0" dirty="0" smtClean="0"/>
              <a:t>Peter </a:t>
            </a:r>
            <a:r>
              <a:rPr lang="en-US" sz="1600" b="0" dirty="0" err="1" smtClean="0"/>
              <a:t>Aspelin</a:t>
            </a: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Stockholm</a:t>
            </a:r>
            <a:r>
              <a:rPr lang="en-US" sz="1600" b="0" dirty="0"/>
              <a:t>, Sweden</a:t>
            </a:r>
          </a:p>
          <a:p>
            <a:pPr>
              <a:lnSpc>
                <a:spcPct val="80000"/>
              </a:lnSpc>
            </a:pP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err="1" smtClean="0"/>
              <a:t>Rashad</a:t>
            </a:r>
            <a:r>
              <a:rPr lang="en-US" sz="1600" b="0" dirty="0" smtClean="0"/>
              <a:t> </a:t>
            </a:r>
            <a:r>
              <a:rPr lang="en-US" sz="1600" b="0" dirty="0"/>
              <a:t>S </a:t>
            </a:r>
            <a:r>
              <a:rPr lang="en-US" sz="1600" b="0" dirty="0" err="1" smtClean="0"/>
              <a:t>Barsoum</a:t>
            </a: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Cairo</a:t>
            </a:r>
            <a:r>
              <a:rPr lang="en-US" sz="1600" b="0" dirty="0"/>
              <a:t>, Egypt</a:t>
            </a:r>
          </a:p>
          <a:p>
            <a:pPr>
              <a:lnSpc>
                <a:spcPct val="80000"/>
              </a:lnSpc>
            </a:pP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Emmanuel </a:t>
            </a:r>
            <a:r>
              <a:rPr lang="en-US" sz="1600" b="0" dirty="0"/>
              <a:t>A </a:t>
            </a:r>
            <a:r>
              <a:rPr lang="en-US" sz="1600" b="0" dirty="0" err="1" smtClean="0"/>
              <a:t>Burdmann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São </a:t>
            </a:r>
            <a:r>
              <a:rPr lang="en-US" sz="1600" b="0" dirty="0"/>
              <a:t>Paulo, Brazil</a:t>
            </a:r>
          </a:p>
          <a:p>
            <a:pPr>
              <a:lnSpc>
                <a:spcPct val="80000"/>
              </a:lnSpc>
            </a:pP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Stuart </a:t>
            </a:r>
            <a:r>
              <a:rPr lang="en-US" sz="1600" b="0" dirty="0"/>
              <a:t>L </a:t>
            </a:r>
            <a:r>
              <a:rPr lang="en-US" sz="1600" b="0" dirty="0" smtClean="0"/>
              <a:t>Goldstein</a:t>
            </a:r>
          </a:p>
          <a:p>
            <a:pPr>
              <a:lnSpc>
                <a:spcPct val="80000"/>
              </a:lnSpc>
            </a:pPr>
            <a:r>
              <a:rPr lang="en-US" sz="1600" b="0" dirty="0" smtClean="0"/>
              <a:t>Cincinnati</a:t>
            </a:r>
            <a:r>
              <a:rPr lang="en-US" sz="1600" b="0" dirty="0"/>
              <a:t>, </a:t>
            </a:r>
            <a:r>
              <a:rPr lang="en-US" sz="1600" b="0" dirty="0" smtClean="0"/>
              <a:t>OH, USA</a:t>
            </a:r>
            <a:endParaRPr 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1676400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John 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 </a:t>
            </a:r>
            <a:r>
              <a:rPr lang="en-US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Kellum</a:t>
            </a:r>
            <a:endParaRPr lang="en-US" sz="16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Pittsburgh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, PA</a:t>
            </a:r>
            <a:endParaRPr lang="en-US" sz="16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1701224"/>
            <a:ext cx="15646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Norbert </a:t>
            </a:r>
            <a:r>
              <a:rPr lang="en-US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Lameire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Ghent, Belgium</a:t>
            </a:r>
            <a:endParaRPr lang="en-US" sz="16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2346" y="3264086"/>
            <a:ext cx="2016527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600" b="0" dirty="0" smtClean="0"/>
              <a:t>Alison </a:t>
            </a:r>
            <a:r>
              <a:rPr lang="en-US" sz="1600" b="0" dirty="0"/>
              <a:t>M </a:t>
            </a:r>
            <a:r>
              <a:rPr lang="en-US" sz="1600" b="0" dirty="0" smtClean="0"/>
              <a:t>MacLeod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Aberdeen, </a:t>
            </a:r>
            <a:r>
              <a:rPr lang="en-US" sz="1600" b="0" dirty="0" smtClean="0"/>
              <a:t>UK</a:t>
            </a:r>
          </a:p>
          <a:p>
            <a:pPr>
              <a:lnSpc>
                <a:spcPct val="80000"/>
              </a:lnSpc>
            </a:pP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err="1" smtClean="0"/>
              <a:t>Ravindra</a:t>
            </a:r>
            <a:r>
              <a:rPr lang="en-US" sz="1600" b="0" dirty="0" smtClean="0"/>
              <a:t> </a:t>
            </a:r>
            <a:r>
              <a:rPr lang="en-US" sz="1600" b="0" dirty="0"/>
              <a:t>L </a:t>
            </a:r>
            <a:r>
              <a:rPr lang="en-US" sz="1600" b="0" dirty="0" smtClean="0"/>
              <a:t>Mehta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San Diego, </a:t>
            </a:r>
            <a:r>
              <a:rPr lang="en-US" sz="1600" b="0" dirty="0" smtClean="0"/>
              <a:t>CA, USA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Patrick </a:t>
            </a:r>
            <a:r>
              <a:rPr lang="en-US" sz="1600" b="0" dirty="0"/>
              <a:t>T </a:t>
            </a:r>
            <a:r>
              <a:rPr lang="en-US" sz="1600" b="0" dirty="0" smtClean="0"/>
              <a:t>Murray</a:t>
            </a:r>
          </a:p>
          <a:p>
            <a:pPr>
              <a:lnSpc>
                <a:spcPct val="80000"/>
              </a:lnSpc>
            </a:pPr>
            <a:r>
              <a:rPr lang="en-US" sz="1600" b="0" dirty="0" smtClean="0"/>
              <a:t>Dublin</a:t>
            </a:r>
            <a:r>
              <a:rPr lang="en-US" sz="1600" b="0" dirty="0"/>
              <a:t>, </a:t>
            </a:r>
            <a:r>
              <a:rPr lang="en-US" sz="1600" b="0" dirty="0" smtClean="0"/>
              <a:t>Ireland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err="1"/>
              <a:t>Saraladevi</a:t>
            </a:r>
            <a:r>
              <a:rPr lang="en-US" sz="1600" b="0" dirty="0"/>
              <a:t> </a:t>
            </a:r>
            <a:r>
              <a:rPr lang="en-US" sz="1600" b="0" dirty="0" err="1" smtClean="0"/>
              <a:t>Naicker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err="1" smtClean="0"/>
              <a:t>Jo’burg</a:t>
            </a:r>
            <a:r>
              <a:rPr lang="en-US" sz="1600" b="0" dirty="0"/>
              <a:t>, South </a:t>
            </a:r>
            <a:r>
              <a:rPr lang="en-US" sz="1600" b="0" dirty="0" smtClean="0"/>
              <a:t>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1273" y="3239262"/>
            <a:ext cx="2016527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600" b="0" dirty="0" smtClean="0"/>
              <a:t>Steven </a:t>
            </a:r>
            <a:r>
              <a:rPr lang="en-US" sz="1600" b="0" dirty="0"/>
              <a:t>M </a:t>
            </a:r>
            <a:r>
              <a:rPr lang="en-US" sz="1600" b="0" dirty="0" smtClean="0"/>
              <a:t>Opal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Pawtucket</a:t>
            </a:r>
            <a:r>
              <a:rPr lang="en-US" sz="1600" b="0" dirty="0"/>
              <a:t>, </a:t>
            </a:r>
            <a:r>
              <a:rPr lang="en-US" sz="1600" b="0" dirty="0" smtClean="0"/>
              <a:t>RI, USA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Franz </a:t>
            </a:r>
            <a:r>
              <a:rPr lang="en-US" sz="1600" b="0" dirty="0" smtClean="0"/>
              <a:t>Schaefer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Heidelberg</a:t>
            </a:r>
            <a:r>
              <a:rPr lang="en-US" sz="1600" b="0" dirty="0"/>
              <a:t>, Germany</a:t>
            </a:r>
          </a:p>
          <a:p>
            <a:pPr>
              <a:lnSpc>
                <a:spcPct val="80000"/>
              </a:lnSpc>
            </a:pP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err="1" smtClean="0"/>
              <a:t>Miet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Schetz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Leuven</a:t>
            </a:r>
            <a:r>
              <a:rPr lang="en-US" sz="1600" b="0" dirty="0"/>
              <a:t>, Belgium</a:t>
            </a:r>
          </a:p>
          <a:p>
            <a:pPr>
              <a:lnSpc>
                <a:spcPct val="80000"/>
              </a:lnSpc>
            </a:pP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err="1" smtClean="0"/>
              <a:t>Shigehiko</a:t>
            </a:r>
            <a:r>
              <a:rPr lang="en-US" sz="1600" b="0" dirty="0" smtClean="0"/>
              <a:t> Uchino</a:t>
            </a:r>
          </a:p>
          <a:p>
            <a:pPr>
              <a:lnSpc>
                <a:spcPct val="80000"/>
              </a:lnSpc>
            </a:pPr>
            <a:r>
              <a:rPr lang="en-US" sz="1600" b="0" dirty="0" smtClean="0"/>
              <a:t>Tokyo</a:t>
            </a:r>
            <a:r>
              <a:rPr lang="en-US" sz="1600" b="0" dirty="0"/>
              <a:t>, Japan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0627" y="3295313"/>
            <a:ext cx="2061281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600" b="0" dirty="0" smtClean="0"/>
              <a:t>Charles </a:t>
            </a:r>
            <a:r>
              <a:rPr lang="en-US" sz="1600" b="0" dirty="0"/>
              <a:t>A </a:t>
            </a:r>
            <a:r>
              <a:rPr lang="en-US" sz="1600" b="0" dirty="0" smtClean="0"/>
              <a:t>Herzog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Minneapolis</a:t>
            </a:r>
            <a:r>
              <a:rPr lang="en-US" sz="1600" b="0" dirty="0"/>
              <a:t>, </a:t>
            </a:r>
            <a:r>
              <a:rPr lang="en-US" sz="1600" b="0" dirty="0" smtClean="0"/>
              <a:t>MN, USA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Michael </a:t>
            </a:r>
            <a:r>
              <a:rPr lang="en-US" sz="1600" b="0" dirty="0" err="1"/>
              <a:t>Joannidis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Innsbruck, </a:t>
            </a:r>
            <a:r>
              <a:rPr lang="en-US" sz="1600" b="0" dirty="0" smtClean="0"/>
              <a:t>Austria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Andreas </a:t>
            </a:r>
            <a:r>
              <a:rPr lang="en-US" sz="1600" b="0" dirty="0" err="1"/>
              <a:t>Kribben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Essen, Germany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Andrew S </a:t>
            </a:r>
            <a:r>
              <a:rPr lang="en-US" sz="1600" b="0" dirty="0" err="1"/>
              <a:t>Levey</a:t>
            </a: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Boston, MA, </a:t>
            </a:r>
            <a:r>
              <a:rPr lang="en-US" sz="1600" b="0" dirty="0" smtClean="0"/>
              <a:t>USA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0439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143000"/>
            <a:ext cx="8382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5.3.1:   </a:t>
            </a:r>
            <a:r>
              <a:rPr lang="en-US" sz="1800" dirty="0"/>
              <a:t>In a patient with AKI requiring RRT, base the decision to use anticoagulation for RRT on assessment of the </a:t>
            </a:r>
            <a:r>
              <a:rPr lang="en-US" sz="1800" dirty="0" smtClean="0"/>
              <a:t>patient’s potential </a:t>
            </a:r>
            <a:r>
              <a:rPr lang="en-US" sz="1800" dirty="0"/>
              <a:t>risks and benefits from anticoagulation (see Figure 17).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</a:p>
          <a:p>
            <a:endParaRPr lang="en-US" sz="1800" i="1" dirty="0"/>
          </a:p>
          <a:p>
            <a:pPr marL="742950" lvl="1" indent="-285750">
              <a:buFont typeface="Arial"/>
              <a:buChar char="•"/>
            </a:pPr>
            <a:r>
              <a:rPr lang="en-US" sz="1800" b="1" dirty="0"/>
              <a:t>5.3.1.1</a:t>
            </a:r>
            <a:r>
              <a:rPr lang="en-US" sz="1800" b="1" dirty="0" smtClean="0"/>
              <a:t>:   </a:t>
            </a:r>
            <a:r>
              <a:rPr lang="en-US" sz="1800" dirty="0"/>
              <a:t>We recommend using anticoagulation during RRT in AKI if a patient does not have an </a:t>
            </a:r>
            <a:r>
              <a:rPr lang="en-US" sz="1800" dirty="0" smtClean="0"/>
              <a:t>increased bleeding </a:t>
            </a:r>
            <a:r>
              <a:rPr lang="en-US" sz="1800" dirty="0"/>
              <a:t>risk or impaired coagulation and is not already receiving systemic anticoagulation.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5.3.2:   </a:t>
            </a:r>
            <a:r>
              <a:rPr lang="en-US" sz="1800" dirty="0"/>
              <a:t>For patients without an increased bleeding risk or impaired coagulation and not already receiving </a:t>
            </a:r>
            <a:r>
              <a:rPr lang="en-US" sz="1800" dirty="0" smtClean="0"/>
              <a:t>effective systemic </a:t>
            </a:r>
            <a:r>
              <a:rPr lang="en-US" sz="1800" dirty="0"/>
              <a:t>anticoagulation, we suggest the following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5.3.2.1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For </a:t>
            </a:r>
            <a:r>
              <a:rPr lang="en-US" sz="1800" dirty="0"/>
              <a:t>anticoagulation in intermittent RRT, we recommend using either unfractionated or low-</a:t>
            </a:r>
            <a:r>
              <a:rPr lang="en-US" sz="1800" dirty="0" smtClean="0"/>
              <a:t>molecular-weight heparin</a:t>
            </a:r>
            <a:r>
              <a:rPr lang="en-US" sz="1800" dirty="0"/>
              <a:t>, rather than other anticoagulants. </a:t>
            </a:r>
            <a:r>
              <a:rPr lang="en-US" sz="1800" i="1" dirty="0"/>
              <a:t>(1C</a:t>
            </a:r>
            <a:r>
              <a:rPr lang="en-US" sz="1800" i="1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5.3.2.2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For </a:t>
            </a:r>
            <a:r>
              <a:rPr lang="en-US" sz="1800" dirty="0"/>
              <a:t>anticoagulation in CRRT, we suggest using regional citrate anticoagulation rather than heparin </a:t>
            </a:r>
            <a:r>
              <a:rPr lang="en-US" sz="1800" dirty="0" smtClean="0"/>
              <a:t>in patients </a:t>
            </a:r>
            <a:r>
              <a:rPr lang="en-US" sz="1800" dirty="0"/>
              <a:t>who do not have contraindications for citrate. </a:t>
            </a:r>
            <a:r>
              <a:rPr lang="en-US" sz="1800" i="1" dirty="0"/>
              <a:t>(2B</a:t>
            </a:r>
            <a:r>
              <a:rPr lang="en-US" sz="1800" i="1" dirty="0" smtClean="0"/>
              <a:t>)</a:t>
            </a:r>
            <a:endParaRPr lang="en-US" sz="1800" i="1" dirty="0"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228600"/>
            <a:ext cx="75438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2628865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11" y="152400"/>
            <a:ext cx="5267089" cy="6553200"/>
          </a:xfrm>
          <a:prstGeom prst="rect">
            <a:avLst/>
          </a:prstGeom>
          <a:noFill/>
          <a:ln w="9525">
            <a:solidFill>
              <a:srgbClr val="0081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3400" y="312747"/>
            <a:ext cx="22860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Figure 17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017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143000"/>
            <a:ext cx="8382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5.3.2 (cont’d):   </a:t>
            </a:r>
            <a:r>
              <a:rPr lang="en-US" sz="1800" dirty="0"/>
              <a:t>For patients without an increased bleeding risk or impaired coagulation and not already receiving </a:t>
            </a:r>
            <a:r>
              <a:rPr lang="en-US" sz="1800" dirty="0" smtClean="0"/>
              <a:t>effective systemic </a:t>
            </a:r>
            <a:r>
              <a:rPr lang="en-US" sz="1800" dirty="0"/>
              <a:t>anticoagulation, we suggest the following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5.3.2.3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For </a:t>
            </a:r>
            <a:r>
              <a:rPr lang="en-US" sz="1800" dirty="0"/>
              <a:t>anticoagulation during CRRT in patients who have contraindications for citrate, we suggest </a:t>
            </a:r>
            <a:r>
              <a:rPr lang="en-US" sz="1800" dirty="0" smtClean="0"/>
              <a:t>using either </a:t>
            </a:r>
            <a:r>
              <a:rPr lang="en-US" sz="1800" dirty="0"/>
              <a:t>unfractionated or low-molecular-weight heparin, rather than other anticoagulants. </a:t>
            </a:r>
            <a:r>
              <a:rPr lang="en-US" sz="1800" i="1" dirty="0"/>
              <a:t>(2C</a:t>
            </a:r>
            <a:r>
              <a:rPr lang="en-US" sz="1800" i="1" dirty="0" smtClean="0"/>
              <a:t>)</a:t>
            </a:r>
          </a:p>
          <a:p>
            <a:endParaRPr lang="en-US" sz="1800" dirty="0">
              <a:cs typeface="Arial" pitchFamily="34" charset="0"/>
            </a:endParaRPr>
          </a:p>
          <a:p>
            <a:r>
              <a:rPr lang="en-US" sz="1800" b="1" dirty="0" smtClean="0"/>
              <a:t>5.3.3:   </a:t>
            </a:r>
            <a:r>
              <a:rPr lang="en-US" sz="1800" dirty="0"/>
              <a:t>For patients with increased bleeding risk who are not receiving anticoagulation, we suggest the following </a:t>
            </a:r>
            <a:r>
              <a:rPr lang="en-US" sz="1800" dirty="0" smtClean="0"/>
              <a:t>for anticoagulation </a:t>
            </a:r>
            <a:r>
              <a:rPr lang="en-US" sz="1800" dirty="0"/>
              <a:t>during RRT:</a:t>
            </a:r>
          </a:p>
          <a:p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5.3.3.1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using regional citrate anticoagulation, rather than no anticoagulation, during CRRT </a:t>
            </a:r>
            <a:r>
              <a:rPr lang="en-US" sz="1800" dirty="0" smtClean="0"/>
              <a:t>in a </a:t>
            </a:r>
            <a:r>
              <a:rPr lang="en-US" sz="1800" dirty="0"/>
              <a:t>patient without contraindications for citrate. </a:t>
            </a:r>
            <a:r>
              <a:rPr lang="en-US" sz="1800" i="1" dirty="0"/>
              <a:t>(2C</a:t>
            </a:r>
            <a:r>
              <a:rPr lang="en-US" sz="1800" i="1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5.3.3.2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avoiding regional </a:t>
            </a:r>
            <a:r>
              <a:rPr lang="en-US" sz="1800" dirty="0" err="1"/>
              <a:t>heparinization</a:t>
            </a:r>
            <a:r>
              <a:rPr lang="en-US" sz="1800" dirty="0"/>
              <a:t> during CRRT in a patient with increased risk </a:t>
            </a:r>
            <a:r>
              <a:rPr lang="en-US" sz="1800" dirty="0" smtClean="0"/>
              <a:t>of bleeding</a:t>
            </a:r>
            <a:r>
              <a:rPr lang="en-US" sz="1800" dirty="0"/>
              <a:t>. </a:t>
            </a:r>
            <a:r>
              <a:rPr lang="en-US" sz="1800" i="1" dirty="0"/>
              <a:t>(2C)</a:t>
            </a:r>
            <a:endParaRPr lang="en-US" sz="1800" i="1" dirty="0"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228600"/>
            <a:ext cx="75438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17207831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425476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5.3.4:   </a:t>
            </a:r>
            <a:r>
              <a:rPr lang="en-US" sz="1800" dirty="0"/>
              <a:t>In a patient with heparin-induced thrombocytopenia (HIT), all heparin must be stopped and we </a:t>
            </a:r>
            <a:r>
              <a:rPr lang="en-US" sz="1800" dirty="0" smtClean="0"/>
              <a:t>recommend using </a:t>
            </a:r>
            <a:r>
              <a:rPr lang="en-US" sz="1800" dirty="0"/>
              <a:t>direct thrombin inhibitors (such as </a:t>
            </a:r>
            <a:r>
              <a:rPr lang="en-US" sz="1800" dirty="0" err="1"/>
              <a:t>argatroban</a:t>
            </a:r>
            <a:r>
              <a:rPr lang="en-US" sz="1800" dirty="0"/>
              <a:t>) or Factor </a:t>
            </a:r>
            <a:r>
              <a:rPr lang="en-US" sz="1800" dirty="0" err="1"/>
              <a:t>Xa</a:t>
            </a:r>
            <a:r>
              <a:rPr lang="en-US" sz="1800" dirty="0"/>
              <a:t> inhibitors (such as </a:t>
            </a:r>
            <a:r>
              <a:rPr lang="en-US" sz="1800" dirty="0" err="1"/>
              <a:t>danaparoid</a:t>
            </a:r>
            <a:r>
              <a:rPr lang="en-US" sz="1800" dirty="0"/>
              <a:t> </a:t>
            </a:r>
            <a:r>
              <a:rPr lang="en-US" sz="1800" dirty="0" smtClean="0"/>
              <a:t>or </a:t>
            </a:r>
            <a:r>
              <a:rPr lang="en-US" sz="1800" dirty="0" err="1" smtClean="0"/>
              <a:t>fondaparinux</a:t>
            </a:r>
            <a:r>
              <a:rPr lang="en-US" sz="1800" dirty="0"/>
              <a:t>) rather than other or no anticoagulation during RRT. </a:t>
            </a:r>
            <a:r>
              <a:rPr lang="en-US" sz="1800" i="1" dirty="0"/>
              <a:t>(</a:t>
            </a:r>
            <a:r>
              <a:rPr lang="en-US" sz="1800" i="1" dirty="0" smtClean="0"/>
              <a:t>1A)</a:t>
            </a:r>
            <a:endParaRPr lang="en-US" sz="1800" i="1" dirty="0"/>
          </a:p>
          <a:p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5.3.4.1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In </a:t>
            </a:r>
            <a:r>
              <a:rPr lang="en-US" sz="1800" dirty="0"/>
              <a:t>a patient with HIT who does not have severe liver failure, we suggest using </a:t>
            </a:r>
            <a:r>
              <a:rPr lang="en-US" sz="1800" dirty="0" err="1"/>
              <a:t>argatroban</a:t>
            </a:r>
            <a:r>
              <a:rPr lang="en-US" sz="1800" dirty="0"/>
              <a:t> rather </a:t>
            </a:r>
            <a:r>
              <a:rPr lang="en-US" sz="1800" dirty="0" smtClean="0"/>
              <a:t>than other </a:t>
            </a:r>
            <a:r>
              <a:rPr lang="en-US" sz="1800" dirty="0"/>
              <a:t>thrombin or Factor </a:t>
            </a:r>
            <a:r>
              <a:rPr lang="en-US" sz="1800" dirty="0" err="1"/>
              <a:t>Xa</a:t>
            </a:r>
            <a:r>
              <a:rPr lang="en-US" sz="1800" dirty="0"/>
              <a:t> inhibitors during RRT.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US" sz="18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228600"/>
            <a:ext cx="75438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28223379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228600"/>
            <a:ext cx="75438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Vascular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Access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for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RRT in AKI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1288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5.4.1:   </a:t>
            </a:r>
            <a:r>
              <a:rPr lang="en-US" sz="1800" dirty="0"/>
              <a:t>We suggest initiating RRT in patients with AKI via an </a:t>
            </a:r>
            <a:r>
              <a:rPr lang="en-US" sz="1800" dirty="0" err="1" smtClean="0"/>
              <a:t>uncuffed</a:t>
            </a:r>
            <a:r>
              <a:rPr lang="en-US" sz="1800" dirty="0"/>
              <a:t> </a:t>
            </a:r>
            <a:r>
              <a:rPr lang="en-US" sz="1800" dirty="0" err="1" smtClean="0"/>
              <a:t>nontunneled</a:t>
            </a:r>
            <a:r>
              <a:rPr lang="en-US" sz="1800" dirty="0" smtClean="0"/>
              <a:t> </a:t>
            </a:r>
            <a:r>
              <a:rPr lang="en-US" sz="1800" dirty="0"/>
              <a:t>dialysis catheter, rather than </a:t>
            </a:r>
            <a:r>
              <a:rPr lang="en-US" sz="1800" dirty="0" smtClean="0"/>
              <a:t>a tunneled </a:t>
            </a:r>
            <a:r>
              <a:rPr lang="en-US" sz="1800" dirty="0"/>
              <a:t>catheter. </a:t>
            </a:r>
            <a:r>
              <a:rPr lang="en-US" sz="1800" i="1" dirty="0"/>
              <a:t>(</a:t>
            </a:r>
            <a:r>
              <a:rPr lang="en-US" sz="1800" i="1" dirty="0" smtClean="0"/>
              <a:t>2D)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5.4.2:   </a:t>
            </a:r>
            <a:r>
              <a:rPr lang="en-US" sz="1800" dirty="0"/>
              <a:t>When choosing a vein for insertion of a dialysis catheter in patients with AKI, consider these </a:t>
            </a:r>
            <a:r>
              <a:rPr lang="en-US" sz="1800" dirty="0" smtClean="0"/>
              <a:t>preferences </a:t>
            </a:r>
            <a:r>
              <a:rPr lang="en-US" sz="1800" i="1" dirty="0" smtClean="0"/>
              <a:t>(</a:t>
            </a:r>
            <a:r>
              <a:rPr lang="en-US" sz="1800" i="1" dirty="0"/>
              <a:t>Not </a:t>
            </a:r>
            <a:r>
              <a:rPr lang="en-US" sz="1800" i="1" dirty="0" smtClean="0"/>
              <a:t>Graded)</a:t>
            </a:r>
            <a:r>
              <a:rPr lang="en-US" sz="18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First </a:t>
            </a:r>
            <a:r>
              <a:rPr lang="en-US" sz="1800" dirty="0"/>
              <a:t>choice: right jugular vein</a:t>
            </a:r>
            <a:r>
              <a:rPr lang="en-US" sz="1800" dirty="0" smtClean="0"/>
              <a:t>;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Second </a:t>
            </a:r>
            <a:r>
              <a:rPr lang="en-US" sz="1800" dirty="0"/>
              <a:t>choice: femoral vein</a:t>
            </a:r>
            <a:r>
              <a:rPr lang="en-US" sz="1800" dirty="0" smtClean="0"/>
              <a:t>;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Third </a:t>
            </a:r>
            <a:r>
              <a:rPr lang="en-US" sz="1800" dirty="0"/>
              <a:t>choice: left jugular vein</a:t>
            </a:r>
            <a:r>
              <a:rPr lang="en-US" sz="1800" dirty="0" smtClean="0"/>
              <a:t>;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Last </a:t>
            </a:r>
            <a:r>
              <a:rPr lang="en-US" sz="1800" dirty="0"/>
              <a:t>choice: </a:t>
            </a:r>
            <a:r>
              <a:rPr lang="en-US" sz="1800" dirty="0" err="1"/>
              <a:t>subclavian</a:t>
            </a:r>
            <a:r>
              <a:rPr lang="en-US" sz="1800" dirty="0"/>
              <a:t> vein with preference for the dominant side.</a:t>
            </a:r>
          </a:p>
          <a:p>
            <a:endParaRPr lang="en-US" sz="1800" dirty="0" smtClean="0"/>
          </a:p>
          <a:p>
            <a:r>
              <a:rPr lang="en-US" sz="1800" b="1" dirty="0" smtClean="0"/>
              <a:t>5.4.3:   </a:t>
            </a:r>
            <a:r>
              <a:rPr lang="en-US" sz="1800" dirty="0"/>
              <a:t>We recommend using ultrasound guidance for dialysis catheter insertion. </a:t>
            </a:r>
            <a:r>
              <a:rPr lang="en-US" sz="1800" i="1" dirty="0"/>
              <a:t>(1A</a:t>
            </a:r>
            <a:r>
              <a:rPr lang="en-US" sz="18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746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228600"/>
            <a:ext cx="75438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Vascular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Access </a:t>
            </a: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for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RRT in AKI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01676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5.4.4:   </a:t>
            </a:r>
            <a:r>
              <a:rPr lang="en-US" sz="1800" dirty="0"/>
              <a:t>We recommend obtaining a chest radiograph promptly after placement and before first use of an internal </a:t>
            </a:r>
            <a:r>
              <a:rPr lang="en-US" sz="1800" dirty="0" smtClean="0"/>
              <a:t>jugular or </a:t>
            </a:r>
            <a:r>
              <a:rPr lang="en-US" sz="1800" dirty="0" err="1"/>
              <a:t>subclavian</a:t>
            </a:r>
            <a:r>
              <a:rPr lang="en-US" sz="1800" dirty="0"/>
              <a:t> dialysis catheter.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</a:p>
          <a:p>
            <a:endParaRPr lang="en-US" sz="1800" i="1" dirty="0"/>
          </a:p>
          <a:p>
            <a:r>
              <a:rPr lang="en-US" sz="1800" b="1" dirty="0" smtClean="0"/>
              <a:t>5.4.5:   </a:t>
            </a:r>
            <a:r>
              <a:rPr lang="en-US" sz="1800" dirty="0"/>
              <a:t>We suggest not using topical antibiotics over the skin insertion site of a </a:t>
            </a:r>
            <a:r>
              <a:rPr lang="en-US" sz="1800" dirty="0" err="1"/>
              <a:t>nontunneled</a:t>
            </a:r>
            <a:r>
              <a:rPr lang="en-US" sz="1800" dirty="0"/>
              <a:t> dialysis catheter in </a:t>
            </a:r>
            <a:r>
              <a:rPr lang="en-US" sz="1800" dirty="0" smtClean="0"/>
              <a:t>ICU patients </a:t>
            </a:r>
            <a:r>
              <a:rPr lang="en-US" sz="1800" dirty="0"/>
              <a:t>with AKI requiring RRT.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</a:p>
          <a:p>
            <a:endParaRPr lang="en-US" sz="1800" dirty="0"/>
          </a:p>
          <a:p>
            <a:r>
              <a:rPr lang="en-US" sz="1800" b="1" dirty="0"/>
              <a:t>5.4.6</a:t>
            </a:r>
            <a:r>
              <a:rPr lang="en-US" sz="1800" b="1" dirty="0" smtClean="0"/>
              <a:t>:   </a:t>
            </a:r>
            <a:r>
              <a:rPr lang="en-US" sz="1800" dirty="0" smtClean="0"/>
              <a:t>We </a:t>
            </a:r>
            <a:r>
              <a:rPr lang="en-US" sz="1800" dirty="0"/>
              <a:t>suggest not using antibiotic locks for prevention of catheter-related infections of </a:t>
            </a:r>
            <a:r>
              <a:rPr lang="en-US" sz="1800" dirty="0" err="1"/>
              <a:t>nontunneled</a:t>
            </a:r>
            <a:r>
              <a:rPr lang="en-US" sz="1800" dirty="0"/>
              <a:t> </a:t>
            </a:r>
            <a:r>
              <a:rPr lang="en-US" sz="1800" dirty="0" smtClean="0"/>
              <a:t>dialysis catheters </a:t>
            </a:r>
            <a:r>
              <a:rPr lang="en-US" sz="1800" dirty="0"/>
              <a:t>in AKI requiring RRT. </a:t>
            </a:r>
            <a:r>
              <a:rPr lang="en-US" sz="1800" i="1" dirty="0"/>
              <a:t>(2C)</a:t>
            </a:r>
          </a:p>
        </p:txBody>
      </p:sp>
    </p:spTree>
    <p:extLst>
      <p:ext uri="{BB962C8B-B14F-4D97-AF65-F5344CB8AC3E}">
        <p14:creationId xmlns:p14="http://schemas.microsoft.com/office/powerpoint/2010/main" val="87721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28600"/>
            <a:ext cx="80010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Dialyzer M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embranes for RRT in AKI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920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5.5.1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to use dialyzers with a biocompatible membrane for IHD and CRRT in patients with AKI.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148561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228600"/>
            <a:ext cx="7162800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Modality of RRT for Patients with AKI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44469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5.6.1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Use </a:t>
            </a:r>
            <a:r>
              <a:rPr lang="en-US" sz="1800" dirty="0"/>
              <a:t>continuous and intermittent RRT as complementary therapies in AKI patients.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5.6.2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using CRRT, rather than standard intermittent RRT, for </a:t>
            </a:r>
            <a:r>
              <a:rPr lang="en-US" sz="1800" dirty="0" err="1"/>
              <a:t>hemodynamically</a:t>
            </a:r>
            <a:r>
              <a:rPr lang="en-US" sz="1800" dirty="0"/>
              <a:t> unstable patients. </a:t>
            </a:r>
            <a:r>
              <a:rPr lang="en-US" sz="1800" i="1" dirty="0"/>
              <a:t>(</a:t>
            </a:r>
            <a:r>
              <a:rPr lang="en-US" sz="1800" i="1" dirty="0" smtClean="0"/>
              <a:t>2B)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5.6.3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using CRRT, rather than intermittent RRT, for AKI patients with acute brain injury or other causes </a:t>
            </a:r>
            <a:r>
              <a:rPr lang="en-US" sz="1800" dirty="0" smtClean="0"/>
              <a:t>of increased </a:t>
            </a:r>
            <a:r>
              <a:rPr lang="en-US" sz="1800" dirty="0"/>
              <a:t>intracranial pressure or generalized brain edema. </a:t>
            </a:r>
            <a:r>
              <a:rPr lang="en-US" sz="1800" i="1" dirty="0"/>
              <a:t>(</a:t>
            </a:r>
            <a:r>
              <a:rPr lang="en-US" sz="1800" i="1" dirty="0" smtClean="0"/>
              <a:t>2B)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029893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228600"/>
            <a:ext cx="7162800" cy="14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300" cap="small" dirty="0">
                <a:solidFill>
                  <a:srgbClr val="2C62A9"/>
                </a:solidFill>
                <a:latin typeface="Calibri"/>
                <a:ea typeface="+mn-ea"/>
              </a:rPr>
              <a:t>Buffer </a:t>
            </a: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Solutions for RRT in Patients with AKI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820882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5.7.1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suggest using bicarbonate, rather than lactate, as a buffer in dialysate and replacement fluid for RRT </a:t>
            </a:r>
            <a:r>
              <a:rPr lang="en-US" sz="1800" dirty="0" smtClean="0"/>
              <a:t>in patients </a:t>
            </a:r>
            <a:r>
              <a:rPr lang="en-US" sz="1800" dirty="0"/>
              <a:t>with AKI. </a:t>
            </a:r>
            <a:r>
              <a:rPr lang="en-US" sz="1800" i="1" dirty="0"/>
              <a:t>(</a:t>
            </a:r>
            <a:r>
              <a:rPr lang="en-US" sz="1800" i="1" dirty="0" smtClean="0"/>
              <a:t>2C)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5.7.2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using bicarbonate, rather than lactate, as a buffer in dialysate and replacement fluid for </a:t>
            </a:r>
            <a:r>
              <a:rPr lang="en-US" sz="1800" dirty="0" smtClean="0"/>
              <a:t>RRT in </a:t>
            </a:r>
            <a:r>
              <a:rPr lang="en-US" sz="1800" dirty="0"/>
              <a:t>patients with AKI and circulatory shock.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  <a:endParaRPr lang="en-US" sz="1800" i="1" dirty="0"/>
          </a:p>
          <a:p>
            <a:endParaRPr lang="en-US" sz="1800" b="1" i="1" dirty="0"/>
          </a:p>
          <a:p>
            <a:r>
              <a:rPr lang="en-US" sz="1800" b="1" dirty="0" smtClean="0"/>
              <a:t>5.7.3:   </a:t>
            </a:r>
            <a:r>
              <a:rPr lang="en-US" sz="1800" dirty="0"/>
              <a:t>We suggest using bicarbonate, rather than lactate, as a buffer in dialysate and replacement fluid for RRT </a:t>
            </a:r>
            <a:r>
              <a:rPr lang="en-US" sz="1800" dirty="0" smtClean="0"/>
              <a:t>in patients </a:t>
            </a:r>
            <a:r>
              <a:rPr lang="en-US" sz="1800" dirty="0"/>
              <a:t>with AKI and liver failure and/or lactic </a:t>
            </a:r>
            <a:r>
              <a:rPr lang="en-US" sz="1800" dirty="0" err="1"/>
              <a:t>acidemia</a:t>
            </a:r>
            <a:r>
              <a:rPr lang="en-US" sz="1800" dirty="0"/>
              <a:t>. </a:t>
            </a:r>
            <a:r>
              <a:rPr lang="en-US" sz="1800" i="1" dirty="0"/>
              <a:t>(</a:t>
            </a:r>
            <a:r>
              <a:rPr lang="en-US" sz="1800" i="1" dirty="0" smtClean="0"/>
              <a:t>2B)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5.7.4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that dialysis fluids and replacement fluids in patients with AKI, at a minimum, comply </a:t>
            </a:r>
            <a:r>
              <a:rPr lang="en-US" sz="1800" dirty="0" smtClean="0"/>
              <a:t>with American </a:t>
            </a:r>
            <a:r>
              <a:rPr lang="en-US" sz="1800" dirty="0"/>
              <a:t>Association of Medical Instrumentation (AAMI) standards regarding contamination with bacteria </a:t>
            </a:r>
            <a:r>
              <a:rPr lang="en-US" sz="1800" dirty="0" smtClean="0"/>
              <a:t>and endotoxins</a:t>
            </a:r>
            <a:r>
              <a:rPr lang="en-US" sz="1800" dirty="0"/>
              <a:t>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9113023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228600"/>
            <a:ext cx="71628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300" cap="small" dirty="0" smtClean="0">
                <a:solidFill>
                  <a:srgbClr val="2C62A9"/>
                </a:solidFill>
                <a:latin typeface="Calibri"/>
                <a:ea typeface="+mn-ea"/>
              </a:rPr>
              <a:t>Dose of RRT in AKI</a:t>
            </a:r>
            <a:endParaRPr lang="en-US" sz="43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5.8.1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The </a:t>
            </a:r>
            <a:r>
              <a:rPr lang="en-US" sz="1800" dirty="0"/>
              <a:t>dose of RRT to be delivered should be prescribed before starting each session of RRT. </a:t>
            </a:r>
            <a:r>
              <a:rPr lang="en-US" sz="1800" i="1" dirty="0"/>
              <a:t>(Not </a:t>
            </a:r>
            <a:r>
              <a:rPr lang="en-US" sz="1800" i="1" dirty="0" smtClean="0"/>
              <a:t>Graded) </a:t>
            </a:r>
            <a:r>
              <a:rPr lang="en-US" sz="1800" dirty="0" smtClean="0"/>
              <a:t>We recommend </a:t>
            </a:r>
            <a:r>
              <a:rPr lang="en-US" sz="1800" dirty="0"/>
              <a:t>frequent assessment of the actual delivered dose in order to adjust the prescription.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5.8.2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Provide </a:t>
            </a:r>
            <a:r>
              <a:rPr lang="en-US" sz="1800" dirty="0"/>
              <a:t>RRT to achieve the goals of electrolyte, acid-base, solute, and fluid balance that will meet the </a:t>
            </a:r>
            <a:r>
              <a:rPr lang="en-US" sz="1800" dirty="0" smtClean="0"/>
              <a:t>patient’s needs</a:t>
            </a:r>
            <a:r>
              <a:rPr lang="en-US" sz="1800" dirty="0"/>
              <a:t>.</a:t>
            </a:r>
            <a:r>
              <a:rPr lang="en-US" sz="1800" i="1" dirty="0"/>
              <a:t> 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5.8.3:   </a:t>
            </a:r>
            <a:r>
              <a:rPr lang="en-US" sz="1800" dirty="0" smtClean="0"/>
              <a:t>We </a:t>
            </a:r>
            <a:r>
              <a:rPr lang="en-US" sz="1800" dirty="0"/>
              <a:t>recommend delivering a </a:t>
            </a:r>
            <a:r>
              <a:rPr lang="en-US" sz="1800" dirty="0" err="1"/>
              <a:t>Kt</a:t>
            </a:r>
            <a:r>
              <a:rPr lang="en-US" sz="1800" dirty="0"/>
              <a:t>/V of 3.9 per week when </a:t>
            </a:r>
            <a:r>
              <a:rPr lang="en-US" sz="1800" dirty="0" smtClean="0"/>
              <a:t>using intermittent </a:t>
            </a:r>
            <a:r>
              <a:rPr lang="en-US" sz="1800" dirty="0"/>
              <a:t>or extended RRT in AKI. </a:t>
            </a:r>
            <a:r>
              <a:rPr lang="en-US" sz="1800" i="1" dirty="0"/>
              <a:t>(</a:t>
            </a:r>
            <a:r>
              <a:rPr lang="en-US" sz="1800" i="1" dirty="0" smtClean="0"/>
              <a:t>1A)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5.8.4:   </a:t>
            </a:r>
            <a:r>
              <a:rPr lang="en-US" sz="1800" dirty="0" smtClean="0"/>
              <a:t>We </a:t>
            </a:r>
            <a:r>
              <a:rPr lang="en-US" sz="1800" dirty="0"/>
              <a:t>recommend delivering an effluent volume of 20–25 ml/kg/h for CRRT in </a:t>
            </a:r>
            <a:r>
              <a:rPr lang="en-US" sz="1800" dirty="0" smtClean="0"/>
              <a:t>AKI. </a:t>
            </a:r>
            <a:r>
              <a:rPr lang="en-US" sz="1800" i="1" dirty="0"/>
              <a:t>(1A</a:t>
            </a:r>
            <a:r>
              <a:rPr lang="en-US" sz="1800" i="1" dirty="0" smtClean="0"/>
              <a:t>)</a:t>
            </a:r>
            <a:r>
              <a:rPr lang="en-US" sz="1800" dirty="0" smtClean="0"/>
              <a:t> </a:t>
            </a:r>
            <a:r>
              <a:rPr lang="en-US" sz="1800" dirty="0"/>
              <a:t>This will usually </a:t>
            </a:r>
            <a:r>
              <a:rPr lang="en-US" sz="1800" dirty="0" smtClean="0"/>
              <a:t>require a </a:t>
            </a:r>
            <a:r>
              <a:rPr lang="en-US" sz="1800" dirty="0"/>
              <a:t>higher prescription of effluent volume.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4370987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4500" cap="small" dirty="0">
                <a:solidFill>
                  <a:srgbClr val="2C62A9"/>
                </a:solidFill>
              </a:rPr>
              <a:t>CKD Evidence Review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8851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Katrin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Uhlig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MD, MS, Project Director; Director, Guideline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Development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Jose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Calvo-Broce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MD, MS, Nephrology Fellow</a:t>
            </a:r>
          </a:p>
          <a:p>
            <a:pPr algn="ctr"/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Aneet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MD, MS, Nephrology Fellow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Amy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Earley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BS, Project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Coordinator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890" y="1371600"/>
            <a:ext cx="909511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Tufts Center for Kidney Disease Guideline Development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&amp; Implementation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 Tufts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Medical Center, Boston, MA,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USA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890" y="4419600"/>
            <a:ext cx="90951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</a:rPr>
              <a:t>In addition, support and supervision were provided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739" y="5147846"/>
            <a:ext cx="5947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Ethan M Balk, MD, MPH, Program Director, Evidence Based Medicine</a:t>
            </a:r>
          </a:p>
        </p:txBody>
      </p:sp>
    </p:spTree>
    <p:extLst>
      <p:ext uri="{BB962C8B-B14F-4D97-AF65-F5344CB8AC3E}">
        <p14:creationId xmlns:p14="http://schemas.microsoft.com/office/powerpoint/2010/main" val="10472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r="9842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34" descr="KDIGO_LogoCol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931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95325"/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667000" y="762000"/>
            <a:ext cx="6248400" cy="5105400"/>
            <a:chOff x="2667000" y="762000"/>
            <a:chExt cx="6248400" cy="5105400"/>
          </a:xfrm>
        </p:grpSpPr>
        <p:sp>
          <p:nvSpPr>
            <p:cNvPr id="78853" name="Rounded Rectangle 10"/>
            <p:cNvSpPr>
              <a:spLocks noChangeArrowheads="1"/>
            </p:cNvSpPr>
            <p:nvPr/>
          </p:nvSpPr>
          <p:spPr bwMode="auto">
            <a:xfrm>
              <a:off x="2667000" y="762000"/>
              <a:ext cx="6248400" cy="51054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95325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3276600"/>
              <a:ext cx="731520" cy="7315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4526280"/>
              <a:ext cx="731520" cy="7315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78856" name="TextBox 7"/>
            <p:cNvSpPr txBox="1">
              <a:spLocks noChangeArrowheads="1"/>
            </p:cNvSpPr>
            <p:nvPr/>
          </p:nvSpPr>
          <p:spPr bwMode="auto">
            <a:xfrm>
              <a:off x="4038600" y="3394055"/>
              <a:ext cx="39611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500" b="1">
                  <a:solidFill>
                    <a:srgbClr val="00509D"/>
                  </a:solidFill>
                </a:rPr>
                <a:t>Facebook.com/goKDIGO</a:t>
              </a:r>
            </a:p>
          </p:txBody>
        </p:sp>
        <p:sp>
          <p:nvSpPr>
            <p:cNvPr id="78857" name="TextBox 8"/>
            <p:cNvSpPr txBox="1">
              <a:spLocks noChangeArrowheads="1"/>
            </p:cNvSpPr>
            <p:nvPr/>
          </p:nvSpPr>
          <p:spPr bwMode="auto">
            <a:xfrm>
              <a:off x="4038600" y="4658826"/>
              <a:ext cx="347395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500" b="1">
                  <a:solidFill>
                    <a:srgbClr val="00509D"/>
                  </a:solidFill>
                </a:rPr>
                <a:t>Twitter.com/goKDIGO</a:t>
              </a:r>
            </a:p>
          </p:txBody>
        </p:sp>
        <p:sp>
          <p:nvSpPr>
            <p:cNvPr id="78858" name="TextBox 9"/>
            <p:cNvSpPr txBox="1">
              <a:spLocks noChangeArrowheads="1"/>
            </p:cNvSpPr>
            <p:nvPr/>
          </p:nvSpPr>
          <p:spPr bwMode="auto">
            <a:xfrm>
              <a:off x="2667000" y="1030069"/>
              <a:ext cx="6248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600" b="1" u="sng">
                  <a:solidFill>
                    <a:srgbClr val="00509D"/>
                  </a:solidFill>
                </a:rPr>
                <a:t>FOLLOW KDIGO</a:t>
              </a:r>
            </a:p>
          </p:txBody>
        </p:sp>
        <p:sp>
          <p:nvSpPr>
            <p:cNvPr id="78859" name="TextBox 11"/>
            <p:cNvSpPr txBox="1">
              <a:spLocks noChangeArrowheads="1"/>
            </p:cNvSpPr>
            <p:nvPr/>
          </p:nvSpPr>
          <p:spPr bwMode="auto">
            <a:xfrm>
              <a:off x="4114800" y="2209800"/>
              <a:ext cx="247035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500" b="1">
                  <a:solidFill>
                    <a:srgbClr val="00509D"/>
                  </a:solidFill>
                </a:rPr>
                <a:t>www.kdigo.org</a:t>
              </a:r>
            </a:p>
          </p:txBody>
        </p:sp>
        <p:pic>
          <p:nvPicPr>
            <p:cNvPr id="78860" name="Picture 34" descr="KDIGO_LogoColor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057400"/>
              <a:ext cx="93213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8034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57337"/>
            <a:ext cx="6248400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Font typeface="Arial" pitchFamily="34" charset="0"/>
            </a:pPr>
            <a:r>
              <a:rPr lang="en-US" sz="6000" cap="small" dirty="0" smtClean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>Section 2:</a:t>
            </a:r>
            <a: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0" cap="small" dirty="0">
                <a:solidFill>
                  <a:srgbClr val="37A962"/>
                </a:solidFill>
                <a:latin typeface="+mn-lt"/>
                <a:ea typeface="+mn-ea"/>
                <a:cs typeface="+mn-cs"/>
              </a:rPr>
            </a:br>
            <a:r>
              <a:rPr lang="en-US" sz="6000" cap="small" dirty="0" smtClean="0">
                <a:solidFill>
                  <a:srgbClr val="2C62A9"/>
                </a:solidFill>
                <a:latin typeface="+mn-lt"/>
                <a:ea typeface="+mn-ea"/>
                <a:cs typeface="+mn-cs"/>
              </a:rPr>
              <a:t>AKI Definition</a:t>
            </a:r>
            <a:endParaRPr lang="en-US" sz="6000" cap="small" dirty="0">
              <a:solidFill>
                <a:srgbClr val="2C62A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80" y="2590800"/>
            <a:ext cx="7845520" cy="30477"/>
          </a:xfrm>
          <a:prstGeom prst="rect">
            <a:avLst/>
          </a:prstGeom>
          <a:solidFill>
            <a:srgbClr val="2C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C62A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981200"/>
            <a:ext cx="7543800" cy="252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 smtClean="0">
                <a:cs typeface="Arial" pitchFamily="34" charset="0"/>
              </a:rPr>
              <a:t>2.1.1:   </a:t>
            </a:r>
            <a:r>
              <a:rPr lang="en-US" sz="1800" dirty="0" smtClean="0">
                <a:cs typeface="Arial" pitchFamily="34" charset="0"/>
              </a:rPr>
              <a:t>AKI is defined as any of the following </a:t>
            </a:r>
            <a:r>
              <a:rPr lang="en-US" sz="1800" i="1" dirty="0" smtClean="0">
                <a:cs typeface="Arial" pitchFamily="34" charset="0"/>
              </a:rPr>
              <a:t>(Not Graded)</a:t>
            </a:r>
            <a:r>
              <a:rPr lang="en-US" sz="1800" dirty="0" smtClean="0"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endParaRPr lang="en-US" sz="1800" dirty="0" smtClean="0">
              <a:cs typeface="Arial" pitchFamily="34" charset="0"/>
            </a:endParaRPr>
          </a:p>
          <a:p>
            <a:pPr marL="742950" lvl="1" indent="-285750">
              <a:lnSpc>
                <a:spcPct val="110000"/>
              </a:lnSpc>
              <a:buSzPct val="140000"/>
              <a:buFont typeface="Arial"/>
              <a:buChar char="•"/>
            </a:pPr>
            <a:r>
              <a:rPr lang="en-US" sz="1800" dirty="0" smtClean="0">
                <a:cs typeface="Arial" pitchFamily="34" charset="0"/>
              </a:rPr>
              <a:t>Increase in </a:t>
            </a:r>
            <a:r>
              <a:rPr lang="en-US" sz="1800" dirty="0" err="1" smtClean="0">
                <a:cs typeface="Arial" pitchFamily="34" charset="0"/>
              </a:rPr>
              <a:t>SCr</a:t>
            </a:r>
            <a:r>
              <a:rPr lang="en-US" sz="1800" dirty="0" smtClean="0">
                <a:cs typeface="Arial" pitchFamily="34" charset="0"/>
              </a:rPr>
              <a:t> by ≥ 0.3 mg/dl (≥ 26.5 µmol/l) within 48 hours; or</a:t>
            </a:r>
            <a:br>
              <a:rPr lang="en-US" sz="1800" dirty="0" smtClean="0">
                <a:cs typeface="Arial" pitchFamily="34" charset="0"/>
              </a:rPr>
            </a:br>
            <a:endParaRPr lang="en-US" sz="1800" dirty="0" smtClean="0">
              <a:cs typeface="Arial" pitchFamily="34" charset="0"/>
            </a:endParaRPr>
          </a:p>
          <a:p>
            <a:pPr marL="742950" lvl="1" indent="-285750">
              <a:lnSpc>
                <a:spcPct val="110000"/>
              </a:lnSpc>
              <a:buSzPct val="140000"/>
              <a:buFont typeface="Arial"/>
              <a:buChar char="•"/>
            </a:pPr>
            <a:r>
              <a:rPr lang="en-US" sz="1800" dirty="0" smtClean="0">
                <a:cs typeface="Arial" pitchFamily="34" charset="0"/>
              </a:rPr>
              <a:t>Increase in </a:t>
            </a:r>
            <a:r>
              <a:rPr lang="en-US" sz="1800" dirty="0" err="1" smtClean="0">
                <a:cs typeface="Arial" pitchFamily="34" charset="0"/>
              </a:rPr>
              <a:t>SCr</a:t>
            </a:r>
            <a:r>
              <a:rPr lang="en-US" sz="1800" dirty="0" smtClean="0">
                <a:cs typeface="Arial" pitchFamily="34" charset="0"/>
              </a:rPr>
              <a:t> to ≥ 1.5 times baseline, which is known or presumed to have occurred within the prior 7 days; or</a:t>
            </a:r>
            <a:br>
              <a:rPr lang="en-US" sz="1800" dirty="0" smtClean="0">
                <a:cs typeface="Arial" pitchFamily="34" charset="0"/>
              </a:rPr>
            </a:br>
            <a:endParaRPr lang="en-US" sz="1800" dirty="0" smtClean="0">
              <a:cs typeface="Arial" pitchFamily="34" charset="0"/>
            </a:endParaRPr>
          </a:p>
          <a:p>
            <a:pPr marL="742950" lvl="1" indent="-285750">
              <a:lnSpc>
                <a:spcPct val="110000"/>
              </a:lnSpc>
              <a:buSzPct val="140000"/>
              <a:buFont typeface="Arial"/>
              <a:buChar char="•"/>
            </a:pPr>
            <a:r>
              <a:rPr lang="en-US" sz="1800" dirty="0" smtClean="0">
                <a:cs typeface="Arial" pitchFamily="34" charset="0"/>
              </a:rPr>
              <a:t>Urine volume &lt;0.5 ml/kg/h for 6 hours</a:t>
            </a:r>
            <a:endParaRPr lang="en-AU" sz="1800" dirty="0"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AKI Definition</a:t>
            </a:r>
            <a:endParaRPr lang="en-US" sz="45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0297" b="1967"/>
          <a:stretch>
            <a:fillRect/>
          </a:stretch>
        </p:blipFill>
        <p:spPr bwMode="auto">
          <a:xfrm>
            <a:off x="1447800" y="1828800"/>
            <a:ext cx="6096000" cy="32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Staging of AKI</a:t>
            </a:r>
            <a:endParaRPr lang="en-US" sz="45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85344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 smtClean="0">
                <a:cs typeface="Arial" pitchFamily="34" charset="0"/>
              </a:rPr>
              <a:t>2.1.2:   </a:t>
            </a:r>
            <a:r>
              <a:rPr lang="en-US" sz="1800" dirty="0"/>
              <a:t> AKI is staged for severity according to the following </a:t>
            </a:r>
            <a:r>
              <a:rPr lang="en-US" sz="1800" dirty="0" smtClean="0"/>
              <a:t>criteria </a:t>
            </a:r>
            <a:r>
              <a:rPr lang="en-US" sz="1800" i="1" dirty="0" smtClean="0">
                <a:cs typeface="Arial" pitchFamily="34" charset="0"/>
              </a:rPr>
              <a:t>(Not Graded)</a:t>
            </a:r>
            <a:r>
              <a:rPr lang="en-US" sz="1800" dirty="0" smtClean="0">
                <a:cs typeface="Arial" pitchFamily="34" charset="0"/>
              </a:rPr>
              <a:t>:</a:t>
            </a:r>
            <a:endParaRPr lang="en-AU" sz="18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257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2.1.3: </a:t>
            </a:r>
            <a:r>
              <a:rPr lang="en-US" sz="1800" b="1" dirty="0" smtClean="0"/>
              <a:t>  </a:t>
            </a:r>
            <a:r>
              <a:rPr lang="en-US" sz="1800" dirty="0" smtClean="0"/>
              <a:t>The </a:t>
            </a:r>
            <a:r>
              <a:rPr lang="en-US" sz="1800" dirty="0"/>
              <a:t>cause of AKI should be determined whenever possible.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6824"/>
            <a:ext cx="7543800" cy="45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Causes of AKI</a:t>
            </a:r>
            <a:endParaRPr lang="en-US" sz="45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500" cap="small" dirty="0" smtClean="0">
                <a:solidFill>
                  <a:srgbClr val="2C62A9"/>
                </a:solidFill>
                <a:latin typeface="Calibri"/>
                <a:ea typeface="+mn-ea"/>
              </a:rPr>
              <a:t>Risk Assessment</a:t>
            </a:r>
            <a:endParaRPr lang="en-US" sz="4500" cap="small" dirty="0">
              <a:solidFill>
                <a:srgbClr val="2C62A9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81877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2.2.1</a:t>
            </a:r>
            <a:r>
              <a:rPr lang="en-US" sz="1800" b="1" dirty="0"/>
              <a:t>: </a:t>
            </a:r>
            <a:r>
              <a:rPr lang="en-US" sz="1800" b="1" dirty="0" smtClean="0"/>
              <a:t>  </a:t>
            </a:r>
            <a:r>
              <a:rPr lang="en-US" sz="1800" dirty="0" smtClean="0"/>
              <a:t>We </a:t>
            </a:r>
            <a:r>
              <a:rPr lang="en-US" sz="1800" dirty="0"/>
              <a:t>recommend that patients be stratified for risk of AKI according to their susceptibilities and exposures. </a:t>
            </a:r>
            <a:r>
              <a:rPr lang="en-US" sz="1800" i="1" dirty="0"/>
              <a:t>(</a:t>
            </a:r>
            <a:r>
              <a:rPr lang="en-US" sz="1800" i="1" dirty="0" smtClean="0"/>
              <a:t>1B)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2.2.2:   </a:t>
            </a:r>
            <a:r>
              <a:rPr lang="en-US" sz="1800" dirty="0"/>
              <a:t>Manage patients according to their susceptibilities and exposures to reduce the risk of AKI (see relevant </a:t>
            </a:r>
            <a:r>
              <a:rPr lang="en-US" sz="1800" dirty="0" smtClean="0"/>
              <a:t>guideline sections</a:t>
            </a:r>
            <a:r>
              <a:rPr lang="en-US" sz="1800" dirty="0"/>
              <a:t>).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  <a:p>
            <a:endParaRPr lang="en-US" sz="1800" dirty="0" smtClean="0"/>
          </a:p>
          <a:p>
            <a:r>
              <a:rPr lang="en-US" sz="1800" b="1" dirty="0" smtClean="0"/>
              <a:t>2.2.3:   </a:t>
            </a:r>
            <a:r>
              <a:rPr lang="en-US" sz="1800" dirty="0"/>
              <a:t>Test patients at increased risk for AKI with measurements of </a:t>
            </a:r>
            <a:r>
              <a:rPr lang="en-US" sz="1800" dirty="0" err="1"/>
              <a:t>SCr</a:t>
            </a:r>
            <a:r>
              <a:rPr lang="en-US" sz="1800" dirty="0"/>
              <a:t> and urine output to detect AKI.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r>
              <a:rPr lang="en-US" sz="1800" i="1" dirty="0"/>
              <a:t> </a:t>
            </a:r>
            <a:r>
              <a:rPr lang="en-US" sz="1800" dirty="0" smtClean="0"/>
              <a:t>Individualize </a:t>
            </a:r>
            <a:r>
              <a:rPr lang="en-US" sz="1800" dirty="0"/>
              <a:t>frequency and duration of monitoring based on patient risk and clinical course. </a:t>
            </a:r>
            <a:r>
              <a:rPr lang="en-US" sz="1800" i="1" dirty="0"/>
              <a:t>(Not </a:t>
            </a:r>
            <a:r>
              <a:rPr lang="en-US" sz="1800" i="1" dirty="0" smtClean="0"/>
              <a:t>Graded)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8432495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DIGO 2009 final">
  <a:themeElements>
    <a:clrScheme name="KDIGO 2009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DIGO 2009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9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9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DIGO 2009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KDIGO 2009 final">
  <a:themeElements>
    <a:clrScheme name="KDIGO 2009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DIGO 2009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9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9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DIGO 2009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IGO 2009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IGO 2009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KDIGO 2009 final</Template>
  <TotalTime>14604</TotalTime>
  <Words>2937</Words>
  <Application>Microsoft Macintosh PowerPoint</Application>
  <PresentationFormat>On-screen Show (4:3)</PresentationFormat>
  <Paragraphs>263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KDIGO 2009 final</vt:lpstr>
      <vt:lpstr>2_Office Theme</vt:lpstr>
      <vt:lpstr>3_Office Theme</vt:lpstr>
      <vt:lpstr>4_Office Theme</vt:lpstr>
      <vt:lpstr>5_Office Theme</vt:lpstr>
      <vt:lpstr>Custom Design</vt:lpstr>
      <vt:lpstr>1_Custom Design</vt:lpstr>
      <vt:lpstr>1_KDIGO 2009 final</vt:lpstr>
      <vt:lpstr>2_Custom Design</vt:lpstr>
      <vt:lpstr>usrds slide template 13</vt:lpstr>
      <vt:lpstr>1_usrds slide template 13</vt:lpstr>
      <vt:lpstr>1_Office Theme</vt:lpstr>
      <vt:lpstr>Office Theme</vt:lpstr>
      <vt:lpstr>3_Custom Design</vt:lpstr>
      <vt:lpstr>Acute Kidney Injury</vt:lpstr>
      <vt:lpstr>Section 1: Introduction &amp;  Methodology</vt:lpstr>
      <vt:lpstr>PowerPoint Presentation</vt:lpstr>
      <vt:lpstr>PowerPoint Presentation</vt:lpstr>
      <vt:lpstr>Section 2: AKI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3: Prevention &amp; Treatment of 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4: Contrast-Induced 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5: Dialysis Interventions for Treatment of 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Kidney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Presentation Title here</dc:title>
  <dc:creator>National Staff</dc:creator>
  <dc:description>March 2008</dc:description>
  <cp:lastModifiedBy>tanya</cp:lastModifiedBy>
  <cp:revision>705</cp:revision>
  <cp:lastPrinted>2013-03-20T15:09:27Z</cp:lastPrinted>
  <dcterms:created xsi:type="dcterms:W3CDTF">2009-12-11T16:43:53Z</dcterms:created>
  <dcterms:modified xsi:type="dcterms:W3CDTF">2017-09-19T20:45:24Z</dcterms:modified>
</cp:coreProperties>
</file>