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440" r:id="rId2"/>
    <p:sldId id="561" r:id="rId3"/>
    <p:sldId id="564" r:id="rId4"/>
    <p:sldId id="441" r:id="rId5"/>
    <p:sldId id="565" r:id="rId6"/>
    <p:sldId id="567" r:id="rId7"/>
    <p:sldId id="566" r:id="rId8"/>
    <p:sldId id="568" r:id="rId9"/>
    <p:sldId id="546" r:id="rId10"/>
    <p:sldId id="547" r:id="rId11"/>
    <p:sldId id="548" r:id="rId12"/>
    <p:sldId id="549" r:id="rId13"/>
    <p:sldId id="550" r:id="rId14"/>
    <p:sldId id="491" r:id="rId15"/>
    <p:sldId id="479" r:id="rId16"/>
    <p:sldId id="570" r:id="rId17"/>
    <p:sldId id="569" r:id="rId18"/>
    <p:sldId id="501" r:id="rId19"/>
    <p:sldId id="536" r:id="rId20"/>
    <p:sldId id="562" r:id="rId21"/>
    <p:sldId id="587" r:id="rId22"/>
    <p:sldId id="588" r:id="rId23"/>
    <p:sldId id="552" r:id="rId24"/>
    <p:sldId id="551" r:id="rId25"/>
    <p:sldId id="492" r:id="rId26"/>
    <p:sldId id="480" r:id="rId27"/>
    <p:sldId id="573" r:id="rId28"/>
    <p:sldId id="571" r:id="rId29"/>
    <p:sldId id="574" r:id="rId30"/>
    <p:sldId id="572" r:id="rId31"/>
    <p:sldId id="502" r:id="rId32"/>
    <p:sldId id="532" r:id="rId33"/>
    <p:sldId id="543" r:id="rId34"/>
    <p:sldId id="481" r:id="rId35"/>
    <p:sldId id="578" r:id="rId36"/>
    <p:sldId id="575" r:id="rId37"/>
    <p:sldId id="579" r:id="rId38"/>
    <p:sldId id="576" r:id="rId39"/>
    <p:sldId id="503" r:id="rId40"/>
    <p:sldId id="577" r:id="rId41"/>
    <p:sldId id="542" r:id="rId42"/>
    <p:sldId id="497" r:id="rId43"/>
    <p:sldId id="515" r:id="rId44"/>
    <p:sldId id="544" r:id="rId45"/>
    <p:sldId id="483" r:id="rId46"/>
    <p:sldId id="504" r:id="rId47"/>
    <p:sldId id="580" r:id="rId48"/>
    <p:sldId id="519" r:id="rId49"/>
    <p:sldId id="589" r:id="rId50"/>
    <p:sldId id="590" r:id="rId51"/>
    <p:sldId id="493" r:id="rId52"/>
    <p:sldId id="484" r:id="rId53"/>
    <p:sldId id="505" r:id="rId54"/>
    <p:sldId id="485" r:id="rId55"/>
    <p:sldId id="506" r:id="rId56"/>
    <p:sldId id="518" r:id="rId57"/>
    <p:sldId id="517" r:id="rId58"/>
    <p:sldId id="486" r:id="rId59"/>
    <p:sldId id="581" r:id="rId60"/>
    <p:sldId id="582" r:id="rId61"/>
    <p:sldId id="507" r:id="rId62"/>
    <p:sldId id="498" r:id="rId63"/>
    <p:sldId id="537" r:id="rId64"/>
    <p:sldId id="539" r:id="rId65"/>
    <p:sldId id="545" r:id="rId66"/>
    <p:sldId id="553" r:id="rId67"/>
    <p:sldId id="591" r:id="rId68"/>
    <p:sldId id="592" r:id="rId69"/>
    <p:sldId id="494" r:id="rId70"/>
    <p:sldId id="554" r:id="rId71"/>
    <p:sldId id="487" r:id="rId72"/>
    <p:sldId id="584" r:id="rId73"/>
    <p:sldId id="508" r:id="rId74"/>
    <p:sldId id="583" r:id="rId75"/>
    <p:sldId id="495" r:id="rId76"/>
    <p:sldId id="555" r:id="rId77"/>
    <p:sldId id="556" r:id="rId78"/>
    <p:sldId id="557" r:id="rId79"/>
    <p:sldId id="488" r:id="rId80"/>
    <p:sldId id="585" r:id="rId81"/>
    <p:sldId id="509" r:id="rId82"/>
    <p:sldId id="489" r:id="rId83"/>
    <p:sldId id="586" r:id="rId84"/>
    <p:sldId id="510" r:id="rId85"/>
    <p:sldId id="558" r:id="rId86"/>
    <p:sldId id="499" r:id="rId87"/>
    <p:sldId id="500" r:id="rId88"/>
    <p:sldId id="563" r:id="rId89"/>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EAE7C6-D881-A449-8062-A020C30F5AB0}">
          <p14:sldIdLst>
            <p14:sldId id="440"/>
            <p14:sldId id="561"/>
            <p14:sldId id="564"/>
            <p14:sldId id="441"/>
            <p14:sldId id="565"/>
            <p14:sldId id="567"/>
            <p14:sldId id="566"/>
            <p14:sldId id="568"/>
            <p14:sldId id="546"/>
            <p14:sldId id="547"/>
            <p14:sldId id="548"/>
            <p14:sldId id="549"/>
            <p14:sldId id="550"/>
            <p14:sldId id="491"/>
            <p14:sldId id="479"/>
            <p14:sldId id="570"/>
            <p14:sldId id="569"/>
            <p14:sldId id="501"/>
            <p14:sldId id="536"/>
            <p14:sldId id="562"/>
            <p14:sldId id="587"/>
            <p14:sldId id="588"/>
            <p14:sldId id="552"/>
            <p14:sldId id="551"/>
            <p14:sldId id="492"/>
            <p14:sldId id="480"/>
            <p14:sldId id="573"/>
            <p14:sldId id="571"/>
            <p14:sldId id="574"/>
            <p14:sldId id="572"/>
            <p14:sldId id="502"/>
            <p14:sldId id="532"/>
            <p14:sldId id="543"/>
            <p14:sldId id="481"/>
            <p14:sldId id="578"/>
            <p14:sldId id="575"/>
            <p14:sldId id="579"/>
            <p14:sldId id="576"/>
            <p14:sldId id="503"/>
            <p14:sldId id="577"/>
            <p14:sldId id="542"/>
            <p14:sldId id="497"/>
            <p14:sldId id="515"/>
            <p14:sldId id="544"/>
            <p14:sldId id="483"/>
            <p14:sldId id="504"/>
            <p14:sldId id="580"/>
            <p14:sldId id="519"/>
            <p14:sldId id="589"/>
            <p14:sldId id="590"/>
            <p14:sldId id="493"/>
            <p14:sldId id="484"/>
            <p14:sldId id="505"/>
            <p14:sldId id="485"/>
            <p14:sldId id="506"/>
            <p14:sldId id="518"/>
            <p14:sldId id="517"/>
            <p14:sldId id="486"/>
            <p14:sldId id="581"/>
            <p14:sldId id="582"/>
            <p14:sldId id="507"/>
            <p14:sldId id="498"/>
            <p14:sldId id="537"/>
            <p14:sldId id="539"/>
            <p14:sldId id="545"/>
            <p14:sldId id="553"/>
            <p14:sldId id="591"/>
            <p14:sldId id="592"/>
            <p14:sldId id="494"/>
            <p14:sldId id="554"/>
            <p14:sldId id="487"/>
            <p14:sldId id="584"/>
            <p14:sldId id="508"/>
            <p14:sldId id="583"/>
            <p14:sldId id="495"/>
            <p14:sldId id="555"/>
            <p14:sldId id="556"/>
            <p14:sldId id="557"/>
            <p14:sldId id="488"/>
            <p14:sldId id="585"/>
            <p14:sldId id="509"/>
            <p14:sldId id="489"/>
            <p14:sldId id="586"/>
            <p14:sldId id="510"/>
            <p14:sldId id="558"/>
            <p14:sldId id="499"/>
            <p14:sldId id="500"/>
            <p14:sldId id="5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A962"/>
    <a:srgbClr val="2C62A9"/>
    <a:srgbClr val="2A42D5"/>
    <a:srgbClr val="486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726" autoAdjust="0"/>
  </p:normalViewPr>
  <p:slideViewPr>
    <p:cSldViewPr>
      <p:cViewPr varScale="1">
        <p:scale>
          <a:sx n="75" d="100"/>
          <a:sy n="75" d="100"/>
        </p:scale>
        <p:origin x="-86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200" d="100"/>
          <a:sy n="200" d="100"/>
        </p:scale>
        <p:origin x="-3160" y="14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4299B-8123-4DCE-B549-B49F588C8FF6}" type="datetimeFigureOut">
              <a:rPr lang="en-US" smtClean="0"/>
              <a:pPr/>
              <a:t>9/25/17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19FEAD-B5BB-4DEF-A54A-F8B9CBB6B704}" type="slidenum">
              <a:rPr lang="en-US" smtClean="0"/>
              <a:pPr/>
              <a:t>‹#›</a:t>
            </a:fld>
            <a:endParaRPr lang="en-US" dirty="0"/>
          </a:p>
        </p:txBody>
      </p:sp>
    </p:spTree>
    <p:extLst>
      <p:ext uri="{BB962C8B-B14F-4D97-AF65-F5344CB8AC3E}">
        <p14:creationId xmlns:p14="http://schemas.microsoft.com/office/powerpoint/2010/main" val="11668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1FC75-1EA2-4D31-B252-33D3DE0AF6FC}" type="datetimeFigureOut">
              <a:rPr lang="en-US" smtClean="0"/>
              <a:pPr/>
              <a:t>9/25/17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CE3F8-2E81-4397-A0E2-6C438783F6D5}" type="slidenum">
              <a:rPr lang="en-US" smtClean="0"/>
              <a:pPr/>
              <a:t>‹#›</a:t>
            </a:fld>
            <a:endParaRPr lang="en-US" dirty="0"/>
          </a:p>
        </p:txBody>
      </p:sp>
    </p:spTree>
    <p:extLst>
      <p:ext uri="{BB962C8B-B14F-4D97-AF65-F5344CB8AC3E}">
        <p14:creationId xmlns:p14="http://schemas.microsoft.com/office/powerpoint/2010/main" val="364756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a:t>
            </a:fld>
            <a:endParaRPr lang="en-US" dirty="0"/>
          </a:p>
        </p:txBody>
      </p:sp>
    </p:spTree>
    <p:extLst>
      <p:ext uri="{BB962C8B-B14F-4D97-AF65-F5344CB8AC3E}">
        <p14:creationId xmlns:p14="http://schemas.microsoft.com/office/powerpoint/2010/main" val="29632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3.1.1 – 3.1.2: From the</a:t>
            </a:r>
            <a:r>
              <a:rPr lang="en-US" baseline="0" dirty="0" smtClean="0"/>
              <a:t> </a:t>
            </a:r>
            <a:r>
              <a:rPr lang="en-US" dirty="0" smtClean="0"/>
              <a:t>2009 KDIGO Clinical Practice Guideline for the Diagnosis, Evaluation, Prevention, and Treatment of Chronic Kidney Disease-Mineral and Bone Disorder (CKD-MBD).</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10</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3.1.2: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11</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3.1.3 – 3.1.4: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12</a:t>
            </a:fld>
            <a:endParaRPr lang="en-US" dirty="0"/>
          </a:p>
        </p:txBody>
      </p:sp>
    </p:spTree>
    <p:extLst>
      <p:ext uri="{BB962C8B-B14F-4D97-AF65-F5344CB8AC3E}">
        <p14:creationId xmlns:p14="http://schemas.microsoft.com/office/powerpoint/2010/main" val="146630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3.1.5 – 3.1.6: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13</a:t>
            </a:fld>
            <a:endParaRPr lang="en-US" dirty="0"/>
          </a:p>
        </p:txBody>
      </p:sp>
    </p:spTree>
    <p:extLst>
      <p:ext uri="{BB962C8B-B14F-4D97-AF65-F5344CB8AC3E}">
        <p14:creationId xmlns:p14="http://schemas.microsoft.com/office/powerpoint/2010/main" val="408152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14</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New 3.2.1</a:t>
            </a:r>
            <a:r>
              <a:rPr lang="en-US" dirty="0" smtClean="0"/>
              <a:t>: </a:t>
            </a:r>
            <a:r>
              <a:rPr lang="en-US" i="0" baseline="0" dirty="0" smtClean="0"/>
              <a:t>From the </a:t>
            </a:r>
            <a:r>
              <a:rPr lang="en-US" i="0" dirty="0" smtClean="0"/>
              <a:t>KDIGO 2017 Clinical Practice Guideline Update for the Diagnosis, Evaluation, Prevention, and Treatment of Chronic Kidney Disease - Mineral and Bone Disorder (CKD-MBD).</a:t>
            </a:r>
          </a:p>
          <a:p>
            <a:r>
              <a:rPr lang="en-US" dirty="0"/>
              <a:t>Old </a:t>
            </a:r>
            <a:r>
              <a:rPr lang="en-US" dirty="0" smtClean="0"/>
              <a:t>3.2.2: </a:t>
            </a:r>
            <a:r>
              <a:rPr lang="en-US" dirty="0"/>
              <a:t>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15</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16</a:t>
            </a:fld>
            <a:endParaRPr lang="en-US" dirty="0"/>
          </a:p>
        </p:txBody>
      </p:sp>
    </p:spTree>
    <p:extLst>
      <p:ext uri="{BB962C8B-B14F-4D97-AF65-F5344CB8AC3E}">
        <p14:creationId xmlns:p14="http://schemas.microsoft.com/office/powerpoint/2010/main" val="284576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New 3.2.2:</a:t>
            </a:r>
            <a:r>
              <a:rPr lang="en-US" i="0" dirty="0" smtClean="0"/>
              <a:t> </a:t>
            </a:r>
            <a:r>
              <a:rPr lang="en-US" i="0" baseline="0" dirty="0" smtClean="0"/>
              <a:t>From the </a:t>
            </a:r>
            <a:r>
              <a:rPr lang="en-US" i="0" dirty="0" smtClean="0"/>
              <a:t>KDIGO 2017 Clinical Practice Guideline Update for the Diagnosis, Evaluation, Prevention, and Treatment of Chronic Kidney Disease – Mineral and Bone Disorder (CKD-MBD).</a:t>
            </a:r>
          </a:p>
          <a:p>
            <a:r>
              <a:rPr lang="en-US" dirty="0"/>
              <a:t>Old </a:t>
            </a:r>
            <a:r>
              <a:rPr lang="en-US" dirty="0" smtClean="0"/>
              <a:t>3.2.1</a:t>
            </a:r>
            <a:r>
              <a:rPr lang="en-US" dirty="0"/>
              <a:t>: 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17</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18</a:t>
            </a:fld>
            <a:endParaRPr lang="en-US" dirty="0"/>
          </a:p>
        </p:txBody>
      </p:sp>
    </p:spTree>
    <p:extLst>
      <p:ext uri="{BB962C8B-B14F-4D97-AF65-F5344CB8AC3E}">
        <p14:creationId xmlns:p14="http://schemas.microsoft.com/office/powerpoint/2010/main" val="111346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DXA BMD predicts fracture risk in </a:t>
            </a:r>
            <a:r>
              <a:rPr lang="en-US" sz="1200" noProof="0" dirty="0" smtClean="0"/>
              <a:t>advanced</a:t>
            </a:r>
            <a:r>
              <a:rPr lang="de-DE" sz="1200" dirty="0" smtClean="0"/>
              <a:t> CKD, similar to prediction in </a:t>
            </a:r>
            <a:r>
              <a:rPr lang="en-US" sz="1200" noProof="0" dirty="0" smtClean="0"/>
              <a:t>the</a:t>
            </a:r>
            <a:r>
              <a:rPr lang="de-DE" sz="1200" dirty="0" smtClean="0"/>
              <a:t> normal population.</a:t>
            </a:r>
            <a:r>
              <a:rPr lang="de-DE" sz="1200" baseline="0" dirty="0" smtClean="0"/>
              <a:t> H</a:t>
            </a:r>
            <a:r>
              <a:rPr lang="de-DE" sz="1200" dirty="0" smtClean="0"/>
              <a:t>owever,</a:t>
            </a:r>
            <a:r>
              <a:rPr lang="de-DE" sz="1200" baseline="0" dirty="0" smtClean="0"/>
              <a:t> it does not </a:t>
            </a:r>
            <a:r>
              <a:rPr lang="en-US" sz="1200" baseline="0" noProof="0" dirty="0" smtClean="0"/>
              <a:t>predict</a:t>
            </a:r>
            <a:r>
              <a:rPr lang="de-DE" sz="1200" baseline="0" dirty="0" smtClean="0"/>
              <a:t> </a:t>
            </a:r>
            <a:r>
              <a:rPr lang="de-DE" sz="1200" dirty="0" smtClean="0"/>
              <a:t>bone pathology/renal osteodystrophy.</a:t>
            </a:r>
          </a:p>
        </p:txBody>
      </p:sp>
      <p:sp>
        <p:nvSpPr>
          <p:cNvPr id="4" name="Slide Number Placeholder 3"/>
          <p:cNvSpPr>
            <a:spLocks noGrp="1"/>
          </p:cNvSpPr>
          <p:nvPr>
            <p:ph type="sldNum" sz="quarter" idx="10"/>
          </p:nvPr>
        </p:nvSpPr>
        <p:spPr/>
        <p:txBody>
          <a:bodyPr/>
          <a:lstStyle/>
          <a:p>
            <a:fld id="{EFFCE3F8-2E81-4397-A0E2-6C438783F6D5}" type="slidenum">
              <a:rPr lang="en-US" smtClean="0"/>
              <a:pPr/>
              <a:t>19</a:t>
            </a:fld>
            <a:endParaRPr lang="en-US" dirty="0"/>
          </a:p>
        </p:txBody>
      </p:sp>
    </p:spTree>
    <p:extLst>
      <p:ext uri="{BB962C8B-B14F-4D97-AF65-F5344CB8AC3E}">
        <p14:creationId xmlns:p14="http://schemas.microsoft.com/office/powerpoint/2010/main" val="253723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2013 Controversies Conference provided a suggested roadmap for the guideline update group by identifying:</a:t>
            </a:r>
          </a:p>
          <a:p>
            <a:pPr marL="228600" indent="-228600">
              <a:buFont typeface="Arial"/>
              <a:buChar char="•"/>
            </a:pPr>
            <a:r>
              <a:rPr lang="en-US" dirty="0" smtClean="0"/>
              <a:t>which recommendations potentially warrant revisions (or deletions); and </a:t>
            </a:r>
          </a:p>
          <a:p>
            <a:pPr marL="228600" indent="-228600">
              <a:buFont typeface="Arial"/>
              <a:buChar char="•"/>
            </a:pPr>
            <a:r>
              <a:rPr lang="en-US" dirty="0" smtClean="0"/>
              <a:t>what new scope topics or recommendations could be considered in guideline update systematic review.</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a:t>
            </a:fld>
            <a:endParaRPr lang="en-US" dirty="0"/>
          </a:p>
        </p:txBody>
      </p:sp>
    </p:spTree>
    <p:extLst>
      <p:ext uri="{BB962C8B-B14F-4D97-AF65-F5344CB8AC3E}">
        <p14:creationId xmlns:p14="http://schemas.microsoft.com/office/powerpoint/2010/main" val="2163339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3.2.3 – 3.2.5: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20</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21</a:t>
            </a:fld>
            <a:endParaRPr lang="en-US" dirty="0"/>
          </a:p>
        </p:txBody>
      </p:sp>
    </p:spTree>
    <p:extLst>
      <p:ext uri="{BB962C8B-B14F-4D97-AF65-F5344CB8AC3E}">
        <p14:creationId xmlns:p14="http://schemas.microsoft.com/office/powerpoint/2010/main" val="1928104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spcAft>
                <a:spcPts val="600"/>
              </a:spcAft>
              <a:buFont typeface="+mj-lt"/>
              <a:buAutoNum type="alphaUcPeriod"/>
            </a:pPr>
            <a:r>
              <a:rPr lang="en-US" b="1" dirty="0" smtClean="0"/>
              <a:t>Correct. </a:t>
            </a:r>
            <a:r>
              <a:rPr lang="en-US" dirty="0" smtClean="0"/>
              <a:t>After</a:t>
            </a:r>
            <a:r>
              <a:rPr lang="en-US" baseline="0" dirty="0" smtClean="0"/>
              <a:t> kidney transplantation, fracture risk is high especially with low BMD score. In general, treatment can be as for the general population.</a:t>
            </a:r>
            <a:endParaRPr lang="en-US" dirty="0" smtClean="0"/>
          </a:p>
          <a:p>
            <a:pPr marL="228580" indent="-228580">
              <a:spcAft>
                <a:spcPts val="600"/>
              </a:spcAft>
              <a:buFont typeface="+mj-lt"/>
              <a:buAutoNum type="alphaUcPeriod"/>
            </a:pPr>
            <a:r>
              <a:rPr lang="en-US" dirty="0" smtClean="0"/>
              <a:t>Persistent hyperparathyroidism can resolve</a:t>
            </a:r>
            <a:r>
              <a:rPr lang="en-US" baseline="0" dirty="0" smtClean="0"/>
              <a:t> completely after 12-18 months following kidney transplantation. Frequently, a slightly increased PTH persists which, in the absence of hypercalcemia, is of uncertain clinical implication.</a:t>
            </a:r>
            <a:endParaRPr lang="en-US" dirty="0" smtClean="0"/>
          </a:p>
          <a:p>
            <a:pPr marL="228580" indent="-228580">
              <a:spcAft>
                <a:spcPts val="600"/>
              </a:spcAft>
              <a:buFont typeface="+mj-lt"/>
              <a:buAutoNum type="alphaUcPeriod"/>
            </a:pPr>
            <a:r>
              <a:rPr lang="en-US" b="0" i="0" baseline="0" dirty="0" smtClean="0"/>
              <a:t>In kidney transplant recipients (KTR) DEXA result predicts fracture risk. In addition, risk in KTR is usually increased due to persistent bone disease and use of steroids; therefore, this patient is at risk for incident fractures. </a:t>
            </a:r>
            <a:r>
              <a:rPr lang="en-US" dirty="0" smtClean="0"/>
              <a:t>Fall prevention and pharmacotherapy to raise BMD is appropriate.</a:t>
            </a:r>
          </a:p>
          <a:p>
            <a:pPr marL="228580" indent="-228580">
              <a:spcAft>
                <a:spcPts val="600"/>
              </a:spcAft>
              <a:buFont typeface="+mj-lt"/>
              <a:buAutoNum type="alphaUcPeriod"/>
            </a:pPr>
            <a:r>
              <a:rPr lang="en-US" dirty="0" smtClean="0"/>
              <a:t>In</a:t>
            </a:r>
            <a:r>
              <a:rPr lang="en-US" baseline="0" dirty="0" smtClean="0"/>
              <a:t> the last decades, the cumulative dose of steroids after kidney transplantation has declined. This patient currently is using low-dose prednisone, combined with low doses of CNI and MMF. Further lowering of prednisone may increase the risk of rejection.</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22</a:t>
            </a:fld>
            <a:endParaRPr lang="en-US" dirty="0"/>
          </a:p>
        </p:txBody>
      </p:sp>
    </p:spTree>
    <p:extLst>
      <p:ext uri="{BB962C8B-B14F-4D97-AF65-F5344CB8AC3E}">
        <p14:creationId xmlns:p14="http://schemas.microsoft.com/office/powerpoint/2010/main" val="103358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23</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3.3.1 – 3.3.2: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24</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25</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New 4.1.1</a:t>
            </a:r>
            <a:r>
              <a:rPr lang="en-US" dirty="0"/>
              <a:t>:</a:t>
            </a:r>
            <a:r>
              <a:rPr lang="en-US" i="0" dirty="0" smtClean="0"/>
              <a:t> From the KDIGO 2017 Clinical Practice Guideline Update for the Diagnosis, Evaluation, Prevention, and Treatment of Chronic Kidney Disease - 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26</a:t>
            </a:fld>
            <a:endParaRPr lang="en-US" dirty="0"/>
          </a:p>
        </p:txBody>
      </p:sp>
    </p:spTree>
    <p:extLst>
      <p:ext uri="{BB962C8B-B14F-4D97-AF65-F5344CB8AC3E}">
        <p14:creationId xmlns:p14="http://schemas.microsoft.com/office/powerpoint/2010/main" val="2211636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a:buChar char="•"/>
            </a:pPr>
            <a:r>
              <a:rPr lang="en-US" u="none" dirty="0" smtClean="0"/>
              <a:t>Serum phosphate, calcium, and PTH concentrations are all routinely measured and clinical decisions are often made based on these values. Clinical decision making should not be based on a single result, but rather on the trends. Recent </a:t>
            </a:r>
            <a:r>
              <a:rPr lang="en-US" i="1" u="none" dirty="0" smtClean="0"/>
              <a:t>post-hoc</a:t>
            </a:r>
            <a:r>
              <a:rPr lang="en-US" u="none" dirty="0" smtClean="0"/>
              <a:t> analyses of large dialysis cohorts suggest that the prognostic implications of individual biochemical components of CKD-MBD largely depend on their context with regard to constellations of the full array of MBD biomarkers.</a:t>
            </a:r>
          </a:p>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u="none" dirty="0" smtClean="0"/>
              <a:t>Furthermore, therapeutic maneuvers aimed at improving one parameter often have unintentional effects on other parameters. Therefore, the Work Group considered it reasonable to take the context of therapeutic interventions into account when assessing values of phosphate, calcium, and PTH, and felt that it was important to emphasize the interdependency of these biochemical parameters for clinical therapeutic decision making.</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27</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New 4.1.2: From the KDIGO 2017 Clinical Practice Guideline Update for the Diagnosis, Evaluation, Prevention, and Treatment of Chronic Kidney Disease – Mineral and Bone Disorder (CKD-MBD).</a:t>
            </a:r>
          </a:p>
          <a:p>
            <a:r>
              <a:rPr lang="en-US" dirty="0"/>
              <a:t>Old </a:t>
            </a:r>
            <a:r>
              <a:rPr lang="en-US" dirty="0" smtClean="0"/>
              <a:t>4.1.1</a:t>
            </a:r>
            <a:r>
              <a:rPr lang="en-US" dirty="0"/>
              <a:t>: 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28</a:t>
            </a:fld>
            <a:endParaRPr lang="en-US" dirty="0"/>
          </a:p>
        </p:txBody>
      </p:sp>
    </p:spTree>
    <p:extLst>
      <p:ext uri="{BB962C8B-B14F-4D97-AF65-F5344CB8AC3E}">
        <p14:creationId xmlns:p14="http://schemas.microsoft.com/office/powerpoint/2010/main" val="2211636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a:buChar char="•"/>
            </a:pP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29</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3</a:t>
            </a:fld>
            <a:endParaRPr lang="en-US" dirty="0"/>
          </a:p>
        </p:txBody>
      </p:sp>
    </p:spTree>
    <p:extLst>
      <p:ext uri="{BB962C8B-B14F-4D97-AF65-F5344CB8AC3E}">
        <p14:creationId xmlns:p14="http://schemas.microsoft.com/office/powerpoint/2010/main" val="2609827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New 4.1.3: From the KDIGO 2017 Clinical Practice Guideline Update for the Diagnosis, Evaluation, Prevention, and Treatment of Chronic Kidney Disease – Mineral and Bone Disorder (CKD-MBD).</a:t>
            </a:r>
          </a:p>
          <a:p>
            <a:r>
              <a:rPr lang="en-US" dirty="0"/>
              <a:t>Old </a:t>
            </a:r>
            <a:r>
              <a:rPr lang="en-US" dirty="0" smtClean="0"/>
              <a:t>4.1.2: </a:t>
            </a:r>
            <a:r>
              <a:rPr lang="en-US" dirty="0"/>
              <a:t>From the 2009 KDIGO Clinical Practice Guideline for the Diagnosis, Evaluation, Prevention, and Treatment of Chronic Kidney Disease – 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30</a:t>
            </a:fld>
            <a:endParaRPr lang="en-US" dirty="0"/>
          </a:p>
        </p:txBody>
      </p:sp>
    </p:spTree>
    <p:extLst>
      <p:ext uri="{BB962C8B-B14F-4D97-AF65-F5344CB8AC3E}">
        <p14:creationId xmlns:p14="http://schemas.microsoft.com/office/powerpoint/2010/main" val="2211636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dirty="0" smtClean="0"/>
              <a:t>The Work Group emphasizes an individualized approach to the treatment of hypocalcemia rather than recommending the correction of hypocalcemia for all patients.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31</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Hazard ratios (HRs) of death and the composite end point by CKD–mineral and bone disorder phenotype</a:t>
            </a:r>
            <a:r>
              <a:rPr lang="en-US" sz="1200" b="0" kern="1200" dirty="0" smtClean="0">
                <a:solidFill>
                  <a:schemeClr val="tx1"/>
                </a:solidFill>
                <a:latin typeface="+mn-lt"/>
                <a:ea typeface="+mn-ea"/>
                <a:cs typeface="+mn-cs"/>
              </a:rPr>
              <a:t>. The reference group is the target low PTH (PTH 150–300 </a:t>
            </a:r>
            <a:r>
              <a:rPr lang="en-US" sz="1200" b="0" kern="1200" dirty="0" err="1" smtClean="0">
                <a:solidFill>
                  <a:schemeClr val="tx1"/>
                </a:solidFill>
                <a:latin typeface="+mn-lt"/>
                <a:ea typeface="+mn-ea"/>
                <a:cs typeface="+mn-cs"/>
              </a:rPr>
              <a:t>pg</a:t>
            </a:r>
            <a:r>
              <a:rPr lang="en-US" sz="1200" b="0" kern="1200" dirty="0" smtClean="0">
                <a:solidFill>
                  <a:schemeClr val="tx1"/>
                </a:solidFill>
                <a:latin typeface="+mn-lt"/>
                <a:ea typeface="+mn-ea"/>
                <a:cs typeface="+mn-cs"/>
              </a:rPr>
              <a:t>/ml [16-32 </a:t>
            </a:r>
            <a:r>
              <a:rPr lang="en-US" sz="1200" b="0" kern="1200" dirty="0" err="1" smtClean="0">
                <a:solidFill>
                  <a:schemeClr val="tx1"/>
                </a:solidFill>
                <a:latin typeface="+mn-lt"/>
                <a:ea typeface="+mn-ea"/>
                <a:cs typeface="+mn-cs"/>
              </a:rPr>
              <a:t>pmol</a:t>
            </a:r>
            <a:r>
              <a:rPr lang="en-US" sz="1200" b="0" kern="1200" dirty="0" smtClean="0">
                <a:solidFill>
                  <a:schemeClr val="tx1"/>
                </a:solidFill>
                <a:latin typeface="+mn-lt"/>
                <a:ea typeface="+mn-ea"/>
                <a:cs typeface="+mn-cs"/>
              </a:rPr>
              <a:t>/l]), target serum calcium (8.2–10.2 mg/dl [2.1-2.6 </a:t>
            </a:r>
            <a:r>
              <a:rPr lang="en-US" sz="1200" b="0" kern="1200" dirty="0" err="1" smtClean="0">
                <a:solidFill>
                  <a:schemeClr val="tx1"/>
                </a:solidFill>
                <a:latin typeface="+mn-lt"/>
                <a:ea typeface="+mn-ea"/>
                <a:cs typeface="+mn-cs"/>
              </a:rPr>
              <a:t>mmol</a:t>
            </a:r>
            <a:r>
              <a:rPr lang="en-US" sz="1200" b="0" kern="1200" dirty="0" smtClean="0">
                <a:solidFill>
                  <a:schemeClr val="tx1"/>
                </a:solidFill>
                <a:latin typeface="+mn-lt"/>
                <a:ea typeface="+mn-ea"/>
                <a:cs typeface="+mn-cs"/>
              </a:rPr>
              <a:t>/l]), and target serum phosphate (3.5–5.5 mg/dl [1.1-1.8 </a:t>
            </a:r>
            <a:r>
              <a:rPr lang="en-US" sz="1200" b="0" kern="1200" dirty="0" err="1" smtClean="0">
                <a:solidFill>
                  <a:schemeClr val="tx1"/>
                </a:solidFill>
                <a:latin typeface="+mn-lt"/>
                <a:ea typeface="+mn-ea"/>
                <a:cs typeface="+mn-cs"/>
              </a:rPr>
              <a:t>mmol</a:t>
            </a:r>
            <a:r>
              <a:rPr lang="en-US" sz="1200" b="0" kern="1200" dirty="0" smtClean="0">
                <a:solidFill>
                  <a:schemeClr val="tx1"/>
                </a:solidFill>
                <a:latin typeface="+mn-lt"/>
                <a:ea typeface="+mn-ea"/>
                <a:cs typeface="+mn-cs"/>
              </a:rPr>
              <a:t>/l]). Whiskers depict the 95% confidence intervals (95% CIs). Ca, calcium; P, phosphate; PTH, parathyroid hormone.</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32</a:t>
            </a:fld>
            <a:endParaRPr lang="en-US" dirty="0"/>
          </a:p>
        </p:txBody>
      </p:sp>
    </p:spTree>
    <p:extLst>
      <p:ext uri="{BB962C8B-B14F-4D97-AF65-F5344CB8AC3E}">
        <p14:creationId xmlns:p14="http://schemas.microsoft.com/office/powerpoint/2010/main" val="3617742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Epidemiological evidence linking higher calcium concentrations to increased mortality in adults with CKD has accumulated since the 2009 KDIGO guideline; in addition,</a:t>
            </a:r>
            <a:r>
              <a:rPr lang="en-US" baseline="0" dirty="0" smtClean="0"/>
              <a:t> </a:t>
            </a:r>
            <a:r>
              <a:rPr lang="en-US" dirty="0" smtClean="0"/>
              <a:t>studies linking higher concentrations of serum calcium to nonfatal cardiovascular events provides justification for the evidence upgrade from 2D to 2C. </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33</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4.1.4: From the </a:t>
            </a:r>
            <a:r>
              <a:rPr lang="en-US" i="0" dirty="0" smtClean="0"/>
              <a:t>KDIGO 2017 Clinical Practice Guideline Update for the Diagnosis, Evaluation, Prevention, and Treatment of Chronic Kidney Disease – Mineral and Bone Disorder (CKD-MBD).</a:t>
            </a:r>
          </a:p>
          <a:p>
            <a:pPr>
              <a:defRPr/>
            </a:pPr>
            <a:r>
              <a:rPr lang="en-US" dirty="0"/>
              <a:t>Old </a:t>
            </a:r>
            <a:r>
              <a:rPr lang="en-US" dirty="0" smtClean="0"/>
              <a:t>4.1.3: </a:t>
            </a:r>
            <a:r>
              <a:rPr lang="en-US" dirty="0"/>
              <a:t>From the 2009 KDIGO Clinical Practice Guideline for the Diagnosis, Evaluation, Prevention, and Treatment of Chronic Kidney Disease – Mineral 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34</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Two additional studies: Ok et al. JASN 2016; 7: 2475-2486  and </a:t>
            </a:r>
            <a:r>
              <a:rPr lang="en-US" dirty="0" err="1"/>
              <a:t>Spasovski</a:t>
            </a:r>
            <a:r>
              <a:rPr lang="en-US" dirty="0"/>
              <a:t> et al. Bone 2007; 41: 698-703.</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35</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4.1.5: From the </a:t>
            </a:r>
            <a:r>
              <a:rPr lang="en-US" i="0" dirty="0" smtClean="0"/>
              <a:t>KDIGO 2017 Clinical Practice Guideline Update for the Diagnosis, Evaluation, Prevention, and Treatment of Chronic Kidney Disease </a:t>
            </a:r>
            <a:r>
              <a:rPr lang="en-US" dirty="0" smtClean="0"/>
              <a:t>– </a:t>
            </a:r>
            <a:r>
              <a:rPr lang="en-US" i="0" dirty="0" smtClean="0"/>
              <a:t>Mineral and Bone Disorder (CKD-MBD)</a:t>
            </a:r>
            <a:r>
              <a:rPr lang="en-US" dirty="0" smtClean="0"/>
              <a:t>.</a:t>
            </a:r>
          </a:p>
          <a:p>
            <a:pPr>
              <a:defRPr/>
            </a:pPr>
            <a:r>
              <a:rPr lang="en-US" dirty="0"/>
              <a:t>Old </a:t>
            </a:r>
            <a:r>
              <a:rPr lang="en-US" dirty="0" smtClean="0"/>
              <a:t>4.1.4: </a:t>
            </a:r>
            <a:r>
              <a:rPr lang="en-US" dirty="0"/>
              <a:t>From the 2009 KDIGO Clinical Practice Guideline for the Diagnosis, Evaluation, Prevention, and Treatment of Chronic Kidney Disease – Mineral 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36</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37</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4.1.6: From the </a:t>
            </a:r>
            <a:r>
              <a:rPr lang="en-US" i="0" dirty="0" smtClean="0"/>
              <a:t>KDIGO 2017 Clinical Practice Guideline Update for the Diagnosis, Evaluation, Prevention, and Treatment of Chronic Kidney Disease – Mineral and Bone Disorder (CKD-MBD)</a:t>
            </a:r>
            <a:r>
              <a:rPr lang="en-US" dirty="0" smtClean="0"/>
              <a:t>.</a:t>
            </a:r>
          </a:p>
          <a:p>
            <a:pPr>
              <a:defRPr/>
            </a:pPr>
            <a:r>
              <a:rPr lang="en-US" dirty="0"/>
              <a:t>Old </a:t>
            </a:r>
            <a:r>
              <a:rPr lang="en-US" dirty="0" smtClean="0"/>
              <a:t>4.1.5: </a:t>
            </a:r>
            <a:r>
              <a:rPr lang="en-US" dirty="0"/>
              <a:t>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38</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2009 KDIGO Guideline commented that available phosphate binders are all effective in the treatment of hyperphosphatemia, and that there is evidence that calcium-free binders may favor halting progression of vascular calcifications vs. calcium-containing binders.</a:t>
            </a:r>
          </a:p>
          <a:p>
            <a:pPr marL="171450" indent="-171450">
              <a:buFont typeface="Arial"/>
              <a:buChar char="•"/>
            </a:pPr>
            <a:r>
              <a:rPr lang="en-US" dirty="0" smtClean="0"/>
              <a:t>But concerns about calcium balance, uncertainties about phosphate lowering in CKD patients not on dialysis, additional hard endpoint RCTs and a systematic review (effects on mortality comparing calcium-free vs. calcium containing phosphate binders) prompted the decision to re-evaluate this recommendation.</a:t>
            </a:r>
          </a:p>
          <a:p>
            <a:pPr marL="171450" indent="-171450">
              <a:buFont typeface="Arial"/>
              <a:buChar char="•"/>
            </a:pPr>
            <a:r>
              <a:rPr lang="en-US" dirty="0" smtClean="0"/>
              <a:t>The</a:t>
            </a:r>
            <a:r>
              <a:rPr lang="en-US" baseline="0" dirty="0" smtClean="0"/>
              <a:t> three RCTs are: Block et al. 2012; 23: 1407-1415; </a:t>
            </a:r>
            <a:r>
              <a:rPr lang="it-IT" baseline="0" dirty="0" smtClean="0"/>
              <a:t>Di Iorio B. et al. Clin J Am Soc Nephrol 2012; 7: 487-493; Di Iorio B. et al. </a:t>
            </a:r>
            <a:r>
              <a:rPr lang="en-US" baseline="0" dirty="0" smtClean="0"/>
              <a:t>Am J Kidney Dis 2013; 62: 771-778.</a:t>
            </a:r>
          </a:p>
          <a:p>
            <a:pPr marL="171450" indent="-171450">
              <a:buFont typeface="Arial"/>
              <a:buChar char="•"/>
            </a:pPr>
            <a:r>
              <a:rPr lang="en-US" sz="1200" b="0" i="0" u="none" strike="noStrike" kern="1200" baseline="0" dirty="0" smtClean="0">
                <a:solidFill>
                  <a:schemeClr val="tx1"/>
                </a:solidFill>
                <a:latin typeface="+mn-lt"/>
                <a:ea typeface="+mn-ea"/>
                <a:cs typeface="+mn-cs"/>
              </a:rPr>
              <a:t>Di Iorio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 published RCTs on both predialysis and dialysis patients showing significant survival benefits for patients treated with sevelamer vs. patients on calcium containing binders over follow-ups of 3 years, respectively. Overall, the findings from all identified studies seemed to show either a potential for benefit or an absence of harm associated with calcium-free phosphate-binding agents to treat hyperphosphatemia compared with calcium-based agents.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39</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Work Group included individuals with expertise in</a:t>
            </a:r>
            <a:r>
              <a:rPr lang="en-US" sz="1200" b="0" i="0" u="none" strike="noStrike" baseline="0" dirty="0" smtClean="0"/>
              <a:t> internal medicine, adult and pediatric nephrology, cardiology, hematology, oncology, hypertension, pathology, pharmacology, epidemiology, and endocrinology.</a:t>
            </a:r>
            <a:endParaRPr lang="en-US" dirty="0" smtClean="0"/>
          </a:p>
          <a:p>
            <a:endParaRPr lang="en-US" dirty="0" smtClean="0"/>
          </a:p>
          <a:p>
            <a:r>
              <a:rPr lang="en-US" dirty="0"/>
              <a:t>The ERT consisted of </a:t>
            </a:r>
            <a:r>
              <a:rPr lang="en-US" dirty="0" smtClean="0"/>
              <a:t>physician-methodologists </a:t>
            </a:r>
            <a:r>
              <a:rPr lang="en-US" dirty="0"/>
              <a:t>with expertise in nephrology and </a:t>
            </a:r>
            <a:r>
              <a:rPr lang="en-US" dirty="0" smtClean="0"/>
              <a:t>evidence-based clinical </a:t>
            </a:r>
            <a:r>
              <a:rPr lang="en-US" dirty="0"/>
              <a:t>practice guideline development</a:t>
            </a:r>
            <a:r>
              <a:rPr lang="en-US" dirty="0" smtClean="0"/>
              <a:t>, along with support staff,</a:t>
            </a:r>
            <a:r>
              <a:rPr lang="en-US" baseline="0" dirty="0" smtClean="0"/>
              <a:t> from Johns Hopkins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a:t>
            </a:fld>
            <a:endParaRPr lang="en-US" dirty="0"/>
          </a:p>
        </p:txBody>
      </p:sp>
    </p:spTree>
    <p:extLst>
      <p:ext uri="{BB962C8B-B14F-4D97-AF65-F5344CB8AC3E}">
        <p14:creationId xmlns:p14="http://schemas.microsoft.com/office/powerpoint/2010/main" val="4210394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4.1.7:</a:t>
            </a:r>
            <a:r>
              <a:rPr lang="en-US" baseline="0" dirty="0" smtClean="0"/>
              <a:t> </a:t>
            </a:r>
            <a:r>
              <a:rPr lang="en-US" dirty="0" smtClean="0"/>
              <a:t>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40</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sz="1200" b="0" i="0" u="none" strike="noStrike" kern="1200" baseline="0" dirty="0" smtClean="0">
                <a:solidFill>
                  <a:schemeClr val="tx1"/>
                </a:solidFill>
                <a:latin typeface="+mn-lt"/>
                <a:ea typeface="+mn-ea"/>
                <a:cs typeface="+mn-cs"/>
              </a:rPr>
              <a:t>Biochemical changes on study by treatment arm: Change in median (interquartile range [IQR]) serum phosphate.</a:t>
            </a:r>
          </a:p>
          <a:p>
            <a:pPr marL="228600" indent="-228600">
              <a:buAutoNum type="alphaUcParenR"/>
            </a:pPr>
            <a:r>
              <a:rPr lang="en-US" dirty="0" smtClean="0"/>
              <a:t>Vascular </a:t>
            </a:r>
            <a:r>
              <a:rPr lang="en-US" dirty="0"/>
              <a:t>calcification and bone mineral density changes on study by treatment arm; thoracic aorta calcium volume scores among active- and placebo-treated patients</a:t>
            </a:r>
            <a:r>
              <a:rPr lang="en-US" dirty="0" smtClean="0"/>
              <a:t>.</a:t>
            </a:r>
          </a:p>
          <a:p>
            <a:pPr marL="228600" indent="-228600">
              <a:buAutoNum type="alphaUcParen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41</a:t>
            </a:fld>
            <a:endParaRPr lang="en-US" dirty="0"/>
          </a:p>
        </p:txBody>
      </p:sp>
    </p:spTree>
    <p:extLst>
      <p:ext uri="{BB962C8B-B14F-4D97-AF65-F5344CB8AC3E}">
        <p14:creationId xmlns:p14="http://schemas.microsoft.com/office/powerpoint/2010/main" val="2152802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sz="1200" kern="1200" noProof="0" dirty="0" smtClean="0">
                <a:solidFill>
                  <a:schemeClr val="tx1"/>
                </a:solidFill>
                <a:latin typeface="+mn-lt"/>
                <a:ea typeface="+mn-ea"/>
                <a:cs typeface="+mn-cs"/>
              </a:rPr>
              <a:t>All-cause mortality in patients randomized either to sevelamer (dotted line) or calcium carbonate (continuous line). The all-cause mortality rate was significantly higher (</a:t>
            </a:r>
            <a:r>
              <a:rPr lang="en-US" sz="1200" i="1" kern="1200" noProof="0" dirty="0" smtClean="0">
                <a:solidFill>
                  <a:schemeClr val="tx1"/>
                </a:solidFill>
                <a:latin typeface="+mn-lt"/>
                <a:ea typeface="+mn-ea"/>
                <a:cs typeface="+mn-cs"/>
              </a:rPr>
              <a:t>P</a:t>
            </a:r>
            <a:r>
              <a:rPr lang="en-US" sz="1200" kern="1200" noProof="0" dirty="0" smtClean="0">
                <a:solidFill>
                  <a:schemeClr val="tx1"/>
                </a:solidFill>
                <a:latin typeface="+mn-lt"/>
                <a:ea typeface="+mn-ea"/>
                <a:cs typeface="+mn-cs"/>
              </a:rPr>
              <a:t> &lt; 0.05) among patients receiving calcium carbonate. Numbers indicate patients at risk for each time period.</a:t>
            </a:r>
          </a:p>
          <a:p>
            <a:pPr marL="228600" indent="-228600">
              <a:buAutoNum type="alphaUcParenR"/>
            </a:pPr>
            <a:r>
              <a:rPr lang="en-US" noProof="0" dirty="0" smtClean="0"/>
              <a:t>Inception to dialysis in patients randomized either to sevelamer (dotted line) or calcium carbonate (continuous line). Numbers indicate patients at risk for each time period.</a:t>
            </a:r>
            <a:endParaRPr lang="en-US" noProof="0"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42</a:t>
            </a:fld>
            <a:endParaRPr lang="en-US" dirty="0"/>
          </a:p>
        </p:txBody>
      </p:sp>
    </p:spTree>
    <p:extLst>
      <p:ext uri="{BB962C8B-B14F-4D97-AF65-F5344CB8AC3E}">
        <p14:creationId xmlns:p14="http://schemas.microsoft.com/office/powerpoint/2010/main" val="753668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Sevelamer-treated patients experienced lower cardiovascular (CV) mortality due to cardiac arrhythmias compared to patients treated with calcium carbonate (HR, 0.06; 95% CI, 0.01-0.25;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&lt; 0.001). Similar results were noted for all-cause CV mortality and all-cause mortality, but not for non-CV mortality. Adjustments for potential confounders did not affect results.</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43</a:t>
            </a:fld>
            <a:endParaRPr lang="en-US" dirty="0"/>
          </a:p>
        </p:txBody>
      </p:sp>
    </p:spTree>
    <p:extLst>
      <p:ext uri="{BB962C8B-B14F-4D97-AF65-F5344CB8AC3E}">
        <p14:creationId xmlns:p14="http://schemas.microsoft.com/office/powerpoint/2010/main" val="2242170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light of the lack of data suggesting adverse effects of exogenous calcium in children, the Work Group concluded that there was insufficient evidence to change this recommendation in children, who may be uniquely vulnerable to calcium restriction.</a:t>
            </a:r>
          </a:p>
        </p:txBody>
      </p:sp>
      <p:sp>
        <p:nvSpPr>
          <p:cNvPr id="4" name="Slide Number Placeholder 3"/>
          <p:cNvSpPr>
            <a:spLocks noGrp="1"/>
          </p:cNvSpPr>
          <p:nvPr>
            <p:ph type="sldNum" sz="quarter" idx="10"/>
          </p:nvPr>
        </p:nvSpPr>
        <p:spPr/>
        <p:txBody>
          <a:bodyPr/>
          <a:lstStyle/>
          <a:p>
            <a:fld id="{EFFCE3F8-2E81-4397-A0E2-6C438783F6D5}" type="slidenum">
              <a:rPr lang="en-US" smtClean="0"/>
              <a:pPr/>
              <a:t>44</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4.1.8: From the </a:t>
            </a:r>
            <a:r>
              <a:rPr lang="en-US" i="0" dirty="0" smtClean="0"/>
              <a:t>KDIGO 2017 Clinical Practice Guideline Update for the Diagnosis, Evaluation, Prevention, and Treatment of Chronic Kidney Disease – Mineral and Bone Disorder (CKD-MBD)</a:t>
            </a:r>
            <a:r>
              <a:rPr lang="en-US" dirty="0" smtClean="0"/>
              <a:t>.</a:t>
            </a:r>
          </a:p>
          <a:p>
            <a:pPr>
              <a:defRPr/>
            </a:pPr>
            <a:r>
              <a:rPr lang="en-US" dirty="0"/>
              <a:t>Old </a:t>
            </a:r>
            <a:r>
              <a:rPr lang="en-US" dirty="0" smtClean="0"/>
              <a:t>4.1.7: </a:t>
            </a:r>
            <a:r>
              <a:rPr lang="en-US" dirty="0"/>
              <a:t>From the 2009 KDIGO Clinical Practice Guideline for the Diagnosis, Evaluation, Prevention, and Treatment of Chronic Kidney Disease – Mineral 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45</a:t>
            </a:fld>
            <a:endParaRPr lang="en-US" dirty="0"/>
          </a:p>
        </p:txBody>
      </p:sp>
    </p:spTree>
    <p:extLst>
      <p:ext uri="{BB962C8B-B14F-4D97-AF65-F5344CB8AC3E}">
        <p14:creationId xmlns:p14="http://schemas.microsoft.com/office/powerpoint/2010/main" val="1428867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Only two studies on this topic (in dialysis patients) fulfilled the evidence review criteria. (Karavetian M et al. Patient Educ Couns 2015; 98: 1116-1122;</a:t>
            </a:r>
            <a:r>
              <a:rPr lang="en-US" baseline="0" dirty="0" smtClean="0"/>
              <a:t> </a:t>
            </a:r>
            <a:r>
              <a:rPr lang="en-US" dirty="0" smtClean="0"/>
              <a:t>Lou LM et al. Clin Nephrol 2012; 77: 476-483).</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Both studies investigated the impact of intensified versus routine dietary counseling on serum phosphate levels after follow-up of 6 months.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In both studies, the intensified groups more successfully reached the laboratory targets</a:t>
            </a:r>
            <a:r>
              <a:rPr lang="en-US" dirty="0" smtClean="0"/>
              <a:t>. </a:t>
            </a:r>
            <a:r>
              <a:rPr lang="en-US" dirty="0"/>
              <a:t>H</a:t>
            </a:r>
            <a:r>
              <a:rPr lang="en-US" sz="1200" b="0" i="0" u="none" strike="noStrike" kern="1200" baseline="0" dirty="0" smtClean="0">
                <a:solidFill>
                  <a:schemeClr val="tx1"/>
                </a:solidFill>
                <a:latin typeface="+mn-lt"/>
                <a:ea typeface="+mn-ea"/>
                <a:cs typeface="+mn-cs"/>
              </a:rPr>
              <a:t>owever, no hard endpoints were documented, so the quality of evidence for outcome had to be rated as very low.</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46</a:t>
            </a:fld>
            <a:endParaRPr lang="en-US" dirty="0"/>
          </a:p>
        </p:txBody>
      </p:sp>
    </p:spTree>
    <p:extLst>
      <p:ext uri="{BB962C8B-B14F-4D97-AF65-F5344CB8AC3E}">
        <p14:creationId xmlns:p14="http://schemas.microsoft.com/office/powerpoint/2010/main" val="2413945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4.1.9: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47</a:t>
            </a:fld>
            <a:endParaRPr lang="en-US" dirty="0"/>
          </a:p>
        </p:txBody>
      </p:sp>
    </p:spTree>
    <p:extLst>
      <p:ext uri="{BB962C8B-B14F-4D97-AF65-F5344CB8AC3E}">
        <p14:creationId xmlns:p14="http://schemas.microsoft.com/office/powerpoint/2010/main" val="1428867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Phosphate-protein ratios for enhanced and regular, matched food products. The numbers in parentheses on the abscissa refer to those in Table 1 in the cited publication. Two different nonenhanced chicken drumstick products were analyzed. </a:t>
            </a:r>
            <a:r>
              <a:rPr lang="en-US" sz="1200" b="0" i="0" u="none" strike="noStrike" kern="1200" baseline="0" dirty="0" smtClean="0">
                <a:solidFill>
                  <a:schemeClr val="tx1"/>
                </a:solidFill>
                <a:latin typeface="+mn-lt"/>
                <a:ea typeface="+mn-ea"/>
                <a:cs typeface="+mn-cs"/>
              </a:rPr>
              <a:t>Products that reported the use of additives had an average phosphate-protein ratio 28% higher than additive-free products; the content ranged up to almost 100% higher.</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48</a:t>
            </a:fld>
            <a:endParaRPr lang="en-US" dirty="0"/>
          </a:p>
        </p:txBody>
      </p:sp>
    </p:spTree>
    <p:extLst>
      <p:ext uri="{BB962C8B-B14F-4D97-AF65-F5344CB8AC3E}">
        <p14:creationId xmlns:p14="http://schemas.microsoft.com/office/powerpoint/2010/main" val="23679407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49</a:t>
            </a:fld>
            <a:endParaRPr lang="en-US" dirty="0"/>
          </a:p>
        </p:txBody>
      </p:sp>
    </p:spTree>
    <p:extLst>
      <p:ext uri="{BB962C8B-B14F-4D97-AF65-F5344CB8AC3E}">
        <p14:creationId xmlns:p14="http://schemas.microsoft.com/office/powerpoint/2010/main" val="100780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5</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46750" cy="4235450"/>
          </a:xfrm>
        </p:spPr>
        <p:txBody>
          <a:bodyPr>
            <a:noAutofit/>
          </a:bodyPr>
          <a:lstStyle/>
          <a:p>
            <a:pPr marL="228580" indent="-228580">
              <a:spcAft>
                <a:spcPts val="600"/>
              </a:spcAft>
              <a:buFont typeface="+mj-lt"/>
              <a:buAutoNum type="alphaUcPeriod"/>
            </a:pPr>
            <a:r>
              <a:rPr lang="en-US" dirty="0" smtClean="0"/>
              <a:t>DEXA</a:t>
            </a:r>
            <a:r>
              <a:rPr lang="en-US" baseline="0" dirty="0" smtClean="0"/>
              <a:t> results may assist in estimating fracture risk across all stages of CKD and, as such, guide management to prevent fractures. However, this patient likely has secondary hyperparathyroidism, a setting in which risk prediction by DEXA is very limited.</a:t>
            </a:r>
            <a:endParaRPr lang="en-US" dirty="0" smtClean="0"/>
          </a:p>
          <a:p>
            <a:pPr marL="228580" indent="-228580">
              <a:spcAft>
                <a:spcPts val="600"/>
              </a:spcAft>
              <a:buFont typeface="+mj-lt"/>
              <a:buAutoNum type="alphaUcPeriod"/>
            </a:pPr>
            <a:r>
              <a:rPr lang="en-US" dirty="0" smtClean="0"/>
              <a:t>In general, this is</a:t>
            </a:r>
            <a:r>
              <a:rPr lang="en-US" baseline="0" dirty="0" smtClean="0"/>
              <a:t> a reasonable approach to improve control of hyperphosphatemia. In this patient, it is possible that part of hyperphosphatemia may be due to hyperparathyroidism, and targeting PTH first may be more effective.</a:t>
            </a:r>
            <a:endParaRPr lang="en-US" dirty="0" smtClean="0"/>
          </a:p>
          <a:p>
            <a:pPr marL="228580" indent="-228580">
              <a:spcAft>
                <a:spcPts val="600"/>
              </a:spcAft>
              <a:buFont typeface="+mj-lt"/>
              <a:buAutoNum type="alphaUcPeriod"/>
            </a:pPr>
            <a:r>
              <a:rPr lang="en-US" dirty="0" smtClean="0"/>
              <a:t>There is no evidence that </a:t>
            </a:r>
            <a:r>
              <a:rPr lang="en-US" dirty="0" err="1" smtClean="0"/>
              <a:t>denosumab</a:t>
            </a:r>
            <a:r>
              <a:rPr lang="en-US" baseline="0" dirty="0" smtClean="0"/>
              <a:t> increases BMD in end-stage kidney disease, even though it probably does. For this patient, fracture risk may be more the consequence of hyperparathyroidism. </a:t>
            </a:r>
            <a:r>
              <a:rPr lang="en-US" baseline="0" dirty="0" err="1" smtClean="0"/>
              <a:t>Denosumab</a:t>
            </a:r>
            <a:r>
              <a:rPr lang="en-US" baseline="0" dirty="0" smtClean="0"/>
              <a:t> would put this patient at risk for hypocalcemia.</a:t>
            </a:r>
            <a:endParaRPr lang="en-US" dirty="0" smtClean="0"/>
          </a:p>
          <a:p>
            <a:pPr marL="228580" indent="-228580">
              <a:spcAft>
                <a:spcPts val="600"/>
              </a:spcAft>
              <a:buFont typeface="+mj-lt"/>
              <a:buAutoNum type="alphaUcPeriod"/>
            </a:pPr>
            <a:r>
              <a:rPr lang="en-US" b="1" i="0" baseline="0" dirty="0" smtClean="0"/>
              <a:t>Correct.  </a:t>
            </a:r>
            <a:r>
              <a:rPr lang="en-US" dirty="0" smtClean="0"/>
              <a:t>The combination of low-dose active vitamin D and calcimimetics is effective in controlling</a:t>
            </a:r>
            <a:r>
              <a:rPr lang="en-US" baseline="0" dirty="0" smtClean="0"/>
              <a:t> hyperparathyroidism. In addition, fracture risk in this patient may be due to SHPT. Finally, phosphate control usually follows PTH control.</a:t>
            </a:r>
            <a:endParaRPr lang="en-US" dirty="0" smtClean="0"/>
          </a:p>
          <a:p>
            <a:pPr marL="228580" marR="0" indent="-228580" algn="l" defTabSz="914400" rtl="0" eaLnBrk="1" fontAlgn="auto" latinLnBrk="0" hangingPunct="1">
              <a:lnSpc>
                <a:spcPct val="100000"/>
              </a:lnSpc>
              <a:spcBef>
                <a:spcPts val="0"/>
              </a:spcBef>
              <a:spcAft>
                <a:spcPts val="600"/>
              </a:spcAft>
              <a:buClrTx/>
              <a:buSzTx/>
              <a:buFont typeface="+mj-lt"/>
              <a:buAutoNum type="alphaUcPeriod"/>
              <a:tabLst/>
              <a:defRPr/>
            </a:pPr>
            <a:r>
              <a:rPr lang="en-US" dirty="0" smtClean="0"/>
              <a:t>This is a reasonable</a:t>
            </a:r>
            <a:r>
              <a:rPr lang="en-US" baseline="0" dirty="0" smtClean="0"/>
              <a:t> approach, in general, to improve phosphate concentration. </a:t>
            </a:r>
            <a:r>
              <a:rPr lang="en-US" sz="1200" kern="1200" dirty="0" smtClean="0">
                <a:solidFill>
                  <a:schemeClr val="tx1"/>
                </a:solidFill>
                <a:effectLst/>
                <a:latin typeface="+mn-lt"/>
                <a:ea typeface="+mn-ea"/>
                <a:cs typeface="+mn-cs"/>
              </a:rPr>
              <a:t>However it is likely that </a:t>
            </a:r>
            <a:r>
              <a:rPr lang="en-US" sz="1200" kern="1200" dirty="0" err="1" smtClean="0">
                <a:solidFill>
                  <a:schemeClr val="tx1"/>
                </a:solidFill>
                <a:effectLst/>
                <a:latin typeface="+mn-lt"/>
                <a:ea typeface="+mn-ea"/>
                <a:cs typeface="+mn-cs"/>
              </a:rPr>
              <a:t>hyperphosphatemia</a:t>
            </a:r>
            <a:r>
              <a:rPr lang="en-US" sz="1200" kern="1200" smtClean="0">
                <a:solidFill>
                  <a:schemeClr val="tx1"/>
                </a:solidFill>
                <a:effectLst/>
                <a:latin typeface="+mn-lt"/>
                <a:ea typeface="+mn-ea"/>
                <a:cs typeface="+mn-cs"/>
              </a:rPr>
              <a:t> in this patient is attributed in part to the consequence of SHPT.</a:t>
            </a:r>
            <a:r>
              <a:rPr lang="en-US" baseline="0" smtClean="0"/>
              <a:t> </a:t>
            </a:r>
            <a:r>
              <a:rPr lang="en-US" baseline="0" dirty="0" smtClean="0"/>
              <a:t>Although increasing calcium intake may lower PTH to some extent, it is unknown if this improves BMD. Calcium-containing binders as monotherapy are associated with increased mortality, compared with sevelamer monotherapy according to several meta-analyses.</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50</a:t>
            </a:fld>
            <a:endParaRPr lang="en-US" dirty="0"/>
          </a:p>
        </p:txBody>
      </p:sp>
    </p:spTree>
    <p:extLst>
      <p:ext uri="{BB962C8B-B14F-4D97-AF65-F5344CB8AC3E}">
        <p14:creationId xmlns:p14="http://schemas.microsoft.com/office/powerpoint/2010/main" val="2562123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51</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4.2.1: From the </a:t>
            </a:r>
            <a:r>
              <a:rPr lang="en-US" i="0" dirty="0" smtClean="0"/>
              <a:t>KDIGO 2017 Clinical Practice Guideline Update for the Diagnosis, Evaluation, Prevention, and Treatment of Chronic Kidney Disease – Mineral and Bone Disorder (CKD-MBD).</a:t>
            </a:r>
          </a:p>
          <a:p>
            <a:pPr>
              <a:defRPr/>
            </a:pPr>
            <a:r>
              <a:rPr lang="en-US" dirty="0" smtClean="0"/>
              <a:t>Old 4.2.1: </a:t>
            </a:r>
            <a:r>
              <a:rPr lang="en-US" dirty="0"/>
              <a:t>From the 2009 KDIGO Clinical Practice Guideline for the Diagnosis, Evaluation, Prevention, and Treatment of Chronic Kidney </a:t>
            </a:r>
            <a:r>
              <a:rPr lang="en-US" dirty="0" smtClean="0"/>
              <a:t>Disease – Mineral </a:t>
            </a:r>
            <a:r>
              <a:rPr lang="en-US" dirty="0"/>
              <a:t>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52</a:t>
            </a:fld>
            <a:endParaRPr lang="en-US" dirty="0"/>
          </a:p>
        </p:txBody>
      </p:sp>
    </p:spTree>
    <p:extLst>
      <p:ext uri="{BB962C8B-B14F-4D97-AF65-F5344CB8AC3E}">
        <p14:creationId xmlns:p14="http://schemas.microsoft.com/office/powerpoint/2010/main" val="2568746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Since the 2009 KDIGO guideline there are still no RCTs that define an optimal PTH level for patients with CKD G3a-G5, or clinical endpoints of hospitalization, fracture or mortality.</a:t>
            </a:r>
          </a:p>
          <a:p>
            <a:pPr marL="171450" indent="-171450">
              <a:buFont typeface="Arial"/>
              <a:buChar char="•"/>
            </a:pPr>
            <a:r>
              <a:rPr lang="en-US" dirty="0" smtClean="0"/>
              <a:t>The Work Group also added “high phosphate intake”, because of the increasing recognition that excess phosphate intake does not always result in hyperphosphatemia, especially in early stages of CKD, and that high phosphate could promote secondary</a:t>
            </a:r>
            <a:r>
              <a:rPr lang="en-US" baseline="0" dirty="0" smtClean="0"/>
              <a:t> hyperparathyroidism (</a:t>
            </a:r>
            <a:r>
              <a:rPr lang="en-US" dirty="0" smtClean="0"/>
              <a:t>SHPT).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53</a:t>
            </a:fld>
            <a:endParaRPr lang="en-US" dirty="0"/>
          </a:p>
        </p:txBody>
      </p:sp>
    </p:spTree>
    <p:extLst>
      <p:ext uri="{BB962C8B-B14F-4D97-AF65-F5344CB8AC3E}">
        <p14:creationId xmlns:p14="http://schemas.microsoft.com/office/powerpoint/2010/main" val="1624302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4.2.2: From the </a:t>
            </a:r>
            <a:r>
              <a:rPr lang="en-US" i="0" dirty="0" smtClean="0"/>
              <a:t>KDIGO 2017 Clinical Practice Guideline Update for the Diagnosis, Evaluation, Prevention, and Treatment of Chronic Kidney Disease – Mineral and Bone Disorder (CKD-MBD).</a:t>
            </a:r>
          </a:p>
          <a:p>
            <a:pPr>
              <a:defRPr/>
            </a:pPr>
            <a:r>
              <a:rPr lang="en-US" dirty="0"/>
              <a:t>Old </a:t>
            </a:r>
            <a:r>
              <a:rPr lang="en-US" dirty="0" smtClean="0"/>
              <a:t>4.2.2: </a:t>
            </a:r>
            <a:r>
              <a:rPr lang="en-US" dirty="0"/>
              <a:t>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54</a:t>
            </a:fld>
            <a:endParaRPr lang="en-US" dirty="0"/>
          </a:p>
        </p:txBody>
      </p:sp>
    </p:spTree>
    <p:extLst>
      <p:ext uri="{BB962C8B-B14F-4D97-AF65-F5344CB8AC3E}">
        <p14:creationId xmlns:p14="http://schemas.microsoft.com/office/powerpoint/2010/main" val="39942614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55</a:t>
            </a:fld>
            <a:endParaRPr lang="en-US" dirty="0"/>
          </a:p>
        </p:txBody>
      </p:sp>
    </p:spTree>
    <p:extLst>
      <p:ext uri="{BB962C8B-B14F-4D97-AF65-F5344CB8AC3E}">
        <p14:creationId xmlns:p14="http://schemas.microsoft.com/office/powerpoint/2010/main" val="1996682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PRIMO examined patients with CKD G3-G4, mild to moderate left ventricular hypertrophy (LVH), and PTH levels between 50 and 300 </a:t>
            </a:r>
            <a:r>
              <a:rPr lang="en-US" sz="1200" b="0" i="0" u="none" strike="noStrike" kern="1200" baseline="0" dirty="0" err="1" smtClean="0">
                <a:solidFill>
                  <a:schemeClr val="tx1"/>
                </a:solidFill>
                <a:latin typeface="+mn-lt"/>
                <a:ea typeface="+mn-ea"/>
                <a:cs typeface="+mn-cs"/>
              </a:rPr>
              <a:t>pg</a:t>
            </a:r>
            <a:r>
              <a:rPr lang="en-US" sz="1200" b="0" i="0" u="none" strike="noStrike" kern="1200" baseline="0" dirty="0" smtClean="0">
                <a:solidFill>
                  <a:schemeClr val="tx1"/>
                </a:solidFill>
                <a:latin typeface="+mn-lt"/>
                <a:ea typeface="+mn-ea"/>
                <a:cs typeface="+mn-cs"/>
              </a:rPr>
              <a:t>/ml (5.3–32 </a:t>
            </a:r>
            <a:r>
              <a:rPr lang="en-US" sz="1200" b="0" i="0" u="none" strike="noStrike" kern="1200" baseline="0" dirty="0" err="1" smtClean="0">
                <a:solidFill>
                  <a:schemeClr val="tx1"/>
                </a:solidFill>
                <a:latin typeface="+mn-lt"/>
                <a:ea typeface="+mn-ea"/>
                <a:cs typeface="+mn-cs"/>
              </a:rPr>
              <a:t>pmol</a:t>
            </a:r>
            <a:r>
              <a:rPr lang="en-US" sz="1200" b="0" i="0" u="none" strike="noStrike" kern="1200" baseline="0" dirty="0" smtClean="0">
                <a:solidFill>
                  <a:schemeClr val="tx1"/>
                </a:solidFill>
                <a:latin typeface="+mn-lt"/>
                <a:ea typeface="+mn-ea"/>
                <a:cs typeface="+mn-cs"/>
              </a:rPr>
              <a:t>/l) who were assigned to placebo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112) or paricalcitol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115).  This trial is designed to test the primary hypothesis that paricalcitol will reduce left ventricular mass index (LVMI) over a 48 month interval. Paricalcitol was administered at a dose of 2 μg/day, with protocol-specified dose reduction to 1 μg/day, if the serum calcium was &gt; 11 mg/dl (2.75 mmol/l).  Baseline PTH levels were approximately 1.5 times the upper limit of normal.</a:t>
            </a:r>
            <a:endParaRPr lang="en-US" dirty="0" smtClean="0"/>
          </a:p>
          <a:p>
            <a:endParaRPr lang="en-US" dirty="0" smtClean="0"/>
          </a:p>
          <a:p>
            <a:r>
              <a:rPr lang="en-US" dirty="0" smtClean="0"/>
              <a:t>“</a:t>
            </a:r>
            <a:r>
              <a:rPr lang="en-US" sz="1200" kern="1200" dirty="0" smtClean="0">
                <a:solidFill>
                  <a:schemeClr val="tx1"/>
                </a:solidFill>
                <a:latin typeface="+mn-lt"/>
                <a:ea typeface="+mn-ea"/>
                <a:cs typeface="+mn-cs"/>
              </a:rPr>
              <a:t>Treatment with paricalcitol reduced parathyroid hormone levels within 4 weeks and maintained levels within the normal range throughout the study duration.  At 48 weeks, the change in left ventricular mass index did not differ between treatment groups</a:t>
            </a:r>
            <a:r>
              <a:rPr lang="is-I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Episodes of hypercalcemia were more frequent in the paricalcitol group compared with the placebo group.”</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56</a:t>
            </a:fld>
            <a:endParaRPr lang="en-US" dirty="0"/>
          </a:p>
        </p:txBody>
      </p:sp>
    </p:spTree>
    <p:extLst>
      <p:ext uri="{BB962C8B-B14F-4D97-AF65-F5344CB8AC3E}">
        <p14:creationId xmlns:p14="http://schemas.microsoft.com/office/powerpoint/2010/main" val="11432966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OPERA</a:t>
            </a:r>
            <a:r>
              <a:rPr lang="en-US" baseline="0" dirty="0" smtClean="0"/>
              <a:t> study is </a:t>
            </a:r>
            <a:r>
              <a:rPr lang="en-US" dirty="0" smtClean="0"/>
              <a:t>a double-blind RCT that examined patients</a:t>
            </a:r>
            <a:r>
              <a:rPr lang="en-US" baseline="0" dirty="0" smtClean="0"/>
              <a:t> w</a:t>
            </a:r>
            <a:r>
              <a:rPr lang="en-US" dirty="0" smtClean="0"/>
              <a:t>ith CKD G3-G5, LVH, and PTH ≥ 55 </a:t>
            </a:r>
            <a:r>
              <a:rPr lang="en-US" dirty="0" err="1" smtClean="0"/>
              <a:t>pg</a:t>
            </a:r>
            <a:r>
              <a:rPr lang="en-US" dirty="0" smtClean="0"/>
              <a:t>/ml (5.83 </a:t>
            </a:r>
            <a:r>
              <a:rPr lang="en-US" dirty="0" err="1" smtClean="0"/>
              <a:t>pmol</a:t>
            </a:r>
            <a:r>
              <a:rPr lang="en-US" dirty="0" smtClean="0"/>
              <a:t>/l).</a:t>
            </a:r>
            <a:r>
              <a:rPr lang="en-US" baseline="0" dirty="0" smtClean="0"/>
              <a:t>  They</a:t>
            </a:r>
            <a:r>
              <a:rPr lang="en-US" dirty="0" smtClean="0"/>
              <a:t> were randomly assigned to receive paricalcitol (n = 30) or placebo (n = 30).</a:t>
            </a:r>
            <a:r>
              <a:rPr lang="en-US" baseline="0" dirty="0" smtClean="0"/>
              <a:t> </a:t>
            </a:r>
            <a:r>
              <a:rPr lang="en-US" dirty="0" smtClean="0"/>
              <a:t> The primary endpoint was change in LVMI over 52 weeks. Baseline PTH levels were approximately twice the upper limit of normal.</a:t>
            </a:r>
          </a:p>
          <a:p>
            <a:endParaRPr lang="en-US" dirty="0" smtClean="0"/>
          </a:p>
          <a:p>
            <a:r>
              <a:rPr lang="en-US" dirty="0" smtClean="0"/>
              <a:t>“Paricalcitol treatment significantly reduced intact parathyroid hormone (</a:t>
            </a:r>
            <a:r>
              <a:rPr lang="en-US" i="1" dirty="0" smtClean="0"/>
              <a:t>P</a:t>
            </a:r>
            <a:r>
              <a:rPr lang="en-US" dirty="0" smtClean="0"/>
              <a:t> &lt; 0.001) and alkaline phosphatase (</a:t>
            </a:r>
            <a:r>
              <a:rPr lang="en-US" i="1" dirty="0" smtClean="0"/>
              <a:t>P</a:t>
            </a:r>
            <a:r>
              <a:rPr lang="en-US" dirty="0" smtClean="0"/>
              <a:t> = 0.001) levels, as well as the number of cardiovascular-related hospitalizations compared with placebo. In conclusion, 52 weeks of treatment with oral paricalcitol (1 mg one time daily) significantly improved SHPT but did not alter measures of LV structure and function in patients with severe CKD.”</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57</a:t>
            </a:fld>
            <a:endParaRPr lang="en-US" dirty="0"/>
          </a:p>
        </p:txBody>
      </p:sp>
    </p:spTree>
    <p:extLst>
      <p:ext uri="{BB962C8B-B14F-4D97-AF65-F5344CB8AC3E}">
        <p14:creationId xmlns:p14="http://schemas.microsoft.com/office/powerpoint/2010/main" val="2550438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4.2.3: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58</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New 4.2.4: From the </a:t>
            </a:r>
            <a:r>
              <a:rPr lang="en-US" i="0" dirty="0" smtClean="0"/>
              <a:t>KDIGO 2017 Clinical Practice Guideline Update for the Diagnosis, Evaluation, Prevention, and Treatment of Chronic Kidney Disease</a:t>
            </a:r>
            <a:r>
              <a:rPr lang="en-US" dirty="0"/>
              <a:t> – </a:t>
            </a:r>
            <a:r>
              <a:rPr lang="en-US" i="0" dirty="0" smtClean="0"/>
              <a:t>Mineral and Bone Disorder (CKD-MBD).</a:t>
            </a:r>
          </a:p>
          <a:p>
            <a:pPr>
              <a:defRPr/>
            </a:pPr>
            <a:r>
              <a:rPr lang="en-US" dirty="0"/>
              <a:t>Old </a:t>
            </a:r>
            <a:r>
              <a:rPr lang="en-US" dirty="0" smtClean="0"/>
              <a:t>4.2.4: </a:t>
            </a:r>
            <a:r>
              <a:rPr lang="en-US" dirty="0"/>
              <a:t>From the 2009 KDIGO Clinical Practice Guideline for the Diagnosis, Evaluation, Prevention, and Treatment of Chronic Kidney Disease – Mineral and Bone Disorder (CKD-MBD)</a:t>
            </a:r>
            <a:r>
              <a:rPr lang="en-US" dirty="0" smtClean="0"/>
              <a:t>.</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59</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of the 2009 CKD-MBD guideline involved multiple, well-defined stages, coordinated by the Work Group, ERT, and KDIGO staff. The 2017 update followed a similar process.</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a:t>
            </a:fld>
            <a:endParaRPr lang="en-US" dirty="0"/>
          </a:p>
        </p:txBody>
      </p:sp>
    </p:spTree>
    <p:extLst>
      <p:ext uri="{BB962C8B-B14F-4D97-AF65-F5344CB8AC3E}">
        <p14:creationId xmlns:p14="http://schemas.microsoft.com/office/powerpoint/2010/main" val="7823475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60</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a:buChar char="•"/>
            </a:pPr>
            <a:r>
              <a:rPr lang="en-US" sz="1200" dirty="0" smtClean="0"/>
              <a:t>The Work Group explicitly endorses the presence of clinical equipoise and the need to conduct placebo-controlled trials with calcimimetics vs. standard therapy for the treatment of SHPT in patients with CKD G5D.  The emphasis should be on those at greatest risk (e.g., older patients, presence of CVD).</a:t>
            </a:r>
          </a:p>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dirty="0" smtClean="0"/>
              <a:t>There was a lack of uniform consensus among the Work Group in their interpretation of these data with regard to establishing </a:t>
            </a:r>
            <a:r>
              <a:rPr lang="en-US" dirty="0" err="1" smtClean="0"/>
              <a:t>cinacalcet</a:t>
            </a:r>
            <a:r>
              <a:rPr lang="en-US" dirty="0" smtClean="0"/>
              <a:t> as the recommended first-line therapy for patients with CKD G5D requiring PTH-lowering therapy. While some felt that only the primary analysis should be used to interpret the outcome, others were equally convinced that the secondary analyses strongly suggested a benefit of treatment with cinacalcet on important patient-level</a:t>
            </a:r>
            <a:r>
              <a:rPr lang="en-US" baseline="0" dirty="0" smtClean="0"/>
              <a:t> outcomes.</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61</a:t>
            </a:fld>
            <a:endParaRPr lang="en-US" dirty="0"/>
          </a:p>
        </p:txBody>
      </p:sp>
    </p:spTree>
    <p:extLst>
      <p:ext uri="{BB962C8B-B14F-4D97-AF65-F5344CB8AC3E}">
        <p14:creationId xmlns:p14="http://schemas.microsoft.com/office/powerpoint/2010/main" val="2001778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Font typeface="Arial"/>
              <a:buChar char="•"/>
            </a:pPr>
            <a:r>
              <a:rPr lang="en-US" dirty="0" smtClean="0"/>
              <a:t>This clinical trial examined 3,883 patients with moderate-to-severe secondary hyperparathyroidism (median level of iPTH 693 </a:t>
            </a:r>
            <a:r>
              <a:rPr lang="en-US" dirty="0" err="1" smtClean="0"/>
              <a:t>pg</a:t>
            </a:r>
            <a:r>
              <a:rPr lang="en-US" dirty="0" smtClean="0"/>
              <a:t>/ml [73 </a:t>
            </a:r>
            <a:r>
              <a:rPr lang="en-US" dirty="0" err="1" smtClean="0"/>
              <a:t>pmol</a:t>
            </a:r>
            <a:r>
              <a:rPr lang="en-US" dirty="0" smtClean="0"/>
              <a:t>/l]) who were undergoing hemodialysis, randomized to receive either cinacalcet or placebo. </a:t>
            </a:r>
          </a:p>
          <a:p>
            <a:pPr marL="228600" indent="-228600">
              <a:spcAft>
                <a:spcPts val="600"/>
              </a:spcAft>
              <a:buFont typeface="Arial"/>
              <a:buChar char="•"/>
            </a:pPr>
            <a:r>
              <a:rPr lang="en-US" dirty="0" smtClean="0"/>
              <a:t>It evaluated the effect of cinacalcet versus placebo on patient-level outcomes using a composite endpoint of all-cause mortality, no-fatal myocardial infarction, hospitalization for unstable angina, congestive heart failure, and peripheral vascular events. </a:t>
            </a:r>
          </a:p>
          <a:p>
            <a:pPr marL="228600" indent="-228600">
              <a:spcAft>
                <a:spcPts val="600"/>
              </a:spcAft>
              <a:buFont typeface="Arial"/>
              <a:buChar char="•"/>
            </a:pPr>
            <a:r>
              <a:rPr lang="en-US" dirty="0" smtClean="0"/>
              <a:t>Secondary endpoints included individual components of the primary endpoint, clinical fracture, stroke, </a:t>
            </a:r>
            <a:r>
              <a:rPr lang="en-US" dirty="0" err="1" smtClean="0"/>
              <a:t>parathyroidectomy</a:t>
            </a:r>
            <a:r>
              <a:rPr lang="en-US" dirty="0" smtClean="0"/>
              <a:t>, and cardiovascular events and cardiovascular death.</a:t>
            </a:r>
          </a:p>
        </p:txBody>
      </p:sp>
      <p:sp>
        <p:nvSpPr>
          <p:cNvPr id="4" name="Slide Number Placeholder 3"/>
          <p:cNvSpPr>
            <a:spLocks noGrp="1"/>
          </p:cNvSpPr>
          <p:nvPr>
            <p:ph type="sldNum" sz="quarter" idx="10"/>
          </p:nvPr>
        </p:nvSpPr>
        <p:spPr/>
        <p:txBody>
          <a:bodyPr/>
          <a:lstStyle/>
          <a:p>
            <a:fld id="{EFFCE3F8-2E81-4397-A0E2-6C438783F6D5}" type="slidenum">
              <a:rPr lang="en-US" smtClean="0"/>
              <a:pPr/>
              <a:t>62</a:t>
            </a:fld>
            <a:endParaRPr lang="en-US" dirty="0"/>
          </a:p>
        </p:txBody>
      </p:sp>
    </p:spTree>
    <p:extLst>
      <p:ext uri="{BB962C8B-B14F-4D97-AF65-F5344CB8AC3E}">
        <p14:creationId xmlns:p14="http://schemas.microsoft.com/office/powerpoint/2010/main" val="28817890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a:buChar char="•"/>
            </a:pPr>
            <a:r>
              <a:rPr lang="en-US" sz="1200" b="0" i="0" u="none" strike="noStrike" kern="1200" baseline="0" dirty="0">
                <a:solidFill>
                  <a:schemeClr val="tx1"/>
                </a:solidFill>
                <a:latin typeface="+mn-lt"/>
                <a:ea typeface="+mn-ea"/>
                <a:cs typeface="+mn-cs"/>
              </a:rPr>
              <a:t>The unadjusted primary composite endpoint showed a </a:t>
            </a:r>
            <a:r>
              <a:rPr lang="en-US" sz="1200" b="0" i="0" u="none" strike="noStrike" kern="1200" baseline="0" dirty="0" smtClean="0">
                <a:solidFill>
                  <a:schemeClr val="tx1"/>
                </a:solidFill>
                <a:latin typeface="+mn-lt"/>
                <a:ea typeface="+mn-ea"/>
                <a:cs typeface="+mn-cs"/>
              </a:rPr>
              <a:t>nonsignificant </a:t>
            </a:r>
            <a:r>
              <a:rPr lang="en-US" sz="1200" b="0" i="0" u="none" strike="noStrike" kern="1200" baseline="0" dirty="0">
                <a:solidFill>
                  <a:schemeClr val="tx1"/>
                </a:solidFill>
                <a:latin typeface="+mn-lt"/>
                <a:ea typeface="+mn-ea"/>
                <a:cs typeface="+mn-cs"/>
              </a:rPr>
              <a:t>reduction (HR 0.93, </a:t>
            </a:r>
            <a:r>
              <a:rPr lang="en-US" i="1" dirty="0"/>
              <a:t>P</a:t>
            </a:r>
            <a:r>
              <a:rPr lang="en-US" sz="1200" b="0" i="1"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0.112) with cinacalcet use. However, analyses adjusted for imbalances in baseline characteristics demonstrated a nominally significant reduction in the primary composite endpoint (HR 0.88, </a:t>
            </a:r>
            <a:r>
              <a:rPr lang="en-US" i="1" dirty="0"/>
              <a:t>P</a:t>
            </a:r>
            <a:r>
              <a:rPr lang="en-US" sz="1200" b="0" i="1"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0.008) </a:t>
            </a:r>
            <a:r>
              <a:rPr lang="en-US" sz="1200" b="0" i="0" u="none" strike="noStrike" kern="1200" baseline="0" dirty="0">
                <a:solidFill>
                  <a:schemeClr val="tx1"/>
                </a:solidFill>
                <a:latin typeface="+mn-lt"/>
                <a:ea typeface="+mn-ea"/>
                <a:cs typeface="+mn-cs"/>
              </a:rPr>
              <a:t>as did sensitivity analyses accounting for patient </a:t>
            </a:r>
            <a:r>
              <a:rPr lang="en-US" sz="1200" b="0" i="0" u="none" strike="noStrike" kern="1200" baseline="0" dirty="0" smtClean="0">
                <a:solidFill>
                  <a:schemeClr val="tx1"/>
                </a:solidFill>
                <a:latin typeface="+mn-lt"/>
                <a:ea typeface="+mn-ea"/>
                <a:cs typeface="+mn-cs"/>
              </a:rPr>
              <a:t>nonadherence </a:t>
            </a:r>
            <a:r>
              <a:rPr lang="en-US" sz="1200" b="0" i="0" u="none" strike="noStrike" kern="1200" baseline="0" dirty="0">
                <a:solidFill>
                  <a:schemeClr val="tx1"/>
                </a:solidFill>
                <a:latin typeface="+mn-lt"/>
                <a:ea typeface="+mn-ea"/>
                <a:cs typeface="+mn-cs"/>
              </a:rPr>
              <a:t>to randomized study medication (HR 0.77, 95% CI 0.70-0.92) or when patients were censored at the time of kidney transplant, </a:t>
            </a:r>
            <a:r>
              <a:rPr lang="en-US" sz="1200" b="0" i="0" u="none" strike="noStrike" kern="1200" baseline="0" dirty="0" smtClean="0">
                <a:solidFill>
                  <a:schemeClr val="tx1"/>
                </a:solidFill>
                <a:latin typeface="+mn-lt"/>
                <a:ea typeface="+mn-ea"/>
                <a:cs typeface="+mn-cs"/>
              </a:rPr>
              <a:t>parathyroidectomy, </a:t>
            </a:r>
            <a:r>
              <a:rPr lang="en-US" sz="1200" b="0" i="0" u="none" strike="noStrike" kern="1200" baseline="0" dirty="0">
                <a:solidFill>
                  <a:schemeClr val="tx1"/>
                </a:solidFill>
                <a:latin typeface="+mn-lt"/>
                <a:ea typeface="+mn-ea"/>
                <a:cs typeface="+mn-cs"/>
              </a:rPr>
              <a:t>or the use of commercial cinacalcet (HR 0.84, </a:t>
            </a:r>
            <a:r>
              <a:rPr lang="en-US" i="1" dirty="0"/>
              <a:t>P</a:t>
            </a:r>
            <a:r>
              <a:rPr lang="en-US" sz="1200" b="0" i="1"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0.001)</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a:buChar char="•"/>
            </a:pPr>
            <a:r>
              <a:rPr lang="en-US" dirty="0"/>
              <a:t>A significant treatment-age interaction </a:t>
            </a:r>
            <a:r>
              <a:rPr lang="en-US" dirty="0" smtClean="0"/>
              <a:t>(</a:t>
            </a:r>
            <a:r>
              <a:rPr lang="en-US" i="1" dirty="0" smtClean="0"/>
              <a:t>P</a:t>
            </a:r>
            <a:r>
              <a:rPr lang="en-US" dirty="0" smtClean="0"/>
              <a:t> </a:t>
            </a:r>
            <a:r>
              <a:rPr lang="en-US" dirty="0"/>
              <a:t>= </a:t>
            </a:r>
            <a:r>
              <a:rPr lang="en-US" dirty="0" smtClean="0"/>
              <a:t>0.04</a:t>
            </a:r>
            <a:r>
              <a:rPr lang="en-US" dirty="0"/>
              <a:t>)</a:t>
            </a:r>
            <a:r>
              <a:rPr lang="en-US" baseline="0" dirty="0"/>
              <a:t> </a:t>
            </a:r>
            <a:r>
              <a:rPr lang="en-US" dirty="0"/>
              <a:t>led to the speculation that cinacalcet may be effective predominantly in older dialysis patients.  Approximately 1/3 of the EVOLVE participants were under the age of </a:t>
            </a:r>
            <a:r>
              <a:rPr lang="en-US" dirty="0" smtClean="0"/>
              <a:t>55. </a:t>
            </a:r>
            <a:r>
              <a:rPr lang="en-US" dirty="0"/>
              <a:t>P</a:t>
            </a:r>
            <a:r>
              <a:rPr lang="en-US" dirty="0" smtClean="0"/>
              <a:t>respecified </a:t>
            </a:r>
            <a:r>
              <a:rPr lang="en-US" dirty="0"/>
              <a:t>analyses </a:t>
            </a:r>
            <a:r>
              <a:rPr lang="en-US" dirty="0" smtClean="0"/>
              <a:t>that evaluated </a:t>
            </a:r>
            <a:r>
              <a:rPr lang="en-US" dirty="0"/>
              <a:t>subjects above or below age 65 demonstrated a significant reduction in risk associated with use of cinacalcet for both the primary endpoint (HR 0.74, </a:t>
            </a:r>
            <a:r>
              <a:rPr lang="en-US" i="1" dirty="0" smtClean="0"/>
              <a:t>P </a:t>
            </a:r>
            <a:r>
              <a:rPr lang="en-US" dirty="0" smtClean="0"/>
              <a:t>≤ </a:t>
            </a:r>
            <a:r>
              <a:rPr lang="en-US" dirty="0"/>
              <a:t>0.001) and all-cause mortality (HR 0.73, </a:t>
            </a:r>
            <a:r>
              <a:rPr lang="en-US" i="1" dirty="0"/>
              <a:t>P</a:t>
            </a:r>
            <a:r>
              <a:rPr lang="en-US" dirty="0" smtClean="0"/>
              <a:t> </a:t>
            </a:r>
            <a:r>
              <a:rPr lang="en-US" dirty="0"/>
              <a:t>≤ 0.001) for those aged above 65.</a:t>
            </a:r>
          </a:p>
        </p:txBody>
      </p:sp>
      <p:sp>
        <p:nvSpPr>
          <p:cNvPr id="4" name="Slide Number Placeholder 3"/>
          <p:cNvSpPr>
            <a:spLocks noGrp="1"/>
          </p:cNvSpPr>
          <p:nvPr>
            <p:ph type="sldNum" sz="quarter" idx="10"/>
          </p:nvPr>
        </p:nvSpPr>
        <p:spPr/>
        <p:txBody>
          <a:bodyPr/>
          <a:lstStyle/>
          <a:p>
            <a:fld id="{EFFCE3F8-2E81-4397-A0E2-6C438783F6D5}" type="slidenum">
              <a:rPr lang="en-US" smtClean="0"/>
              <a:pPr/>
              <a:t>63</a:t>
            </a:fld>
            <a:endParaRPr lang="en-US" dirty="0"/>
          </a:p>
        </p:txBody>
      </p:sp>
    </p:spTree>
    <p:extLst>
      <p:ext uri="{BB962C8B-B14F-4D97-AF65-F5344CB8AC3E}">
        <p14:creationId xmlns:p14="http://schemas.microsoft.com/office/powerpoint/2010/main" val="28817890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Time </a:t>
            </a:r>
            <a:r>
              <a:rPr lang="en-US" altLang="zh-CN" dirty="0"/>
              <a:t>to unremitting severe </a:t>
            </a:r>
            <a:r>
              <a:rPr lang="en-US" altLang="zh-CN" dirty="0" smtClean="0"/>
              <a:t>SHPT </a:t>
            </a:r>
            <a:r>
              <a:rPr lang="en-US" altLang="zh-CN" dirty="0"/>
              <a:t>is from randomization date to the first of the following for subjects who had an event</a:t>
            </a:r>
            <a:r>
              <a:rPr lang="en-US" altLang="zh-CN" dirty="0" smtClean="0"/>
              <a:t>:</a:t>
            </a:r>
          </a:p>
          <a:p>
            <a:pPr marL="228600" indent="-228600" eaLnBrk="1" hangingPunct="1">
              <a:spcBef>
                <a:spcPct val="0"/>
              </a:spcBef>
              <a:buAutoNum type="arabicPeriod"/>
            </a:pPr>
            <a:r>
              <a:rPr lang="en-US" altLang="zh-CN" dirty="0" smtClean="0"/>
              <a:t>PTH &gt; 1000 </a:t>
            </a:r>
            <a:r>
              <a:rPr lang="en-US" altLang="zh-CN" dirty="0" err="1" smtClean="0"/>
              <a:t>pg</a:t>
            </a:r>
            <a:r>
              <a:rPr lang="en-US" altLang="zh-CN" dirty="0" smtClean="0"/>
              <a:t>/ml </a:t>
            </a:r>
            <a:r>
              <a:rPr lang="en-US" altLang="zh-CN" dirty="0"/>
              <a:t>(106.0 </a:t>
            </a:r>
            <a:r>
              <a:rPr lang="en-US" altLang="zh-CN" dirty="0" err="1" smtClean="0"/>
              <a:t>pmol</a:t>
            </a:r>
            <a:r>
              <a:rPr lang="en-US" altLang="zh-CN" dirty="0" smtClean="0"/>
              <a:t>/l) </a:t>
            </a:r>
            <a:r>
              <a:rPr lang="en-US" altLang="zh-CN" dirty="0"/>
              <a:t>with serum calcium &gt;10.5 </a:t>
            </a:r>
            <a:r>
              <a:rPr lang="en-US" altLang="zh-CN" dirty="0" smtClean="0"/>
              <a:t>mg/dl </a:t>
            </a:r>
            <a:r>
              <a:rPr lang="en-US" altLang="zh-CN" dirty="0"/>
              <a:t>(2.6 </a:t>
            </a:r>
            <a:r>
              <a:rPr lang="en-US" altLang="zh-CN" dirty="0" err="1" smtClean="0"/>
              <a:t>mmol</a:t>
            </a:r>
            <a:r>
              <a:rPr lang="en-US" altLang="zh-CN" dirty="0" smtClean="0"/>
              <a:t>/l) </a:t>
            </a:r>
            <a:r>
              <a:rPr lang="en-US" altLang="zh-CN" dirty="0"/>
              <a:t>on 2 consecutive occasions </a:t>
            </a:r>
            <a:endParaRPr lang="en-US" altLang="zh-CN" dirty="0" smtClean="0"/>
          </a:p>
          <a:p>
            <a:pPr marL="228600" indent="-228600" eaLnBrk="1" hangingPunct="1">
              <a:spcBef>
                <a:spcPct val="0"/>
              </a:spcBef>
              <a:buAutoNum type="arabicPeriod"/>
            </a:pPr>
            <a:r>
              <a:rPr lang="en-US" altLang="zh-CN" dirty="0" smtClean="0"/>
              <a:t>PTH </a:t>
            </a:r>
            <a:r>
              <a:rPr lang="en-US" altLang="zh-CN" dirty="0"/>
              <a:t>&gt; 1000 </a:t>
            </a:r>
            <a:r>
              <a:rPr lang="en-US" altLang="zh-CN" dirty="0" err="1" smtClean="0"/>
              <a:t>pg</a:t>
            </a:r>
            <a:r>
              <a:rPr lang="en-US" altLang="zh-CN" dirty="0" smtClean="0"/>
              <a:t>/ml (106.0 </a:t>
            </a:r>
            <a:r>
              <a:rPr lang="en-US" altLang="zh-CN" dirty="0" err="1" smtClean="0"/>
              <a:t>pmol</a:t>
            </a:r>
            <a:r>
              <a:rPr lang="en-US" altLang="zh-CN" dirty="0" smtClean="0"/>
              <a:t>/l) with </a:t>
            </a:r>
            <a:r>
              <a:rPr lang="en-US" altLang="zh-CN" dirty="0"/>
              <a:t>serum calcium &gt; 10.5 </a:t>
            </a:r>
            <a:r>
              <a:rPr lang="en-US" altLang="zh-CN" dirty="0" smtClean="0"/>
              <a:t>mg/dl (2.6 </a:t>
            </a:r>
            <a:r>
              <a:rPr lang="en-US" altLang="zh-CN" dirty="0" err="1" smtClean="0"/>
              <a:t>mmol</a:t>
            </a:r>
            <a:r>
              <a:rPr lang="en-US" altLang="zh-CN" dirty="0" smtClean="0"/>
              <a:t>/l) on </a:t>
            </a:r>
            <a:r>
              <a:rPr lang="en-US" altLang="zh-CN" dirty="0"/>
              <a:t>a single occasion and subsequent commercial cinacalcet use within 2 months of the laboratory </a:t>
            </a:r>
            <a:r>
              <a:rPr lang="en-US" altLang="zh-CN" dirty="0" smtClean="0"/>
              <a:t>assessment; </a:t>
            </a:r>
            <a:r>
              <a:rPr lang="en-US" altLang="zh-CN" dirty="0"/>
              <a:t>or </a:t>
            </a:r>
            <a:endParaRPr lang="en-US" altLang="zh-CN" dirty="0" smtClean="0"/>
          </a:p>
          <a:p>
            <a:pPr marL="228600" indent="-228600" eaLnBrk="1" hangingPunct="1">
              <a:spcBef>
                <a:spcPct val="0"/>
              </a:spcBef>
              <a:buAutoNum type="arabicPeriod"/>
            </a:pPr>
            <a:r>
              <a:rPr lang="en-US" altLang="zh-CN" dirty="0"/>
              <a:t>P</a:t>
            </a:r>
            <a:r>
              <a:rPr lang="en-US" altLang="zh-CN" dirty="0" smtClean="0"/>
              <a:t>arathyroidectomy</a:t>
            </a:r>
            <a:r>
              <a:rPr lang="en-US" altLang="zh-CN" dirty="0"/>
              <a:t>. Data for subjects </a:t>
            </a:r>
            <a:r>
              <a:rPr lang="en-US" altLang="zh-CN" dirty="0" smtClean="0"/>
              <a:t>who did </a:t>
            </a:r>
            <a:r>
              <a:rPr lang="en-US" altLang="zh-CN" dirty="0"/>
              <a:t>not have an event prior to study termination date are censored at study termination date </a:t>
            </a:r>
            <a:r>
              <a:rPr lang="en-US" altLang="zh-CN" dirty="0" smtClean="0"/>
              <a:t>or the </a:t>
            </a:r>
            <a:r>
              <a:rPr lang="en-US" altLang="zh-CN" dirty="0"/>
              <a:t>date </a:t>
            </a:r>
            <a:r>
              <a:rPr lang="en-US" altLang="zh-CN" dirty="0" smtClean="0"/>
              <a:t>on which the subject ended the </a:t>
            </a:r>
            <a:r>
              <a:rPr lang="en-US" altLang="zh-CN" dirty="0"/>
              <a:t>study, whichever is earlier</a:t>
            </a:r>
            <a:r>
              <a:rPr lang="en-US" altLang="zh-CN" dirty="0" smtClean="0"/>
              <a:t>.</a:t>
            </a:r>
            <a:endParaRPr lang="en-US" altLang="zh-CN" dirty="0"/>
          </a:p>
        </p:txBody>
      </p:sp>
      <p:sp>
        <p:nvSpPr>
          <p:cNvPr id="880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solidFill>
                  <a:srgbClr val="000000"/>
                </a:solidFill>
                <a:latin typeface="Calibri" panose="020F0502020204030204" pitchFamily="34" charset="0"/>
              </a:rPr>
              <a:t>Amgen Corporate Template</a:t>
            </a:r>
          </a:p>
        </p:txBody>
      </p:sp>
      <p:sp>
        <p:nvSpPr>
          <p:cNvPr id="880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B708CF3-11C4-4463-9C48-FBC873AF1510}" type="slidenum">
              <a:rPr lang="en-US" altLang="zh-CN" smtClean="0">
                <a:solidFill>
                  <a:srgbClr val="000000"/>
                </a:solidFill>
                <a:latin typeface="Calibri" panose="020F0502020204030204" pitchFamily="34" charset="0"/>
              </a:rPr>
              <a:pPr/>
              <a:t>64</a:t>
            </a:fld>
            <a:endParaRPr lang="en-US" altLang="zh-CN"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673299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65</a:t>
            </a:fld>
            <a:endParaRPr lang="en-US" dirty="0"/>
          </a:p>
        </p:txBody>
      </p:sp>
    </p:spTree>
    <p:extLst>
      <p:ext uri="{BB962C8B-B14F-4D97-AF65-F5344CB8AC3E}">
        <p14:creationId xmlns:p14="http://schemas.microsoft.com/office/powerpoint/2010/main" val="2001778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4.2.5: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66</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67</a:t>
            </a:fld>
            <a:endParaRPr lang="en-US" dirty="0"/>
          </a:p>
        </p:txBody>
      </p:sp>
    </p:spTree>
    <p:extLst>
      <p:ext uri="{BB962C8B-B14F-4D97-AF65-F5344CB8AC3E}">
        <p14:creationId xmlns:p14="http://schemas.microsoft.com/office/powerpoint/2010/main" val="1007805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spcAft>
                <a:spcPts val="1200"/>
              </a:spcAft>
              <a:buFont typeface="+mj-lt"/>
              <a:buAutoNum type="alphaUcPeriod"/>
            </a:pPr>
            <a:r>
              <a:rPr lang="en-US" dirty="0" smtClean="0"/>
              <a:t>There</a:t>
            </a:r>
            <a:r>
              <a:rPr lang="en-US" baseline="0" dirty="0" smtClean="0"/>
              <a:t> is no evidence that supports initiation of a phosphate-restricted diet in the absence of overt hyperphosphatemia. Moreover, dietary phosphate restriction generally does not impact serum concentration.</a:t>
            </a:r>
            <a:endParaRPr lang="en-US" dirty="0" smtClean="0"/>
          </a:p>
          <a:p>
            <a:pPr marL="228580" indent="-228580">
              <a:spcAft>
                <a:spcPts val="1200"/>
              </a:spcAft>
              <a:buFont typeface="+mj-lt"/>
              <a:buAutoNum type="alphaUcPeriod"/>
            </a:pPr>
            <a:r>
              <a:rPr lang="en-US" b="1" dirty="0" smtClean="0"/>
              <a:t>Correct.</a:t>
            </a:r>
            <a:r>
              <a:rPr lang="en-US" dirty="0" smtClean="0"/>
              <a:t> Although the optimal PTH in </a:t>
            </a:r>
            <a:r>
              <a:rPr lang="en-US" dirty="0" err="1" smtClean="0"/>
              <a:t>predialysis</a:t>
            </a:r>
            <a:r>
              <a:rPr lang="en-US" dirty="0" smtClean="0"/>
              <a:t> CKD is unknown, elevated concentrations may indicate nutritional vitamin D deficiency.</a:t>
            </a:r>
          </a:p>
          <a:p>
            <a:pPr marL="228580" indent="-228580">
              <a:spcAft>
                <a:spcPts val="1200"/>
              </a:spcAft>
              <a:buFont typeface="+mj-lt"/>
              <a:buAutoNum type="alphaUcPeriod"/>
            </a:pPr>
            <a:r>
              <a:rPr lang="en-US" dirty="0" smtClean="0"/>
              <a:t>The optimal concentration of PTH is unknown.</a:t>
            </a:r>
            <a:r>
              <a:rPr lang="en-US" baseline="0" dirty="0" smtClean="0"/>
              <a:t> Initiating active vitamin D increases the risk of </a:t>
            </a:r>
            <a:r>
              <a:rPr lang="en-US" baseline="0" dirty="0" err="1" smtClean="0"/>
              <a:t>hypercalcemia</a:t>
            </a:r>
            <a:r>
              <a:rPr lang="en-US" baseline="0" dirty="0" smtClean="0"/>
              <a:t>, and may increase phosphate concentration. Clinical trials with cardiac clinical endpoints in this setting comparing active vitamin D with placebo were negativ</a:t>
            </a:r>
            <a:r>
              <a:rPr lang="en-US" dirty="0" smtClean="0"/>
              <a:t>e.</a:t>
            </a:r>
          </a:p>
          <a:p>
            <a:pPr marL="228580" indent="-228580">
              <a:spcAft>
                <a:spcPts val="1200"/>
              </a:spcAft>
              <a:buFont typeface="+mj-lt"/>
              <a:buAutoNum type="alphaUcPeriod"/>
            </a:pPr>
            <a:r>
              <a:rPr lang="en-US" dirty="0" smtClean="0"/>
              <a:t>The</a:t>
            </a:r>
            <a:r>
              <a:rPr lang="en-US" baseline="0" dirty="0" smtClean="0"/>
              <a:t> concept of phosphate exposure as a risk factor, in the absence of hyperphosphatemia, is unproven</a:t>
            </a:r>
            <a:r>
              <a:rPr lang="en-US" dirty="0" smtClean="0"/>
              <a:t>. Although FGF23 is an independent risk factor for poor outcomes (including progression of CKD, cardiovascular events and mortality), it</a:t>
            </a:r>
            <a:r>
              <a:rPr lang="en-US" baseline="0" dirty="0" smtClean="0"/>
              <a:t> is unclear if directly targeting FGF23 is of any benefit.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68</a:t>
            </a:fld>
            <a:endParaRPr lang="en-US" dirty="0"/>
          </a:p>
        </p:txBody>
      </p:sp>
    </p:spTree>
    <p:extLst>
      <p:ext uri="{BB962C8B-B14F-4D97-AF65-F5344CB8AC3E}">
        <p14:creationId xmlns:p14="http://schemas.microsoft.com/office/powerpoint/2010/main" val="25621233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69</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7</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4.3.1 – 4.3.2</a:t>
            </a:r>
            <a:r>
              <a:rPr lang="en-US" dirty="0"/>
              <a:t>:</a:t>
            </a:r>
            <a:r>
              <a:rPr lang="en-US" baseline="0" dirty="0" smtClean="0"/>
              <a:t> </a:t>
            </a:r>
            <a:r>
              <a:rPr lang="en-US" dirty="0" smtClean="0"/>
              <a:t>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70</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4.3.3</a:t>
            </a:r>
            <a:r>
              <a:rPr lang="en-US" dirty="0"/>
              <a:t>:</a:t>
            </a:r>
            <a:r>
              <a:rPr lang="en-US" baseline="0" dirty="0" smtClean="0"/>
              <a:t> From the </a:t>
            </a:r>
            <a:r>
              <a:rPr lang="en-US" i="0" dirty="0" smtClean="0"/>
              <a:t>KDIGO 2017 Clinical Practice Guideline Update for the Diagnosis, Evaluation, Prevention, and Treatment of Chronic Kidney Disease – Mineral and Bone Disorder (CKD-MBD).</a:t>
            </a:r>
            <a:endParaRPr lang="en-US" dirty="0" smtClean="0"/>
          </a:p>
          <a:p>
            <a:r>
              <a:rPr lang="en-US" dirty="0" smtClean="0"/>
              <a:t>Old 4.3.3: </a:t>
            </a:r>
            <a:r>
              <a:rPr lang="en-US" dirty="0"/>
              <a:t>From the 2009 KDIGO Clinical Practice Guideline for the Diagnosis, Evaluation, Prevention, and Treatment of Chronic Kidney </a:t>
            </a:r>
            <a:r>
              <a:rPr lang="en-US" dirty="0" smtClean="0"/>
              <a:t>Disease – Mineral </a:t>
            </a:r>
            <a:r>
              <a:rPr lang="en-US" dirty="0"/>
              <a:t>and Bone Disorder (CKD-MBD).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71</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4.3.3</a:t>
            </a:r>
            <a:r>
              <a:rPr lang="en-US" dirty="0"/>
              <a:t>:</a:t>
            </a:r>
            <a:r>
              <a:rPr lang="en-US" baseline="0" dirty="0" smtClean="0"/>
              <a:t> From the </a:t>
            </a:r>
            <a:r>
              <a:rPr lang="en-US" i="0" dirty="0" smtClean="0"/>
              <a:t>KDIGO 2017 Clinical Practice Guideline Update for the Diagnosis, Evaluation, Prevention, and Treatment of Chronic Kidney Disease – Mineral and Bone Disorder (CKD-MBD).</a:t>
            </a:r>
            <a:endParaRPr lang="en-US" dirty="0" smtClean="0"/>
          </a:p>
          <a:p>
            <a:pPr>
              <a:defRPr/>
            </a:pPr>
            <a:r>
              <a:rPr lang="en-US" dirty="0" smtClean="0"/>
              <a:t>Old 4.3.4: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72</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73</a:t>
            </a:fld>
            <a:endParaRPr lang="en-US" dirty="0"/>
          </a:p>
        </p:txBody>
      </p:sp>
    </p:spTree>
    <p:extLst>
      <p:ext uri="{BB962C8B-B14F-4D97-AF65-F5344CB8AC3E}">
        <p14:creationId xmlns:p14="http://schemas.microsoft.com/office/powerpoint/2010/main" val="242499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4.3.4: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74</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75</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kern="1200" baseline="0" dirty="0" smtClean="0">
                <a:solidFill>
                  <a:schemeClr val="tx1"/>
                </a:solidFill>
                <a:latin typeface="+mn-lt"/>
                <a:ea typeface="+mn-ea"/>
                <a:cs typeface="+mn-cs"/>
              </a:rPr>
              <a:t>5.1 – 5.2: </a:t>
            </a:r>
            <a:r>
              <a:rPr lang="en-US" dirty="0" smtClean="0"/>
              <a:t>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76</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5.2: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77</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5.3 – 5.4: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78</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New 5.5: </a:t>
            </a:r>
            <a:r>
              <a:rPr lang="en-US" dirty="0"/>
              <a:t>From the KDIGO 2017 Clinical Practice Guideline Update for the Diagnosis, Evaluation, Prevention, and Treatment of Chronic Kidney Disease </a:t>
            </a:r>
            <a:r>
              <a:rPr lang="en-US" dirty="0" smtClean="0"/>
              <a:t>– </a:t>
            </a:r>
            <a:r>
              <a:rPr lang="en-US" dirty="0"/>
              <a:t>Mineral and Bone Disorder (CKD-MBD</a:t>
            </a:r>
            <a:r>
              <a:rPr lang="en-US" dirty="0" smtClean="0"/>
              <a:t>).</a:t>
            </a:r>
          </a:p>
          <a:p>
            <a:pPr>
              <a:defRPr/>
            </a:pPr>
            <a:r>
              <a:rPr lang="en-US" dirty="0" smtClean="0"/>
              <a:t>Old 5.5: From </a:t>
            </a:r>
            <a:r>
              <a:rPr lang="en-US" dirty="0"/>
              <a:t>the 2009 KDIGO Clinical Practice Guideline for the Diagnosis, Evaluation, Prevention, and Treatment of Chronic Kidney </a:t>
            </a:r>
            <a:r>
              <a:rPr lang="en-US" dirty="0" smtClean="0"/>
              <a:t>Disease</a:t>
            </a:r>
            <a:r>
              <a:rPr lang="en-US" dirty="0"/>
              <a:t> – </a:t>
            </a:r>
            <a:r>
              <a:rPr lang="en-US" dirty="0" smtClean="0"/>
              <a:t>Mineral </a:t>
            </a:r>
            <a:r>
              <a:rPr lang="en-US" dirty="0"/>
              <a:t>and Bone Disorder (CKD-MBD).</a:t>
            </a:r>
          </a:p>
          <a:p>
            <a:pPr>
              <a:defRPr/>
            </a:pPr>
            <a:endParaRPr lang="en-US" dirty="0" smtClean="0"/>
          </a:p>
          <a:p>
            <a:pPr>
              <a:defRP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79</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a:t>
            </a:fld>
            <a:endParaRPr lang="en-US" dirty="0"/>
          </a:p>
        </p:txBody>
      </p:sp>
    </p:spTree>
    <p:extLst>
      <p:ext uri="{BB962C8B-B14F-4D97-AF65-F5344CB8AC3E}">
        <p14:creationId xmlns:p14="http://schemas.microsoft.com/office/powerpoint/2010/main" val="22803378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New 5.5: From the KDIGO 2017 Clinical Practice Guideline Update for the Diagnosis, Evaluation, Prevention, and Treatment of Chronic Kidney Disease </a:t>
            </a:r>
            <a:r>
              <a:rPr lang="en-US" dirty="0" smtClean="0"/>
              <a:t>– Mineral </a:t>
            </a:r>
            <a:r>
              <a:rPr lang="en-US" dirty="0"/>
              <a:t>and Bone Disorder (CKD-MBD).</a:t>
            </a:r>
          </a:p>
          <a:p>
            <a:pPr>
              <a:defRPr/>
            </a:pPr>
            <a:r>
              <a:rPr lang="en-US" dirty="0"/>
              <a:t>Old </a:t>
            </a:r>
            <a:r>
              <a:rPr lang="en-US" dirty="0" smtClean="0"/>
              <a:t>5.7: </a:t>
            </a:r>
            <a:r>
              <a:rPr lang="en-US" dirty="0"/>
              <a:t>From the 2009 KDIGO Clinical Practice Guideline for the Diagnosis, Evaluation, Prevention, and Treatment of Chronic Kidney </a:t>
            </a:r>
            <a:r>
              <a:rPr lang="en-US" dirty="0" smtClean="0"/>
              <a:t>Disease</a:t>
            </a:r>
            <a:r>
              <a:rPr lang="en-US" dirty="0"/>
              <a:t> – </a:t>
            </a:r>
            <a:r>
              <a:rPr lang="en-US" dirty="0" smtClean="0"/>
              <a:t>Mineral </a:t>
            </a:r>
            <a:r>
              <a:rPr lang="en-US" dirty="0"/>
              <a:t>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80</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81</a:t>
            </a:fld>
            <a:endParaRPr lang="en-US" dirty="0"/>
          </a:p>
        </p:txBody>
      </p:sp>
    </p:spTree>
    <p:extLst>
      <p:ext uri="{BB962C8B-B14F-4D97-AF65-F5344CB8AC3E}">
        <p14:creationId xmlns:p14="http://schemas.microsoft.com/office/powerpoint/2010/main" val="41890314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5.6: </a:t>
            </a:r>
            <a:r>
              <a:rPr lang="en-US" dirty="0"/>
              <a:t>From the KDIGO 2017 Clinical Practice Guideline Update for the Diagnosis, Evaluation, Prevention, and Treatment of Chronic Kidney </a:t>
            </a:r>
            <a:r>
              <a:rPr lang="en-US" dirty="0" smtClean="0"/>
              <a:t>Disease</a:t>
            </a:r>
            <a:r>
              <a:rPr lang="en-US" dirty="0"/>
              <a:t> – </a:t>
            </a:r>
            <a:r>
              <a:rPr lang="en-US" dirty="0" smtClean="0"/>
              <a:t>Mineral </a:t>
            </a:r>
            <a:r>
              <a:rPr lang="en-US" dirty="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82</a:t>
            </a:fld>
            <a:endParaRPr lang="en-US" dirty="0"/>
          </a:p>
        </p:txBody>
      </p:sp>
    </p:spTree>
    <p:extLst>
      <p:ext uri="{BB962C8B-B14F-4D97-AF65-F5344CB8AC3E}">
        <p14:creationId xmlns:p14="http://schemas.microsoft.com/office/powerpoint/2010/main" val="1939595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a:t>
            </a:r>
            <a:r>
              <a:rPr lang="en-US" dirty="0" smtClean="0"/>
              <a:t>5.6: </a:t>
            </a:r>
            <a:r>
              <a:rPr lang="en-US" dirty="0"/>
              <a:t>From the 2009 KDIGO Clinical Practice Guideline for the Diagnosis, Evaluation, Prevention, and Treatment of Chronic Kidney </a:t>
            </a:r>
            <a:r>
              <a:rPr lang="en-US" dirty="0" smtClean="0"/>
              <a:t>Disease</a:t>
            </a:r>
            <a:r>
              <a:rPr lang="en-US" dirty="0"/>
              <a:t> – </a:t>
            </a:r>
            <a:r>
              <a:rPr lang="en-US" dirty="0" smtClean="0"/>
              <a:t>Mineral </a:t>
            </a:r>
            <a:r>
              <a:rPr lang="en-US" dirty="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83</a:t>
            </a:fld>
            <a:endParaRPr lang="en-US" dirty="0"/>
          </a:p>
        </p:txBody>
      </p:sp>
    </p:spTree>
    <p:extLst>
      <p:ext uri="{BB962C8B-B14F-4D97-AF65-F5344CB8AC3E}">
        <p14:creationId xmlns:p14="http://schemas.microsoft.com/office/powerpoint/2010/main" val="19395950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84</a:t>
            </a:fld>
            <a:endParaRPr lang="en-US" dirty="0"/>
          </a:p>
        </p:txBody>
      </p:sp>
    </p:spTree>
    <p:extLst>
      <p:ext uri="{BB962C8B-B14F-4D97-AF65-F5344CB8AC3E}">
        <p14:creationId xmlns:p14="http://schemas.microsoft.com/office/powerpoint/2010/main" val="4196256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5.7:</a:t>
            </a:r>
            <a:r>
              <a:rPr lang="en-US" baseline="0" dirty="0" smtClean="0"/>
              <a:t> </a:t>
            </a:r>
            <a:r>
              <a:rPr lang="en-US" dirty="0" smtClean="0"/>
              <a:t>From the</a:t>
            </a:r>
            <a:r>
              <a:rPr lang="en-US" baseline="0" dirty="0" smtClean="0"/>
              <a:t> </a:t>
            </a:r>
            <a:r>
              <a:rPr lang="en-US" dirty="0" smtClean="0"/>
              <a:t>2009 KDIGO Clinical Practice Guideline for the Diagnosis, Evaluation, Prevention, and Treatment of Chronic Kidney Disease – Mineral and Bone Disorder (CKD-MBD).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85</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86</a:t>
            </a:fld>
            <a:endParaRPr lang="en-US" dirty="0"/>
          </a:p>
        </p:txBody>
      </p:sp>
    </p:spTree>
    <p:extLst>
      <p:ext uri="{BB962C8B-B14F-4D97-AF65-F5344CB8AC3E}">
        <p14:creationId xmlns:p14="http://schemas.microsoft.com/office/powerpoint/2010/main" val="2636053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87</a:t>
            </a:fld>
            <a:endParaRPr lang="en-US" dirty="0"/>
          </a:p>
        </p:txBody>
      </p:sp>
    </p:spTree>
    <p:extLst>
      <p:ext uri="{BB962C8B-B14F-4D97-AF65-F5344CB8AC3E}">
        <p14:creationId xmlns:p14="http://schemas.microsoft.com/office/powerpoint/2010/main" val="9214561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88</a:t>
            </a:fld>
            <a:endParaRPr lang="en-US" dirty="0"/>
          </a:p>
        </p:txBody>
      </p:sp>
    </p:spTree>
    <p:extLst>
      <p:ext uri="{BB962C8B-B14F-4D97-AF65-F5344CB8AC3E}">
        <p14:creationId xmlns:p14="http://schemas.microsoft.com/office/powerpoint/2010/main" val="50064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9</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The 2009 CKD-MBD Guideline Chapters 1 and 2 provide the Introduction and Methodological Approach,</a:t>
            </a:r>
            <a:r>
              <a:rPr lang="en-US" baseline="0" dirty="0" smtClean="0">
                <a:latin typeface="Calibri" charset="0"/>
              </a:rPr>
              <a:t> respectively.  Therefore, guideline recommendations begin from Chapter 3.1.</a:t>
            </a:r>
            <a:endParaRPr lang="en-U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12" descr="outline-blank-white-transparent-world-map-b2b"/>
          <p:cNvPicPr>
            <a:picLocks noChangeAspect="1" noChangeArrowheads="1"/>
          </p:cNvPicPr>
          <p:nvPr userDrawn="1"/>
        </p:nvPicPr>
        <p:blipFill rotWithShape="1">
          <a:blip r:embed="rId2">
            <a:lum bright="56000" contrast="-70000"/>
            <a:alphaModFix amt="40000"/>
            <a:extLst>
              <a:ext uri="{28A0092B-C50C-407E-A947-70E740481C1C}">
                <a14:useLocalDpi xmlns:a14="http://schemas.microsoft.com/office/drawing/2010/main" val="0"/>
              </a:ext>
            </a:extLst>
          </a:blip>
          <a:srcRect l="18230" r="19266"/>
          <a:stretch/>
        </p:blipFill>
        <p:spPr bwMode="auto">
          <a:xfrm>
            <a:off x="36576" y="76200"/>
            <a:ext cx="9107424" cy="667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381000"/>
            <a:ext cx="1524630" cy="1371600"/>
          </a:xfrm>
          <a:prstGeom prst="rect">
            <a:avLst/>
          </a:prstGeom>
        </p:spPr>
      </p:pic>
      <p:sp>
        <p:nvSpPr>
          <p:cNvPr id="13" name="Text Placeholder 12"/>
          <p:cNvSpPr>
            <a:spLocks noGrp="1"/>
          </p:cNvSpPr>
          <p:nvPr>
            <p:ph type="body" sz="quarter" idx="10"/>
          </p:nvPr>
        </p:nvSpPr>
        <p:spPr>
          <a:xfrm>
            <a:off x="762000" y="2209800"/>
            <a:ext cx="7772400" cy="3886200"/>
          </a:xfrm>
          <a:prstGeom prst="rect">
            <a:avLst/>
          </a:prstGeom>
        </p:spPr>
        <p:txBody>
          <a:bodyPr vert="horz"/>
          <a:lstStyle>
            <a:lvl1pPr marL="0" indent="0">
              <a:buNone/>
              <a:defRPr sz="6000" cap="small">
                <a:solidFill>
                  <a:srgbClr val="2C62A9"/>
                </a:solidFill>
              </a:defRPr>
            </a:lvl1pPr>
            <a:lvl2pPr marL="457200" indent="0">
              <a:buNone/>
              <a:defRPr/>
            </a:lvl2pPr>
          </a:lstStyle>
          <a:p>
            <a:pPr lvl="0"/>
            <a:r>
              <a:rPr lang="en-US" noProof="0" dirty="0" smtClean="0"/>
              <a:t>Click</a:t>
            </a:r>
            <a:r>
              <a:rPr lang="en-US" dirty="0" smtClean="0"/>
              <a:t> to edit Master text styles</a:t>
            </a:r>
          </a:p>
        </p:txBody>
      </p:sp>
      <p:sp>
        <p:nvSpPr>
          <p:cNvPr id="15" name="Text Placeholder 14"/>
          <p:cNvSpPr>
            <a:spLocks noGrp="1"/>
          </p:cNvSpPr>
          <p:nvPr>
            <p:ph type="body" sz="quarter" idx="11"/>
          </p:nvPr>
        </p:nvSpPr>
        <p:spPr>
          <a:xfrm>
            <a:off x="762000" y="1447800"/>
            <a:ext cx="7696200" cy="609600"/>
          </a:xfrm>
          <a:prstGeom prst="rect">
            <a:avLst/>
          </a:prstGeom>
        </p:spPr>
        <p:txBody>
          <a:bodyPr vert="horz"/>
          <a:lstStyle>
            <a:lvl1pPr marL="0" indent="0">
              <a:buNone/>
              <a:defRPr sz="2800">
                <a:solidFill>
                  <a:srgbClr val="37A962"/>
                </a:solidFill>
              </a:defRPr>
            </a:lvl1pPr>
          </a:lstStyle>
          <a:p>
            <a:pPr lvl="0"/>
            <a:r>
              <a:rPr lang="en-US" dirty="0" smtClean="0"/>
              <a:t>Click to edit Master text styles</a:t>
            </a:r>
          </a:p>
        </p:txBody>
      </p:sp>
    </p:spTree>
    <p:extLst>
      <p:ext uri="{BB962C8B-B14F-4D97-AF65-F5344CB8AC3E}">
        <p14:creationId xmlns:p14="http://schemas.microsoft.com/office/powerpoint/2010/main" val="585904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cap="small">
                <a:solidFill>
                  <a:srgbClr val="2C62A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9/25/17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3140867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a:prstGeom prst="rect">
            <a:avLst/>
          </a:prstGeom>
        </p:spPr>
        <p:txBody>
          <a:bodyPr/>
          <a:lstStyle>
            <a:lvl1pPr>
              <a:spcBef>
                <a:spcPts val="0"/>
              </a:spcBef>
              <a:spcAft>
                <a:spcPts val="1200"/>
              </a:spcAft>
              <a:defRPr sz="24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9/25/17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3617372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7637"/>
            <a:ext cx="4038600" cy="4525963"/>
          </a:xfrm>
          <a:prstGeom prst="rect">
            <a:avLst/>
          </a:prstGeom>
        </p:spPr>
        <p:txBody>
          <a:bodyPr/>
          <a:lstStyle>
            <a:lvl1pPr marL="0" indent="0">
              <a:spcBef>
                <a:spcPts val="0"/>
              </a:spcBef>
              <a:spcAft>
                <a:spcPts val="1200"/>
              </a:spcAft>
              <a:buNone/>
              <a:defRPr sz="18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7637"/>
            <a:ext cx="4038600" cy="4525963"/>
          </a:xfrm>
          <a:prstGeom prst="rect">
            <a:avLst/>
          </a:prstGeom>
        </p:spPr>
        <p:txBody>
          <a:bodyPr/>
          <a:lstStyle>
            <a:lvl1pPr marL="0" indent="0">
              <a:spcBef>
                <a:spcPts val="0"/>
              </a:spcBef>
              <a:spcAft>
                <a:spcPts val="1200"/>
              </a:spcAft>
              <a:buNone/>
              <a:defRPr sz="1800">
                <a:solidFill>
                  <a:srgbClr val="7F7F7F"/>
                </a:solidFill>
              </a:defRPr>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9/25/17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551842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EE74C7-D2E9-4D1C-9917-70C48240558F}" type="datetimeFigureOut">
              <a:rPr lang="en-US" smtClean="0"/>
              <a:pPr/>
              <a:t>9/25/17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6884C6-CBFB-48E2-A0A1-BDE754AC57FC}" type="slidenum">
              <a:rPr lang="en-US" smtClean="0"/>
              <a:pPr/>
              <a:t>‹#›</a:t>
            </a:fld>
            <a:endParaRPr lang="en-US" dirty="0"/>
          </a:p>
        </p:txBody>
      </p:sp>
    </p:spTree>
    <p:extLst>
      <p:ext uri="{BB962C8B-B14F-4D97-AF65-F5344CB8AC3E}">
        <p14:creationId xmlns:p14="http://schemas.microsoft.com/office/powerpoint/2010/main" val="1846575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cStatement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ctr">
              <a:defRPr sz="4000" cap="small">
                <a:solidFill>
                  <a:srgbClr val="2C62A9"/>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457200" y="1447800"/>
            <a:ext cx="8229600" cy="4267200"/>
          </a:xfrm>
          <a:prstGeom prst="rect">
            <a:avLst/>
          </a:prstGeom>
        </p:spPr>
        <p:txBody>
          <a:bodyPr vert="horz"/>
          <a:lstStyle>
            <a:lvl1pPr marL="0" indent="0">
              <a:spcBef>
                <a:spcPts val="1200"/>
              </a:spcBef>
              <a:buNone/>
              <a:defRPr sz="2400"/>
            </a:lvl1pPr>
          </a:lstStyle>
          <a:p>
            <a:pPr lvl="0"/>
            <a:r>
              <a:rPr lang="en-US" dirty="0" smtClean="0"/>
              <a:t>1.1.1: Recommendation statement. (Not Graded)</a:t>
            </a:r>
          </a:p>
          <a:p>
            <a:pPr lvl="0"/>
            <a:r>
              <a:rPr lang="en-US" dirty="0" smtClean="0"/>
              <a:t>1.1.2: Recommendation statement. (Not Graded)</a:t>
            </a:r>
          </a:p>
          <a:p>
            <a:pPr lvl="0"/>
            <a:r>
              <a:rPr lang="en-US" dirty="0" smtClean="0"/>
              <a:t>1.1.2: Recommendation statement. (Not Graded)</a:t>
            </a:r>
          </a:p>
        </p:txBody>
      </p:sp>
    </p:spTree>
    <p:extLst>
      <p:ext uri="{BB962C8B-B14F-4D97-AF65-F5344CB8AC3E}">
        <p14:creationId xmlns:p14="http://schemas.microsoft.com/office/powerpoint/2010/main" val="53843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Statement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ctr">
              <a:defRPr sz="4000" cap="small">
                <a:solidFill>
                  <a:srgbClr val="2C62A9"/>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457200" y="1447800"/>
            <a:ext cx="8229600" cy="4267200"/>
          </a:xfrm>
          <a:prstGeom prst="rect">
            <a:avLst/>
          </a:prstGeom>
        </p:spPr>
        <p:txBody>
          <a:bodyPr vert="horz"/>
          <a:lstStyle>
            <a:lvl1pPr marL="0" indent="0">
              <a:spcBef>
                <a:spcPts val="1200"/>
              </a:spcBef>
              <a:buNone/>
              <a:defRPr sz="2400"/>
            </a:lvl1pPr>
          </a:lstStyle>
          <a:p>
            <a:pPr>
              <a:defRPr/>
            </a:pPr>
            <a:r>
              <a:rPr lang="en-US" dirty="0" smtClean="0"/>
              <a:t>1.1.1:  For CKD patients without anemia (as defined below in </a:t>
            </a:r>
            <a:br>
              <a:rPr lang="en-US" dirty="0" smtClean="0"/>
            </a:br>
            <a:r>
              <a:rPr lang="en-US" dirty="0" smtClean="0"/>
              <a:t>Rec. 1.2.1 for adults and Rec. 1.2.2 for children), measure </a:t>
            </a:r>
            <a:r>
              <a:rPr lang="en-US" dirty="0" err="1" smtClean="0"/>
              <a:t>Hb</a:t>
            </a:r>
            <a:r>
              <a:rPr lang="en-US" dirty="0" smtClean="0"/>
              <a:t> concentration when clinically indicated and </a:t>
            </a:r>
            <a:r>
              <a:rPr lang="en-US" i="1" dirty="0" smtClean="0"/>
              <a:t>(Not Graded)</a:t>
            </a:r>
            <a:r>
              <a:rPr lang="en-US" dirty="0" smtClean="0"/>
              <a:t>:</a:t>
            </a:r>
          </a:p>
          <a:p>
            <a:pPr marL="800100" lvl="1" indent="-342900">
              <a:spcBef>
                <a:spcPts val="0"/>
              </a:spcBef>
              <a:buFont typeface="Arial"/>
              <a:buChar char="•"/>
              <a:defRPr/>
            </a:pPr>
            <a:r>
              <a:rPr lang="en-US" sz="2000" dirty="0" smtClean="0"/>
              <a:t>at least annually in patients with CKD 3</a:t>
            </a:r>
          </a:p>
          <a:p>
            <a:pPr marL="800100" lvl="1" indent="-342900">
              <a:spcBef>
                <a:spcPts val="0"/>
              </a:spcBef>
              <a:buFont typeface="Arial"/>
              <a:buChar char="•"/>
              <a:defRPr/>
            </a:pPr>
            <a:r>
              <a:rPr lang="en-US" sz="2000" dirty="0" smtClean="0"/>
              <a:t>at least twice per year in patients with CKD 4-5ND</a:t>
            </a:r>
          </a:p>
          <a:p>
            <a:pPr marL="800100" lvl="1" indent="-342900">
              <a:spcBef>
                <a:spcPts val="0"/>
              </a:spcBef>
              <a:buFont typeface="Arial"/>
              <a:buChar char="•"/>
              <a:defRPr/>
            </a:pPr>
            <a:r>
              <a:rPr lang="en-US" sz="2000" dirty="0" smtClean="0"/>
              <a:t>at least every 3 months in patients with CKD 5HD and 5PD</a:t>
            </a:r>
          </a:p>
          <a:p>
            <a:pPr>
              <a:spcBef>
                <a:spcPts val="1200"/>
              </a:spcBef>
              <a:defRPr/>
            </a:pPr>
            <a:r>
              <a:rPr lang="en-US" dirty="0" smtClean="0"/>
              <a:t>1.1.2:  For CKD patients with anemia not being treated with an ESA, measure </a:t>
            </a:r>
            <a:r>
              <a:rPr lang="en-US" dirty="0" err="1" smtClean="0"/>
              <a:t>Hb</a:t>
            </a:r>
            <a:r>
              <a:rPr lang="en-US" dirty="0" smtClean="0"/>
              <a:t> concentration when clinically indicated and </a:t>
            </a:r>
            <a:br>
              <a:rPr lang="en-US" dirty="0" smtClean="0"/>
            </a:br>
            <a:r>
              <a:rPr lang="en-US" i="1" dirty="0" smtClean="0"/>
              <a:t>(Not Graded)</a:t>
            </a:r>
            <a:r>
              <a:rPr lang="en-US" dirty="0" smtClean="0"/>
              <a:t>:</a:t>
            </a:r>
          </a:p>
          <a:p>
            <a:pPr marL="800100" lvl="1" indent="-342900">
              <a:spcBef>
                <a:spcPts val="0"/>
              </a:spcBef>
              <a:buFont typeface="Arial"/>
              <a:buChar char="•"/>
              <a:defRPr/>
            </a:pPr>
            <a:r>
              <a:rPr lang="en-US" sz="2000" dirty="0" smtClean="0"/>
              <a:t>at least every 3 months in patients with CKD 3-5 ND and 5PD</a:t>
            </a:r>
          </a:p>
          <a:p>
            <a:pPr marL="800100" lvl="1" indent="-342900">
              <a:spcBef>
                <a:spcPts val="0"/>
              </a:spcBef>
              <a:buFont typeface="Arial"/>
              <a:buChar char="•"/>
              <a:defRPr/>
            </a:pPr>
            <a:r>
              <a:rPr lang="en-US" sz="2000" dirty="0" smtClean="0"/>
              <a:t>at least monthly in patients with CKD 5HD </a:t>
            </a:r>
          </a:p>
        </p:txBody>
      </p:sp>
    </p:spTree>
    <p:extLst>
      <p:ext uri="{BB962C8B-B14F-4D97-AF65-F5344CB8AC3E}">
        <p14:creationId xmlns:p14="http://schemas.microsoft.com/office/powerpoint/2010/main" val="14411011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lgn="l">
              <a:defRPr sz="1800" b="0" u="none">
                <a:solidFill>
                  <a:prstClr val="black"/>
                </a:solidFill>
              </a:defRPr>
            </a:lvl1pPr>
          </a:lstStyle>
          <a:p>
            <a:pPr>
              <a:defRPr/>
            </a:pPr>
            <a:fld id="{19E5F8E6-5D2E-4446-B4D0-960EDE617006}" type="datetimeFigureOut">
              <a:rPr lang="en-US"/>
              <a:pPr>
                <a:defRPr/>
              </a:pPr>
              <a:t>9/25/17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l">
              <a:defRPr sz="1800" b="0" u="none">
                <a:solidFill>
                  <a:prstClr val="black"/>
                </a:solidFill>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l">
              <a:defRPr sz="1800" b="0" u="none">
                <a:solidFill>
                  <a:prstClr val="black"/>
                </a:solidFill>
              </a:defRPr>
            </a:lvl1pPr>
          </a:lstStyle>
          <a:p>
            <a:pPr>
              <a:defRPr/>
            </a:pPr>
            <a:fld id="{F066E416-B292-E24D-BC92-7CCDB14BB817}" type="slidenum">
              <a:rPr lang="en-US"/>
              <a:pPr>
                <a:defRPr/>
              </a:pPr>
              <a:t>‹#›</a:t>
            </a:fld>
            <a:endParaRPr lang="en-US" dirty="0"/>
          </a:p>
        </p:txBody>
      </p:sp>
    </p:spTree>
    <p:extLst>
      <p:ext uri="{BB962C8B-B14F-4D97-AF65-F5344CB8AC3E}">
        <p14:creationId xmlns:p14="http://schemas.microsoft.com/office/powerpoint/2010/main" val="3518989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514925"/>
      </p:ext>
    </p:extLst>
  </p:cSld>
  <p:clrMapOvr>
    <a:masterClrMapping/>
  </p:clrMapOvr>
  <p:transition xmlns:p14="http://schemas.microsoft.com/office/powerpoint/2010/main" spd="slow" advClick="0" advTm="1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Box 12"/>
          <p:cNvSpPr txBox="1">
            <a:spLocks noChangeArrowheads="1"/>
          </p:cNvSpPr>
          <p:nvPr userDrawn="1"/>
        </p:nvSpPr>
        <p:spPr bwMode="auto">
          <a:xfrm>
            <a:off x="1143000" y="6382435"/>
            <a:ext cx="7086600" cy="323165"/>
          </a:xfrm>
          <a:prstGeom prst="rect">
            <a:avLst/>
          </a:prstGeom>
          <a:noFill/>
          <a:ln>
            <a:noFill/>
          </a:ln>
          <a:extLst/>
        </p:spPr>
        <p:txBody>
          <a:bodyPr wrap="square">
            <a:spAutoFit/>
          </a:bodyPr>
          <a:lstStyle>
            <a:lvl1pPr defTabSz="695325" eaLnBrk="0" hangingPunct="0">
              <a:defRPr sz="1400">
                <a:solidFill>
                  <a:schemeClr val="tx1"/>
                </a:solidFill>
                <a:latin typeface="Arial" charset="0"/>
                <a:ea typeface="ＭＳ Ｐゴシック" charset="0"/>
                <a:cs typeface="ＭＳ Ｐゴシック" charset="0"/>
              </a:defRPr>
            </a:lvl1pPr>
            <a:lvl2pPr marL="742950" indent="-285750" defTabSz="695325" eaLnBrk="0" hangingPunct="0">
              <a:defRPr sz="1400">
                <a:solidFill>
                  <a:schemeClr val="tx1"/>
                </a:solidFill>
                <a:latin typeface="Arial" charset="0"/>
                <a:ea typeface="ＭＳ Ｐゴシック" charset="0"/>
              </a:defRPr>
            </a:lvl2pPr>
            <a:lvl3pPr marL="1143000" indent="-228600" defTabSz="695325" eaLnBrk="0" hangingPunct="0">
              <a:defRPr sz="1400">
                <a:solidFill>
                  <a:schemeClr val="tx1"/>
                </a:solidFill>
                <a:latin typeface="Arial" charset="0"/>
                <a:ea typeface="ＭＳ Ｐゴシック" charset="0"/>
              </a:defRPr>
            </a:lvl3pPr>
            <a:lvl4pPr marL="1600200" indent="-228600" defTabSz="695325" eaLnBrk="0" hangingPunct="0">
              <a:defRPr sz="1400">
                <a:solidFill>
                  <a:schemeClr val="tx1"/>
                </a:solidFill>
                <a:latin typeface="Arial" charset="0"/>
                <a:ea typeface="ＭＳ Ｐゴシック" charset="0"/>
              </a:defRPr>
            </a:lvl4pPr>
            <a:lvl5pPr marL="2057400" indent="-228600" defTabSz="695325" eaLnBrk="0" hangingPunct="0">
              <a:defRPr sz="1400">
                <a:solidFill>
                  <a:schemeClr val="tx1"/>
                </a:solidFill>
                <a:latin typeface="Arial" charset="0"/>
                <a:ea typeface="ＭＳ Ｐゴシック" charset="0"/>
              </a:defRPr>
            </a:lvl5pPr>
            <a:lvl6pPr marL="2514600" indent="-228600" defTabSz="695325" eaLnBrk="0" fontAlgn="base" hangingPunct="0">
              <a:spcBef>
                <a:spcPct val="0"/>
              </a:spcBef>
              <a:spcAft>
                <a:spcPct val="0"/>
              </a:spcAft>
              <a:defRPr sz="1400">
                <a:solidFill>
                  <a:schemeClr val="tx1"/>
                </a:solidFill>
                <a:latin typeface="Arial" charset="0"/>
                <a:ea typeface="ＭＳ Ｐゴシック" charset="0"/>
              </a:defRPr>
            </a:lvl6pPr>
            <a:lvl7pPr marL="2971800" indent="-228600" defTabSz="695325" eaLnBrk="0" fontAlgn="base" hangingPunct="0">
              <a:spcBef>
                <a:spcPct val="0"/>
              </a:spcBef>
              <a:spcAft>
                <a:spcPct val="0"/>
              </a:spcAft>
              <a:defRPr sz="1400">
                <a:solidFill>
                  <a:schemeClr val="tx1"/>
                </a:solidFill>
                <a:latin typeface="Arial" charset="0"/>
                <a:ea typeface="ＭＳ Ｐゴシック" charset="0"/>
              </a:defRPr>
            </a:lvl7pPr>
            <a:lvl8pPr marL="3429000" indent="-228600" defTabSz="695325" eaLnBrk="0" fontAlgn="base" hangingPunct="0">
              <a:spcBef>
                <a:spcPct val="0"/>
              </a:spcBef>
              <a:spcAft>
                <a:spcPct val="0"/>
              </a:spcAft>
              <a:defRPr sz="1400">
                <a:solidFill>
                  <a:schemeClr val="tx1"/>
                </a:solidFill>
                <a:latin typeface="Arial" charset="0"/>
                <a:ea typeface="ＭＳ Ｐゴシック" charset="0"/>
              </a:defRPr>
            </a:lvl8pPr>
            <a:lvl9pPr marL="3886200" indent="-228600" defTabSz="695325"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spcBef>
                <a:spcPct val="50000"/>
              </a:spcBef>
              <a:defRPr/>
            </a:pPr>
            <a:r>
              <a:rPr lang="en-US" sz="1500" i="1" dirty="0" smtClean="0">
                <a:solidFill>
                  <a:srgbClr val="004990"/>
                </a:solidFill>
                <a:latin typeface="Constantia" charset="0"/>
              </a:rPr>
              <a:t>Kidney Disease: Improving Global Outcomes</a:t>
            </a:r>
          </a:p>
        </p:txBody>
      </p:sp>
      <p:sp>
        <p:nvSpPr>
          <p:cNvPr id="11" name="Rectangle 10"/>
          <p:cNvSpPr/>
          <p:nvPr userDrawn="1"/>
        </p:nvSpPr>
        <p:spPr>
          <a:xfrm>
            <a:off x="1298480" y="6248399"/>
            <a:ext cx="7845520" cy="30477"/>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C62A9"/>
              </a:solidFill>
            </a:endParaRPr>
          </a:p>
        </p:txBody>
      </p:sp>
      <p:sp>
        <p:nvSpPr>
          <p:cNvPr id="9" name="Rectangle 8"/>
          <p:cNvSpPr/>
          <p:nvPr userDrawn="1"/>
        </p:nvSpPr>
        <p:spPr bwMode="auto">
          <a:xfrm>
            <a:off x="0" y="0"/>
            <a:ext cx="9144000" cy="6858000"/>
          </a:xfrm>
          <a:prstGeom prst="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953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pic>
        <p:nvPicPr>
          <p:cNvPr id="7" name="Picture 34" descr="KDIGO_LogoColor2"/>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210862" y="5867400"/>
            <a:ext cx="932138" cy="838200"/>
          </a:xfrm>
          <a:prstGeom prst="rect">
            <a:avLst/>
          </a:prstGeom>
          <a:noFill/>
          <a:ln w="9525">
            <a:noFill/>
            <a:miter lim="800000"/>
            <a:headEnd/>
            <a:tailEnd/>
          </a:ln>
        </p:spPr>
      </p:pic>
    </p:spTree>
    <p:extLst>
      <p:ext uri="{BB962C8B-B14F-4D97-AF65-F5344CB8AC3E}">
        <p14:creationId xmlns:p14="http://schemas.microsoft.com/office/powerpoint/2010/main" val="71762824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4" r:id="rId5"/>
    <p:sldLayoutId id="2147483698" r:id="rId6"/>
    <p:sldLayoutId id="2147483702" r:id="rId7"/>
    <p:sldLayoutId id="2147483703" r:id="rId8"/>
    <p:sldLayoutId id="2147483704" r:id="rId9"/>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2667000"/>
            <a:ext cx="7772400" cy="3886200"/>
          </a:xfrm>
        </p:spPr>
        <p:txBody>
          <a:bodyPr/>
          <a:lstStyle/>
          <a:p>
            <a:r>
              <a:rPr lang="en-US" dirty="0" smtClean="0"/>
              <a:t>Diagnosis, Evaluation, Prevention, and Treatment of CKD-MBD</a:t>
            </a:r>
            <a:endParaRPr lang="en-US" dirty="0"/>
          </a:p>
        </p:txBody>
      </p:sp>
      <p:sp>
        <p:nvSpPr>
          <p:cNvPr id="3" name="Text Placeholder 2"/>
          <p:cNvSpPr>
            <a:spLocks noGrp="1"/>
          </p:cNvSpPr>
          <p:nvPr>
            <p:ph type="body" sz="quarter" idx="11"/>
          </p:nvPr>
        </p:nvSpPr>
        <p:spPr>
          <a:xfrm>
            <a:off x="762000" y="1981200"/>
            <a:ext cx="7696200" cy="609600"/>
          </a:xfrm>
        </p:spPr>
        <p:txBody>
          <a:bodyPr/>
          <a:lstStyle/>
          <a:p>
            <a:r>
              <a:rPr lang="en-US" dirty="0" smtClean="0"/>
              <a:t>KDIGO 2017 Clinical Practice Guideline Update</a:t>
            </a:r>
            <a:endParaRPr lang="en-US" dirty="0"/>
          </a:p>
        </p:txBody>
      </p:sp>
      <p:sp>
        <p:nvSpPr>
          <p:cNvPr id="6" name="Text Placeholder 2"/>
          <p:cNvSpPr txBox="1">
            <a:spLocks/>
          </p:cNvSpPr>
          <p:nvPr/>
        </p:nvSpPr>
        <p:spPr>
          <a:xfrm>
            <a:off x="609600" y="5715000"/>
            <a:ext cx="7696200" cy="609600"/>
          </a:xfrm>
          <a:prstGeom prst="rect">
            <a:avLst/>
          </a:prstGeom>
        </p:spPr>
        <p:txBody>
          <a:bodyPr vert="horz"/>
          <a:lstStyle>
            <a:lvl1pPr marL="0" indent="0" algn="l" defTabSz="914400" rtl="0" eaLnBrk="1" latinLnBrk="0" hangingPunct="1">
              <a:spcBef>
                <a:spcPct val="20000"/>
              </a:spcBef>
              <a:buFont typeface="Arial" pitchFamily="34" charset="0"/>
              <a:buNone/>
              <a:defRPr sz="2800" kern="1200">
                <a:solidFill>
                  <a:srgbClr val="37A96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t>Speaker’s Guide</a:t>
            </a:r>
            <a:endParaRPr lang="en-US" dirty="0"/>
          </a:p>
        </p:txBody>
      </p:sp>
      <p:sp>
        <p:nvSpPr>
          <p:cNvPr id="5" name="Rectangle 4"/>
          <p:cNvSpPr/>
          <p:nvPr/>
        </p:nvSpPr>
        <p:spPr bwMode="auto">
          <a:xfrm>
            <a:off x="0" y="0"/>
            <a:ext cx="9144000" cy="6858000"/>
          </a:xfrm>
          <a:prstGeom prst="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695325"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53026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sz="quarter" idx="10"/>
          </p:nvPr>
        </p:nvSpPr>
        <p:spPr>
          <a:xfrm>
            <a:off x="457200" y="1447800"/>
            <a:ext cx="8382000" cy="4267200"/>
          </a:xfrm>
        </p:spPr>
        <p:txBody>
          <a:bodyPr/>
          <a:lstStyle/>
          <a:p>
            <a:r>
              <a:rPr lang="en-US" b="1" dirty="0" smtClean="0"/>
              <a:t>3.1.1:</a:t>
            </a:r>
            <a:r>
              <a:rPr lang="en-US" dirty="0" smtClean="0"/>
              <a:t> </a:t>
            </a:r>
            <a:r>
              <a:rPr lang="en-US" dirty="0"/>
              <a:t> We recommend monitoring serum levels of calcium, phosphate, PTH, and alkaline phosphatase activity beginning </a:t>
            </a:r>
            <a:r>
              <a:rPr lang="en-US" dirty="0" smtClean="0"/>
              <a:t>in CKD G3a </a:t>
            </a:r>
            <a:r>
              <a:rPr lang="en-US" i="1" dirty="0"/>
              <a:t>(1C</a:t>
            </a:r>
            <a:r>
              <a:rPr lang="en-US" i="1" dirty="0" smtClean="0"/>
              <a:t>).</a:t>
            </a:r>
            <a:r>
              <a:rPr lang="en-US" dirty="0" smtClean="0"/>
              <a:t>  In </a:t>
            </a:r>
            <a:r>
              <a:rPr lang="en-US" dirty="0"/>
              <a:t>children, we suggest such monitoring beginning in CKD </a:t>
            </a:r>
            <a:r>
              <a:rPr lang="en-US" dirty="0" smtClean="0"/>
              <a:t>G2 </a:t>
            </a:r>
            <a:r>
              <a:rPr lang="en-US" i="1" dirty="0"/>
              <a:t>(2D</a:t>
            </a:r>
            <a:r>
              <a:rPr lang="en-US" i="1" dirty="0" smtClean="0"/>
              <a:t>).</a:t>
            </a:r>
          </a:p>
          <a:p>
            <a:r>
              <a:rPr lang="en-US" b="1" dirty="0" smtClean="0"/>
              <a:t>3.1.2:</a:t>
            </a:r>
            <a:r>
              <a:rPr lang="en-US" dirty="0" smtClean="0"/>
              <a:t> </a:t>
            </a:r>
            <a:r>
              <a:rPr lang="en-US" dirty="0"/>
              <a:t>In patients with CKD </a:t>
            </a:r>
            <a:r>
              <a:rPr lang="en-US" dirty="0" smtClean="0"/>
              <a:t>G3a–G5D</a:t>
            </a:r>
            <a:r>
              <a:rPr lang="en-US" dirty="0"/>
              <a:t>, it is reasonable to base the frequency of monitoring serum calcium</a:t>
            </a:r>
            <a:r>
              <a:rPr lang="en-US" dirty="0" smtClean="0"/>
              <a:t>, phosphate</a:t>
            </a:r>
            <a:r>
              <a:rPr lang="en-US" dirty="0"/>
              <a:t>, and PTH on the presence and magnitude of abnormalities, and the rate of progression of </a:t>
            </a:r>
            <a:r>
              <a:rPr lang="en-US" dirty="0" smtClean="0"/>
              <a:t>CKD </a:t>
            </a:r>
            <a:r>
              <a:rPr lang="en-US" i="1" dirty="0" smtClean="0"/>
              <a:t>(</a:t>
            </a:r>
            <a:r>
              <a:rPr lang="en-US" i="1" dirty="0"/>
              <a:t>Not Graded</a:t>
            </a:r>
            <a:r>
              <a:rPr lang="en-US" i="1" dirty="0" smtClean="0"/>
              <a:t>).</a:t>
            </a:r>
            <a:endParaRPr lang="en-US" i="1" dirty="0"/>
          </a:p>
        </p:txBody>
      </p:sp>
    </p:spTree>
    <p:extLst>
      <p:ext uri="{BB962C8B-B14F-4D97-AF65-F5344CB8AC3E}">
        <p14:creationId xmlns:p14="http://schemas.microsoft.com/office/powerpoint/2010/main" val="320521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Text Placeholder 2"/>
          <p:cNvSpPr>
            <a:spLocks noGrp="1"/>
          </p:cNvSpPr>
          <p:nvPr>
            <p:ph type="body" sz="quarter" idx="10"/>
          </p:nvPr>
        </p:nvSpPr>
        <p:spPr/>
        <p:txBody>
          <a:bodyPr>
            <a:normAutofit fontScale="62500" lnSpcReduction="20000"/>
          </a:bodyPr>
          <a:lstStyle/>
          <a:p>
            <a:r>
              <a:rPr lang="en-US" sz="3400" b="1" dirty="0" smtClean="0"/>
              <a:t>3.1.2 (cont’d.)</a:t>
            </a:r>
            <a:r>
              <a:rPr lang="en-US" sz="3400" dirty="0"/>
              <a:t>: Reasonable monitoring intervals would be:</a:t>
            </a:r>
          </a:p>
          <a:p>
            <a:pPr lvl="1">
              <a:lnSpc>
                <a:spcPct val="120000"/>
              </a:lnSpc>
              <a:spcBef>
                <a:spcPts val="0"/>
              </a:spcBef>
              <a:buFont typeface="Courier New" panose="02070309020205020404" pitchFamily="49" charset="0"/>
              <a:buChar char="o"/>
            </a:pPr>
            <a:r>
              <a:rPr lang="en-US" dirty="0" smtClean="0"/>
              <a:t>In </a:t>
            </a:r>
            <a:r>
              <a:rPr lang="en-US" dirty="0"/>
              <a:t>CKD </a:t>
            </a:r>
            <a:r>
              <a:rPr lang="en-US" dirty="0" smtClean="0"/>
              <a:t>G3a–G3b</a:t>
            </a:r>
            <a:r>
              <a:rPr lang="en-US" dirty="0"/>
              <a:t>: for serum calcium and phosphate, every </a:t>
            </a:r>
            <a:r>
              <a:rPr lang="en-US" dirty="0" smtClean="0"/>
              <a:t>6–12 </a:t>
            </a:r>
            <a:r>
              <a:rPr lang="en-US" dirty="0"/>
              <a:t>months; and for PTH, based on baseline level </a:t>
            </a:r>
            <a:r>
              <a:rPr lang="en-US" dirty="0" smtClean="0"/>
              <a:t>and CKD </a:t>
            </a:r>
            <a:r>
              <a:rPr lang="en-US" dirty="0"/>
              <a:t>progression.</a:t>
            </a:r>
          </a:p>
          <a:p>
            <a:pPr lvl="1">
              <a:lnSpc>
                <a:spcPct val="120000"/>
              </a:lnSpc>
              <a:spcBef>
                <a:spcPts val="0"/>
              </a:spcBef>
              <a:buFont typeface="Courier New" panose="02070309020205020404" pitchFamily="49" charset="0"/>
              <a:buChar char="o"/>
            </a:pPr>
            <a:r>
              <a:rPr lang="en-US" dirty="0" smtClean="0"/>
              <a:t>In </a:t>
            </a:r>
            <a:r>
              <a:rPr lang="en-US" dirty="0"/>
              <a:t>CKD G4: for serum calcium and phosphate, every </a:t>
            </a:r>
            <a:r>
              <a:rPr lang="en-US" dirty="0" smtClean="0"/>
              <a:t>3–6 </a:t>
            </a:r>
            <a:r>
              <a:rPr lang="en-US" dirty="0"/>
              <a:t>months; and for PTH, every 6–12 months.</a:t>
            </a:r>
          </a:p>
          <a:p>
            <a:pPr lvl="1">
              <a:lnSpc>
                <a:spcPct val="120000"/>
              </a:lnSpc>
              <a:spcBef>
                <a:spcPts val="0"/>
              </a:spcBef>
              <a:buFont typeface="Courier New" panose="02070309020205020404" pitchFamily="49" charset="0"/>
              <a:buChar char="o"/>
            </a:pPr>
            <a:r>
              <a:rPr lang="en-US" dirty="0" smtClean="0"/>
              <a:t>In </a:t>
            </a:r>
            <a:r>
              <a:rPr lang="en-US" dirty="0"/>
              <a:t>CKD G5, including G5D: for serum calcium and phosphate, every 1–3 months; and for PTH, every 3–</a:t>
            </a:r>
            <a:r>
              <a:rPr lang="en-US" dirty="0" smtClean="0"/>
              <a:t>6 months</a:t>
            </a:r>
            <a:r>
              <a:rPr lang="en-US" dirty="0"/>
              <a:t>.</a:t>
            </a:r>
          </a:p>
          <a:p>
            <a:pPr lvl="1">
              <a:lnSpc>
                <a:spcPct val="120000"/>
              </a:lnSpc>
              <a:spcBef>
                <a:spcPts val="0"/>
              </a:spcBef>
              <a:buFont typeface="Courier New" panose="02070309020205020404" pitchFamily="49" charset="0"/>
              <a:buChar char="o"/>
            </a:pPr>
            <a:r>
              <a:rPr lang="en-US" dirty="0" smtClean="0"/>
              <a:t>In </a:t>
            </a:r>
            <a:r>
              <a:rPr lang="en-US" dirty="0"/>
              <a:t>CKD G4–G5D: for alkaline phosphatase activity, every 12 months, or more frequently in the presence </a:t>
            </a:r>
            <a:r>
              <a:rPr lang="en-US" dirty="0" smtClean="0"/>
              <a:t>of elevated </a:t>
            </a:r>
            <a:r>
              <a:rPr lang="en-US" dirty="0"/>
              <a:t>PTH (see Chapter 3.2).</a:t>
            </a:r>
          </a:p>
          <a:p>
            <a:pPr>
              <a:lnSpc>
                <a:spcPct val="120000"/>
              </a:lnSpc>
            </a:pPr>
            <a:r>
              <a:rPr lang="en-US" sz="3400" dirty="0"/>
              <a:t>In CKD patients receiving treatments for CKD-MBD, or in whom biochemical abnormalities are identified, it </a:t>
            </a:r>
            <a:r>
              <a:rPr lang="en-US" sz="3400" dirty="0" smtClean="0"/>
              <a:t>is reasonable </a:t>
            </a:r>
            <a:r>
              <a:rPr lang="en-US" sz="3400" dirty="0"/>
              <a:t>to increase the frequency of measurements to monitor for trends and treatment efficacy and side </a:t>
            </a:r>
            <a:r>
              <a:rPr lang="en-US" sz="3400" dirty="0" smtClean="0"/>
              <a:t>effects </a:t>
            </a:r>
            <a:r>
              <a:rPr lang="en-US" sz="3400" i="1" dirty="0" smtClean="0"/>
              <a:t>(</a:t>
            </a:r>
            <a:r>
              <a:rPr lang="en-US" sz="3400" i="1" dirty="0"/>
              <a:t>Not Graded</a:t>
            </a:r>
            <a:r>
              <a:rPr lang="en-US" sz="3400" i="1" dirty="0" smtClean="0"/>
              <a:t>).</a:t>
            </a:r>
            <a:endParaRPr lang="en-US" sz="3400" i="1" dirty="0"/>
          </a:p>
        </p:txBody>
      </p:sp>
    </p:spTree>
    <p:extLst>
      <p:ext uri="{BB962C8B-B14F-4D97-AF65-F5344CB8AC3E}">
        <p14:creationId xmlns:p14="http://schemas.microsoft.com/office/powerpoint/2010/main" val="29246848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Text Placeholder 2"/>
          <p:cNvSpPr>
            <a:spLocks noGrp="1"/>
          </p:cNvSpPr>
          <p:nvPr>
            <p:ph type="body" sz="quarter" idx="10"/>
          </p:nvPr>
        </p:nvSpPr>
        <p:spPr/>
        <p:txBody>
          <a:bodyPr/>
          <a:lstStyle/>
          <a:p>
            <a:r>
              <a:rPr lang="en-US" b="1" dirty="0"/>
              <a:t>3.1.3:</a:t>
            </a:r>
            <a:r>
              <a:rPr lang="en-US" dirty="0"/>
              <a:t> In patients with CKD G3a–G5D, we suggest that 25(OH)D (calcidiol) levels might be measured, and repeated </a:t>
            </a:r>
            <a:r>
              <a:rPr lang="en-US" dirty="0" smtClean="0"/>
              <a:t>testing determined </a:t>
            </a:r>
            <a:r>
              <a:rPr lang="en-US" dirty="0"/>
              <a:t>by baseline values and therapeutic </a:t>
            </a:r>
            <a:r>
              <a:rPr lang="en-US" dirty="0" smtClean="0"/>
              <a:t>interventions </a:t>
            </a:r>
            <a:r>
              <a:rPr lang="en-US" i="1" dirty="0"/>
              <a:t>(2C</a:t>
            </a:r>
            <a:r>
              <a:rPr lang="en-US" i="1" dirty="0" smtClean="0"/>
              <a:t>).</a:t>
            </a:r>
            <a:r>
              <a:rPr lang="en-US" dirty="0" smtClean="0"/>
              <a:t> </a:t>
            </a:r>
          </a:p>
          <a:p>
            <a:r>
              <a:rPr lang="en-US" dirty="0" smtClean="0"/>
              <a:t>We </a:t>
            </a:r>
            <a:r>
              <a:rPr lang="en-US" dirty="0"/>
              <a:t>suggest that vitamin D deficiency </a:t>
            </a:r>
            <a:r>
              <a:rPr lang="en-US" dirty="0" smtClean="0"/>
              <a:t>and insufficiency </a:t>
            </a:r>
            <a:r>
              <a:rPr lang="en-US" dirty="0"/>
              <a:t>be corrected using treatment strategies recommended for the general </a:t>
            </a:r>
            <a:r>
              <a:rPr lang="en-US" dirty="0" smtClean="0"/>
              <a:t>population </a:t>
            </a:r>
            <a:r>
              <a:rPr lang="en-US" i="1" dirty="0"/>
              <a:t>(2C</a:t>
            </a:r>
            <a:r>
              <a:rPr lang="en-US" i="1" dirty="0" smtClean="0"/>
              <a:t>).</a:t>
            </a:r>
            <a:endParaRPr lang="en-US" i="1" dirty="0"/>
          </a:p>
          <a:p>
            <a:r>
              <a:rPr lang="en-US" b="1" dirty="0"/>
              <a:t>3.1.4:</a:t>
            </a:r>
            <a:r>
              <a:rPr lang="en-US" dirty="0"/>
              <a:t> In patients with CKD G3a–G5D, we recommend that therapeutic decisions be based on trends rather than on </a:t>
            </a:r>
            <a:r>
              <a:rPr lang="en-US" dirty="0" smtClean="0"/>
              <a:t>a single </a:t>
            </a:r>
            <a:r>
              <a:rPr lang="en-US" dirty="0"/>
              <a:t>laboratory value, taking into account all available CKD-MBD </a:t>
            </a:r>
            <a:r>
              <a:rPr lang="en-US" dirty="0" smtClean="0"/>
              <a:t>assessments </a:t>
            </a:r>
            <a:r>
              <a:rPr lang="en-US" i="1" dirty="0"/>
              <a:t>(1C</a:t>
            </a:r>
            <a:r>
              <a:rPr lang="en-US" i="1" dirty="0" smtClean="0"/>
              <a:t>).</a:t>
            </a:r>
            <a:endParaRPr lang="en-US" i="1" dirty="0"/>
          </a:p>
        </p:txBody>
      </p:sp>
    </p:spTree>
    <p:extLst>
      <p:ext uri="{BB962C8B-B14F-4D97-AF65-F5344CB8AC3E}">
        <p14:creationId xmlns:p14="http://schemas.microsoft.com/office/powerpoint/2010/main" val="3614155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Text Placeholder 2"/>
          <p:cNvSpPr>
            <a:spLocks noGrp="1"/>
          </p:cNvSpPr>
          <p:nvPr>
            <p:ph type="body" sz="quarter" idx="10"/>
          </p:nvPr>
        </p:nvSpPr>
        <p:spPr/>
        <p:txBody>
          <a:bodyPr/>
          <a:lstStyle/>
          <a:p>
            <a:r>
              <a:rPr lang="en-US" b="1" dirty="0"/>
              <a:t>3.1.5:</a:t>
            </a:r>
            <a:r>
              <a:rPr lang="en-US" dirty="0"/>
              <a:t> In patients with CKD G3a–G5D, we suggest that individual values of serum calcium and phosphate, </a:t>
            </a:r>
            <a:r>
              <a:rPr lang="en-US" dirty="0" smtClean="0"/>
              <a:t>evaluated together</a:t>
            </a:r>
            <a:r>
              <a:rPr lang="en-US" dirty="0"/>
              <a:t>, be used to guide clinical practice rather than the mathematical construct of calcium-phosphate </a:t>
            </a:r>
            <a:r>
              <a:rPr lang="en-US" dirty="0" smtClean="0"/>
              <a:t>product (</a:t>
            </a:r>
            <a:r>
              <a:rPr lang="en-US" dirty="0"/>
              <a:t>Ca </a:t>
            </a:r>
            <a:r>
              <a:rPr lang="en-US" dirty="0" smtClean="0"/>
              <a:t>x </a:t>
            </a:r>
            <a:r>
              <a:rPr lang="en-US" dirty="0"/>
              <a:t>P</a:t>
            </a:r>
            <a:r>
              <a:rPr lang="en-US" dirty="0" smtClean="0"/>
              <a:t>) </a:t>
            </a:r>
            <a:r>
              <a:rPr lang="en-US" i="1" dirty="0"/>
              <a:t>(2D</a:t>
            </a:r>
            <a:r>
              <a:rPr lang="en-US" i="1" dirty="0" smtClean="0"/>
              <a:t>).</a:t>
            </a:r>
            <a:endParaRPr lang="en-US" i="1" dirty="0"/>
          </a:p>
          <a:p>
            <a:r>
              <a:rPr lang="en-US" b="1" dirty="0"/>
              <a:t>3.1.6:</a:t>
            </a:r>
            <a:r>
              <a:rPr lang="en-US" dirty="0"/>
              <a:t> In reports of laboratory tests for patients with CKD G3a–G5D, we recommend that clinical laboratories </a:t>
            </a:r>
            <a:r>
              <a:rPr lang="en-US" dirty="0" smtClean="0"/>
              <a:t>inform clinicians </a:t>
            </a:r>
            <a:r>
              <a:rPr lang="en-US" dirty="0"/>
              <a:t>of the actual assay method in use and report any change in methods, sample source (plasma or serum), </a:t>
            </a:r>
            <a:r>
              <a:rPr lang="en-US" dirty="0" smtClean="0"/>
              <a:t>or handling </a:t>
            </a:r>
            <a:r>
              <a:rPr lang="en-US" dirty="0"/>
              <a:t>specifications to facilitate the appropriate interpretation of biochemistry </a:t>
            </a:r>
            <a:r>
              <a:rPr lang="en-US" dirty="0" smtClean="0"/>
              <a:t>data </a:t>
            </a:r>
            <a:r>
              <a:rPr lang="en-US" i="1" dirty="0"/>
              <a:t>(1B</a:t>
            </a:r>
            <a:r>
              <a:rPr lang="en-US" i="1" dirty="0" smtClean="0"/>
              <a:t>).</a:t>
            </a:r>
            <a:endParaRPr lang="en-US" i="1" dirty="0"/>
          </a:p>
        </p:txBody>
      </p:sp>
    </p:spTree>
    <p:extLst>
      <p:ext uri="{BB962C8B-B14F-4D97-AF65-F5344CB8AC3E}">
        <p14:creationId xmlns:p14="http://schemas.microsoft.com/office/powerpoint/2010/main" val="3745502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3.2:</a:t>
            </a:r>
            <a:br>
              <a:rPr lang="en-US" sz="5000" b="0" u="none" cap="small" dirty="0" smtClean="0">
                <a:solidFill>
                  <a:srgbClr val="00A261"/>
                </a:solidFill>
                <a:latin typeface="Calibri"/>
              </a:rPr>
            </a:br>
            <a:r>
              <a:rPr lang="en-US" sz="5000" cap="small" dirty="0" smtClean="0">
                <a:solidFill>
                  <a:srgbClr val="2C62A9"/>
                </a:solidFill>
              </a:rPr>
              <a:t>Diagnosis of CKD</a:t>
            </a:r>
            <a:r>
              <a:rPr lang="en-US" sz="5000" cap="small" dirty="0">
                <a:solidFill>
                  <a:srgbClr val="2C62A9"/>
                </a:solidFill>
              </a:rPr>
              <a:t>-</a:t>
            </a:r>
            <a:r>
              <a:rPr lang="en-US" sz="5000" cap="small" dirty="0" smtClean="0">
                <a:solidFill>
                  <a:srgbClr val="2C62A9"/>
                </a:solidFill>
              </a:rPr>
              <a:t>MBD</a:t>
            </a:r>
            <a:r>
              <a:rPr lang="en-US" sz="5000" cap="small" dirty="0">
                <a:solidFill>
                  <a:srgbClr val="2C62A9"/>
                </a:solidFill>
              </a:rPr>
              <a:t>: </a:t>
            </a:r>
            <a:r>
              <a:rPr lang="en-US" sz="5000" cap="small" dirty="0" smtClean="0">
                <a:solidFill>
                  <a:srgbClr val="2C62A9"/>
                </a:solidFill>
              </a:rPr>
              <a:t/>
            </a:r>
            <a:br>
              <a:rPr lang="en-US" sz="5000" cap="small" dirty="0" smtClean="0">
                <a:solidFill>
                  <a:srgbClr val="2C62A9"/>
                </a:solidFill>
              </a:rPr>
            </a:br>
            <a:r>
              <a:rPr lang="en-US" sz="5000" cap="small" dirty="0" smtClean="0">
                <a:solidFill>
                  <a:srgbClr val="2C62A9"/>
                </a:solidFill>
              </a:rPr>
              <a:t>Bone</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3815980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CKD-MBD</a:t>
            </a:r>
            <a:endParaRPr lang="en-US" dirty="0"/>
          </a:p>
        </p:txBody>
      </p:sp>
      <p:sp>
        <p:nvSpPr>
          <p:cNvPr id="3" name="Text Placeholder 2"/>
          <p:cNvSpPr>
            <a:spLocks noGrp="1"/>
          </p:cNvSpPr>
          <p:nvPr>
            <p:ph type="body" sz="quarter" idx="10"/>
          </p:nvPr>
        </p:nvSpPr>
        <p:spPr>
          <a:xfrm>
            <a:off x="457200" y="1447800"/>
            <a:ext cx="8382000" cy="4267200"/>
          </a:xfrm>
        </p:spPr>
        <p:txBody>
          <a:bodyPr/>
          <a:lstStyle/>
          <a:p>
            <a:r>
              <a:rPr lang="en-US" b="1" dirty="0" smtClean="0">
                <a:solidFill>
                  <a:srgbClr val="37A962"/>
                </a:solidFill>
              </a:rPr>
              <a:t>New 3.2.1</a:t>
            </a:r>
            <a:r>
              <a:rPr lang="en-US" dirty="0" smtClean="0">
                <a:solidFill>
                  <a:srgbClr val="37A962"/>
                </a:solidFill>
              </a:rPr>
              <a:t>: </a:t>
            </a:r>
            <a:r>
              <a:rPr lang="en-US" dirty="0">
                <a:solidFill>
                  <a:srgbClr val="37A962"/>
                </a:solidFill>
              </a:rPr>
              <a:t> In patients with CKD </a:t>
            </a:r>
            <a:r>
              <a:rPr lang="en-US" dirty="0" smtClean="0">
                <a:solidFill>
                  <a:srgbClr val="37A962"/>
                </a:solidFill>
              </a:rPr>
              <a:t>G3a-G5D </a:t>
            </a:r>
            <a:r>
              <a:rPr lang="en-US" dirty="0">
                <a:solidFill>
                  <a:srgbClr val="37A962"/>
                </a:solidFill>
              </a:rPr>
              <a:t>with evidence of CKD-MBD and/or risk factors for osteoporosis, we suggest </a:t>
            </a:r>
            <a:r>
              <a:rPr lang="en-US" dirty="0" smtClean="0">
                <a:solidFill>
                  <a:srgbClr val="37A962"/>
                </a:solidFill>
              </a:rPr>
              <a:t>bone mineral density (BMD) </a:t>
            </a:r>
            <a:r>
              <a:rPr lang="en-US" dirty="0">
                <a:solidFill>
                  <a:srgbClr val="37A962"/>
                </a:solidFill>
              </a:rPr>
              <a:t>testing to assess fracture risk if results will impact treatment </a:t>
            </a:r>
            <a:r>
              <a:rPr lang="en-US" dirty="0" smtClean="0">
                <a:solidFill>
                  <a:srgbClr val="37A962"/>
                </a:solidFill>
              </a:rPr>
              <a:t>decisions </a:t>
            </a:r>
            <a:r>
              <a:rPr lang="en-US" i="1" dirty="0">
                <a:solidFill>
                  <a:srgbClr val="37A962"/>
                </a:solidFill>
              </a:rPr>
              <a:t>(2B</a:t>
            </a:r>
            <a:r>
              <a:rPr lang="en-US" i="1" dirty="0" smtClean="0">
                <a:solidFill>
                  <a:srgbClr val="37A962"/>
                </a:solidFill>
              </a:rPr>
              <a:t>).</a:t>
            </a:r>
          </a:p>
          <a:p>
            <a:r>
              <a:rPr lang="en-US" b="1" dirty="0">
                <a:solidFill>
                  <a:schemeClr val="bg1">
                    <a:lumMod val="65000"/>
                  </a:schemeClr>
                </a:solidFill>
              </a:rPr>
              <a:t>Old 3.2.2: </a:t>
            </a:r>
            <a:r>
              <a:rPr lang="en-US" dirty="0">
                <a:solidFill>
                  <a:schemeClr val="bg1">
                    <a:lumMod val="65000"/>
                  </a:schemeClr>
                </a:solidFill>
              </a:rPr>
              <a:t>In patients with CKD G3a–G5D with evidence of CKD-MBD, we suggest that BMD testing not be performed routinely, because BMD does not predict fracture risk as it does in the general population, and BMD does not predict the type of renal osteodystrophy (</a:t>
            </a:r>
            <a:r>
              <a:rPr lang="en-US" i="1" dirty="0">
                <a:solidFill>
                  <a:schemeClr val="bg1">
                    <a:lumMod val="65000"/>
                  </a:schemeClr>
                </a:solidFill>
              </a:rPr>
              <a:t>2B</a:t>
            </a:r>
            <a:r>
              <a:rPr lang="en-US" dirty="0">
                <a:solidFill>
                  <a:schemeClr val="bg1">
                    <a:lumMod val="65000"/>
                  </a:schemeClr>
                </a:solidFill>
              </a:rPr>
              <a:t>).</a:t>
            </a:r>
            <a:endParaRPr lang="en-US" i="1" dirty="0">
              <a:solidFill>
                <a:schemeClr val="bg1">
                  <a:lumMod val="65000"/>
                </a:schemeClr>
              </a:solidFill>
            </a:endParaRPr>
          </a:p>
        </p:txBody>
      </p:sp>
    </p:spTree>
    <p:extLst>
      <p:ext uri="{BB962C8B-B14F-4D97-AF65-F5344CB8AC3E}">
        <p14:creationId xmlns:p14="http://schemas.microsoft.com/office/powerpoint/2010/main" val="2105119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for Update</a:t>
            </a:r>
          </a:p>
        </p:txBody>
      </p:sp>
      <p:sp>
        <p:nvSpPr>
          <p:cNvPr id="3" name="Text Placeholder 2"/>
          <p:cNvSpPr>
            <a:spLocks noGrp="1"/>
          </p:cNvSpPr>
          <p:nvPr>
            <p:ph idx="1"/>
          </p:nvPr>
        </p:nvSpPr>
        <p:spPr/>
        <p:txBody>
          <a:bodyPr/>
          <a:lstStyle/>
          <a:p>
            <a:r>
              <a:rPr lang="en-US" dirty="0" smtClean="0"/>
              <a:t>Multiple </a:t>
            </a:r>
            <a:r>
              <a:rPr lang="en-US" dirty="0"/>
              <a:t>new prospective studies have documented that lower dual-energy X-ray absorptiometry (DXA) BMD predicts incident fractures in patients with CKD </a:t>
            </a:r>
            <a:r>
              <a:rPr lang="en-US" dirty="0" smtClean="0"/>
              <a:t>G3a–G5D</a:t>
            </a:r>
            <a:r>
              <a:rPr lang="en-US" dirty="0"/>
              <a:t>. </a:t>
            </a:r>
            <a:endParaRPr lang="en-US" dirty="0" smtClean="0"/>
          </a:p>
          <a:p>
            <a:r>
              <a:rPr lang="en-US" dirty="0" smtClean="0"/>
              <a:t>The </a:t>
            </a:r>
            <a:r>
              <a:rPr lang="en-US" dirty="0"/>
              <a:t>order of these first two recommendations was changed, since a DXA BMD result might impact the decision to do a bone biopsy. </a:t>
            </a:r>
          </a:p>
        </p:txBody>
      </p:sp>
    </p:spTree>
    <p:extLst>
      <p:ext uri="{BB962C8B-B14F-4D97-AF65-F5344CB8AC3E}">
        <p14:creationId xmlns:p14="http://schemas.microsoft.com/office/powerpoint/2010/main" val="42319130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CKD-MBD</a:t>
            </a:r>
            <a:endParaRPr lang="en-US" dirty="0"/>
          </a:p>
        </p:txBody>
      </p:sp>
      <p:sp>
        <p:nvSpPr>
          <p:cNvPr id="3" name="Text Placeholder 2"/>
          <p:cNvSpPr>
            <a:spLocks noGrp="1"/>
          </p:cNvSpPr>
          <p:nvPr>
            <p:ph type="body" sz="quarter" idx="10"/>
          </p:nvPr>
        </p:nvSpPr>
        <p:spPr>
          <a:xfrm>
            <a:off x="457200" y="1447800"/>
            <a:ext cx="8382000" cy="4267200"/>
          </a:xfrm>
        </p:spPr>
        <p:txBody>
          <a:bodyPr/>
          <a:lstStyle/>
          <a:p>
            <a:r>
              <a:rPr lang="en-US" b="1" dirty="0" smtClean="0">
                <a:solidFill>
                  <a:srgbClr val="37A962"/>
                </a:solidFill>
              </a:rPr>
              <a:t>New 3.2.2</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 </a:t>
            </a:r>
            <a:r>
              <a:rPr lang="en-US" dirty="0">
                <a:solidFill>
                  <a:srgbClr val="37A962"/>
                </a:solidFill>
              </a:rPr>
              <a:t>it is reasonable to perform a bone biopsy if knowledge of the type of renal osteodystrophy will impact treatment </a:t>
            </a:r>
            <a:r>
              <a:rPr lang="en-US" dirty="0" smtClean="0">
                <a:solidFill>
                  <a:srgbClr val="37A962"/>
                </a:solidFill>
              </a:rPr>
              <a:t>decisions </a:t>
            </a:r>
            <a:r>
              <a:rPr lang="en-US" i="1" dirty="0">
                <a:solidFill>
                  <a:srgbClr val="37A962"/>
                </a:solidFill>
              </a:rPr>
              <a:t>(Not </a:t>
            </a:r>
            <a:r>
              <a:rPr lang="en-US" i="1" dirty="0" smtClean="0">
                <a:solidFill>
                  <a:srgbClr val="37A962"/>
                </a:solidFill>
              </a:rPr>
              <a:t>Graded).</a:t>
            </a:r>
          </a:p>
          <a:p>
            <a:r>
              <a:rPr lang="en-US" b="1" dirty="0">
                <a:solidFill>
                  <a:srgbClr val="A6A6A6"/>
                </a:solidFill>
              </a:rPr>
              <a:t>Old 3.2.1:</a:t>
            </a:r>
            <a:r>
              <a:rPr lang="en-US" dirty="0">
                <a:solidFill>
                  <a:srgbClr val="A6A6A6"/>
                </a:solidFill>
              </a:rPr>
              <a:t> In patients with CKD G3a–G5D, it is reasonable to perform a bone biopsy in various settings including, but not limited to: unexplained fractures, persistent bone pain, unexplained hypercalcemia, unexplained hypophosphatemia, possible aluminum toxicity, and prior to therapy with bisphosphonates in patients with CKD-MBD (</a:t>
            </a:r>
            <a:r>
              <a:rPr lang="en-US" i="1" dirty="0">
                <a:solidFill>
                  <a:srgbClr val="A6A6A6"/>
                </a:solidFill>
              </a:rPr>
              <a:t>Not Graded</a:t>
            </a:r>
            <a:r>
              <a:rPr lang="en-US" dirty="0">
                <a:solidFill>
                  <a:srgbClr val="A6A6A6"/>
                </a:solidFill>
              </a:rPr>
              <a:t>).</a:t>
            </a:r>
            <a:endParaRPr lang="en-US" i="1" dirty="0">
              <a:solidFill>
                <a:srgbClr val="A6A6A6"/>
              </a:solidFill>
            </a:endParaRPr>
          </a:p>
        </p:txBody>
      </p:sp>
    </p:spTree>
    <p:extLst>
      <p:ext uri="{BB962C8B-B14F-4D97-AF65-F5344CB8AC3E}">
        <p14:creationId xmlns:p14="http://schemas.microsoft.com/office/powerpoint/2010/main" val="111287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smtClean="0"/>
              <a:t>The </a:t>
            </a:r>
            <a:r>
              <a:rPr lang="en-US" dirty="0"/>
              <a:t>primary motivation for this revision was the growing experience with osteoporosis medications in patients with CKD, low </a:t>
            </a:r>
            <a:r>
              <a:rPr lang="en-US" dirty="0" smtClean="0"/>
              <a:t>BMD, </a:t>
            </a:r>
            <a:r>
              <a:rPr lang="en-US" dirty="0"/>
              <a:t>and a high risk of fracture. </a:t>
            </a:r>
            <a:endParaRPr lang="en-US" dirty="0" smtClean="0"/>
          </a:p>
          <a:p>
            <a:r>
              <a:rPr lang="en-US" dirty="0" smtClean="0"/>
              <a:t>The </a:t>
            </a:r>
            <a:r>
              <a:rPr lang="en-US" dirty="0"/>
              <a:t>lack of ability to perform a bone biopsy may not justify withholding antiresorptive therapy to patients at high risk of fracture. </a:t>
            </a:r>
            <a:endParaRPr lang="en-US" dirty="0" smtClean="0"/>
          </a:p>
          <a:p>
            <a:r>
              <a:rPr lang="en-US" dirty="0"/>
              <a:t>The order of these first two recommendations was changed, since a DXA BMD result might impact the decision to do a bone biopsy. </a:t>
            </a:r>
          </a:p>
        </p:txBody>
      </p:sp>
    </p:spTree>
    <p:extLst>
      <p:ext uri="{BB962C8B-B14F-4D97-AF65-F5344CB8AC3E}">
        <p14:creationId xmlns:p14="http://schemas.microsoft.com/office/powerpoint/2010/main" val="124398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91644" y="1447800"/>
            <a:ext cx="8760711" cy="4233696"/>
          </a:xfrm>
          <a:prstGeom prst="rect">
            <a:avLst/>
          </a:prstGeom>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4F81BD"/>
              </a:solidFill>
            </a:endParaRPr>
          </a:p>
        </p:txBody>
      </p:sp>
      <p:sp>
        <p:nvSpPr>
          <p:cNvPr id="4" name="Tekstvak 3"/>
          <p:cNvSpPr txBox="1"/>
          <p:nvPr/>
        </p:nvSpPr>
        <p:spPr>
          <a:xfrm>
            <a:off x="5257800" y="1444823"/>
            <a:ext cx="3657600" cy="307777"/>
          </a:xfrm>
          <a:prstGeom prst="rect">
            <a:avLst/>
          </a:prstGeom>
          <a:solidFill>
            <a:schemeClr val="bg1"/>
          </a:solidFill>
        </p:spPr>
        <p:txBody>
          <a:bodyPr wrap="square" rtlCol="0">
            <a:spAutoFit/>
          </a:bodyPr>
          <a:lstStyle/>
          <a:p>
            <a:r>
              <a:rPr lang="en-US" sz="1400" dirty="0" smtClean="0">
                <a:solidFill>
                  <a:srgbClr val="37A962"/>
                </a:solidFill>
              </a:rPr>
              <a:t>DEXA-determined femoral BMD</a:t>
            </a:r>
            <a:endParaRPr lang="en-US" sz="1400" dirty="0">
              <a:solidFill>
                <a:srgbClr val="37A962"/>
              </a:solidFill>
            </a:endParaRPr>
          </a:p>
        </p:txBody>
      </p:sp>
      <p:sp>
        <p:nvSpPr>
          <p:cNvPr id="5" name="Tekstvak 4"/>
          <p:cNvSpPr txBox="1"/>
          <p:nvPr/>
        </p:nvSpPr>
        <p:spPr>
          <a:xfrm>
            <a:off x="4876800" y="5334000"/>
            <a:ext cx="1828800" cy="523220"/>
          </a:xfrm>
          <a:prstGeom prst="rect">
            <a:avLst/>
          </a:prstGeom>
          <a:solidFill>
            <a:schemeClr val="bg1"/>
          </a:solidFill>
        </p:spPr>
        <p:txBody>
          <a:bodyPr wrap="square" rtlCol="0">
            <a:spAutoFit/>
          </a:bodyPr>
          <a:lstStyle/>
          <a:p>
            <a:pPr algn="ctr"/>
            <a:r>
              <a:rPr lang="en-US" sz="1400" dirty="0" smtClean="0">
                <a:solidFill>
                  <a:srgbClr val="37A962"/>
                </a:solidFill>
              </a:rPr>
              <a:t>BMD </a:t>
            </a:r>
            <a:r>
              <a:rPr lang="en-US" sz="1400" b="1" dirty="0" smtClean="0">
                <a:solidFill>
                  <a:srgbClr val="37A962"/>
                </a:solidFill>
              </a:rPr>
              <a:t>low</a:t>
            </a:r>
            <a:r>
              <a:rPr lang="en-US" sz="1400" dirty="0" smtClean="0">
                <a:solidFill>
                  <a:srgbClr val="37A962"/>
                </a:solidFill>
              </a:rPr>
              <a:t> </a:t>
            </a:r>
          </a:p>
          <a:p>
            <a:pPr algn="ctr"/>
            <a:r>
              <a:rPr lang="en-US" sz="1400" dirty="0" smtClean="0">
                <a:solidFill>
                  <a:srgbClr val="37A962"/>
                </a:solidFill>
              </a:rPr>
              <a:t>in case of fracture</a:t>
            </a:r>
            <a:endParaRPr lang="en-US" sz="1400" dirty="0">
              <a:solidFill>
                <a:srgbClr val="37A962"/>
              </a:solidFill>
            </a:endParaRPr>
          </a:p>
        </p:txBody>
      </p:sp>
      <p:sp>
        <p:nvSpPr>
          <p:cNvPr id="8" name="Tekstvak 7"/>
          <p:cNvSpPr txBox="1"/>
          <p:nvPr/>
        </p:nvSpPr>
        <p:spPr>
          <a:xfrm>
            <a:off x="6705600" y="5334000"/>
            <a:ext cx="1828800" cy="523220"/>
          </a:xfrm>
          <a:prstGeom prst="rect">
            <a:avLst/>
          </a:prstGeom>
          <a:solidFill>
            <a:schemeClr val="bg1"/>
          </a:solidFill>
        </p:spPr>
        <p:txBody>
          <a:bodyPr wrap="square" rtlCol="0">
            <a:spAutoFit/>
          </a:bodyPr>
          <a:lstStyle/>
          <a:p>
            <a:pPr algn="ctr"/>
            <a:r>
              <a:rPr lang="en-US" sz="1400" dirty="0" smtClean="0">
                <a:solidFill>
                  <a:srgbClr val="37A962"/>
                </a:solidFill>
              </a:rPr>
              <a:t>BMD </a:t>
            </a:r>
            <a:r>
              <a:rPr lang="en-US" sz="1400" b="1" dirty="0" smtClean="0">
                <a:solidFill>
                  <a:srgbClr val="37A962"/>
                </a:solidFill>
              </a:rPr>
              <a:t>high</a:t>
            </a:r>
            <a:r>
              <a:rPr lang="en-US" sz="1400" dirty="0" smtClean="0">
                <a:solidFill>
                  <a:srgbClr val="37A962"/>
                </a:solidFill>
              </a:rPr>
              <a:t> </a:t>
            </a:r>
          </a:p>
          <a:p>
            <a:pPr algn="ctr"/>
            <a:r>
              <a:rPr lang="en-US" sz="1400" dirty="0" smtClean="0">
                <a:solidFill>
                  <a:srgbClr val="37A962"/>
                </a:solidFill>
              </a:rPr>
              <a:t>in case of fracture</a:t>
            </a:r>
            <a:endParaRPr lang="en-US" sz="1400" dirty="0">
              <a:solidFill>
                <a:srgbClr val="37A962"/>
              </a:solidFill>
            </a:endParaRPr>
          </a:p>
        </p:txBody>
      </p:sp>
      <p:sp>
        <p:nvSpPr>
          <p:cNvPr id="9" name="Rechthoek 8"/>
          <p:cNvSpPr/>
          <p:nvPr/>
        </p:nvSpPr>
        <p:spPr>
          <a:xfrm>
            <a:off x="4267200" y="5181600"/>
            <a:ext cx="609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hthoek 9"/>
          <p:cNvSpPr/>
          <p:nvPr/>
        </p:nvSpPr>
        <p:spPr>
          <a:xfrm>
            <a:off x="8458200" y="5334000"/>
            <a:ext cx="457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a:xfrm>
            <a:off x="457200" y="304800"/>
            <a:ext cx="8229600" cy="1143000"/>
          </a:xfrm>
        </p:spPr>
        <p:txBody>
          <a:bodyPr/>
          <a:lstStyle/>
          <a:p>
            <a:r>
              <a:rPr lang="en-US" dirty="0" smtClean="0"/>
              <a:t>Meta-Analysis</a:t>
            </a:r>
            <a:endParaRPr lang="en-US" dirty="0"/>
          </a:p>
        </p:txBody>
      </p:sp>
    </p:spTree>
    <p:extLst>
      <p:ext uri="{BB962C8B-B14F-4D97-AF65-F5344CB8AC3E}">
        <p14:creationId xmlns:p14="http://schemas.microsoft.com/office/powerpoint/2010/main" val="1050642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Summary of KDIGO CKD-MBD Guideline Recommendations</a:t>
            </a:r>
            <a:endParaRPr lang="en-US" dirty="0"/>
          </a:p>
        </p:txBody>
      </p:sp>
      <p:sp>
        <p:nvSpPr>
          <p:cNvPr id="3" name="Content Placeholder 2"/>
          <p:cNvSpPr>
            <a:spLocks noGrp="1"/>
          </p:cNvSpPr>
          <p:nvPr>
            <p:ph idx="1"/>
          </p:nvPr>
        </p:nvSpPr>
        <p:spPr>
          <a:xfrm>
            <a:off x="457200" y="1600200"/>
            <a:ext cx="8534400" cy="4525963"/>
          </a:xfrm>
        </p:spPr>
        <p:txBody>
          <a:bodyPr/>
          <a:lstStyle/>
          <a:p>
            <a:pPr marL="0" indent="0">
              <a:buNone/>
            </a:pPr>
            <a:r>
              <a:rPr lang="en-US" dirty="0" smtClean="0"/>
              <a:t>This Speaker’s Guide combines the new recommendation statements </a:t>
            </a:r>
            <a:r>
              <a:rPr lang="en-US" dirty="0" smtClean="0">
                <a:solidFill>
                  <a:srgbClr val="37A962"/>
                </a:solidFill>
              </a:rPr>
              <a:t>(noted in green) </a:t>
            </a:r>
            <a:r>
              <a:rPr lang="en-US" dirty="0" smtClean="0"/>
              <a:t>from the </a:t>
            </a:r>
            <a:r>
              <a:rPr lang="en-US" i="1" dirty="0"/>
              <a:t>KDIGO 2017 Clinical Practice Guideline Update for the Diagnosis, Evaluation, Prevention, and Treatment of Chronic Kidney Disease - Mineral and Bone Disorder (CKD-MBD</a:t>
            </a:r>
            <a:r>
              <a:rPr lang="en-US" i="1" dirty="0" smtClean="0"/>
              <a:t>)</a:t>
            </a:r>
            <a:r>
              <a:rPr lang="en-US" dirty="0" smtClean="0"/>
              <a:t> with those that remained unchanged from the </a:t>
            </a:r>
            <a:r>
              <a:rPr lang="en-US" i="1" dirty="0" smtClean="0"/>
              <a:t>2009 KDIGO </a:t>
            </a:r>
            <a:r>
              <a:rPr lang="en-US" i="1" dirty="0"/>
              <a:t>Clinical Practice Guideline for the Diagnosis, Evaluation, Prevention, </a:t>
            </a:r>
            <a:r>
              <a:rPr lang="en-US" i="1" dirty="0" smtClean="0"/>
              <a:t>and Treatment </a:t>
            </a:r>
            <a:r>
              <a:rPr lang="en-US" i="1" dirty="0"/>
              <a:t>of </a:t>
            </a:r>
            <a:r>
              <a:rPr lang="en-US" i="1" dirty="0" smtClean="0"/>
              <a:t>CKD-MBD.</a:t>
            </a:r>
            <a:endParaRPr lang="en-US" i="1" dirty="0"/>
          </a:p>
        </p:txBody>
      </p:sp>
      <p:sp>
        <p:nvSpPr>
          <p:cNvPr id="4" name="Title 1"/>
          <p:cNvSpPr txBox="1">
            <a:spLocks/>
          </p:cNvSpPr>
          <p:nvPr/>
        </p:nvSpPr>
        <p:spPr>
          <a:xfrm>
            <a:off x="1752600" y="4419600"/>
            <a:ext cx="5867400" cy="914400"/>
          </a:xfrm>
          <a:prstGeom prst="rect">
            <a:avLst/>
          </a:prstGeom>
        </p:spPr>
        <p:txBody>
          <a:bodyPr/>
          <a:lstStyle>
            <a:lvl1pPr algn="ctr">
              <a:spcBef>
                <a:spcPct val="0"/>
              </a:spcBef>
              <a:buNone/>
              <a:defRPr sz="4000" cap="small">
                <a:solidFill>
                  <a:srgbClr val="2C62A9"/>
                </a:solidFill>
                <a:latin typeface="+mj-lt"/>
                <a:ea typeface="+mj-ea"/>
                <a:cs typeface="+mj-cs"/>
              </a:defRPr>
            </a:lvl1pPr>
          </a:lstStyle>
          <a:p>
            <a:r>
              <a:rPr lang="en-US" sz="2400" dirty="0" smtClean="0"/>
              <a:t>This Educational tool was support by an independent, educational grant</a:t>
            </a:r>
            <a:r>
              <a:rPr lang="en-US" sz="2400" dirty="0"/>
              <a:t> </a:t>
            </a:r>
            <a:r>
              <a:rPr lang="en-US" sz="2400" dirty="0" smtClean="0"/>
              <a:t>from </a:t>
            </a:r>
          </a:p>
          <a:p>
            <a:endParaRPr lang="en-US" sz="2400" strike="sngStrike" dirty="0"/>
          </a:p>
        </p:txBody>
      </p:sp>
      <p:pic>
        <p:nvPicPr>
          <p:cNvPr id="6" name="Picture 5" descr="Sanofi_logo_horizont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410200"/>
            <a:ext cx="2438400" cy="513708"/>
          </a:xfrm>
          <a:prstGeom prst="rect">
            <a:avLst/>
          </a:prstGeom>
        </p:spPr>
      </p:pic>
      <p:pic>
        <p:nvPicPr>
          <p:cNvPr id="8" name="Picture 7"/>
          <p:cNvPicPr>
            <a:picLocks noChangeAspect="1"/>
          </p:cNvPicPr>
          <p:nvPr/>
        </p:nvPicPr>
        <p:blipFill>
          <a:blip r:embed="rId4"/>
          <a:stretch>
            <a:fillRect/>
          </a:stretch>
        </p:blipFill>
        <p:spPr>
          <a:xfrm>
            <a:off x="3652804" y="5181600"/>
            <a:ext cx="5491196" cy="916401"/>
          </a:xfrm>
          <a:prstGeom prst="rect">
            <a:avLst/>
          </a:prstGeom>
        </p:spPr>
      </p:pic>
    </p:spTree>
    <p:extLst>
      <p:ext uri="{BB962C8B-B14F-4D97-AF65-F5344CB8AC3E}">
        <p14:creationId xmlns:p14="http://schemas.microsoft.com/office/powerpoint/2010/main" val="1122865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Text Placeholder 2"/>
          <p:cNvSpPr>
            <a:spLocks noGrp="1"/>
          </p:cNvSpPr>
          <p:nvPr>
            <p:ph type="body" sz="quarter" idx="10"/>
          </p:nvPr>
        </p:nvSpPr>
        <p:spPr>
          <a:xfrm>
            <a:off x="457200" y="1447800"/>
            <a:ext cx="8382000" cy="4495800"/>
          </a:xfrm>
        </p:spPr>
        <p:txBody>
          <a:bodyPr>
            <a:normAutofit fontScale="92500"/>
          </a:bodyPr>
          <a:lstStyle/>
          <a:p>
            <a:r>
              <a:rPr lang="en-US" b="1" dirty="0" smtClean="0"/>
              <a:t>3.2.3: </a:t>
            </a:r>
            <a:r>
              <a:rPr lang="en-US" dirty="0" smtClean="0"/>
              <a:t>In </a:t>
            </a:r>
            <a:r>
              <a:rPr lang="en-US" dirty="0"/>
              <a:t>patients with CKD G3a–G5D, we suggest that measurements of serum PTH or bone-specific </a:t>
            </a:r>
            <a:r>
              <a:rPr lang="en-US" dirty="0" smtClean="0"/>
              <a:t>alkaline phosphatase </a:t>
            </a:r>
            <a:r>
              <a:rPr lang="en-US" dirty="0"/>
              <a:t>can be used to evaluate bone disease because markedly high or low values predict </a:t>
            </a:r>
            <a:r>
              <a:rPr lang="en-US" dirty="0" smtClean="0"/>
              <a:t>underlying bone turnover </a:t>
            </a:r>
            <a:r>
              <a:rPr lang="en-US" i="1" dirty="0"/>
              <a:t>(2B</a:t>
            </a:r>
            <a:r>
              <a:rPr lang="en-US" i="1" dirty="0" smtClean="0"/>
              <a:t>).</a:t>
            </a:r>
          </a:p>
          <a:p>
            <a:r>
              <a:rPr lang="en-US" b="1" dirty="0" smtClean="0"/>
              <a:t>3.2.4</a:t>
            </a:r>
            <a:r>
              <a:rPr lang="en-US" b="1" dirty="0"/>
              <a:t>:</a:t>
            </a:r>
            <a:r>
              <a:rPr lang="en-US" dirty="0"/>
              <a:t> In patients with CKD G3a–G5D, we suggest not </a:t>
            </a:r>
            <a:r>
              <a:rPr lang="en-US" dirty="0" smtClean="0"/>
              <a:t>routinely measuring </a:t>
            </a:r>
            <a:r>
              <a:rPr lang="en-US" dirty="0"/>
              <a:t>bone-derived turnover markers of </a:t>
            </a:r>
            <a:r>
              <a:rPr lang="en-US" dirty="0" smtClean="0"/>
              <a:t>collagen synthesis </a:t>
            </a:r>
            <a:r>
              <a:rPr lang="en-US" dirty="0"/>
              <a:t>(such as procollagen type I C-terminal </a:t>
            </a:r>
            <a:r>
              <a:rPr lang="en-US" dirty="0" err="1"/>
              <a:t>propeptide</a:t>
            </a:r>
            <a:r>
              <a:rPr lang="en-US" dirty="0"/>
              <a:t>) </a:t>
            </a:r>
            <a:r>
              <a:rPr lang="en-US" dirty="0" smtClean="0"/>
              <a:t>and breakdown </a:t>
            </a:r>
            <a:r>
              <a:rPr lang="en-US" dirty="0"/>
              <a:t>(such as </a:t>
            </a:r>
            <a:r>
              <a:rPr lang="en-US" dirty="0" smtClean="0"/>
              <a:t/>
            </a:r>
            <a:br>
              <a:rPr lang="en-US" dirty="0" smtClean="0"/>
            </a:br>
            <a:r>
              <a:rPr lang="en-US" dirty="0" smtClean="0"/>
              <a:t>type </a:t>
            </a:r>
            <a:r>
              <a:rPr lang="en-US" dirty="0"/>
              <a:t>I collagen cross-</a:t>
            </a:r>
            <a:r>
              <a:rPr lang="en-US" dirty="0" smtClean="0"/>
              <a:t>linked </a:t>
            </a:r>
            <a:r>
              <a:rPr lang="en-US" dirty="0" err="1" smtClean="0"/>
              <a:t>telopeptide</a:t>
            </a:r>
            <a:r>
              <a:rPr lang="en-US" dirty="0"/>
              <a:t>, cross-laps, </a:t>
            </a:r>
            <a:r>
              <a:rPr lang="en-US" dirty="0" err="1"/>
              <a:t>pyridinoline</a:t>
            </a:r>
            <a:r>
              <a:rPr lang="en-US" dirty="0"/>
              <a:t>, or </a:t>
            </a:r>
            <a:r>
              <a:rPr lang="en-US" dirty="0" err="1"/>
              <a:t>deoxypyridinoline</a:t>
            </a:r>
            <a:r>
              <a:rPr lang="en-US" dirty="0" smtClean="0"/>
              <a:t>) </a:t>
            </a:r>
            <a:r>
              <a:rPr lang="en-US" i="1" dirty="0"/>
              <a:t>(2C</a:t>
            </a:r>
            <a:r>
              <a:rPr lang="en-US" i="1" dirty="0" smtClean="0"/>
              <a:t>).</a:t>
            </a:r>
          </a:p>
          <a:p>
            <a:r>
              <a:rPr lang="en-US" b="1" dirty="0"/>
              <a:t>3.2.5:</a:t>
            </a:r>
            <a:r>
              <a:rPr lang="en-US" dirty="0"/>
              <a:t> We recommend that infants with CKD G2–G5D have their length measured at least quarterly, while children </a:t>
            </a:r>
            <a:r>
              <a:rPr lang="en-US" dirty="0" smtClean="0"/>
              <a:t>with CKD </a:t>
            </a:r>
            <a:r>
              <a:rPr lang="en-US" dirty="0"/>
              <a:t>G2–G5D should be assessed for linear growth at least </a:t>
            </a:r>
            <a:r>
              <a:rPr lang="en-US" dirty="0" smtClean="0"/>
              <a:t>annually </a:t>
            </a:r>
            <a:r>
              <a:rPr lang="en-US" i="1" dirty="0"/>
              <a:t>(1B</a:t>
            </a:r>
            <a:r>
              <a:rPr lang="en-US" i="1" dirty="0" smtClean="0"/>
              <a:t>).</a:t>
            </a:r>
            <a:endParaRPr lang="en-US" i="1" dirty="0"/>
          </a:p>
        </p:txBody>
      </p:sp>
    </p:spTree>
    <p:extLst>
      <p:ext uri="{BB962C8B-B14F-4D97-AF65-F5344CB8AC3E}">
        <p14:creationId xmlns:p14="http://schemas.microsoft.com/office/powerpoint/2010/main" val="9866177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“Sam”</a:t>
            </a:r>
            <a:endParaRPr lang="en-US" dirty="0"/>
          </a:p>
        </p:txBody>
      </p:sp>
      <p:sp>
        <p:nvSpPr>
          <p:cNvPr id="3" name="Content Placeholder 2"/>
          <p:cNvSpPr>
            <a:spLocks noGrp="1"/>
          </p:cNvSpPr>
          <p:nvPr>
            <p:ph idx="1"/>
          </p:nvPr>
        </p:nvSpPr>
        <p:spPr/>
        <p:txBody>
          <a:bodyPr/>
          <a:lstStyle/>
          <a:p>
            <a:r>
              <a:rPr lang="en-US" dirty="0" smtClean="0"/>
              <a:t>55-y.o. male, 9 months following successful kidney transplantation.</a:t>
            </a:r>
          </a:p>
          <a:p>
            <a:r>
              <a:rPr lang="en-US" dirty="0" smtClean="0"/>
              <a:t>Routine DEXA demonstrated a T-score of –2.6 at the femoral neck.</a:t>
            </a:r>
          </a:p>
          <a:p>
            <a:r>
              <a:rPr lang="en-US" dirty="0" smtClean="0"/>
              <a:t>He is on low-dose prednisone, </a:t>
            </a:r>
            <a:r>
              <a:rPr lang="en-US" dirty="0" err="1" smtClean="0"/>
              <a:t>tacrolimus</a:t>
            </a:r>
            <a:r>
              <a:rPr lang="en-US" dirty="0" smtClean="0"/>
              <a:t>, and MMF. In addition, he uses vitamin D supplements.</a:t>
            </a:r>
          </a:p>
          <a:p>
            <a:pPr>
              <a:spcAft>
                <a:spcPts val="600"/>
              </a:spcAft>
            </a:pPr>
            <a:r>
              <a:rPr lang="en-US" dirty="0" smtClean="0"/>
              <a:t>Lab values:</a:t>
            </a:r>
          </a:p>
          <a:p>
            <a:pPr lvl="1">
              <a:spcAft>
                <a:spcPts val="0"/>
              </a:spcAft>
              <a:buFont typeface="Arial"/>
              <a:buChar char="•"/>
            </a:pPr>
            <a:r>
              <a:rPr lang="en-US" dirty="0" smtClean="0"/>
              <a:t>PTH: 140 </a:t>
            </a:r>
            <a:r>
              <a:rPr lang="en-US" dirty="0" err="1" smtClean="0"/>
              <a:t>pg</a:t>
            </a:r>
            <a:r>
              <a:rPr lang="en-US" dirty="0" smtClean="0"/>
              <a:t>/mL (15 </a:t>
            </a:r>
            <a:r>
              <a:rPr lang="en-US" dirty="0" err="1" smtClean="0"/>
              <a:t>pmol</a:t>
            </a:r>
            <a:r>
              <a:rPr lang="en-US" dirty="0" smtClean="0"/>
              <a:t>/L)</a:t>
            </a:r>
            <a:endParaRPr lang="en-US" dirty="0"/>
          </a:p>
          <a:p>
            <a:pPr lvl="1">
              <a:spcAft>
                <a:spcPts val="0"/>
              </a:spcAft>
              <a:buFont typeface="Arial"/>
              <a:buChar char="•"/>
            </a:pPr>
            <a:r>
              <a:rPr lang="en-US" dirty="0" smtClean="0"/>
              <a:t>Calcium: 8.8 mg/</a:t>
            </a:r>
            <a:r>
              <a:rPr lang="en-US" dirty="0" err="1" smtClean="0"/>
              <a:t>dL</a:t>
            </a:r>
            <a:r>
              <a:rPr lang="en-US" dirty="0" smtClean="0"/>
              <a:t> (2.2 </a:t>
            </a:r>
            <a:r>
              <a:rPr lang="en-US" dirty="0" err="1" smtClean="0"/>
              <a:t>mmol</a:t>
            </a:r>
            <a:r>
              <a:rPr lang="en-US" dirty="0" smtClean="0"/>
              <a:t>/L)</a:t>
            </a:r>
            <a:endParaRPr lang="en-US" dirty="0"/>
          </a:p>
          <a:p>
            <a:pPr lvl="1">
              <a:spcAft>
                <a:spcPts val="0"/>
              </a:spcAft>
              <a:buFont typeface="Arial"/>
              <a:buChar char="•"/>
            </a:pPr>
            <a:r>
              <a:rPr lang="en-US" dirty="0" smtClean="0"/>
              <a:t>Phosphate: 3.0 mg/</a:t>
            </a:r>
            <a:r>
              <a:rPr lang="en-US" dirty="0" err="1" smtClean="0"/>
              <a:t>dL</a:t>
            </a:r>
            <a:r>
              <a:rPr lang="en-US" dirty="0" smtClean="0"/>
              <a:t> (1.0 mmol/L)</a:t>
            </a:r>
            <a:endParaRPr lang="en-US" dirty="0"/>
          </a:p>
        </p:txBody>
      </p:sp>
    </p:spTree>
    <p:extLst>
      <p:ext uri="{BB962C8B-B14F-4D97-AF65-F5344CB8AC3E}">
        <p14:creationId xmlns:p14="http://schemas.microsoft.com/office/powerpoint/2010/main" val="1123091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“Sam”</a:t>
            </a:r>
            <a:endParaRPr lang="en-US" dirty="0"/>
          </a:p>
        </p:txBody>
      </p:sp>
      <p:sp>
        <p:nvSpPr>
          <p:cNvPr id="3" name="Content Placeholder 2"/>
          <p:cNvSpPr>
            <a:spLocks noGrp="1"/>
          </p:cNvSpPr>
          <p:nvPr>
            <p:ph idx="1"/>
          </p:nvPr>
        </p:nvSpPr>
        <p:spPr>
          <a:xfrm>
            <a:off x="457200" y="1794205"/>
            <a:ext cx="8229600" cy="4525963"/>
          </a:xfrm>
        </p:spPr>
        <p:txBody>
          <a:bodyPr/>
          <a:lstStyle/>
          <a:p>
            <a:pPr marL="0" indent="0">
              <a:buNone/>
            </a:pPr>
            <a:r>
              <a:rPr lang="en-US" i="1" dirty="0" smtClean="0"/>
              <a:t>What would you do next?</a:t>
            </a:r>
          </a:p>
          <a:p>
            <a:pPr marL="457200" indent="-457200">
              <a:buFont typeface="+mj-lt"/>
              <a:buAutoNum type="alphaUcPeriod"/>
            </a:pPr>
            <a:r>
              <a:rPr lang="en-US" dirty="0" smtClean="0"/>
              <a:t>Initiate bisphosphonate therapy</a:t>
            </a:r>
          </a:p>
          <a:p>
            <a:pPr marL="457200" indent="-457200">
              <a:buFont typeface="+mj-lt"/>
              <a:buAutoNum type="alphaUcPeriod"/>
            </a:pPr>
            <a:r>
              <a:rPr lang="en-US" dirty="0" smtClean="0"/>
              <a:t>Refer for subtotal </a:t>
            </a:r>
            <a:r>
              <a:rPr lang="en-US" dirty="0" err="1" smtClean="0"/>
              <a:t>parathyroidectomy</a:t>
            </a:r>
            <a:endParaRPr lang="en-US" dirty="0" smtClean="0"/>
          </a:p>
          <a:p>
            <a:pPr marL="457200" indent="-457200">
              <a:buFont typeface="+mj-lt"/>
              <a:buAutoNum type="alphaUcPeriod"/>
            </a:pPr>
            <a:r>
              <a:rPr lang="en-US" dirty="0" smtClean="0"/>
              <a:t>Wait and see as appropriate</a:t>
            </a:r>
          </a:p>
          <a:p>
            <a:pPr marL="457200" indent="-457200">
              <a:buFont typeface="+mj-lt"/>
              <a:buAutoNum type="alphaUcPeriod"/>
            </a:pPr>
            <a:r>
              <a:rPr lang="en-US" dirty="0" smtClean="0"/>
              <a:t>Lower the dose of prednisone</a:t>
            </a:r>
          </a:p>
        </p:txBody>
      </p:sp>
    </p:spTree>
    <p:extLst>
      <p:ext uri="{BB962C8B-B14F-4D97-AF65-F5344CB8AC3E}">
        <p14:creationId xmlns:p14="http://schemas.microsoft.com/office/powerpoint/2010/main" val="3967431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3.3:</a:t>
            </a:r>
            <a:br>
              <a:rPr lang="en-US" sz="5000" b="0" u="none" cap="small" dirty="0" smtClean="0">
                <a:solidFill>
                  <a:srgbClr val="00A261"/>
                </a:solidFill>
                <a:latin typeface="Calibri"/>
              </a:rPr>
            </a:br>
            <a:r>
              <a:rPr lang="en-US" sz="5000" cap="small" dirty="0" smtClean="0">
                <a:solidFill>
                  <a:srgbClr val="2C62A9"/>
                </a:solidFill>
              </a:rPr>
              <a:t>Diagnosis of CKD</a:t>
            </a:r>
            <a:r>
              <a:rPr lang="en-US" sz="5000" cap="small" dirty="0">
                <a:solidFill>
                  <a:srgbClr val="2C62A9"/>
                </a:solidFill>
              </a:rPr>
              <a:t>–MBD: </a:t>
            </a:r>
            <a:r>
              <a:rPr lang="en-US" sz="5000" cap="small" dirty="0" smtClean="0">
                <a:solidFill>
                  <a:srgbClr val="2C62A9"/>
                </a:solidFill>
              </a:rPr>
              <a:t/>
            </a:r>
            <a:br>
              <a:rPr lang="en-US" sz="5000" cap="small" dirty="0" smtClean="0">
                <a:solidFill>
                  <a:srgbClr val="2C62A9"/>
                </a:solidFill>
              </a:rPr>
            </a:br>
            <a:r>
              <a:rPr lang="en-US" sz="5000" cap="small" dirty="0" smtClean="0">
                <a:solidFill>
                  <a:srgbClr val="2C62A9"/>
                </a:solidFill>
              </a:rPr>
              <a:t>Vascular Calcification</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3504701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sz="quarter" idx="10"/>
          </p:nvPr>
        </p:nvSpPr>
        <p:spPr>
          <a:xfrm>
            <a:off x="457200" y="1447800"/>
            <a:ext cx="8382000" cy="4495800"/>
          </a:xfrm>
        </p:spPr>
        <p:txBody>
          <a:bodyPr>
            <a:normAutofit/>
          </a:bodyPr>
          <a:lstStyle/>
          <a:p>
            <a:r>
              <a:rPr lang="en-US" b="1" dirty="0"/>
              <a:t>3.3.1:</a:t>
            </a:r>
            <a:r>
              <a:rPr lang="en-US" dirty="0"/>
              <a:t> In patients with CKD G3a–G5D, we suggest that a lateral abdominal radiograph can be used to detect the presence </a:t>
            </a:r>
            <a:r>
              <a:rPr lang="en-US" dirty="0" smtClean="0"/>
              <a:t>or absence </a:t>
            </a:r>
            <a:r>
              <a:rPr lang="en-US" dirty="0"/>
              <a:t>of vascular calcification, and an echocardiogram can be used to detect the presence or absence of </a:t>
            </a:r>
            <a:r>
              <a:rPr lang="en-US" dirty="0" smtClean="0"/>
              <a:t>valvular calcification</a:t>
            </a:r>
            <a:r>
              <a:rPr lang="en-US" dirty="0"/>
              <a:t>, as reasonable alternatives to computed tomography-based </a:t>
            </a:r>
            <a:r>
              <a:rPr lang="en-US" dirty="0" smtClean="0"/>
              <a:t>imaging </a:t>
            </a:r>
            <a:r>
              <a:rPr lang="en-US" i="1" dirty="0"/>
              <a:t>(2C</a:t>
            </a:r>
            <a:r>
              <a:rPr lang="en-US" i="1" dirty="0" smtClean="0"/>
              <a:t>).</a:t>
            </a:r>
            <a:endParaRPr lang="en-US" i="1" dirty="0"/>
          </a:p>
          <a:p>
            <a:r>
              <a:rPr lang="en-US" b="1" dirty="0"/>
              <a:t>3.3.2:</a:t>
            </a:r>
            <a:r>
              <a:rPr lang="en-US" dirty="0"/>
              <a:t> We suggest that patients with CKD G3a–G5D with known vascular or valvular calcification be considered </a:t>
            </a:r>
            <a:r>
              <a:rPr lang="en-US" dirty="0" smtClean="0"/>
              <a:t>at highest </a:t>
            </a:r>
            <a:r>
              <a:rPr lang="en-US" dirty="0"/>
              <a:t>cardiovascular </a:t>
            </a:r>
            <a:r>
              <a:rPr lang="en-US" dirty="0" smtClean="0"/>
              <a:t>risk </a:t>
            </a:r>
            <a:r>
              <a:rPr lang="en-US" i="1" dirty="0"/>
              <a:t>(</a:t>
            </a:r>
            <a:r>
              <a:rPr lang="en-US" i="1" dirty="0" smtClean="0"/>
              <a:t>2A).</a:t>
            </a:r>
            <a:r>
              <a:rPr lang="en-US" dirty="0" smtClean="0"/>
              <a:t> </a:t>
            </a:r>
          </a:p>
          <a:p>
            <a:r>
              <a:rPr lang="en-US" dirty="0" smtClean="0"/>
              <a:t>It </a:t>
            </a:r>
            <a:r>
              <a:rPr lang="en-US" dirty="0"/>
              <a:t>is reasonable to use this information to guide the management of </a:t>
            </a:r>
            <a:r>
              <a:rPr lang="en-US" dirty="0" smtClean="0"/>
              <a:t>CKD-MBD </a:t>
            </a:r>
            <a:r>
              <a:rPr lang="en-US" i="1" dirty="0" smtClean="0"/>
              <a:t>(</a:t>
            </a:r>
            <a:r>
              <a:rPr lang="en-US" i="1" dirty="0"/>
              <a:t>Not Graded</a:t>
            </a:r>
            <a:r>
              <a:rPr lang="en-US" i="1" dirty="0" smtClean="0"/>
              <a:t>).</a:t>
            </a:r>
            <a:endParaRPr lang="en-US" i="1" dirty="0"/>
          </a:p>
        </p:txBody>
      </p:sp>
    </p:spTree>
    <p:extLst>
      <p:ext uri="{BB962C8B-B14F-4D97-AF65-F5344CB8AC3E}">
        <p14:creationId xmlns:p14="http://schemas.microsoft.com/office/powerpoint/2010/main" val="2570533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4708981"/>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4.1:</a:t>
            </a:r>
            <a:br>
              <a:rPr lang="en-US" sz="5000" b="0" u="none" cap="small" dirty="0" smtClean="0">
                <a:solidFill>
                  <a:srgbClr val="00A261"/>
                </a:solidFill>
                <a:latin typeface="Calibri"/>
              </a:rPr>
            </a:br>
            <a:r>
              <a:rPr lang="en-US" sz="5000" cap="small" dirty="0" smtClean="0">
                <a:solidFill>
                  <a:srgbClr val="2C62A9"/>
                </a:solidFill>
              </a:rPr>
              <a:t>Treatment of CKD</a:t>
            </a:r>
            <a:r>
              <a:rPr lang="en-US" sz="5000" cap="small" dirty="0">
                <a:solidFill>
                  <a:srgbClr val="2C62A9"/>
                </a:solidFill>
              </a:rPr>
              <a:t>–MBD</a:t>
            </a:r>
            <a:r>
              <a:rPr lang="en-US" sz="5000" cap="small" dirty="0" smtClean="0">
                <a:solidFill>
                  <a:srgbClr val="2C62A9"/>
                </a:solidFill>
              </a:rPr>
              <a:t>: Targeted at Lowering High Serum Phosphate and Maintaining Serum Calcium </a:t>
            </a:r>
            <a:br>
              <a:rPr lang="en-US" sz="5000" cap="small" dirty="0" smtClean="0">
                <a:solidFill>
                  <a:srgbClr val="2C62A9"/>
                </a:solidFill>
              </a:rPr>
            </a:b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3015875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and Calcium</a:t>
            </a:r>
            <a:endParaRPr lang="en-US" dirty="0"/>
          </a:p>
        </p:txBody>
      </p:sp>
      <p:sp>
        <p:nvSpPr>
          <p:cNvPr id="3" name="Text Placeholder 2"/>
          <p:cNvSpPr>
            <a:spLocks noGrp="1"/>
          </p:cNvSpPr>
          <p:nvPr>
            <p:ph type="body" sz="quarter" idx="10"/>
          </p:nvPr>
        </p:nvSpPr>
        <p:spPr/>
        <p:txBody>
          <a:bodyPr/>
          <a:lstStyle/>
          <a:p>
            <a:r>
              <a:rPr lang="en-US" b="1" dirty="0" smtClean="0">
                <a:solidFill>
                  <a:srgbClr val="37A962"/>
                </a:solidFill>
              </a:rPr>
              <a:t>New 4.1.1</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a:t>
            </a:r>
            <a:r>
              <a:rPr lang="en-US" dirty="0">
                <a:solidFill>
                  <a:srgbClr val="37A962"/>
                </a:solidFill>
              </a:rPr>
              <a:t>, treatments of CKD-MBD should be based on serial assessments of </a:t>
            </a:r>
            <a:r>
              <a:rPr lang="en-US" dirty="0" smtClean="0">
                <a:solidFill>
                  <a:srgbClr val="37A962"/>
                </a:solidFill>
              </a:rPr>
              <a:t>phosphate, </a:t>
            </a:r>
            <a:r>
              <a:rPr lang="en-US" dirty="0">
                <a:solidFill>
                  <a:srgbClr val="37A962"/>
                </a:solidFill>
              </a:rPr>
              <a:t>calcium and PTH levels, considered </a:t>
            </a:r>
            <a:r>
              <a:rPr lang="en-US" dirty="0" smtClean="0">
                <a:solidFill>
                  <a:srgbClr val="37A962"/>
                </a:solidFill>
              </a:rPr>
              <a:t>together </a:t>
            </a:r>
            <a:r>
              <a:rPr lang="en-US" dirty="0">
                <a:solidFill>
                  <a:srgbClr val="37A962"/>
                </a:solidFill>
              </a:rPr>
              <a:t>(</a:t>
            </a:r>
            <a:r>
              <a:rPr lang="en-US" i="1" dirty="0">
                <a:solidFill>
                  <a:srgbClr val="37A962"/>
                </a:solidFill>
              </a:rPr>
              <a:t>Not Graded</a:t>
            </a:r>
            <a:r>
              <a:rPr lang="en-US" i="1" dirty="0" smtClean="0">
                <a:solidFill>
                  <a:srgbClr val="37A962"/>
                </a:solidFill>
              </a:rPr>
              <a:t>).</a:t>
            </a:r>
            <a:r>
              <a:rPr lang="en-US" dirty="0" smtClean="0">
                <a:solidFill>
                  <a:srgbClr val="37A962"/>
                </a:solidFill>
              </a:rPr>
              <a:t> </a:t>
            </a:r>
            <a:endParaRPr lang="en-US" i="1" dirty="0" smtClean="0">
              <a:solidFill>
                <a:srgbClr val="37A962"/>
              </a:solidFill>
            </a:endParaRPr>
          </a:p>
        </p:txBody>
      </p:sp>
    </p:spTree>
    <p:extLst>
      <p:ext uri="{BB962C8B-B14F-4D97-AF65-F5344CB8AC3E}">
        <p14:creationId xmlns:p14="http://schemas.microsoft.com/office/powerpoint/2010/main" val="20612850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smtClean="0"/>
              <a:t>This </a:t>
            </a:r>
            <a:r>
              <a:rPr lang="en-US" dirty="0"/>
              <a:t>new recommendation was provided in order to emphasize the complexity and interaction of CKD-MBD laboratory parameters</a:t>
            </a:r>
            <a:r>
              <a:rPr lang="en-US" dirty="0" smtClean="0"/>
              <a:t>.</a:t>
            </a:r>
          </a:p>
        </p:txBody>
      </p:sp>
    </p:spTree>
    <p:extLst>
      <p:ext uri="{BB962C8B-B14F-4D97-AF65-F5344CB8AC3E}">
        <p14:creationId xmlns:p14="http://schemas.microsoft.com/office/powerpoint/2010/main" val="4883817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and Calcium</a:t>
            </a:r>
            <a:endParaRPr lang="en-US" dirty="0"/>
          </a:p>
        </p:txBody>
      </p:sp>
      <p:sp>
        <p:nvSpPr>
          <p:cNvPr id="3" name="Text Placeholder 2"/>
          <p:cNvSpPr>
            <a:spLocks noGrp="1"/>
          </p:cNvSpPr>
          <p:nvPr>
            <p:ph type="body" sz="quarter" idx="10"/>
          </p:nvPr>
        </p:nvSpPr>
        <p:spPr/>
        <p:txBody>
          <a:bodyPr/>
          <a:lstStyle/>
          <a:p>
            <a:r>
              <a:rPr lang="en-US" b="1" dirty="0" smtClean="0">
                <a:solidFill>
                  <a:srgbClr val="37A962"/>
                </a:solidFill>
              </a:rPr>
              <a:t>New 4.1.2</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a:t>
            </a:r>
            <a:r>
              <a:rPr lang="en-US" dirty="0">
                <a:solidFill>
                  <a:srgbClr val="37A962"/>
                </a:solidFill>
              </a:rPr>
              <a:t>, we suggest lowering elevated </a:t>
            </a:r>
            <a:r>
              <a:rPr lang="en-US" dirty="0" smtClean="0">
                <a:solidFill>
                  <a:srgbClr val="37A962"/>
                </a:solidFill>
              </a:rPr>
              <a:t>phosphate levels toward </a:t>
            </a:r>
            <a:r>
              <a:rPr lang="en-US" dirty="0">
                <a:solidFill>
                  <a:srgbClr val="37A962"/>
                </a:solidFill>
              </a:rPr>
              <a:t>the normal </a:t>
            </a:r>
            <a:r>
              <a:rPr lang="en-US" dirty="0" smtClean="0">
                <a:solidFill>
                  <a:srgbClr val="37A962"/>
                </a:solidFill>
              </a:rPr>
              <a:t>range </a:t>
            </a:r>
            <a:r>
              <a:rPr lang="en-US" i="1" dirty="0">
                <a:solidFill>
                  <a:srgbClr val="37A962"/>
                </a:solidFill>
              </a:rPr>
              <a:t>(2C</a:t>
            </a:r>
            <a:r>
              <a:rPr lang="en-US" i="1" dirty="0" smtClean="0">
                <a:solidFill>
                  <a:srgbClr val="37A962"/>
                </a:solidFill>
              </a:rPr>
              <a:t>).</a:t>
            </a:r>
          </a:p>
          <a:p>
            <a:r>
              <a:rPr lang="en-US" b="1" dirty="0">
                <a:solidFill>
                  <a:schemeClr val="bg1">
                    <a:lumMod val="75000"/>
                  </a:schemeClr>
                </a:solidFill>
              </a:rPr>
              <a:t>Old 4.1.1: </a:t>
            </a:r>
            <a:r>
              <a:rPr lang="en-US" dirty="0">
                <a:solidFill>
                  <a:schemeClr val="bg1">
                    <a:lumMod val="75000"/>
                  </a:schemeClr>
                </a:solidFill>
              </a:rPr>
              <a:t>In patients with CKD G3a</a:t>
            </a:r>
            <a:r>
              <a:rPr lang="en-US">
                <a:solidFill>
                  <a:schemeClr val="bg1">
                    <a:lumMod val="75000"/>
                  </a:schemeClr>
                </a:solidFill>
              </a:rPr>
              <a:t>–</a:t>
            </a:r>
            <a:r>
              <a:rPr lang="en-US" smtClean="0">
                <a:solidFill>
                  <a:schemeClr val="bg1">
                    <a:lumMod val="75000"/>
                  </a:schemeClr>
                </a:solidFill>
              </a:rPr>
              <a:t>G5, </a:t>
            </a:r>
            <a:r>
              <a:rPr lang="en-US" dirty="0">
                <a:solidFill>
                  <a:schemeClr val="bg1">
                    <a:lumMod val="75000"/>
                  </a:schemeClr>
                </a:solidFill>
              </a:rPr>
              <a:t>we suggest maintaining serum phosphate in the normal range (</a:t>
            </a:r>
            <a:r>
              <a:rPr lang="en-US" i="1" dirty="0">
                <a:solidFill>
                  <a:schemeClr val="bg1">
                    <a:lumMod val="75000"/>
                  </a:schemeClr>
                </a:solidFill>
              </a:rPr>
              <a:t>2C</a:t>
            </a:r>
            <a:r>
              <a:rPr lang="en-US" dirty="0">
                <a:solidFill>
                  <a:schemeClr val="bg1">
                    <a:lumMod val="75000"/>
                  </a:schemeClr>
                </a:solidFill>
              </a:rPr>
              <a:t>). In patients with CKD G5D, we suggest lowering elevated phosphate levels toward the normal range (</a:t>
            </a:r>
            <a:r>
              <a:rPr lang="en-US" i="1" dirty="0">
                <a:solidFill>
                  <a:schemeClr val="bg1">
                    <a:lumMod val="75000"/>
                  </a:schemeClr>
                </a:solidFill>
              </a:rPr>
              <a:t>2C</a:t>
            </a:r>
            <a:r>
              <a:rPr lang="en-US" dirty="0">
                <a:solidFill>
                  <a:schemeClr val="bg1">
                    <a:lumMod val="75000"/>
                  </a:schemeClr>
                </a:solidFill>
              </a:rPr>
              <a:t>).</a:t>
            </a:r>
            <a:endParaRPr lang="en-US" i="1" dirty="0" smtClean="0">
              <a:solidFill>
                <a:schemeClr val="bg1">
                  <a:lumMod val="75000"/>
                </a:schemeClr>
              </a:solidFill>
            </a:endParaRPr>
          </a:p>
        </p:txBody>
      </p:sp>
    </p:spTree>
    <p:extLst>
      <p:ext uri="{BB962C8B-B14F-4D97-AF65-F5344CB8AC3E}">
        <p14:creationId xmlns:p14="http://schemas.microsoft.com/office/powerpoint/2010/main" val="2710742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smtClean="0"/>
              <a:t>There </a:t>
            </a:r>
            <a:r>
              <a:rPr lang="en-US" dirty="0"/>
              <a:t>is an absence of data that efforts to maintain </a:t>
            </a:r>
            <a:r>
              <a:rPr lang="en-US" dirty="0" smtClean="0"/>
              <a:t>phosphate in </a:t>
            </a:r>
            <a:r>
              <a:rPr lang="en-US" dirty="0"/>
              <a:t>the normal range are of benefit </a:t>
            </a:r>
            <a:r>
              <a:rPr lang="en-US" dirty="0" smtClean="0"/>
              <a:t>to CKD G3a–G4 </a:t>
            </a:r>
            <a:r>
              <a:rPr lang="en-US" dirty="0"/>
              <a:t>patients, including some safety concerns. </a:t>
            </a:r>
            <a:endParaRPr lang="en-US" dirty="0" smtClean="0"/>
          </a:p>
          <a:p>
            <a:r>
              <a:rPr lang="en-US" dirty="0" smtClean="0"/>
              <a:t>Treatment </a:t>
            </a:r>
            <a:r>
              <a:rPr lang="en-US" dirty="0"/>
              <a:t>should aim at overt hyperphosphatemia</a:t>
            </a:r>
            <a:r>
              <a:rPr lang="en-US" dirty="0" smtClean="0"/>
              <a:t>.</a:t>
            </a:r>
          </a:p>
        </p:txBody>
      </p:sp>
    </p:spTree>
    <p:extLst>
      <p:ext uri="{BB962C8B-B14F-4D97-AF65-F5344CB8AC3E}">
        <p14:creationId xmlns:p14="http://schemas.microsoft.com/office/powerpoint/2010/main" val="32239046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numCol="2" spcCol="274320"/>
          <a:lstStyle/>
          <a:p>
            <a:r>
              <a:rPr lang="en-US" dirty="0" smtClean="0"/>
              <a:t>Introduction</a:t>
            </a:r>
          </a:p>
          <a:p>
            <a:r>
              <a:rPr lang="en-US" dirty="0" smtClean="0"/>
              <a:t>Methodological Approach</a:t>
            </a:r>
          </a:p>
          <a:p>
            <a:pPr>
              <a:spcAft>
                <a:spcPts val="0"/>
              </a:spcAft>
            </a:pPr>
            <a:r>
              <a:rPr lang="en-US" dirty="0" smtClean="0"/>
              <a:t>Diagnosis of CKD-MBD:</a:t>
            </a:r>
          </a:p>
          <a:p>
            <a:pPr lvl="1">
              <a:spcAft>
                <a:spcPts val="0"/>
              </a:spcAft>
              <a:buFont typeface="Wingdings" panose="05000000000000000000" pitchFamily="2" charset="2"/>
              <a:buChar char="§"/>
            </a:pPr>
            <a:r>
              <a:rPr lang="en-US" dirty="0" smtClean="0"/>
              <a:t>Biochemical Abnormalities</a:t>
            </a:r>
          </a:p>
          <a:p>
            <a:pPr lvl="1">
              <a:spcAft>
                <a:spcPts val="0"/>
              </a:spcAft>
              <a:buFont typeface="Wingdings" panose="05000000000000000000" pitchFamily="2" charset="2"/>
              <a:buChar char="§"/>
            </a:pPr>
            <a:r>
              <a:rPr lang="en-US" dirty="0" smtClean="0"/>
              <a:t>Bone </a:t>
            </a:r>
          </a:p>
          <a:p>
            <a:pPr lvl="1">
              <a:spcAft>
                <a:spcPts val="0"/>
              </a:spcAft>
              <a:buFont typeface="Wingdings" panose="05000000000000000000" pitchFamily="2" charset="2"/>
              <a:buChar char="§"/>
            </a:pPr>
            <a:r>
              <a:rPr lang="en-US" dirty="0" smtClean="0"/>
              <a:t>Vascular Calcification</a:t>
            </a:r>
          </a:p>
          <a:p>
            <a:pPr>
              <a:spcBef>
                <a:spcPts val="1200"/>
              </a:spcBef>
              <a:spcAft>
                <a:spcPts val="0"/>
              </a:spcAft>
            </a:pPr>
            <a:r>
              <a:rPr lang="en-US" dirty="0" smtClean="0"/>
              <a:t>Treatment of CKD-MBD:</a:t>
            </a:r>
          </a:p>
          <a:p>
            <a:pPr lvl="1">
              <a:spcAft>
                <a:spcPts val="0"/>
              </a:spcAft>
              <a:buFont typeface="Wingdings" panose="05000000000000000000" pitchFamily="2" charset="2"/>
              <a:buChar char="§"/>
            </a:pPr>
            <a:r>
              <a:rPr lang="en-US" dirty="0" smtClean="0"/>
              <a:t>Lowering High Serum Phosphate and Maintaining Serum Calcium</a:t>
            </a:r>
          </a:p>
          <a:p>
            <a:pPr lvl="1">
              <a:spcAft>
                <a:spcPts val="0"/>
              </a:spcAft>
              <a:buFont typeface="Wingdings" panose="05000000000000000000" pitchFamily="2" charset="2"/>
              <a:buChar char="§"/>
            </a:pPr>
            <a:r>
              <a:rPr lang="en-US" dirty="0" smtClean="0"/>
              <a:t>Treatment of Abnormal PTH</a:t>
            </a:r>
          </a:p>
          <a:p>
            <a:pPr lvl="1">
              <a:spcAft>
                <a:spcPts val="0"/>
              </a:spcAft>
              <a:buFont typeface="Wingdings" panose="05000000000000000000" pitchFamily="2" charset="2"/>
              <a:buChar char="§"/>
            </a:pPr>
            <a:r>
              <a:rPr lang="en-US" dirty="0" smtClean="0"/>
              <a:t>Treatment of Bone Disease</a:t>
            </a:r>
          </a:p>
          <a:p>
            <a:pPr>
              <a:spcBef>
                <a:spcPts val="600"/>
              </a:spcBef>
            </a:pPr>
            <a:r>
              <a:rPr lang="en-US" dirty="0" smtClean="0"/>
              <a:t>Evaluation and Treatment </a:t>
            </a:r>
            <a:br>
              <a:rPr lang="en-US" dirty="0" smtClean="0"/>
            </a:br>
            <a:r>
              <a:rPr lang="en-US" dirty="0" smtClean="0"/>
              <a:t>of Kidney Transplant </a:t>
            </a:r>
            <a:br>
              <a:rPr lang="en-US" dirty="0" smtClean="0"/>
            </a:br>
            <a:r>
              <a:rPr lang="en-US" dirty="0" smtClean="0"/>
              <a:t>Bone Disease</a:t>
            </a:r>
          </a:p>
          <a:p>
            <a:pPr>
              <a:spcBef>
                <a:spcPts val="600"/>
              </a:spcBef>
            </a:pPr>
            <a:r>
              <a:rPr lang="en-US" dirty="0" smtClean="0"/>
              <a:t>Key Messages</a:t>
            </a:r>
            <a:endParaRPr lang="en-US" dirty="0"/>
          </a:p>
        </p:txBody>
      </p:sp>
    </p:spTree>
    <p:extLst>
      <p:ext uri="{BB962C8B-B14F-4D97-AF65-F5344CB8AC3E}">
        <p14:creationId xmlns:p14="http://schemas.microsoft.com/office/powerpoint/2010/main" val="669688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and Calcium</a:t>
            </a:r>
            <a:endParaRPr lang="en-US" dirty="0"/>
          </a:p>
        </p:txBody>
      </p:sp>
      <p:sp>
        <p:nvSpPr>
          <p:cNvPr id="3" name="Text Placeholder 2"/>
          <p:cNvSpPr>
            <a:spLocks noGrp="1"/>
          </p:cNvSpPr>
          <p:nvPr>
            <p:ph type="body" sz="quarter" idx="10"/>
          </p:nvPr>
        </p:nvSpPr>
        <p:spPr/>
        <p:txBody>
          <a:bodyPr/>
          <a:lstStyle/>
          <a:p>
            <a:r>
              <a:rPr lang="en-US" b="1" dirty="0" smtClean="0">
                <a:solidFill>
                  <a:srgbClr val="37A962"/>
                </a:solidFill>
              </a:rPr>
              <a:t>New 4.1.3</a:t>
            </a:r>
            <a:r>
              <a:rPr lang="en-US" dirty="0" smtClean="0">
                <a:solidFill>
                  <a:srgbClr val="37A962"/>
                </a:solidFill>
              </a:rPr>
              <a:t>: </a:t>
            </a:r>
            <a:r>
              <a:rPr lang="en-US" dirty="0">
                <a:solidFill>
                  <a:srgbClr val="37A962"/>
                </a:solidFill>
              </a:rPr>
              <a:t>In adult patients with CKD </a:t>
            </a:r>
            <a:r>
              <a:rPr lang="en-US" dirty="0" smtClean="0">
                <a:solidFill>
                  <a:srgbClr val="37A962"/>
                </a:solidFill>
              </a:rPr>
              <a:t>G3a–G5D</a:t>
            </a:r>
            <a:r>
              <a:rPr lang="en-US" dirty="0">
                <a:solidFill>
                  <a:srgbClr val="37A962"/>
                </a:solidFill>
              </a:rPr>
              <a:t>, we suggest avoiding hypercalcemia </a:t>
            </a:r>
            <a:r>
              <a:rPr lang="en-US" i="1" dirty="0">
                <a:solidFill>
                  <a:srgbClr val="37A962"/>
                </a:solidFill>
              </a:rPr>
              <a:t>(2C</a:t>
            </a:r>
            <a:r>
              <a:rPr lang="en-US" i="1" dirty="0" smtClean="0">
                <a:solidFill>
                  <a:srgbClr val="37A962"/>
                </a:solidFill>
              </a:rPr>
              <a:t>)</a:t>
            </a:r>
            <a:r>
              <a:rPr lang="en-US" dirty="0" smtClean="0">
                <a:solidFill>
                  <a:srgbClr val="37A962"/>
                </a:solidFill>
              </a:rPr>
              <a:t>.</a:t>
            </a:r>
            <a:endParaRPr lang="en-US" dirty="0">
              <a:solidFill>
                <a:srgbClr val="37A962"/>
              </a:solidFill>
            </a:endParaRPr>
          </a:p>
          <a:p>
            <a:r>
              <a:rPr lang="en-US" dirty="0">
                <a:solidFill>
                  <a:srgbClr val="37A962"/>
                </a:solidFill>
              </a:rPr>
              <a:t>In children with CKD </a:t>
            </a:r>
            <a:r>
              <a:rPr lang="en-US" dirty="0" smtClean="0">
                <a:solidFill>
                  <a:srgbClr val="37A962"/>
                </a:solidFill>
              </a:rPr>
              <a:t>G3a–G5D</a:t>
            </a:r>
            <a:r>
              <a:rPr lang="en-US" dirty="0">
                <a:solidFill>
                  <a:srgbClr val="37A962"/>
                </a:solidFill>
              </a:rPr>
              <a:t>, we suggest maintaining serum calcium in the age-appropriate normal </a:t>
            </a:r>
            <a:r>
              <a:rPr lang="en-US" dirty="0" smtClean="0">
                <a:solidFill>
                  <a:srgbClr val="37A962"/>
                </a:solidFill>
              </a:rPr>
              <a:t>range </a:t>
            </a:r>
            <a:r>
              <a:rPr lang="en-US" i="1" dirty="0">
                <a:solidFill>
                  <a:srgbClr val="37A962"/>
                </a:solidFill>
              </a:rPr>
              <a:t>(2C</a:t>
            </a:r>
            <a:r>
              <a:rPr lang="en-US" i="1" dirty="0" smtClean="0">
                <a:solidFill>
                  <a:srgbClr val="37A962"/>
                </a:solidFill>
              </a:rPr>
              <a:t>).</a:t>
            </a:r>
            <a:r>
              <a:rPr lang="en-US" dirty="0" smtClean="0">
                <a:solidFill>
                  <a:srgbClr val="37A962"/>
                </a:solidFill>
              </a:rPr>
              <a:t> </a:t>
            </a:r>
          </a:p>
          <a:p>
            <a:r>
              <a:rPr lang="en-US" b="1" dirty="0">
                <a:solidFill>
                  <a:srgbClr val="BFBFBF"/>
                </a:solidFill>
              </a:rPr>
              <a:t>Old 4.1.2: </a:t>
            </a:r>
            <a:r>
              <a:rPr lang="en-US" dirty="0">
                <a:solidFill>
                  <a:srgbClr val="BFBFBF"/>
                </a:solidFill>
              </a:rPr>
              <a:t>In patients with CKD G3a–G5D, we suggest maintaining serum calcium in the normal range (</a:t>
            </a:r>
            <a:r>
              <a:rPr lang="en-US" i="1" dirty="0">
                <a:solidFill>
                  <a:srgbClr val="BFBFBF"/>
                </a:solidFill>
              </a:rPr>
              <a:t>2D</a:t>
            </a:r>
            <a:r>
              <a:rPr lang="en-US" dirty="0">
                <a:solidFill>
                  <a:srgbClr val="BFBFBF"/>
                </a:solidFill>
              </a:rPr>
              <a:t>).</a:t>
            </a:r>
            <a:endParaRPr lang="en-US" i="1" dirty="0">
              <a:solidFill>
                <a:srgbClr val="BFBFBF"/>
              </a:solidFill>
            </a:endParaRPr>
          </a:p>
        </p:txBody>
      </p:sp>
    </p:spTree>
    <p:extLst>
      <p:ext uri="{BB962C8B-B14F-4D97-AF65-F5344CB8AC3E}">
        <p14:creationId xmlns:p14="http://schemas.microsoft.com/office/powerpoint/2010/main" val="35201682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smtClean="0"/>
              <a:t>Mild </a:t>
            </a:r>
            <a:r>
              <a:rPr lang="en-US" dirty="0"/>
              <a:t>and asymptomatic hypocalcemia (e.g., in the context of calcimimetic treatment) can be tolerated in order to avoid inappropriate calcium loading in adults. </a:t>
            </a:r>
          </a:p>
        </p:txBody>
      </p:sp>
    </p:spTree>
    <p:extLst>
      <p:ext uri="{BB962C8B-B14F-4D97-AF65-F5344CB8AC3E}">
        <p14:creationId xmlns:p14="http://schemas.microsoft.com/office/powerpoint/2010/main" val="635410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4" y="4"/>
            <a:ext cx="8632507" cy="1109663"/>
          </a:xfrm>
        </p:spPr>
        <p:txBody>
          <a:bodyPr>
            <a:normAutofit fontScale="90000"/>
          </a:bodyPr>
          <a:lstStyle/>
          <a:p>
            <a:r>
              <a:rPr lang="en-US" dirty="0" smtClean="0"/>
              <a:t>CKD-MBD Phenotype and Adjusted Risk </a:t>
            </a:r>
            <a:br>
              <a:rPr lang="en-US" dirty="0" smtClean="0"/>
            </a:br>
            <a:r>
              <a:rPr lang="en-US" dirty="0" smtClean="0"/>
              <a:t>of Death or CV Hospitalization</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5593"/>
          <a:stretch/>
        </p:blipFill>
        <p:spPr>
          <a:xfrm>
            <a:off x="3200400" y="1406034"/>
            <a:ext cx="3022614" cy="4795486"/>
          </a:xfrm>
        </p:spPr>
      </p:pic>
      <p:cxnSp>
        <p:nvCxnSpPr>
          <p:cNvPr id="6" name="Rechte verbindingslijn 5"/>
          <p:cNvCxnSpPr/>
          <p:nvPr/>
        </p:nvCxnSpPr>
        <p:spPr>
          <a:xfrm>
            <a:off x="3124200" y="1828800"/>
            <a:ext cx="0" cy="9906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kstvak 6"/>
          <p:cNvSpPr txBox="1"/>
          <p:nvPr/>
        </p:nvSpPr>
        <p:spPr>
          <a:xfrm>
            <a:off x="1447800" y="2057400"/>
            <a:ext cx="1524000" cy="307777"/>
          </a:xfrm>
          <a:prstGeom prst="rect">
            <a:avLst/>
          </a:prstGeom>
          <a:noFill/>
        </p:spPr>
        <p:txBody>
          <a:bodyPr wrap="square" rtlCol="0">
            <a:spAutoFit/>
          </a:bodyPr>
          <a:lstStyle/>
          <a:p>
            <a:pPr algn="r"/>
            <a:r>
              <a:rPr lang="en-US" sz="1400" dirty="0" smtClean="0">
                <a:solidFill>
                  <a:srgbClr val="37A962"/>
                </a:solidFill>
              </a:rPr>
              <a:t>PTH high</a:t>
            </a:r>
            <a:endParaRPr lang="en-US" sz="1400" dirty="0">
              <a:solidFill>
                <a:srgbClr val="37A962"/>
              </a:solidFill>
            </a:endParaRPr>
          </a:p>
        </p:txBody>
      </p:sp>
      <p:sp>
        <p:nvSpPr>
          <p:cNvPr id="9" name="Tekstvak 8"/>
          <p:cNvSpPr txBox="1"/>
          <p:nvPr/>
        </p:nvSpPr>
        <p:spPr>
          <a:xfrm>
            <a:off x="6629400" y="2057400"/>
            <a:ext cx="2438400" cy="307777"/>
          </a:xfrm>
          <a:prstGeom prst="rect">
            <a:avLst/>
          </a:prstGeom>
          <a:noFill/>
        </p:spPr>
        <p:txBody>
          <a:bodyPr wrap="square" rtlCol="0">
            <a:spAutoFit/>
          </a:bodyPr>
          <a:lstStyle/>
          <a:p>
            <a:r>
              <a:rPr lang="en-US" sz="1400" dirty="0" smtClean="0">
                <a:solidFill>
                  <a:srgbClr val="37A962"/>
                </a:solidFill>
              </a:rPr>
              <a:t>Ca, P high</a:t>
            </a:r>
            <a:endParaRPr lang="en-US" sz="1400" dirty="0">
              <a:solidFill>
                <a:srgbClr val="37A962"/>
              </a:solidFill>
            </a:endParaRPr>
          </a:p>
        </p:txBody>
      </p:sp>
      <p:cxnSp>
        <p:nvCxnSpPr>
          <p:cNvPr id="11" name="Rechte verbindingslijn met pijl 10"/>
          <p:cNvCxnSpPr/>
          <p:nvPr/>
        </p:nvCxnSpPr>
        <p:spPr>
          <a:xfrm flipH="1" flipV="1">
            <a:off x="5791200" y="1905000"/>
            <a:ext cx="914400" cy="30628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6781800" y="2968823"/>
            <a:ext cx="2514600" cy="307777"/>
          </a:xfrm>
          <a:prstGeom prst="rect">
            <a:avLst/>
          </a:prstGeom>
          <a:noFill/>
        </p:spPr>
        <p:txBody>
          <a:bodyPr wrap="square" rtlCol="0">
            <a:spAutoFit/>
          </a:bodyPr>
          <a:lstStyle/>
          <a:p>
            <a:r>
              <a:rPr lang="en-US" sz="1400" dirty="0" smtClean="0">
                <a:solidFill>
                  <a:srgbClr val="37A962"/>
                </a:solidFill>
              </a:rPr>
              <a:t>Ca, P target</a:t>
            </a:r>
            <a:endParaRPr lang="en-US" sz="1400" dirty="0">
              <a:solidFill>
                <a:srgbClr val="37A962"/>
              </a:solidFill>
            </a:endParaRPr>
          </a:p>
        </p:txBody>
      </p:sp>
      <p:cxnSp>
        <p:nvCxnSpPr>
          <p:cNvPr id="14" name="Rechte verbindingslijn met pijl 13"/>
          <p:cNvCxnSpPr/>
          <p:nvPr/>
        </p:nvCxnSpPr>
        <p:spPr>
          <a:xfrm flipH="1" flipV="1">
            <a:off x="5562600" y="2362200"/>
            <a:ext cx="1295400" cy="69449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6"/>
          <p:cNvSpPr txBox="1"/>
          <p:nvPr/>
        </p:nvSpPr>
        <p:spPr>
          <a:xfrm>
            <a:off x="6705600" y="5638800"/>
            <a:ext cx="2057400" cy="461665"/>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Block GA et al. </a:t>
            </a:r>
            <a:r>
              <a:rPr lang="en-US" sz="1200" dirty="0"/>
              <a:t>Clin J Am Soc Nephrol</a:t>
            </a:r>
            <a:r>
              <a:rPr lang="en-US" sz="1200" dirty="0" smtClean="0">
                <a:solidFill>
                  <a:prstClr val="black"/>
                </a:solidFill>
                <a:latin typeface="Calibri"/>
              </a:rPr>
              <a:t>. 2013;8:2132-2140.</a:t>
            </a:r>
            <a:endParaRPr lang="en-US" sz="1200" dirty="0">
              <a:solidFill>
                <a:prstClr val="black"/>
              </a:solidFill>
              <a:latin typeface="Calibri"/>
            </a:endParaRPr>
          </a:p>
        </p:txBody>
      </p:sp>
    </p:spTree>
    <p:extLst>
      <p:ext uri="{BB962C8B-B14F-4D97-AF65-F5344CB8AC3E}">
        <p14:creationId xmlns:p14="http://schemas.microsoft.com/office/powerpoint/2010/main" val="22420762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Perspective</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Childhood </a:t>
            </a:r>
            <a:r>
              <a:rPr lang="en-US" dirty="0"/>
              <a:t>and adolescence are critical periods for bone mass </a:t>
            </a:r>
            <a:r>
              <a:rPr lang="en-US" dirty="0" smtClean="0"/>
              <a:t>accrual. A prospective pediatric cohort </a:t>
            </a:r>
            <a:r>
              <a:rPr lang="en-US" dirty="0"/>
              <a:t>study </a:t>
            </a:r>
            <a:r>
              <a:rPr lang="en-US" dirty="0" smtClean="0"/>
              <a:t>showed lower serum </a:t>
            </a:r>
            <a:r>
              <a:rPr lang="en-US" dirty="0"/>
              <a:t>calcium levels were independently associated with lower cortical volumetric BMD </a:t>
            </a:r>
            <a:r>
              <a:rPr lang="en-US" dirty="0" smtClean="0"/>
              <a:t>Z-scores, which predicted </a:t>
            </a:r>
            <a:r>
              <a:rPr lang="en-US" dirty="0"/>
              <a:t>future fractures.  </a:t>
            </a:r>
            <a:endParaRPr lang="en-US" dirty="0" smtClean="0"/>
          </a:p>
          <a:p>
            <a:r>
              <a:rPr lang="en-US" dirty="0" smtClean="0"/>
              <a:t>The </a:t>
            </a:r>
            <a:r>
              <a:rPr lang="en-US" dirty="0"/>
              <a:t>Work Group recognizes the higher calcium requirements of the </a:t>
            </a:r>
            <a:r>
              <a:rPr lang="en-US" dirty="0" smtClean="0"/>
              <a:t>growing skeleton </a:t>
            </a:r>
            <a:r>
              <a:rPr lang="en-US" dirty="0"/>
              <a:t>and suggests that serum calcium levels are maintained in the age-appropriate </a:t>
            </a:r>
            <a:r>
              <a:rPr lang="en-US" dirty="0" smtClean="0"/>
              <a:t>normal range</a:t>
            </a:r>
            <a:r>
              <a:rPr lang="en-US" dirty="0"/>
              <a:t>.</a:t>
            </a:r>
          </a:p>
        </p:txBody>
      </p:sp>
    </p:spTree>
    <p:extLst>
      <p:ext uri="{BB962C8B-B14F-4D97-AF65-F5344CB8AC3E}">
        <p14:creationId xmlns:p14="http://schemas.microsoft.com/office/powerpoint/2010/main" val="2761632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and Calciu</a:t>
            </a:r>
            <a:r>
              <a:rPr lang="en-US" dirty="0"/>
              <a:t>m</a:t>
            </a:r>
          </a:p>
        </p:txBody>
      </p:sp>
      <p:sp>
        <p:nvSpPr>
          <p:cNvPr id="3" name="Text Placeholder 2"/>
          <p:cNvSpPr>
            <a:spLocks noGrp="1"/>
          </p:cNvSpPr>
          <p:nvPr>
            <p:ph type="body" sz="quarter" idx="10"/>
          </p:nvPr>
        </p:nvSpPr>
        <p:spPr>
          <a:xfrm>
            <a:off x="304800" y="1219200"/>
            <a:ext cx="8817429" cy="4572000"/>
          </a:xfrm>
        </p:spPr>
        <p:txBody>
          <a:bodyPr>
            <a:normAutofit/>
          </a:bodyPr>
          <a:lstStyle/>
          <a:p>
            <a:r>
              <a:rPr lang="en-US" b="1" dirty="0" smtClean="0">
                <a:solidFill>
                  <a:srgbClr val="37A962"/>
                </a:solidFill>
              </a:rPr>
              <a:t>New 4.1.4</a:t>
            </a:r>
            <a:r>
              <a:rPr lang="en-US" dirty="0" smtClean="0">
                <a:solidFill>
                  <a:srgbClr val="37A962"/>
                </a:solidFill>
              </a:rPr>
              <a:t>: </a:t>
            </a:r>
            <a:r>
              <a:rPr lang="en-US" dirty="0">
                <a:solidFill>
                  <a:srgbClr val="37A962"/>
                </a:solidFill>
              </a:rPr>
              <a:t>In patients with CKD </a:t>
            </a:r>
            <a:r>
              <a:rPr lang="en-US" dirty="0" smtClean="0">
                <a:solidFill>
                  <a:srgbClr val="37A962"/>
                </a:solidFill>
              </a:rPr>
              <a:t>G5D</a:t>
            </a:r>
            <a:r>
              <a:rPr lang="en-US" dirty="0">
                <a:solidFill>
                  <a:srgbClr val="37A962"/>
                </a:solidFill>
              </a:rPr>
              <a:t>, we suggest using a dialysate calcium concentration between 1.25 and 1.50 mmol/l (2.5 and </a:t>
            </a:r>
            <a:r>
              <a:rPr lang="en-US" dirty="0" smtClean="0">
                <a:solidFill>
                  <a:srgbClr val="37A962"/>
                </a:solidFill>
              </a:rPr>
              <a:t/>
            </a:r>
            <a:br>
              <a:rPr lang="en-US" dirty="0" smtClean="0">
                <a:solidFill>
                  <a:srgbClr val="37A962"/>
                </a:solidFill>
              </a:rPr>
            </a:br>
            <a:r>
              <a:rPr lang="en-US" dirty="0" smtClean="0">
                <a:solidFill>
                  <a:srgbClr val="37A962"/>
                </a:solidFill>
              </a:rPr>
              <a:t>3.0 </a:t>
            </a:r>
            <a:r>
              <a:rPr lang="en-US" dirty="0">
                <a:solidFill>
                  <a:srgbClr val="37A962"/>
                </a:solidFill>
              </a:rPr>
              <a:t>mEq/l</a:t>
            </a:r>
            <a:r>
              <a:rPr lang="en-US" dirty="0" smtClean="0">
                <a:solidFill>
                  <a:srgbClr val="37A962"/>
                </a:solidFill>
              </a:rPr>
              <a:t>) </a:t>
            </a:r>
            <a:r>
              <a:rPr lang="en-US" i="1" dirty="0">
                <a:solidFill>
                  <a:srgbClr val="37A962"/>
                </a:solidFill>
              </a:rPr>
              <a:t>(2C</a:t>
            </a:r>
            <a:r>
              <a:rPr lang="en-US" i="1" dirty="0" smtClean="0">
                <a:solidFill>
                  <a:srgbClr val="37A962"/>
                </a:solidFill>
              </a:rPr>
              <a:t>).</a:t>
            </a:r>
            <a:r>
              <a:rPr lang="en-US" dirty="0" smtClean="0">
                <a:solidFill>
                  <a:srgbClr val="37A962"/>
                </a:solidFill>
              </a:rPr>
              <a:t> </a:t>
            </a:r>
            <a:endParaRPr lang="en-US" dirty="0"/>
          </a:p>
          <a:p>
            <a:r>
              <a:rPr lang="en-US" b="1" dirty="0">
                <a:solidFill>
                  <a:srgbClr val="A6A6A6"/>
                </a:solidFill>
              </a:rPr>
              <a:t>Old 4.1.3: </a:t>
            </a:r>
            <a:r>
              <a:rPr lang="en-US" dirty="0">
                <a:solidFill>
                  <a:srgbClr val="A6A6A6"/>
                </a:solidFill>
              </a:rPr>
              <a:t>In patients with CKD G5D, we suggest using a dialysate calcium concentration between 1.25 and 1.50 mmol/l (2.5 and </a:t>
            </a:r>
            <a:r>
              <a:rPr lang="en-US" dirty="0" smtClean="0">
                <a:solidFill>
                  <a:srgbClr val="A6A6A6"/>
                </a:solidFill>
              </a:rPr>
              <a:t/>
            </a:r>
            <a:br>
              <a:rPr lang="en-US" dirty="0" smtClean="0">
                <a:solidFill>
                  <a:srgbClr val="A6A6A6"/>
                </a:solidFill>
              </a:rPr>
            </a:br>
            <a:r>
              <a:rPr lang="en-US" dirty="0" smtClean="0">
                <a:solidFill>
                  <a:srgbClr val="A6A6A6"/>
                </a:solidFill>
              </a:rPr>
              <a:t>3.0 </a:t>
            </a:r>
            <a:r>
              <a:rPr lang="en-US" dirty="0">
                <a:solidFill>
                  <a:srgbClr val="A6A6A6"/>
                </a:solidFill>
              </a:rPr>
              <a:t>mEq/l) (</a:t>
            </a:r>
            <a:r>
              <a:rPr lang="en-US" i="1" dirty="0">
                <a:solidFill>
                  <a:srgbClr val="A6A6A6"/>
                </a:solidFill>
              </a:rPr>
              <a:t>2D</a:t>
            </a:r>
            <a:r>
              <a:rPr lang="en-US" dirty="0">
                <a:solidFill>
                  <a:srgbClr val="A6A6A6"/>
                </a:solidFill>
              </a:rPr>
              <a:t>).</a:t>
            </a:r>
            <a:endParaRPr lang="en-US" i="1" dirty="0">
              <a:solidFill>
                <a:srgbClr val="A6A6A6"/>
              </a:solidFill>
            </a:endParaRPr>
          </a:p>
        </p:txBody>
      </p:sp>
    </p:spTree>
    <p:extLst>
      <p:ext uri="{BB962C8B-B14F-4D97-AF65-F5344CB8AC3E}">
        <p14:creationId xmlns:p14="http://schemas.microsoft.com/office/powerpoint/2010/main" val="3902316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Additional </a:t>
            </a:r>
            <a:r>
              <a:rPr lang="en-US" dirty="0"/>
              <a:t>studies of better quality are available; </a:t>
            </a:r>
            <a:r>
              <a:rPr lang="en-US" dirty="0" smtClean="0"/>
              <a:t>however, they do </a:t>
            </a:r>
            <a:r>
              <a:rPr lang="en-US" dirty="0"/>
              <a:t>not allow discrimination of benefits and </a:t>
            </a:r>
            <a:r>
              <a:rPr lang="en-US" dirty="0" smtClean="0"/>
              <a:t>harm </a:t>
            </a:r>
            <a:r>
              <a:rPr lang="en-US" dirty="0"/>
              <a:t>between calcium dialysate concentrations of 1.25 and 1.50 mmol/l (2.5 and 3.0 mEq/l</a:t>
            </a:r>
            <a:r>
              <a:rPr lang="en-US" dirty="0" smtClean="0"/>
              <a:t>). </a:t>
            </a:r>
          </a:p>
          <a:p>
            <a:r>
              <a:rPr lang="en-US" dirty="0" smtClean="0"/>
              <a:t>Hence, </a:t>
            </a:r>
            <a:r>
              <a:rPr lang="en-US" dirty="0"/>
              <a:t>the wording is unchanged but evidence grade is upgraded from 2D to 2C. </a:t>
            </a:r>
            <a:endParaRPr lang="en-US" dirty="0" smtClean="0"/>
          </a:p>
        </p:txBody>
      </p:sp>
    </p:spTree>
    <p:extLst>
      <p:ext uri="{BB962C8B-B14F-4D97-AF65-F5344CB8AC3E}">
        <p14:creationId xmlns:p14="http://schemas.microsoft.com/office/powerpoint/2010/main" val="432083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and Calciu</a:t>
            </a:r>
            <a:r>
              <a:rPr lang="en-US" dirty="0"/>
              <a:t>m</a:t>
            </a:r>
          </a:p>
        </p:txBody>
      </p:sp>
      <p:sp>
        <p:nvSpPr>
          <p:cNvPr id="3" name="Text Placeholder 2"/>
          <p:cNvSpPr>
            <a:spLocks noGrp="1"/>
          </p:cNvSpPr>
          <p:nvPr>
            <p:ph type="body" sz="quarter" idx="10"/>
          </p:nvPr>
        </p:nvSpPr>
        <p:spPr>
          <a:xfrm>
            <a:off x="304800" y="1219200"/>
            <a:ext cx="8817429" cy="4572000"/>
          </a:xfrm>
        </p:spPr>
        <p:txBody>
          <a:bodyPr>
            <a:normAutofit/>
          </a:bodyPr>
          <a:lstStyle/>
          <a:p>
            <a:r>
              <a:rPr lang="en-US" b="1" dirty="0" smtClean="0">
                <a:solidFill>
                  <a:srgbClr val="37A962"/>
                </a:solidFill>
              </a:rPr>
              <a:t>New 4.1.5</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a:t>
            </a:r>
            <a:r>
              <a:rPr lang="en-US" dirty="0">
                <a:solidFill>
                  <a:srgbClr val="37A962"/>
                </a:solidFill>
              </a:rPr>
              <a:t>, decisions about phosphate-lowering treatment should be based on progressively or persistently elevated serum </a:t>
            </a:r>
            <a:r>
              <a:rPr lang="en-US" dirty="0" smtClean="0">
                <a:solidFill>
                  <a:srgbClr val="37A962"/>
                </a:solidFill>
              </a:rPr>
              <a:t>phosphate </a:t>
            </a:r>
            <a:r>
              <a:rPr lang="en-US" i="1" dirty="0">
                <a:solidFill>
                  <a:srgbClr val="37A962"/>
                </a:solidFill>
              </a:rPr>
              <a:t>(Not Graded</a:t>
            </a:r>
            <a:r>
              <a:rPr lang="en-US" i="1" dirty="0" smtClean="0">
                <a:solidFill>
                  <a:srgbClr val="37A962"/>
                </a:solidFill>
              </a:rPr>
              <a:t>).</a:t>
            </a:r>
            <a:r>
              <a:rPr lang="en-US" dirty="0" smtClean="0">
                <a:solidFill>
                  <a:srgbClr val="37A962"/>
                </a:solidFill>
              </a:rPr>
              <a:t> </a:t>
            </a:r>
          </a:p>
          <a:p>
            <a:r>
              <a:rPr lang="en-US" b="1" dirty="0">
                <a:solidFill>
                  <a:srgbClr val="BFBFBF"/>
                </a:solidFill>
              </a:rPr>
              <a:t>Old 4.1.4: </a:t>
            </a:r>
            <a:r>
              <a:rPr lang="en-US" dirty="0">
                <a:solidFill>
                  <a:srgbClr val="BFBFBF"/>
                </a:solidFill>
              </a:rPr>
              <a:t>In patients with CKD G3a–G5 (</a:t>
            </a:r>
            <a:r>
              <a:rPr lang="en-US" i="1" dirty="0">
                <a:solidFill>
                  <a:srgbClr val="BFBFBF"/>
                </a:solidFill>
              </a:rPr>
              <a:t>2D</a:t>
            </a:r>
            <a:r>
              <a:rPr lang="en-US" dirty="0">
                <a:solidFill>
                  <a:srgbClr val="BFBFBF"/>
                </a:solidFill>
              </a:rPr>
              <a:t>) and G5D (</a:t>
            </a:r>
            <a:r>
              <a:rPr lang="en-US" i="1" dirty="0">
                <a:solidFill>
                  <a:srgbClr val="BFBFBF"/>
                </a:solidFill>
              </a:rPr>
              <a:t>2B</a:t>
            </a:r>
            <a:r>
              <a:rPr lang="en-US" dirty="0">
                <a:solidFill>
                  <a:srgbClr val="BFBFBF"/>
                </a:solidFill>
              </a:rPr>
              <a:t>), we suggest using phosphate-binding agents in the treatment of hyperphosphatemia.</a:t>
            </a:r>
          </a:p>
          <a:p>
            <a:r>
              <a:rPr lang="en-US" dirty="0">
                <a:solidFill>
                  <a:srgbClr val="BFBFBF"/>
                </a:solidFill>
              </a:rPr>
              <a:t>It is reasonable that the choice of phosphate binder takes into account CKD stage, presence of other components of CKD-MBD, concomitant therapies, and side effect profile (</a:t>
            </a:r>
            <a:r>
              <a:rPr lang="en-US" i="1" dirty="0">
                <a:solidFill>
                  <a:srgbClr val="BFBFBF"/>
                </a:solidFill>
              </a:rPr>
              <a:t>Not Graded</a:t>
            </a:r>
            <a:r>
              <a:rPr lang="en-US" dirty="0" smtClean="0">
                <a:solidFill>
                  <a:srgbClr val="BFBFBF"/>
                </a:solidFill>
              </a:rPr>
              <a:t>)</a:t>
            </a:r>
            <a:r>
              <a:rPr lang="en-US" dirty="0">
                <a:solidFill>
                  <a:srgbClr val="BFBFBF"/>
                </a:solidFill>
              </a:rPr>
              <a:t>.</a:t>
            </a:r>
          </a:p>
        </p:txBody>
      </p:sp>
    </p:spTree>
    <p:extLst>
      <p:ext uri="{BB962C8B-B14F-4D97-AF65-F5344CB8AC3E}">
        <p14:creationId xmlns:p14="http://schemas.microsoft.com/office/powerpoint/2010/main" val="6712709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The update emphasizes </a:t>
            </a:r>
            <a:r>
              <a:rPr lang="en-US" dirty="0"/>
              <a:t>the perception that early “preventive” treatment of hyperphosphatemia is currently not supported by data (see </a:t>
            </a:r>
            <a:r>
              <a:rPr lang="en-US" dirty="0" smtClean="0"/>
              <a:t>Rec. 4.1.2).</a:t>
            </a:r>
          </a:p>
        </p:txBody>
      </p:sp>
    </p:spTree>
    <p:extLst>
      <p:ext uri="{BB962C8B-B14F-4D97-AF65-F5344CB8AC3E}">
        <p14:creationId xmlns:p14="http://schemas.microsoft.com/office/powerpoint/2010/main" val="2755797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and Calciu</a:t>
            </a:r>
            <a:r>
              <a:rPr lang="en-US" dirty="0"/>
              <a:t>m</a:t>
            </a:r>
          </a:p>
        </p:txBody>
      </p:sp>
      <p:sp>
        <p:nvSpPr>
          <p:cNvPr id="3" name="Text Placeholder 2"/>
          <p:cNvSpPr>
            <a:spLocks noGrp="1"/>
          </p:cNvSpPr>
          <p:nvPr>
            <p:ph type="body" sz="quarter" idx="10"/>
          </p:nvPr>
        </p:nvSpPr>
        <p:spPr>
          <a:xfrm>
            <a:off x="304800" y="1219200"/>
            <a:ext cx="8817429" cy="4572000"/>
          </a:xfrm>
        </p:spPr>
        <p:txBody>
          <a:bodyPr>
            <a:normAutofit fontScale="92500" lnSpcReduction="10000"/>
          </a:bodyPr>
          <a:lstStyle/>
          <a:p>
            <a:r>
              <a:rPr lang="en-US" b="1" dirty="0" smtClean="0">
                <a:solidFill>
                  <a:srgbClr val="37A962"/>
                </a:solidFill>
              </a:rPr>
              <a:t>New 4.1.6</a:t>
            </a:r>
            <a:r>
              <a:rPr lang="en-US" dirty="0">
                <a:solidFill>
                  <a:srgbClr val="37A962"/>
                </a:solidFill>
              </a:rPr>
              <a:t>: In adult patients with CKD </a:t>
            </a:r>
            <a:r>
              <a:rPr lang="en-US" dirty="0" smtClean="0">
                <a:solidFill>
                  <a:srgbClr val="37A962"/>
                </a:solidFill>
              </a:rPr>
              <a:t>G3a</a:t>
            </a:r>
            <a:r>
              <a:rPr lang="en-US" dirty="0">
                <a:solidFill>
                  <a:srgbClr val="37A962"/>
                </a:solidFill>
              </a:rPr>
              <a:t>–</a:t>
            </a:r>
            <a:r>
              <a:rPr lang="en-US" dirty="0" smtClean="0">
                <a:solidFill>
                  <a:srgbClr val="37A962"/>
                </a:solidFill>
              </a:rPr>
              <a:t>5D </a:t>
            </a:r>
            <a:r>
              <a:rPr lang="en-US" dirty="0">
                <a:solidFill>
                  <a:srgbClr val="37A962"/>
                </a:solidFill>
              </a:rPr>
              <a:t>receiving phosphate-lowering treatment, we suggest restricting the dose of calcium-based phosphate </a:t>
            </a:r>
            <a:r>
              <a:rPr lang="en-US" dirty="0" smtClean="0">
                <a:solidFill>
                  <a:srgbClr val="37A962"/>
                </a:solidFill>
              </a:rPr>
              <a:t>binders </a:t>
            </a:r>
            <a:r>
              <a:rPr lang="en-US" i="1" dirty="0">
                <a:solidFill>
                  <a:srgbClr val="37A962"/>
                </a:solidFill>
              </a:rPr>
              <a:t>(2B</a:t>
            </a:r>
            <a:r>
              <a:rPr lang="en-US" i="1" dirty="0" smtClean="0">
                <a:solidFill>
                  <a:srgbClr val="37A962"/>
                </a:solidFill>
              </a:rPr>
              <a:t>).  </a:t>
            </a:r>
          </a:p>
          <a:p>
            <a:r>
              <a:rPr lang="en-US" dirty="0" smtClean="0">
                <a:solidFill>
                  <a:srgbClr val="37A962"/>
                </a:solidFill>
              </a:rPr>
              <a:t>In </a:t>
            </a:r>
            <a:r>
              <a:rPr lang="en-US" dirty="0">
                <a:solidFill>
                  <a:srgbClr val="37A962"/>
                </a:solidFill>
              </a:rPr>
              <a:t>children with CKD </a:t>
            </a:r>
            <a:r>
              <a:rPr lang="en-US" dirty="0" smtClean="0">
                <a:solidFill>
                  <a:srgbClr val="37A962"/>
                </a:solidFill>
              </a:rPr>
              <a:t>G3a–G5D</a:t>
            </a:r>
            <a:r>
              <a:rPr lang="en-US" dirty="0">
                <a:solidFill>
                  <a:srgbClr val="37A962"/>
                </a:solidFill>
              </a:rPr>
              <a:t>, it is reasonable to base the choice of phosphate-lowering treatment on serum calcium </a:t>
            </a:r>
            <a:r>
              <a:rPr lang="en-US" dirty="0" smtClean="0">
                <a:solidFill>
                  <a:srgbClr val="37A962"/>
                </a:solidFill>
              </a:rPr>
              <a:t>levels </a:t>
            </a:r>
            <a:r>
              <a:rPr lang="en-US" i="1" dirty="0">
                <a:solidFill>
                  <a:srgbClr val="37A962"/>
                </a:solidFill>
              </a:rPr>
              <a:t>(Not Graded</a:t>
            </a:r>
            <a:r>
              <a:rPr lang="en-US" i="1" dirty="0" smtClean="0">
                <a:solidFill>
                  <a:srgbClr val="37A962"/>
                </a:solidFill>
              </a:rPr>
              <a:t>).</a:t>
            </a:r>
            <a:endParaRPr lang="en-US" dirty="0"/>
          </a:p>
          <a:p>
            <a:r>
              <a:rPr lang="en-US" b="1" dirty="0">
                <a:solidFill>
                  <a:srgbClr val="BFBFBF"/>
                </a:solidFill>
              </a:rPr>
              <a:t>Old 4.1.5: </a:t>
            </a:r>
            <a:r>
              <a:rPr lang="en-US" dirty="0">
                <a:solidFill>
                  <a:srgbClr val="BFBFBF"/>
                </a:solidFill>
              </a:rPr>
              <a:t>In patients with CKD G3a–G5D and hyperphosphatemia, we recommend restricting the dose of calcium-based phosphate binders and/or the dose of calcitriol or vitamin D analog in the presence of persistent or recurrent hypercalcemia (</a:t>
            </a:r>
            <a:r>
              <a:rPr lang="en-US" i="1" dirty="0">
                <a:solidFill>
                  <a:srgbClr val="BFBFBF"/>
                </a:solidFill>
              </a:rPr>
              <a:t>1B</a:t>
            </a:r>
            <a:r>
              <a:rPr lang="en-US" dirty="0">
                <a:solidFill>
                  <a:srgbClr val="BFBFBF"/>
                </a:solidFill>
              </a:rPr>
              <a:t>).</a:t>
            </a:r>
          </a:p>
          <a:p>
            <a:r>
              <a:rPr lang="en-US" dirty="0">
                <a:solidFill>
                  <a:srgbClr val="BFBFBF"/>
                </a:solidFill>
              </a:rPr>
              <a:t>In patients with CKD G3a–G5D and hyperphosphatemia, we suggest restricting the dose of calcium-based phosphate binders in the presence of arterial calcification (</a:t>
            </a:r>
            <a:r>
              <a:rPr lang="en-US" i="1" dirty="0">
                <a:solidFill>
                  <a:srgbClr val="BFBFBF"/>
                </a:solidFill>
              </a:rPr>
              <a:t>2C</a:t>
            </a:r>
            <a:r>
              <a:rPr lang="en-US" dirty="0">
                <a:solidFill>
                  <a:srgbClr val="BFBFBF"/>
                </a:solidFill>
              </a:rPr>
              <a:t>) and/or adynamic bone disease (</a:t>
            </a:r>
            <a:r>
              <a:rPr lang="en-US" i="1" dirty="0">
                <a:solidFill>
                  <a:srgbClr val="BFBFBF"/>
                </a:solidFill>
              </a:rPr>
              <a:t>2C</a:t>
            </a:r>
            <a:r>
              <a:rPr lang="en-US" dirty="0">
                <a:solidFill>
                  <a:srgbClr val="BFBFBF"/>
                </a:solidFill>
              </a:rPr>
              <a:t>) and/or if serum PTH levels are persistently low (</a:t>
            </a:r>
            <a:r>
              <a:rPr lang="en-US" i="1" dirty="0">
                <a:solidFill>
                  <a:srgbClr val="BFBFBF"/>
                </a:solidFill>
              </a:rPr>
              <a:t>2C</a:t>
            </a:r>
            <a:r>
              <a:rPr lang="en-US" dirty="0">
                <a:solidFill>
                  <a:srgbClr val="BFBFBF"/>
                </a:solidFill>
              </a:rPr>
              <a:t>).</a:t>
            </a:r>
            <a:endParaRPr lang="en-US" i="1" dirty="0">
              <a:solidFill>
                <a:srgbClr val="BFBFBF"/>
              </a:solidFill>
            </a:endParaRPr>
          </a:p>
          <a:p>
            <a:endParaRPr lang="en-US" dirty="0" smtClean="0"/>
          </a:p>
        </p:txBody>
      </p:sp>
    </p:spTree>
    <p:extLst>
      <p:ext uri="{BB962C8B-B14F-4D97-AF65-F5344CB8AC3E}">
        <p14:creationId xmlns:p14="http://schemas.microsoft.com/office/powerpoint/2010/main" val="3702767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New </a:t>
            </a:r>
            <a:r>
              <a:rPr lang="en-US" dirty="0"/>
              <a:t>evidence from three </a:t>
            </a:r>
            <a:r>
              <a:rPr lang="en-US" dirty="0" smtClean="0"/>
              <a:t>randomized control trials (RCTs) </a:t>
            </a:r>
            <a:r>
              <a:rPr lang="en-US" dirty="0"/>
              <a:t>supports a more general recommendation to restrict calcium-based phosphate binders in hyperphosphatemic patients of all </a:t>
            </a:r>
            <a:r>
              <a:rPr lang="en-US" dirty="0" smtClean="0"/>
              <a:t>severities </a:t>
            </a:r>
            <a:r>
              <a:rPr lang="en-US" dirty="0"/>
              <a:t>of CKD. </a:t>
            </a:r>
          </a:p>
        </p:txBody>
      </p:sp>
    </p:spTree>
    <p:extLst>
      <p:ext uri="{BB962C8B-B14F-4D97-AF65-F5344CB8AC3E}">
        <p14:creationId xmlns:p14="http://schemas.microsoft.com/office/powerpoint/2010/main" val="4129630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143000"/>
          </a:xfrm>
        </p:spPr>
        <p:txBody>
          <a:bodyPr/>
          <a:lstStyle/>
          <a:p>
            <a:r>
              <a:rPr lang="en-US" sz="3200" dirty="0"/>
              <a:t>KDIGO 2017 </a:t>
            </a:r>
            <a:r>
              <a:rPr lang="en-US" sz="3200" dirty="0" smtClean="0"/>
              <a:t>Guideline Update Contributors</a:t>
            </a:r>
            <a:endParaRPr lang="en-US" sz="3200" dirty="0"/>
          </a:p>
        </p:txBody>
      </p:sp>
      <p:sp>
        <p:nvSpPr>
          <p:cNvPr id="5" name="Content Placeholder 4"/>
          <p:cNvSpPr>
            <a:spLocks noGrp="1"/>
          </p:cNvSpPr>
          <p:nvPr>
            <p:ph sz="half" idx="1"/>
          </p:nvPr>
        </p:nvSpPr>
        <p:spPr>
          <a:xfrm>
            <a:off x="1371600" y="2362200"/>
            <a:ext cx="7543800" cy="1828801"/>
          </a:xfrm>
        </p:spPr>
        <p:txBody>
          <a:bodyPr numCol="2"/>
          <a:lstStyle/>
          <a:p>
            <a:pPr>
              <a:spcAft>
                <a:spcPts val="600"/>
              </a:spcAft>
              <a:buFontTx/>
              <a:buChar char="•"/>
              <a:defRPr/>
            </a:pPr>
            <a:r>
              <a:rPr lang="en-US" sz="1800" dirty="0" smtClean="0"/>
              <a:t>Geoffrey Block (</a:t>
            </a:r>
            <a:r>
              <a:rPr lang="en-US" sz="1800" dirty="0"/>
              <a:t>USA)</a:t>
            </a:r>
          </a:p>
          <a:p>
            <a:pPr>
              <a:spcAft>
                <a:spcPts val="600"/>
              </a:spcAft>
              <a:buFontTx/>
              <a:buChar char="•"/>
              <a:defRPr/>
            </a:pPr>
            <a:r>
              <a:rPr lang="en-US" sz="1800" dirty="0"/>
              <a:t>Pieter </a:t>
            </a:r>
            <a:r>
              <a:rPr lang="en-US" sz="1800" dirty="0" smtClean="0"/>
              <a:t>Evenepoel (</a:t>
            </a:r>
            <a:r>
              <a:rPr lang="en-US" sz="1800" dirty="0"/>
              <a:t>Belgium) </a:t>
            </a:r>
          </a:p>
          <a:p>
            <a:pPr>
              <a:spcAft>
                <a:spcPts val="600"/>
              </a:spcAft>
              <a:buFontTx/>
              <a:buChar char="•"/>
              <a:defRPr/>
            </a:pPr>
            <a:r>
              <a:rPr lang="en-US" sz="1800" dirty="0"/>
              <a:t>Masafumi </a:t>
            </a:r>
            <a:r>
              <a:rPr lang="en-US" sz="1800" dirty="0" smtClean="0"/>
              <a:t>Fukagawa (</a:t>
            </a:r>
            <a:r>
              <a:rPr lang="en-US" sz="1800" dirty="0"/>
              <a:t>Japan)</a:t>
            </a:r>
          </a:p>
          <a:p>
            <a:pPr>
              <a:spcAft>
                <a:spcPts val="600"/>
              </a:spcAft>
              <a:buFontTx/>
              <a:buChar char="•"/>
              <a:defRPr/>
            </a:pPr>
            <a:r>
              <a:rPr lang="en-US" sz="1800" dirty="0"/>
              <a:t>Charles </a:t>
            </a:r>
            <a:r>
              <a:rPr lang="en-US" sz="1800" dirty="0" smtClean="0"/>
              <a:t>A. Herzog (</a:t>
            </a:r>
            <a:r>
              <a:rPr lang="en-US" sz="1800" dirty="0"/>
              <a:t>USA)</a:t>
            </a:r>
          </a:p>
          <a:p>
            <a:pPr>
              <a:spcAft>
                <a:spcPts val="600"/>
              </a:spcAft>
              <a:buFontTx/>
              <a:buChar char="•"/>
              <a:defRPr/>
            </a:pPr>
            <a:r>
              <a:rPr lang="en-US" dirty="0" smtClean="0"/>
              <a:t>Linda </a:t>
            </a:r>
            <a:r>
              <a:rPr lang="en-US" dirty="0"/>
              <a:t>McCann (USA</a:t>
            </a:r>
            <a:r>
              <a:rPr lang="en-US" dirty="0" smtClean="0"/>
              <a:t>)</a:t>
            </a:r>
            <a:endParaRPr lang="en-US" dirty="0"/>
          </a:p>
          <a:p>
            <a:pPr>
              <a:spcAft>
                <a:spcPts val="600"/>
              </a:spcAft>
              <a:defRPr/>
            </a:pPr>
            <a:endParaRPr lang="en-US" sz="1800" dirty="0" smtClean="0"/>
          </a:p>
          <a:p>
            <a:pPr>
              <a:spcAft>
                <a:spcPts val="600"/>
              </a:spcAft>
              <a:buFontTx/>
              <a:buChar char="•"/>
              <a:defRPr/>
            </a:pPr>
            <a:r>
              <a:rPr lang="en-US" sz="1800" dirty="0" smtClean="0"/>
              <a:t>Sharon M. Moe (USA)</a:t>
            </a:r>
          </a:p>
          <a:p>
            <a:pPr>
              <a:spcAft>
                <a:spcPts val="600"/>
              </a:spcAft>
              <a:buFontTx/>
              <a:buChar char="•"/>
              <a:defRPr/>
            </a:pPr>
            <a:r>
              <a:rPr lang="en-US" sz="1800" dirty="0" smtClean="0"/>
              <a:t>Rukshana Shroff (</a:t>
            </a:r>
            <a:r>
              <a:rPr lang="en-US" sz="1800" dirty="0"/>
              <a:t>UK)</a:t>
            </a:r>
          </a:p>
          <a:p>
            <a:pPr>
              <a:spcAft>
                <a:spcPts val="600"/>
              </a:spcAft>
              <a:buFontTx/>
              <a:buChar char="•"/>
              <a:defRPr/>
            </a:pPr>
            <a:r>
              <a:rPr lang="en-US" sz="1800" dirty="0"/>
              <a:t>Marcello </a:t>
            </a:r>
            <a:r>
              <a:rPr lang="en-US" sz="1800" dirty="0" smtClean="0"/>
              <a:t>A. Tonelli (</a:t>
            </a:r>
            <a:r>
              <a:rPr lang="en-US" sz="1800" dirty="0"/>
              <a:t>Canada)</a:t>
            </a:r>
          </a:p>
          <a:p>
            <a:pPr>
              <a:spcAft>
                <a:spcPts val="600"/>
              </a:spcAft>
              <a:buFontTx/>
              <a:buChar char="•"/>
              <a:defRPr/>
            </a:pPr>
            <a:r>
              <a:rPr lang="en-US" sz="1800" dirty="0"/>
              <a:t>Nigel </a:t>
            </a:r>
            <a:r>
              <a:rPr lang="en-US" sz="1800" dirty="0" smtClean="0"/>
              <a:t>D. Toussaint </a:t>
            </a:r>
            <a:r>
              <a:rPr lang="en-US" sz="1800" dirty="0"/>
              <a:t>(Australia)</a:t>
            </a:r>
          </a:p>
          <a:p>
            <a:pPr>
              <a:spcAft>
                <a:spcPts val="600"/>
              </a:spcAft>
              <a:buFontTx/>
              <a:buChar char="•"/>
              <a:defRPr/>
            </a:pPr>
            <a:r>
              <a:rPr lang="en-US" sz="1800" dirty="0"/>
              <a:t>Marc </a:t>
            </a:r>
            <a:r>
              <a:rPr lang="en-US" sz="1800" dirty="0" smtClean="0"/>
              <a:t>G. Vervloet (</a:t>
            </a:r>
            <a:r>
              <a:rPr lang="en-US" sz="1800" dirty="0"/>
              <a:t>The Netherlands)</a:t>
            </a:r>
          </a:p>
          <a:p>
            <a:pPr marL="0" indent="0">
              <a:spcAft>
                <a:spcPts val="600"/>
              </a:spcAft>
              <a:buNone/>
              <a:defRPr/>
            </a:pPr>
            <a:endParaRPr lang="en-US" sz="1800" dirty="0"/>
          </a:p>
        </p:txBody>
      </p:sp>
      <p:sp>
        <p:nvSpPr>
          <p:cNvPr id="7" name="TextBox 6"/>
          <p:cNvSpPr txBox="1"/>
          <p:nvPr/>
        </p:nvSpPr>
        <p:spPr>
          <a:xfrm>
            <a:off x="685800" y="1254154"/>
            <a:ext cx="7924800" cy="955646"/>
          </a:xfrm>
          <a:prstGeom prst="rect">
            <a:avLst/>
          </a:prstGeom>
          <a:noFill/>
        </p:spPr>
        <p:txBody>
          <a:bodyPr wrap="square" rtlCol="0">
            <a:spAutoFit/>
          </a:bodyPr>
          <a:lstStyle/>
          <a:p>
            <a:pPr algn="ctr">
              <a:lnSpc>
                <a:spcPct val="90000"/>
              </a:lnSpc>
              <a:spcBef>
                <a:spcPct val="20000"/>
              </a:spcBef>
              <a:defRPr/>
            </a:pPr>
            <a:r>
              <a:rPr lang="en-US" b="1" dirty="0">
                <a:solidFill>
                  <a:srgbClr val="37A962"/>
                </a:solidFill>
              </a:rPr>
              <a:t>Guideline </a:t>
            </a:r>
            <a:r>
              <a:rPr lang="en-US" b="1" dirty="0" smtClean="0">
                <a:solidFill>
                  <a:srgbClr val="37A962"/>
                </a:solidFill>
              </a:rPr>
              <a:t>Work Group</a:t>
            </a:r>
          </a:p>
          <a:p>
            <a:pPr algn="ctr">
              <a:lnSpc>
                <a:spcPct val="90000"/>
              </a:lnSpc>
              <a:spcBef>
                <a:spcPct val="20000"/>
              </a:spcBef>
              <a:defRPr/>
            </a:pPr>
            <a:r>
              <a:rPr lang="en-US" dirty="0" smtClean="0"/>
              <a:t>Markus Ketteler </a:t>
            </a:r>
            <a:r>
              <a:rPr lang="en-US" dirty="0"/>
              <a:t>(Germany</a:t>
            </a:r>
            <a:r>
              <a:rPr lang="en-US" dirty="0" smtClean="0"/>
              <a:t>) – Co-chair</a:t>
            </a:r>
          </a:p>
          <a:p>
            <a:pPr algn="ctr">
              <a:lnSpc>
                <a:spcPct val="90000"/>
              </a:lnSpc>
              <a:spcBef>
                <a:spcPct val="20000"/>
              </a:spcBef>
              <a:defRPr/>
            </a:pPr>
            <a:r>
              <a:rPr lang="en-US" dirty="0" smtClean="0"/>
              <a:t>Mary B. Leonard (USA) – Co-chair</a:t>
            </a:r>
            <a:endParaRPr lang="en-US" dirty="0"/>
          </a:p>
        </p:txBody>
      </p:sp>
      <p:sp>
        <p:nvSpPr>
          <p:cNvPr id="6" name="TextBox 5"/>
          <p:cNvSpPr txBox="1"/>
          <p:nvPr/>
        </p:nvSpPr>
        <p:spPr>
          <a:xfrm>
            <a:off x="649514" y="4419600"/>
            <a:ext cx="7924800" cy="1754327"/>
          </a:xfrm>
          <a:prstGeom prst="rect">
            <a:avLst/>
          </a:prstGeom>
          <a:noFill/>
        </p:spPr>
        <p:txBody>
          <a:bodyPr wrap="square" rtlCol="0">
            <a:spAutoFit/>
          </a:bodyPr>
          <a:lstStyle/>
          <a:p>
            <a:pPr algn="ctr">
              <a:defRPr/>
            </a:pPr>
            <a:r>
              <a:rPr lang="en-US" b="1" dirty="0">
                <a:solidFill>
                  <a:srgbClr val="37A962"/>
                </a:solidFill>
              </a:rPr>
              <a:t>Evidence Review </a:t>
            </a:r>
            <a:r>
              <a:rPr lang="en-US" b="1" dirty="0" smtClean="0">
                <a:solidFill>
                  <a:srgbClr val="37A962"/>
                </a:solidFill>
              </a:rPr>
              <a:t>Team</a:t>
            </a:r>
          </a:p>
          <a:p>
            <a:pPr algn="ctr">
              <a:defRPr/>
            </a:pPr>
            <a:r>
              <a:rPr lang="en-US" b="1" dirty="0" smtClean="0"/>
              <a:t>Johns Hopkins University</a:t>
            </a:r>
            <a:endParaRPr lang="en-US" b="1" dirty="0"/>
          </a:p>
          <a:p>
            <a:pPr algn="ctr">
              <a:spcAft>
                <a:spcPts val="600"/>
              </a:spcAft>
              <a:defRPr/>
            </a:pPr>
            <a:r>
              <a:rPr lang="en-US" dirty="0"/>
              <a:t>Karen A. Robinson, Casey Rebholz, </a:t>
            </a:r>
            <a:br>
              <a:rPr lang="en-US" dirty="0"/>
            </a:br>
            <a:r>
              <a:rPr lang="en-US" dirty="0"/>
              <a:t>Lisa M. Wilson, </a:t>
            </a:r>
            <a:r>
              <a:rPr lang="en-US" dirty="0" err="1"/>
              <a:t>Ermias</a:t>
            </a:r>
            <a:r>
              <a:rPr lang="en-US" dirty="0"/>
              <a:t> </a:t>
            </a:r>
            <a:r>
              <a:rPr lang="en-US" dirty="0" err="1"/>
              <a:t>Jirru</a:t>
            </a:r>
            <a:r>
              <a:rPr lang="en-US" dirty="0"/>
              <a:t>, </a:t>
            </a:r>
            <a:br>
              <a:rPr lang="en-US" dirty="0"/>
            </a:br>
            <a:r>
              <a:rPr lang="en-US" dirty="0"/>
              <a:t>Marisa Chi Liu, Jessica </a:t>
            </a:r>
            <a:r>
              <a:rPr lang="en-US" dirty="0" err="1"/>
              <a:t>Gayleard</a:t>
            </a:r>
            <a:r>
              <a:rPr lang="en-US" dirty="0"/>
              <a:t>, </a:t>
            </a:r>
            <a:br>
              <a:rPr lang="en-US" dirty="0"/>
            </a:br>
            <a:r>
              <a:rPr lang="en-US" dirty="0"/>
              <a:t>Allen Zhang</a:t>
            </a:r>
          </a:p>
        </p:txBody>
      </p:sp>
    </p:spTree>
    <p:extLst>
      <p:ext uri="{BB962C8B-B14F-4D97-AF65-F5344CB8AC3E}">
        <p14:creationId xmlns:p14="http://schemas.microsoft.com/office/powerpoint/2010/main" val="1116240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and Calciu</a:t>
            </a:r>
            <a:r>
              <a:rPr lang="en-US" dirty="0"/>
              <a:t>m</a:t>
            </a:r>
          </a:p>
        </p:txBody>
      </p:sp>
      <p:sp>
        <p:nvSpPr>
          <p:cNvPr id="3" name="Text Placeholder 2"/>
          <p:cNvSpPr>
            <a:spLocks noGrp="1"/>
          </p:cNvSpPr>
          <p:nvPr>
            <p:ph type="body" sz="quarter" idx="10"/>
          </p:nvPr>
        </p:nvSpPr>
        <p:spPr>
          <a:xfrm>
            <a:off x="304800" y="1219200"/>
            <a:ext cx="8817429" cy="4572000"/>
          </a:xfrm>
        </p:spPr>
        <p:txBody>
          <a:bodyPr>
            <a:normAutofit/>
          </a:bodyPr>
          <a:lstStyle/>
          <a:p>
            <a:r>
              <a:rPr lang="en-US" b="1" dirty="0" smtClean="0"/>
              <a:t>4.1.7</a:t>
            </a:r>
            <a:r>
              <a:rPr lang="en-US" b="1" dirty="0"/>
              <a:t>:</a:t>
            </a:r>
            <a:r>
              <a:rPr lang="en-US" dirty="0"/>
              <a:t> In patients with CKD G3a–G5D, we recommend avoiding the long-term use of aluminum-containing phosphate </a:t>
            </a:r>
            <a:r>
              <a:rPr lang="en-US" dirty="0" smtClean="0"/>
              <a:t>binders, and </a:t>
            </a:r>
            <a:r>
              <a:rPr lang="en-US" dirty="0"/>
              <a:t>in patients with CKD G5D, avoiding dialysate aluminum contamination to prevent aluminum intoxication (</a:t>
            </a:r>
            <a:r>
              <a:rPr lang="en-US" i="1" dirty="0"/>
              <a:t>1C</a:t>
            </a:r>
            <a:r>
              <a:rPr lang="en-US" dirty="0"/>
              <a:t>).</a:t>
            </a:r>
          </a:p>
          <a:p>
            <a:endParaRPr lang="en-US" i="1" dirty="0"/>
          </a:p>
          <a:p>
            <a:endParaRPr lang="en-US" dirty="0" smtClean="0"/>
          </a:p>
        </p:txBody>
      </p:sp>
    </p:spTree>
    <p:extLst>
      <p:ext uri="{BB962C8B-B14F-4D97-AF65-F5344CB8AC3E}">
        <p14:creationId xmlns:p14="http://schemas.microsoft.com/office/powerpoint/2010/main" val="2194092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Binders in Moderate CKD</a:t>
            </a:r>
            <a:endParaRPr lang="en-US" dirty="0"/>
          </a:p>
        </p:txBody>
      </p:sp>
      <p:pic>
        <p:nvPicPr>
          <p:cNvPr id="3" name="Grafik 4"/>
          <p:cNvPicPr>
            <a:picLocks noChangeAspect="1"/>
          </p:cNvPicPr>
          <p:nvPr/>
        </p:nvPicPr>
        <p:blipFill>
          <a:blip r:embed="rId3"/>
          <a:stretch>
            <a:fillRect/>
          </a:stretch>
        </p:blipFill>
        <p:spPr>
          <a:xfrm>
            <a:off x="467544" y="1412776"/>
            <a:ext cx="4032448" cy="3786570"/>
          </a:xfrm>
          <a:prstGeom prst="rect">
            <a:avLst/>
          </a:prstGeom>
        </p:spPr>
      </p:pic>
      <p:pic>
        <p:nvPicPr>
          <p:cNvPr id="4" name="Grafik 5"/>
          <p:cNvPicPr>
            <a:picLocks noChangeAspect="1"/>
          </p:cNvPicPr>
          <p:nvPr/>
        </p:nvPicPr>
        <p:blipFill>
          <a:blip r:embed="rId4"/>
          <a:stretch>
            <a:fillRect/>
          </a:stretch>
        </p:blipFill>
        <p:spPr>
          <a:xfrm>
            <a:off x="4707265" y="1412776"/>
            <a:ext cx="4041199" cy="3792506"/>
          </a:xfrm>
          <a:prstGeom prst="rect">
            <a:avLst/>
          </a:prstGeom>
        </p:spPr>
      </p:pic>
      <p:sp>
        <p:nvSpPr>
          <p:cNvPr id="5" name="TextBox 4"/>
          <p:cNvSpPr txBox="1"/>
          <p:nvPr/>
        </p:nvSpPr>
        <p:spPr>
          <a:xfrm>
            <a:off x="5334000" y="5857269"/>
            <a:ext cx="3495218"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rPr>
              <a:t>Block G et al. J Am Soc Nephrol. 2012;23:1407-1415.</a:t>
            </a:r>
            <a:endParaRPr lang="en-US" sz="1200" dirty="0">
              <a:solidFill>
                <a:prstClr val="black"/>
              </a:solidFill>
              <a:latin typeface="Calibri"/>
            </a:endParaRPr>
          </a:p>
        </p:txBody>
      </p:sp>
      <p:sp>
        <p:nvSpPr>
          <p:cNvPr id="6" name="Tekstvak 5"/>
          <p:cNvSpPr txBox="1"/>
          <p:nvPr/>
        </p:nvSpPr>
        <p:spPr>
          <a:xfrm>
            <a:off x="1447800" y="4705290"/>
            <a:ext cx="990600"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Active</a:t>
            </a:r>
            <a:endParaRPr lang="nl-NL" sz="1400" cap="small" dirty="0">
              <a:solidFill>
                <a:srgbClr val="37A962"/>
              </a:solidFill>
              <a:latin typeface="+mj-lt"/>
              <a:ea typeface="+mj-ea"/>
              <a:cs typeface="+mj-cs"/>
            </a:endParaRPr>
          </a:p>
        </p:txBody>
      </p:sp>
      <p:sp>
        <p:nvSpPr>
          <p:cNvPr id="7" name="Tekstvak 6"/>
          <p:cNvSpPr txBox="1"/>
          <p:nvPr/>
        </p:nvSpPr>
        <p:spPr>
          <a:xfrm>
            <a:off x="3124200" y="4705290"/>
            <a:ext cx="990600"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Placebo</a:t>
            </a:r>
            <a:endParaRPr lang="nl-NL" sz="1400" cap="small" dirty="0">
              <a:solidFill>
                <a:srgbClr val="37A962"/>
              </a:solidFill>
              <a:latin typeface="+mj-lt"/>
              <a:ea typeface="+mj-ea"/>
              <a:cs typeface="+mj-cs"/>
            </a:endParaRPr>
          </a:p>
        </p:txBody>
      </p:sp>
      <p:sp>
        <p:nvSpPr>
          <p:cNvPr id="8" name="Tekstvak 7"/>
          <p:cNvSpPr txBox="1"/>
          <p:nvPr/>
        </p:nvSpPr>
        <p:spPr>
          <a:xfrm>
            <a:off x="7772400" y="4690646"/>
            <a:ext cx="838200"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Placebo</a:t>
            </a:r>
            <a:endParaRPr lang="nl-NL" sz="1400" cap="small" dirty="0">
              <a:solidFill>
                <a:srgbClr val="37A962"/>
              </a:solidFill>
              <a:latin typeface="+mj-lt"/>
              <a:ea typeface="+mj-ea"/>
              <a:cs typeface="+mj-cs"/>
            </a:endParaRPr>
          </a:p>
        </p:txBody>
      </p:sp>
      <p:sp>
        <p:nvSpPr>
          <p:cNvPr id="11" name="Tekstvak 10"/>
          <p:cNvSpPr txBox="1"/>
          <p:nvPr/>
        </p:nvSpPr>
        <p:spPr>
          <a:xfrm>
            <a:off x="5181600" y="4721423"/>
            <a:ext cx="990600"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Lanthanum</a:t>
            </a:r>
            <a:endParaRPr lang="nl-NL" sz="1400" cap="small" dirty="0">
              <a:solidFill>
                <a:srgbClr val="37A962"/>
              </a:solidFill>
              <a:latin typeface="+mj-lt"/>
              <a:ea typeface="+mj-ea"/>
              <a:cs typeface="+mj-cs"/>
            </a:endParaRPr>
          </a:p>
        </p:txBody>
      </p:sp>
      <p:sp>
        <p:nvSpPr>
          <p:cNvPr id="12" name="Tekstvak 11"/>
          <p:cNvSpPr txBox="1"/>
          <p:nvPr/>
        </p:nvSpPr>
        <p:spPr>
          <a:xfrm>
            <a:off x="6096000" y="4721423"/>
            <a:ext cx="990600"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Sevelamer</a:t>
            </a:r>
            <a:endParaRPr lang="nl-NL" sz="1400" cap="small" dirty="0">
              <a:solidFill>
                <a:srgbClr val="37A962"/>
              </a:solidFill>
              <a:latin typeface="+mj-lt"/>
              <a:ea typeface="+mj-ea"/>
              <a:cs typeface="+mj-cs"/>
            </a:endParaRPr>
          </a:p>
        </p:txBody>
      </p:sp>
      <p:sp>
        <p:nvSpPr>
          <p:cNvPr id="13" name="Tekstvak 12"/>
          <p:cNvSpPr txBox="1"/>
          <p:nvPr/>
        </p:nvSpPr>
        <p:spPr>
          <a:xfrm>
            <a:off x="7010400" y="4721423"/>
            <a:ext cx="762000"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Calcium</a:t>
            </a:r>
            <a:endParaRPr lang="nl-NL" sz="1400" cap="small" dirty="0">
              <a:solidFill>
                <a:srgbClr val="37A962"/>
              </a:solidFill>
              <a:latin typeface="+mj-lt"/>
              <a:ea typeface="+mj-ea"/>
              <a:cs typeface="+mj-cs"/>
            </a:endParaRPr>
          </a:p>
        </p:txBody>
      </p:sp>
    </p:spTree>
    <p:extLst>
      <p:ext uri="{BB962C8B-B14F-4D97-AF65-F5344CB8AC3E}">
        <p14:creationId xmlns:p14="http://schemas.microsoft.com/office/powerpoint/2010/main" val="2686040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Binders and Mortality</a:t>
            </a:r>
            <a:endParaRPr lang="en-US" dirty="0"/>
          </a:p>
        </p:txBody>
      </p:sp>
      <p:sp>
        <p:nvSpPr>
          <p:cNvPr id="6" name="Textfeld 6"/>
          <p:cNvSpPr txBox="1"/>
          <p:nvPr/>
        </p:nvSpPr>
        <p:spPr>
          <a:xfrm>
            <a:off x="1676400" y="1295400"/>
            <a:ext cx="1782559" cy="338554"/>
          </a:xfrm>
          <a:prstGeom prst="rect">
            <a:avLst/>
          </a:prstGeom>
          <a:noFill/>
        </p:spPr>
        <p:txBody>
          <a:bodyPr wrap="none" rtlCol="0">
            <a:spAutoFit/>
          </a:bodyPr>
          <a:lstStyle/>
          <a:p>
            <a:r>
              <a:rPr lang="de-DE" sz="1600" dirty="0" smtClean="0">
                <a:latin typeface="Calibri" panose="020F0502020204030204" pitchFamily="34" charset="0"/>
              </a:rPr>
              <a:t>All-Cause Mortality</a:t>
            </a:r>
            <a:endParaRPr lang="de-DE" sz="1600" dirty="0">
              <a:latin typeface="Calibri" panose="020F0502020204030204" pitchFamily="34" charset="0"/>
            </a:endParaRPr>
          </a:p>
        </p:txBody>
      </p:sp>
      <p:sp>
        <p:nvSpPr>
          <p:cNvPr id="7" name="Textfeld 7"/>
          <p:cNvSpPr txBox="1"/>
          <p:nvPr/>
        </p:nvSpPr>
        <p:spPr>
          <a:xfrm>
            <a:off x="6096000" y="1295400"/>
            <a:ext cx="2819400" cy="338554"/>
          </a:xfrm>
          <a:prstGeom prst="rect">
            <a:avLst/>
          </a:prstGeom>
          <a:noFill/>
        </p:spPr>
        <p:txBody>
          <a:bodyPr wrap="square" rtlCol="0">
            <a:spAutoFit/>
          </a:bodyPr>
          <a:lstStyle/>
          <a:p>
            <a:r>
              <a:rPr lang="en-US" sz="1600" dirty="0" smtClean="0">
                <a:latin typeface="Calibri" panose="020F0502020204030204" pitchFamily="34" charset="0"/>
              </a:rPr>
              <a:t>Dialysis</a:t>
            </a:r>
            <a:r>
              <a:rPr lang="de-DE" sz="1600" dirty="0" smtClean="0">
                <a:latin typeface="Calibri" panose="020F0502020204030204" pitchFamily="34" charset="0"/>
              </a:rPr>
              <a:t> Inception</a:t>
            </a:r>
            <a:endParaRPr lang="de-DE" sz="1600" dirty="0">
              <a:latin typeface="Calibri" panose="020F0502020204030204" pitchFamily="34" charset="0"/>
            </a:endParaRPr>
          </a:p>
        </p:txBody>
      </p:sp>
      <p:sp>
        <p:nvSpPr>
          <p:cNvPr id="8" name="Rectangle 7"/>
          <p:cNvSpPr>
            <a:spLocks noChangeArrowheads="1"/>
          </p:cNvSpPr>
          <p:nvPr/>
        </p:nvSpPr>
        <p:spPr bwMode="auto">
          <a:xfrm>
            <a:off x="1065038" y="5791200"/>
            <a:ext cx="40746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de-DE" sz="1400" dirty="0" smtClean="0">
                <a:latin typeface="Calibri" pitchFamily="34" charset="0"/>
                <a:ea typeface="Calibri" pitchFamily="34" charset="0"/>
                <a:cs typeface="Calibri" pitchFamily="34" charset="0"/>
              </a:rPr>
              <a:t>Di Iorio B et al. Clin J Am Soc Nephrol 2012;7:487-493</a:t>
            </a:r>
            <a:endParaRPr lang="en-US" altLang="de-DE" sz="1400" dirty="0">
              <a:latin typeface="Calibri" pitchFamily="34" charset="0"/>
              <a:ea typeface="Calibri" pitchFamily="34" charset="0"/>
              <a:cs typeface="Calibri"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412413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434" y="1771650"/>
            <a:ext cx="4192588"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7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Sevelamer vs. Calcium</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496944" cy="334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1447800" y="5791200"/>
            <a:ext cx="37681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Di Iorio B et al. Am J Kidney Dis. 2013;62:771-778</a:t>
            </a:r>
            <a:endParaRPr lang="en-GB" altLang="de-DE" sz="1400" dirty="0">
              <a:latin typeface="Calibri" pitchFamily="34" charset="0"/>
              <a:ea typeface="Calibri" pitchFamily="34" charset="0"/>
              <a:cs typeface="Calibri" pitchFamily="34" charset="0"/>
            </a:endParaRPr>
          </a:p>
        </p:txBody>
      </p:sp>
      <p:sp>
        <p:nvSpPr>
          <p:cNvPr id="5" name="Textfeld 6"/>
          <p:cNvSpPr txBox="1"/>
          <p:nvPr/>
        </p:nvSpPr>
        <p:spPr>
          <a:xfrm>
            <a:off x="1676400" y="1295400"/>
            <a:ext cx="1107996" cy="338554"/>
          </a:xfrm>
          <a:prstGeom prst="rect">
            <a:avLst/>
          </a:prstGeom>
          <a:noFill/>
        </p:spPr>
        <p:txBody>
          <a:bodyPr wrap="none" rtlCol="0">
            <a:spAutoFit/>
          </a:bodyPr>
          <a:lstStyle/>
          <a:p>
            <a:r>
              <a:rPr lang="en-US" sz="1600" dirty="0" smtClean="0">
                <a:latin typeface="Calibri" panose="020F0502020204030204" pitchFamily="34" charset="0"/>
              </a:rPr>
              <a:t>Arrythmias</a:t>
            </a:r>
            <a:endParaRPr lang="en-US" sz="1600" dirty="0">
              <a:latin typeface="Calibri" panose="020F0502020204030204" pitchFamily="34" charset="0"/>
            </a:endParaRPr>
          </a:p>
        </p:txBody>
      </p:sp>
      <p:sp>
        <p:nvSpPr>
          <p:cNvPr id="6" name="Textfeld 7"/>
          <p:cNvSpPr txBox="1"/>
          <p:nvPr/>
        </p:nvSpPr>
        <p:spPr>
          <a:xfrm>
            <a:off x="6096000" y="1295400"/>
            <a:ext cx="2819400" cy="338554"/>
          </a:xfrm>
          <a:prstGeom prst="rect">
            <a:avLst/>
          </a:prstGeom>
          <a:noFill/>
        </p:spPr>
        <p:txBody>
          <a:bodyPr wrap="square" rtlCol="0">
            <a:spAutoFit/>
          </a:bodyPr>
          <a:lstStyle/>
          <a:p>
            <a:r>
              <a:rPr lang="en-US" sz="1600" dirty="0" smtClean="0">
                <a:latin typeface="Calibri" panose="020F0502020204030204" pitchFamily="34" charset="0"/>
              </a:rPr>
              <a:t>Cardiovascular Mortality</a:t>
            </a:r>
            <a:endParaRPr lang="en-US" sz="1600" dirty="0">
              <a:latin typeface="Calibri" panose="020F0502020204030204" pitchFamily="34" charset="0"/>
            </a:endParaRPr>
          </a:p>
        </p:txBody>
      </p:sp>
    </p:spTree>
    <p:extLst>
      <p:ext uri="{BB962C8B-B14F-4D97-AF65-F5344CB8AC3E}">
        <p14:creationId xmlns:p14="http://schemas.microsoft.com/office/powerpoint/2010/main" val="11049442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Perspective</a:t>
            </a:r>
            <a:endParaRPr lang="en-US" dirty="0"/>
          </a:p>
        </p:txBody>
      </p:sp>
      <p:sp>
        <p:nvSpPr>
          <p:cNvPr id="3" name="Content Placeholder 2"/>
          <p:cNvSpPr>
            <a:spLocks noGrp="1"/>
          </p:cNvSpPr>
          <p:nvPr>
            <p:ph idx="1"/>
          </p:nvPr>
        </p:nvSpPr>
        <p:spPr/>
        <p:txBody>
          <a:bodyPr/>
          <a:lstStyle/>
          <a:p>
            <a:r>
              <a:rPr lang="en-US" dirty="0" smtClean="0"/>
              <a:t>Concerns </a:t>
            </a:r>
            <a:r>
              <a:rPr lang="en-US" dirty="0"/>
              <a:t>regarding </a:t>
            </a:r>
            <a:r>
              <a:rPr lang="en-US" dirty="0" smtClean="0"/>
              <a:t>the adverse </a:t>
            </a:r>
            <a:r>
              <a:rPr lang="en-US" dirty="0"/>
              <a:t>effects of exogenous calcium may not be generalizable to children. </a:t>
            </a:r>
            <a:endParaRPr lang="en-US" dirty="0" smtClean="0"/>
          </a:p>
          <a:p>
            <a:r>
              <a:rPr lang="en-US" dirty="0" smtClean="0"/>
              <a:t>Studies </a:t>
            </a:r>
            <a:r>
              <a:rPr lang="en-US" dirty="0"/>
              <a:t>of calcium- and </a:t>
            </a:r>
            <a:r>
              <a:rPr lang="en-US" dirty="0" smtClean="0"/>
              <a:t>non–calcium-containing binders </a:t>
            </a:r>
            <a:r>
              <a:rPr lang="en-US" dirty="0"/>
              <a:t>and other therapies that impact calcium balance should consider the needs </a:t>
            </a:r>
            <a:r>
              <a:rPr lang="en-US" dirty="0" smtClean="0"/>
              <a:t>of the </a:t>
            </a:r>
            <a:r>
              <a:rPr lang="en-US" dirty="0"/>
              <a:t>developing skeleton. </a:t>
            </a:r>
            <a:endParaRPr lang="en-US" dirty="0" smtClean="0"/>
          </a:p>
          <a:p>
            <a:r>
              <a:rPr lang="en-US" dirty="0" smtClean="0"/>
              <a:t>The </a:t>
            </a:r>
            <a:r>
              <a:rPr lang="en-US" dirty="0"/>
              <a:t>observation that serum calcium levels were positively </a:t>
            </a:r>
            <a:r>
              <a:rPr lang="en-US" dirty="0" smtClean="0"/>
              <a:t>associated with </a:t>
            </a:r>
            <a:r>
              <a:rPr lang="en-US" dirty="0"/>
              <a:t>increases in BMD in children with CKD, and this association was significantly </a:t>
            </a:r>
            <a:r>
              <a:rPr lang="en-US" dirty="0" smtClean="0"/>
              <a:t>more pronounced </a:t>
            </a:r>
            <a:r>
              <a:rPr lang="en-US" dirty="0"/>
              <a:t>with greater linear growth velocity</a:t>
            </a:r>
            <a:r>
              <a:rPr lang="en-US" dirty="0" smtClean="0"/>
              <a:t>, </a:t>
            </a:r>
            <a:r>
              <a:rPr lang="en-US" dirty="0"/>
              <a:t>illustrates the unique needs of the </a:t>
            </a:r>
            <a:r>
              <a:rPr lang="en-US" dirty="0" smtClean="0"/>
              <a:t>growing skeleton.</a:t>
            </a:r>
            <a:endParaRPr lang="en-US" dirty="0"/>
          </a:p>
        </p:txBody>
      </p:sp>
    </p:spTree>
    <p:extLst>
      <p:ext uri="{BB962C8B-B14F-4D97-AF65-F5344CB8AC3E}">
        <p14:creationId xmlns:p14="http://schemas.microsoft.com/office/powerpoint/2010/main" val="40254405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a:t>
            </a:r>
            <a:endParaRPr lang="en-US" dirty="0"/>
          </a:p>
        </p:txBody>
      </p:sp>
      <p:sp>
        <p:nvSpPr>
          <p:cNvPr id="3" name="Text Placeholder 2"/>
          <p:cNvSpPr>
            <a:spLocks noGrp="1"/>
          </p:cNvSpPr>
          <p:nvPr>
            <p:ph type="body" sz="quarter" idx="10"/>
          </p:nvPr>
        </p:nvSpPr>
        <p:spPr>
          <a:xfrm>
            <a:off x="457200" y="1447800"/>
            <a:ext cx="8382000" cy="4267200"/>
          </a:xfrm>
        </p:spPr>
        <p:txBody>
          <a:bodyPr/>
          <a:lstStyle/>
          <a:p>
            <a:r>
              <a:rPr lang="en-US" b="1" dirty="0" smtClean="0">
                <a:solidFill>
                  <a:srgbClr val="37A962"/>
                </a:solidFill>
              </a:rPr>
              <a:t>New 4.1.8</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a:t>
            </a:r>
            <a:r>
              <a:rPr lang="en-US" dirty="0">
                <a:solidFill>
                  <a:srgbClr val="37A962"/>
                </a:solidFill>
              </a:rPr>
              <a:t>, we suggest limiting dietary phosphate intake in the treatment </a:t>
            </a:r>
            <a:r>
              <a:rPr lang="en-US" dirty="0" smtClean="0">
                <a:solidFill>
                  <a:srgbClr val="37A962"/>
                </a:solidFill>
              </a:rPr>
              <a:t>of hyperphosphatemia </a:t>
            </a:r>
            <a:r>
              <a:rPr lang="en-US" dirty="0">
                <a:solidFill>
                  <a:srgbClr val="37A962"/>
                </a:solidFill>
              </a:rPr>
              <a:t>alone or in combination with other </a:t>
            </a:r>
            <a:r>
              <a:rPr lang="en-US" dirty="0" smtClean="0">
                <a:solidFill>
                  <a:srgbClr val="37A962"/>
                </a:solidFill>
              </a:rPr>
              <a:t>treatments </a:t>
            </a:r>
            <a:r>
              <a:rPr lang="en-US" i="1" dirty="0">
                <a:solidFill>
                  <a:srgbClr val="37A962"/>
                </a:solidFill>
              </a:rPr>
              <a:t>(2D</a:t>
            </a:r>
            <a:r>
              <a:rPr lang="en-US" i="1" dirty="0" smtClean="0">
                <a:solidFill>
                  <a:srgbClr val="37A962"/>
                </a:solidFill>
              </a:rPr>
              <a:t>).</a:t>
            </a:r>
            <a:r>
              <a:rPr lang="en-US" dirty="0" smtClean="0">
                <a:solidFill>
                  <a:srgbClr val="37A962"/>
                </a:solidFill>
              </a:rPr>
              <a:t>  </a:t>
            </a:r>
          </a:p>
          <a:p>
            <a:r>
              <a:rPr lang="en-US" dirty="0" smtClean="0">
                <a:solidFill>
                  <a:srgbClr val="37A962"/>
                </a:solidFill>
              </a:rPr>
              <a:t>It </a:t>
            </a:r>
            <a:r>
              <a:rPr lang="en-US" dirty="0">
                <a:solidFill>
                  <a:srgbClr val="37A962"/>
                </a:solidFill>
              </a:rPr>
              <a:t>is reasonable to consider phosphate source (e.g., animal, vegetable, additives) in making dietary </a:t>
            </a:r>
            <a:r>
              <a:rPr lang="en-US" dirty="0" smtClean="0">
                <a:solidFill>
                  <a:srgbClr val="37A962"/>
                </a:solidFill>
              </a:rPr>
              <a:t>recommendations </a:t>
            </a:r>
            <a:r>
              <a:rPr lang="en-US" i="1" dirty="0">
                <a:solidFill>
                  <a:srgbClr val="37A962"/>
                </a:solidFill>
              </a:rPr>
              <a:t>(Not Graded</a:t>
            </a:r>
            <a:r>
              <a:rPr lang="en-US" i="1" dirty="0" smtClean="0">
                <a:solidFill>
                  <a:srgbClr val="37A962"/>
                </a:solidFill>
              </a:rPr>
              <a:t>).</a:t>
            </a:r>
          </a:p>
          <a:p>
            <a:r>
              <a:rPr lang="en-US" b="1" dirty="0">
                <a:solidFill>
                  <a:srgbClr val="A6A6A6"/>
                </a:solidFill>
              </a:rPr>
              <a:t>Old 4.1.7: </a:t>
            </a:r>
            <a:r>
              <a:rPr lang="en-US" dirty="0">
                <a:solidFill>
                  <a:srgbClr val="A6A6A6"/>
                </a:solidFill>
              </a:rPr>
              <a:t>In patients with CKD G3a–G5D, we suggest limiting dietary phosphate intake in the treatment of hyperphosphatemia alone or in combination with other treatments (</a:t>
            </a:r>
            <a:r>
              <a:rPr lang="en-US" i="1" dirty="0">
                <a:solidFill>
                  <a:srgbClr val="A6A6A6"/>
                </a:solidFill>
              </a:rPr>
              <a:t>2D</a:t>
            </a:r>
            <a:r>
              <a:rPr lang="en-US" dirty="0">
                <a:solidFill>
                  <a:srgbClr val="A6A6A6"/>
                </a:solidFill>
              </a:rPr>
              <a:t>).</a:t>
            </a:r>
            <a:endParaRPr lang="en-US" i="1" dirty="0" smtClean="0">
              <a:solidFill>
                <a:srgbClr val="A6A6A6"/>
              </a:solidFill>
            </a:endParaRPr>
          </a:p>
        </p:txBody>
      </p:sp>
    </p:spTree>
    <p:extLst>
      <p:ext uri="{BB962C8B-B14F-4D97-AF65-F5344CB8AC3E}">
        <p14:creationId xmlns:p14="http://schemas.microsoft.com/office/powerpoint/2010/main" val="13789688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br>
              <a:rPr lang="en-US" dirty="0" smtClean="0"/>
            </a:br>
            <a:endParaRPr lang="en-US" dirty="0"/>
          </a:p>
        </p:txBody>
      </p:sp>
      <p:sp>
        <p:nvSpPr>
          <p:cNvPr id="3" name="Content Placeholder 2"/>
          <p:cNvSpPr>
            <a:spLocks noGrp="1"/>
          </p:cNvSpPr>
          <p:nvPr>
            <p:ph idx="1"/>
          </p:nvPr>
        </p:nvSpPr>
        <p:spPr/>
        <p:txBody>
          <a:bodyPr/>
          <a:lstStyle/>
          <a:p>
            <a:r>
              <a:rPr lang="en-US" dirty="0"/>
              <a:t>New data on phosphate sources were </a:t>
            </a:r>
            <a:r>
              <a:rPr lang="en-US" dirty="0" smtClean="0"/>
              <a:t>included </a:t>
            </a:r>
            <a:r>
              <a:rPr lang="en-US" dirty="0"/>
              <a:t>as an additional qualifier for the previous recommendation</a:t>
            </a:r>
            <a:r>
              <a:rPr lang="en-US" dirty="0" smtClean="0"/>
              <a:t>.</a:t>
            </a:r>
          </a:p>
          <a:p>
            <a:r>
              <a:rPr lang="en-US" dirty="0" smtClean="0"/>
              <a:t>These sources included: natural </a:t>
            </a:r>
            <a:r>
              <a:rPr lang="en-US" dirty="0"/>
              <a:t>phosphorus (as cellular and protein constituents) contained in raw or unprocessed foods; phosphorus added to foods during processing; and phosphorus in dietary supplements or medications. </a:t>
            </a:r>
          </a:p>
        </p:txBody>
      </p:sp>
    </p:spTree>
    <p:extLst>
      <p:ext uri="{BB962C8B-B14F-4D97-AF65-F5344CB8AC3E}">
        <p14:creationId xmlns:p14="http://schemas.microsoft.com/office/powerpoint/2010/main" val="10295491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a:t>
            </a:r>
            <a:endParaRPr lang="en-US" dirty="0"/>
          </a:p>
        </p:txBody>
      </p:sp>
      <p:sp>
        <p:nvSpPr>
          <p:cNvPr id="3" name="Text Placeholder 2"/>
          <p:cNvSpPr>
            <a:spLocks noGrp="1"/>
          </p:cNvSpPr>
          <p:nvPr>
            <p:ph type="body" sz="quarter" idx="10"/>
          </p:nvPr>
        </p:nvSpPr>
        <p:spPr/>
        <p:txBody>
          <a:bodyPr/>
          <a:lstStyle/>
          <a:p>
            <a:r>
              <a:rPr lang="en-US" b="1" dirty="0" smtClean="0"/>
              <a:t>4.1.9</a:t>
            </a:r>
            <a:r>
              <a:rPr lang="en-US" b="1" dirty="0"/>
              <a:t>:</a:t>
            </a:r>
            <a:r>
              <a:rPr lang="en-US" dirty="0"/>
              <a:t> In patients with CKD G5D, we suggest increasing </a:t>
            </a:r>
            <a:r>
              <a:rPr lang="en-US" dirty="0" err="1"/>
              <a:t>dialytic</a:t>
            </a:r>
            <a:r>
              <a:rPr lang="en-US" dirty="0"/>
              <a:t> phosphate removal in the treatment of persistent hyperphosphatemia </a:t>
            </a:r>
            <a:r>
              <a:rPr lang="en-US" i="1" dirty="0"/>
              <a:t>(2C).</a:t>
            </a:r>
          </a:p>
          <a:p>
            <a:endParaRPr lang="en-US" i="1" dirty="0"/>
          </a:p>
        </p:txBody>
      </p:sp>
    </p:spTree>
    <p:extLst>
      <p:ext uri="{BB962C8B-B14F-4D97-AF65-F5344CB8AC3E}">
        <p14:creationId xmlns:p14="http://schemas.microsoft.com/office/powerpoint/2010/main" val="7114414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Phosphate</a:t>
            </a:r>
            <a:endParaRPr lang="en-US" dirty="0"/>
          </a:p>
        </p:txBody>
      </p:sp>
      <p:sp>
        <p:nvSpPr>
          <p:cNvPr id="3" name="Rectangle 2"/>
          <p:cNvSpPr>
            <a:spLocks noChangeArrowheads="1"/>
          </p:cNvSpPr>
          <p:nvPr/>
        </p:nvSpPr>
        <p:spPr bwMode="auto">
          <a:xfrm>
            <a:off x="1295400" y="5867400"/>
            <a:ext cx="4532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Sherman RA et al. Clin J Am Soc Nephrol. 2009;4:1370-1373</a:t>
            </a:r>
            <a:endParaRPr lang="en-GB" altLang="de-DE" sz="1400" dirty="0">
              <a:latin typeface="Calibri" pitchFamily="34" charset="0"/>
              <a:ea typeface="Calibri" pitchFamily="34" charset="0"/>
              <a:cs typeface="Calibri" pitchFamily="34" charset="0"/>
            </a:endParaRPr>
          </a:p>
        </p:txBody>
      </p:sp>
      <p:pic>
        <p:nvPicPr>
          <p:cNvPr id="5" name="Picture 4"/>
          <p:cNvPicPr>
            <a:picLocks noChangeAspect="1"/>
          </p:cNvPicPr>
          <p:nvPr/>
        </p:nvPicPr>
        <p:blipFill>
          <a:blip r:embed="rId3"/>
          <a:stretch>
            <a:fillRect/>
          </a:stretch>
        </p:blipFill>
        <p:spPr>
          <a:xfrm>
            <a:off x="914400" y="1066800"/>
            <a:ext cx="7461660" cy="4495800"/>
          </a:xfrm>
          <a:prstGeom prst="rect">
            <a:avLst/>
          </a:prstGeom>
        </p:spPr>
      </p:pic>
    </p:spTree>
    <p:extLst>
      <p:ext uri="{BB962C8B-B14F-4D97-AF65-F5344CB8AC3E}">
        <p14:creationId xmlns:p14="http://schemas.microsoft.com/office/powerpoint/2010/main" val="3866409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“Nicky”</a:t>
            </a:r>
            <a:endParaRPr lang="en-US" dirty="0"/>
          </a:p>
        </p:txBody>
      </p:sp>
      <p:sp>
        <p:nvSpPr>
          <p:cNvPr id="3" name="Content Placeholder 2"/>
          <p:cNvSpPr>
            <a:spLocks noGrp="1"/>
          </p:cNvSpPr>
          <p:nvPr>
            <p:ph idx="1"/>
          </p:nvPr>
        </p:nvSpPr>
        <p:spPr/>
        <p:txBody>
          <a:bodyPr/>
          <a:lstStyle/>
          <a:p>
            <a:r>
              <a:rPr lang="en-US" dirty="0" smtClean="0"/>
              <a:t>67-y.o. female on HD for 2 years.</a:t>
            </a:r>
          </a:p>
          <a:p>
            <a:r>
              <a:rPr lang="en-US" dirty="0"/>
              <a:t>Admitted </a:t>
            </a:r>
            <a:r>
              <a:rPr lang="en-US" dirty="0" smtClean="0"/>
              <a:t>for back pain, due to impression fracture of the tenth thoracic vertebra.</a:t>
            </a:r>
          </a:p>
          <a:p>
            <a:r>
              <a:rPr lang="en-US" dirty="0"/>
              <a:t>On </a:t>
            </a:r>
            <a:r>
              <a:rPr lang="en-US" dirty="0" smtClean="0"/>
              <a:t>daily cholecalciferol (1,000 U), low-dose </a:t>
            </a:r>
            <a:r>
              <a:rPr lang="en-US" dirty="0" err="1" smtClean="0"/>
              <a:t>alfacalcidol</a:t>
            </a:r>
            <a:r>
              <a:rPr lang="en-US" dirty="0" smtClean="0"/>
              <a:t>, and sevelamer carbonate.</a:t>
            </a:r>
          </a:p>
          <a:p>
            <a:pPr>
              <a:spcAft>
                <a:spcPts val="600"/>
              </a:spcAft>
            </a:pPr>
            <a:r>
              <a:rPr lang="en-US" dirty="0"/>
              <a:t>Lab</a:t>
            </a:r>
            <a:r>
              <a:rPr lang="en-US" dirty="0" smtClean="0"/>
              <a:t> results:</a:t>
            </a:r>
          </a:p>
          <a:p>
            <a:pPr lvl="1">
              <a:spcAft>
                <a:spcPts val="0"/>
              </a:spcAft>
              <a:buFont typeface="Arial"/>
              <a:buChar char="•"/>
            </a:pPr>
            <a:r>
              <a:rPr lang="en-US" dirty="0" smtClean="0"/>
              <a:t>Calcium: 9.0 mg/</a:t>
            </a:r>
            <a:r>
              <a:rPr lang="en-US" dirty="0" err="1" smtClean="0"/>
              <a:t>dL</a:t>
            </a:r>
            <a:r>
              <a:rPr lang="en-US" dirty="0" smtClean="0"/>
              <a:t> (2.3 mmol/L)</a:t>
            </a:r>
          </a:p>
          <a:p>
            <a:pPr lvl="1">
              <a:spcAft>
                <a:spcPts val="0"/>
              </a:spcAft>
              <a:buFont typeface="Arial"/>
              <a:buChar char="•"/>
            </a:pPr>
            <a:r>
              <a:rPr lang="en-US" dirty="0" smtClean="0"/>
              <a:t>Phosphate: 5.7 mg/</a:t>
            </a:r>
            <a:r>
              <a:rPr lang="en-US" dirty="0" err="1" smtClean="0"/>
              <a:t>dL</a:t>
            </a:r>
            <a:r>
              <a:rPr lang="en-US" dirty="0" smtClean="0"/>
              <a:t> (1.8 mmol/L)</a:t>
            </a:r>
          </a:p>
          <a:p>
            <a:pPr lvl="1">
              <a:spcAft>
                <a:spcPts val="0"/>
              </a:spcAft>
              <a:buFont typeface="Arial"/>
              <a:buChar char="•"/>
            </a:pPr>
            <a:r>
              <a:rPr lang="en-US" dirty="0" smtClean="0"/>
              <a:t>PTH: 450 </a:t>
            </a:r>
            <a:r>
              <a:rPr lang="en-US" dirty="0" err="1" smtClean="0"/>
              <a:t>pg</a:t>
            </a:r>
            <a:r>
              <a:rPr lang="en-US" dirty="0" smtClean="0"/>
              <a:t>/</a:t>
            </a:r>
            <a:r>
              <a:rPr lang="en-US" dirty="0"/>
              <a:t>m</a:t>
            </a:r>
            <a:r>
              <a:rPr lang="en-US" dirty="0" smtClean="0"/>
              <a:t>L (48 pmol/L)</a:t>
            </a:r>
          </a:p>
          <a:p>
            <a:pPr lvl="1">
              <a:spcAft>
                <a:spcPts val="0"/>
              </a:spcAft>
              <a:buFont typeface="Arial"/>
              <a:buChar char="•"/>
            </a:pPr>
            <a:r>
              <a:rPr lang="en-US" dirty="0" smtClean="0"/>
              <a:t>Alkaline phosphatase: 140 U/L</a:t>
            </a:r>
            <a:endParaRPr lang="en-US" dirty="0"/>
          </a:p>
        </p:txBody>
      </p:sp>
    </p:spTree>
    <p:extLst>
      <p:ext uri="{BB962C8B-B14F-4D97-AF65-F5344CB8AC3E}">
        <p14:creationId xmlns:p14="http://schemas.microsoft.com/office/powerpoint/2010/main" val="1420390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1:</a:t>
            </a:r>
            <a:br>
              <a:rPr lang="en-US" sz="5000" b="0" u="none" cap="small" dirty="0" smtClean="0">
                <a:solidFill>
                  <a:srgbClr val="00A261"/>
                </a:solidFill>
                <a:latin typeface="Calibri"/>
              </a:rPr>
            </a:br>
            <a:r>
              <a:rPr lang="en-US" sz="5000" cap="small" dirty="0" smtClean="0">
                <a:solidFill>
                  <a:srgbClr val="2C62A9"/>
                </a:solidFill>
              </a:rPr>
              <a:t>Introduction</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1366974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“Nicky”</a:t>
            </a:r>
            <a:endParaRPr lang="en-US" dirty="0"/>
          </a:p>
        </p:txBody>
      </p:sp>
      <p:sp>
        <p:nvSpPr>
          <p:cNvPr id="3" name="Content Placeholder 2"/>
          <p:cNvSpPr>
            <a:spLocks noGrp="1"/>
          </p:cNvSpPr>
          <p:nvPr>
            <p:ph idx="1"/>
          </p:nvPr>
        </p:nvSpPr>
        <p:spPr>
          <a:xfrm>
            <a:off x="457200" y="1447800"/>
            <a:ext cx="8382000" cy="4525963"/>
          </a:xfrm>
        </p:spPr>
        <p:txBody>
          <a:bodyPr/>
          <a:lstStyle/>
          <a:p>
            <a:pPr marL="0" indent="0">
              <a:buNone/>
            </a:pPr>
            <a:r>
              <a:rPr lang="en-US" i="1" dirty="0" smtClean="0"/>
              <a:t>What would you do next?</a:t>
            </a:r>
          </a:p>
          <a:p>
            <a:pPr marL="457200" indent="-457200">
              <a:buFont typeface="+mj-lt"/>
              <a:buAutoNum type="alphaUcPeriod"/>
            </a:pPr>
            <a:r>
              <a:rPr lang="en-US" dirty="0" smtClean="0"/>
              <a:t>Perform DEXA to estimate additional fracture risk.</a:t>
            </a:r>
          </a:p>
          <a:p>
            <a:pPr marL="457200" indent="-457200">
              <a:buFont typeface="+mj-lt"/>
              <a:buAutoNum type="alphaUcPeriod"/>
            </a:pPr>
            <a:r>
              <a:rPr lang="en-US" dirty="0" smtClean="0"/>
              <a:t>Increase the dose of sevelamer carbonate.</a:t>
            </a:r>
          </a:p>
          <a:p>
            <a:pPr marL="457200" indent="-457200">
              <a:buFont typeface="+mj-lt"/>
              <a:buAutoNum type="alphaUcPeriod"/>
            </a:pPr>
            <a:r>
              <a:rPr lang="en-US" dirty="0" smtClean="0"/>
              <a:t>Start </a:t>
            </a:r>
            <a:r>
              <a:rPr lang="en-US" dirty="0" err="1" smtClean="0"/>
              <a:t>denosumab</a:t>
            </a:r>
            <a:r>
              <a:rPr lang="en-US" dirty="0" smtClean="0"/>
              <a:t>.</a:t>
            </a:r>
          </a:p>
          <a:p>
            <a:pPr marL="457200" indent="-457200">
              <a:buFont typeface="+mj-lt"/>
              <a:buAutoNum type="alphaUcPeriod"/>
            </a:pPr>
            <a:r>
              <a:rPr lang="en-US" dirty="0" smtClean="0"/>
              <a:t>Initiate cinacalcet.</a:t>
            </a:r>
          </a:p>
          <a:p>
            <a:pPr marL="457200" indent="-457200">
              <a:buFont typeface="+mj-lt"/>
              <a:buAutoNum type="alphaUcPeriod"/>
            </a:pPr>
            <a:r>
              <a:rPr lang="en-US" dirty="0" smtClean="0"/>
              <a:t>Add calcium-containing phosphate binder.</a:t>
            </a:r>
          </a:p>
          <a:p>
            <a:endParaRPr lang="en-US" dirty="0"/>
          </a:p>
        </p:txBody>
      </p:sp>
    </p:spTree>
    <p:extLst>
      <p:ext uri="{BB962C8B-B14F-4D97-AF65-F5344CB8AC3E}">
        <p14:creationId xmlns:p14="http://schemas.microsoft.com/office/powerpoint/2010/main" val="26351804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4.2:</a:t>
            </a:r>
            <a:br>
              <a:rPr lang="en-US" sz="5000" b="0" u="none" cap="small" dirty="0" smtClean="0">
                <a:solidFill>
                  <a:srgbClr val="00A261"/>
                </a:solidFill>
                <a:latin typeface="Calibri"/>
              </a:rPr>
            </a:br>
            <a:r>
              <a:rPr lang="en-US" sz="5000" cap="small" dirty="0">
                <a:solidFill>
                  <a:srgbClr val="2C62A9"/>
                </a:solidFill>
              </a:rPr>
              <a:t>Treatment of Abnormal PTH Levels in CKD-MBD</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157721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PTH</a:t>
            </a:r>
            <a:endParaRPr lang="en-US" dirty="0"/>
          </a:p>
        </p:txBody>
      </p:sp>
      <p:sp>
        <p:nvSpPr>
          <p:cNvPr id="3" name="Text Placeholder 2"/>
          <p:cNvSpPr>
            <a:spLocks noGrp="1"/>
          </p:cNvSpPr>
          <p:nvPr>
            <p:ph type="body" sz="quarter" idx="10"/>
          </p:nvPr>
        </p:nvSpPr>
        <p:spPr>
          <a:xfrm>
            <a:off x="533400" y="1143000"/>
            <a:ext cx="8229600" cy="5105400"/>
          </a:xfrm>
        </p:spPr>
        <p:txBody>
          <a:bodyPr>
            <a:normAutofit fontScale="92500" lnSpcReduction="10000"/>
          </a:bodyPr>
          <a:lstStyle/>
          <a:p>
            <a:r>
              <a:rPr lang="en-US" b="1" dirty="0" smtClean="0">
                <a:solidFill>
                  <a:srgbClr val="37A962"/>
                </a:solidFill>
              </a:rPr>
              <a:t>New 4.2.1</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 </a:t>
            </a:r>
            <a:r>
              <a:rPr lang="en-US" dirty="0">
                <a:solidFill>
                  <a:srgbClr val="37A962"/>
                </a:solidFill>
              </a:rPr>
              <a:t>not on dialysis, the optimal PTH level is not known. However, we suggest that patients with levels of intact PTH progressively rising or persistently above the upper normal limit for the assay be evaluated for modifiable factors, including hyperphosphatemia, hypocalcemia, high phosphate intake, and vitamin D </a:t>
            </a:r>
            <a:r>
              <a:rPr lang="en-US" dirty="0" smtClean="0">
                <a:solidFill>
                  <a:srgbClr val="37A962"/>
                </a:solidFill>
              </a:rPr>
              <a:t>deficiency </a:t>
            </a:r>
            <a:r>
              <a:rPr lang="en-US" i="1" dirty="0">
                <a:solidFill>
                  <a:srgbClr val="37A962"/>
                </a:solidFill>
              </a:rPr>
              <a:t>(2C</a:t>
            </a:r>
            <a:r>
              <a:rPr lang="en-US" i="1" dirty="0" smtClean="0">
                <a:solidFill>
                  <a:srgbClr val="37A962"/>
                </a:solidFill>
              </a:rPr>
              <a:t>).</a:t>
            </a:r>
            <a:r>
              <a:rPr lang="en-US" dirty="0" smtClean="0">
                <a:solidFill>
                  <a:srgbClr val="37A962"/>
                </a:solidFill>
              </a:rPr>
              <a:t> </a:t>
            </a:r>
          </a:p>
          <a:p>
            <a:r>
              <a:rPr lang="en-US" b="1" dirty="0">
                <a:solidFill>
                  <a:srgbClr val="BFBFBF"/>
                </a:solidFill>
              </a:rPr>
              <a:t>Old 4.2.1</a:t>
            </a:r>
            <a:r>
              <a:rPr lang="en-US" dirty="0">
                <a:solidFill>
                  <a:srgbClr val="BFBFBF"/>
                </a:solidFill>
              </a:rPr>
              <a:t>: In patients with CKD G3a–G5 not on dialysis, the optimal PTH level is not known. However, we suggest that patients with levels of intact PTH above the upper normal limit of the assay are first evaluated for hyperphosphatemia, hypocalcemia, and vitamin D deficiency (</a:t>
            </a:r>
            <a:r>
              <a:rPr lang="en-US" i="1" dirty="0">
                <a:solidFill>
                  <a:srgbClr val="BFBFBF"/>
                </a:solidFill>
              </a:rPr>
              <a:t>2C</a:t>
            </a:r>
            <a:r>
              <a:rPr lang="en-US" dirty="0">
                <a:solidFill>
                  <a:srgbClr val="BFBFBF"/>
                </a:solidFill>
              </a:rPr>
              <a:t>).</a:t>
            </a:r>
          </a:p>
          <a:p>
            <a:r>
              <a:rPr lang="en-US" dirty="0">
                <a:solidFill>
                  <a:srgbClr val="BFBFBF"/>
                </a:solidFill>
              </a:rPr>
              <a:t>It is reasonable to correct these abnormalities with any or all of the following: reducing dietary phosphate intake and administering phosphate binders, calcium supplements, and/or native vitamin D (</a:t>
            </a:r>
            <a:r>
              <a:rPr lang="en-US" i="1" dirty="0">
                <a:solidFill>
                  <a:srgbClr val="BFBFBF"/>
                </a:solidFill>
              </a:rPr>
              <a:t>Not Graded</a:t>
            </a:r>
            <a:r>
              <a:rPr lang="en-US" dirty="0">
                <a:solidFill>
                  <a:srgbClr val="BFBFBF"/>
                </a:solidFill>
              </a:rPr>
              <a:t>).</a:t>
            </a:r>
            <a:endParaRPr lang="en-US" i="1" dirty="0">
              <a:solidFill>
                <a:srgbClr val="BFBFBF"/>
              </a:solidFill>
            </a:endParaRPr>
          </a:p>
        </p:txBody>
      </p:sp>
    </p:spTree>
    <p:extLst>
      <p:ext uri="{BB962C8B-B14F-4D97-AF65-F5344CB8AC3E}">
        <p14:creationId xmlns:p14="http://schemas.microsoft.com/office/powerpoint/2010/main" val="2462010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a:xfrm>
            <a:off x="457200" y="1143000"/>
            <a:ext cx="8229600" cy="4830763"/>
          </a:xfrm>
        </p:spPr>
        <p:txBody>
          <a:bodyPr>
            <a:normAutofit fontScale="92500"/>
          </a:bodyPr>
          <a:lstStyle/>
          <a:p>
            <a:r>
              <a:rPr lang="en-US" dirty="0"/>
              <a:t>The Work Group felt that modest increases in PTH may represent an appropriate adaptive response to declining kidney function and have revised this statement to include </a:t>
            </a:r>
            <a:r>
              <a:rPr lang="en-US" dirty="0" smtClean="0"/>
              <a:t>“persistently” </a:t>
            </a:r>
            <a:r>
              <a:rPr lang="en-US" dirty="0"/>
              <a:t>above the upper normal PTH level as well as </a:t>
            </a:r>
            <a:r>
              <a:rPr lang="en-US" dirty="0" smtClean="0"/>
              <a:t>“progressively rising” </a:t>
            </a:r>
            <a:r>
              <a:rPr lang="en-US" dirty="0"/>
              <a:t>PTH levels, rather than </a:t>
            </a:r>
            <a:r>
              <a:rPr lang="en-US" dirty="0" smtClean="0"/>
              <a:t>“above </a:t>
            </a:r>
            <a:r>
              <a:rPr lang="en-US" dirty="0"/>
              <a:t>the upper normal </a:t>
            </a:r>
            <a:r>
              <a:rPr lang="en-US" dirty="0" smtClean="0"/>
              <a:t>limit”.  That </a:t>
            </a:r>
            <a:r>
              <a:rPr lang="en-US" dirty="0"/>
              <a:t>is, treatment should not be based on a single elevated value. </a:t>
            </a:r>
            <a:endParaRPr lang="en-US" dirty="0" smtClean="0"/>
          </a:p>
          <a:p>
            <a:r>
              <a:rPr lang="en-US" dirty="0"/>
              <a:t>Although the optimal PTH is not known, the Work Group felt that rising PTH levels in CKD </a:t>
            </a:r>
            <a:r>
              <a:rPr lang="en-US" dirty="0" smtClean="0"/>
              <a:t>G3a-G5 </a:t>
            </a:r>
            <a:r>
              <a:rPr lang="en-US" dirty="0"/>
              <a:t>warrant examination of modifiable </a:t>
            </a:r>
            <a:r>
              <a:rPr lang="en-US" dirty="0" smtClean="0"/>
              <a:t>factors:</a:t>
            </a:r>
          </a:p>
          <a:p>
            <a:pPr marL="1714500" lvl="1" indent="-342900">
              <a:spcAft>
                <a:spcPts val="0"/>
              </a:spcAft>
              <a:buFont typeface="Courier New" panose="02070309020205020404" pitchFamily="49" charset="0"/>
              <a:buChar char="o"/>
            </a:pPr>
            <a:r>
              <a:rPr lang="en-US" sz="2200" dirty="0"/>
              <a:t>Vitamin D insufficiency/deficiency</a:t>
            </a:r>
          </a:p>
          <a:p>
            <a:pPr marL="1714500" lvl="1" indent="-342900">
              <a:spcAft>
                <a:spcPts val="0"/>
              </a:spcAft>
              <a:buFont typeface="Courier New" panose="02070309020205020404" pitchFamily="49" charset="0"/>
              <a:buChar char="o"/>
            </a:pPr>
            <a:r>
              <a:rPr lang="en-US" sz="2200" dirty="0" smtClean="0"/>
              <a:t>Hypocalcemia</a:t>
            </a:r>
            <a:endParaRPr lang="en-US" sz="2200" dirty="0"/>
          </a:p>
          <a:p>
            <a:pPr marL="1714500" lvl="1" indent="-342900">
              <a:spcAft>
                <a:spcPts val="0"/>
              </a:spcAft>
              <a:buFont typeface="Courier New" panose="02070309020205020404" pitchFamily="49" charset="0"/>
              <a:buChar char="o"/>
            </a:pPr>
            <a:r>
              <a:rPr lang="en-US" sz="2200" dirty="0"/>
              <a:t>Hyperphosphatemia</a:t>
            </a:r>
          </a:p>
          <a:p>
            <a:pPr marL="1714500" lvl="1" indent="-342900">
              <a:spcAft>
                <a:spcPts val="0"/>
              </a:spcAft>
              <a:buFont typeface="Courier New" panose="02070309020205020404" pitchFamily="49" charset="0"/>
              <a:buChar char="o"/>
            </a:pPr>
            <a:r>
              <a:rPr lang="en-US" sz="2200" dirty="0"/>
              <a:t>High phosphate intake</a:t>
            </a:r>
          </a:p>
        </p:txBody>
      </p:sp>
    </p:spTree>
    <p:extLst>
      <p:ext uri="{BB962C8B-B14F-4D97-AF65-F5344CB8AC3E}">
        <p14:creationId xmlns:p14="http://schemas.microsoft.com/office/powerpoint/2010/main" val="3168922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Calcitriol and Vitamin D</a:t>
            </a:r>
            <a:endParaRPr lang="en-US" dirty="0"/>
          </a:p>
        </p:txBody>
      </p:sp>
      <p:sp>
        <p:nvSpPr>
          <p:cNvPr id="3" name="Text Placeholder 2"/>
          <p:cNvSpPr>
            <a:spLocks noGrp="1"/>
          </p:cNvSpPr>
          <p:nvPr>
            <p:ph type="body" sz="quarter" idx="10"/>
          </p:nvPr>
        </p:nvSpPr>
        <p:spPr>
          <a:xfrm>
            <a:off x="457200" y="1447800"/>
            <a:ext cx="8001000" cy="4572000"/>
          </a:xfrm>
        </p:spPr>
        <p:txBody>
          <a:bodyPr>
            <a:normAutofit fontScale="92500" lnSpcReduction="10000"/>
          </a:bodyPr>
          <a:lstStyle/>
          <a:p>
            <a:r>
              <a:rPr lang="en-US" b="1" dirty="0" smtClean="0">
                <a:solidFill>
                  <a:srgbClr val="37A962"/>
                </a:solidFill>
              </a:rPr>
              <a:t>New 4.2.2</a:t>
            </a:r>
            <a:r>
              <a:rPr lang="en-US" dirty="0" smtClean="0">
                <a:solidFill>
                  <a:srgbClr val="37A962"/>
                </a:solidFill>
              </a:rPr>
              <a:t>: </a:t>
            </a:r>
            <a:r>
              <a:rPr lang="en-US" dirty="0">
                <a:solidFill>
                  <a:srgbClr val="37A962"/>
                </a:solidFill>
              </a:rPr>
              <a:t>In adult patients with CKD </a:t>
            </a:r>
            <a:r>
              <a:rPr lang="en-US" dirty="0" smtClean="0">
                <a:solidFill>
                  <a:srgbClr val="37A962"/>
                </a:solidFill>
              </a:rPr>
              <a:t>G3a–G5 </a:t>
            </a:r>
            <a:r>
              <a:rPr lang="en-US" dirty="0">
                <a:solidFill>
                  <a:srgbClr val="37A962"/>
                </a:solidFill>
              </a:rPr>
              <a:t>not on dialysis, we suggest calcitriol and vitamin D analogs not be routinely </a:t>
            </a:r>
            <a:r>
              <a:rPr lang="en-US" dirty="0" smtClean="0">
                <a:solidFill>
                  <a:srgbClr val="37A962"/>
                </a:solidFill>
              </a:rPr>
              <a:t>used  </a:t>
            </a:r>
            <a:r>
              <a:rPr lang="en-US" i="1" dirty="0">
                <a:solidFill>
                  <a:srgbClr val="37A962"/>
                </a:solidFill>
              </a:rPr>
              <a:t>(2C</a:t>
            </a:r>
            <a:r>
              <a:rPr lang="en-US" i="1" dirty="0" smtClean="0">
                <a:solidFill>
                  <a:srgbClr val="37A962"/>
                </a:solidFill>
              </a:rPr>
              <a:t>).</a:t>
            </a:r>
            <a:r>
              <a:rPr lang="en-US" dirty="0" smtClean="0">
                <a:solidFill>
                  <a:srgbClr val="37A962"/>
                </a:solidFill>
              </a:rPr>
              <a:t>  </a:t>
            </a:r>
            <a:r>
              <a:rPr lang="en-US" dirty="0">
                <a:solidFill>
                  <a:srgbClr val="37A962"/>
                </a:solidFill>
              </a:rPr>
              <a:t>It is reasonable to reserve the use of calcitriol and vitamin D analogs for patients with CKD </a:t>
            </a:r>
            <a:r>
              <a:rPr lang="en-US" dirty="0" smtClean="0">
                <a:solidFill>
                  <a:srgbClr val="37A962"/>
                </a:solidFill>
              </a:rPr>
              <a:t>G4–G5 </a:t>
            </a:r>
            <a:r>
              <a:rPr lang="en-US" dirty="0">
                <a:solidFill>
                  <a:srgbClr val="37A962"/>
                </a:solidFill>
              </a:rPr>
              <a:t>with severe and progressive </a:t>
            </a:r>
            <a:r>
              <a:rPr lang="en-US" dirty="0" smtClean="0">
                <a:solidFill>
                  <a:srgbClr val="37A962"/>
                </a:solidFill>
              </a:rPr>
              <a:t>hyperparathyroidism </a:t>
            </a:r>
            <a:r>
              <a:rPr lang="en-US" i="1" dirty="0">
                <a:solidFill>
                  <a:srgbClr val="37A962"/>
                </a:solidFill>
              </a:rPr>
              <a:t>(Not Graded</a:t>
            </a:r>
            <a:r>
              <a:rPr lang="en-US" i="1" dirty="0" smtClean="0">
                <a:solidFill>
                  <a:srgbClr val="37A962"/>
                </a:solidFill>
              </a:rPr>
              <a:t>).</a:t>
            </a:r>
            <a:r>
              <a:rPr lang="en-US" dirty="0" smtClean="0">
                <a:solidFill>
                  <a:srgbClr val="37A962"/>
                </a:solidFill>
              </a:rPr>
              <a:t>  </a:t>
            </a:r>
            <a:endParaRPr lang="en-US" dirty="0">
              <a:solidFill>
                <a:srgbClr val="37A962"/>
              </a:solidFill>
            </a:endParaRPr>
          </a:p>
          <a:p>
            <a:r>
              <a:rPr lang="en-US" dirty="0">
                <a:solidFill>
                  <a:srgbClr val="37A962"/>
                </a:solidFill>
              </a:rPr>
              <a:t>In children, calcitriol and vitamin D analogs may be considered to maintain serum calcium levels in the age-appropriate normal </a:t>
            </a:r>
            <a:r>
              <a:rPr lang="en-US" dirty="0" smtClean="0">
                <a:solidFill>
                  <a:srgbClr val="37A962"/>
                </a:solidFill>
              </a:rPr>
              <a:t>range </a:t>
            </a:r>
            <a:r>
              <a:rPr lang="en-US" i="1" dirty="0">
                <a:solidFill>
                  <a:srgbClr val="37A962"/>
                </a:solidFill>
              </a:rPr>
              <a:t>(Not Graded</a:t>
            </a:r>
            <a:r>
              <a:rPr lang="en-US" i="1" dirty="0" smtClean="0">
                <a:solidFill>
                  <a:srgbClr val="37A962"/>
                </a:solidFill>
              </a:rPr>
              <a:t>).</a:t>
            </a:r>
          </a:p>
          <a:p>
            <a:r>
              <a:rPr lang="en-US" b="1" dirty="0">
                <a:solidFill>
                  <a:srgbClr val="BFBFBF"/>
                </a:solidFill>
              </a:rPr>
              <a:t>Old 4.2.2: </a:t>
            </a:r>
            <a:r>
              <a:rPr lang="en-US" dirty="0">
                <a:solidFill>
                  <a:srgbClr val="BFBFBF"/>
                </a:solidFill>
              </a:rPr>
              <a:t>In patients with CKD G3a–G5 not on dialysis, in whom serum PTH is progressively rising and remains persistently above the upper limit of normal for the assay despite correction of modifiable factors, we suggest treatment with calcitriol or vitamin D analogs (</a:t>
            </a:r>
            <a:r>
              <a:rPr lang="en-US" i="1" dirty="0">
                <a:solidFill>
                  <a:srgbClr val="BFBFBF"/>
                </a:solidFill>
              </a:rPr>
              <a:t>2C</a:t>
            </a:r>
            <a:r>
              <a:rPr lang="en-US" dirty="0">
                <a:solidFill>
                  <a:srgbClr val="BFBFBF"/>
                </a:solidFill>
              </a:rPr>
              <a:t>).</a:t>
            </a:r>
          </a:p>
        </p:txBody>
      </p:sp>
    </p:spTree>
    <p:extLst>
      <p:ext uri="{BB962C8B-B14F-4D97-AF65-F5344CB8AC3E}">
        <p14:creationId xmlns:p14="http://schemas.microsoft.com/office/powerpoint/2010/main" val="3083060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a:t>Suppression of PTH via calcitriol and other vitamin D analogs have been the therapeutic mainstay for the treatment of </a:t>
            </a:r>
            <a:r>
              <a:rPr lang="en-US" dirty="0" smtClean="0"/>
              <a:t>secondary hyperparathyroidism (SHPT).  </a:t>
            </a:r>
            <a:r>
              <a:rPr lang="en-US" dirty="0"/>
              <a:t>Multiple RCTs cited in the 2009 Guideline reported benefits of these agents on improving biochemical </a:t>
            </a:r>
            <a:r>
              <a:rPr lang="en-US" dirty="0" smtClean="0"/>
              <a:t>endpoints, </a:t>
            </a:r>
            <a:r>
              <a:rPr lang="en-US" dirty="0"/>
              <a:t>and adverse effects of hypercalcemia were also noted</a:t>
            </a:r>
            <a:r>
              <a:rPr lang="en-US" dirty="0" smtClean="0"/>
              <a:t>.</a:t>
            </a:r>
            <a:endParaRPr lang="en-US" dirty="0"/>
          </a:p>
          <a:p>
            <a:r>
              <a:rPr lang="en-US" dirty="0"/>
              <a:t>Two trials, PRIMO and OPERA, demonstrated significantly increased risk of hypercalcemia in patients treated with paricalcitol, compared with placebo, in the absence of beneficial effects on surrogate cardiac endpoints.</a:t>
            </a:r>
          </a:p>
        </p:txBody>
      </p:sp>
    </p:spTree>
    <p:extLst>
      <p:ext uri="{BB962C8B-B14F-4D97-AF65-F5344CB8AC3E}">
        <p14:creationId xmlns:p14="http://schemas.microsoft.com/office/powerpoint/2010/main" val="1703386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PRIMO Trial</a:t>
            </a:r>
            <a:endParaRPr lang="en-US" dirty="0"/>
          </a:p>
        </p:txBody>
      </p:sp>
      <p:pic>
        <p:nvPicPr>
          <p:cNvPr id="3" name="Picture 2"/>
          <p:cNvPicPr>
            <a:picLocks noChangeAspect="1"/>
          </p:cNvPicPr>
          <p:nvPr/>
        </p:nvPicPr>
        <p:blipFill>
          <a:blip r:embed="rId3"/>
          <a:stretch>
            <a:fillRect/>
          </a:stretch>
        </p:blipFill>
        <p:spPr>
          <a:xfrm>
            <a:off x="609600" y="1447800"/>
            <a:ext cx="8207053" cy="3975100"/>
          </a:xfrm>
          <a:prstGeom prst="rect">
            <a:avLst/>
          </a:prstGeom>
        </p:spPr>
      </p:pic>
      <p:sp>
        <p:nvSpPr>
          <p:cNvPr id="4" name="Rectangle 3"/>
          <p:cNvSpPr>
            <a:spLocks noChangeArrowheads="1"/>
          </p:cNvSpPr>
          <p:nvPr/>
        </p:nvSpPr>
        <p:spPr bwMode="auto">
          <a:xfrm>
            <a:off x="1371600" y="5867400"/>
            <a:ext cx="31885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Thadani R et al. JAMA. 2012;307:674-684</a:t>
            </a:r>
            <a:endParaRPr lang="en-GB" altLang="de-DE" sz="14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07512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 Trial</a:t>
            </a:r>
            <a:endParaRPr lang="en-US" dirty="0"/>
          </a:p>
        </p:txBody>
      </p:sp>
      <p:pic>
        <p:nvPicPr>
          <p:cNvPr id="3" name="Picture 2"/>
          <p:cNvPicPr>
            <a:picLocks noChangeAspect="1"/>
          </p:cNvPicPr>
          <p:nvPr/>
        </p:nvPicPr>
        <p:blipFill>
          <a:blip r:embed="rId3"/>
          <a:stretch>
            <a:fillRect/>
          </a:stretch>
        </p:blipFill>
        <p:spPr>
          <a:xfrm>
            <a:off x="1219200" y="1524000"/>
            <a:ext cx="6988578" cy="4191211"/>
          </a:xfrm>
          <a:prstGeom prst="rect">
            <a:avLst/>
          </a:prstGeom>
        </p:spPr>
      </p:pic>
      <p:sp>
        <p:nvSpPr>
          <p:cNvPr id="4" name="Rectangle 3"/>
          <p:cNvSpPr>
            <a:spLocks noChangeArrowheads="1"/>
          </p:cNvSpPr>
          <p:nvPr/>
        </p:nvSpPr>
        <p:spPr bwMode="auto">
          <a:xfrm>
            <a:off x="1295400" y="5867400"/>
            <a:ext cx="38010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Wang A et al. J Am Soc </a:t>
            </a:r>
            <a:r>
              <a:rPr lang="en-GB" altLang="de-DE" sz="1400" dirty="0">
                <a:latin typeface="Calibri" pitchFamily="34" charset="0"/>
                <a:ea typeface="Calibri" pitchFamily="34" charset="0"/>
                <a:cs typeface="Calibri" pitchFamily="34" charset="0"/>
              </a:rPr>
              <a:t>N</a:t>
            </a:r>
            <a:r>
              <a:rPr lang="en-GB" altLang="de-DE" sz="1400" dirty="0" smtClean="0">
                <a:latin typeface="Calibri" pitchFamily="34" charset="0"/>
                <a:ea typeface="Calibri" pitchFamily="34" charset="0"/>
                <a:cs typeface="Calibri" pitchFamily="34" charset="0"/>
              </a:rPr>
              <a:t>ephrol. 2014;25:175-186</a:t>
            </a:r>
            <a:endParaRPr lang="en-GB" altLang="de-DE" sz="14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265460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Maintaining/Lowering PTH</a:t>
            </a:r>
            <a:endParaRPr lang="en-US" dirty="0"/>
          </a:p>
        </p:txBody>
      </p:sp>
      <p:sp>
        <p:nvSpPr>
          <p:cNvPr id="3" name="Text Placeholder 2"/>
          <p:cNvSpPr>
            <a:spLocks noGrp="1"/>
          </p:cNvSpPr>
          <p:nvPr>
            <p:ph type="body" sz="quarter" idx="10"/>
          </p:nvPr>
        </p:nvSpPr>
        <p:spPr/>
        <p:txBody>
          <a:bodyPr/>
          <a:lstStyle/>
          <a:p>
            <a:r>
              <a:rPr lang="en-US" b="1" dirty="0"/>
              <a:t>4.2.3:</a:t>
            </a:r>
            <a:r>
              <a:rPr lang="en-US" dirty="0"/>
              <a:t> In patients with CKD G5D, we suggest maintaining </a:t>
            </a:r>
            <a:r>
              <a:rPr lang="en-US" dirty="0" smtClean="0"/>
              <a:t>intact PTH </a:t>
            </a:r>
            <a:r>
              <a:rPr lang="en-US" dirty="0"/>
              <a:t>levels in the range of approximately 2 to 9 times the upper normal limit for the assay </a:t>
            </a:r>
            <a:r>
              <a:rPr lang="en-US" i="1" dirty="0"/>
              <a:t>(2C).</a:t>
            </a:r>
          </a:p>
          <a:p>
            <a:r>
              <a:rPr lang="en-US" dirty="0"/>
              <a:t>We suggest that marked changes in PTH levels in either direction within this range prompt an initiation or change in therapy to avoid progression to levels outside of this range </a:t>
            </a:r>
            <a:r>
              <a:rPr lang="en-US" i="1" dirty="0"/>
              <a:t>(2C)</a:t>
            </a:r>
            <a:r>
              <a:rPr lang="en-US" i="1" dirty="0" smtClean="0"/>
              <a:t>.</a:t>
            </a:r>
            <a:endParaRPr lang="en-US" i="1" dirty="0"/>
          </a:p>
        </p:txBody>
      </p:sp>
    </p:spTree>
    <p:extLst>
      <p:ext uri="{BB962C8B-B14F-4D97-AF65-F5344CB8AC3E}">
        <p14:creationId xmlns:p14="http://schemas.microsoft.com/office/powerpoint/2010/main" val="30357367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Maintaining/Lowering PTH</a:t>
            </a:r>
            <a:endParaRPr lang="en-US" dirty="0"/>
          </a:p>
        </p:txBody>
      </p:sp>
      <p:sp>
        <p:nvSpPr>
          <p:cNvPr id="3" name="Text Placeholder 2"/>
          <p:cNvSpPr>
            <a:spLocks noGrp="1"/>
          </p:cNvSpPr>
          <p:nvPr>
            <p:ph type="body" sz="quarter" idx="10"/>
          </p:nvPr>
        </p:nvSpPr>
        <p:spPr>
          <a:xfrm>
            <a:off x="457200" y="1447800"/>
            <a:ext cx="8229600" cy="4572000"/>
          </a:xfrm>
        </p:spPr>
        <p:txBody>
          <a:bodyPr>
            <a:normAutofit fontScale="92500" lnSpcReduction="10000"/>
          </a:bodyPr>
          <a:lstStyle/>
          <a:p>
            <a:r>
              <a:rPr lang="en-US" b="1" dirty="0" smtClean="0">
                <a:solidFill>
                  <a:srgbClr val="37A962"/>
                </a:solidFill>
              </a:rPr>
              <a:t>New 4.2.4</a:t>
            </a:r>
            <a:r>
              <a:rPr lang="en-US" dirty="0" smtClean="0">
                <a:solidFill>
                  <a:srgbClr val="37A962"/>
                </a:solidFill>
              </a:rPr>
              <a:t>: </a:t>
            </a:r>
            <a:r>
              <a:rPr lang="en-US" dirty="0">
                <a:solidFill>
                  <a:srgbClr val="37A962"/>
                </a:solidFill>
              </a:rPr>
              <a:t>In patients with CKD </a:t>
            </a:r>
            <a:r>
              <a:rPr lang="en-US" dirty="0" smtClean="0">
                <a:solidFill>
                  <a:srgbClr val="37A962"/>
                </a:solidFill>
              </a:rPr>
              <a:t>G5D </a:t>
            </a:r>
            <a:r>
              <a:rPr lang="en-US" dirty="0">
                <a:solidFill>
                  <a:srgbClr val="37A962"/>
                </a:solidFill>
              </a:rPr>
              <a:t>requiring PTH-lowering therapy, we suggest calcimimetics, calcitriol, or vitamin D analogs, or a combination of calcimimetics </a:t>
            </a:r>
            <a:r>
              <a:rPr lang="en-US" dirty="0" smtClean="0">
                <a:solidFill>
                  <a:srgbClr val="37A962"/>
                </a:solidFill>
              </a:rPr>
              <a:t>with calcitriol </a:t>
            </a:r>
            <a:r>
              <a:rPr lang="en-US" dirty="0">
                <a:solidFill>
                  <a:srgbClr val="37A962"/>
                </a:solidFill>
              </a:rPr>
              <a:t>or vitamin D </a:t>
            </a:r>
            <a:r>
              <a:rPr lang="en-US" dirty="0" smtClean="0">
                <a:solidFill>
                  <a:srgbClr val="37A962"/>
                </a:solidFill>
              </a:rPr>
              <a:t>analogs </a:t>
            </a:r>
            <a:r>
              <a:rPr lang="en-US" i="1" dirty="0">
                <a:solidFill>
                  <a:srgbClr val="37A962"/>
                </a:solidFill>
              </a:rPr>
              <a:t>(2B</a:t>
            </a:r>
            <a:r>
              <a:rPr lang="en-US" i="1" dirty="0" smtClean="0">
                <a:solidFill>
                  <a:srgbClr val="37A962"/>
                </a:solidFill>
              </a:rPr>
              <a:t>)</a:t>
            </a:r>
            <a:r>
              <a:rPr lang="en-US" dirty="0" smtClean="0">
                <a:solidFill>
                  <a:srgbClr val="37A962"/>
                </a:solidFill>
              </a:rPr>
              <a:t>.</a:t>
            </a:r>
          </a:p>
          <a:p>
            <a:r>
              <a:rPr lang="en-US" b="1" dirty="0">
                <a:solidFill>
                  <a:srgbClr val="BFBFBF"/>
                </a:solidFill>
              </a:rPr>
              <a:t>Old 4.2.4: </a:t>
            </a:r>
            <a:r>
              <a:rPr lang="en-US" dirty="0">
                <a:solidFill>
                  <a:srgbClr val="BFBFBF"/>
                </a:solidFill>
              </a:rPr>
              <a:t>In patients with CKD G5D and elevated or rising PTH, we suggest calcitriol, or vitamin D analogs, or calcimimetics, or a combination of calcimimetics and calcitriol or vitamin D analogs be used to lower PTH </a:t>
            </a:r>
            <a:r>
              <a:rPr lang="en-US" i="1" dirty="0">
                <a:solidFill>
                  <a:srgbClr val="BFBFBF"/>
                </a:solidFill>
              </a:rPr>
              <a:t>(2B)</a:t>
            </a:r>
            <a:r>
              <a:rPr lang="en-US" dirty="0">
                <a:solidFill>
                  <a:srgbClr val="BFBFBF"/>
                </a:solidFill>
              </a:rPr>
              <a:t>.</a:t>
            </a:r>
          </a:p>
          <a:p>
            <a:pPr marL="285750" indent="-285750">
              <a:buFont typeface="Arial" panose="020B0604020202020204" pitchFamily="34" charset="0"/>
              <a:buChar char="•"/>
            </a:pPr>
            <a:r>
              <a:rPr lang="en-US" dirty="0">
                <a:solidFill>
                  <a:srgbClr val="BFBFBF"/>
                </a:solidFill>
              </a:rPr>
              <a:t>It  is reasonable that the initial drug selection for the treatment of elevated PTH be based on serum calcium and phosphorus levels and other aspects of CKD-MBD </a:t>
            </a:r>
            <a:r>
              <a:rPr lang="en-US" i="1" dirty="0">
                <a:solidFill>
                  <a:srgbClr val="BFBFBF"/>
                </a:solidFill>
              </a:rPr>
              <a:t>(Not Graded)</a:t>
            </a:r>
            <a:r>
              <a:rPr lang="en-US" dirty="0">
                <a:solidFill>
                  <a:srgbClr val="BFBFBF"/>
                </a:solidFill>
              </a:rPr>
              <a:t>.</a:t>
            </a:r>
          </a:p>
          <a:p>
            <a:pPr marL="285750" lvl="0" indent="-285750">
              <a:buFont typeface="Arial" panose="020B0604020202020204" pitchFamily="34" charset="0"/>
              <a:buChar char="•"/>
            </a:pPr>
            <a:r>
              <a:rPr lang="en-US" dirty="0">
                <a:solidFill>
                  <a:srgbClr val="BFBFBF"/>
                </a:solidFill>
              </a:rPr>
              <a:t>It is reasonable that calcium or non-calcium-based phosphate binder dosage be adjusted so that treatments to control PTH do not compromise levels of phosphorus and calcium </a:t>
            </a:r>
            <a:r>
              <a:rPr lang="en-US" i="1" dirty="0">
                <a:solidFill>
                  <a:srgbClr val="BFBFBF"/>
                </a:solidFill>
              </a:rPr>
              <a:t>(Not Graded)</a:t>
            </a:r>
            <a:r>
              <a:rPr lang="en-US" dirty="0">
                <a:solidFill>
                  <a:srgbClr val="BFBFBF"/>
                </a:solidFill>
              </a:rPr>
              <a:t>.</a:t>
            </a:r>
            <a:endParaRPr lang="en-US" i="1" dirty="0">
              <a:solidFill>
                <a:srgbClr val="BFBFBF"/>
              </a:solidFill>
            </a:endParaRPr>
          </a:p>
        </p:txBody>
      </p:sp>
    </p:spTree>
    <p:extLst>
      <p:ext uri="{BB962C8B-B14F-4D97-AF65-F5344CB8AC3E}">
        <p14:creationId xmlns:p14="http://schemas.microsoft.com/office/powerpoint/2010/main" val="15415056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(2009 Guideline)</a:t>
            </a:r>
            <a:endParaRPr lang="en-US" dirty="0"/>
          </a:p>
        </p:txBody>
      </p:sp>
      <p:sp>
        <p:nvSpPr>
          <p:cNvPr id="3" name="Content Placeholder 2"/>
          <p:cNvSpPr>
            <a:spLocks noGrp="1"/>
          </p:cNvSpPr>
          <p:nvPr>
            <p:ph idx="1"/>
          </p:nvPr>
        </p:nvSpPr>
        <p:spPr/>
        <p:txBody>
          <a:bodyPr/>
          <a:lstStyle/>
          <a:p>
            <a:r>
              <a:rPr lang="en-US" dirty="0" smtClean="0"/>
              <a:t>Definition: mineral, bone, and calcific cardiovascular </a:t>
            </a:r>
            <a:r>
              <a:rPr lang="en-US" dirty="0" err="1" smtClean="0"/>
              <a:t>abormalities</a:t>
            </a:r>
            <a:r>
              <a:rPr lang="en-US" dirty="0" smtClean="0"/>
              <a:t> that develop  as a complication of CKD.</a:t>
            </a:r>
          </a:p>
          <a:p>
            <a:r>
              <a:rPr lang="en-US" dirty="0" smtClean="0"/>
              <a:t>Guideline development process</a:t>
            </a:r>
          </a:p>
          <a:p>
            <a:pPr lvl="1">
              <a:buFont typeface="Courier New" panose="02070309020205020404" pitchFamily="49" charset="0"/>
              <a:buChar char="o"/>
            </a:pPr>
            <a:r>
              <a:rPr lang="en-US" dirty="0" smtClean="0"/>
              <a:t>Formation of international Work Group</a:t>
            </a:r>
          </a:p>
          <a:p>
            <a:pPr lvl="1">
              <a:buFont typeface="Courier New" panose="02070309020205020404" pitchFamily="49" charset="0"/>
              <a:buChar char="o"/>
            </a:pPr>
            <a:r>
              <a:rPr lang="en-US" dirty="0"/>
              <a:t>D</a:t>
            </a:r>
            <a:r>
              <a:rPr lang="en-US" dirty="0" smtClean="0"/>
              <a:t>efinition of end points</a:t>
            </a:r>
          </a:p>
          <a:p>
            <a:pPr lvl="1">
              <a:buFont typeface="Courier New" panose="02070309020205020404" pitchFamily="49" charset="0"/>
              <a:buChar char="o"/>
            </a:pPr>
            <a:r>
              <a:rPr lang="en-US" dirty="0" smtClean="0"/>
              <a:t>Evidence review and grading</a:t>
            </a:r>
          </a:p>
          <a:p>
            <a:pPr lvl="1">
              <a:buFont typeface="Courier New" panose="02070309020205020404" pitchFamily="49" charset="0"/>
              <a:buChar char="o"/>
            </a:pPr>
            <a:r>
              <a:rPr lang="en-US" dirty="0" smtClean="0"/>
              <a:t>Writing recommendation statements and rationale</a:t>
            </a:r>
          </a:p>
          <a:p>
            <a:pPr lvl="1">
              <a:buFont typeface="Courier New" panose="02070309020205020404" pitchFamily="49" charset="0"/>
              <a:buChar char="o"/>
            </a:pPr>
            <a:r>
              <a:rPr lang="en-US" dirty="0" smtClean="0"/>
              <a:t>Public review</a:t>
            </a:r>
          </a:p>
          <a:p>
            <a:pPr lvl="1">
              <a:buFont typeface="Courier New" panose="02070309020205020404" pitchFamily="49" charset="0"/>
              <a:buChar char="o"/>
            </a:pPr>
            <a:r>
              <a:rPr lang="en-US" dirty="0" smtClean="0"/>
              <a:t>Revision of draft and recommendations for research</a:t>
            </a:r>
          </a:p>
          <a:p>
            <a:pPr lvl="1">
              <a:buFont typeface="Courier New" panose="02070309020205020404" pitchFamily="49" charset="0"/>
              <a:buChar char="o"/>
            </a:pPr>
            <a:r>
              <a:rPr lang="en-US" dirty="0" smtClean="0"/>
              <a:t>Publication of final Guideline</a:t>
            </a:r>
          </a:p>
          <a:p>
            <a:endParaRPr lang="en-US" dirty="0"/>
          </a:p>
        </p:txBody>
      </p:sp>
    </p:spTree>
    <p:extLst>
      <p:ext uri="{BB962C8B-B14F-4D97-AF65-F5344CB8AC3E}">
        <p14:creationId xmlns:p14="http://schemas.microsoft.com/office/powerpoint/2010/main" val="250196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Maintaining/Lowering PTH</a:t>
            </a:r>
            <a:endParaRPr lang="en-US" dirty="0"/>
          </a:p>
        </p:txBody>
      </p:sp>
      <p:sp>
        <p:nvSpPr>
          <p:cNvPr id="3" name="Text Placeholder 2"/>
          <p:cNvSpPr>
            <a:spLocks noGrp="1"/>
          </p:cNvSpPr>
          <p:nvPr>
            <p:ph type="body" sz="quarter" idx="10"/>
          </p:nvPr>
        </p:nvSpPr>
        <p:spPr>
          <a:xfrm>
            <a:off x="457200" y="1447800"/>
            <a:ext cx="8229600" cy="4572000"/>
          </a:xfrm>
        </p:spPr>
        <p:txBody>
          <a:bodyPr>
            <a:normAutofit fontScale="92500"/>
          </a:bodyPr>
          <a:lstStyle/>
          <a:p>
            <a:r>
              <a:rPr lang="en-US" b="1" dirty="0" smtClean="0">
                <a:solidFill>
                  <a:srgbClr val="BFBFBF"/>
                </a:solidFill>
              </a:rPr>
              <a:t>Old 4.2.4 (cont’d.):</a:t>
            </a:r>
            <a:endParaRPr lang="en-US" dirty="0">
              <a:solidFill>
                <a:srgbClr val="BFBFBF"/>
              </a:solidFill>
            </a:endParaRPr>
          </a:p>
          <a:p>
            <a:pPr marL="285750" indent="-285750">
              <a:buFont typeface="Arial" panose="020B0604020202020204" pitchFamily="34" charset="0"/>
              <a:buChar char="•"/>
            </a:pPr>
            <a:r>
              <a:rPr lang="en-US" dirty="0">
                <a:solidFill>
                  <a:srgbClr val="BFBFBF"/>
                </a:solidFill>
              </a:rPr>
              <a:t>We recommend that, in patients with hypercalcemia, calcitriol or another vitamin D sterol be reduced or stopped (1B).</a:t>
            </a:r>
          </a:p>
          <a:p>
            <a:pPr marL="285750" indent="-285750">
              <a:buFont typeface="Arial" panose="020B0604020202020204" pitchFamily="34" charset="0"/>
              <a:buChar char="•"/>
            </a:pPr>
            <a:r>
              <a:rPr lang="en-US" dirty="0">
                <a:solidFill>
                  <a:srgbClr val="BFBFBF"/>
                </a:solidFill>
              </a:rPr>
              <a:t>We suggest that, in patients with hyperphosphatemia, calcitriol or another vitamin D sterol be reduced or stopped (2D)</a:t>
            </a:r>
            <a:r>
              <a:rPr lang="en-US" dirty="0" smtClean="0">
                <a:solidFill>
                  <a:srgbClr val="BFBFBF"/>
                </a:solidFill>
              </a:rPr>
              <a:t>.</a:t>
            </a:r>
            <a:endParaRPr lang="en-US" dirty="0">
              <a:solidFill>
                <a:srgbClr val="BFBFBF"/>
              </a:solidFill>
            </a:endParaRPr>
          </a:p>
          <a:p>
            <a:pPr marL="285750" indent="-285750">
              <a:buFont typeface="Arial" panose="020B0604020202020204" pitchFamily="34" charset="0"/>
              <a:buChar char="•"/>
            </a:pPr>
            <a:r>
              <a:rPr lang="en-US" dirty="0">
                <a:solidFill>
                  <a:srgbClr val="BFBFBF"/>
                </a:solidFill>
              </a:rPr>
              <a:t>We suggest that, in patients with hypocalcemia, calcimimetics be reduced or stopped depending on severity, concomitant medications, and clinical signs and symptoms </a:t>
            </a:r>
            <a:r>
              <a:rPr lang="en-US" i="1" dirty="0">
                <a:solidFill>
                  <a:srgbClr val="BFBFBF"/>
                </a:solidFill>
              </a:rPr>
              <a:t>(2D)</a:t>
            </a:r>
            <a:r>
              <a:rPr lang="en-US" dirty="0">
                <a:solidFill>
                  <a:srgbClr val="BFBFBF"/>
                </a:solidFill>
              </a:rPr>
              <a:t>.</a:t>
            </a:r>
          </a:p>
          <a:p>
            <a:pPr marL="285750" indent="-285750">
              <a:buFont typeface="Arial" panose="020B0604020202020204" pitchFamily="34" charset="0"/>
              <a:buChar char="•"/>
            </a:pPr>
            <a:r>
              <a:rPr lang="en-US" dirty="0">
                <a:solidFill>
                  <a:srgbClr val="BFBFBF"/>
                </a:solidFill>
              </a:rPr>
              <a:t>We suggest that, if the intact PTH levels fall below two times the upper limit of normal for the assay, calcitriol, vitamin D analogs, and/or calcimimetics be reduced or stopped </a:t>
            </a:r>
            <a:r>
              <a:rPr lang="en-US" i="1" dirty="0">
                <a:solidFill>
                  <a:srgbClr val="BFBFBF"/>
                </a:solidFill>
              </a:rPr>
              <a:t>(2C)</a:t>
            </a:r>
            <a:r>
              <a:rPr lang="en-US" dirty="0">
                <a:solidFill>
                  <a:srgbClr val="BFBFBF"/>
                </a:solidFill>
              </a:rPr>
              <a:t>.</a:t>
            </a:r>
            <a:endParaRPr lang="en-US" i="1" dirty="0">
              <a:solidFill>
                <a:srgbClr val="BFBFBF"/>
              </a:solidFill>
            </a:endParaRPr>
          </a:p>
        </p:txBody>
      </p:sp>
    </p:spTree>
    <p:extLst>
      <p:ext uri="{BB962C8B-B14F-4D97-AF65-F5344CB8AC3E}">
        <p14:creationId xmlns:p14="http://schemas.microsoft.com/office/powerpoint/2010/main" val="25754623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normAutofit/>
          </a:bodyPr>
          <a:lstStyle/>
          <a:p>
            <a:r>
              <a:rPr lang="en-US" dirty="0" smtClean="0"/>
              <a:t>Recommendation 4.2.4 </a:t>
            </a:r>
            <a:r>
              <a:rPr lang="en-US" dirty="0"/>
              <a:t>originally had not been </a:t>
            </a:r>
            <a:r>
              <a:rPr lang="en-US" dirty="0" smtClean="0"/>
              <a:t>identified for an update. </a:t>
            </a:r>
            <a:r>
              <a:rPr lang="en-US" dirty="0"/>
              <a:t>However, due to a subsequent series of secondary and </a:t>
            </a:r>
            <a:r>
              <a:rPr lang="en-US" i="1" dirty="0"/>
              <a:t>post-hoc</a:t>
            </a:r>
            <a:r>
              <a:rPr lang="en-US" dirty="0"/>
              <a:t> publications of the EVOLVE trial, the Work Group decided to re-evaluate </a:t>
            </a:r>
            <a:r>
              <a:rPr lang="en-US" dirty="0" smtClean="0"/>
              <a:t>it.  </a:t>
            </a:r>
          </a:p>
          <a:p>
            <a:r>
              <a:rPr lang="en-US" dirty="0" smtClean="0"/>
              <a:t>Although </a:t>
            </a:r>
            <a:r>
              <a:rPr lang="en-US" dirty="0"/>
              <a:t>EVOLVE did not meet its primary endpoint, the majority of the Work Group were reluctant to exclude potential benefits of calcimimetics for </a:t>
            </a:r>
            <a:r>
              <a:rPr lang="en-US" dirty="0" smtClean="0"/>
              <a:t>CKD G5D patients, </a:t>
            </a:r>
            <a:r>
              <a:rPr lang="en-US" dirty="0"/>
              <a:t>based on subsequent </a:t>
            </a:r>
            <a:r>
              <a:rPr lang="en-US" dirty="0" smtClean="0"/>
              <a:t>prespecified </a:t>
            </a:r>
            <a:r>
              <a:rPr lang="en-US" dirty="0"/>
              <a:t>analyses. </a:t>
            </a:r>
            <a:endParaRPr lang="en-US" dirty="0" smtClean="0"/>
          </a:p>
          <a:p>
            <a:r>
              <a:rPr lang="en-US" dirty="0" smtClean="0"/>
              <a:t>No </a:t>
            </a:r>
            <a:r>
              <a:rPr lang="en-US" dirty="0"/>
              <a:t>PTH-lowering treatment </a:t>
            </a:r>
            <a:r>
              <a:rPr lang="en-US" dirty="0" smtClean="0"/>
              <a:t>was prioritized at </a:t>
            </a:r>
            <a:r>
              <a:rPr lang="en-US" dirty="0"/>
              <a:t>this </a:t>
            </a:r>
            <a:r>
              <a:rPr lang="en-US" dirty="0" smtClean="0"/>
              <a:t>time, </a:t>
            </a:r>
            <a:r>
              <a:rPr lang="en-US" dirty="0"/>
              <a:t>since calcimimetics, calcitriol, </a:t>
            </a:r>
            <a:r>
              <a:rPr lang="en-US" dirty="0" smtClean="0"/>
              <a:t>and vitamin </a:t>
            </a:r>
            <a:r>
              <a:rPr lang="en-US" dirty="0"/>
              <a:t>D analogs are all acceptable first-line options in </a:t>
            </a:r>
            <a:r>
              <a:rPr lang="en-US" dirty="0" smtClean="0"/>
              <a:t>CKD G5D </a:t>
            </a:r>
            <a:r>
              <a:rPr lang="en-US" dirty="0"/>
              <a:t>patients</a:t>
            </a:r>
            <a:r>
              <a:rPr lang="en-US" dirty="0" smtClean="0"/>
              <a:t>.</a:t>
            </a:r>
            <a:endParaRPr lang="en-US" dirty="0"/>
          </a:p>
        </p:txBody>
      </p:sp>
    </p:spTree>
    <p:extLst>
      <p:ext uri="{BB962C8B-B14F-4D97-AF65-F5344CB8AC3E}">
        <p14:creationId xmlns:p14="http://schemas.microsoft.com/office/powerpoint/2010/main" val="3333507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EVOLVE: Lowering PTH</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281" y="1447800"/>
            <a:ext cx="605891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8"/>
          <p:cNvSpPr txBox="1"/>
          <p:nvPr/>
        </p:nvSpPr>
        <p:spPr>
          <a:xfrm>
            <a:off x="1371600" y="5895201"/>
            <a:ext cx="3982731"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1pPr>
            <a:lvl2pPr marL="4572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2pPr>
            <a:lvl3pPr marL="9144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3pPr>
            <a:lvl4pPr marL="13716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4pPr>
            <a:lvl5pPr marL="18288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5pPr>
            <a:lvl6pPr marL="22860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6pPr>
            <a:lvl7pPr marL="27432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7pPr>
            <a:lvl8pPr marL="32004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8pPr>
            <a:lvl9pPr marL="36576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9pPr>
          </a:lstStyle>
          <a:p>
            <a:r>
              <a:rPr lang="en-US" dirty="0" smtClean="0">
                <a:solidFill>
                  <a:srgbClr val="000000"/>
                </a:solidFill>
              </a:rPr>
              <a:t>Chertow GM, et al. N Engl J Med. 2012;367:2482-2494</a:t>
            </a:r>
            <a:endParaRPr lang="en-US" dirty="0">
              <a:solidFill>
                <a:srgbClr val="000000"/>
              </a:solidFill>
            </a:endParaRPr>
          </a:p>
        </p:txBody>
      </p:sp>
    </p:spTree>
    <p:extLst>
      <p:ext uri="{BB962C8B-B14F-4D97-AF65-F5344CB8AC3E}">
        <p14:creationId xmlns:p14="http://schemas.microsoft.com/office/powerpoint/2010/main" val="3434387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EVOLVE Study: Cinacalcet</a:t>
            </a:r>
          </a:p>
        </p:txBody>
      </p:sp>
      <p:pic>
        <p:nvPicPr>
          <p:cNvPr id="4" name="Grafik 4839"/>
          <p:cNvPicPr>
            <a:picLocks noChangeAspect="1"/>
          </p:cNvPicPr>
          <p:nvPr/>
        </p:nvPicPr>
        <p:blipFill>
          <a:blip r:embed="rId3"/>
          <a:stretch>
            <a:fillRect/>
          </a:stretch>
        </p:blipFill>
        <p:spPr>
          <a:xfrm>
            <a:off x="4492621" y="2627778"/>
            <a:ext cx="4668557" cy="2119174"/>
          </a:xfrm>
          <a:prstGeom prst="rect">
            <a:avLst/>
          </a:prstGeom>
        </p:spPr>
      </p:pic>
      <p:sp>
        <p:nvSpPr>
          <p:cNvPr id="5" name="TextBox 8"/>
          <p:cNvSpPr txBox="1"/>
          <p:nvPr/>
        </p:nvSpPr>
        <p:spPr>
          <a:xfrm>
            <a:off x="1371600" y="5715000"/>
            <a:ext cx="3982731"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1pPr>
            <a:lvl2pPr marL="4572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2pPr>
            <a:lvl3pPr marL="9144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3pPr>
            <a:lvl4pPr marL="13716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4pPr>
            <a:lvl5pPr marL="18288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5pPr>
            <a:lvl6pPr marL="22860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6pPr>
            <a:lvl7pPr marL="27432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7pPr>
            <a:lvl8pPr marL="32004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8pPr>
            <a:lvl9pPr marL="36576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9pPr>
          </a:lstStyle>
          <a:p>
            <a:r>
              <a:rPr lang="en-US" dirty="0">
                <a:solidFill>
                  <a:srgbClr val="000000"/>
                </a:solidFill>
              </a:rPr>
              <a:t>Chertow GM, et al. N Engl J Med. 2012;367:2482-2494</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8" y="2699700"/>
            <a:ext cx="4460733" cy="20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876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p:txBody>
          <a:bodyPr/>
          <a:lstStyle/>
          <a:p>
            <a:pPr eaLnBrk="1" hangingPunct="1"/>
            <a:r>
              <a:rPr lang="en-US" altLang="zh-CN" sz="2800" dirty="0"/>
              <a:t>Time to First Episode of Severe Unremitting HPT </a:t>
            </a:r>
            <a:r>
              <a:rPr lang="en-US" altLang="zh-CN" sz="2800" dirty="0" smtClean="0"/>
              <a:t/>
            </a:r>
            <a:br>
              <a:rPr lang="en-US" altLang="zh-CN" sz="2800" dirty="0" smtClean="0"/>
            </a:br>
            <a:r>
              <a:rPr lang="en-US" altLang="zh-CN" sz="2800" dirty="0" smtClean="0"/>
              <a:t>(</a:t>
            </a:r>
            <a:r>
              <a:rPr lang="en-US" altLang="zh-CN" sz="2800" dirty="0"/>
              <a:t>Intent-to-Treat Analysis)</a:t>
            </a:r>
          </a:p>
        </p:txBody>
      </p:sp>
      <p:grpSp>
        <p:nvGrpSpPr>
          <p:cNvPr id="87043" name="Group 182"/>
          <p:cNvGrpSpPr>
            <a:grpSpLocks/>
          </p:cNvGrpSpPr>
          <p:nvPr/>
        </p:nvGrpSpPr>
        <p:grpSpPr bwMode="auto">
          <a:xfrm>
            <a:off x="2114548" y="3936207"/>
            <a:ext cx="921518" cy="390838"/>
            <a:chOff x="7807325" y="1139825"/>
            <a:chExt cx="1228691" cy="521118"/>
          </a:xfrm>
        </p:grpSpPr>
        <p:cxnSp>
          <p:nvCxnSpPr>
            <p:cNvPr id="87123" name="Straight Connector 3829"/>
            <p:cNvCxnSpPr>
              <a:cxnSpLocks noChangeShapeType="1"/>
            </p:cNvCxnSpPr>
            <p:nvPr/>
          </p:nvCxnSpPr>
          <p:spPr bwMode="auto">
            <a:xfrm>
              <a:off x="7807325" y="1479550"/>
              <a:ext cx="274638"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87124" name="Rectangle 184"/>
            <p:cNvSpPr>
              <a:spLocks noChangeArrowheads="1"/>
            </p:cNvSpPr>
            <p:nvPr/>
          </p:nvSpPr>
          <p:spPr bwMode="auto">
            <a:xfrm>
              <a:off x="8043864" y="1322388"/>
              <a:ext cx="99215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Cinacalcet</a:t>
              </a:r>
            </a:p>
          </p:txBody>
        </p:sp>
        <p:cxnSp>
          <p:nvCxnSpPr>
            <p:cNvPr id="87125" name="Straight Connector 3831"/>
            <p:cNvCxnSpPr>
              <a:cxnSpLocks noChangeShapeType="1"/>
            </p:cNvCxnSpPr>
            <p:nvPr/>
          </p:nvCxnSpPr>
          <p:spPr bwMode="auto">
            <a:xfrm>
              <a:off x="7807325" y="1296988"/>
              <a:ext cx="274638" cy="0"/>
            </a:xfrm>
            <a:prstGeom prst="line">
              <a:avLst/>
            </a:prstGeom>
            <a:noFill/>
            <a:ln w="22225" algn="ctr">
              <a:solidFill>
                <a:srgbClr val="0066FF"/>
              </a:solidFill>
              <a:prstDash val="sysDot"/>
              <a:round/>
              <a:headEnd/>
              <a:tailEnd/>
            </a:ln>
            <a:extLst>
              <a:ext uri="{909E8E84-426E-40dd-AFC4-6F175D3DCCD1}">
                <a14:hiddenFill xmlns:a14="http://schemas.microsoft.com/office/drawing/2010/main">
                  <a:noFill/>
                </a14:hiddenFill>
              </a:ext>
            </a:extLst>
          </p:spPr>
        </p:cxnSp>
        <p:sp>
          <p:nvSpPr>
            <p:cNvPr id="87126" name="Rectangle 186"/>
            <p:cNvSpPr>
              <a:spLocks noChangeArrowheads="1"/>
            </p:cNvSpPr>
            <p:nvPr/>
          </p:nvSpPr>
          <p:spPr bwMode="auto">
            <a:xfrm>
              <a:off x="8043862" y="1139825"/>
              <a:ext cx="940856"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Placebo   </a:t>
              </a:r>
            </a:p>
          </p:txBody>
        </p:sp>
      </p:grpSp>
      <p:pic>
        <p:nvPicPr>
          <p:cNvPr id="87044" name="Picture 10760"/>
          <p:cNvPicPr>
            <a:picLocks noChangeAspect="1" noChangeArrowheads="1"/>
          </p:cNvPicPr>
          <p:nvPr/>
        </p:nvPicPr>
        <p:blipFill>
          <a:blip r:embed="rId3">
            <a:extLst>
              <a:ext uri="{28A0092B-C50C-407E-A947-70E740481C1C}">
                <a14:useLocalDpi xmlns:a14="http://schemas.microsoft.com/office/drawing/2010/main" val="0"/>
              </a:ext>
            </a:extLst>
          </a:blip>
          <a:srcRect t="74744"/>
          <a:stretch>
            <a:fillRect/>
          </a:stretch>
        </p:blipFill>
        <p:spPr bwMode="auto">
          <a:xfrm>
            <a:off x="1920479" y="2114550"/>
            <a:ext cx="3901678" cy="13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38"/>
          <p:cNvSpPr>
            <a:spLocks noChangeArrowheads="1"/>
          </p:cNvSpPr>
          <p:nvPr/>
        </p:nvSpPr>
        <p:spPr bwMode="auto">
          <a:xfrm rot="-5400000">
            <a:off x="772540" y="3428940"/>
            <a:ext cx="13874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200" b="1" dirty="0">
                <a:solidFill>
                  <a:srgbClr val="000000"/>
                </a:solidFill>
                <a:cs typeface="Arial" panose="020B0604020202020204" pitchFamily="34" charset="0"/>
              </a:rPr>
              <a:t>Proportion Event-free</a:t>
            </a:r>
          </a:p>
        </p:txBody>
      </p:sp>
      <p:sp>
        <p:nvSpPr>
          <p:cNvPr id="87046" name="Rectangle 81"/>
          <p:cNvSpPr>
            <a:spLocks noChangeArrowheads="1"/>
          </p:cNvSpPr>
          <p:nvPr/>
        </p:nvSpPr>
        <p:spPr bwMode="auto">
          <a:xfrm>
            <a:off x="3425766" y="5432822"/>
            <a:ext cx="9363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200" b="1" dirty="0">
                <a:solidFill>
                  <a:srgbClr val="000000"/>
                </a:solidFill>
                <a:cs typeface="Arial" panose="020B0604020202020204" pitchFamily="34" charset="0"/>
              </a:rPr>
              <a:t>Time (months)</a:t>
            </a:r>
          </a:p>
        </p:txBody>
      </p:sp>
      <p:grpSp>
        <p:nvGrpSpPr>
          <p:cNvPr id="87047" name="Group 180"/>
          <p:cNvGrpSpPr>
            <a:grpSpLocks/>
          </p:cNvGrpSpPr>
          <p:nvPr/>
        </p:nvGrpSpPr>
        <p:grpSpPr bwMode="auto">
          <a:xfrm>
            <a:off x="1647014" y="2027637"/>
            <a:ext cx="4246199" cy="3340897"/>
            <a:chOff x="868487" y="4030663"/>
            <a:chExt cx="7581865" cy="2283742"/>
          </a:xfrm>
        </p:grpSpPr>
        <p:sp>
          <p:nvSpPr>
            <p:cNvPr id="87096" name="Rectangle 3534"/>
            <p:cNvSpPr>
              <a:spLocks noChangeArrowheads="1"/>
            </p:cNvSpPr>
            <p:nvPr/>
          </p:nvSpPr>
          <p:spPr bwMode="auto">
            <a:xfrm>
              <a:off x="1706203" y="5567980"/>
              <a:ext cx="3683737"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Hazard ratio, 0.43 (95% CI, 0.37, 0.50)</a:t>
              </a:r>
            </a:p>
          </p:txBody>
        </p:sp>
        <p:sp>
          <p:nvSpPr>
            <p:cNvPr id="87097" name="Rectangle 3535"/>
            <p:cNvSpPr>
              <a:spLocks noChangeArrowheads="1"/>
            </p:cNvSpPr>
            <p:nvPr/>
          </p:nvSpPr>
          <p:spPr bwMode="auto">
            <a:xfrm>
              <a:off x="1706203" y="5669869"/>
              <a:ext cx="1757432"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Log-rank, </a:t>
              </a:r>
              <a:r>
                <a:rPr lang="en-US" altLang="zh-CN" sz="1050" i="1" dirty="0">
                  <a:solidFill>
                    <a:srgbClr val="000000"/>
                  </a:solidFill>
                  <a:cs typeface="Arial" panose="020B0604020202020204" pitchFamily="34" charset="0"/>
                </a:rPr>
                <a:t>p</a:t>
              </a:r>
              <a:r>
                <a:rPr lang="en-US" altLang="zh-CN" sz="1050" dirty="0">
                  <a:solidFill>
                    <a:srgbClr val="000000"/>
                  </a:solidFill>
                  <a:cs typeface="Arial" panose="020B0604020202020204" pitchFamily="34" charset="0"/>
                </a:rPr>
                <a:t>&lt;0.001</a:t>
              </a:r>
            </a:p>
          </p:txBody>
        </p:sp>
        <p:cxnSp>
          <p:nvCxnSpPr>
            <p:cNvPr id="87098" name="Straight Connector 3835"/>
            <p:cNvCxnSpPr>
              <a:cxnSpLocks noChangeShapeType="1"/>
            </p:cNvCxnSpPr>
            <p:nvPr/>
          </p:nvCxnSpPr>
          <p:spPr bwMode="auto">
            <a:xfrm>
              <a:off x="1296205" y="6096202"/>
              <a:ext cx="6982109"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7099" name="Rectangle 39"/>
            <p:cNvSpPr>
              <a:spLocks noChangeArrowheads="1"/>
            </p:cNvSpPr>
            <p:nvPr/>
          </p:nvSpPr>
          <p:spPr bwMode="auto">
            <a:xfrm>
              <a:off x="868487" y="5954714"/>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0.0</a:t>
              </a:r>
            </a:p>
          </p:txBody>
        </p:sp>
        <p:sp>
          <p:nvSpPr>
            <p:cNvPr id="87100" name="Rectangle 40"/>
            <p:cNvSpPr>
              <a:spLocks noChangeArrowheads="1"/>
            </p:cNvSpPr>
            <p:nvPr/>
          </p:nvSpPr>
          <p:spPr bwMode="auto">
            <a:xfrm>
              <a:off x="868487" y="5680076"/>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0.4</a:t>
              </a:r>
            </a:p>
          </p:txBody>
        </p:sp>
        <p:sp>
          <p:nvSpPr>
            <p:cNvPr id="87101" name="Rectangle 41"/>
            <p:cNvSpPr>
              <a:spLocks noChangeArrowheads="1"/>
            </p:cNvSpPr>
            <p:nvPr/>
          </p:nvSpPr>
          <p:spPr bwMode="auto">
            <a:xfrm>
              <a:off x="868487" y="5405438"/>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0.5</a:t>
              </a:r>
            </a:p>
          </p:txBody>
        </p:sp>
        <p:sp>
          <p:nvSpPr>
            <p:cNvPr id="87102" name="Rectangle 42"/>
            <p:cNvSpPr>
              <a:spLocks noChangeArrowheads="1"/>
            </p:cNvSpPr>
            <p:nvPr/>
          </p:nvSpPr>
          <p:spPr bwMode="auto">
            <a:xfrm>
              <a:off x="868487" y="5130800"/>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0.6</a:t>
              </a:r>
            </a:p>
          </p:txBody>
        </p:sp>
        <p:sp>
          <p:nvSpPr>
            <p:cNvPr id="87103" name="Rectangle 43"/>
            <p:cNvSpPr>
              <a:spLocks noChangeArrowheads="1"/>
            </p:cNvSpPr>
            <p:nvPr/>
          </p:nvSpPr>
          <p:spPr bwMode="auto">
            <a:xfrm>
              <a:off x="868487" y="4856163"/>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0.7</a:t>
              </a:r>
            </a:p>
          </p:txBody>
        </p:sp>
        <p:sp>
          <p:nvSpPr>
            <p:cNvPr id="87104" name="Rectangle 44"/>
            <p:cNvSpPr>
              <a:spLocks noChangeArrowheads="1"/>
            </p:cNvSpPr>
            <p:nvPr/>
          </p:nvSpPr>
          <p:spPr bwMode="auto">
            <a:xfrm>
              <a:off x="868487" y="4579938"/>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0.8</a:t>
              </a:r>
            </a:p>
          </p:txBody>
        </p:sp>
        <p:sp>
          <p:nvSpPr>
            <p:cNvPr id="87105" name="Rectangle 45"/>
            <p:cNvSpPr>
              <a:spLocks noChangeArrowheads="1"/>
            </p:cNvSpPr>
            <p:nvPr/>
          </p:nvSpPr>
          <p:spPr bwMode="auto">
            <a:xfrm>
              <a:off x="868487" y="4305300"/>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0.9</a:t>
              </a:r>
            </a:p>
          </p:txBody>
        </p:sp>
        <p:sp>
          <p:nvSpPr>
            <p:cNvPr id="87106" name="Rectangle 46"/>
            <p:cNvSpPr>
              <a:spLocks noChangeArrowheads="1"/>
            </p:cNvSpPr>
            <p:nvPr/>
          </p:nvSpPr>
          <p:spPr bwMode="auto">
            <a:xfrm>
              <a:off x="868487" y="4030663"/>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1.0</a:t>
              </a:r>
            </a:p>
          </p:txBody>
        </p:sp>
        <p:sp>
          <p:nvSpPr>
            <p:cNvPr id="87107" name="Rectangle 82"/>
            <p:cNvSpPr>
              <a:spLocks noChangeArrowheads="1"/>
            </p:cNvSpPr>
            <p:nvPr/>
          </p:nvSpPr>
          <p:spPr bwMode="auto">
            <a:xfrm>
              <a:off x="1298574" y="6203951"/>
              <a:ext cx="123079"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0</a:t>
              </a:r>
            </a:p>
          </p:txBody>
        </p:sp>
        <p:sp>
          <p:nvSpPr>
            <p:cNvPr id="87108" name="Rectangle 83"/>
            <p:cNvSpPr>
              <a:spLocks noChangeArrowheads="1"/>
            </p:cNvSpPr>
            <p:nvPr/>
          </p:nvSpPr>
          <p:spPr bwMode="auto">
            <a:xfrm>
              <a:off x="1760539" y="6203951"/>
              <a:ext cx="123079"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a:t>
              </a:r>
            </a:p>
          </p:txBody>
        </p:sp>
        <p:sp>
          <p:nvSpPr>
            <p:cNvPr id="87109" name="Rectangle 84"/>
            <p:cNvSpPr>
              <a:spLocks noChangeArrowheads="1"/>
            </p:cNvSpPr>
            <p:nvPr/>
          </p:nvSpPr>
          <p:spPr bwMode="auto">
            <a:xfrm>
              <a:off x="2220913" y="6203951"/>
              <a:ext cx="123079"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8</a:t>
              </a:r>
            </a:p>
          </p:txBody>
        </p:sp>
        <p:sp>
          <p:nvSpPr>
            <p:cNvPr id="87110" name="Rectangle 85"/>
            <p:cNvSpPr>
              <a:spLocks noChangeArrowheads="1"/>
            </p:cNvSpPr>
            <p:nvPr/>
          </p:nvSpPr>
          <p:spPr bwMode="auto">
            <a:xfrm>
              <a:off x="2660650"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12</a:t>
              </a:r>
            </a:p>
          </p:txBody>
        </p:sp>
        <p:sp>
          <p:nvSpPr>
            <p:cNvPr id="87111" name="Rectangle 86"/>
            <p:cNvSpPr>
              <a:spLocks noChangeArrowheads="1"/>
            </p:cNvSpPr>
            <p:nvPr/>
          </p:nvSpPr>
          <p:spPr bwMode="auto">
            <a:xfrm>
              <a:off x="3124201"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16</a:t>
              </a:r>
            </a:p>
          </p:txBody>
        </p:sp>
        <p:sp>
          <p:nvSpPr>
            <p:cNvPr id="87112" name="Rectangle 87"/>
            <p:cNvSpPr>
              <a:spLocks noChangeArrowheads="1"/>
            </p:cNvSpPr>
            <p:nvPr/>
          </p:nvSpPr>
          <p:spPr bwMode="auto">
            <a:xfrm>
              <a:off x="3586164"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20</a:t>
              </a:r>
            </a:p>
          </p:txBody>
        </p:sp>
        <p:sp>
          <p:nvSpPr>
            <p:cNvPr id="87113" name="Rectangle 88"/>
            <p:cNvSpPr>
              <a:spLocks noChangeArrowheads="1"/>
            </p:cNvSpPr>
            <p:nvPr/>
          </p:nvSpPr>
          <p:spPr bwMode="auto">
            <a:xfrm>
              <a:off x="4048125"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24</a:t>
              </a:r>
            </a:p>
          </p:txBody>
        </p:sp>
        <p:sp>
          <p:nvSpPr>
            <p:cNvPr id="87114" name="Rectangle 89"/>
            <p:cNvSpPr>
              <a:spLocks noChangeArrowheads="1"/>
            </p:cNvSpPr>
            <p:nvPr/>
          </p:nvSpPr>
          <p:spPr bwMode="auto">
            <a:xfrm>
              <a:off x="4508499"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28</a:t>
              </a:r>
            </a:p>
          </p:txBody>
        </p:sp>
        <p:sp>
          <p:nvSpPr>
            <p:cNvPr id="87115" name="Rectangle 90"/>
            <p:cNvSpPr>
              <a:spLocks noChangeArrowheads="1"/>
            </p:cNvSpPr>
            <p:nvPr/>
          </p:nvSpPr>
          <p:spPr bwMode="auto">
            <a:xfrm>
              <a:off x="4970463"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32</a:t>
              </a:r>
            </a:p>
          </p:txBody>
        </p:sp>
        <p:sp>
          <p:nvSpPr>
            <p:cNvPr id="87116" name="Rectangle 91"/>
            <p:cNvSpPr>
              <a:spLocks noChangeArrowheads="1"/>
            </p:cNvSpPr>
            <p:nvPr/>
          </p:nvSpPr>
          <p:spPr bwMode="auto">
            <a:xfrm>
              <a:off x="5432424"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36</a:t>
              </a:r>
            </a:p>
          </p:txBody>
        </p:sp>
        <p:sp>
          <p:nvSpPr>
            <p:cNvPr id="87117" name="Rectangle 92"/>
            <p:cNvSpPr>
              <a:spLocks noChangeArrowheads="1"/>
            </p:cNvSpPr>
            <p:nvPr/>
          </p:nvSpPr>
          <p:spPr bwMode="auto">
            <a:xfrm>
              <a:off x="5894387"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40</a:t>
              </a:r>
            </a:p>
          </p:txBody>
        </p:sp>
        <p:sp>
          <p:nvSpPr>
            <p:cNvPr id="87118" name="Rectangle 93"/>
            <p:cNvSpPr>
              <a:spLocks noChangeArrowheads="1"/>
            </p:cNvSpPr>
            <p:nvPr/>
          </p:nvSpPr>
          <p:spPr bwMode="auto">
            <a:xfrm>
              <a:off x="6356351"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44</a:t>
              </a:r>
            </a:p>
          </p:txBody>
        </p:sp>
        <p:sp>
          <p:nvSpPr>
            <p:cNvPr id="87119" name="Rectangle 94"/>
            <p:cNvSpPr>
              <a:spLocks noChangeArrowheads="1"/>
            </p:cNvSpPr>
            <p:nvPr/>
          </p:nvSpPr>
          <p:spPr bwMode="auto">
            <a:xfrm>
              <a:off x="6818314"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48</a:t>
              </a:r>
            </a:p>
          </p:txBody>
        </p:sp>
        <p:sp>
          <p:nvSpPr>
            <p:cNvPr id="87120" name="Rectangle 95"/>
            <p:cNvSpPr>
              <a:spLocks noChangeArrowheads="1"/>
            </p:cNvSpPr>
            <p:nvPr/>
          </p:nvSpPr>
          <p:spPr bwMode="auto">
            <a:xfrm>
              <a:off x="7280275"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52</a:t>
              </a:r>
            </a:p>
          </p:txBody>
        </p:sp>
        <p:sp>
          <p:nvSpPr>
            <p:cNvPr id="87121" name="Rectangle 96"/>
            <p:cNvSpPr>
              <a:spLocks noChangeArrowheads="1"/>
            </p:cNvSpPr>
            <p:nvPr/>
          </p:nvSpPr>
          <p:spPr bwMode="auto">
            <a:xfrm>
              <a:off x="7742239"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56</a:t>
              </a:r>
            </a:p>
          </p:txBody>
        </p:sp>
        <p:sp>
          <p:nvSpPr>
            <p:cNvPr id="87122" name="Rectangle 97"/>
            <p:cNvSpPr>
              <a:spLocks noChangeArrowheads="1"/>
            </p:cNvSpPr>
            <p:nvPr/>
          </p:nvSpPr>
          <p:spPr bwMode="auto">
            <a:xfrm>
              <a:off x="8204198"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60</a:t>
              </a:r>
            </a:p>
          </p:txBody>
        </p:sp>
      </p:grpSp>
      <p:grpSp>
        <p:nvGrpSpPr>
          <p:cNvPr id="87048" name="Group 5635"/>
          <p:cNvGrpSpPr>
            <a:grpSpLocks/>
          </p:cNvGrpSpPr>
          <p:nvPr/>
        </p:nvGrpSpPr>
        <p:grpSpPr bwMode="auto">
          <a:xfrm>
            <a:off x="1864519" y="2147888"/>
            <a:ext cx="46435" cy="2905125"/>
            <a:chOff x="835946" y="1589882"/>
            <a:chExt cx="94685" cy="2592552"/>
          </a:xfrm>
        </p:grpSpPr>
        <p:cxnSp>
          <p:nvCxnSpPr>
            <p:cNvPr id="87093" name="Straight Connector 3914"/>
            <p:cNvCxnSpPr>
              <a:cxnSpLocks noChangeShapeType="1"/>
            </p:cNvCxnSpPr>
            <p:nvPr/>
          </p:nvCxnSpPr>
          <p:spPr bwMode="auto">
            <a:xfrm>
              <a:off x="881063" y="1589882"/>
              <a:ext cx="3578" cy="220839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94" name="Straight Connector 3915"/>
            <p:cNvCxnSpPr>
              <a:cxnSpLocks noChangeShapeType="1"/>
            </p:cNvCxnSpPr>
            <p:nvPr/>
          </p:nvCxnSpPr>
          <p:spPr bwMode="auto">
            <a:xfrm>
              <a:off x="881063" y="4032073"/>
              <a:ext cx="3578" cy="15036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7095" name="Freeform 321"/>
            <p:cNvSpPr>
              <a:spLocks/>
            </p:cNvSpPr>
            <p:nvPr/>
          </p:nvSpPr>
          <p:spPr bwMode="auto">
            <a:xfrm>
              <a:off x="835043" y="3795712"/>
              <a:ext cx="95761" cy="242504"/>
            </a:xfrm>
            <a:custGeom>
              <a:avLst/>
              <a:gdLst>
                <a:gd name="T0" fmla="*/ 47574 w 94686"/>
                <a:gd name="T1" fmla="*/ 246001 h 240774"/>
                <a:gd name="T2" fmla="*/ 97948 w 94686"/>
                <a:gd name="T3" fmla="*/ 187956 h 240774"/>
                <a:gd name="T4" fmla="*/ 0 w 94686"/>
                <a:gd name="T5" fmla="*/ 66337 h 240774"/>
                <a:gd name="T6" fmla="*/ 50372 w 94686"/>
                <a:gd name="T7" fmla="*/ 0 h 2407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86" h="240774">
                  <a:moveTo>
                    <a:pt x="45990" y="240774"/>
                  </a:moveTo>
                  <a:lnTo>
                    <a:pt x="94686" y="183962"/>
                  </a:lnTo>
                  <a:lnTo>
                    <a:pt x="0" y="64927"/>
                  </a:lnTo>
                  <a:lnTo>
                    <a:pt x="48695" y="0"/>
                  </a:lnTo>
                </a:path>
              </a:pathLst>
            </a:cu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grpSp>
      <p:cxnSp>
        <p:nvCxnSpPr>
          <p:cNvPr id="87049" name="Straight Connector 3865"/>
          <p:cNvCxnSpPr>
            <a:cxnSpLocks noChangeShapeType="1"/>
          </p:cNvCxnSpPr>
          <p:nvPr/>
        </p:nvCxnSpPr>
        <p:spPr bwMode="auto">
          <a:xfrm>
            <a:off x="1839516" y="2149079"/>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0" name="Straight Connector 3866"/>
          <p:cNvCxnSpPr>
            <a:cxnSpLocks noChangeShapeType="1"/>
          </p:cNvCxnSpPr>
          <p:nvPr/>
        </p:nvCxnSpPr>
        <p:spPr bwMode="auto">
          <a:xfrm>
            <a:off x="1839516" y="2550319"/>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1" name="Straight Connector 3867"/>
          <p:cNvCxnSpPr>
            <a:cxnSpLocks noChangeShapeType="1"/>
          </p:cNvCxnSpPr>
          <p:nvPr/>
        </p:nvCxnSpPr>
        <p:spPr bwMode="auto">
          <a:xfrm>
            <a:off x="1839516" y="2952750"/>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2" name="Straight Connector 3868"/>
          <p:cNvCxnSpPr>
            <a:cxnSpLocks noChangeShapeType="1"/>
          </p:cNvCxnSpPr>
          <p:nvPr/>
        </p:nvCxnSpPr>
        <p:spPr bwMode="auto">
          <a:xfrm>
            <a:off x="1839516" y="3353991"/>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3" name="Straight Connector 3869"/>
          <p:cNvCxnSpPr>
            <a:cxnSpLocks noChangeShapeType="1"/>
          </p:cNvCxnSpPr>
          <p:nvPr/>
        </p:nvCxnSpPr>
        <p:spPr bwMode="auto">
          <a:xfrm>
            <a:off x="1839516" y="3756422"/>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4" name="Straight Connector 3870"/>
          <p:cNvCxnSpPr>
            <a:cxnSpLocks noChangeShapeType="1"/>
          </p:cNvCxnSpPr>
          <p:nvPr/>
        </p:nvCxnSpPr>
        <p:spPr bwMode="auto">
          <a:xfrm>
            <a:off x="1839516" y="4157663"/>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5" name="Straight Connector 3871"/>
          <p:cNvCxnSpPr>
            <a:cxnSpLocks noChangeShapeType="1"/>
          </p:cNvCxnSpPr>
          <p:nvPr/>
        </p:nvCxnSpPr>
        <p:spPr bwMode="auto">
          <a:xfrm>
            <a:off x="1839516" y="4560094"/>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6" name="Straight Connector 3872"/>
          <p:cNvCxnSpPr>
            <a:cxnSpLocks noChangeShapeType="1"/>
          </p:cNvCxnSpPr>
          <p:nvPr/>
        </p:nvCxnSpPr>
        <p:spPr bwMode="auto">
          <a:xfrm>
            <a:off x="1845469" y="4962525"/>
            <a:ext cx="4405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7" name="Straight Connector 3873"/>
          <p:cNvCxnSpPr>
            <a:cxnSpLocks noChangeShapeType="1"/>
          </p:cNvCxnSpPr>
          <p:nvPr/>
        </p:nvCxnSpPr>
        <p:spPr bwMode="auto">
          <a:xfrm>
            <a:off x="1915716"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8" name="Straight Connector 3874"/>
          <p:cNvCxnSpPr>
            <a:cxnSpLocks noChangeShapeType="1"/>
          </p:cNvCxnSpPr>
          <p:nvPr/>
        </p:nvCxnSpPr>
        <p:spPr bwMode="auto">
          <a:xfrm>
            <a:off x="2174081"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59" name="Straight Connector 3875"/>
          <p:cNvCxnSpPr>
            <a:cxnSpLocks noChangeShapeType="1"/>
          </p:cNvCxnSpPr>
          <p:nvPr/>
        </p:nvCxnSpPr>
        <p:spPr bwMode="auto">
          <a:xfrm>
            <a:off x="2432447"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0" name="Straight Connector 3876"/>
          <p:cNvCxnSpPr>
            <a:cxnSpLocks noChangeShapeType="1"/>
          </p:cNvCxnSpPr>
          <p:nvPr/>
        </p:nvCxnSpPr>
        <p:spPr bwMode="auto">
          <a:xfrm>
            <a:off x="2692004"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1" name="Straight Connector 3877"/>
          <p:cNvCxnSpPr>
            <a:cxnSpLocks noChangeShapeType="1"/>
          </p:cNvCxnSpPr>
          <p:nvPr/>
        </p:nvCxnSpPr>
        <p:spPr bwMode="auto">
          <a:xfrm>
            <a:off x="2950369"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2" name="Straight Connector 3878"/>
          <p:cNvCxnSpPr>
            <a:cxnSpLocks noChangeShapeType="1"/>
          </p:cNvCxnSpPr>
          <p:nvPr/>
        </p:nvCxnSpPr>
        <p:spPr bwMode="auto">
          <a:xfrm>
            <a:off x="3208735"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3" name="Straight Connector 3879"/>
          <p:cNvCxnSpPr>
            <a:cxnSpLocks noChangeShapeType="1"/>
          </p:cNvCxnSpPr>
          <p:nvPr/>
        </p:nvCxnSpPr>
        <p:spPr bwMode="auto">
          <a:xfrm>
            <a:off x="3468291"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4" name="Straight Connector 3880"/>
          <p:cNvCxnSpPr>
            <a:cxnSpLocks noChangeShapeType="1"/>
          </p:cNvCxnSpPr>
          <p:nvPr/>
        </p:nvCxnSpPr>
        <p:spPr bwMode="auto">
          <a:xfrm>
            <a:off x="3726656"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5" name="Straight Connector 3881"/>
          <p:cNvCxnSpPr>
            <a:cxnSpLocks noChangeShapeType="1"/>
          </p:cNvCxnSpPr>
          <p:nvPr/>
        </p:nvCxnSpPr>
        <p:spPr bwMode="auto">
          <a:xfrm>
            <a:off x="3985022"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6" name="Straight Connector 3882"/>
          <p:cNvCxnSpPr>
            <a:cxnSpLocks noChangeShapeType="1"/>
          </p:cNvCxnSpPr>
          <p:nvPr/>
        </p:nvCxnSpPr>
        <p:spPr bwMode="auto">
          <a:xfrm>
            <a:off x="4244579"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7" name="Straight Connector 3883"/>
          <p:cNvCxnSpPr>
            <a:cxnSpLocks noChangeShapeType="1"/>
          </p:cNvCxnSpPr>
          <p:nvPr/>
        </p:nvCxnSpPr>
        <p:spPr bwMode="auto">
          <a:xfrm>
            <a:off x="4502944"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8" name="Straight Connector 3884"/>
          <p:cNvCxnSpPr>
            <a:cxnSpLocks noChangeShapeType="1"/>
          </p:cNvCxnSpPr>
          <p:nvPr/>
        </p:nvCxnSpPr>
        <p:spPr bwMode="auto">
          <a:xfrm>
            <a:off x="4761310"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69" name="Straight Connector 3885"/>
          <p:cNvCxnSpPr>
            <a:cxnSpLocks noChangeShapeType="1"/>
          </p:cNvCxnSpPr>
          <p:nvPr/>
        </p:nvCxnSpPr>
        <p:spPr bwMode="auto">
          <a:xfrm>
            <a:off x="5019675"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70" name="Straight Connector 3886"/>
          <p:cNvCxnSpPr>
            <a:cxnSpLocks noChangeShapeType="1"/>
          </p:cNvCxnSpPr>
          <p:nvPr/>
        </p:nvCxnSpPr>
        <p:spPr bwMode="auto">
          <a:xfrm>
            <a:off x="5279231"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71" name="Straight Connector 3887"/>
          <p:cNvCxnSpPr>
            <a:cxnSpLocks noChangeShapeType="1"/>
          </p:cNvCxnSpPr>
          <p:nvPr/>
        </p:nvCxnSpPr>
        <p:spPr bwMode="auto">
          <a:xfrm>
            <a:off x="5537597"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7072" name="Straight Connector 3888"/>
          <p:cNvCxnSpPr>
            <a:cxnSpLocks noChangeShapeType="1"/>
          </p:cNvCxnSpPr>
          <p:nvPr/>
        </p:nvCxnSpPr>
        <p:spPr bwMode="auto">
          <a:xfrm>
            <a:off x="5795963"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7073" name="Line 47"/>
          <p:cNvSpPr>
            <a:spLocks noChangeShapeType="1"/>
          </p:cNvSpPr>
          <p:nvPr/>
        </p:nvSpPr>
        <p:spPr bwMode="auto">
          <a:xfrm>
            <a:off x="1916906"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74" name="Line 49"/>
          <p:cNvSpPr>
            <a:spLocks noChangeShapeType="1"/>
          </p:cNvSpPr>
          <p:nvPr/>
        </p:nvSpPr>
        <p:spPr bwMode="auto">
          <a:xfrm>
            <a:off x="2175273"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75" name="Line 51"/>
          <p:cNvSpPr>
            <a:spLocks noChangeShapeType="1"/>
          </p:cNvSpPr>
          <p:nvPr/>
        </p:nvSpPr>
        <p:spPr bwMode="auto">
          <a:xfrm>
            <a:off x="2434829"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76" name="Line 53"/>
          <p:cNvSpPr>
            <a:spLocks noChangeShapeType="1"/>
          </p:cNvSpPr>
          <p:nvPr/>
        </p:nvSpPr>
        <p:spPr bwMode="auto">
          <a:xfrm>
            <a:off x="2693194"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77" name="Line 55"/>
          <p:cNvSpPr>
            <a:spLocks noChangeShapeType="1"/>
          </p:cNvSpPr>
          <p:nvPr/>
        </p:nvSpPr>
        <p:spPr bwMode="auto">
          <a:xfrm>
            <a:off x="2951560"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78" name="Line 57"/>
          <p:cNvSpPr>
            <a:spLocks noChangeShapeType="1"/>
          </p:cNvSpPr>
          <p:nvPr/>
        </p:nvSpPr>
        <p:spPr bwMode="auto">
          <a:xfrm>
            <a:off x="3211116"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79" name="Line 59"/>
          <p:cNvSpPr>
            <a:spLocks noChangeShapeType="1"/>
          </p:cNvSpPr>
          <p:nvPr/>
        </p:nvSpPr>
        <p:spPr bwMode="auto">
          <a:xfrm>
            <a:off x="3468292"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0" name="Line 61"/>
          <p:cNvSpPr>
            <a:spLocks noChangeShapeType="1"/>
          </p:cNvSpPr>
          <p:nvPr/>
        </p:nvSpPr>
        <p:spPr bwMode="auto">
          <a:xfrm>
            <a:off x="3726656"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1" name="Line 63"/>
          <p:cNvSpPr>
            <a:spLocks noChangeShapeType="1"/>
          </p:cNvSpPr>
          <p:nvPr/>
        </p:nvSpPr>
        <p:spPr bwMode="auto">
          <a:xfrm>
            <a:off x="3986213"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2" name="Line 65"/>
          <p:cNvSpPr>
            <a:spLocks noChangeShapeType="1"/>
          </p:cNvSpPr>
          <p:nvPr/>
        </p:nvSpPr>
        <p:spPr bwMode="auto">
          <a:xfrm>
            <a:off x="4245769"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3" name="Line 67"/>
          <p:cNvSpPr>
            <a:spLocks noChangeShapeType="1"/>
          </p:cNvSpPr>
          <p:nvPr/>
        </p:nvSpPr>
        <p:spPr bwMode="auto">
          <a:xfrm>
            <a:off x="4504135"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4" name="Line 69"/>
          <p:cNvSpPr>
            <a:spLocks noChangeShapeType="1"/>
          </p:cNvSpPr>
          <p:nvPr/>
        </p:nvSpPr>
        <p:spPr bwMode="auto">
          <a:xfrm>
            <a:off x="4762500"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5" name="Line 71"/>
          <p:cNvSpPr>
            <a:spLocks noChangeShapeType="1"/>
          </p:cNvSpPr>
          <p:nvPr/>
        </p:nvSpPr>
        <p:spPr bwMode="auto">
          <a:xfrm>
            <a:off x="5020867"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6" name="Line 73"/>
          <p:cNvSpPr>
            <a:spLocks noChangeShapeType="1"/>
          </p:cNvSpPr>
          <p:nvPr/>
        </p:nvSpPr>
        <p:spPr bwMode="auto">
          <a:xfrm>
            <a:off x="5279231"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7" name="Line 75"/>
          <p:cNvSpPr>
            <a:spLocks noChangeShapeType="1"/>
          </p:cNvSpPr>
          <p:nvPr/>
        </p:nvSpPr>
        <p:spPr bwMode="auto">
          <a:xfrm>
            <a:off x="5538788"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8" name="Line 77"/>
          <p:cNvSpPr>
            <a:spLocks noChangeShapeType="1"/>
          </p:cNvSpPr>
          <p:nvPr/>
        </p:nvSpPr>
        <p:spPr bwMode="auto">
          <a:xfrm>
            <a:off x="5798344"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89" name="Line 3520"/>
          <p:cNvSpPr>
            <a:spLocks noChangeShapeType="1"/>
          </p:cNvSpPr>
          <p:nvPr/>
        </p:nvSpPr>
        <p:spPr bwMode="auto">
          <a:xfrm>
            <a:off x="1885950" y="5049441"/>
            <a:ext cx="1191" cy="0"/>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87090" name="Line 3524"/>
          <p:cNvSpPr>
            <a:spLocks noChangeShapeType="1"/>
          </p:cNvSpPr>
          <p:nvPr/>
        </p:nvSpPr>
        <p:spPr bwMode="auto">
          <a:xfrm>
            <a:off x="1887141" y="5042298"/>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350" name="TextBox 349"/>
          <p:cNvSpPr txBox="1"/>
          <p:nvPr/>
        </p:nvSpPr>
        <p:spPr>
          <a:xfrm>
            <a:off x="5999560" y="2496741"/>
            <a:ext cx="1901428" cy="2539157"/>
          </a:xfrm>
          <a:prstGeom prst="rect">
            <a:avLst/>
          </a:prstGeom>
          <a:noFill/>
        </p:spPr>
        <p:txBody>
          <a:bodyPr>
            <a:spAutoFit/>
          </a:bodyPr>
          <a:lstStyle/>
          <a:p>
            <a:pPr indent="2381">
              <a:defRPr/>
            </a:pPr>
            <a:r>
              <a:rPr lang="en-US" sz="1200" b="1" dirty="0">
                <a:solidFill>
                  <a:prstClr val="black"/>
                </a:solidFill>
              </a:rPr>
              <a:t>Severe, unremitting HPT</a:t>
            </a:r>
          </a:p>
          <a:p>
            <a:pPr marL="83344" indent="-80963">
              <a:buFont typeface="Arial" pitchFamily="34" charset="0"/>
              <a:buChar char="•"/>
              <a:defRPr/>
            </a:pPr>
            <a:r>
              <a:rPr lang="en-US" sz="1050" dirty="0" smtClean="0">
                <a:solidFill>
                  <a:prstClr val="black"/>
                </a:solidFill>
              </a:rPr>
              <a:t>Prespecified </a:t>
            </a:r>
            <a:r>
              <a:rPr lang="en-US" sz="1050" dirty="0">
                <a:solidFill>
                  <a:prstClr val="black"/>
                </a:solidFill>
              </a:rPr>
              <a:t>and defined as</a:t>
            </a:r>
          </a:p>
          <a:p>
            <a:pPr marL="211931" lvl="2" indent="-117872">
              <a:buFont typeface="Calibri" pitchFamily="34" charset="0"/>
              <a:buChar char="–"/>
              <a:defRPr/>
            </a:pPr>
            <a:r>
              <a:rPr lang="en-US" sz="1050" dirty="0">
                <a:solidFill>
                  <a:prstClr val="black"/>
                </a:solidFill>
              </a:rPr>
              <a:t>PTH &gt; 1000 </a:t>
            </a:r>
            <a:r>
              <a:rPr lang="en-US" sz="1050" dirty="0" err="1" smtClean="0">
                <a:solidFill>
                  <a:prstClr val="black"/>
                </a:solidFill>
              </a:rPr>
              <a:t>pg</a:t>
            </a:r>
            <a:r>
              <a:rPr lang="en-US" sz="1050" dirty="0" smtClean="0">
                <a:solidFill>
                  <a:prstClr val="black"/>
                </a:solidFill>
              </a:rPr>
              <a:t>/ml </a:t>
            </a:r>
            <a:r>
              <a:rPr lang="en-US" sz="1050" dirty="0">
                <a:solidFill>
                  <a:prstClr val="black"/>
                </a:solidFill>
              </a:rPr>
              <a:t>(106.0 </a:t>
            </a:r>
            <a:r>
              <a:rPr lang="en-US" sz="1050" dirty="0" err="1" smtClean="0">
                <a:solidFill>
                  <a:prstClr val="black"/>
                </a:solidFill>
              </a:rPr>
              <a:t>pmol</a:t>
            </a:r>
            <a:r>
              <a:rPr lang="en-US" sz="1050" dirty="0" smtClean="0">
                <a:solidFill>
                  <a:prstClr val="black"/>
                </a:solidFill>
              </a:rPr>
              <a:t>/l) </a:t>
            </a:r>
            <a:r>
              <a:rPr lang="en-US" sz="1050" dirty="0">
                <a:solidFill>
                  <a:prstClr val="black"/>
                </a:solidFill>
              </a:rPr>
              <a:t>with serum calcium &gt; 10.5 </a:t>
            </a:r>
            <a:r>
              <a:rPr lang="en-US" sz="1050" dirty="0" smtClean="0">
                <a:solidFill>
                  <a:prstClr val="black"/>
                </a:solidFill>
              </a:rPr>
              <a:t>mg/dl </a:t>
            </a:r>
            <a:r>
              <a:rPr lang="en-US" sz="1050" dirty="0">
                <a:solidFill>
                  <a:prstClr val="black"/>
                </a:solidFill>
              </a:rPr>
              <a:t>(2.6 </a:t>
            </a:r>
            <a:r>
              <a:rPr lang="en-US" sz="1050" dirty="0" err="1" smtClean="0">
                <a:solidFill>
                  <a:prstClr val="black"/>
                </a:solidFill>
              </a:rPr>
              <a:t>mmol</a:t>
            </a:r>
            <a:r>
              <a:rPr lang="en-US" sz="1050" dirty="0" smtClean="0">
                <a:solidFill>
                  <a:prstClr val="black"/>
                </a:solidFill>
              </a:rPr>
              <a:t>/l) </a:t>
            </a:r>
            <a:r>
              <a:rPr lang="en-US" sz="1050" dirty="0">
                <a:solidFill>
                  <a:prstClr val="black"/>
                </a:solidFill>
              </a:rPr>
              <a:t>on 2 consecutive occasions OR </a:t>
            </a:r>
          </a:p>
          <a:p>
            <a:pPr marL="211931" lvl="2" indent="-117872">
              <a:buFont typeface="Calibri" pitchFamily="34" charset="0"/>
              <a:buChar char="–"/>
              <a:defRPr/>
            </a:pPr>
            <a:r>
              <a:rPr lang="en-US" sz="1050" dirty="0">
                <a:solidFill>
                  <a:prstClr val="black"/>
                </a:solidFill>
              </a:rPr>
              <a:t>PTH &gt; 1000 </a:t>
            </a:r>
            <a:r>
              <a:rPr lang="en-US" sz="1050" dirty="0" err="1" smtClean="0">
                <a:solidFill>
                  <a:prstClr val="black"/>
                </a:solidFill>
              </a:rPr>
              <a:t>pg</a:t>
            </a:r>
            <a:r>
              <a:rPr lang="en-US" sz="1050" dirty="0" smtClean="0">
                <a:solidFill>
                  <a:prstClr val="black"/>
                </a:solidFill>
              </a:rPr>
              <a:t>/ml </a:t>
            </a:r>
            <a:r>
              <a:rPr lang="en-US" sz="1050" dirty="0">
                <a:solidFill>
                  <a:prstClr val="black"/>
                </a:solidFill>
              </a:rPr>
              <a:t>with serum calcium &gt;10.5 </a:t>
            </a:r>
            <a:r>
              <a:rPr lang="en-US" sz="1050" dirty="0" smtClean="0">
                <a:solidFill>
                  <a:prstClr val="black"/>
                </a:solidFill>
              </a:rPr>
              <a:t>mg/dl </a:t>
            </a:r>
            <a:r>
              <a:rPr lang="en-US" sz="1050" dirty="0">
                <a:solidFill>
                  <a:prstClr val="black"/>
                </a:solidFill>
              </a:rPr>
              <a:t>on a single occasion and subsequent commercial cinacalcet use within 2 months of the laboratory assessment OR </a:t>
            </a:r>
          </a:p>
          <a:p>
            <a:pPr marL="211931" lvl="2" indent="-117872">
              <a:buFont typeface="Calibri" pitchFamily="34" charset="0"/>
              <a:buChar char="–"/>
              <a:defRPr/>
            </a:pPr>
            <a:r>
              <a:rPr lang="en-US" sz="1050" dirty="0">
                <a:solidFill>
                  <a:prstClr val="black"/>
                </a:solidFill>
              </a:rPr>
              <a:t>parathyroidectomy </a:t>
            </a:r>
          </a:p>
        </p:txBody>
      </p:sp>
      <p:pic>
        <p:nvPicPr>
          <p:cNvPr id="870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298" y="929879"/>
            <a:ext cx="987028"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
          <p:cNvSpPr txBox="1"/>
          <p:nvPr/>
        </p:nvSpPr>
        <p:spPr>
          <a:xfrm>
            <a:off x="5029200" y="5867400"/>
            <a:ext cx="3982731"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1pPr>
            <a:lvl2pPr marL="4572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2pPr>
            <a:lvl3pPr marL="9144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3pPr>
            <a:lvl4pPr marL="13716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4pPr>
            <a:lvl5pPr marL="18288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5pPr>
            <a:lvl6pPr marL="22860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6pPr>
            <a:lvl7pPr marL="27432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7pPr>
            <a:lvl8pPr marL="32004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8pPr>
            <a:lvl9pPr marL="36576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9pPr>
          </a:lstStyle>
          <a:p>
            <a:r>
              <a:rPr lang="en-US" dirty="0">
                <a:solidFill>
                  <a:srgbClr val="000000"/>
                </a:solidFill>
              </a:rPr>
              <a:t>Chertow GM, et al. N Engl J Med. 2012;367:2482-2494</a:t>
            </a:r>
          </a:p>
        </p:txBody>
      </p:sp>
    </p:spTree>
    <p:extLst>
      <p:ext uri="{BB962C8B-B14F-4D97-AF65-F5344CB8AC3E}">
        <p14:creationId xmlns:p14="http://schemas.microsoft.com/office/powerpoint/2010/main" val="346895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Perspective</a:t>
            </a:r>
          </a:p>
        </p:txBody>
      </p:sp>
      <p:sp>
        <p:nvSpPr>
          <p:cNvPr id="3" name="Content Placeholder 2"/>
          <p:cNvSpPr>
            <a:spLocks noGrp="1"/>
          </p:cNvSpPr>
          <p:nvPr>
            <p:ph idx="1"/>
          </p:nvPr>
        </p:nvSpPr>
        <p:spPr/>
        <p:txBody>
          <a:bodyPr>
            <a:normAutofit/>
          </a:bodyPr>
          <a:lstStyle/>
          <a:p>
            <a:r>
              <a:rPr lang="en-US" dirty="0"/>
              <a:t>Studies of cinacalcet in children are limited to case reports, case series, a </a:t>
            </a:r>
            <a:r>
              <a:rPr lang="en-US" dirty="0" smtClean="0"/>
              <a:t>single-center </a:t>
            </a:r>
            <a:r>
              <a:rPr lang="en-US" dirty="0"/>
              <a:t>experience (with 4 to 28 patients), and an open label study of a single dose in 12 children on dialysis. </a:t>
            </a:r>
            <a:endParaRPr lang="en-US" dirty="0" smtClean="0"/>
          </a:p>
          <a:p>
            <a:r>
              <a:rPr lang="en-US" dirty="0" smtClean="0"/>
              <a:t>In </a:t>
            </a:r>
            <a:r>
              <a:rPr lang="en-US" dirty="0"/>
              <a:t>recognition of the unique calcium demands of the growing skeleton, PTH-lowering therapies should be used with caution in children to avoid hypocalcemia. Future studies are needed in children before </a:t>
            </a:r>
            <a:r>
              <a:rPr lang="en-US" dirty="0" smtClean="0"/>
              <a:t>issuing pediatric-specific recommendations</a:t>
            </a:r>
            <a:r>
              <a:rPr lang="en-US" dirty="0"/>
              <a:t>.</a:t>
            </a:r>
          </a:p>
          <a:p>
            <a:endParaRPr lang="en-US" dirty="0"/>
          </a:p>
        </p:txBody>
      </p:sp>
    </p:spTree>
    <p:extLst>
      <p:ext uri="{BB962C8B-B14F-4D97-AF65-F5344CB8AC3E}">
        <p14:creationId xmlns:p14="http://schemas.microsoft.com/office/powerpoint/2010/main" val="2843037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Hyperparathyroidism</a:t>
            </a:r>
            <a:endParaRPr lang="en-US" dirty="0"/>
          </a:p>
        </p:txBody>
      </p:sp>
      <p:sp>
        <p:nvSpPr>
          <p:cNvPr id="3" name="Text Placeholder 2"/>
          <p:cNvSpPr>
            <a:spLocks noGrp="1"/>
          </p:cNvSpPr>
          <p:nvPr>
            <p:ph type="body" sz="quarter" idx="10"/>
          </p:nvPr>
        </p:nvSpPr>
        <p:spPr/>
        <p:txBody>
          <a:bodyPr/>
          <a:lstStyle/>
          <a:p>
            <a:r>
              <a:rPr lang="en-US" b="1" dirty="0" smtClean="0"/>
              <a:t>4.2.5</a:t>
            </a:r>
            <a:r>
              <a:rPr lang="en-US" b="1" dirty="0"/>
              <a:t>:</a:t>
            </a:r>
            <a:r>
              <a:rPr lang="en-US" dirty="0"/>
              <a:t> In patients with CKD G3a–G5D with severe hyperparathyroidism (HPT) who fail to respond to medical or </a:t>
            </a:r>
            <a:r>
              <a:rPr lang="en-US" dirty="0" smtClean="0"/>
              <a:t>pharmacological therapy</a:t>
            </a:r>
            <a:r>
              <a:rPr lang="en-US" dirty="0"/>
              <a:t>, we suggest </a:t>
            </a:r>
            <a:r>
              <a:rPr lang="en-US" dirty="0" smtClean="0"/>
              <a:t>parathyroidectomy </a:t>
            </a:r>
            <a:r>
              <a:rPr lang="en-US" i="1" dirty="0"/>
              <a:t>(2B</a:t>
            </a:r>
            <a:r>
              <a:rPr lang="en-US" i="1" dirty="0" smtClean="0"/>
              <a:t>).</a:t>
            </a:r>
            <a:endParaRPr lang="en-US" i="1" dirty="0"/>
          </a:p>
        </p:txBody>
      </p:sp>
    </p:spTree>
    <p:extLst>
      <p:ext uri="{BB962C8B-B14F-4D97-AF65-F5344CB8AC3E}">
        <p14:creationId xmlns:p14="http://schemas.microsoft.com/office/powerpoint/2010/main" val="329186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“Toby”</a:t>
            </a:r>
            <a:endParaRPr lang="en-US" dirty="0"/>
          </a:p>
        </p:txBody>
      </p:sp>
      <p:sp>
        <p:nvSpPr>
          <p:cNvPr id="3" name="Content Placeholder 2"/>
          <p:cNvSpPr>
            <a:spLocks noGrp="1"/>
          </p:cNvSpPr>
          <p:nvPr>
            <p:ph idx="1"/>
          </p:nvPr>
        </p:nvSpPr>
        <p:spPr>
          <a:xfrm>
            <a:off x="457200" y="1447800"/>
            <a:ext cx="8382000" cy="4525963"/>
          </a:xfrm>
        </p:spPr>
        <p:txBody>
          <a:bodyPr/>
          <a:lstStyle/>
          <a:p>
            <a:r>
              <a:rPr lang="en-US" dirty="0" smtClean="0"/>
              <a:t>67-y.o. lean male on with </a:t>
            </a:r>
            <a:r>
              <a:rPr lang="en-US" dirty="0" err="1" smtClean="0"/>
              <a:t>eGFR</a:t>
            </a:r>
            <a:r>
              <a:rPr lang="en-US" dirty="0" smtClean="0"/>
              <a:t> of 25 ml/min/1.73 m</a:t>
            </a:r>
            <a:r>
              <a:rPr lang="en-US" baseline="30000" dirty="0" smtClean="0"/>
              <a:t>2</a:t>
            </a:r>
            <a:r>
              <a:rPr lang="en-US" dirty="0" smtClean="0"/>
              <a:t>, hypertension, ACR (albumin-creatinine ratio) 120 mg/g (1.2 mg/mmol).</a:t>
            </a:r>
          </a:p>
          <a:p>
            <a:r>
              <a:rPr lang="en-US" dirty="0" smtClean="0"/>
              <a:t>Seen on scheduled outpatient visit.</a:t>
            </a:r>
          </a:p>
          <a:p>
            <a:r>
              <a:rPr lang="en-US" dirty="0" smtClean="0"/>
              <a:t>Well-controlled blood pressure on </a:t>
            </a:r>
            <a:r>
              <a:rPr lang="en-US" dirty="0" err="1" smtClean="0"/>
              <a:t>lisinopril</a:t>
            </a:r>
            <a:r>
              <a:rPr lang="en-US" dirty="0" smtClean="0"/>
              <a:t> and </a:t>
            </a:r>
            <a:r>
              <a:rPr lang="en-US" dirty="0" err="1" smtClean="0"/>
              <a:t>metoprolol</a:t>
            </a:r>
            <a:r>
              <a:rPr lang="en-US" dirty="0" smtClean="0"/>
              <a:t>, besides sodium</a:t>
            </a:r>
            <a:r>
              <a:rPr lang="en-US" dirty="0"/>
              <a:t> </a:t>
            </a:r>
            <a:r>
              <a:rPr lang="en-US" dirty="0" smtClean="0"/>
              <a:t>restriction.</a:t>
            </a:r>
          </a:p>
          <a:p>
            <a:pPr>
              <a:spcAft>
                <a:spcPts val="0"/>
              </a:spcAft>
            </a:pPr>
            <a:r>
              <a:rPr lang="en-US" dirty="0" smtClean="0"/>
              <a:t>Lab results:</a:t>
            </a:r>
          </a:p>
          <a:p>
            <a:pPr lvl="1">
              <a:spcAft>
                <a:spcPts val="0"/>
              </a:spcAft>
              <a:buFont typeface="Arial"/>
              <a:buChar char="•"/>
            </a:pPr>
            <a:r>
              <a:rPr lang="en-US" dirty="0" smtClean="0"/>
              <a:t>Calcium: 9.6 mg/</a:t>
            </a:r>
            <a:r>
              <a:rPr lang="en-US" dirty="0" err="1" smtClean="0"/>
              <a:t>dL</a:t>
            </a:r>
            <a:r>
              <a:rPr lang="en-US" dirty="0" smtClean="0"/>
              <a:t> (2.4 mmol/L) [corrected for albumin]</a:t>
            </a:r>
          </a:p>
          <a:p>
            <a:pPr lvl="1">
              <a:spcAft>
                <a:spcPts val="0"/>
              </a:spcAft>
              <a:buFont typeface="Arial"/>
              <a:buChar char="•"/>
            </a:pPr>
            <a:r>
              <a:rPr lang="en-US" dirty="0" smtClean="0"/>
              <a:t>PTH: 160 </a:t>
            </a:r>
            <a:r>
              <a:rPr lang="en-US" dirty="0" err="1" smtClean="0"/>
              <a:t>pg</a:t>
            </a:r>
            <a:r>
              <a:rPr lang="en-US" dirty="0" smtClean="0"/>
              <a:t>/mL (17 pmol/L)</a:t>
            </a:r>
          </a:p>
          <a:p>
            <a:pPr lvl="1">
              <a:spcAft>
                <a:spcPts val="0"/>
              </a:spcAft>
              <a:buFont typeface="Arial"/>
              <a:buChar char="•"/>
            </a:pPr>
            <a:r>
              <a:rPr lang="en-US" dirty="0" smtClean="0"/>
              <a:t>Phosphate: 4.2 mg/</a:t>
            </a:r>
            <a:r>
              <a:rPr lang="en-US" dirty="0" err="1" smtClean="0"/>
              <a:t>dL</a:t>
            </a:r>
            <a:r>
              <a:rPr lang="en-US" dirty="0" smtClean="0"/>
              <a:t> (1.4 mmol/L)</a:t>
            </a:r>
          </a:p>
        </p:txBody>
      </p:sp>
    </p:spTree>
    <p:extLst>
      <p:ext uri="{BB962C8B-B14F-4D97-AF65-F5344CB8AC3E}">
        <p14:creationId xmlns:p14="http://schemas.microsoft.com/office/powerpoint/2010/main" val="361324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“Toby”</a:t>
            </a:r>
            <a:endParaRPr lang="en-US" dirty="0"/>
          </a:p>
        </p:txBody>
      </p:sp>
      <p:sp>
        <p:nvSpPr>
          <p:cNvPr id="3" name="Content Placeholder 2"/>
          <p:cNvSpPr>
            <a:spLocks noGrp="1"/>
          </p:cNvSpPr>
          <p:nvPr>
            <p:ph idx="1"/>
          </p:nvPr>
        </p:nvSpPr>
        <p:spPr>
          <a:xfrm>
            <a:off x="457200" y="1447800"/>
            <a:ext cx="8382000" cy="4525963"/>
          </a:xfrm>
        </p:spPr>
        <p:txBody>
          <a:bodyPr/>
          <a:lstStyle/>
          <a:p>
            <a:pPr marL="0" indent="0">
              <a:buNone/>
            </a:pPr>
            <a:r>
              <a:rPr lang="en-US" i="1" dirty="0" smtClean="0"/>
              <a:t>What is the best next step?</a:t>
            </a:r>
          </a:p>
          <a:p>
            <a:pPr marL="457200" indent="-457200">
              <a:buFont typeface="+mj-lt"/>
              <a:buAutoNum type="alphaUcPeriod"/>
            </a:pPr>
            <a:r>
              <a:rPr lang="en-US" dirty="0" smtClean="0"/>
              <a:t>Advise the patient to start a phosphate-restricted diet.</a:t>
            </a:r>
          </a:p>
          <a:p>
            <a:pPr marL="457200" indent="-457200">
              <a:buFont typeface="+mj-lt"/>
              <a:buAutoNum type="alphaUcPeriod"/>
            </a:pPr>
            <a:r>
              <a:rPr lang="en-US" dirty="0" smtClean="0"/>
              <a:t>Measure concentration of 25(OH) vitamin D.</a:t>
            </a:r>
          </a:p>
          <a:p>
            <a:pPr marL="457200" indent="-457200">
              <a:buFont typeface="+mj-lt"/>
              <a:buAutoNum type="alphaUcPeriod"/>
            </a:pPr>
            <a:r>
              <a:rPr lang="en-US" dirty="0" smtClean="0"/>
              <a:t>Initiate active vitamin D.</a:t>
            </a:r>
          </a:p>
          <a:p>
            <a:pPr marL="457200" indent="-457200">
              <a:buFont typeface="+mj-lt"/>
              <a:buAutoNum type="alphaUcPeriod"/>
            </a:pPr>
            <a:r>
              <a:rPr lang="en-US" dirty="0" smtClean="0"/>
              <a:t>Measure FGF23 to estimate phosphate burden.</a:t>
            </a:r>
          </a:p>
          <a:p>
            <a:endParaRPr lang="en-US" dirty="0"/>
          </a:p>
        </p:txBody>
      </p:sp>
    </p:spTree>
    <p:extLst>
      <p:ext uri="{BB962C8B-B14F-4D97-AF65-F5344CB8AC3E}">
        <p14:creationId xmlns:p14="http://schemas.microsoft.com/office/powerpoint/2010/main" val="536895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3939540"/>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4.3:</a:t>
            </a:r>
            <a:br>
              <a:rPr lang="en-US" sz="5000" b="0" u="none" cap="small" dirty="0" smtClean="0">
                <a:solidFill>
                  <a:srgbClr val="00A261"/>
                </a:solidFill>
                <a:latin typeface="Calibri"/>
              </a:rPr>
            </a:br>
            <a:r>
              <a:rPr lang="en-US" sz="5000" cap="small" dirty="0" smtClean="0">
                <a:solidFill>
                  <a:srgbClr val="2C62A9"/>
                </a:solidFill>
              </a:rPr>
              <a:t>Treatment of Bone with Bisphosphonates, other Osteoporosis Medications, and Growth Hormone</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35246202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1631216"/>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a:t>
            </a:r>
            <a:r>
              <a:rPr lang="en-US" sz="5000" cap="small" dirty="0">
                <a:solidFill>
                  <a:srgbClr val="00A261"/>
                </a:solidFill>
                <a:latin typeface="Calibri"/>
              </a:rPr>
              <a:t>2</a:t>
            </a:r>
            <a:r>
              <a:rPr lang="en-US" sz="5000" b="0" u="none" cap="small" dirty="0" smtClean="0">
                <a:solidFill>
                  <a:srgbClr val="00A261"/>
                </a:solidFill>
                <a:latin typeface="Calibri"/>
              </a:rPr>
              <a:t>:</a:t>
            </a:r>
            <a:br>
              <a:rPr lang="en-US" sz="5000" b="0" u="none" cap="small" dirty="0" smtClean="0">
                <a:solidFill>
                  <a:srgbClr val="00A261"/>
                </a:solidFill>
                <a:latin typeface="Calibri"/>
              </a:rPr>
            </a:br>
            <a:r>
              <a:rPr lang="en-US" sz="5000" cap="small" dirty="0" smtClean="0">
                <a:solidFill>
                  <a:srgbClr val="2C62A9"/>
                </a:solidFill>
              </a:rPr>
              <a:t>Methodological Approach</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3778708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Text Placeholder 2"/>
          <p:cNvSpPr>
            <a:spLocks noGrp="1"/>
          </p:cNvSpPr>
          <p:nvPr>
            <p:ph type="body" sz="quarter" idx="10"/>
          </p:nvPr>
        </p:nvSpPr>
        <p:spPr/>
        <p:txBody>
          <a:bodyPr/>
          <a:lstStyle/>
          <a:p>
            <a:r>
              <a:rPr lang="en-US" b="1" dirty="0" smtClean="0"/>
              <a:t>4.3.1</a:t>
            </a:r>
            <a:r>
              <a:rPr lang="en-US" b="1" dirty="0"/>
              <a:t>:</a:t>
            </a:r>
            <a:r>
              <a:rPr lang="en-US" dirty="0"/>
              <a:t> In patients with CKD G1–G2 with osteoporosis and/or high risk of fracture, as identified by World Health </a:t>
            </a:r>
            <a:r>
              <a:rPr lang="en-US" dirty="0" smtClean="0"/>
              <a:t>Organization criteria</a:t>
            </a:r>
            <a:r>
              <a:rPr lang="en-US" dirty="0"/>
              <a:t>, we recommend management as for the general </a:t>
            </a:r>
            <a:r>
              <a:rPr lang="en-US" dirty="0" smtClean="0"/>
              <a:t>population </a:t>
            </a:r>
            <a:r>
              <a:rPr lang="en-US" i="1" dirty="0"/>
              <a:t>(1A</a:t>
            </a:r>
            <a:r>
              <a:rPr lang="en-US" i="1" dirty="0" smtClean="0"/>
              <a:t>).</a:t>
            </a:r>
            <a:endParaRPr lang="en-US" i="1" dirty="0"/>
          </a:p>
          <a:p>
            <a:r>
              <a:rPr lang="en-US" b="1" dirty="0"/>
              <a:t>4.3.2:</a:t>
            </a:r>
            <a:r>
              <a:rPr lang="en-US" dirty="0"/>
              <a:t> In patients with CKD G3a–G3b with PTH in the normal range and osteoporosis and/or high risk of fracture, </a:t>
            </a:r>
            <a:r>
              <a:rPr lang="en-US" dirty="0" smtClean="0"/>
              <a:t>as identified </a:t>
            </a:r>
            <a:r>
              <a:rPr lang="en-US" dirty="0"/>
              <a:t>by World Health Organization criteria, we suggest treatment as for the general </a:t>
            </a:r>
            <a:r>
              <a:rPr lang="en-US" dirty="0" smtClean="0"/>
              <a:t>population </a:t>
            </a:r>
            <a:r>
              <a:rPr lang="en-US" i="1" dirty="0"/>
              <a:t>(2B</a:t>
            </a:r>
            <a:r>
              <a:rPr lang="en-US" i="1" dirty="0" smtClean="0"/>
              <a:t>).</a:t>
            </a:r>
            <a:endParaRPr lang="en-US" i="1" dirty="0"/>
          </a:p>
        </p:txBody>
      </p:sp>
    </p:spTree>
    <p:extLst>
      <p:ext uri="{BB962C8B-B14F-4D97-AF65-F5344CB8AC3E}">
        <p14:creationId xmlns:p14="http://schemas.microsoft.com/office/powerpoint/2010/main" val="3651746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Text Placeholder 2"/>
          <p:cNvSpPr>
            <a:spLocks noGrp="1"/>
          </p:cNvSpPr>
          <p:nvPr>
            <p:ph type="body" sz="quarter" idx="10"/>
          </p:nvPr>
        </p:nvSpPr>
        <p:spPr>
          <a:xfrm>
            <a:off x="457200" y="1447800"/>
            <a:ext cx="8534400" cy="4267200"/>
          </a:xfrm>
        </p:spPr>
        <p:txBody>
          <a:bodyPr/>
          <a:lstStyle/>
          <a:p>
            <a:r>
              <a:rPr lang="en-US" b="1" dirty="0" smtClean="0">
                <a:solidFill>
                  <a:srgbClr val="37A962"/>
                </a:solidFill>
              </a:rPr>
              <a:t>New 4.3.3</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 </a:t>
            </a:r>
            <a:r>
              <a:rPr lang="en-US" dirty="0">
                <a:solidFill>
                  <a:srgbClr val="37A962"/>
                </a:solidFill>
              </a:rPr>
              <a:t>with biochemical abnormalities of CKD-MBD and low BMD and/or fragility fractures, we suggest that treatment choices take into account the magnitude and reversibility of the biochemical abnormalities and the progression of CKD, with consideration of a bone biopsy </a:t>
            </a:r>
            <a:r>
              <a:rPr lang="en-US" i="1" dirty="0">
                <a:solidFill>
                  <a:srgbClr val="37A962"/>
                </a:solidFill>
              </a:rPr>
              <a:t>(2D)</a:t>
            </a:r>
            <a:r>
              <a:rPr lang="en-US" dirty="0" smtClean="0">
                <a:solidFill>
                  <a:srgbClr val="37A962"/>
                </a:solidFill>
              </a:rPr>
              <a:t>.</a:t>
            </a:r>
          </a:p>
          <a:p>
            <a:r>
              <a:rPr lang="en-US" b="1" dirty="0">
                <a:solidFill>
                  <a:srgbClr val="A6A6A6"/>
                </a:solidFill>
              </a:rPr>
              <a:t>Old 4.3.3:</a:t>
            </a:r>
            <a:r>
              <a:rPr lang="en-US" dirty="0">
                <a:solidFill>
                  <a:srgbClr val="A6A6A6"/>
                </a:solidFill>
              </a:rPr>
              <a:t> In patients with CKD G3a–G3b with biochemical abnormalities of CKD-MBD and low BMD and/or fragility fractures, we suggest that treatment choices take into account the magnitude and reversibility of the biochemical abnormalities and the progression of CKD, with consideration of a bone biopsy (</a:t>
            </a:r>
            <a:r>
              <a:rPr lang="en-US" i="1" dirty="0">
                <a:solidFill>
                  <a:srgbClr val="A6A6A6"/>
                </a:solidFill>
              </a:rPr>
              <a:t>2D</a:t>
            </a:r>
            <a:r>
              <a:rPr lang="en-US" dirty="0">
                <a:solidFill>
                  <a:srgbClr val="A6A6A6"/>
                </a:solidFill>
              </a:rPr>
              <a:t>)</a:t>
            </a:r>
            <a:r>
              <a:rPr lang="en-US" dirty="0" smtClean="0">
                <a:solidFill>
                  <a:srgbClr val="A6A6A6"/>
                </a:solidFill>
              </a:rPr>
              <a:t>.</a:t>
            </a:r>
            <a:endParaRPr lang="en-US" dirty="0">
              <a:solidFill>
                <a:srgbClr val="A6A6A6"/>
              </a:solidFill>
            </a:endParaRPr>
          </a:p>
        </p:txBody>
      </p:sp>
    </p:spTree>
    <p:extLst>
      <p:ext uri="{BB962C8B-B14F-4D97-AF65-F5344CB8AC3E}">
        <p14:creationId xmlns:p14="http://schemas.microsoft.com/office/powerpoint/2010/main" val="1538575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Text Placeholder 2"/>
          <p:cNvSpPr>
            <a:spLocks noGrp="1"/>
          </p:cNvSpPr>
          <p:nvPr>
            <p:ph type="body" sz="quarter" idx="10"/>
          </p:nvPr>
        </p:nvSpPr>
        <p:spPr>
          <a:xfrm>
            <a:off x="457200" y="1447800"/>
            <a:ext cx="8458200" cy="4267200"/>
          </a:xfrm>
        </p:spPr>
        <p:txBody>
          <a:bodyPr/>
          <a:lstStyle/>
          <a:p>
            <a:r>
              <a:rPr lang="en-US" b="1" dirty="0" smtClean="0">
                <a:solidFill>
                  <a:srgbClr val="37A962"/>
                </a:solidFill>
              </a:rPr>
              <a:t>New 4.3.3</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 </a:t>
            </a:r>
            <a:r>
              <a:rPr lang="en-US" dirty="0">
                <a:solidFill>
                  <a:srgbClr val="37A962"/>
                </a:solidFill>
              </a:rPr>
              <a:t>with biochemical abnormalities of CKD-MBD and low BMD and/or fragility fractures, we suggest that treatment choices take into account the magnitude and reversibility of the biochemical abnormalities and the progression of CKD, with consideration of a bone biopsy </a:t>
            </a:r>
            <a:r>
              <a:rPr lang="en-US" i="1" dirty="0">
                <a:solidFill>
                  <a:srgbClr val="37A962"/>
                </a:solidFill>
              </a:rPr>
              <a:t>(2D)</a:t>
            </a:r>
            <a:r>
              <a:rPr lang="en-US" dirty="0" smtClean="0">
                <a:solidFill>
                  <a:srgbClr val="37A962"/>
                </a:solidFill>
              </a:rPr>
              <a:t>.</a:t>
            </a:r>
          </a:p>
          <a:p>
            <a:r>
              <a:rPr lang="en-US" b="1" dirty="0">
                <a:solidFill>
                  <a:srgbClr val="A6A6A6"/>
                </a:solidFill>
              </a:rPr>
              <a:t>Old 4.3.4:</a:t>
            </a:r>
            <a:r>
              <a:rPr lang="en-US" dirty="0">
                <a:solidFill>
                  <a:srgbClr val="A6A6A6"/>
                </a:solidFill>
              </a:rPr>
              <a:t> In patients with CKD G4–G5D having biochemical abnormalities of CKD-MBD, and low BMD and/or fragility fractures, we suggest  additional investigation with bone biopsy prior to therapy with antiresorptive agents (</a:t>
            </a:r>
            <a:r>
              <a:rPr lang="en-US" i="1" dirty="0">
                <a:solidFill>
                  <a:srgbClr val="A6A6A6"/>
                </a:solidFill>
              </a:rPr>
              <a:t>2C</a:t>
            </a:r>
            <a:r>
              <a:rPr lang="en-US" dirty="0">
                <a:solidFill>
                  <a:srgbClr val="A6A6A6"/>
                </a:solidFill>
              </a:rPr>
              <a:t>)</a:t>
            </a:r>
            <a:r>
              <a:rPr lang="en-US" dirty="0" smtClean="0">
                <a:solidFill>
                  <a:srgbClr val="A6A6A6"/>
                </a:solidFill>
              </a:rPr>
              <a:t>.</a:t>
            </a:r>
            <a:endParaRPr lang="en-US" dirty="0">
              <a:solidFill>
                <a:srgbClr val="A6A6A6"/>
              </a:solidFill>
            </a:endParaRPr>
          </a:p>
        </p:txBody>
      </p:sp>
    </p:spTree>
    <p:extLst>
      <p:ext uri="{BB962C8B-B14F-4D97-AF65-F5344CB8AC3E}">
        <p14:creationId xmlns:p14="http://schemas.microsoft.com/office/powerpoint/2010/main" val="2224801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smtClean="0"/>
              <a:t>Rec. 3.2.2 </a:t>
            </a:r>
            <a:r>
              <a:rPr lang="en-US" dirty="0"/>
              <a:t>now addresses the indications for a bone biopsy prior to antiresorptive and other osteoporosis therapies.  Therefore, </a:t>
            </a:r>
            <a:r>
              <a:rPr lang="en-US" dirty="0" smtClean="0"/>
              <a:t>the old Rec. 4.3.4 was removed, </a:t>
            </a:r>
            <a:r>
              <a:rPr lang="en-US" dirty="0"/>
              <a:t>and </a:t>
            </a:r>
            <a:r>
              <a:rPr lang="en-US" dirty="0" smtClean="0"/>
              <a:t>Rec. 4.3.3 was broadened </a:t>
            </a:r>
            <a:r>
              <a:rPr lang="en-US" dirty="0"/>
              <a:t>from CKD </a:t>
            </a:r>
            <a:r>
              <a:rPr lang="en-US" dirty="0" smtClean="0"/>
              <a:t>G3a-G3b </a:t>
            </a:r>
            <a:r>
              <a:rPr lang="en-US" dirty="0"/>
              <a:t>to CKD </a:t>
            </a:r>
            <a:r>
              <a:rPr lang="en-US" dirty="0" smtClean="0"/>
              <a:t>G3a-G5D.</a:t>
            </a:r>
            <a:endParaRPr lang="en-US" dirty="0"/>
          </a:p>
        </p:txBody>
      </p:sp>
    </p:spTree>
    <p:extLst>
      <p:ext uri="{BB962C8B-B14F-4D97-AF65-F5344CB8AC3E}">
        <p14:creationId xmlns:p14="http://schemas.microsoft.com/office/powerpoint/2010/main" val="760331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Text Placeholder 2"/>
          <p:cNvSpPr>
            <a:spLocks noGrp="1"/>
          </p:cNvSpPr>
          <p:nvPr>
            <p:ph type="body" sz="quarter" idx="10"/>
          </p:nvPr>
        </p:nvSpPr>
        <p:spPr/>
        <p:txBody>
          <a:bodyPr/>
          <a:lstStyle/>
          <a:p>
            <a:r>
              <a:rPr lang="en-US" b="1" dirty="0" smtClean="0"/>
              <a:t>4.3.4:</a:t>
            </a:r>
            <a:r>
              <a:rPr lang="en-US" dirty="0" smtClean="0"/>
              <a:t> </a:t>
            </a:r>
            <a:r>
              <a:rPr lang="en-US" dirty="0"/>
              <a:t>In children and adolescents with CKD G2–G5D and related height deficits, we recommend treatment with recombinant human growth hormone when additional growth is desired, after first addressing malnutrition and biochemical abnormalities of CKD-MBD </a:t>
            </a:r>
            <a:r>
              <a:rPr lang="en-US" i="1" dirty="0"/>
              <a:t>(1A).</a:t>
            </a:r>
            <a:endParaRPr lang="en-US" dirty="0"/>
          </a:p>
          <a:p>
            <a:endParaRPr lang="en-US" dirty="0"/>
          </a:p>
        </p:txBody>
      </p:sp>
    </p:spTree>
    <p:extLst>
      <p:ext uri="{BB962C8B-B14F-4D97-AF65-F5344CB8AC3E}">
        <p14:creationId xmlns:p14="http://schemas.microsoft.com/office/powerpoint/2010/main" val="26006550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a:t>
            </a:r>
            <a:r>
              <a:rPr lang="en-US" sz="5000" cap="small" dirty="0">
                <a:solidFill>
                  <a:srgbClr val="00A261"/>
                </a:solidFill>
                <a:latin typeface="Calibri"/>
              </a:rPr>
              <a:t>5</a:t>
            </a:r>
            <a:r>
              <a:rPr lang="en-US" sz="5000" b="0" u="none" cap="small" dirty="0" smtClean="0">
                <a:solidFill>
                  <a:srgbClr val="00A261"/>
                </a:solidFill>
                <a:latin typeface="Calibri"/>
              </a:rPr>
              <a:t>:</a:t>
            </a:r>
            <a:br>
              <a:rPr lang="en-US" sz="5000" b="0" u="none" cap="small" dirty="0" smtClean="0">
                <a:solidFill>
                  <a:srgbClr val="00A261"/>
                </a:solidFill>
                <a:latin typeface="Calibri"/>
              </a:rPr>
            </a:br>
            <a:r>
              <a:rPr lang="en-US" sz="5000" cap="small" dirty="0" smtClean="0">
                <a:solidFill>
                  <a:srgbClr val="2C62A9"/>
                </a:solidFill>
              </a:rPr>
              <a:t>Evaluation and Treatment of Kidney Transplant Bone Disease</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2466207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sz="quarter" idx="10"/>
          </p:nvPr>
        </p:nvSpPr>
        <p:spPr/>
        <p:txBody>
          <a:bodyPr/>
          <a:lstStyle/>
          <a:p>
            <a:r>
              <a:rPr lang="en-US" b="1" dirty="0"/>
              <a:t>5.1:</a:t>
            </a:r>
            <a:r>
              <a:rPr lang="en-US" dirty="0"/>
              <a:t> In patients in the immediate post–kidney transplant period, we recommend measuring serum calcium and </a:t>
            </a:r>
            <a:r>
              <a:rPr lang="en-US" dirty="0" smtClean="0"/>
              <a:t>phosphate at </a:t>
            </a:r>
            <a:r>
              <a:rPr lang="en-US" dirty="0"/>
              <a:t>least weekly, until </a:t>
            </a:r>
            <a:r>
              <a:rPr lang="en-US" dirty="0" smtClean="0"/>
              <a:t>stable </a:t>
            </a:r>
            <a:r>
              <a:rPr lang="en-US" i="1" dirty="0"/>
              <a:t>(1B</a:t>
            </a:r>
            <a:r>
              <a:rPr lang="en-US" i="1" dirty="0" smtClean="0"/>
              <a:t>).</a:t>
            </a:r>
            <a:endParaRPr lang="en-US" i="1" dirty="0"/>
          </a:p>
          <a:p>
            <a:r>
              <a:rPr lang="en-US" b="1" dirty="0"/>
              <a:t>5.2:</a:t>
            </a:r>
            <a:r>
              <a:rPr lang="en-US" dirty="0"/>
              <a:t> In patients after the immediate post–kidney transplant period, it is reasonable to base the frequency of </a:t>
            </a:r>
            <a:r>
              <a:rPr lang="en-US" dirty="0" smtClean="0"/>
              <a:t>monitoring serum </a:t>
            </a:r>
            <a:r>
              <a:rPr lang="en-US" dirty="0"/>
              <a:t>calcium, phosphate, and PTH on the presence and magnitude of abnormalities, and the rate of progression </a:t>
            </a:r>
            <a:r>
              <a:rPr lang="en-US" dirty="0" smtClean="0"/>
              <a:t>of CKD </a:t>
            </a:r>
            <a:r>
              <a:rPr lang="en-US" i="1" dirty="0"/>
              <a:t>(Not Graded</a:t>
            </a:r>
            <a:r>
              <a:rPr lang="en-US" i="1" dirty="0" smtClean="0"/>
              <a:t>).</a:t>
            </a:r>
            <a:endParaRPr lang="en-US" i="1" dirty="0"/>
          </a:p>
        </p:txBody>
      </p:sp>
    </p:spTree>
    <p:extLst>
      <p:ext uri="{BB962C8B-B14F-4D97-AF65-F5344CB8AC3E}">
        <p14:creationId xmlns:p14="http://schemas.microsoft.com/office/powerpoint/2010/main" val="5203575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sz="quarter" idx="10"/>
          </p:nvPr>
        </p:nvSpPr>
        <p:spPr/>
        <p:txBody>
          <a:bodyPr>
            <a:normAutofit fontScale="85000" lnSpcReduction="10000"/>
          </a:bodyPr>
          <a:lstStyle/>
          <a:p>
            <a:r>
              <a:rPr lang="en-US" b="1" dirty="0" smtClean="0"/>
              <a:t>5.2 (cont’d.):</a:t>
            </a:r>
            <a:r>
              <a:rPr lang="en-US" dirty="0" smtClean="0"/>
              <a:t> Reasonable </a:t>
            </a:r>
            <a:r>
              <a:rPr lang="en-US" dirty="0"/>
              <a:t>monitoring intervals would be:</a:t>
            </a:r>
          </a:p>
          <a:p>
            <a:pPr lvl="1">
              <a:buFont typeface="Courier New" panose="02070309020205020404" pitchFamily="49" charset="0"/>
              <a:buChar char="o"/>
            </a:pPr>
            <a:r>
              <a:rPr lang="en-US" sz="1900" dirty="0" smtClean="0"/>
              <a:t>In </a:t>
            </a:r>
            <a:r>
              <a:rPr lang="en-US" sz="1900" dirty="0"/>
              <a:t>CKD G1T–G3bT, for serum calcium and phosphate, every 6–12 months; and for PTH, once, with </a:t>
            </a:r>
            <a:r>
              <a:rPr lang="en-US" sz="1900" dirty="0" smtClean="0"/>
              <a:t>subsequent intervals </a:t>
            </a:r>
            <a:r>
              <a:rPr lang="en-US" sz="1900" dirty="0"/>
              <a:t>depending on baseline level and CKD progression.</a:t>
            </a:r>
          </a:p>
          <a:p>
            <a:pPr lvl="1">
              <a:buFont typeface="Courier New" panose="02070309020205020404" pitchFamily="49" charset="0"/>
              <a:buChar char="o"/>
            </a:pPr>
            <a:r>
              <a:rPr lang="en-US" sz="1900" dirty="0" smtClean="0"/>
              <a:t>In </a:t>
            </a:r>
            <a:r>
              <a:rPr lang="en-US" sz="1900" dirty="0"/>
              <a:t>CKD G4T, for serum calcium and phosphate, every 3–6 months; and for PTH, every 6–12 months.</a:t>
            </a:r>
          </a:p>
          <a:p>
            <a:pPr lvl="1">
              <a:buFont typeface="Courier New" panose="02070309020205020404" pitchFamily="49" charset="0"/>
              <a:buChar char="o"/>
            </a:pPr>
            <a:r>
              <a:rPr lang="en-US" sz="1900" dirty="0" smtClean="0"/>
              <a:t>In </a:t>
            </a:r>
            <a:r>
              <a:rPr lang="en-US" sz="1900" dirty="0"/>
              <a:t>CKD G5T, for serum calcium and phosphate, every 1–3 months; and for PTH, every 3–6 months.</a:t>
            </a:r>
          </a:p>
          <a:p>
            <a:pPr lvl="1">
              <a:buFont typeface="Courier New" panose="02070309020205020404" pitchFamily="49" charset="0"/>
              <a:buChar char="o"/>
            </a:pPr>
            <a:r>
              <a:rPr lang="en-US" sz="1900" dirty="0" smtClean="0"/>
              <a:t>In </a:t>
            </a:r>
            <a:r>
              <a:rPr lang="en-US" sz="1900" dirty="0"/>
              <a:t>CKD G3aT–G5T, measurement of alkaline phosphatases annually, or more frequently in the presence of </a:t>
            </a:r>
            <a:r>
              <a:rPr lang="en-US" sz="1900" dirty="0" smtClean="0"/>
              <a:t>elevated PTH </a:t>
            </a:r>
            <a:r>
              <a:rPr lang="en-US" sz="1900" dirty="0"/>
              <a:t>(see Chapter 3.2)</a:t>
            </a:r>
            <a:r>
              <a:rPr lang="en-US" sz="1900" dirty="0" smtClean="0"/>
              <a:t>.</a:t>
            </a:r>
          </a:p>
          <a:p>
            <a:r>
              <a:rPr lang="en-US" dirty="0" smtClean="0"/>
              <a:t>In </a:t>
            </a:r>
            <a:r>
              <a:rPr lang="en-US" dirty="0"/>
              <a:t>CKD patients receiving treatments for CKD-MBD, or in whom biochemical abnormalities are identified, it </a:t>
            </a:r>
            <a:r>
              <a:rPr lang="en-US" dirty="0" smtClean="0"/>
              <a:t>is reasonable </a:t>
            </a:r>
            <a:r>
              <a:rPr lang="en-US" dirty="0"/>
              <a:t>to increase the frequency of measurements to monitor for efficacy and side </a:t>
            </a:r>
            <a:r>
              <a:rPr lang="en-US" dirty="0" smtClean="0"/>
              <a:t>effects </a:t>
            </a:r>
            <a:r>
              <a:rPr lang="en-US" i="1" dirty="0"/>
              <a:t>(Not Graded</a:t>
            </a:r>
            <a:r>
              <a:rPr lang="en-US" i="1" dirty="0" smtClean="0"/>
              <a:t>).</a:t>
            </a:r>
            <a:endParaRPr lang="en-US" i="1" dirty="0"/>
          </a:p>
          <a:p>
            <a:r>
              <a:rPr lang="en-US" dirty="0"/>
              <a:t>It is reasonable to manage these abnormalities as for </a:t>
            </a:r>
            <a:r>
              <a:rPr lang="en-US" dirty="0" smtClean="0"/>
              <a:t>patients with </a:t>
            </a:r>
            <a:r>
              <a:rPr lang="en-US" dirty="0"/>
              <a:t>CKD G3a–G5 (see Chapters 4.1 and 4.2</a:t>
            </a:r>
            <a:r>
              <a:rPr lang="en-US" dirty="0" smtClean="0"/>
              <a:t>) </a:t>
            </a:r>
            <a:r>
              <a:rPr lang="en-US" i="1" dirty="0" smtClean="0"/>
              <a:t>(</a:t>
            </a:r>
            <a:r>
              <a:rPr lang="en-US" i="1" dirty="0"/>
              <a:t>Not Graded</a:t>
            </a:r>
            <a:r>
              <a:rPr lang="en-US" i="1" dirty="0" smtClean="0"/>
              <a:t>).</a:t>
            </a:r>
            <a:endParaRPr lang="en-US" i="1" dirty="0"/>
          </a:p>
        </p:txBody>
      </p:sp>
    </p:spTree>
    <p:extLst>
      <p:ext uri="{BB962C8B-B14F-4D97-AF65-F5344CB8AC3E}">
        <p14:creationId xmlns:p14="http://schemas.microsoft.com/office/powerpoint/2010/main" val="16430017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Assessment/Treatment</a:t>
            </a:r>
            <a:endParaRPr lang="en-US" dirty="0"/>
          </a:p>
        </p:txBody>
      </p:sp>
      <p:sp>
        <p:nvSpPr>
          <p:cNvPr id="3" name="Text Placeholder 2"/>
          <p:cNvSpPr>
            <a:spLocks noGrp="1"/>
          </p:cNvSpPr>
          <p:nvPr>
            <p:ph type="body" sz="quarter" idx="10"/>
          </p:nvPr>
        </p:nvSpPr>
        <p:spPr/>
        <p:txBody>
          <a:bodyPr/>
          <a:lstStyle/>
          <a:p>
            <a:r>
              <a:rPr lang="en-US" b="1" dirty="0"/>
              <a:t>5.3:</a:t>
            </a:r>
            <a:r>
              <a:rPr lang="en-US" dirty="0"/>
              <a:t> In patients with CKD G1T–G5T, we suggest that 25(OH)D (calcidiol) levels might be measured, and repeated </a:t>
            </a:r>
            <a:r>
              <a:rPr lang="en-US" dirty="0" smtClean="0"/>
              <a:t>testing determined </a:t>
            </a:r>
            <a:r>
              <a:rPr lang="en-US" dirty="0"/>
              <a:t>by baseline values and </a:t>
            </a:r>
            <a:r>
              <a:rPr lang="en-US" dirty="0" smtClean="0"/>
              <a:t>interventions </a:t>
            </a:r>
            <a:r>
              <a:rPr lang="en-US" i="1" dirty="0"/>
              <a:t>(2C</a:t>
            </a:r>
            <a:r>
              <a:rPr lang="en-US" i="1" dirty="0" smtClean="0"/>
              <a:t>).</a:t>
            </a:r>
          </a:p>
          <a:p>
            <a:r>
              <a:rPr lang="en-US" b="1" dirty="0"/>
              <a:t>5.4:</a:t>
            </a:r>
            <a:r>
              <a:rPr lang="en-US" dirty="0"/>
              <a:t> In patients with CKD G1T–G5T, we suggest that vitamin D deficiency and insufficiency be corrected using treatment strategies recommended for the general </a:t>
            </a:r>
            <a:r>
              <a:rPr lang="en-US" dirty="0" smtClean="0"/>
              <a:t>population </a:t>
            </a:r>
            <a:r>
              <a:rPr lang="en-US" i="1" dirty="0"/>
              <a:t>(2C</a:t>
            </a:r>
            <a:r>
              <a:rPr lang="en-US" i="1" dirty="0" smtClean="0"/>
              <a:t>).</a:t>
            </a:r>
            <a:endParaRPr lang="en-US" i="1" dirty="0"/>
          </a:p>
        </p:txBody>
      </p:sp>
    </p:spTree>
    <p:extLst>
      <p:ext uri="{BB962C8B-B14F-4D97-AF65-F5344CB8AC3E}">
        <p14:creationId xmlns:p14="http://schemas.microsoft.com/office/powerpoint/2010/main" val="10415724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sz="quarter" idx="10"/>
          </p:nvPr>
        </p:nvSpPr>
        <p:spPr/>
        <p:txBody>
          <a:bodyPr/>
          <a:lstStyle/>
          <a:p>
            <a:r>
              <a:rPr lang="en-US" b="1" dirty="0" smtClean="0">
                <a:solidFill>
                  <a:srgbClr val="37A962"/>
                </a:solidFill>
              </a:rPr>
              <a:t>New 5.5</a:t>
            </a:r>
            <a:r>
              <a:rPr lang="en-US" dirty="0" smtClean="0">
                <a:solidFill>
                  <a:srgbClr val="37A962"/>
                </a:solidFill>
              </a:rPr>
              <a:t>: </a:t>
            </a:r>
            <a:r>
              <a:rPr lang="en-US" dirty="0">
                <a:solidFill>
                  <a:srgbClr val="37A962"/>
                </a:solidFill>
              </a:rPr>
              <a:t>In patients with CKD </a:t>
            </a:r>
            <a:r>
              <a:rPr lang="en-US" dirty="0" smtClean="0">
                <a:solidFill>
                  <a:srgbClr val="37A962"/>
                </a:solidFill>
              </a:rPr>
              <a:t>G1T–G5T </a:t>
            </a:r>
            <a:r>
              <a:rPr lang="en-US" dirty="0">
                <a:solidFill>
                  <a:srgbClr val="37A962"/>
                </a:solidFill>
              </a:rPr>
              <a:t>with risk factors for osteoporosis, we suggest that BMD testing be used to assess fracture risk if results will alter </a:t>
            </a:r>
            <a:r>
              <a:rPr lang="en-US" dirty="0" smtClean="0">
                <a:solidFill>
                  <a:srgbClr val="37A962"/>
                </a:solidFill>
              </a:rPr>
              <a:t>therapy </a:t>
            </a:r>
            <a:r>
              <a:rPr lang="en-US" i="1" dirty="0">
                <a:solidFill>
                  <a:srgbClr val="37A962"/>
                </a:solidFill>
              </a:rPr>
              <a:t>(2C</a:t>
            </a:r>
            <a:r>
              <a:rPr lang="en-US" i="1" dirty="0" smtClean="0">
                <a:solidFill>
                  <a:srgbClr val="37A962"/>
                </a:solidFill>
              </a:rPr>
              <a:t>).</a:t>
            </a:r>
          </a:p>
          <a:p>
            <a:r>
              <a:rPr lang="en-US" b="1" dirty="0">
                <a:solidFill>
                  <a:srgbClr val="BFBFBF"/>
                </a:solidFill>
              </a:rPr>
              <a:t>Old 5.5:</a:t>
            </a:r>
            <a:r>
              <a:rPr lang="en-US" dirty="0">
                <a:solidFill>
                  <a:srgbClr val="BFBFBF"/>
                </a:solidFill>
              </a:rPr>
              <a:t> In  patients with an estimated glomerular filtration  rate greater than approximately 30 ml/min per 1.73 m</a:t>
            </a:r>
            <a:r>
              <a:rPr lang="en-US" baseline="30000" dirty="0">
                <a:solidFill>
                  <a:srgbClr val="BFBFBF"/>
                </a:solidFill>
              </a:rPr>
              <a:t>2</a:t>
            </a:r>
            <a:r>
              <a:rPr lang="en-US" dirty="0">
                <a:solidFill>
                  <a:srgbClr val="BFBFBF"/>
                </a:solidFill>
              </a:rPr>
              <a:t>, we suggest measuring BMD in the first 3 months after kidney transplant if they receive corticosteroids, or have risk factors for osteoporosis as in the general population (</a:t>
            </a:r>
            <a:r>
              <a:rPr lang="en-US" i="1" dirty="0">
                <a:solidFill>
                  <a:srgbClr val="BFBFBF"/>
                </a:solidFill>
              </a:rPr>
              <a:t>2D</a:t>
            </a:r>
            <a:r>
              <a:rPr lang="en-US" dirty="0">
                <a:solidFill>
                  <a:srgbClr val="BFBFBF"/>
                </a:solidFill>
              </a:rPr>
              <a:t>).</a:t>
            </a:r>
            <a:endParaRPr lang="en-US" i="1" dirty="0" smtClean="0">
              <a:solidFill>
                <a:srgbClr val="BFBFBF"/>
              </a:solidFill>
            </a:endParaRPr>
          </a:p>
          <a:p>
            <a:endParaRPr lang="en-US" i="1" dirty="0">
              <a:solidFill>
                <a:srgbClr val="37A962"/>
              </a:solidFill>
            </a:endParaRPr>
          </a:p>
        </p:txBody>
      </p:sp>
    </p:spTree>
    <p:extLst>
      <p:ext uri="{BB962C8B-B14F-4D97-AF65-F5344CB8AC3E}">
        <p14:creationId xmlns:p14="http://schemas.microsoft.com/office/powerpoint/2010/main" val="4051055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Methodology</a:t>
            </a:r>
            <a:br>
              <a:rPr lang="en-US" dirty="0" smtClean="0"/>
            </a:br>
            <a:r>
              <a:rPr lang="en-US" sz="2800" dirty="0" smtClean="0"/>
              <a:t>(Work Group &amp; Evidence Review Team)</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Develop topics, define populations, interventions/predictors, and outcomes.</a:t>
            </a:r>
          </a:p>
          <a:p>
            <a:r>
              <a:rPr lang="en-US" dirty="0" smtClean="0"/>
              <a:t>Create standardized quality assessment and literature extraction forms.</a:t>
            </a:r>
          </a:p>
          <a:p>
            <a:r>
              <a:rPr lang="en-US" dirty="0" smtClean="0"/>
              <a:t>Run literature searches, screen articles, extract data, and perform critical appraisal.</a:t>
            </a:r>
          </a:p>
          <a:p>
            <a:r>
              <a:rPr lang="en-US" dirty="0" smtClean="0"/>
              <a:t>Grade quality of outcomes for each study.</a:t>
            </a:r>
          </a:p>
          <a:p>
            <a:r>
              <a:rPr lang="en-US" dirty="0" smtClean="0"/>
              <a:t>Prepare summary tables.</a:t>
            </a:r>
          </a:p>
          <a:p>
            <a:r>
              <a:rPr lang="en-US" dirty="0" smtClean="0"/>
              <a:t>Grade quality of evidence and prepare evidence profiles.</a:t>
            </a:r>
          </a:p>
          <a:p>
            <a:r>
              <a:rPr lang="en-US" dirty="0" smtClean="0"/>
              <a:t>Develop guideline document (see previous slide).</a:t>
            </a:r>
            <a:endParaRPr lang="en-US" dirty="0"/>
          </a:p>
        </p:txBody>
      </p:sp>
    </p:spTree>
    <p:extLst>
      <p:ext uri="{BB962C8B-B14F-4D97-AF65-F5344CB8AC3E}">
        <p14:creationId xmlns:p14="http://schemas.microsoft.com/office/powerpoint/2010/main" val="1355718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sz="quarter" idx="10"/>
          </p:nvPr>
        </p:nvSpPr>
        <p:spPr/>
        <p:txBody>
          <a:bodyPr/>
          <a:lstStyle/>
          <a:p>
            <a:r>
              <a:rPr lang="en-US" b="1" dirty="0" smtClean="0">
                <a:solidFill>
                  <a:srgbClr val="37A962"/>
                </a:solidFill>
              </a:rPr>
              <a:t>New 5.5</a:t>
            </a:r>
            <a:r>
              <a:rPr lang="en-US" dirty="0" smtClean="0">
                <a:solidFill>
                  <a:srgbClr val="37A962"/>
                </a:solidFill>
              </a:rPr>
              <a:t>: </a:t>
            </a:r>
            <a:r>
              <a:rPr lang="en-US" dirty="0">
                <a:solidFill>
                  <a:srgbClr val="37A962"/>
                </a:solidFill>
              </a:rPr>
              <a:t>In patients with CKD </a:t>
            </a:r>
            <a:r>
              <a:rPr lang="en-US" dirty="0" smtClean="0">
                <a:solidFill>
                  <a:srgbClr val="37A962"/>
                </a:solidFill>
              </a:rPr>
              <a:t>G1T–G5T </a:t>
            </a:r>
            <a:r>
              <a:rPr lang="en-US" dirty="0">
                <a:solidFill>
                  <a:srgbClr val="37A962"/>
                </a:solidFill>
              </a:rPr>
              <a:t>with risk factors for osteoporosis, we suggest that BMD testing be used to assess fracture risk if results will alter </a:t>
            </a:r>
            <a:r>
              <a:rPr lang="en-US" dirty="0" smtClean="0">
                <a:solidFill>
                  <a:srgbClr val="37A962"/>
                </a:solidFill>
              </a:rPr>
              <a:t>therapy </a:t>
            </a:r>
            <a:r>
              <a:rPr lang="en-US" i="1" dirty="0">
                <a:solidFill>
                  <a:srgbClr val="37A962"/>
                </a:solidFill>
              </a:rPr>
              <a:t>(2C</a:t>
            </a:r>
            <a:r>
              <a:rPr lang="en-US" i="1" dirty="0" smtClean="0">
                <a:solidFill>
                  <a:srgbClr val="37A962"/>
                </a:solidFill>
              </a:rPr>
              <a:t>).</a:t>
            </a:r>
          </a:p>
          <a:p>
            <a:r>
              <a:rPr lang="en-US" b="1" dirty="0">
                <a:solidFill>
                  <a:srgbClr val="A6A6A6"/>
                </a:solidFill>
              </a:rPr>
              <a:t>Old 5.7</a:t>
            </a:r>
            <a:r>
              <a:rPr lang="en-US" dirty="0">
                <a:solidFill>
                  <a:srgbClr val="A6A6A6"/>
                </a:solidFill>
              </a:rPr>
              <a:t>:</a:t>
            </a:r>
            <a:r>
              <a:rPr lang="en-US" b="1" dirty="0">
                <a:solidFill>
                  <a:srgbClr val="A6A6A6"/>
                </a:solidFill>
              </a:rPr>
              <a:t> </a:t>
            </a:r>
            <a:r>
              <a:rPr lang="en-US" dirty="0">
                <a:solidFill>
                  <a:srgbClr val="A6A6A6"/>
                </a:solidFill>
              </a:rPr>
              <a:t>In patients with CKD G4T–5T, we suggest that BMD testing not be performed routinely, because BMD does not  predict  fracture risk as it does in the general population and BMD does not predict the type of kidney transplant bone disease </a:t>
            </a:r>
            <a:r>
              <a:rPr lang="en-US" i="1" dirty="0">
                <a:solidFill>
                  <a:srgbClr val="A6A6A6"/>
                </a:solidFill>
              </a:rPr>
              <a:t>(2B)</a:t>
            </a:r>
            <a:r>
              <a:rPr lang="en-US" dirty="0" smtClean="0">
                <a:solidFill>
                  <a:srgbClr val="A6A6A6"/>
                </a:solidFill>
              </a:rPr>
              <a:t>.</a:t>
            </a:r>
            <a:endParaRPr lang="en-US" i="1" dirty="0" smtClean="0">
              <a:solidFill>
                <a:srgbClr val="A6A6A6"/>
              </a:solidFill>
            </a:endParaRPr>
          </a:p>
        </p:txBody>
      </p:sp>
    </p:spTree>
    <p:extLst>
      <p:ext uri="{BB962C8B-B14F-4D97-AF65-F5344CB8AC3E}">
        <p14:creationId xmlns:p14="http://schemas.microsoft.com/office/powerpoint/2010/main" val="34761328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a:t>2009 </a:t>
            </a:r>
            <a:r>
              <a:rPr lang="en-US" dirty="0" smtClean="0"/>
              <a:t>Rec. 5.5 (addressing CKD transplant patients with eGFR &gt; 30 ml/min/1.73 m</a:t>
            </a:r>
            <a:r>
              <a:rPr lang="en-US" baseline="30000" dirty="0" smtClean="0"/>
              <a:t>2</a:t>
            </a:r>
            <a:r>
              <a:rPr lang="en-US" dirty="0" smtClean="0"/>
              <a:t>) and Rec. 5.7 (addressing CKD G4T-G5T) were </a:t>
            </a:r>
            <a:r>
              <a:rPr lang="en-US" dirty="0"/>
              <a:t>combined to yield </a:t>
            </a:r>
            <a:r>
              <a:rPr lang="en-US" dirty="0" smtClean="0"/>
              <a:t>2017 </a:t>
            </a:r>
            <a:r>
              <a:rPr lang="en-US" dirty="0"/>
              <a:t>R</a:t>
            </a:r>
            <a:r>
              <a:rPr lang="en-US" dirty="0" smtClean="0"/>
              <a:t>ec. 5.5.</a:t>
            </a:r>
          </a:p>
          <a:p>
            <a:r>
              <a:rPr lang="en-US" dirty="0"/>
              <a:t>T</a:t>
            </a:r>
            <a:r>
              <a:rPr lang="en-US" dirty="0" smtClean="0"/>
              <a:t>here </a:t>
            </a:r>
            <a:r>
              <a:rPr lang="en-US" dirty="0"/>
              <a:t>is growing evidence that DXA BMD predicts fractures in patients with CKD across the spectrum of CKD </a:t>
            </a:r>
            <a:r>
              <a:rPr lang="en-US" dirty="0" smtClean="0"/>
              <a:t>data.</a:t>
            </a:r>
            <a:endParaRPr lang="en-US" dirty="0"/>
          </a:p>
        </p:txBody>
      </p:sp>
    </p:spTree>
    <p:extLst>
      <p:ext uri="{BB962C8B-B14F-4D97-AF65-F5344CB8AC3E}">
        <p14:creationId xmlns:p14="http://schemas.microsoft.com/office/powerpoint/2010/main" val="13045958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Text Placeholder 2"/>
          <p:cNvSpPr>
            <a:spLocks noGrp="1"/>
          </p:cNvSpPr>
          <p:nvPr>
            <p:ph type="body" sz="quarter" idx="10"/>
          </p:nvPr>
        </p:nvSpPr>
        <p:spPr/>
        <p:txBody>
          <a:bodyPr>
            <a:normAutofit lnSpcReduction="10000"/>
          </a:bodyPr>
          <a:lstStyle/>
          <a:p>
            <a:r>
              <a:rPr lang="en-US" b="1" dirty="0" smtClean="0">
                <a:solidFill>
                  <a:srgbClr val="37A962"/>
                </a:solidFill>
              </a:rPr>
              <a:t>New 5.6</a:t>
            </a:r>
            <a:r>
              <a:rPr lang="en-US" dirty="0" smtClean="0">
                <a:solidFill>
                  <a:srgbClr val="37A962"/>
                </a:solidFill>
              </a:rPr>
              <a:t>: In </a:t>
            </a:r>
            <a:r>
              <a:rPr lang="en-US" dirty="0">
                <a:solidFill>
                  <a:srgbClr val="37A962"/>
                </a:solidFill>
              </a:rPr>
              <a:t>patients in the first 12 months after kidney transplant with an estimated glomerular filtration rate greater than approximately 30 ml/min per 1.73 m</a:t>
            </a:r>
            <a:r>
              <a:rPr lang="en-US" baseline="30000" dirty="0">
                <a:solidFill>
                  <a:srgbClr val="37A962"/>
                </a:solidFill>
              </a:rPr>
              <a:t>2</a:t>
            </a:r>
            <a:r>
              <a:rPr lang="en-US" dirty="0">
                <a:solidFill>
                  <a:srgbClr val="37A962"/>
                </a:solidFill>
              </a:rPr>
              <a:t> and low BMD, we suggest that treatment with vitamin D, calcitriol/alfacalcidol, </a:t>
            </a:r>
            <a:r>
              <a:rPr lang="en-US" dirty="0" smtClean="0">
                <a:solidFill>
                  <a:srgbClr val="37A962"/>
                </a:solidFill>
              </a:rPr>
              <a:t>and/or antiresorptive agents be considered </a:t>
            </a:r>
            <a:r>
              <a:rPr lang="en-US" i="1" dirty="0">
                <a:solidFill>
                  <a:srgbClr val="37A962"/>
                </a:solidFill>
              </a:rPr>
              <a:t>(2D</a:t>
            </a:r>
            <a:r>
              <a:rPr lang="en-US" i="1" dirty="0" smtClean="0">
                <a:solidFill>
                  <a:srgbClr val="37A962"/>
                </a:solidFill>
              </a:rPr>
              <a:t>).</a:t>
            </a:r>
            <a:r>
              <a:rPr lang="en-US" dirty="0" smtClean="0">
                <a:solidFill>
                  <a:srgbClr val="37A962"/>
                </a:solidFill>
              </a:rPr>
              <a:t> </a:t>
            </a:r>
            <a:endParaRPr lang="en-US" i="1" dirty="0" smtClean="0">
              <a:solidFill>
                <a:srgbClr val="37A962"/>
              </a:solidFill>
            </a:endParaRPr>
          </a:p>
          <a:p>
            <a:pPr lvl="1">
              <a:buFont typeface="Arial" panose="020B0604020202020204" pitchFamily="34" charset="0"/>
              <a:buChar char="•"/>
            </a:pPr>
            <a:r>
              <a:rPr lang="en-US" sz="2000" dirty="0" smtClean="0">
                <a:solidFill>
                  <a:srgbClr val="37A962"/>
                </a:solidFill>
              </a:rPr>
              <a:t>We </a:t>
            </a:r>
            <a:r>
              <a:rPr lang="en-US" sz="2000" dirty="0">
                <a:solidFill>
                  <a:srgbClr val="37A962"/>
                </a:solidFill>
              </a:rPr>
              <a:t>suggest that treatment choices be influenced by the presence of CKD-MBD, as indicated by abnormal levels of calcium, </a:t>
            </a:r>
            <a:r>
              <a:rPr lang="en-US" sz="2000" dirty="0" smtClean="0">
                <a:solidFill>
                  <a:srgbClr val="37A962"/>
                </a:solidFill>
              </a:rPr>
              <a:t>phosphate, </a:t>
            </a:r>
            <a:r>
              <a:rPr lang="en-US" sz="2000" dirty="0">
                <a:solidFill>
                  <a:srgbClr val="37A962"/>
                </a:solidFill>
              </a:rPr>
              <a:t>PTH, alkaline phosphatases, and </a:t>
            </a:r>
            <a:r>
              <a:rPr lang="en-US" sz="2000" dirty="0" smtClean="0">
                <a:solidFill>
                  <a:srgbClr val="37A962"/>
                </a:solidFill>
              </a:rPr>
              <a:t>25(OH)D </a:t>
            </a:r>
            <a:r>
              <a:rPr lang="en-US" sz="2000" i="1" dirty="0">
                <a:solidFill>
                  <a:srgbClr val="37A962"/>
                </a:solidFill>
              </a:rPr>
              <a:t>(2C</a:t>
            </a:r>
            <a:r>
              <a:rPr lang="en-US" sz="2000" i="1" dirty="0" smtClean="0">
                <a:solidFill>
                  <a:srgbClr val="37A962"/>
                </a:solidFill>
              </a:rPr>
              <a:t>).</a:t>
            </a:r>
            <a:r>
              <a:rPr lang="en-US" sz="2000" dirty="0" smtClean="0">
                <a:solidFill>
                  <a:srgbClr val="37A962"/>
                </a:solidFill>
              </a:rPr>
              <a:t> </a:t>
            </a:r>
          </a:p>
          <a:p>
            <a:pPr lvl="1">
              <a:buFont typeface="Arial" panose="020B0604020202020204" pitchFamily="34" charset="0"/>
              <a:buChar char="•"/>
            </a:pPr>
            <a:r>
              <a:rPr lang="en-US" sz="2000" dirty="0" smtClean="0">
                <a:solidFill>
                  <a:srgbClr val="37A962"/>
                </a:solidFill>
              </a:rPr>
              <a:t>It </a:t>
            </a:r>
            <a:r>
              <a:rPr lang="en-US" sz="2000" dirty="0">
                <a:solidFill>
                  <a:srgbClr val="37A962"/>
                </a:solidFill>
              </a:rPr>
              <a:t>is reasonable to consider a bone biopsy to </a:t>
            </a:r>
            <a:r>
              <a:rPr lang="en-US" sz="2000" dirty="0" smtClean="0">
                <a:solidFill>
                  <a:srgbClr val="37A962"/>
                </a:solidFill>
              </a:rPr>
              <a:t>guide treatment </a:t>
            </a:r>
            <a:r>
              <a:rPr lang="en-US" sz="2000" i="1" dirty="0">
                <a:solidFill>
                  <a:srgbClr val="37A962"/>
                </a:solidFill>
              </a:rPr>
              <a:t>(Not Graded</a:t>
            </a:r>
            <a:r>
              <a:rPr lang="en-US" sz="2000" i="1" dirty="0" smtClean="0">
                <a:solidFill>
                  <a:srgbClr val="37A962"/>
                </a:solidFill>
              </a:rPr>
              <a:t>).</a:t>
            </a:r>
          </a:p>
          <a:p>
            <a:r>
              <a:rPr lang="en-US" dirty="0">
                <a:solidFill>
                  <a:srgbClr val="37A962"/>
                </a:solidFill>
              </a:rPr>
              <a:t>There are insufficient data to guide treatment after </a:t>
            </a:r>
            <a:r>
              <a:rPr lang="en-US" dirty="0" smtClean="0">
                <a:solidFill>
                  <a:srgbClr val="37A962"/>
                </a:solidFill>
              </a:rPr>
              <a:t>the first </a:t>
            </a:r>
            <a:r>
              <a:rPr lang="en-US" dirty="0">
                <a:solidFill>
                  <a:srgbClr val="37A962"/>
                </a:solidFill>
              </a:rPr>
              <a:t>12 months.</a:t>
            </a:r>
          </a:p>
        </p:txBody>
      </p:sp>
    </p:spTree>
    <p:extLst>
      <p:ext uri="{BB962C8B-B14F-4D97-AF65-F5344CB8AC3E}">
        <p14:creationId xmlns:p14="http://schemas.microsoft.com/office/powerpoint/2010/main" val="257361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Text Placeholder 2"/>
          <p:cNvSpPr>
            <a:spLocks noGrp="1"/>
          </p:cNvSpPr>
          <p:nvPr>
            <p:ph type="body" sz="quarter" idx="10"/>
          </p:nvPr>
        </p:nvSpPr>
        <p:spPr/>
        <p:txBody>
          <a:bodyPr>
            <a:normAutofit lnSpcReduction="10000"/>
          </a:bodyPr>
          <a:lstStyle/>
          <a:p>
            <a:r>
              <a:rPr lang="en-US" b="1" dirty="0">
                <a:solidFill>
                  <a:srgbClr val="A6A6A6"/>
                </a:solidFill>
              </a:rPr>
              <a:t>Old 5.6</a:t>
            </a:r>
            <a:r>
              <a:rPr lang="en-US" dirty="0">
                <a:solidFill>
                  <a:srgbClr val="A6A6A6"/>
                </a:solidFill>
              </a:rPr>
              <a:t>: In patients in the first 12 months after kidney transplant with an estimated glomerular filtration rate greater than approximately 30 ml/min per 1.73 m</a:t>
            </a:r>
            <a:r>
              <a:rPr lang="en-US" baseline="30000" dirty="0">
                <a:solidFill>
                  <a:srgbClr val="A6A6A6"/>
                </a:solidFill>
              </a:rPr>
              <a:t>2</a:t>
            </a:r>
            <a:r>
              <a:rPr lang="en-US" dirty="0">
                <a:solidFill>
                  <a:srgbClr val="A6A6A6"/>
                </a:solidFill>
              </a:rPr>
              <a:t> and low BMD, we suggest that treatment with vitamin D, calcitriol/</a:t>
            </a:r>
            <a:r>
              <a:rPr lang="en-US" dirty="0" err="1">
                <a:solidFill>
                  <a:srgbClr val="A6A6A6"/>
                </a:solidFill>
              </a:rPr>
              <a:t>alfacalcidol</a:t>
            </a:r>
            <a:r>
              <a:rPr lang="en-US" dirty="0">
                <a:solidFill>
                  <a:srgbClr val="A6A6A6"/>
                </a:solidFill>
              </a:rPr>
              <a:t>, or bisphosphonates be considered (</a:t>
            </a:r>
            <a:r>
              <a:rPr lang="en-US" i="1" dirty="0">
                <a:solidFill>
                  <a:srgbClr val="A6A6A6"/>
                </a:solidFill>
              </a:rPr>
              <a:t>2D</a:t>
            </a:r>
            <a:r>
              <a:rPr lang="en-US" dirty="0">
                <a:solidFill>
                  <a:srgbClr val="A6A6A6"/>
                </a:solidFill>
              </a:rPr>
              <a:t>).</a:t>
            </a:r>
          </a:p>
          <a:p>
            <a:pPr lvl="1">
              <a:lnSpc>
                <a:spcPct val="90000"/>
              </a:lnSpc>
              <a:spcAft>
                <a:spcPts val="600"/>
              </a:spcAft>
              <a:buFont typeface="Arial" panose="020B0604020202020204" pitchFamily="34" charset="0"/>
              <a:buChar char="•"/>
            </a:pPr>
            <a:r>
              <a:rPr lang="en-US" sz="2000" dirty="0">
                <a:solidFill>
                  <a:srgbClr val="A6A6A6"/>
                </a:solidFill>
              </a:rPr>
              <a:t>We suggest that treatment choices be influenced by the presence of CKD–MBD, as indicated by abnormal levels of calcium, phosphorus, PTH, alkaline phosphatases, and 25(OH)D (</a:t>
            </a:r>
            <a:r>
              <a:rPr lang="en-US" sz="2000" i="1" dirty="0">
                <a:solidFill>
                  <a:srgbClr val="A6A6A6"/>
                </a:solidFill>
              </a:rPr>
              <a:t>2C</a:t>
            </a:r>
            <a:r>
              <a:rPr lang="en-US" sz="2000" dirty="0">
                <a:solidFill>
                  <a:srgbClr val="A6A6A6"/>
                </a:solidFill>
              </a:rPr>
              <a:t>).</a:t>
            </a:r>
          </a:p>
          <a:p>
            <a:pPr lvl="1">
              <a:lnSpc>
                <a:spcPct val="90000"/>
              </a:lnSpc>
              <a:buFont typeface="Arial" panose="020B0604020202020204" pitchFamily="34" charset="0"/>
              <a:buChar char="•"/>
            </a:pPr>
            <a:r>
              <a:rPr lang="en-US" sz="2000" dirty="0">
                <a:solidFill>
                  <a:srgbClr val="A6A6A6"/>
                </a:solidFill>
              </a:rPr>
              <a:t>It is reasonable to consider a bone biopsy to guide treatment, specifically before the use of bisphosphonates due to the high incidence of adynamic bone disease (</a:t>
            </a:r>
            <a:r>
              <a:rPr lang="en-US" sz="2000" i="1" dirty="0">
                <a:solidFill>
                  <a:srgbClr val="A6A6A6"/>
                </a:solidFill>
              </a:rPr>
              <a:t>Not Graded</a:t>
            </a:r>
            <a:r>
              <a:rPr lang="en-US" sz="2000" dirty="0">
                <a:solidFill>
                  <a:srgbClr val="A6A6A6"/>
                </a:solidFill>
              </a:rPr>
              <a:t>).</a:t>
            </a:r>
          </a:p>
          <a:p>
            <a:r>
              <a:rPr lang="en-US" dirty="0">
                <a:solidFill>
                  <a:srgbClr val="A6A6A6"/>
                </a:solidFill>
              </a:rPr>
              <a:t>There are insufficient data to guide treatment after the first 12 months.</a:t>
            </a:r>
          </a:p>
        </p:txBody>
      </p:sp>
    </p:spTree>
    <p:extLst>
      <p:ext uri="{BB962C8B-B14F-4D97-AF65-F5344CB8AC3E}">
        <p14:creationId xmlns:p14="http://schemas.microsoft.com/office/powerpoint/2010/main" val="112057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Update</a:t>
            </a:r>
            <a:endParaRPr lang="en-US" dirty="0"/>
          </a:p>
        </p:txBody>
      </p:sp>
      <p:sp>
        <p:nvSpPr>
          <p:cNvPr id="3" name="Content Placeholder 2"/>
          <p:cNvSpPr>
            <a:spLocks noGrp="1"/>
          </p:cNvSpPr>
          <p:nvPr>
            <p:ph idx="1"/>
          </p:nvPr>
        </p:nvSpPr>
        <p:spPr/>
        <p:txBody>
          <a:bodyPr/>
          <a:lstStyle/>
          <a:p>
            <a:r>
              <a:rPr lang="en-US" dirty="0" smtClean="0"/>
              <a:t>The </a:t>
            </a:r>
            <a:r>
              <a:rPr lang="en-US" dirty="0"/>
              <a:t>second bullet is revised, consistent with the new bone biopsy recommendation (i.e., </a:t>
            </a:r>
            <a:r>
              <a:rPr lang="en-US" dirty="0" smtClean="0"/>
              <a:t>2017 Rec. 3.2.2</a:t>
            </a:r>
            <a:r>
              <a:rPr lang="en-US" dirty="0"/>
              <a:t>). </a:t>
            </a:r>
          </a:p>
        </p:txBody>
      </p:sp>
    </p:spTree>
    <p:extLst>
      <p:ext uri="{BB962C8B-B14F-4D97-AF65-F5344CB8AC3E}">
        <p14:creationId xmlns:p14="http://schemas.microsoft.com/office/powerpoint/2010/main" val="730491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Text Placeholder 2"/>
          <p:cNvSpPr>
            <a:spLocks noGrp="1"/>
          </p:cNvSpPr>
          <p:nvPr>
            <p:ph type="body" sz="quarter" idx="10"/>
          </p:nvPr>
        </p:nvSpPr>
        <p:spPr/>
        <p:txBody>
          <a:bodyPr/>
          <a:lstStyle/>
          <a:p>
            <a:r>
              <a:rPr lang="en-US" b="1" dirty="0"/>
              <a:t>5.7:</a:t>
            </a:r>
            <a:r>
              <a:rPr lang="en-US" dirty="0"/>
              <a:t> In patients with CKD G4T–G5T with known low BMD, we suggest management as for patients with CKD G4–G5 </a:t>
            </a:r>
            <a:r>
              <a:rPr lang="en-US" dirty="0" smtClean="0"/>
              <a:t>not on </a:t>
            </a:r>
            <a:r>
              <a:rPr lang="en-US" dirty="0"/>
              <a:t>dialysis, as detailed in Chapters 4.1 and </a:t>
            </a:r>
            <a:r>
              <a:rPr lang="en-US" dirty="0" smtClean="0"/>
              <a:t>4.2 </a:t>
            </a:r>
            <a:r>
              <a:rPr lang="en-US" i="1" dirty="0"/>
              <a:t>(2C</a:t>
            </a:r>
            <a:r>
              <a:rPr lang="en-US" i="1" dirty="0" smtClean="0"/>
              <a:t>).</a:t>
            </a:r>
            <a:endParaRPr lang="en-US" i="1" dirty="0"/>
          </a:p>
        </p:txBody>
      </p:sp>
    </p:spTree>
    <p:extLst>
      <p:ext uri="{BB962C8B-B14F-4D97-AF65-F5344CB8AC3E}">
        <p14:creationId xmlns:p14="http://schemas.microsoft.com/office/powerpoint/2010/main" val="34982311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dirty="0"/>
              <a:t>P</a:t>
            </a:r>
            <a:r>
              <a:rPr lang="en-US" dirty="0" smtClean="0"/>
              <a:t>rospective </a:t>
            </a:r>
            <a:r>
              <a:rPr lang="en-US" dirty="0"/>
              <a:t>studies evaluating BMD testing in adults with CKD represent a substantial advance since the original guideline from </a:t>
            </a:r>
            <a:r>
              <a:rPr lang="en-US" dirty="0" smtClean="0"/>
              <a:t>2009, making a reasonable case for BMD testing if the results will impact future treatment.</a:t>
            </a:r>
          </a:p>
          <a:p>
            <a:r>
              <a:rPr lang="en-US" dirty="0" smtClean="0"/>
              <a:t>It is important </a:t>
            </a:r>
            <a:r>
              <a:rPr lang="en-US" dirty="0"/>
              <a:t>to emphasize the interdependency of s</a:t>
            </a:r>
            <a:r>
              <a:rPr lang="en-US" dirty="0" smtClean="0"/>
              <a:t>erum calcium, phosphate, and PTH for </a:t>
            </a:r>
            <a:r>
              <a:rPr lang="en-US" dirty="0"/>
              <a:t>clinical therapeutic </a:t>
            </a:r>
            <a:r>
              <a:rPr lang="en-US" dirty="0" smtClean="0"/>
              <a:t>decision-making</a:t>
            </a:r>
            <a:r>
              <a:rPr lang="en-US" dirty="0"/>
              <a:t>. </a:t>
            </a:r>
            <a:endParaRPr lang="en-US" dirty="0" smtClean="0"/>
          </a:p>
          <a:p>
            <a:r>
              <a:rPr lang="en-US" dirty="0"/>
              <a:t>P</a:t>
            </a:r>
            <a:r>
              <a:rPr lang="en-US" dirty="0" smtClean="0"/>
              <a:t>hosphate</a:t>
            </a:r>
            <a:r>
              <a:rPr lang="en-US" dirty="0"/>
              <a:t>-lowering therapies may only be indicated in </a:t>
            </a:r>
            <a:r>
              <a:rPr lang="en-US" dirty="0" smtClean="0"/>
              <a:t>the case </a:t>
            </a:r>
            <a:r>
              <a:rPr lang="en-US" dirty="0"/>
              <a:t>of “progressive or persistent hyperphosphatemia</a:t>
            </a:r>
            <a:r>
              <a:rPr lang="en-US" dirty="0" smtClean="0"/>
              <a:t>”. </a:t>
            </a:r>
          </a:p>
          <a:p>
            <a:r>
              <a:rPr lang="en-US" dirty="0"/>
              <a:t>N</a:t>
            </a:r>
            <a:r>
              <a:rPr lang="en-US" dirty="0" smtClean="0"/>
              <a:t>ew </a:t>
            </a:r>
            <a:r>
              <a:rPr lang="en-US" dirty="0"/>
              <a:t>evidence </a:t>
            </a:r>
            <a:r>
              <a:rPr lang="en-US" dirty="0" smtClean="0"/>
              <a:t>suggests that </a:t>
            </a:r>
            <a:r>
              <a:rPr lang="en-US" dirty="0"/>
              <a:t>excess exposure to exogenous calcium in adults may be harmful in all </a:t>
            </a:r>
            <a:r>
              <a:rPr lang="en-US" dirty="0" smtClean="0"/>
              <a:t>severities </a:t>
            </a:r>
            <a:r>
              <a:rPr lang="en-US" dirty="0"/>
              <a:t>of CKD, regardless of </a:t>
            </a:r>
            <a:r>
              <a:rPr lang="en-US" dirty="0" smtClean="0"/>
              <a:t>other risk markers.</a:t>
            </a:r>
            <a:endParaRPr lang="en-US" dirty="0"/>
          </a:p>
        </p:txBody>
      </p:sp>
    </p:spTree>
    <p:extLst>
      <p:ext uri="{BB962C8B-B14F-4D97-AF65-F5344CB8AC3E}">
        <p14:creationId xmlns:p14="http://schemas.microsoft.com/office/powerpoint/2010/main" val="708751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It is reasonable to limit dietary phosphate intake, when considering all sources of dietary phosphate (including “hidden” sources).</a:t>
            </a:r>
          </a:p>
          <a:p>
            <a:r>
              <a:rPr lang="en-US" dirty="0"/>
              <a:t>T</a:t>
            </a:r>
            <a:r>
              <a:rPr lang="en-US" dirty="0" smtClean="0"/>
              <a:t>he </a:t>
            </a:r>
            <a:r>
              <a:rPr lang="en-US" dirty="0"/>
              <a:t>PRIMO and OPERA studies failed to demonstrate improvements in clinically relevant outcomes but did demonstrate increased risk of hypercalcemia. </a:t>
            </a:r>
            <a:r>
              <a:rPr lang="en-US" dirty="0" smtClean="0"/>
              <a:t>Accordingly</a:t>
            </a:r>
            <a:r>
              <a:rPr lang="en-US" dirty="0"/>
              <a:t>, </a:t>
            </a:r>
            <a:r>
              <a:rPr lang="en-US" dirty="0" smtClean="0"/>
              <a:t>routine </a:t>
            </a:r>
            <a:r>
              <a:rPr lang="en-US" dirty="0"/>
              <a:t>use of calcitriol or its analogs in CKD </a:t>
            </a:r>
            <a:r>
              <a:rPr lang="en-US" dirty="0" smtClean="0"/>
              <a:t>G3a-G5 is no longer recommended. </a:t>
            </a:r>
          </a:p>
          <a:p>
            <a:r>
              <a:rPr lang="en-US" dirty="0" smtClean="0"/>
              <a:t>No consensus was reached to recommend cinacalcet as first-line therapy for lowering PTH in all patients with SHPT and CKD G5D.</a:t>
            </a:r>
            <a:endParaRPr lang="en-US" dirty="0"/>
          </a:p>
        </p:txBody>
      </p:sp>
    </p:spTree>
    <p:extLst>
      <p:ext uri="{BB962C8B-B14F-4D97-AF65-F5344CB8AC3E}">
        <p14:creationId xmlns:p14="http://schemas.microsoft.com/office/powerpoint/2010/main" val="5406723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8" name="Picture 34" descr="KDIGO_LogoColo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7400"/>
            <a:ext cx="931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4"/>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95325"/>
            <a:endParaRPr lang="en-US"/>
          </a:p>
        </p:txBody>
      </p:sp>
      <p:sp>
        <p:nvSpPr>
          <p:cNvPr id="91140" name="Rounded Rectangle 10"/>
          <p:cNvSpPr>
            <a:spLocks noChangeArrowheads="1"/>
          </p:cNvSpPr>
          <p:nvPr/>
        </p:nvSpPr>
        <p:spPr bwMode="auto">
          <a:xfrm>
            <a:off x="2286000" y="228600"/>
            <a:ext cx="6629400" cy="6324600"/>
          </a:xfrm>
          <a:prstGeom prst="roundRect">
            <a:avLst>
              <a:gd name="adj" fmla="val 16667"/>
            </a:avLst>
          </a:prstGeom>
          <a:solidFill>
            <a:srgbClr val="FFFFFF">
              <a:alpha val="6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95325"/>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3048000" y="274320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048000" y="399288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1143" name="TextBox 7"/>
          <p:cNvSpPr txBox="1">
            <a:spLocks noChangeArrowheads="1"/>
          </p:cNvSpPr>
          <p:nvPr/>
        </p:nvSpPr>
        <p:spPr bwMode="auto">
          <a:xfrm>
            <a:off x="4151313" y="2860675"/>
            <a:ext cx="1716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/goKDIGO</a:t>
            </a:r>
          </a:p>
        </p:txBody>
      </p:sp>
      <p:sp>
        <p:nvSpPr>
          <p:cNvPr id="91144" name="TextBox 8"/>
          <p:cNvSpPr txBox="1">
            <a:spLocks noChangeArrowheads="1"/>
          </p:cNvSpPr>
          <p:nvPr/>
        </p:nvSpPr>
        <p:spPr bwMode="auto">
          <a:xfrm>
            <a:off x="4038600" y="4125913"/>
            <a:ext cx="1939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@goKDIGO</a:t>
            </a:r>
          </a:p>
        </p:txBody>
      </p:sp>
      <p:sp>
        <p:nvSpPr>
          <p:cNvPr id="91145" name="TextBox 9"/>
          <p:cNvSpPr txBox="1">
            <a:spLocks noChangeArrowheads="1"/>
          </p:cNvSpPr>
          <p:nvPr/>
        </p:nvSpPr>
        <p:spPr bwMode="auto">
          <a:xfrm>
            <a:off x="2667000" y="496888"/>
            <a:ext cx="624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600" b="1" u="sng">
                <a:solidFill>
                  <a:srgbClr val="00509D"/>
                </a:solidFill>
              </a:rPr>
              <a:t>FOLLOW KDIGO</a:t>
            </a:r>
          </a:p>
        </p:txBody>
      </p:sp>
      <p:sp>
        <p:nvSpPr>
          <p:cNvPr id="91146" name="TextBox 11"/>
          <p:cNvSpPr txBox="1">
            <a:spLocks noChangeArrowheads="1"/>
          </p:cNvSpPr>
          <p:nvPr/>
        </p:nvSpPr>
        <p:spPr bwMode="auto">
          <a:xfrm>
            <a:off x="4114800" y="1676400"/>
            <a:ext cx="2470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www.kdigo.org</a:t>
            </a:r>
          </a:p>
        </p:txBody>
      </p:sp>
      <p:pic>
        <p:nvPicPr>
          <p:cNvPr id="91147" name="Picture 34" descr="KDIGO_LogoColo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0"/>
            <a:ext cx="931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TextBox 8"/>
          <p:cNvSpPr txBox="1">
            <a:spLocks noChangeArrowheads="1"/>
          </p:cNvSpPr>
          <p:nvPr/>
        </p:nvSpPr>
        <p:spPr bwMode="auto">
          <a:xfrm>
            <a:off x="4114800" y="5334000"/>
            <a:ext cx="19399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@goKDIGO</a:t>
            </a:r>
          </a:p>
        </p:txBody>
      </p:sp>
      <p:pic>
        <p:nvPicPr>
          <p:cNvPr id="3" name="Picture 2" descr="instagram-Logo-PNG-Transparent-Background-downlo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8000" y="525780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78094966"/>
      </p:ext>
    </p:extLst>
  </p:cSld>
  <p:clrMapOvr>
    <a:masterClrMapping/>
  </p:clrMapOvr>
  <p:transition xmlns:p14="http://schemas.microsoft.com/office/powerpoint/2010/main" spd="slow" advClick="0" advTm="10000">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401763"/>
            <a:ext cx="8229600" cy="2400657"/>
          </a:xfrm>
          <a:prstGeom prst="rect">
            <a:avLst/>
          </a:prstGeom>
          <a:solidFill>
            <a:srgbClr val="FFFFFF"/>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0" u="none" cap="small" dirty="0" smtClean="0">
                <a:solidFill>
                  <a:srgbClr val="00A261"/>
                </a:solidFill>
                <a:latin typeface="Calibri"/>
              </a:rPr>
              <a:t>Chapter 3.1:</a:t>
            </a:r>
            <a:br>
              <a:rPr lang="en-US" sz="5000" b="0" u="none" cap="small" dirty="0" smtClean="0">
                <a:solidFill>
                  <a:srgbClr val="00A261"/>
                </a:solidFill>
                <a:latin typeface="Calibri"/>
              </a:rPr>
            </a:br>
            <a:r>
              <a:rPr lang="en-US" sz="5000" cap="small" dirty="0" smtClean="0">
                <a:solidFill>
                  <a:srgbClr val="2C62A9"/>
                </a:solidFill>
              </a:rPr>
              <a:t>Diagnosis of CKD</a:t>
            </a:r>
            <a:r>
              <a:rPr lang="en-US" sz="5000" cap="small" dirty="0">
                <a:solidFill>
                  <a:srgbClr val="2C62A9"/>
                </a:solidFill>
              </a:rPr>
              <a:t>-</a:t>
            </a:r>
            <a:r>
              <a:rPr lang="en-US" sz="5000" cap="small" dirty="0" smtClean="0">
                <a:solidFill>
                  <a:srgbClr val="2C62A9"/>
                </a:solidFill>
              </a:rPr>
              <a:t>MBD</a:t>
            </a:r>
            <a:r>
              <a:rPr lang="en-US" sz="5000" cap="small" dirty="0">
                <a:solidFill>
                  <a:srgbClr val="2C62A9"/>
                </a:solidFill>
              </a:rPr>
              <a:t>: </a:t>
            </a:r>
            <a:r>
              <a:rPr lang="en-US" sz="5000" cap="small" dirty="0" smtClean="0">
                <a:solidFill>
                  <a:srgbClr val="2C62A9"/>
                </a:solidFill>
              </a:rPr>
              <a:t/>
            </a:r>
            <a:br>
              <a:rPr lang="en-US" sz="5000" cap="small" dirty="0" smtClean="0">
                <a:solidFill>
                  <a:srgbClr val="2C62A9"/>
                </a:solidFill>
              </a:rPr>
            </a:br>
            <a:r>
              <a:rPr lang="en-US" sz="5000" cap="small" dirty="0" smtClean="0">
                <a:solidFill>
                  <a:srgbClr val="2C62A9"/>
                </a:solidFill>
              </a:rPr>
              <a:t>Biochemical Abnormalities</a:t>
            </a:r>
            <a:endParaRPr lang="en-US" sz="5000" b="0" u="none" cap="small" dirty="0">
              <a:solidFill>
                <a:srgbClr val="2C62A9"/>
              </a:solidFill>
              <a:latin typeface="Calibri"/>
            </a:endParaRPr>
          </a:p>
        </p:txBody>
      </p:sp>
      <p:sp>
        <p:nvSpPr>
          <p:cNvPr id="4" name="Rectangle 3"/>
          <p:cNvSpPr/>
          <p:nvPr/>
        </p:nvSpPr>
        <p:spPr>
          <a:xfrm>
            <a:off x="457200" y="2286000"/>
            <a:ext cx="7845425" cy="30163"/>
          </a:xfrm>
          <a:prstGeom prst="rect">
            <a:avLst/>
          </a:prstGeom>
          <a:solidFill>
            <a:srgbClr val="2C62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2C62A9"/>
              </a:solidFill>
            </a:endParaRPr>
          </a:p>
        </p:txBody>
      </p:sp>
    </p:spTree>
    <p:extLst>
      <p:ext uri="{BB962C8B-B14F-4D97-AF65-F5344CB8AC3E}">
        <p14:creationId xmlns:p14="http://schemas.microsoft.com/office/powerpoint/2010/main" val="31453752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5287</TotalTime>
  <Words>10477</Words>
  <Application>Microsoft Macintosh PowerPoint</Application>
  <PresentationFormat>On-screen Show (4:3)</PresentationFormat>
  <Paragraphs>577</Paragraphs>
  <Slides>88</Slides>
  <Notes>88</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Summary of KDIGO CKD-MBD Guideline Recommendations</vt:lpstr>
      <vt:lpstr>Contents</vt:lpstr>
      <vt:lpstr>KDIGO 2017 Guideline Update Contributors</vt:lpstr>
      <vt:lpstr>PowerPoint Presentation</vt:lpstr>
      <vt:lpstr>Introduction (2009 Guideline)</vt:lpstr>
      <vt:lpstr>PowerPoint Presentation</vt:lpstr>
      <vt:lpstr>Overview of Methodology (Work Group &amp; Evidence Review Team)</vt:lpstr>
      <vt:lpstr>PowerPoint Presentation</vt:lpstr>
      <vt:lpstr>Assessment</vt:lpstr>
      <vt:lpstr>Assessment</vt:lpstr>
      <vt:lpstr>Assessment</vt:lpstr>
      <vt:lpstr>Assessment</vt:lpstr>
      <vt:lpstr>PowerPoint Presentation</vt:lpstr>
      <vt:lpstr>Testing for CKD-MBD</vt:lpstr>
      <vt:lpstr>Rationale for Update</vt:lpstr>
      <vt:lpstr>Testing for CKD-MBD</vt:lpstr>
      <vt:lpstr>Rationale for Update</vt:lpstr>
      <vt:lpstr>Meta-Analysis</vt:lpstr>
      <vt:lpstr>Assessment</vt:lpstr>
      <vt:lpstr>Case Study: “Sam”</vt:lpstr>
      <vt:lpstr>Case Study: “Sam”</vt:lpstr>
      <vt:lpstr>PowerPoint Presentation</vt:lpstr>
      <vt:lpstr>Assessment</vt:lpstr>
      <vt:lpstr>PowerPoint Presentation</vt:lpstr>
      <vt:lpstr>Phosphate and Calcium</vt:lpstr>
      <vt:lpstr>Rationale for Update</vt:lpstr>
      <vt:lpstr>Phosphate and Calcium</vt:lpstr>
      <vt:lpstr>Rationale for Update</vt:lpstr>
      <vt:lpstr>Phosphate and Calcium</vt:lpstr>
      <vt:lpstr>Rationale for Update</vt:lpstr>
      <vt:lpstr>CKD-MBD Phenotype and Adjusted Risk  of Death or CV Hospitalization</vt:lpstr>
      <vt:lpstr>Pediatric Perspective</vt:lpstr>
      <vt:lpstr>Phosphate and Calcium</vt:lpstr>
      <vt:lpstr>Rationale for Update</vt:lpstr>
      <vt:lpstr>Phosphate and Calcium</vt:lpstr>
      <vt:lpstr>Rationale for Update</vt:lpstr>
      <vt:lpstr>Phosphate and Calcium</vt:lpstr>
      <vt:lpstr>Rationale for Update</vt:lpstr>
      <vt:lpstr>Phosphate and Calcium</vt:lpstr>
      <vt:lpstr>Phosphate Binders in Moderate CKD</vt:lpstr>
      <vt:lpstr>Phosphate Binders and Mortality</vt:lpstr>
      <vt:lpstr>Sevelamer vs. Calcium</vt:lpstr>
      <vt:lpstr>Pediatric Perspective</vt:lpstr>
      <vt:lpstr>Phosphate</vt:lpstr>
      <vt:lpstr>Rationale for Update </vt:lpstr>
      <vt:lpstr>Phosphate</vt:lpstr>
      <vt:lpstr>“Hidden” Phosphate</vt:lpstr>
      <vt:lpstr>Case Study: “Nicky”</vt:lpstr>
      <vt:lpstr>Case Study: “Nicky”</vt:lpstr>
      <vt:lpstr>PowerPoint Presentation</vt:lpstr>
      <vt:lpstr>Assessment of PTH</vt:lpstr>
      <vt:lpstr>Rationale for Update</vt:lpstr>
      <vt:lpstr>Calcitriol and Vitamin D</vt:lpstr>
      <vt:lpstr>Rationale for Update</vt:lpstr>
      <vt:lpstr>The PRIMO Trial</vt:lpstr>
      <vt:lpstr>The OPERA Trial</vt:lpstr>
      <vt:lpstr>Maintaining/Lowering PTH</vt:lpstr>
      <vt:lpstr>Maintaining/Lowering PTH</vt:lpstr>
      <vt:lpstr>Maintaining/Lowering PTH</vt:lpstr>
      <vt:lpstr>Rationale for Update</vt:lpstr>
      <vt:lpstr>EVOLVE: Lowering PTH</vt:lpstr>
      <vt:lpstr>EVOLVE Study: Cinacalcet</vt:lpstr>
      <vt:lpstr>Time to First Episode of Severe Unremitting HPT  (Intent-to-Treat Analysis)</vt:lpstr>
      <vt:lpstr>Pediatric Perspective</vt:lpstr>
      <vt:lpstr>Severe Hyperparathyroidism</vt:lpstr>
      <vt:lpstr>Case Study: “Toby”</vt:lpstr>
      <vt:lpstr>Case Study: “Toby”</vt:lpstr>
      <vt:lpstr>PowerPoint Presentation</vt:lpstr>
      <vt:lpstr>Treatment Options</vt:lpstr>
      <vt:lpstr>Treatment Options</vt:lpstr>
      <vt:lpstr>Treatment Options</vt:lpstr>
      <vt:lpstr>Rationale for Update</vt:lpstr>
      <vt:lpstr>Treatment Options</vt:lpstr>
      <vt:lpstr>PowerPoint Presentation</vt:lpstr>
      <vt:lpstr>Assessment</vt:lpstr>
      <vt:lpstr>Assessment</vt:lpstr>
      <vt:lpstr>Assessment/Treatment</vt:lpstr>
      <vt:lpstr>Assessment</vt:lpstr>
      <vt:lpstr>Assessment</vt:lpstr>
      <vt:lpstr>Rationale for Update</vt:lpstr>
      <vt:lpstr>Treatment</vt:lpstr>
      <vt:lpstr>Treatment</vt:lpstr>
      <vt:lpstr>Rationale for Update</vt:lpstr>
      <vt:lpstr>Treatment</vt:lpstr>
      <vt:lpstr>Key Messages</vt:lpstr>
      <vt:lpstr>Key Messages</vt:lpstr>
      <vt:lpstr>PowerPoint Presentation</vt:lpstr>
    </vt:vector>
  </TitlesOfParts>
  <Company>National Kidney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Schuessler</dc:creator>
  <cp:lastModifiedBy>tanya</cp:lastModifiedBy>
  <cp:revision>648</cp:revision>
  <cp:lastPrinted>2017-07-13T14:31:01Z</cp:lastPrinted>
  <dcterms:created xsi:type="dcterms:W3CDTF">2013-05-28T20:39:55Z</dcterms:created>
  <dcterms:modified xsi:type="dcterms:W3CDTF">2017-09-25T20:08:02Z</dcterms:modified>
</cp:coreProperties>
</file>