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63" r:id="rId2"/>
  </p:sldMasterIdLst>
  <p:notesMasterIdLst>
    <p:notesMasterId r:id="rId218"/>
  </p:notesMasterIdLst>
  <p:handoutMasterIdLst>
    <p:handoutMasterId r:id="rId219"/>
  </p:handoutMasterIdLst>
  <p:sldIdLst>
    <p:sldId id="270" r:id="rId3"/>
    <p:sldId id="6356" r:id="rId4"/>
    <p:sldId id="6161" r:id="rId5"/>
    <p:sldId id="259" r:id="rId6"/>
    <p:sldId id="260" r:id="rId7"/>
    <p:sldId id="3515" r:id="rId8"/>
    <p:sldId id="6163" r:id="rId9"/>
    <p:sldId id="6078" r:id="rId10"/>
    <p:sldId id="3516" r:id="rId11"/>
    <p:sldId id="3517" r:id="rId12"/>
    <p:sldId id="3536" r:id="rId13"/>
    <p:sldId id="3518" r:id="rId14"/>
    <p:sldId id="292" r:id="rId15"/>
    <p:sldId id="272" r:id="rId16"/>
    <p:sldId id="275" r:id="rId17"/>
    <p:sldId id="6148" r:id="rId18"/>
    <p:sldId id="6149" r:id="rId19"/>
    <p:sldId id="6151" r:id="rId20"/>
    <p:sldId id="6152" r:id="rId21"/>
    <p:sldId id="6153" r:id="rId22"/>
    <p:sldId id="6154" r:id="rId23"/>
    <p:sldId id="6155" r:id="rId24"/>
    <p:sldId id="6156" r:id="rId25"/>
    <p:sldId id="6079" r:id="rId26"/>
    <p:sldId id="6168" r:id="rId27"/>
    <p:sldId id="6169" r:id="rId28"/>
    <p:sldId id="6165" r:id="rId29"/>
    <p:sldId id="6166" r:id="rId30"/>
    <p:sldId id="6167" r:id="rId31"/>
    <p:sldId id="824" r:id="rId32"/>
    <p:sldId id="268" r:id="rId33"/>
    <p:sldId id="6170" r:id="rId34"/>
    <p:sldId id="6171" r:id="rId35"/>
    <p:sldId id="6172" r:id="rId36"/>
    <p:sldId id="6173" r:id="rId37"/>
    <p:sldId id="6174" r:id="rId38"/>
    <p:sldId id="6175" r:id="rId39"/>
    <p:sldId id="6177" r:id="rId40"/>
    <p:sldId id="6178" r:id="rId41"/>
    <p:sldId id="6179" r:id="rId42"/>
    <p:sldId id="6359" r:id="rId43"/>
    <p:sldId id="6181" r:id="rId44"/>
    <p:sldId id="6180" r:id="rId45"/>
    <p:sldId id="6182" r:id="rId46"/>
    <p:sldId id="6185" r:id="rId47"/>
    <p:sldId id="6186" r:id="rId48"/>
    <p:sldId id="6183" r:id="rId49"/>
    <p:sldId id="6187" r:id="rId50"/>
    <p:sldId id="6188" r:id="rId51"/>
    <p:sldId id="6189" r:id="rId52"/>
    <p:sldId id="6190" r:id="rId53"/>
    <p:sldId id="6191" r:id="rId54"/>
    <p:sldId id="6192" r:id="rId55"/>
    <p:sldId id="6193" r:id="rId56"/>
    <p:sldId id="6194" r:id="rId57"/>
    <p:sldId id="6195" r:id="rId58"/>
    <p:sldId id="6360" r:id="rId59"/>
    <p:sldId id="6196" r:id="rId60"/>
    <p:sldId id="6197" r:id="rId61"/>
    <p:sldId id="6198" r:id="rId62"/>
    <p:sldId id="6199" r:id="rId63"/>
    <p:sldId id="6200" r:id="rId64"/>
    <p:sldId id="6203" r:id="rId65"/>
    <p:sldId id="6204" r:id="rId66"/>
    <p:sldId id="6205" r:id="rId67"/>
    <p:sldId id="6206" r:id="rId68"/>
    <p:sldId id="6207" r:id="rId69"/>
    <p:sldId id="6208" r:id="rId70"/>
    <p:sldId id="6209" r:id="rId71"/>
    <p:sldId id="6210" r:id="rId72"/>
    <p:sldId id="6211" r:id="rId73"/>
    <p:sldId id="6212" r:id="rId74"/>
    <p:sldId id="6213" r:id="rId75"/>
    <p:sldId id="6214" r:id="rId76"/>
    <p:sldId id="6215" r:id="rId77"/>
    <p:sldId id="6216" r:id="rId78"/>
    <p:sldId id="6218" r:id="rId79"/>
    <p:sldId id="6219" r:id="rId80"/>
    <p:sldId id="6220" r:id="rId81"/>
    <p:sldId id="6221" r:id="rId82"/>
    <p:sldId id="6222" r:id="rId83"/>
    <p:sldId id="6223" r:id="rId84"/>
    <p:sldId id="6224" r:id="rId85"/>
    <p:sldId id="6225" r:id="rId86"/>
    <p:sldId id="6226" r:id="rId87"/>
    <p:sldId id="6227" r:id="rId88"/>
    <p:sldId id="6233" r:id="rId89"/>
    <p:sldId id="6228" r:id="rId90"/>
    <p:sldId id="6234" r:id="rId91"/>
    <p:sldId id="6235" r:id="rId92"/>
    <p:sldId id="6236" r:id="rId93"/>
    <p:sldId id="6237" r:id="rId94"/>
    <p:sldId id="6238" r:id="rId95"/>
    <p:sldId id="6239" r:id="rId96"/>
    <p:sldId id="6240" r:id="rId97"/>
    <p:sldId id="6241" r:id="rId98"/>
    <p:sldId id="6242" r:id="rId99"/>
    <p:sldId id="6243" r:id="rId100"/>
    <p:sldId id="6244" r:id="rId101"/>
    <p:sldId id="6245" r:id="rId102"/>
    <p:sldId id="6361" r:id="rId103"/>
    <p:sldId id="6246" r:id="rId104"/>
    <p:sldId id="6247" r:id="rId105"/>
    <p:sldId id="6248" r:id="rId106"/>
    <p:sldId id="6249" r:id="rId107"/>
    <p:sldId id="6250" r:id="rId108"/>
    <p:sldId id="6251" r:id="rId109"/>
    <p:sldId id="6252" r:id="rId110"/>
    <p:sldId id="6253" r:id="rId111"/>
    <p:sldId id="6254" r:id="rId112"/>
    <p:sldId id="6255" r:id="rId113"/>
    <p:sldId id="6256" r:id="rId114"/>
    <p:sldId id="6257" r:id="rId115"/>
    <p:sldId id="6258" r:id="rId116"/>
    <p:sldId id="6259" r:id="rId117"/>
    <p:sldId id="6260" r:id="rId118"/>
    <p:sldId id="6261" r:id="rId119"/>
    <p:sldId id="6362" r:id="rId120"/>
    <p:sldId id="6262" r:id="rId121"/>
    <p:sldId id="6263" r:id="rId122"/>
    <p:sldId id="6265" r:id="rId123"/>
    <p:sldId id="6264" r:id="rId124"/>
    <p:sldId id="6266" r:id="rId125"/>
    <p:sldId id="6267" r:id="rId126"/>
    <p:sldId id="6268" r:id="rId127"/>
    <p:sldId id="6269" r:id="rId128"/>
    <p:sldId id="6272" r:id="rId129"/>
    <p:sldId id="6270" r:id="rId130"/>
    <p:sldId id="6271" r:id="rId131"/>
    <p:sldId id="6273" r:id="rId132"/>
    <p:sldId id="6274" r:id="rId133"/>
    <p:sldId id="6275" r:id="rId134"/>
    <p:sldId id="6276" r:id="rId135"/>
    <p:sldId id="6278" r:id="rId136"/>
    <p:sldId id="6279" r:id="rId137"/>
    <p:sldId id="6280" r:id="rId138"/>
    <p:sldId id="6281" r:id="rId139"/>
    <p:sldId id="6282" r:id="rId140"/>
    <p:sldId id="6283" r:id="rId141"/>
    <p:sldId id="6284" r:id="rId142"/>
    <p:sldId id="6288" r:id="rId143"/>
    <p:sldId id="6289" r:id="rId144"/>
    <p:sldId id="6290" r:id="rId145"/>
    <p:sldId id="6287" r:id="rId146"/>
    <p:sldId id="6286" r:id="rId147"/>
    <p:sldId id="6291" r:id="rId148"/>
    <p:sldId id="6292" r:id="rId149"/>
    <p:sldId id="6293" r:id="rId150"/>
    <p:sldId id="6294" r:id="rId151"/>
    <p:sldId id="6295" r:id="rId152"/>
    <p:sldId id="6298" r:id="rId153"/>
    <p:sldId id="6296" r:id="rId154"/>
    <p:sldId id="6297" r:id="rId155"/>
    <p:sldId id="6299" r:id="rId156"/>
    <p:sldId id="6300" r:id="rId157"/>
    <p:sldId id="6357" r:id="rId158"/>
    <p:sldId id="6302" r:id="rId159"/>
    <p:sldId id="6303" r:id="rId160"/>
    <p:sldId id="6304" r:id="rId161"/>
    <p:sldId id="6358" r:id="rId162"/>
    <p:sldId id="6305" r:id="rId163"/>
    <p:sldId id="6308" r:id="rId164"/>
    <p:sldId id="6307" r:id="rId165"/>
    <p:sldId id="6309" r:id="rId166"/>
    <p:sldId id="6311" r:id="rId167"/>
    <p:sldId id="6312" r:id="rId168"/>
    <p:sldId id="6310" r:id="rId169"/>
    <p:sldId id="6313" r:id="rId170"/>
    <p:sldId id="6314" r:id="rId171"/>
    <p:sldId id="6315" r:id="rId172"/>
    <p:sldId id="6316" r:id="rId173"/>
    <p:sldId id="6317" r:id="rId174"/>
    <p:sldId id="6318" r:id="rId175"/>
    <p:sldId id="6319" r:id="rId176"/>
    <p:sldId id="6320" r:id="rId177"/>
    <p:sldId id="6321" r:id="rId178"/>
    <p:sldId id="6322" r:id="rId179"/>
    <p:sldId id="6323" r:id="rId180"/>
    <p:sldId id="6324" r:id="rId181"/>
    <p:sldId id="6325" r:id="rId182"/>
    <p:sldId id="6326" r:id="rId183"/>
    <p:sldId id="6327" r:id="rId184"/>
    <p:sldId id="6328" r:id="rId185"/>
    <p:sldId id="6329" r:id="rId186"/>
    <p:sldId id="6331" r:id="rId187"/>
    <p:sldId id="6330" r:id="rId188"/>
    <p:sldId id="6332" r:id="rId189"/>
    <p:sldId id="6333" r:id="rId190"/>
    <p:sldId id="6334" r:id="rId191"/>
    <p:sldId id="6335" r:id="rId192"/>
    <p:sldId id="6336" r:id="rId193"/>
    <p:sldId id="6339" r:id="rId194"/>
    <p:sldId id="6337" r:id="rId195"/>
    <p:sldId id="6338" r:id="rId196"/>
    <p:sldId id="6340" r:id="rId197"/>
    <p:sldId id="6341" r:id="rId198"/>
    <p:sldId id="6342" r:id="rId199"/>
    <p:sldId id="6343" r:id="rId200"/>
    <p:sldId id="6344" r:id="rId201"/>
    <p:sldId id="6345" r:id="rId202"/>
    <p:sldId id="6346" r:id="rId203"/>
    <p:sldId id="6347" r:id="rId204"/>
    <p:sldId id="6348" r:id="rId205"/>
    <p:sldId id="6349" r:id="rId206"/>
    <p:sldId id="6350" r:id="rId207"/>
    <p:sldId id="6351" r:id="rId208"/>
    <p:sldId id="6352" r:id="rId209"/>
    <p:sldId id="6353" r:id="rId210"/>
    <p:sldId id="6354" r:id="rId211"/>
    <p:sldId id="6202" r:id="rId212"/>
    <p:sldId id="6160" r:id="rId213"/>
    <p:sldId id="6159" r:id="rId214"/>
    <p:sldId id="6355" r:id="rId215"/>
    <p:sldId id="6363" r:id="rId216"/>
    <p:sldId id="6158" r:id="rId2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Earley" initials="AE" lastIdx="8" clrIdx="0"/>
  <p:cmAuthor id="2" name="Mike C" initials="M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11A260"/>
    <a:srgbClr val="CC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8" autoAdjust="0"/>
    <p:restoredTop sz="77874" autoAdjust="0"/>
  </p:normalViewPr>
  <p:slideViewPr>
    <p:cSldViewPr snapToGrid="0" showGuides="1">
      <p:cViewPr varScale="1">
        <p:scale>
          <a:sx n="79" d="100"/>
          <a:sy n="79" d="100"/>
        </p:scale>
        <p:origin x="2120" y="200"/>
      </p:cViewPr>
      <p:guideLst>
        <p:guide orient="horz" pos="2160"/>
        <p:guide pos="3840"/>
      </p:guideLst>
    </p:cSldViewPr>
  </p:slideViewPr>
  <p:notesTextViewPr>
    <p:cViewPr>
      <p:scale>
        <a:sx n="1" d="1"/>
        <a:sy n="1" d="1"/>
      </p:scale>
      <p:origin x="0" y="0"/>
    </p:cViewPr>
  </p:notesTextViewPr>
  <p:notesViewPr>
    <p:cSldViewPr snapToGrid="0" showGuides="1">
      <p:cViewPr varScale="1">
        <p:scale>
          <a:sx n="83" d="100"/>
          <a:sy n="83" d="100"/>
        </p:scale>
        <p:origin x="2994"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notesMaster" Target="notesMasters/notes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handoutMaster" Target="handoutMasters/handoutMaster1.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commentAuthors" Target="commentAuthor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presProps" Target="presProp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viewProps" Target="view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theme" Target="theme/theme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tableStyles" Target="tableStyle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622C9B-9FB8-4C2D-BEE2-15BB5E008C23}" type="datetimeFigureOut">
              <a:rPr lang="en-GB" smtClean="0"/>
              <a:t>14/04/2022</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97F96B-4099-4867-8102-C31C6DC2C06C}" type="slidenum">
              <a:rPr lang="en-GB" smtClean="0"/>
              <a:t>‹#›</a:t>
            </a:fld>
            <a:endParaRPr lang="en-GB" dirty="0"/>
          </a:p>
        </p:txBody>
      </p:sp>
    </p:spTree>
    <p:extLst>
      <p:ext uri="{BB962C8B-B14F-4D97-AF65-F5344CB8AC3E}">
        <p14:creationId xmlns:p14="http://schemas.microsoft.com/office/powerpoint/2010/main" val="2416522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5956B-DB10-4AF4-BF43-6E2E7B0B19F0}" type="datetimeFigureOut">
              <a:rPr lang="en-US" smtClean="0"/>
              <a:t>4/14/22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78715-5F20-4FAB-896A-D1FA1C238A82}" type="slidenum">
              <a:rPr lang="en-US" smtClean="0"/>
              <a:t>‹#›</a:t>
            </a:fld>
            <a:endParaRPr lang="en-US" dirty="0"/>
          </a:p>
        </p:txBody>
      </p:sp>
    </p:spTree>
    <p:extLst>
      <p:ext uri="{BB962C8B-B14F-4D97-AF65-F5344CB8AC3E}">
        <p14:creationId xmlns:p14="http://schemas.microsoft.com/office/powerpoint/2010/main" val="545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a:t>
            </a:fld>
            <a:endParaRPr lang="en-US" dirty="0"/>
          </a:p>
        </p:txBody>
      </p:sp>
    </p:spTree>
    <p:extLst>
      <p:ext uri="{BB962C8B-B14F-4D97-AF65-F5344CB8AC3E}">
        <p14:creationId xmlns:p14="http://schemas.microsoft.com/office/powerpoint/2010/main" val="648144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19</a:t>
            </a:fld>
            <a:endParaRPr lang="en-US" dirty="0"/>
          </a:p>
        </p:txBody>
      </p:sp>
    </p:spTree>
    <p:extLst>
      <p:ext uri="{BB962C8B-B14F-4D97-AF65-F5344CB8AC3E}">
        <p14:creationId xmlns:p14="http://schemas.microsoft.com/office/powerpoint/2010/main" val="15663286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children, MCD in adults requires biopsy confirmation.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Long-term kidney survival is excellent in MCD patients who respond to glucocorticoids, but less certain for patients who do not respond.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112</a:t>
            </a:fld>
            <a:endParaRPr lang="en-US" dirty="0"/>
          </a:p>
        </p:txBody>
      </p:sp>
    </p:spTree>
    <p:extLst>
      <p:ext uri="{BB962C8B-B14F-4D97-AF65-F5344CB8AC3E}">
        <p14:creationId xmlns:p14="http://schemas.microsoft.com/office/powerpoint/2010/main" val="41774222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High-dose oral glucocorticoids constitute initial treatment for MCD (Grade 1C) unless there are contraindications to glucocorticoids, in which case alternatives include cyclophosphamide, CNIs, MMF, and, possibly, rituximab.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relatively higher value on low-quality evidence suggesting that high-dose glucocorticoids effectively reduce the signi</a:t>
            </a:r>
            <a:r>
              <a:rPr lang="en-US" sz="1800" b="0" i="0" dirty="0">
                <a:solidFill>
                  <a:srgbClr val="000000"/>
                </a:solidFill>
                <a:effectLst/>
                <a:latin typeface="AdvOT255b5711.I+fb"/>
              </a:rPr>
              <a:t>fi</a:t>
            </a:r>
            <a:r>
              <a:rPr lang="en-US" sz="1800" b="0" i="0" dirty="0">
                <a:solidFill>
                  <a:srgbClr val="000000"/>
                </a:solidFill>
                <a:effectLst/>
                <a:latin typeface="AdvOT255b5711.I"/>
              </a:rPr>
              <a:t>cant morbidity associated with prolonged NS compared to no treatment. The recommendation places a relatively lower value on the possibility that MCD will spontaneously remit without treatment and on the risks of adverse events related to glucocorticoid treatment.</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113</a:t>
            </a:fld>
            <a:endParaRPr lang="en-US" dirty="0"/>
          </a:p>
        </p:txBody>
      </p:sp>
    </p:spTree>
    <p:extLst>
      <p:ext uri="{BB962C8B-B14F-4D97-AF65-F5344CB8AC3E}">
        <p14:creationId xmlns:p14="http://schemas.microsoft.com/office/powerpoint/2010/main" val="6625339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114</a:t>
            </a:fld>
            <a:endParaRPr lang="en-US" dirty="0"/>
          </a:p>
        </p:txBody>
      </p:sp>
    </p:spTree>
    <p:extLst>
      <p:ext uri="{BB962C8B-B14F-4D97-AF65-F5344CB8AC3E}">
        <p14:creationId xmlns:p14="http://schemas.microsoft.com/office/powerpoint/2010/main" val="36572907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optimal glucocorticoid regimen is not well-defined; however, high-dose glucocorticoid treatment for MCD should be given for no longer than 16 weeks. </a:t>
            </a:r>
          </a:p>
          <a:p>
            <a:endParaRPr lang="en-US" dirty="0"/>
          </a:p>
          <a:p>
            <a:r>
              <a:rPr lang="en-US" dirty="0"/>
              <a:t>Tapering of glucocorticoids should start 2 weeks after remission.</a:t>
            </a:r>
          </a:p>
        </p:txBody>
      </p:sp>
      <p:sp>
        <p:nvSpPr>
          <p:cNvPr id="4" name="Slide Number Placeholder 3"/>
          <p:cNvSpPr>
            <a:spLocks noGrp="1"/>
          </p:cNvSpPr>
          <p:nvPr>
            <p:ph type="sldNum" sz="quarter" idx="5"/>
          </p:nvPr>
        </p:nvSpPr>
        <p:spPr/>
        <p:txBody>
          <a:bodyPr/>
          <a:lstStyle/>
          <a:p>
            <a:fld id="{B1378715-5F20-4FAB-896A-D1FA1C238A82}" type="slidenum">
              <a:rPr lang="en-US" smtClean="0"/>
              <a:t>115</a:t>
            </a:fld>
            <a:endParaRPr lang="en-US" dirty="0"/>
          </a:p>
        </p:txBody>
      </p:sp>
    </p:spTree>
    <p:extLst>
      <p:ext uri="{BB962C8B-B14F-4D97-AF65-F5344CB8AC3E}">
        <p14:creationId xmlns:p14="http://schemas.microsoft.com/office/powerpoint/2010/main" val="39067152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Infrequent relapses should be treated with glucocorticoids. </a:t>
            </a:r>
          </a:p>
          <a:p>
            <a:endParaRPr lang="en-US" dirty="0"/>
          </a:p>
          <a:p>
            <a:r>
              <a:rPr lang="en-US" dirty="0"/>
              <a:t>Cyclophosphamide, rituximab, CNIs, or mycophenolic acid analogs (MPAA) should be employed for the treatment of frequently relapsing/glucocorticoid-dependent MCD (Grade 1C). </a:t>
            </a:r>
          </a:p>
          <a:p>
            <a:endParaRPr lang="en-US" dirty="0"/>
          </a:p>
          <a:p>
            <a:r>
              <a:rPr lang="en-US" sz="1800" b="0" i="0" dirty="0">
                <a:solidFill>
                  <a:srgbClr val="000000"/>
                </a:solidFill>
                <a:effectLst/>
                <a:latin typeface="AdvOT255b5711.I"/>
              </a:rPr>
              <a:t>This recommendation places a relatively higher value on avoiding the morbidity associated with prolonged glucocorticoid exposure in FR/SD MCD. It places a relatively lower value on the low-quality evidence supporting the ef</a:t>
            </a:r>
            <a:r>
              <a:rPr lang="en-US" sz="1800" b="0" i="0" dirty="0">
                <a:solidFill>
                  <a:srgbClr val="000000"/>
                </a:solidFill>
                <a:effectLst/>
                <a:latin typeface="AdvOT255b5711.I+fb"/>
              </a:rPr>
              <a:t>fi</a:t>
            </a:r>
            <a:r>
              <a:rPr lang="en-US" sz="1800" b="0" i="0" dirty="0">
                <a:solidFill>
                  <a:srgbClr val="000000"/>
                </a:solidFill>
                <a:effectLst/>
                <a:latin typeface="AdvOT255b5711.I"/>
              </a:rPr>
              <a:t>cacy of cyclophosphamide, rituximab, CNIs, and mycophenolic acid analogs (MPAA), and lower value on the higher cost of these alternative agents compared with prednisone. The choice of therapy for FR/SD MCD may be informed by patient preference, drug side effects, costs, and availability, as there is limited evidence to suggest 1 drug class over the other.</a:t>
            </a:r>
            <a:r>
              <a:rPr lang="en-US" dirty="0"/>
              <a:t> </a:t>
            </a:r>
            <a:br>
              <a:rPr lang="en-US" dirty="0"/>
            </a:br>
            <a:endParaRPr lang="en-US" dirty="0"/>
          </a:p>
          <a:p>
            <a:r>
              <a:rPr lang="en-US" dirty="0"/>
              <a:t>An algorithm for treatment of frequently relapsing/ glucocorticoid-dependent MCD in adults is shown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116</a:t>
            </a:fld>
            <a:endParaRPr lang="en-US" dirty="0"/>
          </a:p>
        </p:txBody>
      </p:sp>
    </p:spTree>
    <p:extLst>
      <p:ext uri="{BB962C8B-B14F-4D97-AF65-F5344CB8AC3E}">
        <p14:creationId xmlns:p14="http://schemas.microsoft.com/office/powerpoint/2010/main" val="41223004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Observational studies and small RCTs showed that all 4 categories (CNI, cyclophosphamide, rituximab, MPAA) of agents reduce relapse rate and induce remission in adult patients with FR/SD MCD. </a:t>
            </a:r>
          </a:p>
          <a:p>
            <a:endParaRPr lang="en-US" sz="1800" b="0" i="0" dirty="0">
              <a:solidFill>
                <a:srgbClr val="000000"/>
              </a:solidFill>
              <a:effectLst/>
              <a:latin typeface="AdvOT77db9845"/>
            </a:endParaRPr>
          </a:p>
          <a:p>
            <a:r>
              <a:rPr lang="en-US" sz="1800" b="0" i="0" dirty="0">
                <a:solidFill>
                  <a:srgbClr val="000000"/>
                </a:solidFill>
                <a:effectLst/>
                <a:latin typeface="AdvOT77db9845"/>
              </a:rPr>
              <a:t>Ef</a:t>
            </a:r>
            <a:r>
              <a:rPr lang="en-US" sz="1800" b="0" i="0" dirty="0">
                <a:solidFill>
                  <a:srgbClr val="000000"/>
                </a:solidFill>
                <a:effectLst/>
                <a:latin typeface="AdvOT77db9845+fb"/>
              </a:rPr>
              <a:t>fi</a:t>
            </a:r>
            <a:r>
              <a:rPr lang="en-US" sz="1800" b="0" i="0" dirty="0">
                <a:solidFill>
                  <a:srgbClr val="000000"/>
                </a:solidFill>
                <a:effectLst/>
                <a:latin typeface="AdvOT77db9845"/>
              </a:rPr>
              <a:t>cacy rates range from 70% to 90% in maintaining remission.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117</a:t>
            </a:fld>
            <a:endParaRPr lang="en-US" dirty="0"/>
          </a:p>
        </p:txBody>
      </p:sp>
    </p:spTree>
    <p:extLst>
      <p:ext uri="{BB962C8B-B14F-4D97-AF65-F5344CB8AC3E}">
        <p14:creationId xmlns:p14="http://schemas.microsoft.com/office/powerpoint/2010/main" val="33592978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Observational studies and small RCTs showed that all 4 categories (CNI, cyclophosphamide, rituximab, MPAA) of agents reduce relapse rate and induce remission in adult patients with FR/SD MCD. </a:t>
            </a:r>
          </a:p>
          <a:p>
            <a:endParaRPr lang="en-US" sz="1800" b="0" i="0" dirty="0">
              <a:solidFill>
                <a:srgbClr val="000000"/>
              </a:solidFill>
              <a:effectLst/>
              <a:latin typeface="AdvOT77db9845"/>
            </a:endParaRPr>
          </a:p>
          <a:p>
            <a:r>
              <a:rPr lang="en-US" sz="1800" b="0" i="0" dirty="0">
                <a:solidFill>
                  <a:srgbClr val="000000"/>
                </a:solidFill>
                <a:effectLst/>
                <a:latin typeface="AdvOT77db9845"/>
              </a:rPr>
              <a:t>Ef</a:t>
            </a:r>
            <a:r>
              <a:rPr lang="en-US" sz="1800" b="0" i="0" dirty="0">
                <a:solidFill>
                  <a:srgbClr val="000000"/>
                </a:solidFill>
                <a:effectLst/>
                <a:latin typeface="AdvOT77db9845+fb"/>
              </a:rPr>
              <a:t>fi</a:t>
            </a:r>
            <a:r>
              <a:rPr lang="en-US" sz="1800" b="0" i="0" dirty="0">
                <a:solidFill>
                  <a:srgbClr val="000000"/>
                </a:solidFill>
                <a:effectLst/>
                <a:latin typeface="AdvOT77db9845"/>
              </a:rPr>
              <a:t>cacy rates range from 70% to 90% in maintaining remission.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118</a:t>
            </a:fld>
            <a:endParaRPr lang="en-US" dirty="0"/>
          </a:p>
        </p:txBody>
      </p:sp>
    </p:spTree>
    <p:extLst>
      <p:ext uri="{BB962C8B-B14F-4D97-AF65-F5344CB8AC3E}">
        <p14:creationId xmlns:p14="http://schemas.microsoft.com/office/powerpoint/2010/main" val="33592978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1216966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Advances in the management of glomerular diseases that demonstrate FSGS lesions on light microscopy have been confounded by the absence of a rigorous classification of the diseases that lead to an FSGS pattern of injury, coupled with a poor understanding of the molecular pathways involved in disease pathogenesis. </a:t>
            </a:r>
          </a:p>
          <a:p>
            <a:endParaRPr lang="en-US" dirty="0"/>
          </a:p>
          <a:p>
            <a:r>
              <a:rPr lang="en-US" dirty="0"/>
              <a:t>To clearly illustrate the heterogeneity of the processes that can result in FSGS histology, the Work Group proposed a revised classification of FSGS (refer to slide).</a:t>
            </a:r>
          </a:p>
          <a:p>
            <a:endParaRPr lang="en-US" dirty="0"/>
          </a:p>
          <a:p>
            <a:r>
              <a:rPr lang="en-US" dirty="0"/>
              <a:t>An important suggestion of the proposed classification system is to eliminate the term idiopathic from the FSGS lexicon, and to only use primary FSGS for the disease entity presumably caused by an as of yet unidentified podocyte-toxic factor that is often amenable to treatment. </a:t>
            </a:r>
          </a:p>
          <a:p>
            <a:endParaRPr lang="en-US" dirty="0"/>
          </a:p>
          <a:p>
            <a:r>
              <a:rPr lang="en-US" dirty="0"/>
              <a:t>The new system adds a category of FSGS of undetermined cause (FSGS-UC). These patients have an FSGS lesion on kidney biopsy, but do not have an identifiable underlying cause of FSGS or the clinicopathologic features of primary FSGS. </a:t>
            </a:r>
          </a:p>
          <a:p>
            <a:endParaRPr lang="en-US" dirty="0"/>
          </a:p>
          <a:p>
            <a:r>
              <a:rPr lang="en-US" dirty="0"/>
              <a:t>FSGS-UC patients bear careful scrutiny as changes in their clinical characteristics may prompt a second biopsy, supporting a need for treatment.</a:t>
            </a:r>
          </a:p>
        </p:txBody>
      </p:sp>
      <p:sp>
        <p:nvSpPr>
          <p:cNvPr id="4" name="Slide Number Placeholder 3"/>
          <p:cNvSpPr>
            <a:spLocks noGrp="1"/>
          </p:cNvSpPr>
          <p:nvPr>
            <p:ph type="sldNum" sz="quarter" idx="5"/>
          </p:nvPr>
        </p:nvSpPr>
        <p:spPr/>
        <p:txBody>
          <a:bodyPr/>
          <a:lstStyle/>
          <a:p>
            <a:fld id="{B1378715-5F20-4FAB-896A-D1FA1C238A82}" type="slidenum">
              <a:rPr lang="en-US" smtClean="0"/>
              <a:t>120</a:t>
            </a:fld>
            <a:endParaRPr lang="en-US" dirty="0"/>
          </a:p>
        </p:txBody>
      </p:sp>
    </p:spTree>
    <p:extLst>
      <p:ext uri="{BB962C8B-B14F-4D97-AF65-F5344CB8AC3E}">
        <p14:creationId xmlns:p14="http://schemas.microsoft.com/office/powerpoint/2010/main" val="3101653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There is no consensus with regard to the de</a:t>
            </a:r>
            <a:r>
              <a:rPr lang="en-US" sz="1800" b="0" i="0" dirty="0">
                <a:solidFill>
                  <a:srgbClr val="000000"/>
                </a:solidFill>
                <a:effectLst/>
                <a:latin typeface="AdvOT77db9845+fb"/>
              </a:rPr>
              <a:t>fi</a:t>
            </a:r>
            <a:r>
              <a:rPr lang="en-US" sz="1800" b="0" i="0" dirty="0">
                <a:solidFill>
                  <a:srgbClr val="000000"/>
                </a:solidFill>
                <a:effectLst/>
                <a:latin typeface="AdvOT77db9845"/>
              </a:rPr>
              <a:t>nition of remission, resistance, or relapse in adults with FSGS. </a:t>
            </a:r>
          </a:p>
          <a:p>
            <a:endParaRPr lang="en-US" sz="1800" b="0" i="0" dirty="0">
              <a:solidFill>
                <a:srgbClr val="000000"/>
              </a:solidFill>
              <a:effectLst/>
              <a:latin typeface="AdvOT77db9845"/>
            </a:endParaRPr>
          </a:p>
          <a:p>
            <a:r>
              <a:rPr lang="en-US" sz="1800" b="0" i="0" dirty="0">
                <a:solidFill>
                  <a:srgbClr val="000000"/>
                </a:solidFill>
                <a:effectLst/>
                <a:latin typeface="AdvOT77db9845"/>
              </a:rPr>
              <a:t>It is the judgment of the KDIGO GD Work Group that harmonizing these de</a:t>
            </a:r>
            <a:r>
              <a:rPr lang="en-US" sz="1800" b="0" i="0" dirty="0">
                <a:solidFill>
                  <a:srgbClr val="000000"/>
                </a:solidFill>
                <a:effectLst/>
                <a:latin typeface="AdvOT77db9845+fb"/>
              </a:rPr>
              <a:t>fi</a:t>
            </a:r>
            <a:r>
              <a:rPr lang="en-US" sz="1800" b="0" i="0" dirty="0">
                <a:solidFill>
                  <a:srgbClr val="000000"/>
                </a:solidFill>
                <a:effectLst/>
                <a:latin typeface="AdvOT77db9845"/>
              </a:rPr>
              <a:t>nitions for FSGS and MCD in adults will simplify epidemiologic comparisons and unify treatment approaches for adults with idiopathic NS. </a:t>
            </a:r>
          </a:p>
          <a:p>
            <a:endParaRPr lang="en-US" sz="1800" b="0" i="0" dirty="0">
              <a:solidFill>
                <a:srgbClr val="000000"/>
              </a:solidFill>
              <a:effectLst/>
              <a:latin typeface="AdvOT77db9845"/>
            </a:endParaRPr>
          </a:p>
          <a:p>
            <a:r>
              <a:rPr lang="en-US" sz="1800" b="0" i="0" dirty="0">
                <a:solidFill>
                  <a:srgbClr val="000000"/>
                </a:solidFill>
                <a:effectLst/>
                <a:latin typeface="AdvOT77db9845"/>
              </a:rPr>
              <a:t>Suggested de</a:t>
            </a:r>
            <a:r>
              <a:rPr lang="en-US" sz="1800" b="0" i="0" dirty="0">
                <a:solidFill>
                  <a:srgbClr val="000000"/>
                </a:solidFill>
                <a:effectLst/>
                <a:latin typeface="AdvOT77db9845+fb"/>
              </a:rPr>
              <a:t>fi</a:t>
            </a:r>
            <a:r>
              <a:rPr lang="en-US" sz="1800" b="0" i="0" dirty="0">
                <a:solidFill>
                  <a:srgbClr val="000000"/>
                </a:solidFill>
                <a:effectLst/>
                <a:latin typeface="AdvOT77db9845"/>
              </a:rPr>
              <a:t>nitions for remission, relapse, treatment resistance, and treatment dependence are listed</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121</a:t>
            </a:fld>
            <a:endParaRPr lang="en-US" dirty="0"/>
          </a:p>
        </p:txBody>
      </p:sp>
    </p:spTree>
    <p:extLst>
      <p:ext uri="{BB962C8B-B14F-4D97-AF65-F5344CB8AC3E}">
        <p14:creationId xmlns:p14="http://schemas.microsoft.com/office/powerpoint/2010/main" val="4294304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20</a:t>
            </a:fld>
            <a:endParaRPr lang="en-US" dirty="0"/>
          </a:p>
        </p:txBody>
      </p:sp>
    </p:spTree>
    <p:extLst>
      <p:ext uri="{BB962C8B-B14F-4D97-AF65-F5344CB8AC3E}">
        <p14:creationId xmlns:p14="http://schemas.microsoft.com/office/powerpoint/2010/main" val="40413188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 development of the NS occurs in about 54%</a:t>
            </a:r>
            <a:r>
              <a:rPr lang="en-US" sz="1800" b="0" i="0" dirty="0">
                <a:solidFill>
                  <a:srgbClr val="000000"/>
                </a:solidFill>
                <a:effectLst/>
                <a:latin typeface="AdvOT77db9845+20"/>
              </a:rPr>
              <a:t>–</a:t>
            </a:r>
            <a:r>
              <a:rPr lang="en-US" sz="1800" b="0" i="0" dirty="0">
                <a:solidFill>
                  <a:srgbClr val="000000"/>
                </a:solidFill>
                <a:effectLst/>
                <a:latin typeface="AdvOT77db9845"/>
              </a:rPr>
              <a:t>100% of patients with primary FSGS.</a:t>
            </a:r>
          </a:p>
          <a:p>
            <a:endParaRPr lang="en-US" sz="1800" b="0" i="0" dirty="0">
              <a:solidFill>
                <a:srgbClr val="007FAB"/>
              </a:solidFill>
              <a:effectLst/>
              <a:latin typeface="AdvOT77db9845"/>
            </a:endParaRPr>
          </a:p>
          <a:p>
            <a:r>
              <a:rPr lang="en-US" sz="1800" b="0" i="0" dirty="0">
                <a:solidFill>
                  <a:srgbClr val="000000"/>
                </a:solidFill>
                <a:effectLst/>
                <a:latin typeface="AdvOT77db9845"/>
              </a:rPr>
              <a:t>The variable incidence of the NS had been attributed to the inclusion of unrecognized secondary FSGS in some studies.</a:t>
            </a:r>
          </a:p>
          <a:p>
            <a:endParaRPr lang="en-US" sz="1800" b="0" i="0" dirty="0">
              <a:solidFill>
                <a:srgbClr val="000000"/>
              </a:solidFill>
              <a:effectLst/>
              <a:latin typeface="AdvOT77db9845"/>
            </a:endParaRPr>
          </a:p>
          <a:p>
            <a:r>
              <a:rPr lang="en-US" sz="1800" b="0" i="0" dirty="0">
                <a:solidFill>
                  <a:srgbClr val="000000"/>
                </a:solidFill>
                <a:effectLst/>
                <a:latin typeface="AdvOT77db9845"/>
              </a:rPr>
              <a:t>Primary FSGS is typically characterized by an abrupt onset of marked proteinuria, and in 1 series, when conditions associated with secondary forms of FSGS were excluded, NS was found in 100% of the study population with primary FSGS.</a:t>
            </a:r>
          </a:p>
          <a:p>
            <a:endParaRPr lang="en-US" sz="1800" b="0" i="0" dirty="0">
              <a:solidFill>
                <a:srgbClr val="007FAB"/>
              </a:solidFill>
              <a:effectLst/>
              <a:latin typeface="AdvOT77db9845"/>
            </a:endParaRPr>
          </a:p>
          <a:p>
            <a:r>
              <a:rPr lang="en-US" sz="1800" b="0" i="0" dirty="0">
                <a:solidFill>
                  <a:srgbClr val="000000"/>
                </a:solidFill>
                <a:effectLst/>
                <a:latin typeface="AdvOT77db9845"/>
              </a:rPr>
              <a:t>The diagnosis of primary FSGS should, therefore, be revisited in patients who do not have the NS at the time of kidney biopsy, and a search for an underlying condition should be undertaken.</a:t>
            </a:r>
            <a:r>
              <a:rPr lang="en-US" dirty="0"/>
              <a:t> </a:t>
            </a:r>
            <a:br>
              <a:rPr lang="en-US" dirty="0"/>
            </a:br>
            <a:endParaRPr lang="en-US" dirty="0"/>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122</a:t>
            </a:fld>
            <a:endParaRPr lang="en-US" dirty="0"/>
          </a:p>
        </p:txBody>
      </p:sp>
    </p:spTree>
    <p:extLst>
      <p:ext uri="{BB962C8B-B14F-4D97-AF65-F5344CB8AC3E}">
        <p14:creationId xmlns:p14="http://schemas.microsoft.com/office/powerpoint/2010/main" val="20889179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The causes of secondary FSGS</a:t>
            </a:r>
            <a:r>
              <a:rPr lang="en-US" dirty="0"/>
              <a:t> are presented on this slide</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123</a:t>
            </a:fld>
            <a:endParaRPr lang="en-US" dirty="0"/>
          </a:p>
        </p:txBody>
      </p:sp>
    </p:spTree>
    <p:extLst>
      <p:ext uri="{BB962C8B-B14F-4D97-AF65-F5344CB8AC3E}">
        <p14:creationId xmlns:p14="http://schemas.microsoft.com/office/powerpoint/2010/main" val="5006622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124</a:t>
            </a:fld>
            <a:endParaRPr lang="en-US" dirty="0"/>
          </a:p>
        </p:txBody>
      </p:sp>
    </p:spTree>
    <p:extLst>
      <p:ext uri="{BB962C8B-B14F-4D97-AF65-F5344CB8AC3E}">
        <p14:creationId xmlns:p14="http://schemas.microsoft.com/office/powerpoint/2010/main" val="33544773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Adult patients with FSGS should receive the necessary supportive treatment as advised for all patients with persistent proteinuria (Chapter 1), including the use of RAS blockade, optimal BP control, and dietary salt restriction.</a:t>
            </a:r>
          </a:p>
          <a:p>
            <a:br>
              <a:rPr lang="en-US" sz="1800" b="0" i="0" dirty="0">
                <a:solidFill>
                  <a:srgbClr val="000000"/>
                </a:solidFill>
                <a:effectLst/>
                <a:latin typeface="AdvOT77db9845"/>
              </a:rPr>
            </a:br>
            <a:r>
              <a:rPr lang="en-US" sz="1800" b="0" i="0" dirty="0">
                <a:solidFill>
                  <a:srgbClr val="000000"/>
                </a:solidFill>
                <a:effectLst/>
                <a:latin typeface="AdvOT77db9845"/>
              </a:rPr>
              <a:t>Patients who have secondary FSGS due to an underlying disease process should be managed as required for the primary medical condition.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There is no evidence or a </a:t>
            </a:r>
            <a:r>
              <a:rPr lang="en-US" sz="1800" b="0" i="0" dirty="0">
                <a:solidFill>
                  <a:srgbClr val="000000"/>
                </a:solidFill>
                <a:effectLst/>
                <a:latin typeface="AdvOT255b5711.I"/>
              </a:rPr>
              <a:t>priori </a:t>
            </a:r>
            <a:r>
              <a:rPr lang="en-US" sz="1800" b="0" i="0" dirty="0">
                <a:solidFill>
                  <a:srgbClr val="000000"/>
                </a:solidFill>
                <a:effectLst/>
                <a:latin typeface="AdvOT77db9845"/>
              </a:rPr>
              <a:t>rationale justifying the use of glucocorticoids or other immunosuppressive drugs in this population, and the potential for harm of such treatment is clear.</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125</a:t>
            </a:fld>
            <a:endParaRPr lang="en-US" dirty="0"/>
          </a:p>
        </p:txBody>
      </p:sp>
    </p:spTree>
    <p:extLst>
      <p:ext uri="{BB962C8B-B14F-4D97-AF65-F5344CB8AC3E}">
        <p14:creationId xmlns:p14="http://schemas.microsoft.com/office/powerpoint/2010/main" val="10331999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 key recommendations for the treatment of primary FSGS remain the same as the 2012 recommendations. </a:t>
            </a:r>
          </a:p>
          <a:p>
            <a:endParaRPr lang="en-US" dirty="0"/>
          </a:p>
          <a:p>
            <a:r>
              <a:rPr lang="en-US" dirty="0"/>
              <a:t>High-dose glucocorticoids are recommended as first-line therapy (Grade 1D).</a:t>
            </a:r>
          </a:p>
          <a:p>
            <a:endParaRPr lang="en-US" dirty="0"/>
          </a:p>
          <a:p>
            <a:r>
              <a:rPr lang="en-US" sz="1800" b="0" i="0" dirty="0">
                <a:solidFill>
                  <a:srgbClr val="000000"/>
                </a:solidFill>
                <a:effectLst/>
                <a:latin typeface="AdvOT255b5711.I"/>
              </a:rPr>
              <a:t>This recommendation places a relatively higher value on very low-quality evidence that the use of glucocorticoids may achieve remission of proteinuria in adult patients with primary FSGS, the increased risk of progressive CKD without remission of proteinuria, as well as the high morbidity and mortality associated with kidney failure, and a relatively lower value on the adverse effects of high-dose glucocorticoids.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126</a:t>
            </a:fld>
            <a:endParaRPr lang="en-US" dirty="0"/>
          </a:p>
        </p:txBody>
      </p:sp>
    </p:spTree>
    <p:extLst>
      <p:ext uri="{BB962C8B-B14F-4D97-AF65-F5344CB8AC3E}">
        <p14:creationId xmlns:p14="http://schemas.microsoft.com/office/powerpoint/2010/main" val="22283535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glucocorticoid-resistant or intolerant patients, a trial of a CNI is recommended (Grade 1C).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high value on achieving proteinuria remission in reducing the risk of kidney failure and on the excessive risks associated with continued glucocorticoid use in patients unresponsive to prednisone therapy. This recommendation places a lower value on the cost and risks of nephrotoxicity with cyclosporine or tacrolimus treatment, as well as the need for monitoring drug levels in patients treated with these agents.</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127</a:t>
            </a:fld>
            <a:endParaRPr lang="en-US" dirty="0"/>
          </a:p>
        </p:txBody>
      </p:sp>
    </p:spTree>
    <p:extLst>
      <p:ext uri="{BB962C8B-B14F-4D97-AF65-F5344CB8AC3E}">
        <p14:creationId xmlns:p14="http://schemas.microsoft.com/office/powerpoint/2010/main" val="33972895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Suggested treatment protocols are outlined in this slide.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128</a:t>
            </a:fld>
            <a:endParaRPr lang="en-US" dirty="0"/>
          </a:p>
        </p:txBody>
      </p:sp>
    </p:spTree>
    <p:extLst>
      <p:ext uri="{BB962C8B-B14F-4D97-AF65-F5344CB8AC3E}">
        <p14:creationId xmlns:p14="http://schemas.microsoft.com/office/powerpoint/2010/main" val="26852963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 of oral </a:t>
            </a:r>
            <a:r>
              <a:rPr lang="en-US" dirty="0" err="1"/>
              <a:t>predniso</a:t>
            </a:r>
            <a:r>
              <a:rPr lang="en-US" dirty="0"/>
              <a:t>(lo)ne at a dose of 1 mg/kg/ d has the potential for severe toxicity, so application of this recommendation requires close supervision for side effects and a maximum duration of 16 weeks is suggested. </a:t>
            </a:r>
          </a:p>
          <a:p>
            <a:endParaRPr lang="en-US" dirty="0"/>
          </a:p>
          <a:p>
            <a:r>
              <a:rPr lang="en-US" dirty="0"/>
              <a:t>Additionally, patients who are expected to respond to glucocorticoids usually show at least some improvement in proteinuria within 4–8 weeks. </a:t>
            </a:r>
          </a:p>
          <a:p>
            <a:endParaRPr lang="en-US" dirty="0"/>
          </a:p>
          <a:p>
            <a:r>
              <a:rPr lang="en-US" dirty="0"/>
              <a:t>In the setting of no indication of response and/or severe glucocorticoid side effects, it is prudent to move patients to second-line therapy with a CNI. </a:t>
            </a:r>
          </a:p>
          <a:p>
            <a:endParaRPr lang="en-US" dirty="0"/>
          </a:p>
          <a:p>
            <a:r>
              <a:rPr lang="en-US" dirty="0"/>
              <a:t>The overall duration of glucocorticoids should be 6 months (high-dose period plus taper), and the overall duration of CNIs should be 12 months.</a:t>
            </a:r>
          </a:p>
          <a:p>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129</a:t>
            </a:fld>
            <a:endParaRPr lang="en-US" dirty="0"/>
          </a:p>
        </p:txBody>
      </p:sp>
    </p:spTree>
    <p:extLst>
      <p:ext uri="{BB962C8B-B14F-4D97-AF65-F5344CB8AC3E}">
        <p14:creationId xmlns:p14="http://schemas.microsoft.com/office/powerpoint/2010/main" val="10170183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patients have not responded to glucocorticoids or a CNI, the therapeutic choices for primary FSGS are limited. </a:t>
            </a:r>
          </a:p>
          <a:p>
            <a:endParaRPr lang="en-US" dirty="0"/>
          </a:p>
          <a:p>
            <a:r>
              <a:rPr lang="en-US" dirty="0"/>
              <a:t>Several other immunosuppressive agents have been tried, but there are no high-quality data supporting their use.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130</a:t>
            </a:fld>
            <a:endParaRPr lang="en-US" dirty="0"/>
          </a:p>
        </p:txBody>
      </p:sp>
    </p:spTree>
    <p:extLst>
      <p:ext uri="{BB962C8B-B14F-4D97-AF65-F5344CB8AC3E}">
        <p14:creationId xmlns:p14="http://schemas.microsoft.com/office/powerpoint/2010/main" val="23224211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speaks to the importance of considering FSGS patients for clinical trials, and for trying to identify the circulating factor(s) mediating FSGS, as this may lead to more targeted therapies with less toxicity than long-term, high-dose glucocorticoids or CNIs.</a:t>
            </a:r>
          </a:p>
        </p:txBody>
      </p:sp>
      <p:sp>
        <p:nvSpPr>
          <p:cNvPr id="4" name="Slide Number Placeholder 3"/>
          <p:cNvSpPr>
            <a:spLocks noGrp="1"/>
          </p:cNvSpPr>
          <p:nvPr>
            <p:ph type="sldNum" sz="quarter" idx="5"/>
          </p:nvPr>
        </p:nvSpPr>
        <p:spPr/>
        <p:txBody>
          <a:bodyPr/>
          <a:lstStyle/>
          <a:p>
            <a:fld id="{B1378715-5F20-4FAB-896A-D1FA1C238A82}" type="slidenum">
              <a:rPr lang="en-US" smtClean="0"/>
              <a:t>131</a:t>
            </a:fld>
            <a:endParaRPr lang="en-US" dirty="0"/>
          </a:p>
        </p:txBody>
      </p:sp>
    </p:spTree>
    <p:extLst>
      <p:ext uri="{BB962C8B-B14F-4D97-AF65-F5344CB8AC3E}">
        <p14:creationId xmlns:p14="http://schemas.microsoft.com/office/powerpoint/2010/main" val="663006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21</a:t>
            </a:fld>
            <a:endParaRPr lang="en-US" dirty="0"/>
          </a:p>
        </p:txBody>
      </p:sp>
    </p:spTree>
    <p:extLst>
      <p:ext uri="{BB962C8B-B14F-4D97-AF65-F5344CB8AC3E}">
        <p14:creationId xmlns:p14="http://schemas.microsoft.com/office/powerpoint/2010/main" val="33358695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132</a:t>
            </a:fld>
            <a:endParaRPr lang="en-US" dirty="0"/>
          </a:p>
        </p:txBody>
      </p:sp>
    </p:spTree>
    <p:extLst>
      <p:ext uri="{BB962C8B-B14F-4D97-AF65-F5344CB8AC3E}">
        <p14:creationId xmlns:p14="http://schemas.microsoft.com/office/powerpoint/2010/main" val="382326651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2051886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Kidney biopsy can be useful in suspected bacterial infection-related GN, particularly when culture evidence of infection is elusive or the diagnosis is in doubt, to assess prognosis, and/or for potential therapeutic reasons. In some cases, biopsy may be critical at arriving at the correct diagnosis, as comorbidities contribute to difficulty in making the diagnosis.</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134</a:t>
            </a:fld>
            <a:endParaRPr lang="en-US" dirty="0"/>
          </a:p>
        </p:txBody>
      </p:sp>
    </p:spTree>
    <p:extLst>
      <p:ext uri="{BB962C8B-B14F-4D97-AF65-F5344CB8AC3E}">
        <p14:creationId xmlns:p14="http://schemas.microsoft.com/office/powerpoint/2010/main" val="1457929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Prognosis and therapy of classic bacterial infection related GN syndromes depends on the underlying infection. </a:t>
            </a:r>
          </a:p>
          <a:p>
            <a:endParaRPr lang="en-US" dirty="0"/>
          </a:p>
          <a:p>
            <a:r>
              <a:rPr lang="en-US" dirty="0"/>
              <a:t>In general, prognosis is good with early diagnosis and antibiotic treatment of the infection. </a:t>
            </a:r>
          </a:p>
          <a:p>
            <a:endParaRPr lang="en-US" dirty="0"/>
          </a:p>
          <a:p>
            <a:r>
              <a:rPr lang="en-US" dirty="0"/>
              <a:t>However, in IgA dominant infection-related GN, dialysis is frequently required in the acute phase and &lt;20% of the patients return to their premorbid levels of kidney function. </a:t>
            </a:r>
          </a:p>
          <a:p>
            <a:endParaRPr lang="en-US" dirty="0"/>
          </a:p>
          <a:p>
            <a:r>
              <a:rPr lang="en-US" dirty="0"/>
              <a:t>The utility of immunosuppression, even in cases of crescentic GN, is uncertain and carries substantial potential risks, in particular in the elderly. In classical postinfectious GN, persistently low C3 in serum beyond week 12 may be an indication for kidney biopsy to particularly exclude complement C3 glomerulonephritis (C3GN).</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135</a:t>
            </a:fld>
            <a:endParaRPr lang="en-US" dirty="0"/>
          </a:p>
        </p:txBody>
      </p:sp>
    </p:spTree>
    <p:extLst>
      <p:ext uri="{BB962C8B-B14F-4D97-AF65-F5344CB8AC3E}">
        <p14:creationId xmlns:p14="http://schemas.microsoft.com/office/powerpoint/2010/main" val="94011372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Group concurs fully with Recommendations 5.1 through 5.2.3 of the KDIGO 2018 Clinical Practice Guideline for the Prevention, Diagnosis, Evaluation, and Treatment of Hepatitis C in Chronic Kidney Disease.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136</a:t>
            </a:fld>
            <a:endParaRPr lang="en-US" dirty="0"/>
          </a:p>
        </p:txBody>
      </p:sp>
    </p:spTree>
    <p:extLst>
      <p:ext uri="{BB962C8B-B14F-4D97-AF65-F5344CB8AC3E}">
        <p14:creationId xmlns:p14="http://schemas.microsoft.com/office/powerpoint/2010/main" val="27835594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a:t>
            </a:r>
            <a:r>
              <a:rPr lang="en-US" dirty="0" err="1"/>
              <a:t>proteinuric</a:t>
            </a:r>
            <a:r>
              <a:rPr lang="en-US" dirty="0"/>
              <a:t> glomerular disease should undergo testing for HBV infection, and adult patients with chronic HBV infection should be considered at risk for the development of kidney failure. </a:t>
            </a:r>
          </a:p>
        </p:txBody>
      </p:sp>
      <p:sp>
        <p:nvSpPr>
          <p:cNvPr id="4" name="Slide Number Placeholder 3"/>
          <p:cNvSpPr>
            <a:spLocks noGrp="1"/>
          </p:cNvSpPr>
          <p:nvPr>
            <p:ph type="sldNum" sz="quarter" idx="5"/>
          </p:nvPr>
        </p:nvSpPr>
        <p:spPr/>
        <p:txBody>
          <a:bodyPr/>
          <a:lstStyle/>
          <a:p>
            <a:fld id="{B1378715-5F20-4FAB-896A-D1FA1C238A82}" type="slidenum">
              <a:rPr lang="en-US" smtClean="0"/>
              <a:t>137</a:t>
            </a:fld>
            <a:endParaRPr lang="en-US" dirty="0"/>
          </a:p>
        </p:txBody>
      </p:sp>
    </p:spTree>
    <p:extLst>
      <p:ext uri="{BB962C8B-B14F-4D97-AF65-F5344CB8AC3E}">
        <p14:creationId xmlns:p14="http://schemas.microsoft.com/office/powerpoint/2010/main" val="90986496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KDIGO recommends that patients with replicative HBV infection (as denoted by HBV DNA levels &gt;2000 IU/ml) and GN receive treatment with </a:t>
            </a:r>
            <a:r>
              <a:rPr lang="en-US" dirty="0" err="1"/>
              <a:t>nucleos</a:t>
            </a:r>
            <a:r>
              <a:rPr lang="en-US" dirty="0"/>
              <a:t>(t)ide analogues, as recommended for the general population by standard clinical practice guidelines for HBV infection (Grade 1C). </a:t>
            </a:r>
          </a:p>
          <a:p>
            <a:endParaRPr lang="en-US" dirty="0"/>
          </a:p>
          <a:p>
            <a:r>
              <a:rPr lang="en-US" dirty="0"/>
              <a:t>Rec 7.2.2.3.1: </a:t>
            </a:r>
            <a:r>
              <a:rPr lang="en-US" sz="1800" b="0" i="0" dirty="0">
                <a:solidFill>
                  <a:srgbClr val="000000"/>
                </a:solidFill>
                <a:effectLst/>
                <a:latin typeface="AdvOT255b5711.I"/>
              </a:rPr>
              <a:t>Due to the poor prognosis of untreated HBV infection (hepatocellular cancer, cirrhosis of the liver, GN, and/or vasculitis) and the availability of effective (but not curative) antiviral agents, nearly all patients with this condition should be considered candidates for antiviral therapy, unless contraindication exists.</a:t>
            </a:r>
            <a:r>
              <a:rPr lang="en-US" dirty="0"/>
              <a:t> </a:t>
            </a:r>
            <a:br>
              <a:rPr lang="en-US" dirty="0"/>
            </a:br>
            <a:endParaRPr lang="en-US" dirty="0"/>
          </a:p>
          <a:p>
            <a:r>
              <a:rPr lang="en-US" dirty="0"/>
              <a:t>Immunosuppressive agents, such as cyclophosphamide or rituximab, may accelerate HBV replication and should be avoided in patients with untreated replicative HBV infection and GN.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138</a:t>
            </a:fld>
            <a:endParaRPr lang="en-US" dirty="0"/>
          </a:p>
        </p:txBody>
      </p:sp>
    </p:spTree>
    <p:extLst>
      <p:ext uri="{BB962C8B-B14F-4D97-AF65-F5344CB8AC3E}">
        <p14:creationId xmlns:p14="http://schemas.microsoft.com/office/powerpoint/2010/main" val="1604971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Rituximab and cyclophosphamide should be avoided in patients with simultaneous HBV infection and anti-PLA2R antibody-mediated MN until a sustained virologic remission has been obtained by </a:t>
            </a:r>
            <a:r>
              <a:rPr lang="en-US" dirty="0" err="1"/>
              <a:t>nucleos</a:t>
            </a:r>
            <a:r>
              <a:rPr lang="en-US" dirty="0"/>
              <a:t>(t)ide analogue therapy. </a:t>
            </a:r>
          </a:p>
          <a:p>
            <a:endParaRPr lang="en-US" dirty="0"/>
          </a:p>
          <a:p>
            <a:r>
              <a:rPr lang="en-US" dirty="0"/>
              <a:t>Plasma exchange may be tried in patients with accompanying cryoglobulinemic vasculitis. </a:t>
            </a:r>
          </a:p>
          <a:p>
            <a:endParaRPr lang="en-US" dirty="0"/>
          </a:p>
          <a:p>
            <a:r>
              <a:rPr lang="en-US" dirty="0"/>
              <a:t>Children with HBV infection and MN should be managed conservatively without immunosuppression due to a high likelihood of spontaneous remission of the kidney disease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139</a:t>
            </a:fld>
            <a:endParaRPr lang="en-US" dirty="0"/>
          </a:p>
        </p:txBody>
      </p:sp>
    </p:spTree>
    <p:extLst>
      <p:ext uri="{BB962C8B-B14F-4D97-AF65-F5344CB8AC3E}">
        <p14:creationId xmlns:p14="http://schemas.microsoft.com/office/powerpoint/2010/main" val="320846954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HIV-related kidney disease is a global problem contributing significantly to CKD rates.</a:t>
            </a:r>
          </a:p>
        </p:txBody>
      </p:sp>
      <p:sp>
        <p:nvSpPr>
          <p:cNvPr id="4" name="Slide Number Placeholder 3"/>
          <p:cNvSpPr>
            <a:spLocks noGrp="1"/>
          </p:cNvSpPr>
          <p:nvPr>
            <p:ph type="sldNum" sz="quarter" idx="5"/>
          </p:nvPr>
        </p:nvSpPr>
        <p:spPr/>
        <p:txBody>
          <a:bodyPr/>
          <a:lstStyle/>
          <a:p>
            <a:fld id="{B1378715-5F20-4FAB-896A-D1FA1C238A82}" type="slidenum">
              <a:rPr lang="en-US" smtClean="0"/>
              <a:t>140</a:t>
            </a:fld>
            <a:endParaRPr lang="en-US" dirty="0"/>
          </a:p>
        </p:txBody>
      </p:sp>
    </p:spTree>
    <p:extLst>
      <p:ext uri="{BB962C8B-B14F-4D97-AF65-F5344CB8AC3E}">
        <p14:creationId xmlns:p14="http://schemas.microsoft.com/office/powerpoint/2010/main" val="12914627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kidney biopsy should be performed, when feasible, to evaluate the morphology of HIV-related kidney disease. </a:t>
            </a:r>
          </a:p>
          <a:p>
            <a:endParaRPr lang="en-US" dirty="0"/>
          </a:p>
          <a:p>
            <a:r>
              <a:rPr lang="en-US" dirty="0"/>
              <a:t>A pathology based description of HIV-related kidney disease should be used to help define and guide therapy. </a:t>
            </a:r>
          </a:p>
          <a:p>
            <a:endParaRPr lang="en-US" dirty="0"/>
          </a:p>
          <a:p>
            <a:r>
              <a:rPr lang="en-US" dirty="0"/>
              <a:t>The spectrum of kidney biopsy findings in HIV-infected patients in the modern era is shown in this slide.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141</a:t>
            </a:fld>
            <a:endParaRPr lang="en-US" dirty="0"/>
          </a:p>
        </p:txBody>
      </p:sp>
    </p:spTree>
    <p:extLst>
      <p:ext uri="{BB962C8B-B14F-4D97-AF65-F5344CB8AC3E}">
        <p14:creationId xmlns:p14="http://schemas.microsoft.com/office/powerpoint/2010/main" val="2299319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22</a:t>
            </a:fld>
            <a:endParaRPr lang="en-US" dirty="0"/>
          </a:p>
        </p:txBody>
      </p:sp>
    </p:spTree>
    <p:extLst>
      <p:ext uri="{BB962C8B-B14F-4D97-AF65-F5344CB8AC3E}">
        <p14:creationId xmlns:p14="http://schemas.microsoft.com/office/powerpoint/2010/main" val="28364624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factors contributing to the long-term outcome of HIV infection associated with GN are numerous and include persistence of viral replication, response to antiviral treatment, genetic predisposition to glomerular injury (e.g., apolipoprotein L1 [</a:t>
            </a:r>
            <a:r>
              <a:rPr lang="en-US" b="0" i="1" baseline="0" dirty="0"/>
              <a:t>APOL1</a:t>
            </a:r>
            <a:r>
              <a:rPr lang="en-US" dirty="0"/>
              <a:t>] risk alleles), coinfection with other viruses, and development of immune complex (IC) disease or thrombotic microangiopathy. </a:t>
            </a:r>
          </a:p>
          <a:p>
            <a:endParaRPr lang="en-US" dirty="0"/>
          </a:p>
          <a:p>
            <a:r>
              <a:rPr lang="en-US" dirty="0"/>
              <a:t>Thus, the estimation of prognosis in individual patients can be very difficult. </a:t>
            </a:r>
          </a:p>
          <a:p>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142</a:t>
            </a:fld>
            <a:endParaRPr lang="en-US" dirty="0"/>
          </a:p>
        </p:txBody>
      </p:sp>
    </p:spTree>
    <p:extLst>
      <p:ext uri="{BB962C8B-B14F-4D97-AF65-F5344CB8AC3E}">
        <p14:creationId xmlns:p14="http://schemas.microsoft.com/office/powerpoint/2010/main" val="44704411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strike="noStrike" spc="-1" dirty="0">
                <a:latin typeface="Arial"/>
              </a:rPr>
              <a:t>Lifetime risk of HIVAN or FSGS-UC in the setting of HIV by number of </a:t>
            </a:r>
            <a:r>
              <a:rPr lang="en-US" sz="1200" b="0" i="1" strike="noStrike" spc="-1" baseline="0" dirty="0">
                <a:latin typeface="Arial"/>
              </a:rPr>
              <a:t>APOL1 </a:t>
            </a:r>
            <a:r>
              <a:rPr lang="en-US" sz="1200" b="0" strike="noStrike" spc="-1" dirty="0">
                <a:latin typeface="Arial"/>
              </a:rPr>
              <a:t>risk alleles. </a:t>
            </a:r>
            <a:endParaRPr lang="en-US" b="0" dirty="0"/>
          </a:p>
        </p:txBody>
      </p:sp>
      <p:sp>
        <p:nvSpPr>
          <p:cNvPr id="4" name="Slide Number Placeholder 3"/>
          <p:cNvSpPr>
            <a:spLocks noGrp="1"/>
          </p:cNvSpPr>
          <p:nvPr>
            <p:ph type="sldNum" sz="quarter" idx="5"/>
          </p:nvPr>
        </p:nvSpPr>
        <p:spPr/>
        <p:txBody>
          <a:bodyPr/>
          <a:lstStyle/>
          <a:p>
            <a:fld id="{B1378715-5F20-4FAB-896A-D1FA1C238A82}" type="slidenum">
              <a:rPr lang="en-US" smtClean="0"/>
              <a:t>143</a:t>
            </a:fld>
            <a:endParaRPr lang="en-US" dirty="0"/>
          </a:p>
        </p:txBody>
      </p:sp>
    </p:spTree>
    <p:extLst>
      <p:ext uri="{BB962C8B-B14F-4D97-AF65-F5344CB8AC3E}">
        <p14:creationId xmlns:p14="http://schemas.microsoft.com/office/powerpoint/2010/main" val="16220020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KDIGO recommends that antiretroviral therapy (ART) should be initiated in all patients with HIV and CKD, especially biopsy-proven HIV-associated nephropathy (HIVAN), regardless of CD4 count, adjusted to the degree of kidney function (Grade 1C). </a:t>
            </a:r>
          </a:p>
          <a:p>
            <a:endParaRPr lang="en-US" dirty="0"/>
          </a:p>
          <a:p>
            <a:r>
              <a:rPr lang="en-US" dirty="0"/>
              <a:t>Rec 7.2.3.3.1: </a:t>
            </a:r>
            <a:r>
              <a:rPr lang="en-US" sz="1800" b="0" i="0" dirty="0">
                <a:solidFill>
                  <a:srgbClr val="000000"/>
                </a:solidFill>
                <a:effectLst/>
                <a:latin typeface="AdvOT255b5711.I"/>
              </a:rPr>
              <a:t>The presence of CKD is not a contraindication for antiretroviral therapy (ART) of HIV infection. Current consensus data, based on 2 large RCTs on the time to initiate ART, namely Strategic Timing of </a:t>
            </a:r>
            <a:r>
              <a:rPr lang="en-US" sz="1800" b="0" i="0" dirty="0" err="1">
                <a:solidFill>
                  <a:srgbClr val="000000"/>
                </a:solidFill>
                <a:effectLst/>
                <a:latin typeface="AdvOT255b5711.I"/>
              </a:rPr>
              <a:t>AntiRetroviral</a:t>
            </a:r>
            <a:r>
              <a:rPr lang="en-US" sz="1800" b="0" i="0" dirty="0">
                <a:solidFill>
                  <a:srgbClr val="000000"/>
                </a:solidFill>
                <a:effectLst/>
                <a:latin typeface="AdvOT255b5711.I"/>
              </a:rPr>
              <a:t> Treatment (START), and Early Antiretroviral Treatment and/or Early Isoniazid Prophylaxis Against Tuberculosis in HIV-infected Adults (TEMPRANO), demonstrate bene</a:t>
            </a:r>
            <a:r>
              <a:rPr lang="en-US" sz="1800" b="0" i="0" dirty="0">
                <a:solidFill>
                  <a:srgbClr val="000000"/>
                </a:solidFill>
                <a:effectLst/>
                <a:latin typeface="AdvOT255b5711.I+fb"/>
              </a:rPr>
              <a:t>fi</a:t>
            </a:r>
            <a:r>
              <a:rPr lang="en-US" sz="1800" b="0" i="0" dirty="0">
                <a:solidFill>
                  <a:srgbClr val="000000"/>
                </a:solidFill>
                <a:effectLst/>
                <a:latin typeface="AdvOT255b5711.I"/>
              </a:rPr>
              <a:t>t of early initiation of ART at the time of diagnosis, regardless of CD4 count. This Work Group believes that the bene</a:t>
            </a:r>
            <a:r>
              <a:rPr lang="en-US" sz="1800" b="0" i="0" dirty="0">
                <a:solidFill>
                  <a:srgbClr val="000000"/>
                </a:solidFill>
                <a:effectLst/>
                <a:latin typeface="AdvOT255b5711.I+fb"/>
              </a:rPr>
              <a:t>fi</a:t>
            </a:r>
            <a:r>
              <a:rPr lang="en-US" sz="1800" b="0" i="0" dirty="0">
                <a:solidFill>
                  <a:srgbClr val="000000"/>
                </a:solidFill>
                <a:effectLst/>
                <a:latin typeface="AdvOT255b5711.I"/>
              </a:rPr>
              <a:t>t outweighs the risk to support this recommendation, and patients with such infections also place a high value on early treatment, when possible.</a:t>
            </a:r>
            <a:br>
              <a:rPr lang="en-US" sz="1800" b="0" i="0" dirty="0">
                <a:solidFill>
                  <a:srgbClr val="000000"/>
                </a:solidFill>
                <a:effectLst/>
                <a:latin typeface="AdvOT255b5711.I"/>
              </a:rPr>
            </a:br>
            <a:endParaRPr lang="en-US" dirty="0"/>
          </a:p>
          <a:p>
            <a:r>
              <a:rPr lang="en-US" dirty="0"/>
              <a:t>A decision for the use of glucocorticoids as an adjunct therapy for HIVAN must be made on a case-by-case basis as the risks and benefits long-term are uncertain. </a:t>
            </a:r>
          </a:p>
          <a:p>
            <a:endParaRPr lang="en-US" dirty="0"/>
          </a:p>
          <a:p>
            <a:r>
              <a:rPr lang="en-US" dirty="0"/>
              <a:t>The presence of CKD is not a contraindication for ART of HIV infection. </a:t>
            </a:r>
          </a:p>
        </p:txBody>
      </p:sp>
      <p:sp>
        <p:nvSpPr>
          <p:cNvPr id="4" name="Slide Number Placeholder 3"/>
          <p:cNvSpPr>
            <a:spLocks noGrp="1"/>
          </p:cNvSpPr>
          <p:nvPr>
            <p:ph type="sldNum" sz="quarter" idx="5"/>
          </p:nvPr>
        </p:nvSpPr>
        <p:spPr/>
        <p:txBody>
          <a:bodyPr/>
          <a:lstStyle/>
          <a:p>
            <a:fld id="{B1378715-5F20-4FAB-896A-D1FA1C238A82}" type="slidenum">
              <a:rPr lang="en-US" smtClean="0"/>
              <a:t>144</a:t>
            </a:fld>
            <a:endParaRPr lang="en-US" dirty="0"/>
          </a:p>
        </p:txBody>
      </p:sp>
    </p:spTree>
    <p:extLst>
      <p:ext uri="{BB962C8B-B14F-4D97-AF65-F5344CB8AC3E}">
        <p14:creationId xmlns:p14="http://schemas.microsoft.com/office/powerpoint/2010/main" val="17303611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for appropriate endemic coinfections (Salmonella, HBV, HCV, HIV) as targeted treatment may alter the aggressiveness of an underlying GN or the sequela of schistosomiasis. </a:t>
            </a:r>
          </a:p>
          <a:p>
            <a:r>
              <a:rPr lang="en-US" dirty="0"/>
              <a:t>A kidney biopsy should be obtained in patients suspected of having </a:t>
            </a:r>
            <a:r>
              <a:rPr lang="en-US" dirty="0" err="1"/>
              <a:t>schistosomal</a:t>
            </a:r>
            <a:r>
              <a:rPr lang="en-US" dirty="0"/>
              <a:t> GN in the presence of a viral coinfection (HCV, HBV, HIV). </a:t>
            </a:r>
          </a:p>
        </p:txBody>
      </p:sp>
      <p:sp>
        <p:nvSpPr>
          <p:cNvPr id="4" name="Slide Number Placeholder 3"/>
          <p:cNvSpPr>
            <a:spLocks noGrp="1"/>
          </p:cNvSpPr>
          <p:nvPr>
            <p:ph type="sldNum" sz="quarter" idx="5"/>
          </p:nvPr>
        </p:nvSpPr>
        <p:spPr/>
        <p:txBody>
          <a:bodyPr/>
          <a:lstStyle/>
          <a:p>
            <a:fld id="{B1378715-5F20-4FAB-896A-D1FA1C238A82}" type="slidenum">
              <a:rPr lang="en-US" smtClean="0"/>
              <a:t>145</a:t>
            </a:fld>
            <a:endParaRPr lang="en-US" dirty="0"/>
          </a:p>
        </p:txBody>
      </p:sp>
    </p:spTree>
    <p:extLst>
      <p:ext uri="{BB962C8B-B14F-4D97-AF65-F5344CB8AC3E}">
        <p14:creationId xmlns:p14="http://schemas.microsoft.com/office/powerpoint/2010/main" val="42648079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a:t>
            </a:r>
            <a:r>
              <a:rPr lang="en-US" dirty="0" err="1"/>
              <a:t>schistosomal</a:t>
            </a:r>
            <a:r>
              <a:rPr lang="en-US" dirty="0"/>
              <a:t> infection and GN should be treated with an appropriate antiparasitic agent in sufficient dosage and duration to eradicate the organism. </a:t>
            </a:r>
          </a:p>
          <a:p>
            <a:endParaRPr lang="en-US" dirty="0"/>
          </a:p>
          <a:p>
            <a:r>
              <a:rPr lang="en-US" dirty="0"/>
              <a:t>There are no indications for use of immunosuppressive agents in </a:t>
            </a:r>
            <a:r>
              <a:rPr lang="en-US" dirty="0" err="1"/>
              <a:t>schistosomal</a:t>
            </a:r>
            <a:r>
              <a:rPr lang="en-US" dirty="0"/>
              <a:t> nephropathy.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146</a:t>
            </a:fld>
            <a:endParaRPr lang="en-US" dirty="0"/>
          </a:p>
        </p:txBody>
      </p:sp>
    </p:spTree>
    <p:extLst>
      <p:ext uri="{BB962C8B-B14F-4D97-AF65-F5344CB8AC3E}">
        <p14:creationId xmlns:p14="http://schemas.microsoft.com/office/powerpoint/2010/main" val="6305754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Monitor patients with hepatic fibrosis from schistosomiasis for the development of kidney disease and evaluate patients with a history of schistosomiasis and an elevated serum creatinine and/or hematuria for bladder cancer and/or urinary obstruction.</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147</a:t>
            </a:fld>
            <a:endParaRPr lang="en-US" dirty="0"/>
          </a:p>
        </p:txBody>
      </p:sp>
    </p:spTree>
    <p:extLst>
      <p:ext uri="{BB962C8B-B14F-4D97-AF65-F5344CB8AC3E}">
        <p14:creationId xmlns:p14="http://schemas.microsoft.com/office/powerpoint/2010/main" val="27737077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filarial infection and GN should be treated with an appropriate antiparasitic agent in sufficient dosage and duration to eradicate the organism.</a:t>
            </a:r>
          </a:p>
        </p:txBody>
      </p:sp>
      <p:sp>
        <p:nvSpPr>
          <p:cNvPr id="4" name="Slide Number Placeholder 3"/>
          <p:cNvSpPr>
            <a:spLocks noGrp="1"/>
          </p:cNvSpPr>
          <p:nvPr>
            <p:ph type="sldNum" sz="quarter" idx="5"/>
          </p:nvPr>
        </p:nvSpPr>
        <p:spPr/>
        <p:txBody>
          <a:bodyPr/>
          <a:lstStyle/>
          <a:p>
            <a:fld id="{B1378715-5F20-4FAB-896A-D1FA1C238A82}" type="slidenum">
              <a:rPr lang="en-US" smtClean="0"/>
              <a:t>148</a:t>
            </a:fld>
            <a:endParaRPr lang="en-US" dirty="0"/>
          </a:p>
        </p:txBody>
      </p:sp>
    </p:spTree>
    <p:extLst>
      <p:ext uri="{BB962C8B-B14F-4D97-AF65-F5344CB8AC3E}">
        <p14:creationId xmlns:p14="http://schemas.microsoft.com/office/powerpoint/2010/main" val="28065882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Malaria-related kidney disease mostly manifests as AKI, but GN can also occur. </a:t>
            </a:r>
          </a:p>
        </p:txBody>
      </p:sp>
      <p:sp>
        <p:nvSpPr>
          <p:cNvPr id="4" name="Slide Number Placeholder 3"/>
          <p:cNvSpPr>
            <a:spLocks noGrp="1"/>
          </p:cNvSpPr>
          <p:nvPr>
            <p:ph type="sldNum" sz="quarter" idx="5"/>
          </p:nvPr>
        </p:nvSpPr>
        <p:spPr/>
        <p:txBody>
          <a:bodyPr/>
          <a:lstStyle/>
          <a:p>
            <a:fld id="{B1378715-5F20-4FAB-896A-D1FA1C238A82}" type="slidenum">
              <a:rPr lang="en-US" smtClean="0"/>
              <a:t>149</a:t>
            </a:fld>
            <a:endParaRPr lang="en-US" dirty="0"/>
          </a:p>
        </p:txBody>
      </p:sp>
    </p:spTree>
    <p:extLst>
      <p:ext uri="{BB962C8B-B14F-4D97-AF65-F5344CB8AC3E}">
        <p14:creationId xmlns:p14="http://schemas.microsoft.com/office/powerpoint/2010/main" val="5430829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Pathophysiology of kidney involvement in malaria</a:t>
            </a:r>
            <a:r>
              <a:rPr lang="en-US" dirty="0"/>
              <a:t> </a:t>
            </a:r>
            <a:br>
              <a:rPr lang="en-US" dirty="0"/>
            </a:br>
            <a:endParaRPr lang="en-US" dirty="0"/>
          </a:p>
          <a:p>
            <a:r>
              <a:rPr lang="en-US" sz="1800" b="0" i="0" dirty="0">
                <a:solidFill>
                  <a:srgbClr val="000000"/>
                </a:solidFill>
                <a:effectLst/>
                <a:latin typeface="AdvOT77db9845"/>
              </a:rPr>
              <a:t>Immune system activation between the malaria antigen and host red blood cells can lead to immune complex complement-mediated GN, acute interstitial nephritis, or acute GN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150</a:t>
            </a:fld>
            <a:endParaRPr lang="en-US" dirty="0"/>
          </a:p>
        </p:txBody>
      </p:sp>
    </p:spTree>
    <p:extLst>
      <p:ext uri="{BB962C8B-B14F-4D97-AF65-F5344CB8AC3E}">
        <p14:creationId xmlns:p14="http://schemas.microsoft.com/office/powerpoint/2010/main" val="373999205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Chronic infection with </a:t>
            </a:r>
            <a:r>
              <a:rPr lang="en-US" sz="1800" b="0" i="1" baseline="0" dirty="0">
                <a:solidFill>
                  <a:srgbClr val="000000"/>
                </a:solidFill>
                <a:effectLst/>
                <a:latin typeface="AdvOT255b5711.I"/>
              </a:rPr>
              <a:t>P. </a:t>
            </a:r>
            <a:r>
              <a:rPr lang="en-US" sz="1800" b="0" i="1" baseline="0" dirty="0" err="1">
                <a:solidFill>
                  <a:srgbClr val="000000"/>
                </a:solidFill>
                <a:effectLst/>
                <a:latin typeface="AdvOT255b5711.I"/>
              </a:rPr>
              <a:t>malariae</a:t>
            </a:r>
            <a:r>
              <a:rPr lang="en-US" sz="1800" b="0" i="1" baseline="0" dirty="0">
                <a:solidFill>
                  <a:srgbClr val="000000"/>
                </a:solidFill>
                <a:effectLst/>
                <a:latin typeface="AdvOT255b5711.I"/>
              </a:rPr>
              <a:t> </a:t>
            </a:r>
            <a:r>
              <a:rPr lang="en-US" sz="1800" b="0" i="0" dirty="0">
                <a:solidFill>
                  <a:srgbClr val="000000"/>
                </a:solidFill>
                <a:effectLst/>
                <a:latin typeface="AdvOT77db9845"/>
              </a:rPr>
              <a:t>(and to a lesser extent </a:t>
            </a:r>
            <a:r>
              <a:rPr lang="en-US" sz="1800" b="0" i="1" baseline="0" dirty="0">
                <a:solidFill>
                  <a:srgbClr val="000000"/>
                </a:solidFill>
                <a:effectLst/>
                <a:latin typeface="AdvOT255b5711.I"/>
              </a:rPr>
              <a:t>P. vivax</a:t>
            </a:r>
            <a:r>
              <a:rPr lang="en-US" sz="1800" b="0" i="1" baseline="0" dirty="0">
                <a:solidFill>
                  <a:srgbClr val="000000"/>
                </a:solidFill>
                <a:effectLst/>
                <a:latin typeface="AdvOT77db9845"/>
              </a:rPr>
              <a:t>, </a:t>
            </a:r>
            <a:r>
              <a:rPr lang="en-US" sz="1800" b="0" i="1" baseline="0" dirty="0">
                <a:solidFill>
                  <a:srgbClr val="000000"/>
                </a:solidFill>
                <a:effectLst/>
                <a:latin typeface="AdvOT255b5711.I"/>
              </a:rPr>
              <a:t>P. </a:t>
            </a:r>
            <a:r>
              <a:rPr lang="en-US" sz="1800" b="0" i="1" baseline="0" dirty="0" err="1">
                <a:solidFill>
                  <a:srgbClr val="000000"/>
                </a:solidFill>
                <a:effectLst/>
                <a:latin typeface="AdvOT255b5711.I"/>
              </a:rPr>
              <a:t>ovale</a:t>
            </a:r>
            <a:r>
              <a:rPr lang="en-US" sz="1800" b="0" i="0" dirty="0">
                <a:solidFill>
                  <a:srgbClr val="000000"/>
                </a:solidFill>
                <a:effectLst/>
                <a:latin typeface="AdvOT77db9845"/>
              </a:rPr>
              <a:t>) has been associated with irreversible and progressive GN. </a:t>
            </a:r>
          </a:p>
          <a:p>
            <a:endParaRPr lang="en-US" sz="1800" b="0" i="0" dirty="0">
              <a:solidFill>
                <a:srgbClr val="000000"/>
              </a:solidFill>
              <a:effectLst/>
              <a:latin typeface="AdvOT77db9845"/>
            </a:endParaRPr>
          </a:p>
          <a:p>
            <a:r>
              <a:rPr lang="en-US" sz="1800" b="0" i="0" dirty="0">
                <a:solidFill>
                  <a:srgbClr val="000000"/>
                </a:solidFill>
                <a:effectLst/>
                <a:latin typeface="AdvOT77db9845"/>
              </a:rPr>
              <a:t>In the past, this has been known as tropical nephritis or </a:t>
            </a:r>
            <a:r>
              <a:rPr lang="en-US" sz="1800" b="0" i="0" dirty="0">
                <a:solidFill>
                  <a:srgbClr val="000000"/>
                </a:solidFill>
                <a:effectLst/>
                <a:latin typeface="AdvOT77db9845+20"/>
              </a:rPr>
              <a:t>“</a:t>
            </a:r>
            <a:r>
              <a:rPr lang="en-US" sz="1800" b="0" i="0" dirty="0">
                <a:solidFill>
                  <a:srgbClr val="000000"/>
                </a:solidFill>
                <a:effectLst/>
                <a:latin typeface="AdvOT77db9845"/>
              </a:rPr>
              <a:t>quartan malarial nephropathy</a:t>
            </a:r>
            <a:r>
              <a:rPr lang="en-US" sz="1800" b="0" i="0" dirty="0">
                <a:solidFill>
                  <a:srgbClr val="000000"/>
                </a:solidFill>
                <a:effectLst/>
                <a:latin typeface="AdvOT77db9845+20"/>
              </a:rPr>
              <a:t>” </a:t>
            </a:r>
            <a:r>
              <a:rPr lang="en-US" sz="1800" b="0" i="0" dirty="0">
                <a:solidFill>
                  <a:srgbClr val="000000"/>
                </a:solidFill>
                <a:effectLst/>
                <a:latin typeface="AdvOT77db9845"/>
              </a:rPr>
              <a:t>(QMN).</a:t>
            </a:r>
          </a:p>
          <a:p>
            <a:endParaRPr lang="en-US" sz="1800" b="0" i="0" dirty="0">
              <a:solidFill>
                <a:srgbClr val="000000"/>
              </a:solidFill>
              <a:effectLst/>
              <a:latin typeface="AdvOT77db9845"/>
            </a:endParaRPr>
          </a:p>
          <a:p>
            <a:r>
              <a:rPr lang="en-US" sz="1800" b="0" i="0" dirty="0">
                <a:solidFill>
                  <a:srgbClr val="000000"/>
                </a:solidFill>
                <a:effectLst/>
                <a:latin typeface="AdvOT77db9845"/>
              </a:rPr>
              <a:t>Nephrotic syndrome, sometimes with impaired kidney function, is a common clinical manifestation.</a:t>
            </a:r>
          </a:p>
          <a:p>
            <a:br>
              <a:rPr lang="en-US" sz="1800" b="0" i="0" dirty="0">
                <a:solidFill>
                  <a:srgbClr val="000000"/>
                </a:solidFill>
                <a:effectLst/>
                <a:latin typeface="AdvOT77db9845"/>
              </a:rPr>
            </a:br>
            <a:r>
              <a:rPr lang="en-US" sz="1800" b="0" i="0" dirty="0">
                <a:solidFill>
                  <a:srgbClr val="000000"/>
                </a:solidFill>
                <a:effectLst/>
                <a:latin typeface="AdvOT77db9845"/>
              </a:rPr>
              <a:t>QMN is principally encountered in young children.</a:t>
            </a:r>
          </a:p>
          <a:p>
            <a:endParaRPr lang="en-US" sz="1800" b="0" i="0" dirty="0">
              <a:solidFill>
                <a:srgbClr val="007FAB"/>
              </a:solidFill>
              <a:effectLst/>
              <a:latin typeface="AdvOT77db9845"/>
            </a:endParaRPr>
          </a:p>
          <a:p>
            <a:r>
              <a:rPr lang="en-US" sz="1800" b="0" i="0" dirty="0">
                <a:solidFill>
                  <a:srgbClr val="000000"/>
                </a:solidFill>
                <a:effectLst/>
                <a:latin typeface="AdvOT77db9845"/>
              </a:rPr>
              <a:t>Nowadays, the lesion is much less common, and most children in the tropics with NS have MCD, FSGS, HBV or HIV infection, sickle cell disease, or SLE, rather than QMN.</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151</a:t>
            </a:fld>
            <a:endParaRPr lang="en-US" dirty="0"/>
          </a:p>
        </p:txBody>
      </p:sp>
    </p:spTree>
    <p:extLst>
      <p:ext uri="{BB962C8B-B14F-4D97-AF65-F5344CB8AC3E}">
        <p14:creationId xmlns:p14="http://schemas.microsoft.com/office/powerpoint/2010/main" val="1823239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23</a:t>
            </a:fld>
            <a:endParaRPr lang="en-US" dirty="0"/>
          </a:p>
        </p:txBody>
      </p:sp>
    </p:spTree>
    <p:extLst>
      <p:ext uri="{BB962C8B-B14F-4D97-AF65-F5344CB8AC3E}">
        <p14:creationId xmlns:p14="http://schemas.microsoft.com/office/powerpoint/2010/main" val="119081253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malarial infection and GN should be treated with an appropriate antiparasitic agent in sufficient dosage and duration to eradicate the organism from blood and hepatosplenic sites. </a:t>
            </a:r>
          </a:p>
          <a:p>
            <a:endParaRPr lang="en-US" dirty="0"/>
          </a:p>
          <a:p>
            <a:r>
              <a:rPr lang="en-US" dirty="0"/>
              <a:t>There are no indications for use of immunosuppressive agents in malarial nephropathy.</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152</a:t>
            </a:fld>
            <a:endParaRPr lang="en-US" dirty="0"/>
          </a:p>
        </p:txBody>
      </p:sp>
    </p:spTree>
    <p:extLst>
      <p:ext uri="{BB962C8B-B14F-4D97-AF65-F5344CB8AC3E}">
        <p14:creationId xmlns:p14="http://schemas.microsoft.com/office/powerpoint/2010/main" val="378062051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Halofantrine is both embryotoxic and cardiotoxic. Tetracycline/minocycline is associated with impairment of bone growth and teeth discoloration in the fetus and during infancy. Both are contraindicated during pregnancy and/or breastfeeding. </a:t>
            </a:r>
          </a:p>
          <a:p>
            <a:endParaRPr lang="en-US" sz="1800" b="0" i="0" dirty="0">
              <a:solidFill>
                <a:srgbClr val="000000"/>
              </a:solidFill>
              <a:effectLst/>
              <a:latin typeface="AdvOT77db9845"/>
            </a:endParaRPr>
          </a:p>
          <a:p>
            <a:r>
              <a:rPr lang="en-US" sz="1800" b="0" i="0" dirty="0">
                <a:solidFill>
                  <a:srgbClr val="000000"/>
                </a:solidFill>
                <a:effectLst/>
                <a:latin typeface="AdvOT77db9845"/>
              </a:rPr>
              <a:t>Primaquine and tafenoquine can cause hemolysis in individuals with G6PD de</a:t>
            </a:r>
            <a:r>
              <a:rPr lang="en-US" sz="1800" b="0" i="0" dirty="0">
                <a:solidFill>
                  <a:srgbClr val="000000"/>
                </a:solidFill>
                <a:effectLst/>
                <a:latin typeface="AdvOT77db9845+fb"/>
              </a:rPr>
              <a:t>fi</a:t>
            </a:r>
            <a:r>
              <a:rPr lang="en-US" sz="1800" b="0" i="0" dirty="0">
                <a:solidFill>
                  <a:srgbClr val="000000"/>
                </a:solidFill>
                <a:effectLst/>
                <a:latin typeface="AdvOT77db9845"/>
              </a:rPr>
              <a:t>ciency and are contraindicated in G6PD-de</a:t>
            </a:r>
            <a:r>
              <a:rPr lang="en-US" sz="1800" b="0" i="0" dirty="0">
                <a:solidFill>
                  <a:srgbClr val="000000"/>
                </a:solidFill>
                <a:effectLst/>
                <a:latin typeface="AdvOT77db9845+fb"/>
              </a:rPr>
              <a:t>fi</a:t>
            </a:r>
            <a:r>
              <a:rPr lang="en-US" sz="1800" b="0" i="0" dirty="0">
                <a:solidFill>
                  <a:srgbClr val="000000"/>
                </a:solidFill>
                <a:effectLst/>
                <a:latin typeface="AdvOT77db9845"/>
              </a:rPr>
              <a:t>cient individuals, pregnant women, infants </a:t>
            </a:r>
            <a:r>
              <a:rPr lang="en-US" sz="1800" b="0" i="0" dirty="0">
                <a:solidFill>
                  <a:srgbClr val="000000"/>
                </a:solidFill>
                <a:effectLst/>
                <a:latin typeface="AdvP4C4E51"/>
              </a:rPr>
              <a:t>&lt;</a:t>
            </a:r>
            <a:r>
              <a:rPr lang="en-US" sz="1800" b="0" i="0" dirty="0">
                <a:solidFill>
                  <a:srgbClr val="000000"/>
                </a:solidFill>
                <a:effectLst/>
                <a:latin typeface="AdvOT77db9845"/>
              </a:rPr>
              <a:t>6 months of age, and for women breastfeeding infants </a:t>
            </a:r>
            <a:r>
              <a:rPr lang="en-US" sz="1800" b="0" i="0" dirty="0">
                <a:solidFill>
                  <a:srgbClr val="000000"/>
                </a:solidFill>
                <a:effectLst/>
                <a:latin typeface="AdvP4C4E51"/>
              </a:rPr>
              <a:t>&lt;</a:t>
            </a:r>
            <a:r>
              <a:rPr lang="en-US" sz="1800" b="0" i="0" dirty="0">
                <a:solidFill>
                  <a:srgbClr val="000000"/>
                </a:solidFill>
                <a:effectLst/>
                <a:latin typeface="AdvOT77db9845"/>
              </a:rPr>
              <a:t>6 months old.</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153</a:t>
            </a:fld>
            <a:endParaRPr lang="en-US" dirty="0"/>
          </a:p>
        </p:txBody>
      </p:sp>
    </p:spTree>
    <p:extLst>
      <p:ext uri="{BB962C8B-B14F-4D97-AF65-F5344CB8AC3E}">
        <p14:creationId xmlns:p14="http://schemas.microsoft.com/office/powerpoint/2010/main" val="350271754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9639254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membranoproliferative pattern of injury on a kidney biopsy does not reflect a specific disease, but is a histologic finding that often occurs in the setting of aberrant complement activation and/or IC deposition. </a:t>
            </a:r>
          </a:p>
          <a:p>
            <a:endParaRPr lang="en-US" dirty="0"/>
          </a:p>
          <a:p>
            <a:r>
              <a:rPr lang="en-US" dirty="0"/>
              <a:t>This led the Work Group to suggest eliminating the term membranoproliferative glomerulonephritis (MPGN) from the new glomerular diseases guideline, in favor of a more pathophysiologic classification of these diseases.</a:t>
            </a:r>
          </a:p>
          <a:p>
            <a:endParaRPr lang="en-US" dirty="0"/>
          </a:p>
          <a:p>
            <a:r>
              <a:rPr lang="en-US" dirty="0"/>
              <a:t>The diseases that can result in an MPGN pattern are heterogeneous and require distinct therapies; they must be properly identified beyond their histologic characteristics.</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155</a:t>
            </a:fld>
            <a:endParaRPr lang="en-US" dirty="0"/>
          </a:p>
        </p:txBody>
      </p:sp>
    </p:spTree>
    <p:extLst>
      <p:ext uri="{BB962C8B-B14F-4D97-AF65-F5344CB8AC3E}">
        <p14:creationId xmlns:p14="http://schemas.microsoft.com/office/powerpoint/2010/main" val="122381121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 new classi</a:t>
            </a:r>
            <a:r>
              <a:rPr lang="en-US" sz="1800" b="0" i="0" dirty="0">
                <a:solidFill>
                  <a:srgbClr val="000000"/>
                </a:solidFill>
                <a:effectLst/>
                <a:latin typeface="AdvOT77db9845+fb"/>
              </a:rPr>
              <a:t>fi</a:t>
            </a:r>
            <a:r>
              <a:rPr lang="en-US" sz="1800" b="0" i="0" dirty="0">
                <a:solidFill>
                  <a:srgbClr val="000000"/>
                </a:solidFill>
                <a:effectLst/>
                <a:latin typeface="AdvOT77db9845"/>
              </a:rPr>
              <a:t>cation relies on immuno</a:t>
            </a:r>
            <a:r>
              <a:rPr lang="en-US" sz="1800" b="0" i="0" dirty="0">
                <a:solidFill>
                  <a:srgbClr val="000000"/>
                </a:solidFill>
                <a:effectLst/>
                <a:latin typeface="AdvOT77db9845+fb"/>
              </a:rPr>
              <a:t>fl</a:t>
            </a:r>
            <a:r>
              <a:rPr lang="en-US" sz="1800" b="0" i="0" dirty="0">
                <a:solidFill>
                  <a:srgbClr val="000000"/>
                </a:solidFill>
                <a:effectLst/>
                <a:latin typeface="AdvOT77db9845"/>
              </a:rPr>
              <a:t>uorescence examination; deposits are de</a:t>
            </a:r>
            <a:r>
              <a:rPr lang="en-US" sz="1800" b="0" i="0" dirty="0">
                <a:solidFill>
                  <a:srgbClr val="000000"/>
                </a:solidFill>
                <a:effectLst/>
                <a:latin typeface="AdvOT77db9845+fb"/>
              </a:rPr>
              <a:t>fi</a:t>
            </a:r>
            <a:r>
              <a:rPr lang="en-US" sz="1800" b="0" i="0" dirty="0">
                <a:solidFill>
                  <a:srgbClr val="000000"/>
                </a:solidFill>
                <a:effectLst/>
                <a:latin typeface="AdvOT77db9845"/>
              </a:rPr>
              <a:t>ned as primarily immunoglobulin (monoclonal), polyclonal immunoglobulin and complement, or predominantly complement.</a:t>
            </a:r>
          </a:p>
          <a:p>
            <a:br>
              <a:rPr lang="en-US" dirty="0"/>
            </a:br>
            <a:r>
              <a:rPr lang="en-US" dirty="0"/>
              <a:t>If the biopsy is positive for immunoglobulins, with or without complement components, the evaluation should be focused on distinguishing between monoclonal deposition diseases, autoimmune IC diseases, and infection-associated diseases. </a:t>
            </a:r>
          </a:p>
          <a:p>
            <a:endParaRPr lang="en-US" dirty="0"/>
          </a:p>
          <a:p>
            <a:r>
              <a:rPr lang="en-US" dirty="0"/>
              <a:t>In adults, idiopathic immune complex glomerulonephritis (ICGN) is rare, and all other diagnostic possibilities should be exhausted before making this diagnosis. </a:t>
            </a:r>
          </a:p>
          <a:p>
            <a:endParaRPr lang="en-US" dirty="0"/>
          </a:p>
          <a:p>
            <a:r>
              <a:rPr lang="en-US" dirty="0"/>
              <a:t>If immunofluorescence microscopy shows a complement dominant pattern, C3 or C4 glomerulopathy (C3G, C4G) should be considered, and an appropriate evaluation of the complement system should be undertaken. </a:t>
            </a:r>
          </a:p>
          <a:p>
            <a:endParaRPr lang="en-US" dirty="0"/>
          </a:p>
          <a:p>
            <a:r>
              <a:rPr lang="en-US" dirty="0"/>
              <a:t>Negative immunofluorescence should raise the possibility of several diseases but especially various types of thrombotic microangiopathy (TMA).</a:t>
            </a:r>
          </a:p>
          <a:p>
            <a:endParaRPr lang="en-US" dirty="0"/>
          </a:p>
          <a:p>
            <a:r>
              <a:rPr lang="en-US" dirty="0"/>
              <a:t>Like most classification schemes, caveats apply.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156</a:t>
            </a:fld>
            <a:endParaRPr lang="en-US" dirty="0"/>
          </a:p>
        </p:txBody>
      </p:sp>
    </p:spTree>
    <p:extLst>
      <p:ext uri="{BB962C8B-B14F-4D97-AF65-F5344CB8AC3E}">
        <p14:creationId xmlns:p14="http://schemas.microsoft.com/office/powerpoint/2010/main" val="22776534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Fortuitously, the immunofluorescence findings on biopsy can be used to move the work-up of these patients in the correct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AdvOT77db984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77db9845"/>
              </a:rPr>
              <a:t>First, consider infection such as HBV and HCV infection, chronic bacterial infection (e.g., endocarditis, shunt nephritis, abscesses), fungal, and particularly in the developing world, parasitic infections (e.g., schistosomiasis, echinococcosis, malaria). Streptococcal serology should be performed in patients with recent history of infection.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AdvOT77db984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77db9845"/>
              </a:rPr>
              <a:t>Second, consider autoimmune disorders such as SLE and, less often, </a:t>
            </a:r>
            <a:r>
              <a:rPr lang="en-US" sz="1800" b="0" i="0" dirty="0" err="1">
                <a:solidFill>
                  <a:srgbClr val="000000"/>
                </a:solidFill>
                <a:effectLst/>
                <a:latin typeface="AdvOT77db9845"/>
              </a:rPr>
              <a:t>Sjögren</a:t>
            </a:r>
            <a:r>
              <a:rPr lang="en-US" sz="1800" b="0" i="0" dirty="0" err="1">
                <a:solidFill>
                  <a:srgbClr val="000000"/>
                </a:solidFill>
                <a:effectLst/>
                <a:latin typeface="AdvOT77db9845+20"/>
              </a:rPr>
              <a:t>’</a:t>
            </a:r>
            <a:r>
              <a:rPr lang="en-US" sz="1800" b="0" i="0" dirty="0" err="1">
                <a:solidFill>
                  <a:srgbClr val="000000"/>
                </a:solidFill>
                <a:effectLst/>
                <a:latin typeface="AdvOT77db9845"/>
              </a:rPr>
              <a:t>s</a:t>
            </a:r>
            <a:r>
              <a:rPr lang="en-US" sz="1800" b="0" i="0" dirty="0">
                <a:solidFill>
                  <a:srgbClr val="000000"/>
                </a:solidFill>
                <a:effectLst/>
                <a:latin typeface="AdvOT77db9845"/>
              </a:rPr>
              <a:t> syndrome or rheumatoid arthritis.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AdvOT77db984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77db9845"/>
              </a:rPr>
              <a:t>Besides autoimmunity, an underlying immune abnormality may be a trigger for ICGN. ICGN may be associated with malignancy; therefore, age-appropriate cancer screening may be warranted.</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157</a:t>
            </a:fld>
            <a:endParaRPr lang="en-US" dirty="0"/>
          </a:p>
        </p:txBody>
      </p:sp>
    </p:spTree>
    <p:extLst>
      <p:ext uri="{BB962C8B-B14F-4D97-AF65-F5344CB8AC3E}">
        <p14:creationId xmlns:p14="http://schemas.microsoft.com/office/powerpoint/2010/main" val="15399193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for monoclonal immunoglobulin-associated diseases focuses on controlling the clone of B cells or plasma cells responsible for production of the monoclonal immunoglobulin. </a:t>
            </a:r>
          </a:p>
          <a:p>
            <a:endParaRPr lang="en-US" dirty="0"/>
          </a:p>
          <a:p>
            <a:r>
              <a:rPr lang="en-US" dirty="0"/>
              <a:t>Autoimmune diseases are most often treated with immunosuppression, and infection associated glomerular diseases generally respond to controlling the infection. </a:t>
            </a:r>
          </a:p>
          <a:p>
            <a:endParaRPr lang="en-US" dirty="0"/>
          </a:p>
          <a:p>
            <a:r>
              <a:rPr lang="en-US" dirty="0"/>
              <a:t>The management of idiopathic ICGN and C3G/C4G is less clear, and because of the absence of any RCT data, the Work Group was able to offer only practice points in these areas and no specific recommendations.</a:t>
            </a:r>
          </a:p>
        </p:txBody>
      </p:sp>
      <p:sp>
        <p:nvSpPr>
          <p:cNvPr id="4" name="Slide Number Placeholder 3"/>
          <p:cNvSpPr>
            <a:spLocks noGrp="1"/>
          </p:cNvSpPr>
          <p:nvPr>
            <p:ph type="sldNum" sz="quarter" idx="5"/>
          </p:nvPr>
        </p:nvSpPr>
        <p:spPr/>
        <p:txBody>
          <a:bodyPr/>
          <a:lstStyle/>
          <a:p>
            <a:fld id="{B1378715-5F20-4FAB-896A-D1FA1C238A82}" type="slidenum">
              <a:rPr lang="en-US" smtClean="0"/>
              <a:t>158</a:t>
            </a:fld>
            <a:endParaRPr lang="en-US" dirty="0"/>
          </a:p>
        </p:txBody>
      </p:sp>
    </p:spTree>
    <p:extLst>
      <p:ext uri="{BB962C8B-B14F-4D97-AF65-F5344CB8AC3E}">
        <p14:creationId xmlns:p14="http://schemas.microsoft.com/office/powerpoint/2010/main" val="331324965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the 2012 guideline, the current approach to idiopathic ICGN is more nuanced, as opposed to immediately committing to an immunosuppressive drug.</a:t>
            </a:r>
          </a:p>
          <a:p>
            <a:endParaRPr lang="en-US" dirty="0"/>
          </a:p>
          <a:p>
            <a:r>
              <a:rPr lang="en-US" dirty="0"/>
              <a:t>This approach tailors therapy to severity of disease presentation and histology. Importantly, the approach suggests restraint in treating patients aggressively who have a chronic and significant impairment of kidney function.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159</a:t>
            </a:fld>
            <a:endParaRPr lang="en-US" dirty="0"/>
          </a:p>
        </p:txBody>
      </p:sp>
    </p:spTree>
    <p:extLst>
      <p:ext uri="{BB962C8B-B14F-4D97-AF65-F5344CB8AC3E}">
        <p14:creationId xmlns:p14="http://schemas.microsoft.com/office/powerpoint/2010/main" val="121344286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what is written in slides 156 and 157</a:t>
            </a:r>
          </a:p>
        </p:txBody>
      </p:sp>
      <p:sp>
        <p:nvSpPr>
          <p:cNvPr id="4" name="Slide Number Placeholder 3"/>
          <p:cNvSpPr>
            <a:spLocks noGrp="1"/>
          </p:cNvSpPr>
          <p:nvPr>
            <p:ph type="sldNum" sz="quarter" idx="5"/>
          </p:nvPr>
        </p:nvSpPr>
        <p:spPr/>
        <p:txBody>
          <a:bodyPr/>
          <a:lstStyle/>
          <a:p>
            <a:fld id="{B1378715-5F20-4FAB-896A-D1FA1C238A82}" type="slidenum">
              <a:rPr lang="en-US" smtClean="0"/>
              <a:t>160</a:t>
            </a:fld>
            <a:endParaRPr lang="en-US" dirty="0"/>
          </a:p>
        </p:txBody>
      </p:sp>
    </p:spTree>
    <p:extLst>
      <p:ext uri="{BB962C8B-B14F-4D97-AF65-F5344CB8AC3E}">
        <p14:creationId xmlns:p14="http://schemas.microsoft.com/office/powerpoint/2010/main" val="38907602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patients with C3G in whom a monoclonal gammopathy has been excluded, and who have moderate-to-severe disease (proteinuria &gt;1 g/d and/or declining kidney function over several months), MMF is suggested as first-line 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Observational data showed that MMF decreased progression to kidney failure compared to other immunosuppressives. </a:t>
            </a:r>
          </a:p>
          <a:p>
            <a:endParaRPr lang="en-US" dirty="0"/>
          </a:p>
          <a:p>
            <a:r>
              <a:rPr lang="en-US" dirty="0"/>
              <a:t>After MMF, the direction of treatment is not clear. </a:t>
            </a:r>
          </a:p>
          <a:p>
            <a:endParaRPr lang="en-US" dirty="0"/>
          </a:p>
          <a:p>
            <a:r>
              <a:rPr lang="en-US" dirty="0"/>
              <a:t>Because C3G is a complement-mediated disease, eculizumab has been used in a small number of patients with variable results. </a:t>
            </a:r>
          </a:p>
          <a:p>
            <a:endParaRPr lang="en-US" dirty="0"/>
          </a:p>
          <a:p>
            <a:r>
              <a:rPr lang="en-US" dirty="0"/>
              <a:t>While eculizumab can be tried in patients who fail to respond to MMF, such patients should be considered for clinical trials to begin to address this unmet need by gathering controlled study data.</a:t>
            </a:r>
          </a:p>
        </p:txBody>
      </p:sp>
      <p:sp>
        <p:nvSpPr>
          <p:cNvPr id="4" name="Slide Number Placeholder 3"/>
          <p:cNvSpPr>
            <a:spLocks noGrp="1"/>
          </p:cNvSpPr>
          <p:nvPr>
            <p:ph type="sldNum" sz="quarter" idx="5"/>
          </p:nvPr>
        </p:nvSpPr>
        <p:spPr/>
        <p:txBody>
          <a:bodyPr/>
          <a:lstStyle/>
          <a:p>
            <a:fld id="{B1378715-5F20-4FAB-896A-D1FA1C238A82}" type="slidenum">
              <a:rPr lang="en-US" smtClean="0"/>
              <a:t>161</a:t>
            </a:fld>
            <a:endParaRPr lang="en-US" dirty="0"/>
          </a:p>
        </p:txBody>
      </p:sp>
    </p:spTree>
    <p:extLst>
      <p:ext uri="{BB962C8B-B14F-4D97-AF65-F5344CB8AC3E}">
        <p14:creationId xmlns:p14="http://schemas.microsoft.com/office/powerpoint/2010/main" val="3086134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46158099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potential severity of AAV, if a patient’s clinical presentation is compatible with a small-vessel vasculitis and myeloperoxidase (MPO)- or proteinase 3 (PR3)-ANCA serology is positive, waiting for a kidney biopsy to be done or reported to verify diagnosis should not delay starting immunosuppressive therapy.</a:t>
            </a:r>
          </a:p>
          <a:p>
            <a:endParaRPr lang="en-US" dirty="0"/>
          </a:p>
          <a:p>
            <a:r>
              <a:rPr lang="en-US" dirty="0"/>
              <a:t>Besides confirming diagnosis, the kidney biopsy provides prognostic information so it should be done when feasible. </a:t>
            </a:r>
          </a:p>
          <a:p>
            <a:endParaRPr lang="en-US" dirty="0"/>
          </a:p>
          <a:p>
            <a:r>
              <a:rPr lang="en-US" dirty="0"/>
              <a:t>In all cases, however, infection must be excluded with as much certainty as possible before significant immunosuppression is given.</a:t>
            </a:r>
          </a:p>
        </p:txBody>
      </p:sp>
      <p:sp>
        <p:nvSpPr>
          <p:cNvPr id="4" name="Slide Number Placeholder 3"/>
          <p:cNvSpPr>
            <a:spLocks noGrp="1"/>
          </p:cNvSpPr>
          <p:nvPr>
            <p:ph type="sldNum" sz="quarter" idx="5"/>
          </p:nvPr>
        </p:nvSpPr>
        <p:spPr/>
        <p:txBody>
          <a:bodyPr/>
          <a:lstStyle/>
          <a:p>
            <a:fld id="{B1378715-5F20-4FAB-896A-D1FA1C238A82}" type="slidenum">
              <a:rPr lang="en-US" smtClean="0"/>
              <a:t>163</a:t>
            </a:fld>
            <a:endParaRPr lang="en-US" dirty="0"/>
          </a:p>
        </p:txBody>
      </p:sp>
    </p:spTree>
    <p:extLst>
      <p:ext uri="{BB962C8B-B14F-4D97-AF65-F5344CB8AC3E}">
        <p14:creationId xmlns:p14="http://schemas.microsoft.com/office/powerpoint/2010/main" val="366693435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presents the </a:t>
            </a:r>
            <a:r>
              <a:rPr lang="en-US" sz="1800" b="0" i="0" dirty="0">
                <a:solidFill>
                  <a:srgbClr val="000000"/>
                </a:solidFill>
                <a:effectLst/>
                <a:latin typeface="AdvOT9974ba86.B"/>
              </a:rPr>
              <a:t>de</a:t>
            </a:r>
            <a:r>
              <a:rPr lang="en-US" sz="1800" b="0" i="0" dirty="0">
                <a:solidFill>
                  <a:srgbClr val="000000"/>
                </a:solidFill>
                <a:effectLst/>
                <a:latin typeface="AdvOT9974ba86.B+fb"/>
              </a:rPr>
              <a:t>fi</a:t>
            </a:r>
            <a:r>
              <a:rPr lang="en-US" sz="1800" b="0" i="0" dirty="0">
                <a:solidFill>
                  <a:srgbClr val="000000"/>
                </a:solidFill>
                <a:effectLst/>
                <a:latin typeface="AdvOT9974ba86.B"/>
              </a:rPr>
              <a:t>nition of disease activity, remission, relapse, and treatment-resistant disease in AAV</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164</a:t>
            </a:fld>
            <a:endParaRPr lang="en-US" dirty="0"/>
          </a:p>
        </p:txBody>
      </p:sp>
    </p:spTree>
    <p:extLst>
      <p:ext uri="{BB962C8B-B14F-4D97-AF65-F5344CB8AC3E}">
        <p14:creationId xmlns:p14="http://schemas.microsoft.com/office/powerpoint/2010/main" val="429219160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Diagnostic strategy in rapidly progressive glomerulonephritis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165</a:t>
            </a:fld>
            <a:endParaRPr lang="en-US" dirty="0"/>
          </a:p>
        </p:txBody>
      </p:sp>
    </p:spTree>
    <p:extLst>
      <p:ext uri="{BB962C8B-B14F-4D97-AF65-F5344CB8AC3E}">
        <p14:creationId xmlns:p14="http://schemas.microsoft.com/office/powerpoint/2010/main" val="334795725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Frequency of organ involvement in AAV</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166</a:t>
            </a:fld>
            <a:endParaRPr lang="en-US" dirty="0"/>
          </a:p>
        </p:txBody>
      </p:sp>
    </p:spTree>
    <p:extLst>
      <p:ext uri="{BB962C8B-B14F-4D97-AF65-F5344CB8AC3E}">
        <p14:creationId xmlns:p14="http://schemas.microsoft.com/office/powerpoint/2010/main" val="409454504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Kidney histology is predictive of long-term risk of kidney failure; prognostic histologic scores have been developed</a:t>
            </a:r>
            <a:r>
              <a:rPr lang="en-US" dirty="0"/>
              <a:t> (e.g., by </a:t>
            </a:r>
            <a:r>
              <a:rPr lang="en-US" dirty="0" err="1"/>
              <a:t>Berden</a:t>
            </a:r>
            <a:r>
              <a:rPr lang="en-US" dirty="0"/>
              <a:t> et al. and Brix et al.)</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167</a:t>
            </a:fld>
            <a:endParaRPr lang="en-US" dirty="0"/>
          </a:p>
        </p:txBody>
      </p:sp>
    </p:spTree>
    <p:extLst>
      <p:ext uri="{BB962C8B-B14F-4D97-AF65-F5344CB8AC3E}">
        <p14:creationId xmlns:p14="http://schemas.microsoft.com/office/powerpoint/2010/main" val="27119399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PR3- and MPO-AAV are characterized by the occurrence of relapses. </a:t>
            </a:r>
          </a:p>
          <a:p>
            <a:endParaRPr lang="en-US" sz="1800" b="0" i="0" dirty="0">
              <a:solidFill>
                <a:srgbClr val="000000"/>
              </a:solidFill>
              <a:effectLst/>
              <a:latin typeface="AdvOT77db9845"/>
            </a:endParaRPr>
          </a:p>
          <a:p>
            <a:r>
              <a:rPr lang="en-US" sz="1800" b="0" i="0" dirty="0">
                <a:solidFill>
                  <a:srgbClr val="000000"/>
                </a:solidFill>
                <a:effectLst/>
                <a:latin typeface="AdvOT77db9845"/>
              </a:rPr>
              <a:t>Patients who are PR3-ANCA-positive experience more relapses than those who are MPO-ANCA positive.</a:t>
            </a:r>
          </a:p>
          <a:p>
            <a:br>
              <a:rPr lang="en-US" sz="1800" b="0" i="0" dirty="0">
                <a:solidFill>
                  <a:srgbClr val="007FAB"/>
                </a:solidFill>
                <a:effectLst/>
                <a:latin typeface="AdvOT77db9845"/>
              </a:rPr>
            </a:br>
            <a:r>
              <a:rPr lang="en-US" sz="1800" b="0" i="0" dirty="0">
                <a:solidFill>
                  <a:srgbClr val="000000"/>
                </a:solidFill>
                <a:effectLst/>
                <a:latin typeface="AdvOT77db9845"/>
              </a:rPr>
              <a:t>The achievement of ANCA-negativity after induction treatment is associated with a lower risk of relapse.</a:t>
            </a:r>
          </a:p>
          <a:p>
            <a:endParaRPr lang="en-US" sz="1800" b="0" i="0" dirty="0">
              <a:solidFill>
                <a:srgbClr val="000000"/>
              </a:solidFill>
              <a:effectLst/>
              <a:latin typeface="AdvOT77db9845"/>
            </a:endParaRPr>
          </a:p>
          <a:p>
            <a:r>
              <a:rPr lang="en-US" sz="1800" b="0" i="0" dirty="0">
                <a:solidFill>
                  <a:srgbClr val="000000"/>
                </a:solidFill>
                <a:effectLst/>
                <a:latin typeface="AdvOT77db9845"/>
              </a:rPr>
              <a:t>Both a rise or persistence of ANCA are only modestly predictive of future disease relapse.</a:t>
            </a:r>
          </a:p>
          <a:p>
            <a:endParaRPr lang="en-US" sz="1800" b="0" i="0" dirty="0">
              <a:solidFill>
                <a:srgbClr val="007FAB"/>
              </a:solidFill>
              <a:effectLst/>
              <a:latin typeface="AdvOT77db9845"/>
            </a:endParaRPr>
          </a:p>
          <a:p>
            <a:r>
              <a:rPr lang="en-US" sz="1800" b="0" i="0" dirty="0">
                <a:solidFill>
                  <a:srgbClr val="000000"/>
                </a:solidFill>
                <a:effectLst/>
                <a:latin typeface="AdvOT77db9845"/>
              </a:rPr>
              <a:t>Also, a change in ANCA status from negative to positive has been associated with a higher incidence of relapse, and more frequent clinical assessments should be considered. </a:t>
            </a:r>
          </a:p>
          <a:p>
            <a:endParaRPr lang="en-US" sz="1800" b="0" i="0" dirty="0">
              <a:solidFill>
                <a:srgbClr val="000000"/>
              </a:solidFill>
              <a:effectLst/>
              <a:latin typeface="AdvOT77db9845"/>
            </a:endParaRPr>
          </a:p>
          <a:p>
            <a:r>
              <a:rPr lang="en-US" sz="1800" b="0" i="0" dirty="0">
                <a:solidFill>
                  <a:srgbClr val="000000"/>
                </a:solidFill>
                <a:effectLst/>
                <a:latin typeface="AdvOT77db9845"/>
              </a:rPr>
              <a:t>However, regarding the relapsing phenotype of AAV, ANCA measurements should not guide treatment decisions in individual patients.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168</a:t>
            </a:fld>
            <a:endParaRPr lang="en-US" dirty="0"/>
          </a:p>
        </p:txBody>
      </p:sp>
    </p:spTree>
    <p:extLst>
      <p:ext uri="{BB962C8B-B14F-4D97-AF65-F5344CB8AC3E}">
        <p14:creationId xmlns:p14="http://schemas.microsoft.com/office/powerpoint/2010/main" val="16908100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initial therapy of new-onset AAV has been updated to include induction with cyclophosphamide or rituximab combined with glucocorticoids.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The best evidence is available for patients with new-onset AAV. In patients with severe (</a:t>
            </a:r>
            <a:r>
              <a:rPr lang="en-US" sz="1800" b="0" i="0" dirty="0" err="1">
                <a:solidFill>
                  <a:srgbClr val="000000"/>
                </a:solidFill>
                <a:effectLst/>
                <a:latin typeface="AdvOT255b5711.I"/>
              </a:rPr>
              <a:t>SCr</a:t>
            </a:r>
            <a:r>
              <a:rPr lang="en-US" sz="1800" b="0" i="0" dirty="0">
                <a:solidFill>
                  <a:srgbClr val="000000"/>
                </a:solidFill>
                <a:effectLst/>
                <a:latin typeface="AdvOT255b5711.I"/>
              </a:rPr>
              <a:t> </a:t>
            </a:r>
            <a:r>
              <a:rPr lang="en-US" sz="1800" b="0" i="0" dirty="0">
                <a:solidFill>
                  <a:srgbClr val="000000"/>
                </a:solidFill>
                <a:effectLst/>
                <a:latin typeface="AdvP4C4E51"/>
              </a:rPr>
              <a:t>&gt;</a:t>
            </a:r>
            <a:r>
              <a:rPr lang="en-US" sz="1800" b="0" i="0" dirty="0">
                <a:solidFill>
                  <a:srgbClr val="000000"/>
                </a:solidFill>
                <a:effectLst/>
                <a:latin typeface="AdvOT255b5711.I"/>
              </a:rPr>
              <a:t>4 mg/dl [</a:t>
            </a:r>
            <a:r>
              <a:rPr lang="en-US" sz="1800" b="0" i="0" dirty="0">
                <a:solidFill>
                  <a:srgbClr val="000000"/>
                </a:solidFill>
                <a:effectLst/>
                <a:latin typeface="AdvP4C4E51"/>
              </a:rPr>
              <a:t>&gt;</a:t>
            </a:r>
            <a:r>
              <a:rPr lang="en-US" sz="1800" b="0" i="0" dirty="0">
                <a:solidFill>
                  <a:srgbClr val="000000"/>
                </a:solidFill>
                <a:effectLst/>
                <a:latin typeface="AdvOT255b5711.I"/>
              </a:rPr>
              <a:t>354 </a:t>
            </a:r>
            <a:r>
              <a:rPr lang="en-US" sz="1800" b="0" i="0" dirty="0">
                <a:solidFill>
                  <a:srgbClr val="000000"/>
                </a:solidFill>
                <a:effectLst/>
                <a:latin typeface="AdvPS4721B4"/>
              </a:rPr>
              <a:t>m</a:t>
            </a:r>
            <a:r>
              <a:rPr lang="en-US" sz="1800" b="0" i="0" dirty="0">
                <a:solidFill>
                  <a:srgbClr val="000000"/>
                </a:solidFill>
                <a:effectLst/>
                <a:latin typeface="AdvOT255b5711.I"/>
              </a:rPr>
              <a:t>mol/l]) kidney disease, limited data for induction therapy with rituximab are available</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169</a:t>
            </a:fld>
            <a:endParaRPr lang="en-US" dirty="0"/>
          </a:p>
        </p:txBody>
      </p:sp>
    </p:spTree>
    <p:extLst>
      <p:ext uri="{BB962C8B-B14F-4D97-AF65-F5344CB8AC3E}">
        <p14:creationId xmlns:p14="http://schemas.microsoft.com/office/powerpoint/2010/main" val="339854344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algorithm</a:t>
            </a:r>
          </a:p>
        </p:txBody>
      </p:sp>
      <p:sp>
        <p:nvSpPr>
          <p:cNvPr id="4" name="Slide Number Placeholder 3"/>
          <p:cNvSpPr>
            <a:spLocks noGrp="1"/>
          </p:cNvSpPr>
          <p:nvPr>
            <p:ph type="sldNum" sz="quarter" idx="5"/>
          </p:nvPr>
        </p:nvSpPr>
        <p:spPr/>
        <p:txBody>
          <a:bodyPr/>
          <a:lstStyle/>
          <a:p>
            <a:fld id="{B1378715-5F20-4FAB-896A-D1FA1C238A82}" type="slidenum">
              <a:rPr lang="en-US" smtClean="0"/>
              <a:t>170</a:t>
            </a:fld>
            <a:endParaRPr lang="en-US" dirty="0"/>
          </a:p>
        </p:txBody>
      </p:sp>
    </p:spTree>
    <p:extLst>
      <p:ext uri="{BB962C8B-B14F-4D97-AF65-F5344CB8AC3E}">
        <p14:creationId xmlns:p14="http://schemas.microsoft.com/office/powerpoint/2010/main" val="128935084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caveat, it was emphasized that there are only limited data for rituximab induction in the setting of severely impaired kidney function (serum creatinine &gt;4 mg/dl [&gt;354 mmol/l]).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Cyclophosphamide remains the preferred immunosuppressive for such patients, although the combination of cyclophosphamide plus rituximab can be considered.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help in choosing whether to use cyclophosphamide or rituximab, the Work Group provided several suggestions as shown in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relapsing disease, patients should be re-induced and the treatment of choice is rituximab, especially if patients have already reached a cumulative dose of cyclophosphamide over 36 g, as this may increase chances for developing a malignancy.</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171</a:t>
            </a:fld>
            <a:endParaRPr lang="en-US" dirty="0"/>
          </a:p>
        </p:txBody>
      </p:sp>
    </p:spTree>
    <p:extLst>
      <p:ext uri="{BB962C8B-B14F-4D97-AF65-F5344CB8AC3E}">
        <p14:creationId xmlns:p14="http://schemas.microsoft.com/office/powerpoint/2010/main" val="1036325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information in the table</a:t>
            </a:r>
          </a:p>
        </p:txBody>
      </p:sp>
      <p:sp>
        <p:nvSpPr>
          <p:cNvPr id="4" name="Slide Number Placeholder 3"/>
          <p:cNvSpPr>
            <a:spLocks noGrp="1"/>
          </p:cNvSpPr>
          <p:nvPr>
            <p:ph type="sldNum" sz="quarter" idx="5"/>
          </p:nvPr>
        </p:nvSpPr>
        <p:spPr/>
        <p:txBody>
          <a:bodyPr/>
          <a:lstStyle/>
          <a:p>
            <a:fld id="{B1378715-5F20-4FAB-896A-D1FA1C238A82}" type="slidenum">
              <a:rPr lang="en-US" smtClean="0"/>
              <a:t>172</a:t>
            </a:fld>
            <a:endParaRPr lang="en-US" dirty="0"/>
          </a:p>
        </p:txBody>
      </p:sp>
    </p:spTree>
    <p:extLst>
      <p:ext uri="{BB962C8B-B14F-4D97-AF65-F5344CB8AC3E}">
        <p14:creationId xmlns:p14="http://schemas.microsoft.com/office/powerpoint/2010/main" val="235839390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PEXIVAS demonstrated that glucocorticoid dosing can safely be reduced from the high dose regimens traditionally used in AAV.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173</a:t>
            </a:fld>
            <a:endParaRPr lang="en-US" dirty="0"/>
          </a:p>
        </p:txBody>
      </p:sp>
    </p:spTree>
    <p:extLst>
      <p:ext uri="{BB962C8B-B14F-4D97-AF65-F5344CB8AC3E}">
        <p14:creationId xmlns:p14="http://schemas.microsoft.com/office/powerpoint/2010/main" val="255837016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 and present information in the table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174</a:t>
            </a:fld>
            <a:endParaRPr lang="en-US" dirty="0"/>
          </a:p>
        </p:txBody>
      </p:sp>
    </p:spTree>
    <p:extLst>
      <p:ext uri="{BB962C8B-B14F-4D97-AF65-F5344CB8AC3E}">
        <p14:creationId xmlns:p14="http://schemas.microsoft.com/office/powerpoint/2010/main" val="193014916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more controversial aspects of the initial management of AAV is the role of plasma exchange in patients who present with severe kidney failure and/or require dialysis.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Older studies suggested a benefit, but the recently reported PEXIVAS trial did not show that plasma exchange delayed time to kidney failure or death in AAV patients who presented with eGFR &lt; 50 ml/min/1.73 m</a:t>
            </a:r>
            <a:r>
              <a:rPr lang="en-US" baseline="30000" dirty="0"/>
              <a:t>2 </a:t>
            </a:r>
            <a:r>
              <a:rPr lang="en-US" baseline="0" dirty="0"/>
              <a:t>or alveolar hemorrhage</a:t>
            </a:r>
            <a:r>
              <a:rPr lang="en-US" dirty="0"/>
              <a:t>.  It is suggested that plasma exchange not be used routinely in AAV.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if AAV overlaps with anti-GBM antibody GN, plasma exchange should be used</a:t>
            </a:r>
          </a:p>
        </p:txBody>
      </p:sp>
      <p:sp>
        <p:nvSpPr>
          <p:cNvPr id="4" name="Slide Number Placeholder 3"/>
          <p:cNvSpPr>
            <a:spLocks noGrp="1"/>
          </p:cNvSpPr>
          <p:nvPr>
            <p:ph type="sldNum" sz="quarter" idx="5"/>
          </p:nvPr>
        </p:nvSpPr>
        <p:spPr/>
        <p:txBody>
          <a:bodyPr/>
          <a:lstStyle/>
          <a:p>
            <a:fld id="{B1378715-5F20-4FAB-896A-D1FA1C238A82}" type="slidenum">
              <a:rPr lang="en-US" smtClean="0"/>
              <a:t>175</a:t>
            </a:fld>
            <a:endParaRPr lang="en-US" dirty="0"/>
          </a:p>
        </p:txBody>
      </p:sp>
    </p:spTree>
    <p:extLst>
      <p:ext uri="{BB962C8B-B14F-4D97-AF65-F5344CB8AC3E}">
        <p14:creationId xmlns:p14="http://schemas.microsoft.com/office/powerpoint/2010/main" val="406672830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higher value on prevention of relapses and a relatively lower value on adverse events related to immunosuppressive drugs.</a:t>
            </a:r>
            <a:r>
              <a:rPr lang="en-US" dirty="0"/>
              <a:t>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induction therapy, patients with AAV require maintenance immunosuppression because of their high likelihood of relapse, especially those with PR3-ANCA disease.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176</a:t>
            </a:fld>
            <a:endParaRPr lang="en-US" dirty="0"/>
          </a:p>
        </p:txBody>
      </p:sp>
    </p:spTree>
    <p:extLst>
      <p:ext uri="{BB962C8B-B14F-4D97-AF65-F5344CB8AC3E}">
        <p14:creationId xmlns:p14="http://schemas.microsoft.com/office/powerpoint/2010/main" val="390359594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 treatment of AAV uses therapies that come with considerable risk for adverse events, therapeutic futility should be considered.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Work Group suggested that immunosuppression be discontinued in patients who have no extrarenal disease manifestations if after 3 months they remain dialysis-dependent.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Persistence of ANCA positivity after treatment, rising titers of ANCA, and conversion from ANCA negativity to ANCA positivity are only modestly predictive of future relapse; therefore, removing maintenance therapy remains a clinical decision, as opposed to a biomarker-driven decision for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177</a:t>
            </a:fld>
            <a:endParaRPr lang="en-US" dirty="0"/>
          </a:p>
        </p:txBody>
      </p:sp>
    </p:spTree>
    <p:extLst>
      <p:ext uri="{BB962C8B-B14F-4D97-AF65-F5344CB8AC3E}">
        <p14:creationId xmlns:p14="http://schemas.microsoft.com/office/powerpoint/2010/main" val="406134183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updated recommendations for AAV maintenance include rituximab or azathioprine plus low-dose glucocorticoids, although the Work Group preferred rituximab for maintenance. </a:t>
            </a:r>
          </a:p>
          <a:p>
            <a:endParaRPr lang="en-US" dirty="0"/>
          </a:p>
          <a:p>
            <a:r>
              <a:rPr lang="en-US" dirty="0"/>
              <a:t>Considerations for using rituximab or azathioprine are outlined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178</a:t>
            </a:fld>
            <a:endParaRPr lang="en-US" dirty="0"/>
          </a:p>
        </p:txBody>
      </p:sp>
    </p:spTree>
    <p:extLst>
      <p:ext uri="{BB962C8B-B14F-4D97-AF65-F5344CB8AC3E}">
        <p14:creationId xmlns:p14="http://schemas.microsoft.com/office/powerpoint/2010/main" val="274962042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dosing and duration of maintenance immunosuppression in AAV is not clear. </a:t>
            </a:r>
          </a:p>
          <a:p>
            <a:endParaRPr lang="en-US" dirty="0"/>
          </a:p>
          <a:p>
            <a:r>
              <a:rPr lang="en-US" dirty="0"/>
              <a:t>Both rituximab and azathioprine have been used for a minimum of 18 months, and up to 4 years for azathioprine. </a:t>
            </a:r>
          </a:p>
          <a:p>
            <a:endParaRPr lang="en-US" dirty="0"/>
          </a:p>
          <a:p>
            <a:r>
              <a:rPr lang="en-US" dirty="0"/>
              <a:t>It is therefore suggested that the duration of maintenance therapy be at least 18 months. </a:t>
            </a:r>
          </a:p>
          <a:p>
            <a:endParaRPr lang="en-US" dirty="0"/>
          </a:p>
          <a:p>
            <a:r>
              <a:rPr lang="en-US" dirty="0"/>
              <a:t>Withdrawal can then be  considered, after factoring in the risk of disease relapse.</a:t>
            </a:r>
          </a:p>
        </p:txBody>
      </p:sp>
      <p:sp>
        <p:nvSpPr>
          <p:cNvPr id="4" name="Slide Number Placeholder 3"/>
          <p:cNvSpPr>
            <a:spLocks noGrp="1"/>
          </p:cNvSpPr>
          <p:nvPr>
            <p:ph type="sldNum" sz="quarter" idx="5"/>
          </p:nvPr>
        </p:nvSpPr>
        <p:spPr/>
        <p:txBody>
          <a:bodyPr/>
          <a:lstStyle/>
          <a:p>
            <a:fld id="{B1378715-5F20-4FAB-896A-D1FA1C238A82}" type="slidenum">
              <a:rPr lang="en-US" smtClean="0"/>
              <a:t>179</a:t>
            </a:fld>
            <a:endParaRPr lang="en-US" dirty="0"/>
          </a:p>
        </p:txBody>
      </p:sp>
    </p:spTree>
    <p:extLst>
      <p:ext uri="{BB962C8B-B14F-4D97-AF65-F5344CB8AC3E}">
        <p14:creationId xmlns:p14="http://schemas.microsoft.com/office/powerpoint/2010/main" val="284787339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must be noted that, the commonly monitored serologies in ANCA vasculitis are imperfect biomarkers of disease relapse. </a:t>
            </a:r>
          </a:p>
          <a:p>
            <a:endParaRPr lang="en-US" dirty="0"/>
          </a:p>
          <a:p>
            <a:r>
              <a:rPr lang="en-US" dirty="0"/>
              <a:t>Persistence of ANCA positivity after treatment, rising titers of ANCA, and conversion from ANCA negativity to ANCA positivity are only modestly predictive of future relapse; therefore, removing maintenance therapy remains a clinical decision, as opposed to a biomarker-driven decision for now.</a:t>
            </a:r>
          </a:p>
          <a:p>
            <a:endParaRPr lang="en-US" dirty="0"/>
          </a:p>
          <a:p>
            <a:r>
              <a:rPr lang="en-US" sz="1800" b="0" i="0" dirty="0">
                <a:solidFill>
                  <a:srgbClr val="000000"/>
                </a:solidFill>
                <a:effectLst/>
                <a:latin typeface="AdvOT77db9845"/>
              </a:rPr>
              <a:t>Relapses respond to immunosuppression with a similar response rate as the initial presentation, and severe relapses should be treated by reintroducing induction therapy. </a:t>
            </a:r>
          </a:p>
          <a:p>
            <a:endParaRPr lang="en-US" sz="1800" b="0" i="0" dirty="0">
              <a:solidFill>
                <a:srgbClr val="000000"/>
              </a:solidFill>
              <a:effectLst/>
              <a:latin typeface="AdvOT77db9845"/>
            </a:endParaRPr>
          </a:p>
          <a:p>
            <a:r>
              <a:rPr lang="en-US" sz="1800" b="0" i="0" dirty="0">
                <a:solidFill>
                  <a:srgbClr val="000000"/>
                </a:solidFill>
                <a:effectLst/>
                <a:latin typeface="AdvOT77db9845"/>
              </a:rPr>
              <a:t>When deciding whether to use cyclophosphamide again, the cumulative dose of cyclophosphamide already given should be taken into account. Cumulative dosages above 36 g have been associated with the occurrence of malignancies.</a:t>
            </a:r>
            <a:endParaRPr lang="en-US" sz="1800" b="0" i="0" dirty="0">
              <a:solidFill>
                <a:srgbClr val="007FAB"/>
              </a:solidFill>
              <a:effectLst/>
              <a:latin typeface="AdvOT77db9845"/>
            </a:endParaRPr>
          </a:p>
          <a:p>
            <a:endParaRPr lang="en-US" sz="1800" b="0" i="0" dirty="0">
              <a:solidFill>
                <a:srgbClr val="007FAB"/>
              </a:solidFill>
              <a:effectLst/>
              <a:latin typeface="AdvOT77db9845"/>
            </a:endParaRPr>
          </a:p>
          <a:p>
            <a:r>
              <a:rPr lang="en-US" sz="1800" b="0" i="0" dirty="0">
                <a:solidFill>
                  <a:srgbClr val="000000"/>
                </a:solidFill>
                <a:effectLst/>
                <a:latin typeface="AdvOT77db9845"/>
              </a:rPr>
              <a:t>In a </a:t>
            </a:r>
            <a:r>
              <a:rPr lang="en-US" sz="1800" b="0" i="1" baseline="0" dirty="0">
                <a:solidFill>
                  <a:srgbClr val="000000"/>
                </a:solidFill>
                <a:effectLst/>
                <a:latin typeface="AdvOT255b5711.I"/>
              </a:rPr>
              <a:t>post hoc </a:t>
            </a:r>
            <a:r>
              <a:rPr lang="en-US" sz="1800" b="0" i="0" dirty="0">
                <a:solidFill>
                  <a:srgbClr val="000000"/>
                </a:solidFill>
                <a:effectLst/>
                <a:latin typeface="AdvOT77db9845"/>
              </a:rPr>
              <a:t>analysis of the RAVE trial, higher remission rates were seen in relapsing patients treated with rituximab compared to cyclophosphamide, especially for patients with PR3-AAV.</a:t>
            </a:r>
          </a:p>
          <a:p>
            <a:endParaRPr lang="en-US" sz="1800" b="0" i="0" dirty="0">
              <a:solidFill>
                <a:srgbClr val="000000"/>
              </a:solidFill>
              <a:effectLst/>
              <a:latin typeface="AdvOT77db9845"/>
            </a:endParaRPr>
          </a:p>
          <a:p>
            <a:r>
              <a:rPr lang="en-US" sz="1800" b="0" i="0" dirty="0">
                <a:solidFill>
                  <a:srgbClr val="000000"/>
                </a:solidFill>
                <a:effectLst/>
                <a:latin typeface="AdvOT77db9845"/>
              </a:rPr>
              <a:t>In patients with non-severe relapses, immunosuppression should be increased while avoiding cyclophosphamide. </a:t>
            </a:r>
          </a:p>
          <a:p>
            <a:endParaRPr lang="en-US" sz="1800" b="0" i="0" dirty="0">
              <a:solidFill>
                <a:srgbClr val="000000"/>
              </a:solidFill>
              <a:effectLst/>
              <a:latin typeface="AdvOT77db9845"/>
            </a:endParaRPr>
          </a:p>
          <a:p>
            <a:r>
              <a:rPr lang="en-US" sz="1800" b="0" i="0" dirty="0">
                <a:solidFill>
                  <a:srgbClr val="000000"/>
                </a:solidFill>
                <a:effectLst/>
                <a:latin typeface="AdvOT77db9845"/>
              </a:rPr>
              <a:t>Apart from MMF, which has been tested in combination with glucocorticoids in RCTs for induction therapy in relapsing patients, there is no strong evidence to support other regimens.</a:t>
            </a:r>
          </a:p>
          <a:p>
            <a:endParaRPr lang="en-US" sz="1800" b="0" i="0" dirty="0">
              <a:solidFill>
                <a:srgbClr val="000000"/>
              </a:solidFill>
              <a:effectLst/>
              <a:latin typeface="AdvOT77db9845"/>
            </a:endParaRPr>
          </a:p>
          <a:p>
            <a:r>
              <a:rPr lang="en-US" sz="1800" b="0" i="0" dirty="0">
                <a:solidFill>
                  <a:srgbClr val="000000"/>
                </a:solidFill>
                <a:effectLst/>
                <a:latin typeface="AdvOT77db9845"/>
              </a:rPr>
              <a:t>However, if non-severe relapses are treated with MMF, there is an increased rate of future relapse, and glucocorticoid exposure will be increased accordingly.</a:t>
            </a:r>
            <a:endParaRPr lang="en-US" sz="1800" b="0" i="0" dirty="0">
              <a:solidFill>
                <a:srgbClr val="007FAB"/>
              </a:solidFill>
              <a:effectLst/>
              <a:latin typeface="AdvOT77db9845"/>
            </a:endParaRPr>
          </a:p>
          <a:p>
            <a:endParaRPr lang="en-US" sz="1800" b="0" i="0" dirty="0">
              <a:solidFill>
                <a:srgbClr val="007FAB"/>
              </a:solidFill>
              <a:effectLst/>
              <a:latin typeface="AdvOT77db9845"/>
            </a:endParaRPr>
          </a:p>
          <a:p>
            <a:r>
              <a:rPr lang="en-US" sz="1800" b="0" i="0" dirty="0">
                <a:solidFill>
                  <a:srgbClr val="000000"/>
                </a:solidFill>
                <a:effectLst/>
                <a:latin typeface="AdvOT77db9845"/>
              </a:rPr>
              <a:t>Rituximab is therefore preferred for relapsing AAV.</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180</a:t>
            </a:fld>
            <a:endParaRPr lang="en-US" dirty="0"/>
          </a:p>
        </p:txBody>
      </p:sp>
    </p:spTree>
    <p:extLst>
      <p:ext uri="{BB962C8B-B14F-4D97-AF65-F5344CB8AC3E}">
        <p14:creationId xmlns:p14="http://schemas.microsoft.com/office/powerpoint/2010/main" val="368402481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181</a:t>
            </a:fld>
            <a:endParaRPr lang="en-US" dirty="0"/>
          </a:p>
        </p:txBody>
      </p:sp>
    </p:spTree>
    <p:extLst>
      <p:ext uri="{BB962C8B-B14F-4D97-AF65-F5344CB8AC3E}">
        <p14:creationId xmlns:p14="http://schemas.microsoft.com/office/powerpoint/2010/main" val="189143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7" name="Google Shape;29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patients progress to require long-term kidney replacement therapy, kidney transplantation should be delayed until patients are in clinical remission for ≥6 months.</a:t>
            </a:r>
          </a:p>
          <a:p>
            <a:endParaRPr lang="en-US" dirty="0"/>
          </a:p>
          <a:p>
            <a:r>
              <a:rPr lang="en-US" dirty="0"/>
              <a:t>Importantly, persistent ANCA positivity should not delay kidney transplantation</a:t>
            </a:r>
          </a:p>
        </p:txBody>
      </p:sp>
      <p:sp>
        <p:nvSpPr>
          <p:cNvPr id="4" name="Slide Number Placeholder 3"/>
          <p:cNvSpPr>
            <a:spLocks noGrp="1"/>
          </p:cNvSpPr>
          <p:nvPr>
            <p:ph type="sldNum" sz="quarter" idx="5"/>
          </p:nvPr>
        </p:nvSpPr>
        <p:spPr/>
        <p:txBody>
          <a:bodyPr/>
          <a:lstStyle/>
          <a:p>
            <a:fld id="{B1378715-5F20-4FAB-896A-D1FA1C238A82}" type="slidenum">
              <a:rPr lang="en-US" smtClean="0"/>
              <a:t>182</a:t>
            </a:fld>
            <a:endParaRPr lang="en-US" dirty="0"/>
          </a:p>
        </p:txBody>
      </p:sp>
    </p:spTree>
    <p:extLst>
      <p:ext uri="{BB962C8B-B14F-4D97-AF65-F5344CB8AC3E}">
        <p14:creationId xmlns:p14="http://schemas.microsoft.com/office/powerpoint/2010/main" val="45729984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The management recommendations for LN may change in the coming months because several high-quality RCTs of novel therapies have recently been successfully completed.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These approaches will be incorporated into the guideline as the community understands how best to apply the new agents in the context of existing regimens.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However, as the 2021 guideline was being established, details of these new data were not yet available, such that the recommendations on choice of treatment may appear not too dissimilar to the 2012 guideline.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Nonetheless, some new management themes for LN have emerged, and management guidelines are presented in the current context. </a:t>
            </a:r>
          </a:p>
        </p:txBody>
      </p:sp>
    </p:spTree>
    <p:extLst>
      <p:ext uri="{BB962C8B-B14F-4D97-AF65-F5344CB8AC3E}">
        <p14:creationId xmlns:p14="http://schemas.microsoft.com/office/powerpoint/2010/main" val="425197033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 and present the algorithm</a:t>
            </a:r>
          </a:p>
        </p:txBody>
      </p:sp>
      <p:sp>
        <p:nvSpPr>
          <p:cNvPr id="4" name="Slide Number Placeholder 3"/>
          <p:cNvSpPr>
            <a:spLocks noGrp="1"/>
          </p:cNvSpPr>
          <p:nvPr>
            <p:ph type="sldNum" sz="quarter" idx="5"/>
          </p:nvPr>
        </p:nvSpPr>
        <p:spPr/>
        <p:txBody>
          <a:bodyPr/>
          <a:lstStyle/>
          <a:p>
            <a:fld id="{B1378715-5F20-4FAB-896A-D1FA1C238A82}" type="slidenum">
              <a:rPr lang="en-US" smtClean="0"/>
              <a:t>184</a:t>
            </a:fld>
            <a:endParaRPr lang="en-US" dirty="0"/>
          </a:p>
        </p:txBody>
      </p:sp>
    </p:spTree>
    <p:extLst>
      <p:ext uri="{BB962C8B-B14F-4D97-AF65-F5344CB8AC3E}">
        <p14:creationId xmlns:p14="http://schemas.microsoft.com/office/powerpoint/2010/main" val="39723723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Activity and chronicity items included in LN kidney biopsy report.</a:t>
            </a:r>
            <a:r>
              <a:rPr lang="en-US" dirty="0"/>
              <a:t> </a:t>
            </a:r>
          </a:p>
          <a:p>
            <a:endParaRPr lang="en-US" dirty="0"/>
          </a:p>
          <a:p>
            <a:r>
              <a:rPr lang="en-US" sz="1800" b="0" i="0" dirty="0">
                <a:solidFill>
                  <a:srgbClr val="000000"/>
                </a:solidFill>
                <a:effectLst/>
                <a:latin typeface="AdvOT77db9845"/>
              </a:rPr>
              <a:t>Clinicians should pay attention to the detailed description of both active and chronic histopathologic features affecting different elements of the kidney parenchyma, especially regarding potentially reversible active lesions versus chronic damage not reversible by immunosuppressive medications.</a:t>
            </a:r>
            <a:endParaRPr lang="en-US" dirty="0"/>
          </a:p>
          <a:p>
            <a:endParaRPr lang="en-US" dirty="0"/>
          </a:p>
          <a:p>
            <a:r>
              <a:rPr lang="en-US" dirty="0"/>
              <a:t>These histopathological features are not only important for diagnosis, but for treatment as well.</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185</a:t>
            </a:fld>
            <a:endParaRPr lang="en-US" dirty="0"/>
          </a:p>
        </p:txBody>
      </p:sp>
    </p:spTree>
    <p:extLst>
      <p:ext uri="{BB962C8B-B14F-4D97-AF65-F5344CB8AC3E}">
        <p14:creationId xmlns:p14="http://schemas.microsoft.com/office/powerpoint/2010/main" val="290185383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US" dirty="0"/>
              <a:t>It is recommended that antimalarials be given to patients with systemic lupus erythematosus (SLE) if there are no contraindications.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sz="1800" b="0" i="0" dirty="0">
                <a:solidFill>
                  <a:srgbClr val="000000"/>
                </a:solidFill>
                <a:effectLst/>
                <a:latin typeface="AdvOT255b5711.I"/>
              </a:rPr>
              <a:t>This recommendation places a relatively higher value on the various bene</a:t>
            </a:r>
            <a:r>
              <a:rPr lang="en-US" sz="1800" b="0" i="0" dirty="0">
                <a:solidFill>
                  <a:srgbClr val="000000"/>
                </a:solidFill>
                <a:effectLst/>
                <a:latin typeface="AdvOT255b5711.I+fb"/>
              </a:rPr>
              <a:t>fi</a:t>
            </a:r>
            <a:r>
              <a:rPr lang="en-US" sz="1800" b="0" i="0" dirty="0">
                <a:solidFill>
                  <a:srgbClr val="000000"/>
                </a:solidFill>
                <a:effectLst/>
                <a:latin typeface="AdvOT255b5711.I"/>
              </a:rPr>
              <a:t>ts associated with hydroxychloroquine use reported in observational studies (including lower rates of disease </a:t>
            </a:r>
            <a:r>
              <a:rPr lang="en-US" sz="1800" b="0" i="0" dirty="0">
                <a:solidFill>
                  <a:srgbClr val="000000"/>
                </a:solidFill>
                <a:effectLst/>
                <a:latin typeface="AdvOT255b5711.I+fb"/>
              </a:rPr>
              <a:t>fl</a:t>
            </a:r>
            <a:r>
              <a:rPr lang="en-US" sz="1800" b="0" i="0" dirty="0">
                <a:solidFill>
                  <a:srgbClr val="000000"/>
                </a:solidFill>
                <a:effectLst/>
                <a:latin typeface="AdvOT255b5711.I"/>
              </a:rPr>
              <a:t>ares, progressive kidney damage, and vascular complications) and on the generally favorable safety pro</a:t>
            </a:r>
            <a:r>
              <a:rPr lang="en-US" sz="1800" b="0" i="0" dirty="0">
                <a:solidFill>
                  <a:srgbClr val="000000"/>
                </a:solidFill>
                <a:effectLst/>
                <a:latin typeface="AdvOT255b5711.I+fb"/>
              </a:rPr>
              <a:t>fi</a:t>
            </a:r>
            <a:r>
              <a:rPr lang="en-US" sz="1800" b="0" i="0" dirty="0">
                <a:solidFill>
                  <a:srgbClr val="000000"/>
                </a:solidFill>
                <a:effectLst/>
                <a:latin typeface="AdvOT255b5711.I"/>
              </a:rPr>
              <a:t>le of hydroxychloroquine treatment. It places a relatively lower value on the lack of large scale prospective RCT data.</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186</a:t>
            </a:fld>
            <a:endParaRPr lang="en-US" dirty="0"/>
          </a:p>
        </p:txBody>
      </p:sp>
    </p:spTree>
    <p:extLst>
      <p:ext uri="{BB962C8B-B14F-4D97-AF65-F5344CB8AC3E}">
        <p14:creationId xmlns:p14="http://schemas.microsoft.com/office/powerpoint/2010/main" val="36663683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systemic nature of SLE and the potential adverse effects of therapies used to treat LN, the Work Group noted that a holistic approach to the management of LN be considered. </a:t>
            </a:r>
          </a:p>
          <a:p>
            <a:endParaRPr lang="en-US" dirty="0"/>
          </a:p>
          <a:p>
            <a:r>
              <a:rPr lang="en-US" dirty="0"/>
              <a:t>Several relevant suggestions to improve the health and well-being of LN patients are described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187</a:t>
            </a:fld>
            <a:endParaRPr lang="en-US" dirty="0"/>
          </a:p>
        </p:txBody>
      </p:sp>
    </p:spTree>
    <p:extLst>
      <p:ext uri="{BB962C8B-B14F-4D97-AF65-F5344CB8AC3E}">
        <p14:creationId xmlns:p14="http://schemas.microsoft.com/office/powerpoint/2010/main" val="191679154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the slide and present the algorithm</a:t>
            </a:r>
          </a:p>
        </p:txBody>
      </p:sp>
      <p:sp>
        <p:nvSpPr>
          <p:cNvPr id="4" name="Slide Number Placeholder 3"/>
          <p:cNvSpPr>
            <a:spLocks noGrp="1"/>
          </p:cNvSpPr>
          <p:nvPr>
            <p:ph type="sldNum" sz="quarter" idx="5"/>
          </p:nvPr>
        </p:nvSpPr>
        <p:spPr/>
        <p:txBody>
          <a:bodyPr/>
          <a:lstStyle/>
          <a:p>
            <a:fld id="{B1378715-5F20-4FAB-896A-D1FA1C238A82}" type="slidenum">
              <a:rPr lang="en-US" smtClean="0"/>
              <a:t>188</a:t>
            </a:fld>
            <a:endParaRPr lang="en-US" dirty="0"/>
          </a:p>
        </p:txBody>
      </p:sp>
    </p:spTree>
    <p:extLst>
      <p:ext uri="{BB962C8B-B14F-4D97-AF65-F5344CB8AC3E}">
        <p14:creationId xmlns:p14="http://schemas.microsoft.com/office/powerpoint/2010/main" val="145770948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255b5711.I"/>
              </a:rPr>
              <a:t>This recommendation places a high value on the data demonstrating that glucocorticoids, in combination with MPAA or standard-dose cyclophosphamide, will improve kidney outcomes in active severe LN. It also places a high value on the data demonstrating comparable ef</a:t>
            </a:r>
            <a:r>
              <a:rPr lang="en-US" sz="1800" b="0" i="0" dirty="0">
                <a:solidFill>
                  <a:srgbClr val="000000"/>
                </a:solidFill>
                <a:effectLst/>
                <a:latin typeface="AdvOT255b5711.I+fb"/>
              </a:rPr>
              <a:t>fi</a:t>
            </a:r>
            <a:r>
              <a:rPr lang="en-US" sz="1800" b="0" i="0" dirty="0">
                <a:solidFill>
                  <a:srgbClr val="000000"/>
                </a:solidFill>
                <a:effectLst/>
                <a:latin typeface="AdvOT255b5711.I"/>
              </a:rPr>
              <a:t>cacy between MMF and cyclophosphamide in active severe LN. The Work Group recognizes that 2 new therapies have been approved for LN by the US FDA recently. The data leading to the approvals have recently been published.</a:t>
            </a:r>
            <a:r>
              <a:rPr lang="en-US" sz="1800" b="0" i="0" dirty="0">
                <a:solidFill>
                  <a:srgbClr val="007FAB"/>
                </a:solidFill>
                <a:effectLst/>
                <a:latin typeface="AdvOT77db9845"/>
              </a:rPr>
              <a:t> </a:t>
            </a:r>
            <a:r>
              <a:rPr lang="en-US" sz="1800" b="0" i="0" dirty="0">
                <a:solidFill>
                  <a:srgbClr val="000000"/>
                </a:solidFill>
                <a:effectLst/>
                <a:latin typeface="AdvOT255b5711.I"/>
              </a:rPr>
              <a:t>This evidence has not yet been systematically reviewed in the context of current therapies, and it has not been graded for quality. Nevertheless, these therapies are promising and are discussed in subsequent practice points. All potential approaches to initial treatment of proliferative LN are shown.</a:t>
            </a:r>
            <a:r>
              <a:rPr lang="en-US" dirty="0"/>
              <a:t> </a:t>
            </a:r>
            <a:br>
              <a:rPr lang="en-US" dirty="0"/>
            </a:br>
            <a:endParaRPr lang="en-US" dirty="0"/>
          </a:p>
          <a:p>
            <a:r>
              <a:rPr lang="en-US" dirty="0"/>
              <a:t>Considering the specific treatment of LN, there has been an increasing realization that for proliferative forms of LN (Class III/IV  Class V) many patients may need less intense immunosuppression, especially with regard to glucocorticoid exposure, than previously thought. This is reflected in the new recommendation for the initial treatment of proliferative LN. </a:t>
            </a:r>
          </a:p>
          <a:p>
            <a:endParaRPr lang="en-US" dirty="0"/>
          </a:p>
          <a:p>
            <a:r>
              <a:rPr lang="en-US" dirty="0"/>
              <a:t>Although glucocorticoids plus either MMF or cyclophosphamide are still recommended, the dosing goals have been reduced compared to the prior recommendations. </a:t>
            </a:r>
          </a:p>
          <a:p>
            <a:endParaRPr lang="en-US" dirty="0"/>
          </a:p>
          <a:p>
            <a:r>
              <a:rPr lang="en-US" dirty="0"/>
              <a:t>Intravenous methylprednisolone is still recommended to initiate therapy, but the cumulative dose has been reduced, followed by a lower starting dose of oral prednisone that is tapered fairly rapidly. MMF and cyclophosphamide remain the 2 recommended first-line immunosuppressive drugs. </a:t>
            </a:r>
          </a:p>
          <a:p>
            <a:endParaRPr lang="en-US" dirty="0"/>
          </a:p>
          <a:p>
            <a:r>
              <a:rPr lang="en-US" dirty="0"/>
              <a:t>Initial MMF dosing has not changed, but low-dose intravenous cyclophosphamide (the Euro-Lupus regimen) has replaced high-dose cyclophosphamide (the National Institutes of Health regimen) and oral cyclophosphamide as the method of choice to give an alkylating agent. </a:t>
            </a:r>
          </a:p>
          <a:p>
            <a:endParaRPr lang="en-US" dirty="0"/>
          </a:p>
          <a:p>
            <a:r>
              <a:rPr lang="en-US" dirty="0"/>
              <a:t>The combination of a glucocorticoid, MMF, and a CNI, the so-called “multitarget” regimen, shows good efficacy compared to cyclophosphamide. </a:t>
            </a:r>
          </a:p>
          <a:p>
            <a:endParaRPr lang="en-US" dirty="0"/>
          </a:p>
          <a:p>
            <a:r>
              <a:rPr lang="en-US" dirty="0"/>
              <a:t>Because the multitarget regimen had not been studied in diverse lupus populations, it was not recommended as first-line treatment but suggested as an alternative for MMF and cyclophosphamide.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rPr>
              <a:t>The novel CNI, </a:t>
            </a:r>
            <a:r>
              <a:rPr lang="en-US" b="0" dirty="0" err="1">
                <a:solidFill>
                  <a:srgbClr val="FF0000"/>
                </a:solidFill>
              </a:rPr>
              <a:t>voclosporin</a:t>
            </a:r>
            <a:r>
              <a:rPr lang="en-US" b="0" dirty="0">
                <a:solidFill>
                  <a:srgbClr val="FF0000"/>
                </a:solidFill>
              </a:rPr>
              <a:t>, was approved as an add-on to prednisone and MMF for the treatment of adults with active LN  (Classes III, IV, V, and mixed) based on the results of a positive multicenter, multinational phase 3 trial.  Of likely importance to patients, the </a:t>
            </a:r>
            <a:r>
              <a:rPr lang="en-US" b="0" dirty="0" err="1">
                <a:solidFill>
                  <a:srgbClr val="FF0000"/>
                </a:solidFill>
              </a:rPr>
              <a:t>voclosporin</a:t>
            </a:r>
            <a:r>
              <a:rPr lang="en-US" b="0" dirty="0">
                <a:solidFill>
                  <a:srgbClr val="FF0000"/>
                </a:solidFill>
              </a:rPr>
              <a:t> regimen is significantly glucocorticoid sparing, and will hopefully reduce the glucocorticoid adverse events often seen during LN treatment.</a:t>
            </a:r>
          </a:p>
          <a:p>
            <a:endParaRPr lang="en-US" b="1" dirty="0">
              <a:solidFill>
                <a:srgbClr val="FF0000"/>
              </a:solidFill>
            </a:endParaRPr>
          </a:p>
          <a:p>
            <a:pPr marL="0" indent="0">
              <a:buFontTx/>
              <a:buNone/>
            </a:pPr>
            <a:r>
              <a:rPr lang="en-US" b="0" dirty="0"/>
              <a:t>Biologics such as rituximab, which targets a B-cell surface marker, or belimumab, a monoclonal antibody to the B-cell growth and survival factor, B-cell activating factor (BAFF), are not included in the recommendation of first-line treatment. Biologics are, however, discussed in a practice point, noting that there are positive data from recent clinical trials demonstrating that biologics are effective in LN, and have favorable safety profiles.</a:t>
            </a:r>
            <a:endParaRPr lang="en-US" b="0" dirty="0">
              <a:solidFill>
                <a:srgbClr val="FF0000"/>
              </a:solidFill>
            </a:endParaRPr>
          </a:p>
        </p:txBody>
      </p:sp>
      <p:sp>
        <p:nvSpPr>
          <p:cNvPr id="4" name="Slide Number Placeholder 3"/>
          <p:cNvSpPr>
            <a:spLocks noGrp="1"/>
          </p:cNvSpPr>
          <p:nvPr>
            <p:ph type="sldNum" sz="quarter" idx="5"/>
          </p:nvPr>
        </p:nvSpPr>
        <p:spPr/>
        <p:txBody>
          <a:bodyPr/>
          <a:lstStyle/>
          <a:p>
            <a:fld id="{B1378715-5F20-4FAB-896A-D1FA1C238A82}" type="slidenum">
              <a:rPr lang="en-US" smtClean="0"/>
              <a:t>189</a:t>
            </a:fld>
            <a:endParaRPr lang="en-US" dirty="0"/>
          </a:p>
        </p:txBody>
      </p:sp>
    </p:spTree>
    <p:extLst>
      <p:ext uri="{BB962C8B-B14F-4D97-AF65-F5344CB8AC3E}">
        <p14:creationId xmlns:p14="http://schemas.microsoft.com/office/powerpoint/2010/main" val="416282261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table</a:t>
            </a:r>
          </a:p>
        </p:txBody>
      </p:sp>
      <p:sp>
        <p:nvSpPr>
          <p:cNvPr id="4" name="Slide Number Placeholder 3"/>
          <p:cNvSpPr>
            <a:spLocks noGrp="1"/>
          </p:cNvSpPr>
          <p:nvPr>
            <p:ph type="sldNum" sz="quarter" idx="5"/>
          </p:nvPr>
        </p:nvSpPr>
        <p:spPr/>
        <p:txBody>
          <a:bodyPr/>
          <a:lstStyle/>
          <a:p>
            <a:fld id="{B1378715-5F20-4FAB-896A-D1FA1C238A82}" type="slidenum">
              <a:rPr lang="en-US" smtClean="0"/>
              <a:t>190</a:t>
            </a:fld>
            <a:endParaRPr lang="en-US" dirty="0"/>
          </a:p>
        </p:txBody>
      </p:sp>
    </p:spTree>
    <p:extLst>
      <p:ext uri="{BB962C8B-B14F-4D97-AF65-F5344CB8AC3E}">
        <p14:creationId xmlns:p14="http://schemas.microsoft.com/office/powerpoint/2010/main" val="131583047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 and present table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191</a:t>
            </a:fld>
            <a:endParaRPr lang="en-US" dirty="0"/>
          </a:p>
        </p:txBody>
      </p:sp>
    </p:spTree>
    <p:extLst>
      <p:ext uri="{BB962C8B-B14F-4D97-AF65-F5344CB8AC3E}">
        <p14:creationId xmlns:p14="http://schemas.microsoft.com/office/powerpoint/2010/main" val="363615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02760328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192</a:t>
            </a:fld>
            <a:endParaRPr lang="en-US" dirty="0"/>
          </a:p>
        </p:txBody>
      </p:sp>
    </p:spTree>
    <p:extLst>
      <p:ext uri="{BB962C8B-B14F-4D97-AF65-F5344CB8AC3E}">
        <p14:creationId xmlns:p14="http://schemas.microsoft.com/office/powerpoint/2010/main" val="51259909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193</a:t>
            </a:fld>
            <a:endParaRPr lang="en-US" dirty="0"/>
          </a:p>
        </p:txBody>
      </p:sp>
    </p:spTree>
    <p:extLst>
      <p:ext uri="{BB962C8B-B14F-4D97-AF65-F5344CB8AC3E}">
        <p14:creationId xmlns:p14="http://schemas.microsoft.com/office/powerpoint/2010/main" val="178847224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high value on the data demonstrating that long-term, reduced-dose MPAA decrease the risk of LN relapse compared to azathioprine or no treatment and that MPAA have effectiveness comparable to that of cyclophosphamide but with a lower risk of adverse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AdvOT255b5711.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The recommendation places a lower value on the risk of adverse events associated with long-term MPAA treatment as compared to no treatment.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194</a:t>
            </a:fld>
            <a:endParaRPr lang="en-US" dirty="0"/>
          </a:p>
        </p:txBody>
      </p:sp>
    </p:spTree>
    <p:extLst>
      <p:ext uri="{BB962C8B-B14F-4D97-AF65-F5344CB8AC3E}">
        <p14:creationId xmlns:p14="http://schemas.microsoft.com/office/powerpoint/2010/main" val="176233733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195</a:t>
            </a:fld>
            <a:endParaRPr lang="en-US" dirty="0"/>
          </a:p>
        </p:txBody>
      </p:sp>
    </p:spTree>
    <p:extLst>
      <p:ext uri="{BB962C8B-B14F-4D97-AF65-F5344CB8AC3E}">
        <p14:creationId xmlns:p14="http://schemas.microsoft.com/office/powerpoint/2010/main" val="226865396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It is reasonable to consider a CNI for maintenance therapy in any patients who cannot take MPAA or azathioprine. CNIs can also be used safely during pregnancy.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The experience with </a:t>
                </a:r>
                <a:r>
                  <a:rPr lang="en-US" sz="1800" b="0" i="0" dirty="0" err="1">
                    <a:solidFill>
                      <a:srgbClr val="000000"/>
                    </a:solidFill>
                    <a:effectLst/>
                    <a:latin typeface="AdvOT77db9845"/>
                  </a:rPr>
                  <a:t>mizoribine</a:t>
                </a:r>
                <a:r>
                  <a:rPr lang="en-US" sz="1800" b="0" i="0" dirty="0">
                    <a:solidFill>
                      <a:srgbClr val="000000"/>
                    </a:solidFill>
                    <a:effectLst/>
                    <a:latin typeface="AdvOT77db9845"/>
                  </a:rPr>
                  <a:t> as maintenance therapy in LN is largely limited to Japanese patients, but the findings from the trial demonstrates that </a:t>
                </a:r>
                <a:r>
                  <a:rPr lang="en-US" sz="1800" b="0" i="0" dirty="0" err="1">
                    <a:solidFill>
                      <a:srgbClr val="000000"/>
                    </a:solidFill>
                    <a:effectLst/>
                    <a:latin typeface="AdvOT77db9845"/>
                  </a:rPr>
                  <a:t>mizoribine</a:t>
                </a:r>
                <a:r>
                  <a:rPr lang="en-US" sz="1800" b="0" i="0" dirty="0">
                    <a:solidFill>
                      <a:srgbClr val="000000"/>
                    </a:solidFill>
                    <a:effectLst/>
                    <a:latin typeface="AdvOT77db9845"/>
                  </a:rPr>
                  <a:t> was safe and effective.</a:t>
                </a:r>
              </a:p>
              <a:p>
                <a:endParaRPr lang="en-US" sz="1800" b="0" i="0" dirty="0">
                  <a:solidFill>
                    <a:srgbClr val="000000"/>
                  </a:solidFill>
                  <a:effectLst/>
                  <a:latin typeface="AdvOT77db9845"/>
                </a:endParaRPr>
              </a:p>
              <a:p>
                <a:r>
                  <a:rPr lang="en-US" sz="1800" b="0" i="0" dirty="0">
                    <a:solidFill>
                      <a:srgbClr val="000000"/>
                    </a:solidFill>
                    <a:effectLst/>
                    <a:latin typeface="AdvOT77db9845"/>
                  </a:rPr>
                  <a:t>Despite not knowing the optimal duration of maintenance immunosuppression for proliferative LN, most patients will require </a:t>
                </a:r>
                <a14:m>
                  <m:oMath xmlns:m="http://schemas.openxmlformats.org/officeDocument/2006/math">
                    <m:r>
                      <a:rPr lang="en-US" sz="1800" b="0" i="1" dirty="0" smtClean="0">
                        <a:solidFill>
                          <a:srgbClr val="000000"/>
                        </a:solidFill>
                        <a:effectLst/>
                        <a:latin typeface="Cambria Math" panose="02040503050406030204" pitchFamily="18" charset="0"/>
                      </a:rPr>
                      <m:t>≥</m:t>
                    </m:r>
                  </m:oMath>
                </a14:m>
                <a:r>
                  <a:rPr lang="en-US" sz="1800" b="0" i="0" dirty="0">
                    <a:solidFill>
                      <a:srgbClr val="000000"/>
                    </a:solidFill>
                    <a:effectLst/>
                    <a:latin typeface="AdvOT77db9845"/>
                  </a:rPr>
                  <a:t>3 years of therapy. Clinical response </a:t>
                </a:r>
                <a:r>
                  <a:rPr lang="en-US" sz="1800" b="0" i="0" dirty="0">
                    <a:solidFill>
                      <a:srgbClr val="000000"/>
                    </a:solidFill>
                    <a:effectLst/>
                    <a:latin typeface="AdvOT77db9845+fb"/>
                  </a:rPr>
                  <a:t>fi</a:t>
                </a:r>
                <a:r>
                  <a:rPr lang="en-US" sz="1800" b="0" i="0" dirty="0">
                    <a:solidFill>
                      <a:srgbClr val="000000"/>
                    </a:solidFill>
                    <a:effectLst/>
                    <a:latin typeface="AdvOT77db9845"/>
                  </a:rPr>
                  <a:t>ndings do not correlate completely with ongoing kidney in</a:t>
                </a:r>
                <a:r>
                  <a:rPr lang="en-US" sz="1800" b="0" i="0" dirty="0">
                    <a:solidFill>
                      <a:srgbClr val="000000"/>
                    </a:solidFill>
                    <a:effectLst/>
                    <a:latin typeface="AdvOT77db9845+fb"/>
                  </a:rPr>
                  <a:t>fl</a:t>
                </a:r>
                <a:r>
                  <a:rPr lang="en-US" sz="1800" b="0" i="0" dirty="0">
                    <a:solidFill>
                      <a:srgbClr val="000000"/>
                    </a:solidFill>
                    <a:effectLst/>
                    <a:latin typeface="AdvOT77db9845"/>
                  </a:rPr>
                  <a:t>ammation. A repeat kidney biopsy could be considered to inform the decision to continue or withdraw maintenance immunosuppression.</a:t>
                </a:r>
                <a:r>
                  <a:rPr lang="en-US" dirty="0"/>
                  <a:t> </a:t>
                </a:r>
                <a:br>
                  <a:rPr lang="en-US" dirty="0"/>
                </a:br>
                <a:br>
                  <a:rPr lang="en-US" dirty="0"/>
                </a:br>
                <a:endParaRPr lang="en-US" dirty="0"/>
              </a:p>
            </p:txBody>
          </p:sp>
        </mc:Choice>
        <mc:Fallback xmlns="">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It is reasonable to consider a CNI for maintenance therapy in any patients who cannot take MPAA or azathioprine. CNIs can also be used safely during pregnancy.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The experience with </a:t>
                </a:r>
                <a:r>
                  <a:rPr lang="en-US" sz="1800" b="0" i="0" dirty="0" err="1">
                    <a:solidFill>
                      <a:srgbClr val="000000"/>
                    </a:solidFill>
                    <a:effectLst/>
                    <a:latin typeface="AdvOT77db9845"/>
                  </a:rPr>
                  <a:t>mizoribine</a:t>
                </a:r>
                <a:r>
                  <a:rPr lang="en-US" sz="1800" b="0" i="0" dirty="0">
                    <a:solidFill>
                      <a:srgbClr val="000000"/>
                    </a:solidFill>
                    <a:effectLst/>
                    <a:latin typeface="AdvOT77db9845"/>
                  </a:rPr>
                  <a:t> as maintenance therapy in LN is largely limited to Japanese patients, but the findings from the trial demonstrates that </a:t>
                </a:r>
                <a:r>
                  <a:rPr lang="en-US" sz="1800" b="0" i="0" dirty="0" err="1">
                    <a:solidFill>
                      <a:srgbClr val="000000"/>
                    </a:solidFill>
                    <a:effectLst/>
                    <a:latin typeface="AdvOT77db9845"/>
                  </a:rPr>
                  <a:t>mizoribine</a:t>
                </a:r>
                <a:r>
                  <a:rPr lang="en-US" sz="1800" b="0" i="0" dirty="0">
                    <a:solidFill>
                      <a:srgbClr val="000000"/>
                    </a:solidFill>
                    <a:effectLst/>
                    <a:latin typeface="AdvOT77db9845"/>
                  </a:rPr>
                  <a:t> was safe and effective.</a:t>
                </a:r>
              </a:p>
              <a:p>
                <a:endParaRPr lang="en-US" sz="1800" b="0" i="0" dirty="0">
                  <a:solidFill>
                    <a:srgbClr val="000000"/>
                  </a:solidFill>
                  <a:effectLst/>
                  <a:latin typeface="AdvOT77db9845"/>
                </a:endParaRPr>
              </a:p>
              <a:p>
                <a:r>
                  <a:rPr lang="en-US" sz="1800" b="0" i="0" dirty="0">
                    <a:solidFill>
                      <a:srgbClr val="000000"/>
                    </a:solidFill>
                    <a:effectLst/>
                    <a:latin typeface="AdvOT77db9845"/>
                  </a:rPr>
                  <a:t>Despite not knowing the optimal duration of maintenance immunosuppression for proliferative LN, most patients will require </a:t>
                </a:r>
                <a:r>
                  <a:rPr lang="en-US" sz="1800" b="0" i="0" dirty="0">
                    <a:solidFill>
                      <a:srgbClr val="000000"/>
                    </a:solidFill>
                    <a:effectLst/>
                    <a:latin typeface="Cambria Math" panose="02040503050406030204" pitchFamily="18" charset="0"/>
                  </a:rPr>
                  <a:t>≥</a:t>
                </a:r>
                <a:r>
                  <a:rPr lang="en-US" sz="1800" b="0" i="0" dirty="0">
                    <a:solidFill>
                      <a:srgbClr val="000000"/>
                    </a:solidFill>
                    <a:effectLst/>
                    <a:latin typeface="AdvOT77db9845"/>
                  </a:rPr>
                  <a:t>3 years of therapy. Clinical response </a:t>
                </a:r>
                <a:r>
                  <a:rPr lang="en-US" sz="1800" b="0" i="0" dirty="0">
                    <a:solidFill>
                      <a:srgbClr val="000000"/>
                    </a:solidFill>
                    <a:effectLst/>
                    <a:latin typeface="AdvOT77db9845+fb"/>
                  </a:rPr>
                  <a:t>fi</a:t>
                </a:r>
                <a:r>
                  <a:rPr lang="en-US" sz="1800" b="0" i="0" dirty="0">
                    <a:solidFill>
                      <a:srgbClr val="000000"/>
                    </a:solidFill>
                    <a:effectLst/>
                    <a:latin typeface="AdvOT77db9845"/>
                  </a:rPr>
                  <a:t>ndings do not correlate completely with ongoing kidney in</a:t>
                </a:r>
                <a:r>
                  <a:rPr lang="en-US" sz="1800" b="0" i="0" dirty="0">
                    <a:solidFill>
                      <a:srgbClr val="000000"/>
                    </a:solidFill>
                    <a:effectLst/>
                    <a:latin typeface="AdvOT77db9845+fb"/>
                  </a:rPr>
                  <a:t>fl</a:t>
                </a:r>
                <a:r>
                  <a:rPr lang="en-US" sz="1800" b="0" i="0" dirty="0">
                    <a:solidFill>
                      <a:srgbClr val="000000"/>
                    </a:solidFill>
                    <a:effectLst/>
                    <a:latin typeface="AdvOT77db9845"/>
                  </a:rPr>
                  <a:t>ammation. A repeat kidney biopsy could be considered to inform the decision to continue or withdraw maintenance immunosuppression.</a:t>
                </a:r>
                <a:r>
                  <a:rPr lang="en-US" dirty="0"/>
                  <a:t> </a:t>
                </a:r>
                <a:br>
                  <a:rPr lang="en-US" dirty="0"/>
                </a:br>
                <a:br>
                  <a:rPr lang="en-US" dirty="0"/>
                </a:br>
                <a:endParaRPr lang="en-US" dirty="0"/>
              </a:p>
            </p:txBody>
          </p:sp>
        </mc:Fallback>
      </mc:AlternateContent>
      <p:sp>
        <p:nvSpPr>
          <p:cNvPr id="4" name="Slide Number Placeholder 3"/>
          <p:cNvSpPr>
            <a:spLocks noGrp="1"/>
          </p:cNvSpPr>
          <p:nvPr>
            <p:ph type="sldNum" sz="quarter" idx="5"/>
          </p:nvPr>
        </p:nvSpPr>
        <p:spPr/>
        <p:txBody>
          <a:bodyPr/>
          <a:lstStyle/>
          <a:p>
            <a:fld id="{B1378715-5F20-4FAB-896A-D1FA1C238A82}" type="slidenum">
              <a:rPr lang="en-US" smtClean="0"/>
              <a:t>196</a:t>
            </a:fld>
            <a:endParaRPr lang="en-US" dirty="0"/>
          </a:p>
        </p:txBody>
      </p:sp>
    </p:spTree>
    <p:extLst>
      <p:ext uri="{BB962C8B-B14F-4D97-AF65-F5344CB8AC3E}">
        <p14:creationId xmlns:p14="http://schemas.microsoft.com/office/powerpoint/2010/main" val="28658224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histologic types of LN, the membranous form (Class V) has received the least attention in terms of specific clinical trials. </a:t>
            </a:r>
          </a:p>
          <a:p>
            <a:endParaRPr lang="en-US" dirty="0"/>
          </a:p>
          <a:p>
            <a:r>
              <a:rPr lang="en-US" dirty="0"/>
              <a:t>However, several of the newer trials evaluating novel treatments included patients with pure Class V LN. </a:t>
            </a:r>
          </a:p>
          <a:p>
            <a:endParaRPr lang="en-US" dirty="0"/>
          </a:p>
          <a:p>
            <a:r>
              <a:rPr lang="en-US" dirty="0"/>
              <a:t>Subgroup analyses will help in understanding if these new agents have a role in Class V management. </a:t>
            </a:r>
          </a:p>
          <a:p>
            <a:endParaRPr lang="en-US" dirty="0"/>
          </a:p>
          <a:p>
            <a:r>
              <a:rPr lang="en-US" dirty="0"/>
              <a:t>Until then, the suggested approach to pure Class V LN has not materially changed since the last glomerular disease guideline</a:t>
            </a:r>
          </a:p>
        </p:txBody>
      </p:sp>
      <p:sp>
        <p:nvSpPr>
          <p:cNvPr id="4" name="Slide Number Placeholder 3"/>
          <p:cNvSpPr>
            <a:spLocks noGrp="1"/>
          </p:cNvSpPr>
          <p:nvPr>
            <p:ph type="sldNum" sz="quarter" idx="5"/>
          </p:nvPr>
        </p:nvSpPr>
        <p:spPr/>
        <p:txBody>
          <a:bodyPr/>
          <a:lstStyle/>
          <a:p>
            <a:fld id="{B1378715-5F20-4FAB-896A-D1FA1C238A82}" type="slidenum">
              <a:rPr lang="en-US" smtClean="0"/>
              <a:t>197</a:t>
            </a:fld>
            <a:endParaRPr lang="en-US" dirty="0"/>
          </a:p>
        </p:txBody>
      </p:sp>
    </p:spTree>
    <p:extLst>
      <p:ext uri="{BB962C8B-B14F-4D97-AF65-F5344CB8AC3E}">
        <p14:creationId xmlns:p14="http://schemas.microsoft.com/office/powerpoint/2010/main" val="303748570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issues facing the evaluation of novel LN therapies is defining a meaningful response to treatment.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These de</a:t>
            </a:r>
            <a:r>
              <a:rPr lang="en-US" sz="1800" b="0" i="0" dirty="0">
                <a:solidFill>
                  <a:srgbClr val="000000"/>
                </a:solidFill>
                <a:effectLst/>
                <a:latin typeface="AdvOT77db9845+fb"/>
              </a:rPr>
              <a:t>fi</a:t>
            </a:r>
            <a:r>
              <a:rPr lang="en-US" sz="1800" b="0" i="0" dirty="0">
                <a:solidFill>
                  <a:srgbClr val="000000"/>
                </a:solidFill>
                <a:effectLst/>
                <a:latin typeface="AdvOT77db9845"/>
              </a:rPr>
              <a:t>nitions are commonly used with </a:t>
            </a:r>
            <a:r>
              <a:rPr lang="en-US" sz="1800" b="0" i="0" dirty="0">
                <a:solidFill>
                  <a:srgbClr val="000000"/>
                </a:solidFill>
                <a:effectLst/>
                <a:latin typeface="AdvOT77db9845+20"/>
              </a:rPr>
              <a:t>“</a:t>
            </a:r>
            <a:r>
              <a:rPr lang="en-US" sz="1800" b="0" i="0" dirty="0">
                <a:solidFill>
                  <a:srgbClr val="000000"/>
                </a:solidFill>
                <a:effectLst/>
                <a:latin typeface="AdvOT77db9845"/>
              </a:rPr>
              <a:t>baseline</a:t>
            </a:r>
            <a:r>
              <a:rPr lang="en-US" sz="1800" b="0" i="0" dirty="0">
                <a:solidFill>
                  <a:srgbClr val="000000"/>
                </a:solidFill>
                <a:effectLst/>
                <a:latin typeface="AdvOT77db9845+20"/>
              </a:rPr>
              <a:t>” </a:t>
            </a:r>
            <a:r>
              <a:rPr lang="en-US" sz="1800" b="0" i="0" dirty="0">
                <a:solidFill>
                  <a:srgbClr val="000000"/>
                </a:solidFill>
                <a:effectLst/>
                <a:latin typeface="AdvOT77db9845"/>
              </a:rPr>
              <a:t>kidney function referring to the level before disease </a:t>
            </a:r>
            <a:r>
              <a:rPr lang="en-US" sz="1800" b="0" i="0" dirty="0">
                <a:solidFill>
                  <a:srgbClr val="000000"/>
                </a:solidFill>
                <a:effectLst/>
                <a:latin typeface="AdvOT77db9845+fb"/>
              </a:rPr>
              <a:t>fl</a:t>
            </a:r>
            <a:r>
              <a:rPr lang="en-US" sz="1800" b="0" i="0" dirty="0">
                <a:solidFill>
                  <a:srgbClr val="000000"/>
                </a:solidFill>
                <a:effectLst/>
                <a:latin typeface="AdvOT77db9845"/>
              </a:rPr>
              <a:t>are, which is not known in patients with no previous medical record.</a:t>
            </a:r>
            <a:r>
              <a:rPr lang="en-US" dirty="0"/>
              <a:t> </a:t>
            </a:r>
          </a:p>
          <a:p>
            <a:endParaRPr lang="en-US" dirty="0"/>
          </a:p>
          <a:p>
            <a:r>
              <a:rPr lang="en-US" sz="1800" b="0" i="0" dirty="0">
                <a:solidFill>
                  <a:srgbClr val="000000"/>
                </a:solidFill>
                <a:effectLst/>
                <a:latin typeface="AdvOT77db9845"/>
              </a:rPr>
              <a:t>Another caveat is the lack of consensus on the appropriate time when response should be assessed. </a:t>
            </a:r>
          </a:p>
          <a:p>
            <a:endParaRPr lang="en-US" sz="1800" b="0" i="0" dirty="0">
              <a:solidFill>
                <a:srgbClr val="000000"/>
              </a:solidFill>
              <a:effectLst/>
              <a:latin typeface="AdvOT77db9845"/>
            </a:endParaRPr>
          </a:p>
          <a:p>
            <a:r>
              <a:rPr lang="en-US" sz="1800" b="0" i="0" dirty="0">
                <a:solidFill>
                  <a:srgbClr val="000000"/>
                </a:solidFill>
                <a:effectLst/>
                <a:latin typeface="AdvOT77db9845"/>
              </a:rPr>
              <a:t>For logistic and economic reasons, large clinical trials often evaluate response at 6</a:t>
            </a:r>
            <a:r>
              <a:rPr lang="en-US" sz="1800" b="0" i="0" dirty="0">
                <a:solidFill>
                  <a:srgbClr val="000000"/>
                </a:solidFill>
                <a:effectLst/>
                <a:latin typeface="AdvOT77db9845+20"/>
              </a:rPr>
              <a:t>–</a:t>
            </a:r>
            <a:r>
              <a:rPr lang="en-US" sz="1800" b="0" i="0" dirty="0">
                <a:solidFill>
                  <a:srgbClr val="000000"/>
                </a:solidFill>
                <a:effectLst/>
                <a:latin typeface="AdvOT77db9845"/>
              </a:rPr>
              <a:t>12 months, but improvement of proteinuria and eGFR is continuous over time, and the rate of improvement varies considerably among patients. Also, there are marked differences in baseline kidney abnormalities at disease presentation.</a:t>
            </a:r>
          </a:p>
          <a:p>
            <a:br>
              <a:rPr lang="en-US" sz="1800" b="0" i="0" dirty="0">
                <a:solidFill>
                  <a:srgbClr val="000000"/>
                </a:solidFill>
                <a:effectLst/>
                <a:latin typeface="AdvOT77db9845"/>
              </a:rPr>
            </a:br>
            <a:r>
              <a:rPr lang="en-US" sz="1800" b="0" i="0" dirty="0">
                <a:solidFill>
                  <a:srgbClr val="000000"/>
                </a:solidFill>
                <a:effectLst/>
                <a:latin typeface="AdvOT77db9845"/>
              </a:rPr>
              <a:t>Therefore, the time to reach prespeci</a:t>
            </a:r>
            <a:r>
              <a:rPr lang="en-US" sz="1800" b="0" i="0" dirty="0">
                <a:solidFill>
                  <a:srgbClr val="000000"/>
                </a:solidFill>
                <a:effectLst/>
                <a:latin typeface="AdvOT77db9845+fb"/>
              </a:rPr>
              <a:t>fi</a:t>
            </a:r>
            <a:r>
              <a:rPr lang="en-US" sz="1800" b="0" i="0" dirty="0">
                <a:solidFill>
                  <a:srgbClr val="000000"/>
                </a:solidFill>
                <a:effectLst/>
                <a:latin typeface="AdvOT77db9845"/>
              </a:rPr>
              <a:t>ed proteinuria and eGFR cutoffs, either absolute or relative to baseline, varies considerably among patients.</a:t>
            </a:r>
          </a:p>
          <a:p>
            <a:endParaRPr lang="en-US" sz="1800" b="0" i="0" dirty="0">
              <a:solidFill>
                <a:srgbClr val="000000"/>
              </a:solidFill>
              <a:effectLst/>
              <a:latin typeface="AdvOT77db9845"/>
            </a:endParaRPr>
          </a:p>
          <a:p>
            <a:r>
              <a:rPr lang="en-US" sz="1800" b="0" i="0" dirty="0">
                <a:solidFill>
                  <a:srgbClr val="000000"/>
                </a:solidFill>
                <a:effectLst/>
                <a:latin typeface="AdvOT77db9845"/>
              </a:rPr>
              <a:t>Outside of a formal clinical trial setting, the Work Group suggests that if patients are improving, allowing 18</a:t>
            </a:r>
            <a:r>
              <a:rPr lang="en-US" sz="1800" b="0" i="0" dirty="0">
                <a:solidFill>
                  <a:srgbClr val="000000"/>
                </a:solidFill>
                <a:effectLst/>
                <a:latin typeface="AdvOT77db9845+20"/>
              </a:rPr>
              <a:t>–</a:t>
            </a:r>
            <a:r>
              <a:rPr lang="en-US" sz="1800" b="0" i="0" dirty="0">
                <a:solidFill>
                  <a:srgbClr val="000000"/>
                </a:solidFill>
                <a:effectLst/>
                <a:latin typeface="AdvOT77db9845"/>
              </a:rPr>
              <a:t>24 months to achieve a complete response is reasonable in patients who show continuous improvement. </a:t>
            </a:r>
          </a:p>
          <a:p>
            <a:endParaRPr lang="en-US" sz="1800" b="0" i="0" dirty="0">
              <a:solidFill>
                <a:srgbClr val="000000"/>
              </a:solidFill>
              <a:effectLst/>
              <a:latin typeface="AdvOT77db9845"/>
            </a:endParaRPr>
          </a:p>
          <a:p>
            <a:r>
              <a:rPr lang="en-US" sz="1800" b="0" i="0" dirty="0">
                <a:solidFill>
                  <a:srgbClr val="000000"/>
                </a:solidFill>
                <a:effectLst/>
                <a:latin typeface="AdvOT77db9845"/>
              </a:rPr>
              <a:t>A potential tool to predict kidney outcomes was derived from a </a:t>
            </a:r>
            <a:r>
              <a:rPr lang="en-US" sz="1800" b="0" i="0" dirty="0">
                <a:solidFill>
                  <a:srgbClr val="000000"/>
                </a:solidFill>
                <a:effectLst/>
                <a:latin typeface="AdvOT255b5711.I"/>
              </a:rPr>
              <a:t>post hoc </a:t>
            </a:r>
            <a:r>
              <a:rPr lang="en-US" sz="1800" b="0" i="0" dirty="0">
                <a:solidFill>
                  <a:srgbClr val="000000"/>
                </a:solidFill>
                <a:effectLst/>
                <a:latin typeface="AdvOT77db9845"/>
              </a:rPr>
              <a:t>analysis of the large ALMS trial.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This analysis suggested favorable kidney outcomes are predicted by normalization of complement levels and </a:t>
            </a:r>
            <a:r>
              <a:rPr lang="en-US" sz="1800" b="0" i="0" dirty="0">
                <a:solidFill>
                  <a:srgbClr val="000000"/>
                </a:solidFill>
                <a:effectLst/>
                <a:latin typeface="AdvOT8817665d"/>
              </a:rPr>
              <a:t>≥</a:t>
            </a:r>
            <a:r>
              <a:rPr lang="en-US" sz="1800" b="0" i="0" dirty="0">
                <a:solidFill>
                  <a:srgbClr val="000000"/>
                </a:solidFill>
                <a:effectLst/>
                <a:latin typeface="AdvOT77db9845"/>
              </a:rPr>
              <a:t>25% reduction of proteinuria after 8 weeks of treatment.</a:t>
            </a:r>
            <a:r>
              <a:rPr lang="en-US" dirty="0"/>
              <a:t> </a:t>
            </a: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198</a:t>
            </a:fld>
            <a:endParaRPr lang="en-US" dirty="0"/>
          </a:p>
        </p:txBody>
      </p:sp>
    </p:spTree>
    <p:extLst>
      <p:ext uri="{BB962C8B-B14F-4D97-AF65-F5344CB8AC3E}">
        <p14:creationId xmlns:p14="http://schemas.microsoft.com/office/powerpoint/2010/main" val="318267990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LN may be considered refractory if a patient does not respond to either of the currently standard induction therapies (CYC or MMF) used sequentially. </a:t>
            </a:r>
          </a:p>
          <a:p>
            <a:endParaRPr lang="en-US" dirty="0"/>
          </a:p>
          <a:p>
            <a:r>
              <a:rPr lang="en-US" dirty="0"/>
              <a:t>A suggested algorithm for refractory disease is illustrated in this slide. </a:t>
            </a:r>
          </a:p>
          <a:p>
            <a:endParaRPr lang="en-US" dirty="0"/>
          </a:p>
          <a:p>
            <a:r>
              <a:rPr lang="en-US" dirty="0"/>
              <a:t>Medication adherence should always be evaluated. </a:t>
            </a:r>
          </a:p>
          <a:p>
            <a:endParaRPr lang="en-US" dirty="0"/>
          </a:p>
          <a:p>
            <a:r>
              <a:rPr lang="en-US" dirty="0"/>
              <a:t>Repeat kidney biopsy to distinguish active LN from scarring and/or identify new lesions could be considered. </a:t>
            </a:r>
          </a:p>
          <a:p>
            <a:endParaRPr lang="en-US" dirty="0"/>
          </a:p>
          <a:p>
            <a:r>
              <a:rPr lang="en-US" dirty="0"/>
              <a:t>For persistently active LN, if MMF was used for induction, consider switching to CYC or vice versa. </a:t>
            </a:r>
          </a:p>
          <a:p>
            <a:endParaRPr lang="en-US" dirty="0"/>
          </a:p>
          <a:p>
            <a:r>
              <a:rPr lang="en-US" dirty="0"/>
              <a:t>After this, other regimens could be tried.</a:t>
            </a:r>
          </a:p>
        </p:txBody>
      </p:sp>
      <p:sp>
        <p:nvSpPr>
          <p:cNvPr id="4" name="Slide Number Placeholder 3"/>
          <p:cNvSpPr>
            <a:spLocks noGrp="1"/>
          </p:cNvSpPr>
          <p:nvPr>
            <p:ph type="sldNum" sz="quarter" idx="5"/>
          </p:nvPr>
        </p:nvSpPr>
        <p:spPr/>
        <p:txBody>
          <a:bodyPr/>
          <a:lstStyle/>
          <a:p>
            <a:fld id="{B1378715-5F20-4FAB-896A-D1FA1C238A82}" type="slidenum">
              <a:rPr lang="en-US" smtClean="0"/>
              <a:t>199</a:t>
            </a:fld>
            <a:endParaRPr lang="en-US" dirty="0"/>
          </a:p>
        </p:txBody>
      </p:sp>
    </p:spTree>
    <p:extLst>
      <p:ext uri="{BB962C8B-B14F-4D97-AF65-F5344CB8AC3E}">
        <p14:creationId xmlns:p14="http://schemas.microsoft.com/office/powerpoint/2010/main" val="211980873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There are no data that focus on the treatment of LN </a:t>
            </a:r>
            <a:r>
              <a:rPr lang="en-US" sz="1800" b="0" i="0" dirty="0">
                <a:solidFill>
                  <a:srgbClr val="000000"/>
                </a:solidFill>
                <a:effectLst/>
                <a:latin typeface="AdvOT77db9845+fb"/>
              </a:rPr>
              <a:t>fl</a:t>
            </a:r>
            <a:r>
              <a:rPr lang="en-US" sz="1800" b="0" i="0" dirty="0">
                <a:solidFill>
                  <a:srgbClr val="000000"/>
                </a:solidFill>
                <a:effectLst/>
                <a:latin typeface="AdvOT77db9845"/>
              </a:rPr>
              <a:t>ares alone. However, it is generally agreed that there is no major difference between management of an LN </a:t>
            </a:r>
            <a:r>
              <a:rPr lang="en-US" sz="1800" b="0" i="0" dirty="0">
                <a:solidFill>
                  <a:srgbClr val="000000"/>
                </a:solidFill>
                <a:effectLst/>
                <a:latin typeface="AdvOT77db9845+fb"/>
              </a:rPr>
              <a:t>fl</a:t>
            </a:r>
            <a:r>
              <a:rPr lang="en-US" sz="1800" b="0" i="0" dirty="0">
                <a:solidFill>
                  <a:srgbClr val="000000"/>
                </a:solidFill>
                <a:effectLst/>
                <a:latin typeface="AdvOT77db9845"/>
              </a:rPr>
              <a:t>are and that of </a:t>
            </a:r>
            <a:r>
              <a:rPr lang="en-US" sz="1800" b="0" i="1" baseline="0" dirty="0">
                <a:solidFill>
                  <a:srgbClr val="000000"/>
                </a:solidFill>
                <a:effectLst/>
                <a:latin typeface="AdvOT255b5711.I"/>
              </a:rPr>
              <a:t>de novo </a:t>
            </a:r>
            <a:r>
              <a:rPr lang="en-US" sz="1800" b="0" i="0" dirty="0">
                <a:solidFill>
                  <a:srgbClr val="000000"/>
                </a:solidFill>
                <a:effectLst/>
                <a:latin typeface="AdvOT77db9845"/>
              </a:rPr>
              <a:t>active LN, and initial therapies are the same as outlined above. </a:t>
            </a:r>
          </a:p>
          <a:p>
            <a:endParaRPr lang="en-US" sz="1800" b="0" i="0" dirty="0">
              <a:solidFill>
                <a:srgbClr val="000000"/>
              </a:solidFill>
              <a:effectLst/>
              <a:latin typeface="AdvOT77db9845"/>
            </a:endParaRPr>
          </a:p>
          <a:p>
            <a:r>
              <a:rPr lang="en-US" sz="1800" b="0" i="0" dirty="0">
                <a:solidFill>
                  <a:srgbClr val="000000"/>
                </a:solidFill>
                <a:effectLst/>
                <a:latin typeface="AdvOT77db9845"/>
              </a:rPr>
              <a:t>Although these considerations form the basis for Practice Point 10.2.4.3.1, there are several caveats in choosing an approach:</a:t>
            </a:r>
          </a:p>
          <a:p>
            <a:br>
              <a:rPr lang="en-US" sz="1800" b="0" i="0" dirty="0">
                <a:solidFill>
                  <a:srgbClr val="000000"/>
                </a:solidFill>
                <a:effectLst/>
                <a:latin typeface="AdvOT77db9845"/>
              </a:rPr>
            </a:br>
            <a:r>
              <a:rPr lang="en-US" sz="1800" b="0" i="0" dirty="0">
                <a:solidFill>
                  <a:srgbClr val="000000"/>
                </a:solidFill>
                <a:effectLst/>
                <a:latin typeface="AdvOT77db9845"/>
              </a:rPr>
              <a:t>1. If patients had been treated with cyclophosphamide in the past, it is important to calculate lifetime exposure. Ovarian failure has been associated with age (and oocyte reserve) and cumulative dose, with sustained amenorrhea occurring in up to 50% of patients aged </a:t>
            </a:r>
            <a:r>
              <a:rPr lang="en-US" sz="1800" b="0" i="0" dirty="0">
                <a:solidFill>
                  <a:srgbClr val="000000"/>
                </a:solidFill>
                <a:effectLst/>
                <a:latin typeface="AdvP4C4E51"/>
              </a:rPr>
              <a:t>&gt;</a:t>
            </a:r>
            <a:r>
              <a:rPr lang="en-US" sz="1800" b="0" i="0" dirty="0">
                <a:solidFill>
                  <a:srgbClr val="000000"/>
                </a:solidFill>
                <a:effectLst/>
                <a:latin typeface="AdvOT77db9845"/>
              </a:rPr>
              <a:t>32 years with a cumulative exposure of 8 g/m</a:t>
            </a:r>
            <a:r>
              <a:rPr lang="en-US" sz="1800" b="0" i="0" baseline="30000" dirty="0">
                <a:solidFill>
                  <a:srgbClr val="000000"/>
                </a:solidFill>
                <a:effectLst/>
                <a:latin typeface="AdvOT77db9845"/>
              </a:rPr>
              <a:t>2</a:t>
            </a:r>
            <a:r>
              <a:rPr lang="en-US" sz="1800" b="0" i="0" dirty="0">
                <a:solidFill>
                  <a:srgbClr val="000000"/>
                </a:solidFill>
                <a:effectLst/>
                <a:latin typeface="AdvOT77db9845"/>
              </a:rPr>
              <a:t>.</a:t>
            </a:r>
            <a:r>
              <a:rPr lang="en-US" sz="1800" b="0" i="0" dirty="0">
                <a:solidFill>
                  <a:srgbClr val="007FAB"/>
                </a:solidFill>
                <a:effectLst/>
                <a:latin typeface="AdvOT77db9845"/>
              </a:rPr>
              <a:t> </a:t>
            </a:r>
            <a:r>
              <a:rPr lang="en-US" sz="1800" b="0" i="0" dirty="0">
                <a:solidFill>
                  <a:srgbClr val="000000"/>
                </a:solidFill>
                <a:effectLst/>
                <a:latin typeface="AdvOT77db9845"/>
              </a:rPr>
              <a:t>The chance of future malignancy increases after a total exposure of 36 g, so if a patient is approaching this level, cyclophosphamide is better avoided. </a:t>
            </a:r>
          </a:p>
          <a:p>
            <a:endParaRPr lang="en-US" sz="1800" b="0" i="0" dirty="0">
              <a:solidFill>
                <a:srgbClr val="000000"/>
              </a:solidFill>
              <a:effectLst/>
              <a:latin typeface="AdvOT77db9845"/>
            </a:endParaRPr>
          </a:p>
          <a:p>
            <a:r>
              <a:rPr lang="en-US" sz="1800" b="0" i="0" dirty="0">
                <a:solidFill>
                  <a:srgbClr val="000000"/>
                </a:solidFill>
                <a:effectLst/>
                <a:latin typeface="AdvOT77db9845"/>
              </a:rPr>
              <a:t>2. If patients relapse during pregnancy, treatment choices are more limited. These are discussed in more detail in the guideline.</a:t>
            </a:r>
          </a:p>
          <a:p>
            <a:br>
              <a:rPr lang="en-US" sz="1800" b="0" i="0" dirty="0">
                <a:solidFill>
                  <a:srgbClr val="000000"/>
                </a:solidFill>
                <a:effectLst/>
                <a:latin typeface="AdvOT77db9845"/>
              </a:rPr>
            </a:br>
            <a:r>
              <a:rPr lang="en-US" sz="1800" b="0" i="0" dirty="0">
                <a:solidFill>
                  <a:srgbClr val="000000"/>
                </a:solidFill>
                <a:effectLst/>
                <a:latin typeface="AdvOT77db9845"/>
              </a:rPr>
              <a:t>3. Patient preference and/or tolerance of the initial regimen should be considered. Also, patient adherence should be considered in the choice of treatment.</a:t>
            </a:r>
          </a:p>
          <a:p>
            <a:br>
              <a:rPr lang="en-US" sz="1800" b="0" i="0" dirty="0">
                <a:solidFill>
                  <a:srgbClr val="000000"/>
                </a:solidFill>
                <a:effectLst/>
                <a:latin typeface="AdvOT77db9845"/>
              </a:rPr>
            </a:br>
            <a:r>
              <a:rPr lang="en-US" sz="1800" b="0" i="0" dirty="0">
                <a:solidFill>
                  <a:srgbClr val="000000"/>
                </a:solidFill>
                <a:effectLst/>
                <a:latin typeface="AdvOT77db9845"/>
              </a:rPr>
              <a:t>4. Disease activity should be veri</a:t>
            </a:r>
            <a:r>
              <a:rPr lang="en-US" sz="1800" b="0" i="0" dirty="0">
                <a:solidFill>
                  <a:srgbClr val="000000"/>
                </a:solidFill>
                <a:effectLst/>
                <a:latin typeface="AdvOT77db9845+fb"/>
              </a:rPr>
              <a:t>fi</a:t>
            </a:r>
            <a:r>
              <a:rPr lang="en-US" sz="1800" b="0" i="0" dirty="0">
                <a:solidFill>
                  <a:srgbClr val="000000"/>
                </a:solidFill>
                <a:effectLst/>
                <a:latin typeface="AdvOT77db9845"/>
              </a:rPr>
              <a:t>ed, as proteinuria may be secondary to CKD. The last point is critical but complex.</a:t>
            </a:r>
            <a:r>
              <a:rPr lang="en-US" dirty="0"/>
              <a:t>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200</a:t>
            </a:fld>
            <a:endParaRPr lang="en-US" dirty="0"/>
          </a:p>
        </p:txBody>
      </p:sp>
    </p:spTree>
    <p:extLst>
      <p:ext uri="{BB962C8B-B14F-4D97-AF65-F5344CB8AC3E}">
        <p14:creationId xmlns:p14="http://schemas.microsoft.com/office/powerpoint/2010/main" val="240656902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a good outcome for TMA in LN is rapid diagnosis and prompt treatment. </a:t>
            </a:r>
          </a:p>
          <a:p>
            <a:endParaRPr lang="en-US" dirty="0"/>
          </a:p>
          <a:p>
            <a:r>
              <a:rPr lang="en-US" dirty="0"/>
              <a:t>When appropriate expertise is available, it is preferable that patients with LN and TMA be comanaged with an experienced hematologist. </a:t>
            </a:r>
          </a:p>
          <a:p>
            <a:endParaRPr lang="en-US" dirty="0"/>
          </a:p>
          <a:p>
            <a:r>
              <a:rPr lang="en-US" dirty="0"/>
              <a:t>However, some of the serologic and genetic testing needed for a specific diagnosis, such as ADAMTS13 activity or the presence of anti-ADAMTS13 antibodies in the case of TTP, antiphospholipid antibodies, and complement studies may not be available, and even when they are available, they often take considerable time to complete.</a:t>
            </a:r>
          </a:p>
          <a:p>
            <a:endParaRPr lang="en-US" dirty="0"/>
          </a:p>
          <a:p>
            <a:r>
              <a:rPr lang="en-US" dirty="0"/>
              <a:t>If TTP is suspected, one may consider using the </a:t>
            </a:r>
            <a:r>
              <a:rPr lang="en-US" b="0" dirty="0"/>
              <a:t>PLASMIC score, and </a:t>
            </a:r>
            <a:r>
              <a:rPr lang="en-US" dirty="0"/>
              <a:t>if the score defines an intermediate-to-high risk of TTP, adults should be started on plasma exchange and glucocorticoids while waiting for the investigation results. </a:t>
            </a:r>
          </a:p>
          <a:p>
            <a:endParaRPr lang="en-US" dirty="0"/>
          </a:p>
          <a:p>
            <a:r>
              <a:rPr lang="en-US" dirty="0"/>
              <a:t>In children, TTP is less common, and plasma exchange has been associated with considerable morbidity, so it is acceptable to defer plasma exchange for 24–48 hours until the ADAMTS13 result is available to confirm that the procedure is indicated.</a:t>
            </a:r>
          </a:p>
        </p:txBody>
      </p:sp>
      <p:sp>
        <p:nvSpPr>
          <p:cNvPr id="4" name="Slide Number Placeholder 3"/>
          <p:cNvSpPr>
            <a:spLocks noGrp="1"/>
          </p:cNvSpPr>
          <p:nvPr>
            <p:ph type="sldNum" sz="quarter" idx="5"/>
          </p:nvPr>
        </p:nvSpPr>
        <p:spPr/>
        <p:txBody>
          <a:bodyPr/>
          <a:lstStyle/>
          <a:p>
            <a:fld id="{B1378715-5F20-4FAB-896A-D1FA1C238A82}" type="slidenum">
              <a:rPr lang="en-US" smtClean="0"/>
              <a:t>201</a:t>
            </a:fld>
            <a:endParaRPr lang="en-US" dirty="0"/>
          </a:p>
        </p:txBody>
      </p:sp>
    </p:spTree>
    <p:extLst>
      <p:ext uri="{BB962C8B-B14F-4D97-AF65-F5344CB8AC3E}">
        <p14:creationId xmlns:p14="http://schemas.microsoft.com/office/powerpoint/2010/main" val="1156916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KDIGO emphasizes the role of the kidney biopsy, which is still considered the “gold standard” for the diagnostic evaluation of glomerular diseases.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31</a:t>
            </a:fld>
            <a:endParaRPr lang="en-US" dirty="0"/>
          </a:p>
        </p:txBody>
      </p:sp>
    </p:spTree>
    <p:extLst>
      <p:ext uri="{BB962C8B-B14F-4D97-AF65-F5344CB8AC3E}">
        <p14:creationId xmlns:p14="http://schemas.microsoft.com/office/powerpoint/2010/main" val="214847091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a:t>
            </a:r>
          </a:p>
        </p:txBody>
      </p:sp>
      <p:sp>
        <p:nvSpPr>
          <p:cNvPr id="4" name="Slide Number Placeholder 3"/>
          <p:cNvSpPr>
            <a:spLocks noGrp="1"/>
          </p:cNvSpPr>
          <p:nvPr>
            <p:ph type="sldNum" sz="quarter" idx="5"/>
          </p:nvPr>
        </p:nvSpPr>
        <p:spPr/>
        <p:txBody>
          <a:bodyPr/>
          <a:lstStyle/>
          <a:p>
            <a:fld id="{B1378715-5F20-4FAB-896A-D1FA1C238A82}" type="slidenum">
              <a:rPr lang="en-US" smtClean="0"/>
              <a:t>202</a:t>
            </a:fld>
            <a:endParaRPr lang="en-US" dirty="0"/>
          </a:p>
        </p:txBody>
      </p:sp>
    </p:spTree>
    <p:extLst>
      <p:ext uri="{BB962C8B-B14F-4D97-AF65-F5344CB8AC3E}">
        <p14:creationId xmlns:p14="http://schemas.microsoft.com/office/powerpoint/2010/main" val="295396896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20% of SLE is diagnosed before the age of 18 years, and genetic components are more common in childhood onset SLE.</a:t>
            </a:r>
          </a:p>
          <a:p>
            <a:endParaRPr lang="en-US" dirty="0"/>
          </a:p>
          <a:p>
            <a:r>
              <a:rPr lang="en-US" dirty="0"/>
              <a:t>There is suggestive evidence that disease is often more severe in the pediatric population. </a:t>
            </a:r>
          </a:p>
          <a:p>
            <a:endParaRPr lang="en-US" dirty="0"/>
          </a:p>
          <a:p>
            <a:r>
              <a:rPr lang="en-US" dirty="0"/>
              <a:t>In adolescent patients with SLE and isolated proteinuria, orthostatic or postural proteinuria should be excluded, as this phenomenon has been observed frequently in this population.</a:t>
            </a:r>
          </a:p>
        </p:txBody>
      </p:sp>
      <p:sp>
        <p:nvSpPr>
          <p:cNvPr id="4" name="Slide Number Placeholder 3"/>
          <p:cNvSpPr>
            <a:spLocks noGrp="1"/>
          </p:cNvSpPr>
          <p:nvPr>
            <p:ph type="sldNum" sz="quarter" idx="5"/>
          </p:nvPr>
        </p:nvSpPr>
        <p:spPr/>
        <p:txBody>
          <a:bodyPr/>
          <a:lstStyle/>
          <a:p>
            <a:fld id="{B1378715-5F20-4FAB-896A-D1FA1C238A82}" type="slidenum">
              <a:rPr lang="en-US" smtClean="0"/>
              <a:t>203</a:t>
            </a:fld>
            <a:endParaRPr lang="en-US" dirty="0"/>
          </a:p>
        </p:txBody>
      </p:sp>
    </p:spTree>
    <p:extLst>
      <p:ext uri="{BB962C8B-B14F-4D97-AF65-F5344CB8AC3E}">
        <p14:creationId xmlns:p14="http://schemas.microsoft.com/office/powerpoint/2010/main" val="404633546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data to favor one form of dialysis over another in kidney failure due to LN. </a:t>
            </a:r>
          </a:p>
          <a:p>
            <a:endParaRPr lang="en-US" dirty="0"/>
          </a:p>
          <a:p>
            <a:r>
              <a:rPr lang="en-US" dirty="0"/>
              <a:t>Patients with lupus receiving hemodialysis display similar 3-year survival rates and mortality due to CV or infectious complications to those of patients receiving peritoneal dialysis.</a:t>
            </a:r>
          </a:p>
          <a:p>
            <a:endParaRPr lang="en-US" dirty="0"/>
          </a:p>
          <a:p>
            <a:r>
              <a:rPr lang="en-US" dirty="0"/>
              <a:t>Therefore, kidney replacement therapy should be individualized, taking into account patient characteristics and preferences. </a:t>
            </a:r>
          </a:p>
          <a:p>
            <a:endParaRPr lang="en-US" b="1" dirty="0"/>
          </a:p>
          <a:p>
            <a:r>
              <a:rPr lang="en-US" b="0" dirty="0"/>
              <a:t>Although lupus activity tends to decrease after kidney failure develops, patients can still flare, so periodic monitoring is required. LN can recur in kidney allografts, but the risk is low, and flares do not generally result in allograft loss.</a:t>
            </a:r>
          </a:p>
        </p:txBody>
      </p:sp>
      <p:sp>
        <p:nvSpPr>
          <p:cNvPr id="4" name="Slide Number Placeholder 3"/>
          <p:cNvSpPr>
            <a:spLocks noGrp="1"/>
          </p:cNvSpPr>
          <p:nvPr>
            <p:ph type="sldNum" sz="quarter" idx="5"/>
          </p:nvPr>
        </p:nvSpPr>
        <p:spPr/>
        <p:txBody>
          <a:bodyPr/>
          <a:lstStyle/>
          <a:p>
            <a:fld id="{B1378715-5F20-4FAB-896A-D1FA1C238A82}" type="slidenum">
              <a:rPr lang="en-US" smtClean="0"/>
              <a:t>204</a:t>
            </a:fld>
            <a:endParaRPr lang="en-US" dirty="0"/>
          </a:p>
        </p:txBody>
      </p:sp>
    </p:spTree>
    <p:extLst>
      <p:ext uri="{BB962C8B-B14F-4D97-AF65-F5344CB8AC3E}">
        <p14:creationId xmlns:p14="http://schemas.microsoft.com/office/powerpoint/2010/main" val="28748726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24586089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algorithm</a:t>
            </a:r>
          </a:p>
        </p:txBody>
      </p:sp>
      <p:sp>
        <p:nvSpPr>
          <p:cNvPr id="4" name="Slide Number Placeholder 3"/>
          <p:cNvSpPr>
            <a:spLocks noGrp="1"/>
          </p:cNvSpPr>
          <p:nvPr>
            <p:ph type="sldNum" sz="quarter" idx="5"/>
          </p:nvPr>
        </p:nvSpPr>
        <p:spPr/>
        <p:txBody>
          <a:bodyPr/>
          <a:lstStyle/>
          <a:p>
            <a:fld id="{B1378715-5F20-4FAB-896A-D1FA1C238A82}" type="slidenum">
              <a:rPr lang="en-US" smtClean="0"/>
              <a:t>206</a:t>
            </a:fld>
            <a:endParaRPr lang="en-US" dirty="0"/>
          </a:p>
        </p:txBody>
      </p:sp>
    </p:spTree>
    <p:extLst>
      <p:ext uri="{BB962C8B-B14F-4D97-AF65-F5344CB8AC3E}">
        <p14:creationId xmlns:p14="http://schemas.microsoft.com/office/powerpoint/2010/main" val="217923105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recommended therapy for anti-GBM antibody GN had not changed from the 2012 Glomerulonephritis guideline. Patients should be treated with glucocorticoids, cyclophosphamide, and plasmapheresis (Grade 1C).</a:t>
            </a:r>
          </a:p>
          <a:p>
            <a:endParaRPr lang="en-US" dirty="0"/>
          </a:p>
          <a:p>
            <a:r>
              <a:rPr lang="en-US" sz="1800" b="0" i="0" dirty="0">
                <a:solidFill>
                  <a:srgbClr val="000000"/>
                </a:solidFill>
                <a:effectLst/>
                <a:latin typeface="AdvOT255b5711.I"/>
              </a:rPr>
              <a:t>This recommendation places a relatively higher value on preventing mortality and further loss of kidney function and a relatively lower value on the potential adverse events that may occur with the intense immunosuppression regimen recommended. Given the uniformly poor prognosis of untreated disease, almost every patient and physician would be expected to choose this treatment regimen.</a:t>
            </a:r>
            <a:r>
              <a:rPr lang="en-US" dirty="0"/>
              <a:t> </a:t>
            </a:r>
            <a:br>
              <a:rPr lang="en-US" dirty="0"/>
            </a:br>
            <a:endParaRPr lang="en-US" dirty="0"/>
          </a:p>
          <a:p>
            <a:r>
              <a:rPr lang="en-US" dirty="0"/>
              <a:t>However, in the absence of pulmonary hemorrhage, if a patient requires dialysis at presentation and their kidney biopsy shows 100% crescents or more than 50% global glomerulosclerosis, the risk of this intense immunosuppressive protocol is difficult to justify given the very poor prognosis for sufficient recovery of kidney function to discontinue dialysis. </a:t>
            </a:r>
          </a:p>
          <a:p>
            <a:endParaRPr lang="en-US" dirty="0"/>
          </a:p>
          <a:p>
            <a:r>
              <a:rPr lang="en-US" dirty="0"/>
              <a:t>Because anti-GBM disease may progress rapidly, if there is a high degree of suspicion for the diagnosis, treatment should not be delayed by the logistics of performing or interpreting a kidney biopsy. The biopsy can be done after treatment has been initiated. </a:t>
            </a:r>
          </a:p>
          <a:p>
            <a:endParaRPr lang="en-US" dirty="0"/>
          </a:p>
          <a:p>
            <a:r>
              <a:rPr lang="en-US" dirty="0"/>
              <a:t>Importantly, for patients who do respond to therapy and recover, maintenance therapy with an immunosuppressive is not required as anti-GBM disease only rarely relapses. </a:t>
            </a:r>
          </a:p>
          <a:p>
            <a:endParaRPr lang="en-US" dirty="0"/>
          </a:p>
          <a:p>
            <a:r>
              <a:rPr lang="en-US" dirty="0"/>
              <a:t>However, if a patient is positive for both anti-GBM antibodies and ANCA (up to 30% of patients), they should be given maintenance immunosuppression, as would be done for patients with AAV.</a:t>
            </a:r>
          </a:p>
        </p:txBody>
      </p:sp>
      <p:sp>
        <p:nvSpPr>
          <p:cNvPr id="4" name="Slide Number Placeholder 3"/>
          <p:cNvSpPr>
            <a:spLocks noGrp="1"/>
          </p:cNvSpPr>
          <p:nvPr>
            <p:ph type="sldNum" sz="quarter" idx="5"/>
          </p:nvPr>
        </p:nvSpPr>
        <p:spPr/>
        <p:txBody>
          <a:bodyPr/>
          <a:lstStyle/>
          <a:p>
            <a:fld id="{B1378715-5F20-4FAB-896A-D1FA1C238A82}" type="slidenum">
              <a:rPr lang="en-US" smtClean="0"/>
              <a:t>207</a:t>
            </a:fld>
            <a:endParaRPr lang="en-US" dirty="0"/>
          </a:p>
        </p:txBody>
      </p:sp>
    </p:spTree>
    <p:extLst>
      <p:ext uri="{BB962C8B-B14F-4D97-AF65-F5344CB8AC3E}">
        <p14:creationId xmlns:p14="http://schemas.microsoft.com/office/powerpoint/2010/main" val="187732596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Formation of anti-GBM antibody ceases spontaneously after 6–9 months.</a:t>
            </a:r>
          </a:p>
          <a:p>
            <a:endParaRPr lang="en-US" dirty="0"/>
          </a:p>
          <a:p>
            <a:r>
              <a:rPr lang="en-US" dirty="0"/>
              <a:t>However, based on available clinical experience, oral cyclophosphamide daily for 3 months and gradually tapered glucocorticoids completely withdrawn within 6 months seem to be appropriate in most patients to prevent new antibody production.</a:t>
            </a:r>
          </a:p>
          <a:p>
            <a:endParaRPr lang="en-US" dirty="0"/>
          </a:p>
          <a:p>
            <a:r>
              <a:rPr lang="en-US" dirty="0"/>
              <a:t>In patients with persistent anti-GBM antibody after 3 months of cyclophosphamide, continuation of treatment with either azathioprine or mycophenolate (in combination with glucocorticoids) is suggested.</a:t>
            </a:r>
          </a:p>
          <a:p>
            <a:endParaRPr lang="en-US" dirty="0"/>
          </a:p>
          <a:p>
            <a:r>
              <a:rPr lang="en-US" dirty="0"/>
              <a:t>As the risk of infection in patients with kidney failure treated with cyclophosphamide is high, prophylaxis of Pneumocystis pneumonia with cotrimoxazole can be considered.</a:t>
            </a:r>
          </a:p>
          <a:p>
            <a:endParaRPr lang="en-US" dirty="0"/>
          </a:p>
          <a:p>
            <a:r>
              <a:rPr lang="en-US" dirty="0"/>
              <a:t>In patients with serious infection during treatment with plasma exchange, adding </a:t>
            </a:r>
            <a:r>
              <a:rPr lang="en-US" dirty="0" err="1"/>
              <a:t>i.v.</a:t>
            </a:r>
            <a:r>
              <a:rPr lang="en-US" dirty="0"/>
              <a:t> immunoglobulin therapy to antibiotics can be considered.</a:t>
            </a:r>
          </a:p>
          <a:p>
            <a:r>
              <a:rPr lang="en-US" dirty="0"/>
              <a:t> </a:t>
            </a:r>
          </a:p>
          <a:p>
            <a:r>
              <a:rPr lang="en-US" dirty="0"/>
              <a:t>Intravenous immunoglobulin should be given immediately after plasma exchange to limit its removal, but the real impact of this approach is uncertain.</a:t>
            </a:r>
          </a:p>
        </p:txBody>
      </p:sp>
      <p:sp>
        <p:nvSpPr>
          <p:cNvPr id="4" name="Slide Number Placeholder 3"/>
          <p:cNvSpPr>
            <a:spLocks noGrp="1"/>
          </p:cNvSpPr>
          <p:nvPr>
            <p:ph type="sldNum" sz="quarter" idx="5"/>
          </p:nvPr>
        </p:nvSpPr>
        <p:spPr/>
        <p:txBody>
          <a:bodyPr/>
          <a:lstStyle/>
          <a:p>
            <a:fld id="{B1378715-5F20-4FAB-896A-D1FA1C238A82}" type="slidenum">
              <a:rPr lang="en-US" smtClean="0"/>
              <a:t>208</a:t>
            </a:fld>
            <a:endParaRPr lang="en-US" dirty="0"/>
          </a:p>
        </p:txBody>
      </p:sp>
    </p:spTree>
    <p:extLst>
      <p:ext uri="{BB962C8B-B14F-4D97-AF65-F5344CB8AC3E}">
        <p14:creationId xmlns:p14="http://schemas.microsoft.com/office/powerpoint/2010/main" val="206895543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11.2.4</a:t>
            </a:r>
          </a:p>
          <a:p>
            <a:r>
              <a:rPr lang="en-US" dirty="0"/>
              <a:t>Relapses of anti-GBM disease are uncommon (0%–6% of cases). </a:t>
            </a:r>
          </a:p>
          <a:p>
            <a:endParaRPr lang="en-US" dirty="0"/>
          </a:p>
          <a:p>
            <a:r>
              <a:rPr lang="en-US" dirty="0"/>
              <a:t>Individual patients with relapses many years after the first presentation of the disease have been reported and repeated relapses may occur in patients who do not stop smoking or who are exposed to lung irritants.</a:t>
            </a:r>
          </a:p>
          <a:p>
            <a:endParaRPr lang="en-US" dirty="0"/>
          </a:p>
          <a:p>
            <a:r>
              <a:rPr lang="en-US" dirty="0"/>
              <a:t>Treatment of patients who do not have detectable anti-GBM antibodies beyond 6 months is not recommended. </a:t>
            </a:r>
          </a:p>
          <a:p>
            <a:endParaRPr lang="en-US" dirty="0"/>
          </a:p>
          <a:p>
            <a:r>
              <a:rPr lang="en-US" dirty="0"/>
              <a:t>Smoking should be strongly discouraged.</a:t>
            </a:r>
          </a:p>
          <a:p>
            <a:endParaRPr lang="en-US" dirty="0"/>
          </a:p>
          <a:p>
            <a:r>
              <a:rPr lang="en-US" dirty="0"/>
              <a:t>11.2.5</a:t>
            </a:r>
          </a:p>
          <a:p>
            <a:r>
              <a:rPr lang="en-US" dirty="0"/>
              <a:t>Double positivity of anti-GBM and ANCA is frequent. </a:t>
            </a:r>
          </a:p>
          <a:p>
            <a:endParaRPr lang="en-US" dirty="0"/>
          </a:p>
          <a:p>
            <a:r>
              <a:rPr lang="en-US" dirty="0"/>
              <a:t>About 5% of patients with AAV will also have anti-GBM antibodies, and up to one-third of patients with anti-GBM GN may be ANCA-positive.</a:t>
            </a:r>
          </a:p>
          <a:p>
            <a:endParaRPr lang="en-US" dirty="0"/>
          </a:p>
          <a:p>
            <a:r>
              <a:rPr lang="en-US" dirty="0"/>
              <a:t>Double-positive patients also may have severe kidney disease and often have lung hemorrhage at presentation, but they have a greater chance of kidney recovery from dialysis dependence than patients with only anti-GBM antibodies. </a:t>
            </a:r>
          </a:p>
          <a:p>
            <a:endParaRPr lang="en-US" dirty="0"/>
          </a:p>
          <a:p>
            <a:r>
              <a:rPr lang="en-US" dirty="0"/>
              <a:t>In contrast to patients with only anti-GBM antibodies, double-positive patients have a similar relapse rate as that of patients with AAV and require aggressive early treatment as for anti-GBM disease followed by maintenance immunosuppression as for AAV.</a:t>
            </a:r>
          </a:p>
          <a:p>
            <a:endParaRPr lang="en-US" dirty="0"/>
          </a:p>
          <a:p>
            <a:r>
              <a:rPr lang="en-US" dirty="0"/>
              <a:t>11.2.7</a:t>
            </a:r>
          </a:p>
          <a:p>
            <a:r>
              <a:rPr lang="en-US" dirty="0"/>
              <a:t>Survival of patients with anti-GBM disease after kidney transplantation is comparable to that in patients with other causes of kidney failure.</a:t>
            </a:r>
          </a:p>
          <a:p>
            <a:endParaRPr lang="en-US" dirty="0"/>
          </a:p>
          <a:p>
            <a:r>
              <a:rPr lang="en-US" dirty="0"/>
              <a:t>Recurrence of anti-GBM disease may be as high as 50% after transplantation in patients who have detectable anti-GBM antibodies at the time of transplantation, but it is very rare </a:t>
            </a:r>
          </a:p>
        </p:txBody>
      </p:sp>
      <p:sp>
        <p:nvSpPr>
          <p:cNvPr id="4" name="Slide Number Placeholder 3"/>
          <p:cNvSpPr>
            <a:spLocks noGrp="1"/>
          </p:cNvSpPr>
          <p:nvPr>
            <p:ph type="sldNum" sz="quarter" idx="5"/>
          </p:nvPr>
        </p:nvSpPr>
        <p:spPr/>
        <p:txBody>
          <a:bodyPr/>
          <a:lstStyle/>
          <a:p>
            <a:fld id="{B1378715-5F20-4FAB-896A-D1FA1C238A82}" type="slidenum">
              <a:rPr lang="en-US" smtClean="0"/>
              <a:t>209</a:t>
            </a:fld>
            <a:endParaRPr lang="en-US" dirty="0"/>
          </a:p>
        </p:txBody>
      </p:sp>
    </p:spTree>
    <p:extLst>
      <p:ext uri="{BB962C8B-B14F-4D97-AF65-F5344CB8AC3E}">
        <p14:creationId xmlns:p14="http://schemas.microsoft.com/office/powerpoint/2010/main" val="18199819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411950576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061665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 name="Google Shape;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Serologic studies and genetic testing (e.g., whole exome sequencing) in selected cases may enhance the interpretation and the utility of the kidney biopsy in the future.</a:t>
            </a:r>
          </a:p>
        </p:txBody>
      </p:sp>
      <p:sp>
        <p:nvSpPr>
          <p:cNvPr id="4" name="Slide Number Placeholder 3"/>
          <p:cNvSpPr>
            <a:spLocks noGrp="1"/>
          </p:cNvSpPr>
          <p:nvPr>
            <p:ph type="sldNum" sz="quarter" idx="5"/>
          </p:nvPr>
        </p:nvSpPr>
        <p:spPr/>
        <p:txBody>
          <a:bodyPr/>
          <a:lstStyle/>
          <a:p>
            <a:fld id="{B1378715-5F20-4FAB-896A-D1FA1C238A82}" type="slidenum">
              <a:rPr lang="en-US" smtClean="0"/>
              <a:t>32</a:t>
            </a:fld>
            <a:endParaRPr lang="en-US" dirty="0"/>
          </a:p>
        </p:txBody>
      </p:sp>
    </p:spTree>
    <p:extLst>
      <p:ext uri="{BB962C8B-B14F-4D97-AF65-F5344CB8AC3E}">
        <p14:creationId xmlns:p14="http://schemas.microsoft.com/office/powerpoint/2010/main" val="306762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33</a:t>
            </a:fld>
            <a:endParaRPr lang="en-US" dirty="0"/>
          </a:p>
        </p:txBody>
      </p:sp>
    </p:spTree>
    <p:extLst>
      <p:ext uri="{BB962C8B-B14F-4D97-AF65-F5344CB8AC3E}">
        <p14:creationId xmlns:p14="http://schemas.microsoft.com/office/powerpoint/2010/main" val="588450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assess total urinary protein excretion in patients with GN, a 24-hour urine collection should be obtained.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children, a first morning protein-creatinine ratio (PCR) is more appropriate.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34</a:t>
            </a:fld>
            <a:endParaRPr lang="en-US" dirty="0"/>
          </a:p>
        </p:txBody>
      </p:sp>
    </p:spTree>
    <p:extLst>
      <p:ext uri="{BB962C8B-B14F-4D97-AF65-F5344CB8AC3E}">
        <p14:creationId xmlns:p14="http://schemas.microsoft.com/office/powerpoint/2010/main" val="2067025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feasible, a reasonable compromise is to collect an “intended” 24-hour urine sample and measure PCR in an aliquot of the collection.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35</a:t>
            </a:fld>
            <a:endParaRPr lang="en-US" dirty="0"/>
          </a:p>
        </p:txBody>
      </p:sp>
    </p:spTree>
    <p:extLst>
      <p:ext uri="{BB962C8B-B14F-4D97-AF65-F5344CB8AC3E}">
        <p14:creationId xmlns:p14="http://schemas.microsoft.com/office/powerpoint/2010/main" val="3782343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 and describe table</a:t>
            </a:r>
          </a:p>
        </p:txBody>
      </p:sp>
      <p:sp>
        <p:nvSpPr>
          <p:cNvPr id="4" name="Slide Number Placeholder 3"/>
          <p:cNvSpPr>
            <a:spLocks noGrp="1"/>
          </p:cNvSpPr>
          <p:nvPr>
            <p:ph type="sldNum" sz="quarter" idx="5"/>
          </p:nvPr>
        </p:nvSpPr>
        <p:spPr/>
        <p:txBody>
          <a:bodyPr/>
          <a:lstStyle/>
          <a:p>
            <a:fld id="{B1378715-5F20-4FAB-896A-D1FA1C238A82}" type="slidenum">
              <a:rPr lang="en-US" smtClean="0"/>
              <a:t>36</a:t>
            </a:fld>
            <a:endParaRPr lang="en-US" dirty="0"/>
          </a:p>
        </p:txBody>
      </p:sp>
    </p:spTree>
    <p:extLst>
      <p:ext uri="{BB962C8B-B14F-4D97-AF65-F5344CB8AC3E}">
        <p14:creationId xmlns:p14="http://schemas.microsoft.com/office/powerpoint/2010/main" val="499748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assess estimated glomerular filtration rate (eGFR), the Chronic Kidney Disease Epidemiology Collaboration (CKD-EPI) creatinine equation is preferred in adult patients with GN and the modified Schwartz equation in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Issues of race in these formulae have been clarified by the National Kidney Foundation-American Society of Nephrology Task Force. </a:t>
            </a:r>
          </a:p>
          <a:p>
            <a:endParaRPr lang="en-US" dirty="0"/>
          </a:p>
          <a:p>
            <a:r>
              <a:rPr lang="en-US" dirty="0"/>
              <a:t>The Full Age Spectrum (FAS) equation may be used in both adults and children.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37</a:t>
            </a:fld>
            <a:endParaRPr lang="en-US" dirty="0"/>
          </a:p>
        </p:txBody>
      </p:sp>
    </p:spTree>
    <p:extLst>
      <p:ext uri="{BB962C8B-B14F-4D97-AF65-F5344CB8AC3E}">
        <p14:creationId xmlns:p14="http://schemas.microsoft.com/office/powerpoint/2010/main" val="4126333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38</a:t>
            </a:fld>
            <a:endParaRPr lang="en-US" dirty="0"/>
          </a:p>
        </p:txBody>
      </p:sp>
    </p:spTree>
    <p:extLst>
      <p:ext uri="{BB962C8B-B14F-4D97-AF65-F5344CB8AC3E}">
        <p14:creationId xmlns:p14="http://schemas.microsoft.com/office/powerpoint/2010/main" val="2883436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A number of complications of glomerular disease are a consequence of the clinical presentation rather than the speci</a:t>
            </a:r>
            <a:r>
              <a:rPr lang="en-US" sz="1800" b="0" i="0" dirty="0">
                <a:solidFill>
                  <a:srgbClr val="000000"/>
                </a:solidFill>
                <a:effectLst/>
                <a:latin typeface="AdvOT77db9845+fb"/>
              </a:rPr>
              <a:t>fi</a:t>
            </a:r>
            <a:r>
              <a:rPr lang="en-US" sz="1800" b="0" i="0" dirty="0">
                <a:solidFill>
                  <a:srgbClr val="000000"/>
                </a:solidFill>
                <a:effectLst/>
                <a:latin typeface="AdvOT77db9845"/>
              </a:rPr>
              <a:t>c histopathologic pattern. </a:t>
            </a:r>
          </a:p>
          <a:p>
            <a:endParaRPr lang="en-US" sz="1800" b="0" i="0" dirty="0">
              <a:solidFill>
                <a:srgbClr val="000000"/>
              </a:solidFill>
              <a:effectLst/>
              <a:latin typeface="AdvOT77db9845"/>
            </a:endParaRPr>
          </a:p>
          <a:p>
            <a:r>
              <a:rPr lang="en-US" sz="1800" b="0" i="0" dirty="0">
                <a:solidFill>
                  <a:srgbClr val="000000"/>
                </a:solidFill>
                <a:effectLst/>
                <a:latin typeface="AdvOT77db9845"/>
              </a:rPr>
              <a:t>Active management of such complications should always be considered to have a positive impact on the natural history of the disease and to signi</a:t>
            </a:r>
            <a:r>
              <a:rPr lang="en-US" sz="1800" b="0" i="0" dirty="0">
                <a:solidFill>
                  <a:srgbClr val="000000"/>
                </a:solidFill>
                <a:effectLst/>
                <a:latin typeface="AdvOT77db9845+fb"/>
              </a:rPr>
              <a:t>fi</a:t>
            </a:r>
            <a:r>
              <a:rPr lang="en-US" sz="1800" b="0" i="0" dirty="0">
                <a:solidFill>
                  <a:srgbClr val="000000"/>
                </a:solidFill>
                <a:effectLst/>
                <a:latin typeface="AdvOT77db9845"/>
              </a:rPr>
              <a:t>cantly improve morbidity and even mortality.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39</a:t>
            </a:fld>
            <a:endParaRPr lang="en-US" dirty="0"/>
          </a:p>
        </p:txBody>
      </p:sp>
    </p:spTree>
    <p:extLst>
      <p:ext uri="{BB962C8B-B14F-4D97-AF65-F5344CB8AC3E}">
        <p14:creationId xmlns:p14="http://schemas.microsoft.com/office/powerpoint/2010/main" val="1082565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Edema management in nephrotic syndrome (NS) has not changed significantly from the 2012 guideline version. </a:t>
            </a:r>
          </a:p>
          <a:p>
            <a:endParaRPr lang="en-US" dirty="0"/>
          </a:p>
          <a:p>
            <a:r>
              <a:rPr lang="en-US" dirty="0"/>
              <a:t>Loop diuretics are the preferred agents, as is restriction of dietary sodium intake. </a:t>
            </a:r>
          </a:p>
          <a:p>
            <a:endParaRPr lang="en-US" dirty="0"/>
          </a:p>
          <a:p>
            <a:r>
              <a:rPr lang="en-US" dirty="0"/>
              <a:t>If diuretic response is insufficient, other mechanistically different diuretics should be added. </a:t>
            </a:r>
          </a:p>
          <a:p>
            <a:endParaRPr lang="en-US" dirty="0"/>
          </a:p>
          <a:p>
            <a:r>
              <a:rPr lang="en-US" dirty="0"/>
              <a:t>In such cases, particular attention to adverse effects of the diuretics is necessary, including hyponatremia, hypokalemia, glomerular filtration rate (GFR) reduction, and volume depletion.</a:t>
            </a:r>
          </a:p>
        </p:txBody>
      </p:sp>
      <p:sp>
        <p:nvSpPr>
          <p:cNvPr id="4" name="Slide Number Placeholder 3"/>
          <p:cNvSpPr>
            <a:spLocks noGrp="1"/>
          </p:cNvSpPr>
          <p:nvPr>
            <p:ph type="sldNum" sz="quarter" idx="5"/>
          </p:nvPr>
        </p:nvSpPr>
        <p:spPr/>
        <p:txBody>
          <a:bodyPr/>
          <a:lstStyle/>
          <a:p>
            <a:fld id="{B1378715-5F20-4FAB-896A-D1FA1C238A82}" type="slidenum">
              <a:rPr lang="en-US" smtClean="0"/>
              <a:t>40</a:t>
            </a:fld>
            <a:endParaRPr lang="en-US" dirty="0"/>
          </a:p>
        </p:txBody>
      </p:sp>
    </p:spTree>
    <p:extLst>
      <p:ext uri="{BB962C8B-B14F-4D97-AF65-F5344CB8AC3E}">
        <p14:creationId xmlns:p14="http://schemas.microsoft.com/office/powerpoint/2010/main" val="3613453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of hypertension and proteinuria in GN also has experienced few changes. </a:t>
            </a:r>
          </a:p>
          <a:p>
            <a:endParaRPr lang="en-US" dirty="0"/>
          </a:p>
          <a:p>
            <a:r>
              <a:rPr lang="en-US" dirty="0"/>
              <a:t>Angiotensin-converting enzyme inhibitors (</a:t>
            </a:r>
            <a:r>
              <a:rPr lang="en-US" dirty="0" err="1"/>
              <a:t>ACEi</a:t>
            </a:r>
            <a:r>
              <a:rPr lang="en-US" dirty="0"/>
              <a:t>) or angiotensin II receptor blockers (ARBs) should be used at maximally tolerated or allowed dose as first-line in treating patients with both hypertension and proteinuria. </a:t>
            </a:r>
          </a:p>
        </p:txBody>
      </p:sp>
      <p:sp>
        <p:nvSpPr>
          <p:cNvPr id="4" name="Slide Number Placeholder 3"/>
          <p:cNvSpPr>
            <a:spLocks noGrp="1"/>
          </p:cNvSpPr>
          <p:nvPr>
            <p:ph type="sldNum" sz="quarter" idx="5"/>
          </p:nvPr>
        </p:nvSpPr>
        <p:spPr/>
        <p:txBody>
          <a:bodyPr/>
          <a:lstStyle/>
          <a:p>
            <a:fld id="{B1378715-5F20-4FAB-896A-D1FA1C238A82}" type="slidenum">
              <a:rPr lang="en-US" smtClean="0"/>
              <a:t>41</a:t>
            </a:fld>
            <a:endParaRPr lang="en-US" dirty="0"/>
          </a:p>
        </p:txBody>
      </p:sp>
    </p:spTree>
    <p:extLst>
      <p:ext uri="{BB962C8B-B14F-4D97-AF65-F5344CB8AC3E}">
        <p14:creationId xmlns:p14="http://schemas.microsoft.com/office/powerpoint/2010/main" val="372710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of hypertension and proteinuria in GN also has experienced few changes. </a:t>
            </a:r>
          </a:p>
          <a:p>
            <a:endParaRPr lang="en-US" dirty="0"/>
          </a:p>
          <a:p>
            <a:r>
              <a:rPr lang="en-US" dirty="0"/>
              <a:t>Angiotensin-converting enzyme inhibitors (</a:t>
            </a:r>
            <a:r>
              <a:rPr lang="en-US" dirty="0" err="1"/>
              <a:t>ACEi</a:t>
            </a:r>
            <a:r>
              <a:rPr lang="en-US" dirty="0"/>
              <a:t>) or angiotensin II receptor blockers (ARBs) should be used at maximally tolerated or allowed dose as first-line in treating patients with both hypertension and proteinuria. </a:t>
            </a:r>
          </a:p>
        </p:txBody>
      </p:sp>
      <p:sp>
        <p:nvSpPr>
          <p:cNvPr id="4" name="Slide Number Placeholder 3"/>
          <p:cNvSpPr>
            <a:spLocks noGrp="1"/>
          </p:cNvSpPr>
          <p:nvPr>
            <p:ph type="sldNum" sz="quarter" idx="5"/>
          </p:nvPr>
        </p:nvSpPr>
        <p:spPr/>
        <p:txBody>
          <a:bodyPr/>
          <a:lstStyle/>
          <a:p>
            <a:fld id="{B1378715-5F20-4FAB-896A-D1FA1C238A82}" type="slidenum">
              <a:rPr lang="en-US" smtClean="0"/>
              <a:t>42</a:t>
            </a:fld>
            <a:endParaRPr lang="en-US" dirty="0"/>
          </a:p>
        </p:txBody>
      </p:sp>
    </p:spTree>
    <p:extLst>
      <p:ext uri="{BB962C8B-B14F-4D97-AF65-F5344CB8AC3E}">
        <p14:creationId xmlns:p14="http://schemas.microsoft.com/office/powerpoint/2010/main" val="372710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systolic blood pressure in most adult patients should be &lt;120 mm Hg, using standardized office BP measurement only. </a:t>
            </a:r>
          </a:p>
          <a:p>
            <a:endParaRPr lang="en-US" dirty="0"/>
          </a:p>
          <a:p>
            <a:r>
              <a:rPr lang="en-US" dirty="0"/>
              <a:t>Targets may be variable depending on the GN-type (see individual chapters). </a:t>
            </a:r>
          </a:p>
          <a:p>
            <a:endParaRPr lang="en-US" dirty="0"/>
          </a:p>
          <a:p>
            <a:r>
              <a:rPr lang="en-US" dirty="0"/>
              <a:t>If needed, potassium-wasting diuretics and/or potassium-binding agents can be used to reduce serum potassium to normal, in order to allow the use of RAS inhibitors for blood pressure control and proteinuria reduction. </a:t>
            </a:r>
          </a:p>
        </p:txBody>
      </p:sp>
      <p:sp>
        <p:nvSpPr>
          <p:cNvPr id="4" name="Slide Number Placeholder 3"/>
          <p:cNvSpPr>
            <a:spLocks noGrp="1"/>
          </p:cNvSpPr>
          <p:nvPr>
            <p:ph type="sldNum" sz="quarter" idx="5"/>
          </p:nvPr>
        </p:nvSpPr>
        <p:spPr/>
        <p:txBody>
          <a:bodyPr/>
          <a:lstStyle/>
          <a:p>
            <a:fld id="{B1378715-5F20-4FAB-896A-D1FA1C238A82}" type="slidenum">
              <a:rPr lang="en-US" smtClean="0"/>
              <a:t>43</a:t>
            </a:fld>
            <a:endParaRPr lang="en-US" dirty="0"/>
          </a:p>
        </p:txBody>
      </p:sp>
    </p:spTree>
    <p:extLst>
      <p:ext uri="{BB962C8B-B14F-4D97-AF65-F5344CB8AC3E}">
        <p14:creationId xmlns:p14="http://schemas.microsoft.com/office/powerpoint/2010/main" val="3034785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of dyslipidemia may be considered in patients with the NS, particularly for patients with other cardiovascular risk factors, including hypertension and diabetes. </a:t>
            </a:r>
          </a:p>
          <a:p>
            <a:endParaRPr lang="en-US" dirty="0"/>
          </a:p>
          <a:p>
            <a:r>
              <a:rPr lang="en-US" dirty="0"/>
              <a:t>Lifestyle modifications are important in all patients with persistent dyslipidemia and glomerular disease. </a:t>
            </a:r>
          </a:p>
          <a:p>
            <a:endParaRPr lang="en-US" dirty="0"/>
          </a:p>
          <a:p>
            <a:r>
              <a:rPr lang="en-US" dirty="0"/>
              <a:t>Consider starting a statin drug as first-line therapy for persistent dyslipidemia in patients with glomerular disease and consider initiation of non-statin therapy in those individuals who cannot tolerate a statin, or who are at high atherosclerotic cardiovascular disease risk and fail to achieve low-density lipoprotein cholesterol or triglyceride goals despite maximally tolerated statin dose.</a:t>
            </a:r>
          </a:p>
        </p:txBody>
      </p:sp>
      <p:sp>
        <p:nvSpPr>
          <p:cNvPr id="4" name="Slide Number Placeholder 3"/>
          <p:cNvSpPr>
            <a:spLocks noGrp="1"/>
          </p:cNvSpPr>
          <p:nvPr>
            <p:ph type="sldNum" sz="quarter" idx="5"/>
          </p:nvPr>
        </p:nvSpPr>
        <p:spPr/>
        <p:txBody>
          <a:bodyPr/>
          <a:lstStyle/>
          <a:p>
            <a:fld id="{B1378715-5F20-4FAB-896A-D1FA1C238A82}" type="slidenum">
              <a:rPr lang="en-US" smtClean="0"/>
              <a:t>44</a:t>
            </a:fld>
            <a:endParaRPr lang="en-US" dirty="0"/>
          </a:p>
        </p:txBody>
      </p:sp>
    </p:spTree>
    <p:extLst>
      <p:ext uri="{BB962C8B-B14F-4D97-AF65-F5344CB8AC3E}">
        <p14:creationId xmlns:p14="http://schemas.microsoft.com/office/powerpoint/2010/main" val="3528265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Prophylactic anticoagulation should be employed in patients with NS when the risk of thromboembolism exceeds the estimated patient-specific risks of an anticoagulation-induced serious bleeding event. </a:t>
            </a:r>
          </a:p>
          <a:p>
            <a:endParaRPr lang="en-US" dirty="0"/>
          </a:p>
          <a:p>
            <a:r>
              <a:rPr lang="en-US" dirty="0"/>
              <a:t>A particular high-risk situation is membranous nephropathy (MN) with NS.</a:t>
            </a:r>
          </a:p>
        </p:txBody>
      </p:sp>
      <p:sp>
        <p:nvSpPr>
          <p:cNvPr id="4" name="Slide Number Placeholder 3"/>
          <p:cNvSpPr>
            <a:spLocks noGrp="1"/>
          </p:cNvSpPr>
          <p:nvPr>
            <p:ph type="sldNum" sz="quarter" idx="5"/>
          </p:nvPr>
        </p:nvSpPr>
        <p:spPr/>
        <p:txBody>
          <a:bodyPr/>
          <a:lstStyle/>
          <a:p>
            <a:fld id="{B1378715-5F20-4FAB-896A-D1FA1C238A82}" type="slidenum">
              <a:rPr lang="en-US" smtClean="0"/>
              <a:t>45</a:t>
            </a:fld>
            <a:endParaRPr lang="en-US" dirty="0"/>
          </a:p>
        </p:txBody>
      </p:sp>
    </p:spTree>
    <p:extLst>
      <p:ext uri="{BB962C8B-B14F-4D97-AF65-F5344CB8AC3E}">
        <p14:creationId xmlns:p14="http://schemas.microsoft.com/office/powerpoint/2010/main" val="1725286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this slide and present this decision algorithm</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46</a:t>
            </a:fld>
            <a:endParaRPr lang="en-US" dirty="0"/>
          </a:p>
        </p:txBody>
      </p:sp>
    </p:spTree>
    <p:extLst>
      <p:ext uri="{BB962C8B-B14F-4D97-AF65-F5344CB8AC3E}">
        <p14:creationId xmlns:p14="http://schemas.microsoft.com/office/powerpoint/2010/main" val="2227480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Anticoagulant dosing considerations in patients with NS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47</a:t>
            </a:fld>
            <a:endParaRPr lang="en-US" dirty="0"/>
          </a:p>
        </p:txBody>
      </p:sp>
    </p:spTree>
    <p:extLst>
      <p:ext uri="{BB962C8B-B14F-4D97-AF65-F5344CB8AC3E}">
        <p14:creationId xmlns:p14="http://schemas.microsoft.com/office/powerpoint/2010/main" val="1022134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prevent infections in GN patients with impaired immunity, pneumococcal vaccine should be administered to those with NS and/or chronic kidney disease (CKD). </a:t>
            </a:r>
          </a:p>
          <a:p>
            <a:endParaRPr lang="en-US" dirty="0"/>
          </a:p>
          <a:p>
            <a:r>
              <a:rPr lang="en-US" dirty="0"/>
              <a:t>Patients and household contacts should receive the influenza vaccine. </a:t>
            </a:r>
          </a:p>
          <a:p>
            <a:endParaRPr lang="en-US" dirty="0"/>
          </a:p>
          <a:p>
            <a:r>
              <a:rPr lang="en-US" dirty="0"/>
              <a:t>Screening for tuberculosis (TB), hepatitis B virus (HBV), hepatitis C virus (HCV), human immunodeficiency virus (HIV), and syphilis in clinically appropriate patients is suggested. </a:t>
            </a:r>
          </a:p>
          <a:p>
            <a:endParaRPr lang="en-US" dirty="0"/>
          </a:p>
          <a:p>
            <a:r>
              <a:rPr lang="en-US" dirty="0"/>
              <a:t>Prophylactic trimethoprim-sulfamethoxazole should be considered in patients receiving high-dose prednisone or other immunosuppressive agents (rituximab, cyclophosphamide). </a:t>
            </a:r>
          </a:p>
          <a:p>
            <a:endParaRPr lang="en-US" dirty="0"/>
          </a:p>
          <a:p>
            <a:r>
              <a:rPr lang="en-US" dirty="0"/>
              <a:t>Meningococcal vaccine and prophylaxis are necessary in patients with complement deficiencies or treated with complement inhibitors.</a:t>
            </a:r>
          </a:p>
        </p:txBody>
      </p:sp>
      <p:sp>
        <p:nvSpPr>
          <p:cNvPr id="4" name="Slide Number Placeholder 3"/>
          <p:cNvSpPr>
            <a:spLocks noGrp="1"/>
          </p:cNvSpPr>
          <p:nvPr>
            <p:ph type="sldNum" sz="quarter" idx="5"/>
          </p:nvPr>
        </p:nvSpPr>
        <p:spPr/>
        <p:txBody>
          <a:bodyPr/>
          <a:lstStyle/>
          <a:p>
            <a:fld id="{B1378715-5F20-4FAB-896A-D1FA1C238A82}" type="slidenum">
              <a:rPr lang="en-US" smtClean="0"/>
              <a:t>48</a:t>
            </a:fld>
            <a:endParaRPr lang="en-US" dirty="0"/>
          </a:p>
        </p:txBody>
      </p:sp>
    </p:spTree>
    <p:extLst>
      <p:ext uri="{BB962C8B-B14F-4D97-AF65-F5344CB8AC3E}">
        <p14:creationId xmlns:p14="http://schemas.microsoft.com/office/powerpoint/2010/main" val="2931659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Outcome measures, such as treatment goals for proteinuria reduction, vary between the specific causes of GN. </a:t>
            </a:r>
          </a:p>
          <a:p>
            <a:endParaRPr lang="en-US" dirty="0"/>
          </a:p>
          <a:p>
            <a:r>
              <a:rPr lang="en-US" dirty="0"/>
              <a:t>A reduction in the slope of decline in GFR can be taken as a favorable surrogate outcome of treatment. </a:t>
            </a:r>
          </a:p>
          <a:p>
            <a:endParaRPr lang="en-US" dirty="0"/>
          </a:p>
          <a:p>
            <a:r>
              <a:rPr lang="en-US" dirty="0"/>
              <a:t>A 40% or greater decline in eGFR from baseline over a 2- to 3-year period has been suggested as a surrogate outcome measure for kidney failure in clinical trials.</a:t>
            </a:r>
          </a:p>
        </p:txBody>
      </p:sp>
      <p:sp>
        <p:nvSpPr>
          <p:cNvPr id="4" name="Slide Number Placeholder 3"/>
          <p:cNvSpPr>
            <a:spLocks noGrp="1"/>
          </p:cNvSpPr>
          <p:nvPr>
            <p:ph type="sldNum" sz="quarter" idx="5"/>
          </p:nvPr>
        </p:nvSpPr>
        <p:spPr/>
        <p:txBody>
          <a:bodyPr/>
          <a:lstStyle/>
          <a:p>
            <a:fld id="{B1378715-5F20-4FAB-896A-D1FA1C238A82}" type="slidenum">
              <a:rPr lang="en-US" smtClean="0"/>
              <a:t>49</a:t>
            </a:fld>
            <a:endParaRPr lang="en-US" dirty="0"/>
          </a:p>
        </p:txBody>
      </p:sp>
    </p:spTree>
    <p:extLst>
      <p:ext uri="{BB962C8B-B14F-4D97-AF65-F5344CB8AC3E}">
        <p14:creationId xmlns:p14="http://schemas.microsoft.com/office/powerpoint/2010/main" val="3408715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 evolving focus on </a:t>
            </a:r>
            <a:r>
              <a:rPr lang="en-US" sz="1800" b="0" i="0" dirty="0">
                <a:solidFill>
                  <a:srgbClr val="000000"/>
                </a:solidFill>
                <a:effectLst/>
                <a:latin typeface="AdvOT77db9845+20"/>
              </a:rPr>
              <a:t>“</a:t>
            </a:r>
            <a:r>
              <a:rPr lang="en-US" sz="1800" b="0" i="0" dirty="0">
                <a:solidFill>
                  <a:srgbClr val="000000"/>
                </a:solidFill>
                <a:effectLst/>
                <a:latin typeface="AdvOT77db9845"/>
              </a:rPr>
              <a:t>personalized</a:t>
            </a:r>
            <a:r>
              <a:rPr lang="en-US" sz="1800" b="0" i="0" dirty="0">
                <a:solidFill>
                  <a:srgbClr val="000000"/>
                </a:solidFill>
                <a:effectLst/>
                <a:latin typeface="AdvOT77db9845+20"/>
              </a:rPr>
              <a:t>” </a:t>
            </a:r>
            <a:r>
              <a:rPr lang="en-US" sz="1800" b="0" i="0" dirty="0">
                <a:solidFill>
                  <a:srgbClr val="000000"/>
                </a:solidFill>
                <a:effectLst/>
                <a:latin typeface="AdvOT77db9845"/>
              </a:rPr>
              <a:t>or </a:t>
            </a:r>
            <a:r>
              <a:rPr lang="en-US" sz="1800" b="0" i="0" dirty="0">
                <a:solidFill>
                  <a:srgbClr val="000000"/>
                </a:solidFill>
                <a:effectLst/>
                <a:latin typeface="AdvOT77db9845+20"/>
              </a:rPr>
              <a:t>“</a:t>
            </a:r>
            <a:r>
              <a:rPr lang="en-US" sz="1800" b="0" i="0" dirty="0">
                <a:solidFill>
                  <a:srgbClr val="000000"/>
                </a:solidFill>
                <a:effectLst/>
                <a:latin typeface="AdvOT77db9845"/>
              </a:rPr>
              <a:t>precision</a:t>
            </a:r>
            <a:r>
              <a:rPr lang="en-US" sz="1800" b="0" i="0" dirty="0">
                <a:solidFill>
                  <a:srgbClr val="000000"/>
                </a:solidFill>
                <a:effectLst/>
                <a:latin typeface="AdvOT77db9845+20"/>
              </a:rPr>
              <a:t>” </a:t>
            </a:r>
            <a:r>
              <a:rPr lang="en-US" sz="1800" b="0" i="0" dirty="0">
                <a:solidFill>
                  <a:srgbClr val="000000"/>
                </a:solidFill>
                <a:effectLst/>
                <a:latin typeface="AdvOT77db9845"/>
              </a:rPr>
              <a:t>medicine has brought the diverse </a:t>
            </a:r>
            <a:r>
              <a:rPr lang="en-US" sz="1800" b="0" i="0" dirty="0">
                <a:solidFill>
                  <a:srgbClr val="000000"/>
                </a:solidFill>
                <a:effectLst/>
                <a:latin typeface="AdvOT77db9845+fb"/>
              </a:rPr>
              <a:t>fi</a:t>
            </a:r>
            <a:r>
              <a:rPr lang="en-US" sz="1800" b="0" i="0" dirty="0">
                <a:solidFill>
                  <a:srgbClr val="000000"/>
                </a:solidFill>
                <a:effectLst/>
                <a:latin typeface="AdvOT77db9845"/>
              </a:rPr>
              <a:t>elds of genomics, transcriptomics, proteomics, and metabolomics to center stage in the </a:t>
            </a:r>
            <a:r>
              <a:rPr lang="en-US" sz="1800" b="0" i="0" dirty="0">
                <a:solidFill>
                  <a:srgbClr val="000000"/>
                </a:solidFill>
                <a:effectLst/>
                <a:latin typeface="AdvOT77db9845+fb"/>
              </a:rPr>
              <a:t>fi</a:t>
            </a:r>
            <a:r>
              <a:rPr lang="en-US" sz="1800" b="0" i="0" dirty="0">
                <a:solidFill>
                  <a:srgbClr val="000000"/>
                </a:solidFill>
                <a:effectLst/>
                <a:latin typeface="AdvOT77db9845"/>
              </a:rPr>
              <a:t>eld of management of glomerular disease. </a:t>
            </a:r>
          </a:p>
          <a:p>
            <a:endParaRPr lang="en-US" sz="1800" b="0" i="0" dirty="0">
              <a:solidFill>
                <a:srgbClr val="000000"/>
              </a:solidFill>
              <a:effectLst/>
              <a:latin typeface="AdvOT77db9845"/>
            </a:endParaRPr>
          </a:p>
          <a:p>
            <a:r>
              <a:rPr lang="en-US" sz="1800" b="0" i="0" dirty="0">
                <a:solidFill>
                  <a:srgbClr val="000000"/>
                </a:solidFill>
                <a:effectLst/>
                <a:latin typeface="AdvOT77db9845"/>
              </a:rPr>
              <a:t>As yet, these developments are preliminary and at a </a:t>
            </a:r>
            <a:r>
              <a:rPr lang="en-US" sz="1800" b="0" i="0" dirty="0">
                <a:solidFill>
                  <a:srgbClr val="000000"/>
                </a:solidFill>
                <a:effectLst/>
                <a:latin typeface="AdvOT77db9845+20"/>
              </a:rPr>
              <a:t>“</a:t>
            </a:r>
            <a:r>
              <a:rPr lang="en-US" sz="1800" b="0" i="0" dirty="0">
                <a:solidFill>
                  <a:srgbClr val="000000"/>
                </a:solidFill>
                <a:effectLst/>
                <a:latin typeface="AdvOT77db9845"/>
              </a:rPr>
              <a:t>proof-of concept</a:t>
            </a:r>
            <a:r>
              <a:rPr lang="en-US" sz="1800" b="0" i="0" dirty="0">
                <a:solidFill>
                  <a:srgbClr val="000000"/>
                </a:solidFill>
                <a:effectLst/>
                <a:latin typeface="AdvOT77db9845+20"/>
              </a:rPr>
              <a:t>” </a:t>
            </a:r>
            <a:r>
              <a:rPr lang="en-US" sz="1800" b="0" i="0" dirty="0">
                <a:solidFill>
                  <a:srgbClr val="000000"/>
                </a:solidFill>
                <a:effectLst/>
                <a:latin typeface="AdvOT77db9845"/>
              </a:rPr>
              <a:t>stage.</a:t>
            </a:r>
          </a:p>
          <a:p>
            <a:br>
              <a:rPr lang="en-US" sz="1800" b="0" i="0" dirty="0">
                <a:solidFill>
                  <a:srgbClr val="000000"/>
                </a:solidFill>
                <a:effectLst/>
                <a:latin typeface="AdvOT77db9845"/>
              </a:rPr>
            </a:br>
            <a:r>
              <a:rPr lang="en-US" sz="1800" b="0" i="0" dirty="0">
                <a:solidFill>
                  <a:srgbClr val="000000"/>
                </a:solidFill>
                <a:effectLst/>
                <a:latin typeface="AdvOT77db9845"/>
              </a:rPr>
              <a:t>Nevertheless, the evidence for an important impact on management and treatment decisions is emerging and rapidly growing, both in quality and quantity. </a:t>
            </a:r>
          </a:p>
          <a:p>
            <a:br>
              <a:rPr lang="en-US" dirty="0"/>
            </a:br>
            <a:r>
              <a:rPr lang="en-US" dirty="0"/>
              <a:t>Patients with GN should be offered participation in a disease registry and clinical trials, whenever available.</a:t>
            </a:r>
          </a:p>
        </p:txBody>
      </p:sp>
      <p:sp>
        <p:nvSpPr>
          <p:cNvPr id="4" name="Slide Number Placeholder 3"/>
          <p:cNvSpPr>
            <a:spLocks noGrp="1"/>
          </p:cNvSpPr>
          <p:nvPr>
            <p:ph type="sldNum" sz="quarter" idx="5"/>
          </p:nvPr>
        </p:nvSpPr>
        <p:spPr/>
        <p:txBody>
          <a:bodyPr/>
          <a:lstStyle/>
          <a:p>
            <a:fld id="{B1378715-5F20-4FAB-896A-D1FA1C238A82}" type="slidenum">
              <a:rPr lang="en-US" smtClean="0"/>
              <a:t>50</a:t>
            </a:fld>
            <a:endParaRPr lang="en-US" dirty="0"/>
          </a:p>
        </p:txBody>
      </p:sp>
    </p:spTree>
    <p:extLst>
      <p:ext uri="{BB962C8B-B14F-4D97-AF65-F5344CB8AC3E}">
        <p14:creationId xmlns:p14="http://schemas.microsoft.com/office/powerpoint/2010/main" val="2422237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With more intensive immunosuppressive regimens, prophylaxis may be required to minimize possible adverse effects.</a:t>
            </a:r>
          </a:p>
          <a:p>
            <a:endParaRPr lang="en-US" sz="1800" b="0" i="0" dirty="0">
              <a:solidFill>
                <a:srgbClr val="000000"/>
              </a:solidFill>
              <a:effectLst/>
              <a:latin typeface="AdvOT77db9845"/>
            </a:endParaRPr>
          </a:p>
          <a:p>
            <a:r>
              <a:rPr lang="en-US" sz="1800" b="0" i="0" dirty="0">
                <a:solidFill>
                  <a:srgbClr val="000000"/>
                </a:solidFill>
                <a:effectLst/>
                <a:latin typeface="AdvOT9974ba86.B"/>
              </a:rPr>
              <a:t>The figure presents screening/prophylaxis for all patients with glomerular disease on immunosuppression. </a:t>
            </a:r>
          </a:p>
          <a:p>
            <a:endParaRPr lang="en-US" sz="1800" b="0" i="0" dirty="0">
              <a:solidFill>
                <a:srgbClr val="000000"/>
              </a:solidFill>
              <a:effectLst/>
              <a:latin typeface="AdvOT9974ba86.B"/>
            </a:endParaRPr>
          </a:p>
          <a:p>
            <a:r>
              <a:rPr lang="en-US" sz="1800" b="0" i="0" dirty="0">
                <a:solidFill>
                  <a:srgbClr val="000000"/>
                </a:solidFill>
                <a:effectLst/>
                <a:latin typeface="AdvOT15e8cdec"/>
              </a:rPr>
              <a:t>Influenza and </a:t>
            </a:r>
            <a:r>
              <a:rPr lang="en-US" sz="1800" b="0" i="0" dirty="0" err="1">
                <a:solidFill>
                  <a:srgbClr val="000000"/>
                </a:solidFill>
                <a:effectLst/>
                <a:latin typeface="AdvOT15e8cdec"/>
              </a:rPr>
              <a:t>pneumoccal</a:t>
            </a:r>
            <a:r>
              <a:rPr lang="en-US" sz="1800" b="0" i="0" dirty="0">
                <a:solidFill>
                  <a:srgbClr val="000000"/>
                </a:solidFill>
                <a:effectLst/>
                <a:latin typeface="AdvOT15e8cdec"/>
              </a:rPr>
              <a:t> vaccination are not recommended while being treated with moderate to high immunosuppression (e.g., prednisone 10 mg/d) because of reduced antibody response</a:t>
            </a:r>
            <a:r>
              <a:rPr lang="en-US" dirty="0"/>
              <a:t>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51</a:t>
            </a:fld>
            <a:endParaRPr lang="en-US" dirty="0"/>
          </a:p>
        </p:txBody>
      </p:sp>
    </p:spTree>
    <p:extLst>
      <p:ext uri="{BB962C8B-B14F-4D97-AF65-F5344CB8AC3E}">
        <p14:creationId xmlns:p14="http://schemas.microsoft.com/office/powerpoint/2010/main" val="293595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suggestions </a:t>
            </a:r>
            <a:r>
              <a:rPr lang="en-US" sz="1800" b="0" i="0" dirty="0">
                <a:solidFill>
                  <a:srgbClr val="000000"/>
                </a:solidFill>
                <a:effectLst/>
                <a:latin typeface="AdvOT9974ba86.B"/>
              </a:rPr>
              <a:t>to minimize immunosuppression-related adverse effects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52</a:t>
            </a:fld>
            <a:endParaRPr lang="en-US" dirty="0"/>
          </a:p>
        </p:txBody>
      </p:sp>
    </p:spTree>
    <p:extLst>
      <p:ext uri="{BB962C8B-B14F-4D97-AF65-F5344CB8AC3E}">
        <p14:creationId xmlns:p14="http://schemas.microsoft.com/office/powerpoint/2010/main" val="3600204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Dietary modifications and regular physical activity to normalize body mass index, limit central obesity, and decrease cardiovascular disease risk factors are appropriate. </a:t>
            </a:r>
          </a:p>
          <a:p>
            <a:endParaRPr lang="en-US" dirty="0"/>
          </a:p>
          <a:p>
            <a:r>
              <a:rPr lang="en-US" dirty="0"/>
              <a:t>Patients should be counseled to restrict dietary sodium to reduce edema, control blood pressure, and control proteinuria.</a:t>
            </a:r>
          </a:p>
        </p:txBody>
      </p:sp>
      <p:sp>
        <p:nvSpPr>
          <p:cNvPr id="4" name="Slide Number Placeholder 3"/>
          <p:cNvSpPr>
            <a:spLocks noGrp="1"/>
          </p:cNvSpPr>
          <p:nvPr>
            <p:ph type="sldNum" sz="quarter" idx="5"/>
          </p:nvPr>
        </p:nvSpPr>
        <p:spPr/>
        <p:txBody>
          <a:bodyPr/>
          <a:lstStyle/>
          <a:p>
            <a:fld id="{B1378715-5F20-4FAB-896A-D1FA1C238A82}" type="slidenum">
              <a:rPr lang="en-US" smtClean="0"/>
              <a:t>53</a:t>
            </a:fld>
            <a:endParaRPr lang="en-US" dirty="0"/>
          </a:p>
        </p:txBody>
      </p:sp>
    </p:spTree>
    <p:extLst>
      <p:ext uri="{BB962C8B-B14F-4D97-AF65-F5344CB8AC3E}">
        <p14:creationId xmlns:p14="http://schemas.microsoft.com/office/powerpoint/2010/main" val="1531630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 for pregnant patients with GN needs coordination between nephrology and obstetrics, and ideally, planning for pregnancy should be considered.</a:t>
            </a:r>
          </a:p>
        </p:txBody>
      </p:sp>
      <p:sp>
        <p:nvSpPr>
          <p:cNvPr id="4" name="Slide Number Placeholder 3"/>
          <p:cNvSpPr>
            <a:spLocks noGrp="1"/>
          </p:cNvSpPr>
          <p:nvPr>
            <p:ph type="sldNum" sz="quarter" idx="5"/>
          </p:nvPr>
        </p:nvSpPr>
        <p:spPr/>
        <p:txBody>
          <a:bodyPr/>
          <a:lstStyle/>
          <a:p>
            <a:fld id="{B1378715-5F20-4FAB-896A-D1FA1C238A82}" type="slidenum">
              <a:rPr lang="en-US" smtClean="0"/>
              <a:t>54</a:t>
            </a:fld>
            <a:endParaRPr lang="en-US" dirty="0"/>
          </a:p>
        </p:txBody>
      </p:sp>
    </p:spTree>
    <p:extLst>
      <p:ext uri="{BB962C8B-B14F-4D97-AF65-F5344CB8AC3E}">
        <p14:creationId xmlns:p14="http://schemas.microsoft.com/office/powerpoint/2010/main" val="3821821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Contraception in women with glomerular disease</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55</a:t>
            </a:fld>
            <a:endParaRPr lang="en-US" dirty="0"/>
          </a:p>
        </p:txBody>
      </p:sp>
    </p:spTree>
    <p:extLst>
      <p:ext uri="{BB962C8B-B14F-4D97-AF65-F5344CB8AC3E}">
        <p14:creationId xmlns:p14="http://schemas.microsoft.com/office/powerpoint/2010/main" val="1894437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An overview of the impact of glomerular disease in women</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56</a:t>
            </a:fld>
            <a:endParaRPr lang="en-US" dirty="0"/>
          </a:p>
        </p:txBody>
      </p:sp>
    </p:spTree>
    <p:extLst>
      <p:ext uri="{BB962C8B-B14F-4D97-AF65-F5344CB8AC3E}">
        <p14:creationId xmlns:p14="http://schemas.microsoft.com/office/powerpoint/2010/main" val="4206528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An overview of the impact of glomerular disease in women</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57</a:t>
            </a:fld>
            <a:endParaRPr lang="en-US" dirty="0"/>
          </a:p>
        </p:txBody>
      </p:sp>
    </p:spTree>
    <p:extLst>
      <p:ext uri="{BB962C8B-B14F-4D97-AF65-F5344CB8AC3E}">
        <p14:creationId xmlns:p14="http://schemas.microsoft.com/office/powerpoint/2010/main" val="4206528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a:t>
            </a:r>
          </a:p>
        </p:txBody>
      </p:sp>
      <p:sp>
        <p:nvSpPr>
          <p:cNvPr id="4" name="Slide Number Placeholder 3"/>
          <p:cNvSpPr>
            <a:spLocks noGrp="1"/>
          </p:cNvSpPr>
          <p:nvPr>
            <p:ph type="sldNum" sz="quarter" idx="5"/>
          </p:nvPr>
        </p:nvSpPr>
        <p:spPr/>
        <p:txBody>
          <a:bodyPr/>
          <a:lstStyle/>
          <a:p>
            <a:fld id="{B1378715-5F20-4FAB-896A-D1FA1C238A82}" type="slidenum">
              <a:rPr lang="en-US" smtClean="0"/>
              <a:t>58</a:t>
            </a:fld>
            <a:endParaRPr lang="en-US" dirty="0"/>
          </a:p>
        </p:txBody>
      </p:sp>
    </p:spTree>
    <p:extLst>
      <p:ext uri="{BB962C8B-B14F-4D97-AF65-F5344CB8AC3E}">
        <p14:creationId xmlns:p14="http://schemas.microsoft.com/office/powerpoint/2010/main" val="799072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 overall goals of treatment of glomerular disease are:</a:t>
            </a:r>
            <a:br>
              <a:rPr lang="en-US" sz="1800" b="0" i="0" dirty="0">
                <a:solidFill>
                  <a:srgbClr val="000000"/>
                </a:solidFill>
                <a:effectLst/>
                <a:latin typeface="AdvOT77db9845"/>
              </a:rPr>
            </a:br>
            <a:r>
              <a:rPr lang="en-US" sz="1800" b="0" i="0" dirty="0">
                <a:solidFill>
                  <a:srgbClr val="000000"/>
                </a:solidFill>
                <a:effectLst/>
                <a:latin typeface="AdvOT77db9845"/>
              </a:rPr>
              <a:t>1. To secure a lasting remission of the clinical manifestations of glomerular disease. </a:t>
            </a:r>
            <a:br>
              <a:rPr lang="en-US" sz="1800" b="0" i="0" dirty="0">
                <a:solidFill>
                  <a:srgbClr val="000000"/>
                </a:solidFill>
                <a:effectLst/>
                <a:latin typeface="AdvOT77db9845"/>
              </a:rPr>
            </a:br>
            <a:r>
              <a:rPr lang="en-US" sz="1800" b="0" i="0" dirty="0">
                <a:solidFill>
                  <a:srgbClr val="000000"/>
                </a:solidFill>
                <a:effectLst/>
                <a:latin typeface="AdvOT77db9845"/>
              </a:rPr>
              <a:t>2. To secure the above bene</a:t>
            </a:r>
            <a:r>
              <a:rPr lang="en-US" sz="1800" b="0" i="0" dirty="0">
                <a:solidFill>
                  <a:srgbClr val="000000"/>
                </a:solidFill>
                <a:effectLst/>
                <a:latin typeface="AdvOT77db9845+fb"/>
              </a:rPr>
              <a:t>fi</a:t>
            </a:r>
            <a:r>
              <a:rPr lang="en-US" sz="1800" b="0" i="0" dirty="0">
                <a:solidFill>
                  <a:srgbClr val="000000"/>
                </a:solidFill>
                <a:effectLst/>
                <a:latin typeface="AdvOT77db9845"/>
              </a:rPr>
              <a:t>ts in ways that avoid or minimize the development of treatment-related adverse events, particularly those that are potentially life-threatening or</a:t>
            </a:r>
            <a:br>
              <a:rPr lang="en-US" sz="1800" b="0" i="0" dirty="0">
                <a:solidFill>
                  <a:srgbClr val="000000"/>
                </a:solidFill>
                <a:effectLst/>
                <a:latin typeface="AdvOT77db9845"/>
              </a:rPr>
            </a:br>
            <a:r>
              <a:rPr lang="en-US" sz="1800" b="0" i="0" dirty="0">
                <a:solidFill>
                  <a:srgbClr val="000000"/>
                </a:solidFill>
                <a:effectLst/>
                <a:latin typeface="AdvOT77db9845"/>
              </a:rPr>
              <a:t>those that can adversely affect the patient</a:t>
            </a:r>
            <a:r>
              <a:rPr lang="en-US" sz="1800" b="0" i="0" dirty="0">
                <a:solidFill>
                  <a:srgbClr val="000000"/>
                </a:solidFill>
                <a:effectLst/>
                <a:latin typeface="AdvOT77db9845+20"/>
              </a:rPr>
              <a:t>’</a:t>
            </a:r>
            <a:r>
              <a:rPr lang="en-US" sz="1800" b="0" i="0" dirty="0">
                <a:solidFill>
                  <a:srgbClr val="000000"/>
                </a:solidFill>
                <a:effectLst/>
                <a:latin typeface="AdvOT77db9845"/>
              </a:rPr>
              <a:t>s quality of life.</a:t>
            </a:r>
            <a:br>
              <a:rPr lang="en-US" sz="1800" b="0" i="0" dirty="0">
                <a:solidFill>
                  <a:srgbClr val="000000"/>
                </a:solidFill>
                <a:effectLst/>
                <a:latin typeface="AdvOT77db9845"/>
              </a:rPr>
            </a:br>
            <a:r>
              <a:rPr lang="en-US" sz="1800" b="0" i="0" dirty="0">
                <a:solidFill>
                  <a:srgbClr val="000000"/>
                </a:solidFill>
                <a:effectLst/>
                <a:latin typeface="AdvOT77db9845"/>
              </a:rPr>
              <a:t>3. To administer therapy in ways that maximize patient comfort and quality of life.</a:t>
            </a:r>
            <a:r>
              <a:rPr lang="en-US" dirty="0"/>
              <a:t> </a:t>
            </a:r>
          </a:p>
          <a:p>
            <a:endParaRPr lang="en-US" dirty="0"/>
          </a:p>
          <a:p>
            <a:r>
              <a:rPr lang="en-US" sz="1800" b="0" i="0" dirty="0">
                <a:solidFill>
                  <a:srgbClr val="000000"/>
                </a:solidFill>
                <a:effectLst/>
                <a:latin typeface="AdvOT77db9845"/>
              </a:rPr>
              <a:t>Virtually all of the histologic variants discussed in this guideline (with the possible exception of MCD) may recur after transplantation. </a:t>
            </a:r>
          </a:p>
          <a:p>
            <a:endParaRPr lang="en-US" sz="1800" b="0" i="0" dirty="0">
              <a:solidFill>
                <a:srgbClr val="000000"/>
              </a:solidFill>
              <a:effectLst/>
              <a:latin typeface="AdvOT77db9845"/>
            </a:endParaRPr>
          </a:p>
          <a:p>
            <a:r>
              <a:rPr lang="en-US" sz="1800" b="0" i="0" dirty="0">
                <a:solidFill>
                  <a:srgbClr val="000000"/>
                </a:solidFill>
                <a:effectLst/>
                <a:latin typeface="AdvOT77db9845"/>
              </a:rPr>
              <a:t>Attempts should be made to assess the risk of recurrent disease prior to transplantation, as this might in</a:t>
            </a:r>
            <a:r>
              <a:rPr lang="en-US" sz="1800" b="0" i="0" dirty="0">
                <a:solidFill>
                  <a:srgbClr val="000000"/>
                </a:solidFill>
                <a:effectLst/>
                <a:latin typeface="AdvOT77db9845+fb"/>
              </a:rPr>
              <a:t>fl</a:t>
            </a:r>
            <a:r>
              <a:rPr lang="en-US" sz="1800" b="0" i="0" dirty="0">
                <a:solidFill>
                  <a:srgbClr val="000000"/>
                </a:solidFill>
                <a:effectLst/>
                <a:latin typeface="AdvOT77db9845"/>
              </a:rPr>
              <a:t>uence the choice of donor and post-transplant management. </a:t>
            </a:r>
          </a:p>
          <a:p>
            <a:endParaRPr lang="en-US" sz="1800" b="0" i="0" dirty="0">
              <a:solidFill>
                <a:srgbClr val="000000"/>
              </a:solidFill>
              <a:effectLst/>
              <a:latin typeface="AdvOT77db9845"/>
            </a:endParaRPr>
          </a:p>
          <a:p>
            <a:r>
              <a:rPr lang="en-US" sz="1800" b="0" i="0" dirty="0">
                <a:solidFill>
                  <a:srgbClr val="000000"/>
                </a:solidFill>
                <a:effectLst/>
                <a:latin typeface="AdvOT77db9845"/>
              </a:rPr>
              <a:t>Where there are speci</a:t>
            </a:r>
            <a:r>
              <a:rPr lang="en-US" sz="1800" b="0" i="0" dirty="0">
                <a:solidFill>
                  <a:srgbClr val="000000"/>
                </a:solidFill>
                <a:effectLst/>
                <a:latin typeface="AdvOT77db9845+fb"/>
              </a:rPr>
              <a:t>fi</a:t>
            </a:r>
            <a:r>
              <a:rPr lang="en-US" sz="1800" b="0" i="0" dirty="0">
                <a:solidFill>
                  <a:srgbClr val="000000"/>
                </a:solidFill>
                <a:effectLst/>
                <a:latin typeface="AdvOT77db9845"/>
              </a:rPr>
              <a:t>c recommendations in particular variants of glomerular disease that relate to management before transplantation, they are discussed in each relevant Chapter.</a:t>
            </a:r>
            <a:r>
              <a:rPr lang="en-US" dirty="0"/>
              <a:t>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59</a:t>
            </a:fld>
            <a:endParaRPr lang="en-US" dirty="0"/>
          </a:p>
        </p:txBody>
      </p:sp>
    </p:spTree>
    <p:extLst>
      <p:ext uri="{BB962C8B-B14F-4D97-AF65-F5344CB8AC3E}">
        <p14:creationId xmlns:p14="http://schemas.microsoft.com/office/powerpoint/2010/main" val="1030664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5530340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biopsy-confirmed diagnosis of </a:t>
            </a:r>
            <a:r>
              <a:rPr lang="en-US" dirty="0" err="1"/>
              <a:t>IgAN</a:t>
            </a:r>
            <a:r>
              <a:rPr lang="en-US" dirty="0"/>
              <a:t>, including histologic scoring via the MEST-C (mesangial [M] and endocapillary [E] hypercellularity, segmental glomerulosclerosis [S], interstitial fibrosis/tubular atrophy [T], and crescents [C]) system, it is essential to assess disease prognosis. </a:t>
            </a:r>
          </a:p>
        </p:txBody>
      </p:sp>
      <p:sp>
        <p:nvSpPr>
          <p:cNvPr id="4" name="Slide Number Placeholder 3"/>
          <p:cNvSpPr>
            <a:spLocks noGrp="1"/>
          </p:cNvSpPr>
          <p:nvPr>
            <p:ph type="sldNum" sz="quarter" idx="5"/>
          </p:nvPr>
        </p:nvSpPr>
        <p:spPr/>
        <p:txBody>
          <a:bodyPr/>
          <a:lstStyle/>
          <a:p>
            <a:fld id="{B1378715-5F20-4FAB-896A-D1FA1C238A82}" type="slidenum">
              <a:rPr lang="en-US" smtClean="0"/>
              <a:t>61</a:t>
            </a:fld>
            <a:endParaRPr lang="en-US" dirty="0"/>
          </a:p>
        </p:txBody>
      </p:sp>
    </p:spTree>
    <p:extLst>
      <p:ext uri="{BB962C8B-B14F-4D97-AF65-F5344CB8AC3E}">
        <p14:creationId xmlns:p14="http://schemas.microsoft.com/office/powerpoint/2010/main" val="297938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12</a:t>
            </a:fld>
            <a:endParaRPr lang="en-US" dirty="0"/>
          </a:p>
        </p:txBody>
      </p:sp>
    </p:spTree>
    <p:extLst>
      <p:ext uri="{BB962C8B-B14F-4D97-AF65-F5344CB8AC3E}">
        <p14:creationId xmlns:p14="http://schemas.microsoft.com/office/powerpoint/2010/main" val="1069545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valuable resource is the International </a:t>
            </a:r>
            <a:r>
              <a:rPr lang="en-US" dirty="0" err="1"/>
              <a:t>IgAN</a:t>
            </a:r>
            <a:r>
              <a:rPr lang="en-US" dirty="0"/>
              <a:t> Prediction Tool available at Calculate by </a:t>
            </a:r>
            <a:r>
              <a:rPr lang="en-US" dirty="0" err="1"/>
              <a:t>QxMD</a:t>
            </a:r>
            <a:r>
              <a:rPr lang="en-US" dirty="0"/>
              <a:t>. </a:t>
            </a:r>
          </a:p>
          <a:p>
            <a:endParaRPr lang="en-US" dirty="0"/>
          </a:p>
          <a:p>
            <a:r>
              <a:rPr lang="en-US" dirty="0"/>
              <a:t>It is important to realize however that neither this calculator nor the MEST-C score nor the presence or number of crescents can presently be used to determine the likely impact of any particular treatment regimen.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62</a:t>
            </a:fld>
            <a:endParaRPr lang="en-US" dirty="0"/>
          </a:p>
        </p:txBody>
      </p:sp>
    </p:spTree>
    <p:extLst>
      <p:ext uri="{BB962C8B-B14F-4D97-AF65-F5344CB8AC3E}">
        <p14:creationId xmlns:p14="http://schemas.microsoft.com/office/powerpoint/2010/main" val="17924064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 the 2012 guideline version, the primary focus of </a:t>
            </a:r>
            <a:r>
              <a:rPr lang="en-US" dirty="0" err="1"/>
              <a:t>IgAN</a:t>
            </a:r>
            <a:r>
              <a:rPr lang="en-US" dirty="0"/>
              <a:t> management should be multifaceted, optimized supportive care, including RAS blockade as much as tolerated or allowed, blood pressure control, cardiovascular risk minimization, adherence to lifestyle advice, including dietary counselling, smoking cessation, weight control, and exercise as appropriate.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63</a:t>
            </a:fld>
            <a:endParaRPr lang="en-US" dirty="0"/>
          </a:p>
        </p:txBody>
      </p:sp>
    </p:spTree>
    <p:extLst>
      <p:ext uri="{BB962C8B-B14F-4D97-AF65-F5344CB8AC3E}">
        <p14:creationId xmlns:p14="http://schemas.microsoft.com/office/powerpoint/2010/main" val="324388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the algorithm. </a:t>
            </a:r>
          </a:p>
        </p:txBody>
      </p:sp>
      <p:sp>
        <p:nvSpPr>
          <p:cNvPr id="4" name="Slide Number Placeholder 3"/>
          <p:cNvSpPr>
            <a:spLocks noGrp="1"/>
          </p:cNvSpPr>
          <p:nvPr>
            <p:ph type="sldNum" sz="quarter" idx="5"/>
          </p:nvPr>
        </p:nvSpPr>
        <p:spPr/>
        <p:txBody>
          <a:bodyPr/>
          <a:lstStyle/>
          <a:p>
            <a:fld id="{B1378715-5F20-4FAB-896A-D1FA1C238A82}" type="slidenum">
              <a:rPr lang="en-US" smtClean="0"/>
              <a:t>64</a:t>
            </a:fld>
            <a:endParaRPr lang="en-US" dirty="0"/>
          </a:p>
        </p:txBody>
      </p:sp>
    </p:spTree>
    <p:extLst>
      <p:ext uri="{BB962C8B-B14F-4D97-AF65-F5344CB8AC3E}">
        <p14:creationId xmlns:p14="http://schemas.microsoft.com/office/powerpoint/2010/main" val="3209475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RAS blockade should be instituted irrespective of hypertension if the patient has proteinuria &gt;0.5 g/d (Grade 1B)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Rec 2.3.1: This recommendation is based on an extensive body of evidence showing that hypertension and proteinuria are major risk factors for progression of CKD and that treatment of hypertension and reduction of proteinuria reduce the risk of progression to kidney</a:t>
            </a:r>
            <a:r>
              <a:rPr lang="en-US" dirty="0"/>
              <a:t> </a:t>
            </a:r>
            <a:r>
              <a:rPr lang="en-US" sz="1800" b="0" i="0" dirty="0">
                <a:solidFill>
                  <a:srgbClr val="000000"/>
                </a:solidFill>
                <a:effectLst/>
                <a:latin typeface="AdvOT255b5711.I"/>
              </a:rPr>
              <a:t>failure. Data speci</a:t>
            </a:r>
            <a:r>
              <a:rPr lang="en-US" sz="1800" b="0" i="0" dirty="0">
                <a:solidFill>
                  <a:srgbClr val="000000"/>
                </a:solidFill>
                <a:effectLst/>
                <a:latin typeface="AdvOT255b5711.I+fb"/>
              </a:rPr>
              <a:t>fi</a:t>
            </a:r>
            <a:r>
              <a:rPr lang="en-US" sz="1800" b="0" i="0" dirty="0">
                <a:solidFill>
                  <a:srgbClr val="000000"/>
                </a:solidFill>
                <a:effectLst/>
                <a:latin typeface="AdvOT255b5711.I"/>
              </a:rPr>
              <a:t>cally in </a:t>
            </a:r>
            <a:r>
              <a:rPr lang="en-US" sz="1800" b="0" i="0" dirty="0" err="1">
                <a:solidFill>
                  <a:srgbClr val="000000"/>
                </a:solidFill>
                <a:effectLst/>
                <a:latin typeface="AdvOT255b5711.I"/>
              </a:rPr>
              <a:t>IgAN</a:t>
            </a:r>
            <a:r>
              <a:rPr lang="en-US" sz="1800" b="0" i="0" dirty="0">
                <a:solidFill>
                  <a:srgbClr val="000000"/>
                </a:solidFill>
                <a:effectLst/>
                <a:latin typeface="AdvOT255b5711.I"/>
              </a:rPr>
              <a:t>, while not extensive, are consistent with these observations. There are no studies to show dual blockade with an </a:t>
            </a:r>
            <a:r>
              <a:rPr lang="en-US" sz="1800" b="0" i="0" dirty="0" err="1">
                <a:solidFill>
                  <a:srgbClr val="000000"/>
                </a:solidFill>
                <a:effectLst/>
                <a:latin typeface="AdvOT255b5711.I"/>
              </a:rPr>
              <a:t>ACEi</a:t>
            </a:r>
            <a:r>
              <a:rPr lang="en-US" sz="1800" b="0" i="0" dirty="0">
                <a:solidFill>
                  <a:srgbClr val="000000"/>
                </a:solidFill>
                <a:effectLst/>
                <a:latin typeface="AdvOT255b5711.I"/>
              </a:rPr>
              <a:t> and ARB is superior to single blockade in </a:t>
            </a:r>
            <a:r>
              <a:rPr lang="en-US" sz="1800" b="0" i="0" dirty="0" err="1">
                <a:solidFill>
                  <a:srgbClr val="000000"/>
                </a:solidFill>
                <a:effectLst/>
                <a:latin typeface="AdvOT255b5711.I"/>
              </a:rPr>
              <a:t>IgAN</a:t>
            </a:r>
            <a:r>
              <a:rPr lang="en-US" sz="1800" b="0" i="0" dirty="0">
                <a:solidFill>
                  <a:srgbClr val="000000"/>
                </a:solidFill>
                <a:effectLst/>
                <a:latin typeface="AdvOT255b5711.I"/>
              </a:rPr>
              <a:t>. A </a:t>
            </a:r>
            <a:r>
              <a:rPr lang="en-US" sz="1800" b="0" i="0" dirty="0">
                <a:solidFill>
                  <a:srgbClr val="000000"/>
                </a:solidFill>
                <a:effectLst/>
                <a:latin typeface="AdvOT77db9845"/>
              </a:rPr>
              <a:t>post hoc </a:t>
            </a:r>
            <a:r>
              <a:rPr lang="en-US" sz="1800" b="0" i="0" dirty="0">
                <a:solidFill>
                  <a:srgbClr val="000000"/>
                </a:solidFill>
                <a:effectLst/>
                <a:latin typeface="AdvOT255b5711.I"/>
              </a:rPr>
              <a:t>analysis of the STOP-</a:t>
            </a:r>
            <a:r>
              <a:rPr lang="en-US" sz="1800" b="0" i="0" dirty="0" err="1">
                <a:solidFill>
                  <a:srgbClr val="000000"/>
                </a:solidFill>
                <a:effectLst/>
                <a:latin typeface="AdvOT255b5711.I"/>
              </a:rPr>
              <a:t>IgAN</a:t>
            </a:r>
            <a:r>
              <a:rPr lang="en-US" sz="1800" b="0" i="0" dirty="0">
                <a:solidFill>
                  <a:srgbClr val="000000"/>
                </a:solidFill>
                <a:effectLst/>
                <a:latin typeface="AdvOT255b5711.I"/>
              </a:rPr>
              <a:t> trial demonstrated no additional bene</a:t>
            </a:r>
            <a:r>
              <a:rPr lang="en-US" sz="1800" b="0" i="0" dirty="0">
                <a:solidFill>
                  <a:srgbClr val="000000"/>
                </a:solidFill>
                <a:effectLst/>
                <a:latin typeface="AdvOT255b5711.I+fb"/>
              </a:rPr>
              <a:t>fi</a:t>
            </a:r>
            <a:r>
              <a:rPr lang="en-US" sz="1800" b="0" i="0" dirty="0">
                <a:solidFill>
                  <a:srgbClr val="000000"/>
                </a:solidFill>
                <a:effectLst/>
                <a:latin typeface="AdvOT255b5711.I"/>
              </a:rPr>
              <a:t>t with dual blockade.</a:t>
            </a:r>
            <a:r>
              <a:rPr lang="en-US" sz="1800" b="0" i="0" dirty="0">
                <a:solidFill>
                  <a:srgbClr val="007FAB"/>
                </a:solidFill>
                <a:effectLst/>
                <a:latin typeface="AdvOT255b5711.I"/>
              </a:rPr>
              <a:t> </a:t>
            </a:r>
            <a:r>
              <a:rPr lang="en-US" sz="1800" b="0" i="0" dirty="0">
                <a:solidFill>
                  <a:srgbClr val="000000"/>
                </a:solidFill>
                <a:effectLst/>
                <a:latin typeface="AdvOT255b5711.I"/>
              </a:rPr>
              <a:t>In the judgment of the Work Group, a strong recommendation is warranted because of the consistency of the bene</a:t>
            </a:r>
            <a:r>
              <a:rPr lang="en-US" sz="1800" b="0" i="0" dirty="0">
                <a:solidFill>
                  <a:srgbClr val="000000"/>
                </a:solidFill>
                <a:effectLst/>
                <a:latin typeface="AdvOT255b5711.I+fb"/>
              </a:rPr>
              <a:t>fi</a:t>
            </a:r>
            <a:r>
              <a:rPr lang="en-US" sz="1800" b="0" i="0" dirty="0">
                <a:solidFill>
                  <a:srgbClr val="000000"/>
                </a:solidFill>
                <a:effectLst/>
                <a:latin typeface="AdvOT255b5711.I"/>
              </a:rPr>
              <a:t>ts for treatment of hypertension and proteinuria observed across the spectrum of kidney diseases, the generally low risk of harm for hypertension and antiproteinuric treatment, and the lack of rationale for a different recommendation for </a:t>
            </a:r>
            <a:r>
              <a:rPr lang="en-US" sz="1800" b="0" i="0" dirty="0" err="1">
                <a:solidFill>
                  <a:srgbClr val="000000"/>
                </a:solidFill>
                <a:effectLst/>
                <a:latin typeface="AdvOT255b5711.I"/>
              </a:rPr>
              <a:t>IgAN</a:t>
            </a:r>
            <a:r>
              <a:rPr lang="en-US" sz="1800" b="0" i="0" dirty="0">
                <a:solidFill>
                  <a:srgbClr val="000000"/>
                </a:solidFill>
                <a:effectLst/>
                <a:latin typeface="AdvOT255b5711.I"/>
              </a:rPr>
              <a:t> speci</a:t>
            </a:r>
            <a:r>
              <a:rPr lang="en-US" sz="1800" b="0" i="0" dirty="0">
                <a:solidFill>
                  <a:srgbClr val="000000"/>
                </a:solidFill>
                <a:effectLst/>
                <a:latin typeface="AdvOT255b5711.I+fb"/>
              </a:rPr>
              <a:t>fi</a:t>
            </a:r>
            <a:r>
              <a:rPr lang="en-US" sz="1800" b="0" i="0" dirty="0">
                <a:solidFill>
                  <a:srgbClr val="000000"/>
                </a:solidFill>
                <a:effectLst/>
                <a:latin typeface="AdvOT255b5711.I"/>
              </a:rPr>
              <a:t>cally</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 2.3.2: </a:t>
            </a:r>
            <a:r>
              <a:rPr lang="en-US" sz="1800" b="0" i="0" dirty="0">
                <a:solidFill>
                  <a:srgbClr val="000000"/>
                </a:solidFill>
                <a:effectLst/>
                <a:latin typeface="AdvOT255b5711.I"/>
              </a:rPr>
              <a:t>This recommendation is based on the extensive body of evidence across all types of </a:t>
            </a:r>
            <a:r>
              <a:rPr lang="en-US" sz="1800" b="0" i="0" dirty="0" err="1">
                <a:solidFill>
                  <a:srgbClr val="000000"/>
                </a:solidFill>
                <a:effectLst/>
                <a:latin typeface="AdvOT255b5711.I"/>
              </a:rPr>
              <a:t>proteinuric</a:t>
            </a:r>
            <a:r>
              <a:rPr lang="en-US" sz="1800" b="0" i="0" dirty="0">
                <a:solidFill>
                  <a:srgbClr val="000000"/>
                </a:solidFill>
                <a:effectLst/>
                <a:latin typeface="AdvOT255b5711.I"/>
              </a:rPr>
              <a:t> glomerular disease, including </a:t>
            </a:r>
            <a:r>
              <a:rPr lang="en-US" sz="1800" b="0" i="0" dirty="0" err="1">
                <a:solidFill>
                  <a:srgbClr val="000000"/>
                </a:solidFill>
                <a:effectLst/>
                <a:latin typeface="AdvOT255b5711.I"/>
              </a:rPr>
              <a:t>IgAN</a:t>
            </a:r>
            <a:r>
              <a:rPr lang="en-US" sz="1800" b="0" i="0" dirty="0">
                <a:solidFill>
                  <a:srgbClr val="000000"/>
                </a:solidFill>
                <a:effectLst/>
                <a:latin typeface="AdvOT255b5711.I"/>
              </a:rPr>
              <a:t>, that higher levels of proteinuria are associated with worse</a:t>
            </a:r>
            <a:br>
              <a:rPr lang="en-US" sz="1800" b="0" i="0" dirty="0">
                <a:solidFill>
                  <a:srgbClr val="000000"/>
                </a:solidFill>
                <a:effectLst/>
                <a:latin typeface="AdvOT255b5711.I"/>
              </a:rPr>
            </a:br>
            <a:r>
              <a:rPr lang="en-US" sz="1800" b="0" i="0" dirty="0">
                <a:solidFill>
                  <a:srgbClr val="000000"/>
                </a:solidFill>
                <a:effectLst/>
                <a:latin typeface="AdvOT255b5711.I"/>
              </a:rPr>
              <a:t>kidney outcomes and that a reduction in proteinuria,</a:t>
            </a:r>
            <a:r>
              <a:rPr lang="en-US" dirty="0"/>
              <a:t> </a:t>
            </a:r>
            <a:r>
              <a:rPr lang="en-US" sz="1800" b="0" i="0" dirty="0">
                <a:solidFill>
                  <a:srgbClr val="000000"/>
                </a:solidFill>
                <a:effectLst/>
                <a:latin typeface="AdvOT255b5711.I"/>
              </a:rPr>
              <a:t>independent of changes in BP control, is associated with improved kidney outcome. There are no studies to show that dual blockade with an </a:t>
            </a:r>
            <a:r>
              <a:rPr lang="en-US" sz="1800" b="0" i="0" dirty="0" err="1">
                <a:solidFill>
                  <a:srgbClr val="000000"/>
                </a:solidFill>
                <a:effectLst/>
                <a:latin typeface="AdvOT255b5711.I"/>
              </a:rPr>
              <a:t>ACEi</a:t>
            </a:r>
            <a:r>
              <a:rPr lang="en-US" sz="1800" b="0" i="0" dirty="0">
                <a:solidFill>
                  <a:srgbClr val="000000"/>
                </a:solidFill>
                <a:effectLst/>
                <a:latin typeface="AdvOT255b5711.I"/>
              </a:rPr>
              <a:t> or ARB is superior to single blockade in </a:t>
            </a:r>
            <a:r>
              <a:rPr lang="en-US" sz="1800" b="0" i="0" dirty="0" err="1">
                <a:solidFill>
                  <a:srgbClr val="000000"/>
                </a:solidFill>
                <a:effectLst/>
                <a:latin typeface="AdvOT255b5711.I"/>
              </a:rPr>
              <a:t>IgAN</a:t>
            </a:r>
            <a:r>
              <a:rPr lang="en-US" sz="1800" b="0" i="0" dirty="0">
                <a:solidFill>
                  <a:srgbClr val="000000"/>
                </a:solidFill>
                <a:effectLst/>
                <a:latin typeface="AdvOT255b5711.I"/>
              </a:rPr>
              <a:t>. A </a:t>
            </a:r>
            <a:r>
              <a:rPr lang="en-US" sz="1800" b="0" i="0" dirty="0">
                <a:solidFill>
                  <a:srgbClr val="000000"/>
                </a:solidFill>
                <a:effectLst/>
                <a:latin typeface="AdvOT77db9845"/>
              </a:rPr>
              <a:t>post hoc </a:t>
            </a:r>
            <a:r>
              <a:rPr lang="en-US" sz="1800" b="0" i="0" dirty="0">
                <a:solidFill>
                  <a:srgbClr val="000000"/>
                </a:solidFill>
                <a:effectLst/>
                <a:latin typeface="AdvOT255b5711.I"/>
              </a:rPr>
              <a:t>analysis of the STOP-</a:t>
            </a:r>
            <a:r>
              <a:rPr lang="en-US" sz="1800" b="0" i="0" dirty="0" err="1">
                <a:solidFill>
                  <a:srgbClr val="000000"/>
                </a:solidFill>
                <a:effectLst/>
                <a:latin typeface="AdvOT255b5711.I"/>
              </a:rPr>
              <a:t>IgAN</a:t>
            </a:r>
            <a:r>
              <a:rPr lang="en-US" sz="1800" b="0" i="0" dirty="0">
                <a:solidFill>
                  <a:srgbClr val="000000"/>
                </a:solidFill>
                <a:effectLst/>
                <a:latin typeface="AdvOT255b5711.I"/>
              </a:rPr>
              <a:t> trial demonstrated no additional bene</a:t>
            </a:r>
            <a:r>
              <a:rPr lang="en-US" sz="1800" b="0" i="0" dirty="0">
                <a:solidFill>
                  <a:srgbClr val="000000"/>
                </a:solidFill>
                <a:effectLst/>
                <a:latin typeface="AdvOT255b5711.I+fb"/>
              </a:rPr>
              <a:t>fi</a:t>
            </a:r>
            <a:r>
              <a:rPr lang="en-US" sz="1800" b="0" i="0" dirty="0">
                <a:solidFill>
                  <a:srgbClr val="000000"/>
                </a:solidFill>
                <a:effectLst/>
                <a:latin typeface="AdvOT255b5711.I"/>
              </a:rPr>
              <a:t>t with dual blockade.</a:t>
            </a:r>
            <a:r>
              <a:rPr lang="en-US" sz="1800" b="0" i="0" dirty="0">
                <a:solidFill>
                  <a:srgbClr val="007FAB"/>
                </a:solidFill>
                <a:effectLst/>
                <a:latin typeface="AdvOT255b5711.I"/>
              </a:rPr>
              <a:t> </a:t>
            </a:r>
            <a:r>
              <a:rPr lang="en-US" sz="1800" b="0" i="0" dirty="0">
                <a:solidFill>
                  <a:srgbClr val="000000"/>
                </a:solidFill>
                <a:effectLst/>
                <a:latin typeface="AdvOT255b5711.I"/>
              </a:rPr>
              <a:t>In the judgment of the Work Group, a strong recommendation is</a:t>
            </a:r>
            <a:br>
              <a:rPr lang="en-US" sz="1800" b="0" i="0" dirty="0">
                <a:solidFill>
                  <a:srgbClr val="000000"/>
                </a:solidFill>
                <a:effectLst/>
                <a:latin typeface="AdvOT255b5711.I"/>
              </a:rPr>
            </a:br>
            <a:r>
              <a:rPr lang="en-US" sz="1800" b="0" i="0" dirty="0">
                <a:solidFill>
                  <a:srgbClr val="000000"/>
                </a:solidFill>
                <a:effectLst/>
                <a:latin typeface="AdvOT255b5711.I"/>
              </a:rPr>
              <a:t>warranted because of the consistency of the bene</a:t>
            </a:r>
            <a:r>
              <a:rPr lang="en-US" sz="1800" b="0" i="0" dirty="0">
                <a:solidFill>
                  <a:srgbClr val="000000"/>
                </a:solidFill>
                <a:effectLst/>
                <a:latin typeface="AdvOT255b5711.I+fb"/>
              </a:rPr>
              <a:t>fi</a:t>
            </a:r>
            <a:r>
              <a:rPr lang="en-US" sz="1800" b="0" i="0" dirty="0">
                <a:solidFill>
                  <a:srgbClr val="000000"/>
                </a:solidFill>
                <a:effectLst/>
                <a:latin typeface="AdvOT255b5711.I"/>
              </a:rPr>
              <a:t>t for treatment of proteinuria observed across the spectrum of kidney diseases, the generally low risk of harm of antiproteinuric treatment, and the lack of rationale for a different recommendation for </a:t>
            </a:r>
            <a:r>
              <a:rPr lang="en-US" sz="1800" b="0" i="0" dirty="0" err="1">
                <a:solidFill>
                  <a:srgbClr val="000000"/>
                </a:solidFill>
                <a:effectLst/>
                <a:latin typeface="AdvOT255b5711.I"/>
              </a:rPr>
              <a:t>IgAN</a:t>
            </a:r>
            <a:r>
              <a:rPr lang="en-US" sz="1800" b="0" i="0" dirty="0">
                <a:solidFill>
                  <a:srgbClr val="000000"/>
                </a:solidFill>
                <a:effectLst/>
                <a:latin typeface="AdvOT255b5711.I"/>
              </a:rPr>
              <a:t> speci</a:t>
            </a:r>
            <a:r>
              <a:rPr lang="en-US" sz="1800" b="0" i="0" dirty="0">
                <a:solidFill>
                  <a:srgbClr val="000000"/>
                </a:solidFill>
                <a:effectLst/>
                <a:latin typeface="AdvOT255b5711.I+fb"/>
              </a:rPr>
              <a:t>fi</a:t>
            </a:r>
            <a:r>
              <a:rPr lang="en-US" sz="1800" b="0" i="0" dirty="0">
                <a:solidFill>
                  <a:srgbClr val="000000"/>
                </a:solidFill>
                <a:effectLst/>
                <a:latin typeface="AdvOT255b5711.I"/>
              </a:rPr>
              <a:t>cally.</a:t>
            </a:r>
            <a:r>
              <a:rPr lang="en-US" dirty="0"/>
              <a:t> </a:t>
            </a:r>
            <a:br>
              <a:rPr lang="en-US" dirty="0"/>
            </a:br>
            <a:br>
              <a:rPr lang="en-US" dirty="0"/>
            </a:b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65</a:t>
            </a:fld>
            <a:endParaRPr lang="en-US" dirty="0"/>
          </a:p>
        </p:txBody>
      </p:sp>
    </p:spTree>
    <p:extLst>
      <p:ext uri="{BB962C8B-B14F-4D97-AF65-F5344CB8AC3E}">
        <p14:creationId xmlns:p14="http://schemas.microsoft.com/office/powerpoint/2010/main" val="2515632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proteinuria stays above 0.75–1 g/d despite at least 90 days of optimized supportive care, the patient has a high risk of progressive loss of kidney function and may be considered for a 6-month course of glucocorticoid therapy (Grade 2B), or preferably, the opportunity to take part in a therapeutic clinical trial. </a:t>
            </a:r>
          </a:p>
          <a:p>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66</a:t>
            </a:fld>
            <a:endParaRPr lang="en-US" dirty="0"/>
          </a:p>
        </p:txBody>
      </p:sp>
    </p:spTree>
    <p:extLst>
      <p:ext uri="{BB962C8B-B14F-4D97-AF65-F5344CB8AC3E}">
        <p14:creationId xmlns:p14="http://schemas.microsoft.com/office/powerpoint/2010/main" val="34407233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 2.3.1.1: </a:t>
            </a:r>
            <a:r>
              <a:rPr lang="en-US" sz="1800" b="0" i="0" dirty="0">
                <a:solidFill>
                  <a:srgbClr val="000000"/>
                </a:solidFill>
                <a:effectLst/>
                <a:latin typeface="AdvOT255b5711.I"/>
              </a:rPr>
              <a:t>In the absence of a rapidly progressive loss of kidney function, supportive therapy is the mainstay of treatment for adults with </a:t>
            </a:r>
            <a:r>
              <a:rPr lang="en-US" sz="1800" b="0" i="0" dirty="0" err="1">
                <a:solidFill>
                  <a:srgbClr val="000000"/>
                </a:solidFill>
                <a:effectLst/>
                <a:latin typeface="AdvOT255b5711.I"/>
              </a:rPr>
              <a:t>IgAN</a:t>
            </a:r>
            <a:r>
              <a:rPr lang="en-US" sz="1800" b="0" i="0" dirty="0">
                <a:solidFill>
                  <a:srgbClr val="000000"/>
                </a:solidFill>
                <a:effectLst/>
                <a:latin typeface="AdvOT255b5711.I"/>
              </a:rPr>
              <a:t>. Following 6 months of optimization of supportive therapy, a substantial proportion of patients with </a:t>
            </a:r>
            <a:r>
              <a:rPr lang="en-US" sz="1800" b="0" i="0" dirty="0">
                <a:solidFill>
                  <a:srgbClr val="000000"/>
                </a:solidFill>
                <a:effectLst/>
                <a:latin typeface="AdvP4C4E51"/>
              </a:rPr>
              <a:t>&gt;</a:t>
            </a:r>
            <a:r>
              <a:rPr lang="en-US" sz="1800" b="0" i="0" dirty="0">
                <a:solidFill>
                  <a:srgbClr val="000000"/>
                </a:solidFill>
                <a:effectLst/>
                <a:latin typeface="AdvOT255b5711.I"/>
              </a:rPr>
              <a:t>1 g/d of proteinuria considered for enrollment into clinical trials no longer qualify for randomization due to reduction in proteinuria.</a:t>
            </a:r>
            <a:r>
              <a:rPr lang="en-US" sz="1800" b="0" i="0" dirty="0">
                <a:solidFill>
                  <a:srgbClr val="007FAB"/>
                </a:solidFill>
                <a:effectLst/>
                <a:latin typeface="AdvOT255b5711.I"/>
              </a:rPr>
              <a:t> </a:t>
            </a:r>
            <a:r>
              <a:rPr lang="en-US" sz="1800" b="0" i="0" dirty="0">
                <a:solidFill>
                  <a:srgbClr val="000000"/>
                </a:solidFill>
                <a:effectLst/>
                <a:latin typeface="AdvOT255b5711.I"/>
              </a:rPr>
              <a:t>Shorter periods of 3 months may be considered in patients already receiving RAS blockade prior to biopsy diagnosis.</a:t>
            </a:r>
          </a:p>
          <a:p>
            <a:br>
              <a:rPr lang="en-US" sz="1800" b="0" i="0" dirty="0">
                <a:solidFill>
                  <a:srgbClr val="000000"/>
                </a:solidFill>
                <a:effectLst/>
                <a:latin typeface="AdvOT255b5711.I"/>
              </a:rPr>
            </a:br>
            <a:r>
              <a:rPr lang="en-US" sz="1800" b="0" i="0" dirty="0">
                <a:solidFill>
                  <a:srgbClr val="000000"/>
                </a:solidFill>
                <a:effectLst/>
                <a:latin typeface="AdvOT255b5711.I"/>
              </a:rPr>
              <a:t>The largest available RCT of glucocorticoids is the TESTING study; investigators halted enrollment prematurely due to safety concerns in the glucocorticoid-treated group.</a:t>
            </a:r>
            <a:r>
              <a:rPr lang="en-US" sz="1800" b="0" i="0" dirty="0">
                <a:solidFill>
                  <a:srgbClr val="007FAB"/>
                </a:solidFill>
                <a:effectLst/>
                <a:latin typeface="AdvOT255b5711.I"/>
              </a:rPr>
              <a:t> </a:t>
            </a:r>
            <a:r>
              <a:rPr lang="en-US" sz="1800" b="0" i="0" dirty="0">
                <a:solidFill>
                  <a:srgbClr val="000000"/>
                </a:solidFill>
                <a:effectLst/>
                <a:latin typeface="AdvOT255b5711.I"/>
              </a:rPr>
              <a:t>Patients in this study had an average level of proteinuria of 2.4 g/d despite intensive conservative therapy; this level is notably higher than that in the patients enrolled in the STOP-</a:t>
            </a:r>
            <a:r>
              <a:rPr lang="en-US" sz="1800" b="0" i="0" dirty="0" err="1">
                <a:solidFill>
                  <a:srgbClr val="000000"/>
                </a:solidFill>
                <a:effectLst/>
                <a:latin typeface="AdvOT255b5711.I"/>
              </a:rPr>
              <a:t>IgAN</a:t>
            </a:r>
            <a:r>
              <a:rPr lang="en-US" sz="1800" b="0" i="0" dirty="0">
                <a:solidFill>
                  <a:srgbClr val="000000"/>
                </a:solidFill>
                <a:effectLst/>
                <a:latin typeface="AdvOT255b5711.I"/>
              </a:rPr>
              <a:t> study, in which patients had 1.6</a:t>
            </a:r>
            <a:r>
              <a:rPr lang="en-US" sz="1800" b="0" i="0" dirty="0">
                <a:solidFill>
                  <a:srgbClr val="000000"/>
                </a:solidFill>
                <a:effectLst/>
                <a:latin typeface="AdvOT255b5711.I+20"/>
              </a:rPr>
              <a:t>–</a:t>
            </a:r>
            <a:r>
              <a:rPr lang="en-US" sz="1800" b="0" i="0" dirty="0">
                <a:solidFill>
                  <a:srgbClr val="000000"/>
                </a:solidFill>
                <a:effectLst/>
                <a:latin typeface="AdvOT255b5711.I"/>
              </a:rPr>
              <a:t>1.8 g of proteinuria per day. Early analysis suggested ef</a:t>
            </a:r>
            <a:r>
              <a:rPr lang="en-US" sz="1800" b="0" i="0" dirty="0">
                <a:solidFill>
                  <a:srgbClr val="000000"/>
                </a:solidFill>
                <a:effectLst/>
                <a:latin typeface="AdvOT255b5711.I+fb"/>
              </a:rPr>
              <a:t>fi</a:t>
            </a:r>
            <a:r>
              <a:rPr lang="en-US" sz="1800" b="0" i="0" dirty="0">
                <a:solidFill>
                  <a:srgbClr val="000000"/>
                </a:solidFill>
                <a:effectLst/>
                <a:latin typeface="AdvOT255b5711.I"/>
              </a:rPr>
              <a:t>cacy of glucocorticoids, and this underlies the recommendation to consider use of this medication in </a:t>
            </a:r>
            <a:r>
              <a:rPr lang="en-US" sz="1800" b="0" i="0" dirty="0" err="1">
                <a:solidFill>
                  <a:srgbClr val="000000"/>
                </a:solidFill>
                <a:effectLst/>
                <a:latin typeface="AdvOT255b5711.I"/>
              </a:rPr>
              <a:t>IgAN</a:t>
            </a:r>
            <a:r>
              <a:rPr lang="en-US" sz="1800" b="0" i="0" dirty="0">
                <a:solidFill>
                  <a:srgbClr val="000000"/>
                </a:solidFill>
                <a:effectLst/>
                <a:latin typeface="AdvOT255b5711.I"/>
              </a:rPr>
              <a:t>. However, there were serious adverse events, including 2 deaths related to infectious complications. In discussion with clinicians, patients may choose not to receive glucocorticoids due to risk.</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67</a:t>
            </a:fld>
            <a:endParaRPr lang="en-US" dirty="0"/>
          </a:p>
        </p:txBody>
      </p:sp>
    </p:spTree>
    <p:extLst>
      <p:ext uri="{BB962C8B-B14F-4D97-AF65-F5344CB8AC3E}">
        <p14:creationId xmlns:p14="http://schemas.microsoft.com/office/powerpoint/2010/main" val="7443578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 clinical benefit of glucocorticoids in </a:t>
            </a:r>
            <a:r>
              <a:rPr lang="en-US" dirty="0" err="1"/>
              <a:t>IgAN</a:t>
            </a:r>
            <a:r>
              <a:rPr lang="en-US" dirty="0"/>
              <a:t> is not established, they should be given with extreme caution or avoided entirely in patients with: an eGFR &lt;30 ml/min/1.73 m</a:t>
            </a:r>
            <a:r>
              <a:rPr lang="en-US" baseline="30000" dirty="0"/>
              <a:t>2</a:t>
            </a:r>
            <a:r>
              <a:rPr lang="en-US" dirty="0"/>
              <a:t>, diabetes, obesity, latent infections (e.g., viral hepatitis, tuberculosis), secondary disease (e.g., liver cirrhosis), active peptic ulceration, uncontrolled psychiatric disease, or severe osteoporosis.</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68</a:t>
            </a:fld>
            <a:endParaRPr lang="en-US" dirty="0"/>
          </a:p>
        </p:txBody>
      </p:sp>
    </p:spTree>
    <p:extLst>
      <p:ext uri="{BB962C8B-B14F-4D97-AF65-F5344CB8AC3E}">
        <p14:creationId xmlns:p14="http://schemas.microsoft.com/office/powerpoint/2010/main" val="6540649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of the patient with </a:t>
            </a:r>
            <a:r>
              <a:rPr lang="en-US" dirty="0" err="1"/>
              <a:t>IgAN</a:t>
            </a:r>
            <a:r>
              <a:rPr lang="en-US" dirty="0"/>
              <a:t> who remains at high risk for progression after maximal supportive care is illustrated in this slide</a:t>
            </a:r>
          </a:p>
          <a:p>
            <a:endParaRPr lang="en-US" b="1" dirty="0"/>
          </a:p>
          <a:p>
            <a:r>
              <a:rPr lang="en-US" b="0" dirty="0"/>
              <a:t>Proteinuria reduction to under 1 g/d is a surrogate marker of improved kidney outcome in </a:t>
            </a:r>
            <a:r>
              <a:rPr lang="en-US" b="0" dirty="0" err="1"/>
              <a:t>IgAN</a:t>
            </a:r>
            <a:r>
              <a:rPr lang="en-US" b="0" dirty="0"/>
              <a:t>, and hence a reasonable treatment target.</a:t>
            </a:r>
          </a:p>
        </p:txBody>
      </p:sp>
      <p:sp>
        <p:nvSpPr>
          <p:cNvPr id="4" name="Slide Number Placeholder 3"/>
          <p:cNvSpPr>
            <a:spLocks noGrp="1"/>
          </p:cNvSpPr>
          <p:nvPr>
            <p:ph type="sldNum" sz="quarter" idx="5"/>
          </p:nvPr>
        </p:nvSpPr>
        <p:spPr/>
        <p:txBody>
          <a:bodyPr/>
          <a:lstStyle/>
          <a:p>
            <a:fld id="{B1378715-5F20-4FAB-896A-D1FA1C238A82}" type="slidenum">
              <a:rPr lang="en-US" smtClean="0"/>
              <a:t>69</a:t>
            </a:fld>
            <a:endParaRPr lang="en-US" dirty="0"/>
          </a:p>
        </p:txBody>
      </p:sp>
    </p:spTree>
    <p:extLst>
      <p:ext uri="{BB962C8B-B14F-4D97-AF65-F5344CB8AC3E}">
        <p14:creationId xmlns:p14="http://schemas.microsoft.com/office/powerpoint/2010/main" val="3894430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glucocorticoids, other immunosuppressive therapies are not recommended in </a:t>
            </a:r>
            <a:r>
              <a:rPr lang="en-US" dirty="0" err="1"/>
              <a:t>IgAN</a:t>
            </a:r>
            <a:r>
              <a:rPr lang="en-US" dirty="0"/>
              <a:t>, including azathioprine, cyclophosphamide (except in the setting of rapidly progressive </a:t>
            </a:r>
            <a:r>
              <a:rPr lang="en-US" dirty="0" err="1"/>
              <a:t>IgAN</a:t>
            </a:r>
            <a:r>
              <a:rPr lang="en-US" dirty="0"/>
              <a:t>), calcineurin inhibitors (CNIs), and rituximab. </a:t>
            </a:r>
          </a:p>
          <a:p>
            <a:endParaRPr lang="en-US" dirty="0"/>
          </a:p>
          <a:p>
            <a:r>
              <a:rPr lang="en-US" dirty="0"/>
              <a:t>The use of mycophenolate mofetil (MMF) in </a:t>
            </a:r>
            <a:r>
              <a:rPr lang="en-US" dirty="0" err="1"/>
              <a:t>IgAN</a:t>
            </a:r>
            <a:r>
              <a:rPr lang="en-US" dirty="0"/>
              <a:t> is not recommended in </a:t>
            </a:r>
            <a:r>
              <a:rPr lang="en-US" dirty="0" err="1"/>
              <a:t>non-Chinese</a:t>
            </a:r>
            <a:r>
              <a:rPr lang="en-US" dirty="0"/>
              <a:t> patients, whereas it may be used as a glucocorticoid-sparing agent in Chinese patients.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immunosuppression is being considered, a detailed discussion of the risks and benefits of each drug should be undertaken with the patient, recognizing that adverse treatment effects are more likely in patients with an eGFR.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number of new therapies for high-risk </a:t>
            </a:r>
            <a:r>
              <a:rPr lang="en-US" dirty="0" err="1"/>
              <a:t>IgAN</a:t>
            </a:r>
            <a:r>
              <a:rPr lang="en-US" dirty="0"/>
              <a:t> patients are currently being evaluated (not in this slide), including drugs that may augment the supportive care approach (sodium-glucose cotransporter-2 [SGLT2] inhibitors, </a:t>
            </a:r>
            <a:r>
              <a:rPr lang="en-US" dirty="0" err="1"/>
              <a:t>sparsentan</a:t>
            </a:r>
            <a:r>
              <a:rPr lang="en-US" dirty="0"/>
              <a:t>, </a:t>
            </a:r>
            <a:r>
              <a:rPr lang="en-US" dirty="0" err="1"/>
              <a:t>atrasentan</a:t>
            </a:r>
            <a:r>
              <a:rPr lang="en-US" dirty="0"/>
              <a:t>, hydroxychloroquine) or more specific approaches (e.g., enteric-coated budesonide, various complement inhibitors, therapies targeting B-cell development).</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70</a:t>
            </a:fld>
            <a:endParaRPr lang="en-US" dirty="0"/>
          </a:p>
        </p:txBody>
      </p:sp>
    </p:spTree>
    <p:extLst>
      <p:ext uri="{BB962C8B-B14F-4D97-AF65-F5344CB8AC3E}">
        <p14:creationId xmlns:p14="http://schemas.microsoft.com/office/powerpoint/2010/main" val="18653503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non-Japanese patients there are no data to support the routine use of tonsillectomy in high risk </a:t>
            </a:r>
            <a:r>
              <a:rPr lang="en-US" dirty="0" err="1"/>
              <a:t>IgAN</a:t>
            </a:r>
            <a:r>
              <a:rPr lang="en-US" dirty="0"/>
              <a:t> patients.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71</a:t>
            </a:fld>
            <a:endParaRPr lang="en-US" dirty="0"/>
          </a:p>
        </p:txBody>
      </p:sp>
    </p:spTree>
    <p:extLst>
      <p:ext uri="{BB962C8B-B14F-4D97-AF65-F5344CB8AC3E}">
        <p14:creationId xmlns:p14="http://schemas.microsoft.com/office/powerpoint/2010/main" val="3488064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15</a:t>
            </a:fld>
            <a:endParaRPr lang="en-US" dirty="0"/>
          </a:p>
        </p:txBody>
      </p:sp>
    </p:spTree>
    <p:extLst>
      <p:ext uri="{BB962C8B-B14F-4D97-AF65-F5344CB8AC3E}">
        <p14:creationId xmlns:p14="http://schemas.microsoft.com/office/powerpoint/2010/main" val="19156937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situations in </a:t>
            </a:r>
            <a:r>
              <a:rPr lang="en-US" dirty="0" err="1"/>
              <a:t>IgAN</a:t>
            </a:r>
            <a:r>
              <a:rPr lang="en-US" dirty="0"/>
              <a:t> include the presence of NS. </a:t>
            </a:r>
          </a:p>
          <a:p>
            <a:endParaRPr lang="en-US" dirty="0"/>
          </a:p>
          <a:p>
            <a:r>
              <a:rPr lang="en-US" dirty="0"/>
              <a:t>Patients with a kidney biopsy demonstrating mesangial IgA deposition and histologic features consistent otherwise with minimal change disease (MCD) should be treated in accordance with the guidelines for MCD. </a:t>
            </a:r>
          </a:p>
          <a:p>
            <a:endParaRPr lang="en-US" dirty="0"/>
          </a:p>
          <a:p>
            <a:r>
              <a:rPr lang="en-US" dirty="0"/>
              <a:t>Patients with NS whose kidney biopsy has coexistent features of a </a:t>
            </a:r>
            <a:r>
              <a:rPr lang="en-US" dirty="0" err="1"/>
              <a:t>mesangioproliferative</a:t>
            </a:r>
            <a:r>
              <a:rPr lang="en-US" dirty="0"/>
              <a:t> GN should be managed in the same way as high-risk </a:t>
            </a:r>
            <a:r>
              <a:rPr lang="en-US" dirty="0" err="1"/>
              <a:t>IgAN</a:t>
            </a:r>
            <a:r>
              <a:rPr lang="en-US" dirty="0"/>
              <a:t> patients. </a:t>
            </a:r>
          </a:p>
          <a:p>
            <a:endParaRPr lang="en-US" dirty="0"/>
          </a:p>
          <a:p>
            <a:r>
              <a:rPr lang="en-US" dirty="0"/>
              <a:t>Finally, nephrotic range proteinuria without NS may be seen in </a:t>
            </a:r>
            <a:r>
              <a:rPr lang="en-US" dirty="0" err="1"/>
              <a:t>IgAN</a:t>
            </a:r>
            <a:r>
              <a:rPr lang="en-US" dirty="0"/>
              <a:t>, and this commonly reflects coexistent secondary focal segmental glomerulosclerosis (FSGS) (e.g., obesity, uncontrolled hypertension) or development of extensive glomerulosclerosis and tubulointerstitial fibrosis.</a:t>
            </a:r>
          </a:p>
        </p:txBody>
      </p:sp>
      <p:sp>
        <p:nvSpPr>
          <p:cNvPr id="4" name="Slide Number Placeholder 3"/>
          <p:cNvSpPr>
            <a:spLocks noGrp="1"/>
          </p:cNvSpPr>
          <p:nvPr>
            <p:ph type="sldNum" sz="quarter" idx="5"/>
          </p:nvPr>
        </p:nvSpPr>
        <p:spPr/>
        <p:txBody>
          <a:bodyPr/>
          <a:lstStyle/>
          <a:p>
            <a:fld id="{B1378715-5F20-4FAB-896A-D1FA1C238A82}" type="slidenum">
              <a:rPr lang="en-US" smtClean="0"/>
              <a:t>72</a:t>
            </a:fld>
            <a:endParaRPr lang="en-US" dirty="0"/>
          </a:p>
        </p:txBody>
      </p:sp>
    </p:spTree>
    <p:extLst>
      <p:ext uri="{BB962C8B-B14F-4D97-AF65-F5344CB8AC3E}">
        <p14:creationId xmlns:p14="http://schemas.microsoft.com/office/powerpoint/2010/main" val="11072300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IgAN</a:t>
            </a:r>
            <a:r>
              <a:rPr lang="en-US" dirty="0"/>
              <a:t> can also lead to acute kidney injury (AKI) from severe visible hematuria, in which case management should focus on supportive care for AKI. </a:t>
            </a:r>
          </a:p>
          <a:p>
            <a:endParaRPr lang="en-US" dirty="0"/>
          </a:p>
          <a:p>
            <a:r>
              <a:rPr lang="en-US" dirty="0"/>
              <a:t>A repeat kidney biopsy should be considered in patients who fail to show improvement in kidney function within 2 weeks following cessation of the hematuria. </a:t>
            </a:r>
          </a:p>
        </p:txBody>
      </p:sp>
      <p:sp>
        <p:nvSpPr>
          <p:cNvPr id="4" name="Slide Number Placeholder 3"/>
          <p:cNvSpPr>
            <a:spLocks noGrp="1"/>
          </p:cNvSpPr>
          <p:nvPr>
            <p:ph type="sldNum" sz="quarter" idx="5"/>
          </p:nvPr>
        </p:nvSpPr>
        <p:spPr/>
        <p:txBody>
          <a:bodyPr/>
          <a:lstStyle/>
          <a:p>
            <a:fld id="{B1378715-5F20-4FAB-896A-D1FA1C238A82}" type="slidenum">
              <a:rPr lang="en-US" smtClean="0"/>
              <a:t>73</a:t>
            </a:fld>
            <a:endParaRPr lang="en-US" dirty="0"/>
          </a:p>
        </p:txBody>
      </p:sp>
    </p:spTree>
    <p:extLst>
      <p:ext uri="{BB962C8B-B14F-4D97-AF65-F5344CB8AC3E}">
        <p14:creationId xmlns:p14="http://schemas.microsoft.com/office/powerpoint/2010/main" val="42115100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AKI can result from a rapidly progressive glomerulonephritis (RPGN) </a:t>
            </a:r>
            <a:r>
              <a:rPr lang="en-US" dirty="0" err="1"/>
              <a:t>IgAN</a:t>
            </a:r>
            <a:r>
              <a:rPr lang="en-US" dirty="0"/>
              <a:t> course with extensive crescent formation (usually &gt;50% of glomeruli), commonly in the absence of visible hematuria. </a:t>
            </a:r>
          </a:p>
          <a:p>
            <a:endParaRPr lang="en-US" dirty="0"/>
          </a:p>
          <a:p>
            <a:r>
              <a:rPr lang="en-US" dirty="0"/>
              <a:t>Importantly, the presence of crescents in a kidney biopsy in the absence of a concomitant change in GFR does not constitute rapidly progressive </a:t>
            </a:r>
            <a:r>
              <a:rPr lang="en-US" dirty="0" err="1"/>
              <a:t>IgAN</a:t>
            </a:r>
            <a:r>
              <a:rPr lang="en-US" dirty="0"/>
              <a:t>; however, these patients require close follow-up to ensure prompt detection of any GFR decline. </a:t>
            </a:r>
          </a:p>
          <a:p>
            <a:endParaRPr lang="en-US" dirty="0"/>
          </a:p>
          <a:p>
            <a:r>
              <a:rPr lang="en-US" dirty="0"/>
              <a:t>Patients with true rapidly progressive </a:t>
            </a:r>
            <a:r>
              <a:rPr lang="en-US" dirty="0" err="1"/>
              <a:t>IgAN</a:t>
            </a:r>
            <a:r>
              <a:rPr lang="en-US" dirty="0"/>
              <a:t> should be offered treatment with cyclophosphamide and glucocorticoids in accordance with the guidelines for antineutrophil cytoplasmic antibody (ANCA)–associated vasculitis.</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74</a:t>
            </a:fld>
            <a:endParaRPr lang="en-US" dirty="0"/>
          </a:p>
        </p:txBody>
      </p:sp>
    </p:spTree>
    <p:extLst>
      <p:ext uri="{BB962C8B-B14F-4D97-AF65-F5344CB8AC3E}">
        <p14:creationId xmlns:p14="http://schemas.microsoft.com/office/powerpoint/2010/main" val="20151105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insufficient data currently to recommend that post-pubertal children be managed as adults with </a:t>
            </a:r>
            <a:r>
              <a:rPr lang="en-US" dirty="0" err="1"/>
              <a:t>IgAN</a:t>
            </a:r>
            <a:r>
              <a:rPr lang="en-US" dirty="0"/>
              <a:t>. </a:t>
            </a:r>
          </a:p>
        </p:txBody>
      </p:sp>
      <p:sp>
        <p:nvSpPr>
          <p:cNvPr id="4" name="Slide Number Placeholder 3"/>
          <p:cNvSpPr>
            <a:spLocks noGrp="1"/>
          </p:cNvSpPr>
          <p:nvPr>
            <p:ph type="sldNum" sz="quarter" idx="5"/>
          </p:nvPr>
        </p:nvSpPr>
        <p:spPr/>
        <p:txBody>
          <a:bodyPr/>
          <a:lstStyle/>
          <a:p>
            <a:fld id="{B1378715-5F20-4FAB-896A-D1FA1C238A82}" type="slidenum">
              <a:rPr lang="en-US" smtClean="0"/>
              <a:t>75</a:t>
            </a:fld>
            <a:endParaRPr lang="en-US" dirty="0"/>
          </a:p>
        </p:txBody>
      </p:sp>
    </p:spTree>
    <p:extLst>
      <p:ext uri="{BB962C8B-B14F-4D97-AF65-F5344CB8AC3E}">
        <p14:creationId xmlns:p14="http://schemas.microsoft.com/office/powerpoint/2010/main" val="19398769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76</a:t>
            </a:fld>
            <a:endParaRPr lang="en-US" dirty="0"/>
          </a:p>
        </p:txBody>
      </p:sp>
    </p:spTree>
    <p:extLst>
      <p:ext uri="{BB962C8B-B14F-4D97-AF65-F5344CB8AC3E}">
        <p14:creationId xmlns:p14="http://schemas.microsoft.com/office/powerpoint/2010/main" val="14927299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strong evidence suggesting a benefit of RAS blockade in children. </a:t>
            </a:r>
          </a:p>
          <a:p>
            <a:endParaRPr lang="en-US" dirty="0"/>
          </a:p>
          <a:p>
            <a:r>
              <a:rPr lang="en-US" dirty="0"/>
              <a:t>In children the use of immunosuppressants is more widespread, particularly the early use of glucocorticoids, but trial-based evidence that may inform recommendations is absent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77</a:t>
            </a:fld>
            <a:endParaRPr lang="en-US" dirty="0"/>
          </a:p>
        </p:txBody>
      </p:sp>
    </p:spTree>
    <p:extLst>
      <p:ext uri="{BB962C8B-B14F-4D97-AF65-F5344CB8AC3E}">
        <p14:creationId xmlns:p14="http://schemas.microsoft.com/office/powerpoint/2010/main" val="7006342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78</a:t>
            </a:fld>
            <a:endParaRPr lang="en-US" dirty="0"/>
          </a:p>
        </p:txBody>
      </p:sp>
    </p:spTree>
    <p:extLst>
      <p:ext uri="{BB962C8B-B14F-4D97-AF65-F5344CB8AC3E}">
        <p14:creationId xmlns:p14="http://schemas.microsoft.com/office/powerpoint/2010/main" val="13842025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Unlike children, there are no internationally agreed upon criteria for the diagnosis of </a:t>
            </a:r>
            <a:r>
              <a:rPr lang="en-US" dirty="0" err="1"/>
              <a:t>IgAV</a:t>
            </a:r>
            <a:r>
              <a:rPr lang="en-US" dirty="0"/>
              <a:t> in adults, although a clinical diagnosis of </a:t>
            </a:r>
            <a:r>
              <a:rPr lang="en-US" dirty="0" err="1"/>
              <a:t>IgAV</a:t>
            </a:r>
            <a:r>
              <a:rPr lang="en-US" dirty="0"/>
              <a:t> is often made in adults based on the criteria described for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Adult patients with </a:t>
            </a:r>
            <a:r>
              <a:rPr lang="en-US" dirty="0" err="1"/>
              <a:t>IgAV</a:t>
            </a:r>
            <a:r>
              <a:rPr lang="en-US" dirty="0"/>
              <a:t> should be assessed for secondary causes and for malignancy with age- and sex-appropriate screening tests. </a:t>
            </a:r>
          </a:p>
        </p:txBody>
      </p:sp>
      <p:sp>
        <p:nvSpPr>
          <p:cNvPr id="4" name="Slide Number Placeholder 3"/>
          <p:cNvSpPr>
            <a:spLocks noGrp="1"/>
          </p:cNvSpPr>
          <p:nvPr>
            <p:ph type="sldNum" sz="quarter" idx="5"/>
          </p:nvPr>
        </p:nvSpPr>
        <p:spPr/>
        <p:txBody>
          <a:bodyPr/>
          <a:lstStyle/>
          <a:p>
            <a:fld id="{B1378715-5F20-4FAB-896A-D1FA1C238A82}" type="slidenum">
              <a:rPr lang="en-US" smtClean="0"/>
              <a:t>79</a:t>
            </a:fld>
            <a:endParaRPr lang="en-US" dirty="0"/>
          </a:p>
        </p:txBody>
      </p:sp>
    </p:spTree>
    <p:extLst>
      <p:ext uri="{BB962C8B-B14F-4D97-AF65-F5344CB8AC3E}">
        <p14:creationId xmlns:p14="http://schemas.microsoft.com/office/powerpoint/2010/main" val="3557034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Neither the MEST-C classification nor the International </a:t>
            </a:r>
            <a:r>
              <a:rPr lang="en-US" dirty="0" err="1"/>
              <a:t>IgAN</a:t>
            </a:r>
            <a:r>
              <a:rPr lang="en-US" dirty="0"/>
              <a:t> Prediction Tool has been validated in </a:t>
            </a:r>
            <a:r>
              <a:rPr lang="en-US" dirty="0" err="1"/>
              <a:t>IgAV</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Supportive </a:t>
            </a:r>
            <a:r>
              <a:rPr lang="en-US" dirty="0"/>
              <a:t>care measures do not differ from those in patients with </a:t>
            </a:r>
            <a:r>
              <a:rPr lang="en-US" dirty="0" err="1"/>
              <a:t>IgAN</a:t>
            </a:r>
            <a:r>
              <a:rPr lang="en-US" dirty="0"/>
              <a:t>.</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80</a:t>
            </a:fld>
            <a:endParaRPr lang="en-US" dirty="0"/>
          </a:p>
        </p:txBody>
      </p:sp>
    </p:spTree>
    <p:extLst>
      <p:ext uri="{BB962C8B-B14F-4D97-AF65-F5344CB8AC3E}">
        <p14:creationId xmlns:p14="http://schemas.microsoft.com/office/powerpoint/2010/main" val="10194352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Glucocorticoids should not be used to prevent nephritis in patients with isolated extrarenal </a:t>
            </a:r>
            <a:r>
              <a:rPr lang="en-US" dirty="0" err="1"/>
              <a:t>IgAV</a:t>
            </a:r>
            <a:r>
              <a:rPr lang="en-US" dirty="0"/>
              <a:t> (Grade 1B). </a:t>
            </a:r>
          </a:p>
        </p:txBody>
      </p:sp>
      <p:sp>
        <p:nvSpPr>
          <p:cNvPr id="4" name="Slide Number Placeholder 3"/>
          <p:cNvSpPr>
            <a:spLocks noGrp="1"/>
          </p:cNvSpPr>
          <p:nvPr>
            <p:ph type="sldNum" sz="quarter" idx="5"/>
          </p:nvPr>
        </p:nvSpPr>
        <p:spPr/>
        <p:txBody>
          <a:bodyPr/>
          <a:lstStyle/>
          <a:p>
            <a:fld id="{B1378715-5F20-4FAB-896A-D1FA1C238A82}" type="slidenum">
              <a:rPr lang="en-US" smtClean="0"/>
              <a:t>81</a:t>
            </a:fld>
            <a:endParaRPr lang="en-US" dirty="0"/>
          </a:p>
        </p:txBody>
      </p:sp>
    </p:spTree>
    <p:extLst>
      <p:ext uri="{BB962C8B-B14F-4D97-AF65-F5344CB8AC3E}">
        <p14:creationId xmlns:p14="http://schemas.microsoft.com/office/powerpoint/2010/main" val="2540334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16</a:t>
            </a:fld>
            <a:endParaRPr lang="en-US" dirty="0"/>
          </a:p>
        </p:txBody>
      </p:sp>
    </p:spTree>
    <p:extLst>
      <p:ext uri="{BB962C8B-B14F-4D97-AF65-F5344CB8AC3E}">
        <p14:creationId xmlns:p14="http://schemas.microsoft.com/office/powerpoint/2010/main" val="13849161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those patients who wish to try immunosuppressive therapy, treatment with glucocorticoids is as previously described for </a:t>
            </a:r>
            <a:r>
              <a:rPr lang="en-US" dirty="0" err="1"/>
              <a:t>IgAN</a:t>
            </a:r>
            <a:r>
              <a:rPr lang="en-US" dirty="0"/>
              <a:t>.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82</a:t>
            </a:fld>
            <a:endParaRPr lang="en-US" dirty="0"/>
          </a:p>
        </p:txBody>
      </p:sp>
    </p:spTree>
    <p:extLst>
      <p:ext uri="{BB962C8B-B14F-4D97-AF65-F5344CB8AC3E}">
        <p14:creationId xmlns:p14="http://schemas.microsoft.com/office/powerpoint/2010/main" val="42495720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IgAV</a:t>
            </a:r>
            <a:r>
              <a:rPr lang="en-US" dirty="0"/>
              <a:t> nephritis (</a:t>
            </a:r>
            <a:r>
              <a:rPr lang="en-US" dirty="0" err="1"/>
              <a:t>IgAVN</a:t>
            </a:r>
            <a:r>
              <a:rPr lang="en-US" dirty="0"/>
              <a:t>) with RPGN may also be associated with significant extrarenal involvement (e.g., pulmonary, gastrointestinal, and skin), which may dictate alternative immunosuppressive strategies. </a:t>
            </a:r>
          </a:p>
          <a:p>
            <a:endParaRPr lang="en-US" dirty="0"/>
          </a:p>
          <a:p>
            <a:r>
              <a:rPr lang="en-US" dirty="0"/>
              <a:t>Uncontrolled case series describe the potential role for the addition of plasma exchange to glucocorticoid therapy to accelerate recovery in patients with life- or organ-threatening extrarenal complications of </a:t>
            </a:r>
            <a:r>
              <a:rPr lang="en-US" dirty="0" err="1"/>
              <a:t>IgAV</a:t>
            </a:r>
            <a:r>
              <a:rPr lang="en-US" dirty="0"/>
              <a:t>.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83</a:t>
            </a:fld>
            <a:endParaRPr lang="en-US" dirty="0"/>
          </a:p>
        </p:txBody>
      </p:sp>
    </p:spTree>
    <p:extLst>
      <p:ext uri="{BB962C8B-B14F-4D97-AF65-F5344CB8AC3E}">
        <p14:creationId xmlns:p14="http://schemas.microsoft.com/office/powerpoint/2010/main" val="15161649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majority of </a:t>
            </a:r>
            <a:r>
              <a:rPr lang="en-US" dirty="0" err="1"/>
              <a:t>IgAV</a:t>
            </a:r>
            <a:r>
              <a:rPr lang="en-US" dirty="0"/>
              <a:t> children who will develop nephritis will do so within 3 months of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Oral prednisone/ prednisolone or pulsed intravenous methylprednisolone should be used in children with mild or moderate </a:t>
            </a:r>
            <a:r>
              <a:rPr lang="en-US" dirty="0" err="1"/>
              <a:t>IgAVN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Children with </a:t>
            </a:r>
            <a:r>
              <a:rPr lang="en-US" dirty="0" err="1"/>
              <a:t>IgAVN</a:t>
            </a:r>
            <a:r>
              <a:rPr lang="en-US" dirty="0"/>
              <a:t> and NS and/ or rapidly deteriorating kidney function are treated in the same way as rapidly progressive </a:t>
            </a:r>
            <a:r>
              <a:rPr lang="en-US" dirty="0" err="1"/>
              <a:t>IgAN</a:t>
            </a:r>
            <a:r>
              <a:rPr lang="en-US" dirty="0"/>
              <a:t>.</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84</a:t>
            </a:fld>
            <a:endParaRPr lang="en-US" dirty="0"/>
          </a:p>
        </p:txBody>
      </p:sp>
    </p:spTree>
    <p:extLst>
      <p:ext uri="{BB962C8B-B14F-4D97-AF65-F5344CB8AC3E}">
        <p14:creationId xmlns:p14="http://schemas.microsoft.com/office/powerpoint/2010/main" val="2671172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630781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the KDIGO 2012 guidelines, a kidney biopsy is no longer required to confirm the diagnosis of MN in patients with NS and a positive anti-M-type phospholipase A2 receptor (PLA2R) antibody test. </a:t>
            </a:r>
          </a:p>
        </p:txBody>
      </p:sp>
      <p:sp>
        <p:nvSpPr>
          <p:cNvPr id="4" name="Slide Number Placeholder 3"/>
          <p:cNvSpPr>
            <a:spLocks noGrp="1"/>
          </p:cNvSpPr>
          <p:nvPr>
            <p:ph type="sldNum" sz="quarter" idx="5"/>
          </p:nvPr>
        </p:nvSpPr>
        <p:spPr/>
        <p:txBody>
          <a:bodyPr/>
          <a:lstStyle/>
          <a:p>
            <a:fld id="{B1378715-5F20-4FAB-896A-D1FA1C238A82}" type="slidenum">
              <a:rPr lang="en-US" smtClean="0"/>
              <a:t>86</a:t>
            </a:fld>
            <a:endParaRPr lang="en-US" dirty="0"/>
          </a:p>
        </p:txBody>
      </p:sp>
    </p:spTree>
    <p:extLst>
      <p:ext uri="{BB962C8B-B14F-4D97-AF65-F5344CB8AC3E}">
        <p14:creationId xmlns:p14="http://schemas.microsoft.com/office/powerpoint/2010/main" val="28131822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Nevertheless, a kidney biopsy can provide important additional information even under these circumstances.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87</a:t>
            </a:fld>
            <a:endParaRPr lang="en-US" dirty="0"/>
          </a:p>
        </p:txBody>
      </p:sp>
    </p:spTree>
    <p:extLst>
      <p:ext uri="{BB962C8B-B14F-4D97-AF65-F5344CB8AC3E}">
        <p14:creationId xmlns:p14="http://schemas.microsoft.com/office/powerpoint/2010/main" val="34796694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Patients with MN should be evaluated for associated conditions (e.g., malignancy, infections, lupus, drugs), regardless of whether anti-PLA2R antibodies and/or anti–thrombospondin type-1 domain-containing 7A (THSD7A) or other antibodies are present or absent.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88</a:t>
            </a:fld>
            <a:endParaRPr lang="en-US" dirty="0"/>
          </a:p>
        </p:txBody>
      </p:sp>
    </p:spTree>
    <p:extLst>
      <p:ext uri="{BB962C8B-B14F-4D97-AF65-F5344CB8AC3E}">
        <p14:creationId xmlns:p14="http://schemas.microsoft.com/office/powerpoint/2010/main" val="40633456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and laboratory criteria should then be used to assess the risk of progressive loss of kidney function</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89</a:t>
            </a:fld>
            <a:endParaRPr lang="en-US" dirty="0"/>
          </a:p>
        </p:txBody>
      </p:sp>
    </p:spTree>
    <p:extLst>
      <p:ext uri="{BB962C8B-B14F-4D97-AF65-F5344CB8AC3E}">
        <p14:creationId xmlns:p14="http://schemas.microsoft.com/office/powerpoint/2010/main" val="9429023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patients with primary MN and proteinuria should receive optimal supportive care. </a:t>
            </a:r>
          </a:p>
          <a:p>
            <a:endParaRPr lang="en-US" dirty="0"/>
          </a:p>
          <a:p>
            <a:r>
              <a:rPr lang="en-US" dirty="0"/>
              <a:t>Immunosuppressive therapy is not required in patients with proteinuria &lt;3.5 g/d, serum albumin &gt;30 g/l by bromocresol purple (BCP) or immunometric assay, and eGFR &gt;60 ml/min per 1.73 m</a:t>
            </a:r>
            <a:r>
              <a:rPr lang="en-US" baseline="30000" dirty="0"/>
              <a:t>2</a:t>
            </a:r>
            <a:r>
              <a:rPr lang="en-US" dirty="0"/>
              <a:t>. </a:t>
            </a:r>
          </a:p>
        </p:txBody>
      </p:sp>
      <p:sp>
        <p:nvSpPr>
          <p:cNvPr id="4" name="Slide Number Placeholder 3"/>
          <p:cNvSpPr>
            <a:spLocks noGrp="1"/>
          </p:cNvSpPr>
          <p:nvPr>
            <p:ph type="sldNum" sz="quarter" idx="5"/>
          </p:nvPr>
        </p:nvSpPr>
        <p:spPr/>
        <p:txBody>
          <a:bodyPr/>
          <a:lstStyle/>
          <a:p>
            <a:fld id="{B1378715-5F20-4FAB-896A-D1FA1C238A82}" type="slidenum">
              <a:rPr lang="en-US" smtClean="0"/>
              <a:t>90</a:t>
            </a:fld>
            <a:endParaRPr lang="en-US" dirty="0"/>
          </a:p>
        </p:txBody>
      </p:sp>
    </p:spTree>
    <p:extLst>
      <p:ext uri="{BB962C8B-B14F-4D97-AF65-F5344CB8AC3E}">
        <p14:creationId xmlns:p14="http://schemas.microsoft.com/office/powerpoint/2010/main" val="32781259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Immunosuppressive therapy is not required in patients with proteinuria &lt;3.5 g/d, serum albumin &gt;30 g/l by bromocresol purple (BCP) or immunometric assay, and eGFR &gt;60 ml/min per 1.73 m</a:t>
            </a:r>
            <a:r>
              <a:rPr lang="en-US" baseline="30000" dirty="0"/>
              <a:t>2</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Immunosuppressive therapy should be considered when at least one risk factor for disease progression is present or when serious complications of NS (e.g., AKI, infections, thromboembolic events) have occurred.</a:t>
            </a:r>
          </a:p>
        </p:txBody>
      </p:sp>
      <p:sp>
        <p:nvSpPr>
          <p:cNvPr id="4" name="Slide Number Placeholder 3"/>
          <p:cNvSpPr>
            <a:spLocks noGrp="1"/>
          </p:cNvSpPr>
          <p:nvPr>
            <p:ph type="sldNum" sz="quarter" idx="5"/>
          </p:nvPr>
        </p:nvSpPr>
        <p:spPr/>
        <p:txBody>
          <a:bodyPr/>
          <a:lstStyle/>
          <a:p>
            <a:fld id="{B1378715-5F20-4FAB-896A-D1FA1C238A82}" type="slidenum">
              <a:rPr lang="en-US" smtClean="0"/>
              <a:t>91</a:t>
            </a:fld>
            <a:endParaRPr lang="en-US" dirty="0"/>
          </a:p>
        </p:txBody>
      </p:sp>
    </p:spTree>
    <p:extLst>
      <p:ext uri="{BB962C8B-B14F-4D97-AF65-F5344CB8AC3E}">
        <p14:creationId xmlns:p14="http://schemas.microsoft.com/office/powerpoint/2010/main" val="107618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17</a:t>
            </a:fld>
            <a:endParaRPr lang="en-US" dirty="0"/>
          </a:p>
        </p:txBody>
      </p:sp>
    </p:spTree>
    <p:extLst>
      <p:ext uri="{BB962C8B-B14F-4D97-AF65-F5344CB8AC3E}">
        <p14:creationId xmlns:p14="http://schemas.microsoft.com/office/powerpoint/2010/main" val="21985668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255b5711.I"/>
              </a:rPr>
              <a:t>This recommendation places a relatively higher value on preventing progressive kidney failure in higher-risk patients and in reducing the complications and risk of NS, and a relatively lower value on the side effects and inconvenience associated with immunosuppressive treatment. The choice of therapy is dependent on patient characteristics, drug availability, drug ef</a:t>
            </a:r>
            <a:r>
              <a:rPr lang="en-US" sz="1800" b="0" i="0" dirty="0">
                <a:solidFill>
                  <a:srgbClr val="000000"/>
                </a:solidFill>
                <a:effectLst/>
                <a:latin typeface="AdvOT255b5711.I+fb"/>
              </a:rPr>
              <a:t>fi</a:t>
            </a:r>
            <a:r>
              <a:rPr lang="en-US" sz="1800" b="0" i="0" dirty="0">
                <a:solidFill>
                  <a:srgbClr val="000000"/>
                </a:solidFill>
                <a:effectLst/>
                <a:latin typeface="AdvOT255b5711.I"/>
              </a:rPr>
              <a:t>cacy, patient, physician, societal preference, reimbursement policies, and the speci</a:t>
            </a:r>
            <a:r>
              <a:rPr lang="en-US" sz="1800" b="0" i="0" dirty="0">
                <a:solidFill>
                  <a:srgbClr val="000000"/>
                </a:solidFill>
                <a:effectLst/>
                <a:latin typeface="AdvOT255b5711.I+fb"/>
              </a:rPr>
              <a:t>fi</a:t>
            </a:r>
            <a:r>
              <a:rPr lang="en-US" sz="1800" b="0" i="0" dirty="0">
                <a:solidFill>
                  <a:srgbClr val="000000"/>
                </a:solidFill>
                <a:effectLst/>
                <a:latin typeface="AdvOT255b5711.I"/>
              </a:rPr>
              <a:t>c side-effect pro</a:t>
            </a:r>
            <a:r>
              <a:rPr lang="en-US" sz="1800" b="0" i="0" dirty="0">
                <a:solidFill>
                  <a:srgbClr val="000000"/>
                </a:solidFill>
                <a:effectLst/>
                <a:latin typeface="AdvOT255b5711.I+fb"/>
              </a:rPr>
              <a:t>fi</a:t>
            </a:r>
            <a:r>
              <a:rPr lang="en-US" sz="1800" b="0" i="0" dirty="0">
                <a:solidFill>
                  <a:srgbClr val="000000"/>
                </a:solidFill>
                <a:effectLst/>
                <a:latin typeface="AdvOT255b5711.I"/>
              </a:rPr>
              <a:t>le of each drug. Details of commonly used treatment regimens are shown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92</a:t>
            </a:fld>
            <a:endParaRPr lang="en-US" dirty="0"/>
          </a:p>
        </p:txBody>
      </p:sp>
    </p:spTree>
    <p:extLst>
      <p:ext uri="{BB962C8B-B14F-4D97-AF65-F5344CB8AC3E}">
        <p14:creationId xmlns:p14="http://schemas.microsoft.com/office/powerpoint/2010/main" val="36278400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Longitudinal monitoring of anti-PLA2R antibody levels after starting therapy may be useful for evaluating treatment response in patients with MN, and can be used to guide adjustments to therapy</a:t>
            </a:r>
          </a:p>
        </p:txBody>
      </p:sp>
      <p:sp>
        <p:nvSpPr>
          <p:cNvPr id="4" name="Slide Number Placeholder 3"/>
          <p:cNvSpPr>
            <a:spLocks noGrp="1"/>
          </p:cNvSpPr>
          <p:nvPr>
            <p:ph type="sldNum" sz="quarter" idx="5"/>
          </p:nvPr>
        </p:nvSpPr>
        <p:spPr/>
        <p:txBody>
          <a:bodyPr/>
          <a:lstStyle/>
          <a:p>
            <a:fld id="{B1378715-5F20-4FAB-896A-D1FA1C238A82}" type="slidenum">
              <a:rPr lang="en-US" smtClean="0"/>
              <a:t>93</a:t>
            </a:fld>
            <a:endParaRPr lang="en-US" dirty="0"/>
          </a:p>
        </p:txBody>
      </p:sp>
    </p:spTree>
    <p:extLst>
      <p:ext uri="{BB962C8B-B14F-4D97-AF65-F5344CB8AC3E}">
        <p14:creationId xmlns:p14="http://schemas.microsoft.com/office/powerpoint/2010/main" val="1820669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patients with MN and initial relapse of the NS after therapy, the initial therapy can be repeated or treatment may be switched to rituximab in those initially treated with CNIs or cyclophosphamide. </a:t>
            </a:r>
          </a:p>
        </p:txBody>
      </p:sp>
      <p:sp>
        <p:nvSpPr>
          <p:cNvPr id="4" name="Slide Number Placeholder 3"/>
          <p:cNvSpPr>
            <a:spLocks noGrp="1"/>
          </p:cNvSpPr>
          <p:nvPr>
            <p:ph type="sldNum" sz="quarter" idx="5"/>
          </p:nvPr>
        </p:nvSpPr>
        <p:spPr/>
        <p:txBody>
          <a:bodyPr/>
          <a:lstStyle/>
          <a:p>
            <a:fld id="{B1378715-5F20-4FAB-896A-D1FA1C238A82}" type="slidenum">
              <a:rPr lang="en-US" smtClean="0"/>
              <a:t>94</a:t>
            </a:fld>
            <a:endParaRPr lang="en-US" dirty="0"/>
          </a:p>
        </p:txBody>
      </p:sp>
    </p:spTree>
    <p:extLst>
      <p:ext uri="{BB962C8B-B14F-4D97-AF65-F5344CB8AC3E}">
        <p14:creationId xmlns:p14="http://schemas.microsoft.com/office/powerpoint/2010/main" val="31879761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suggestions for the patient with treatment-resistant MN are shown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95</a:t>
            </a:fld>
            <a:endParaRPr lang="en-US" dirty="0"/>
          </a:p>
        </p:txBody>
      </p:sp>
    </p:spTree>
    <p:extLst>
      <p:ext uri="{BB962C8B-B14F-4D97-AF65-F5344CB8AC3E}">
        <p14:creationId xmlns:p14="http://schemas.microsoft.com/office/powerpoint/2010/main" val="9050312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 of a kidney transplant recipient with MN should include maximal efforts to ascertain if MN is associated with PLA2R antibodies, including staining the native kidney biopsy for PLA2R expression in immune deposits (enhanced PLA2R staining). </a:t>
            </a:r>
          </a:p>
          <a:p>
            <a:endParaRPr lang="en-US" dirty="0"/>
          </a:p>
          <a:p>
            <a:r>
              <a:rPr lang="en-US" dirty="0"/>
              <a:t>The risk of recurrence increases if PLA2R antibodies persist in the circulation despite kidney failure. </a:t>
            </a:r>
          </a:p>
          <a:p>
            <a:endParaRPr lang="en-US" dirty="0"/>
          </a:p>
          <a:p>
            <a:r>
              <a:rPr lang="en-US" dirty="0"/>
              <a:t>After transplantation, patients with known PLA2R antibody-associated MN should be monitored for the kinetics of antibody levels every 1–3 months with a liberal transplant biopsy in case of increasing antibodies. </a:t>
            </a:r>
          </a:p>
          <a:p>
            <a:endParaRPr lang="en-US" dirty="0"/>
          </a:p>
          <a:p>
            <a:r>
              <a:rPr lang="en-US" dirty="0"/>
              <a:t>Rituximab can be used in case of documented recurrent MN.</a:t>
            </a:r>
          </a:p>
        </p:txBody>
      </p:sp>
      <p:sp>
        <p:nvSpPr>
          <p:cNvPr id="4" name="Slide Number Placeholder 3"/>
          <p:cNvSpPr>
            <a:spLocks noGrp="1"/>
          </p:cNvSpPr>
          <p:nvPr>
            <p:ph type="sldNum" sz="quarter" idx="5"/>
          </p:nvPr>
        </p:nvSpPr>
        <p:spPr/>
        <p:txBody>
          <a:bodyPr/>
          <a:lstStyle/>
          <a:p>
            <a:fld id="{B1378715-5F20-4FAB-896A-D1FA1C238A82}" type="slidenum">
              <a:rPr lang="en-US" smtClean="0"/>
              <a:t>96</a:t>
            </a:fld>
            <a:endParaRPr lang="en-US" dirty="0"/>
          </a:p>
        </p:txBody>
      </p:sp>
    </p:spTree>
    <p:extLst>
      <p:ext uri="{BB962C8B-B14F-4D97-AF65-F5344CB8AC3E}">
        <p14:creationId xmlns:p14="http://schemas.microsoft.com/office/powerpoint/2010/main" val="4322670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MN in children is very rare and no evidence to guide management exists. Such children should be referred to an expert center.</a:t>
            </a:r>
          </a:p>
        </p:txBody>
      </p:sp>
      <p:sp>
        <p:nvSpPr>
          <p:cNvPr id="4" name="Slide Number Placeholder 3"/>
          <p:cNvSpPr>
            <a:spLocks noGrp="1"/>
          </p:cNvSpPr>
          <p:nvPr>
            <p:ph type="sldNum" sz="quarter" idx="5"/>
          </p:nvPr>
        </p:nvSpPr>
        <p:spPr/>
        <p:txBody>
          <a:bodyPr/>
          <a:lstStyle/>
          <a:p>
            <a:fld id="{B1378715-5F20-4FAB-896A-D1FA1C238A82}" type="slidenum">
              <a:rPr lang="en-US" smtClean="0"/>
              <a:t>97</a:t>
            </a:fld>
            <a:endParaRPr lang="en-US" dirty="0"/>
          </a:p>
        </p:txBody>
      </p:sp>
    </p:spTree>
    <p:extLst>
      <p:ext uri="{BB962C8B-B14F-4D97-AF65-F5344CB8AC3E}">
        <p14:creationId xmlns:p14="http://schemas.microsoft.com/office/powerpoint/2010/main" val="31851536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Prophylactic anticoagulant therapy in patients with MN and NS should be based on an estimate of the risk of thrombotic events and the risk of bleeding complications, as illustrated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98</a:t>
            </a:fld>
            <a:endParaRPr lang="en-US" dirty="0"/>
          </a:p>
        </p:txBody>
      </p:sp>
    </p:spTree>
    <p:extLst>
      <p:ext uri="{BB962C8B-B14F-4D97-AF65-F5344CB8AC3E}">
        <p14:creationId xmlns:p14="http://schemas.microsoft.com/office/powerpoint/2010/main" val="20284351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4487439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100</a:t>
            </a:fld>
            <a:endParaRPr lang="en-US" dirty="0"/>
          </a:p>
        </p:txBody>
      </p:sp>
    </p:spTree>
    <p:extLst>
      <p:ext uri="{BB962C8B-B14F-4D97-AF65-F5344CB8AC3E}">
        <p14:creationId xmlns:p14="http://schemas.microsoft.com/office/powerpoint/2010/main" val="7325987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101</a:t>
            </a:fld>
            <a:endParaRPr lang="en-US" dirty="0"/>
          </a:p>
        </p:txBody>
      </p:sp>
    </p:spTree>
    <p:extLst>
      <p:ext uri="{BB962C8B-B14F-4D97-AF65-F5344CB8AC3E}">
        <p14:creationId xmlns:p14="http://schemas.microsoft.com/office/powerpoint/2010/main" val="732598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18</a:t>
            </a:fld>
            <a:endParaRPr lang="en-US" dirty="0"/>
          </a:p>
        </p:txBody>
      </p:sp>
    </p:spTree>
    <p:extLst>
      <p:ext uri="{BB962C8B-B14F-4D97-AF65-F5344CB8AC3E}">
        <p14:creationId xmlns:p14="http://schemas.microsoft.com/office/powerpoint/2010/main" val="34216037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the management of NS in adults, a diagnostic kidney biopsy is generally not performed at presentation to establish a diagnosis in children. </a:t>
            </a:r>
          </a:p>
          <a:p>
            <a:endParaRPr lang="en-US" dirty="0"/>
          </a:p>
          <a:p>
            <a:r>
              <a:rPr lang="en-US" dirty="0"/>
              <a:t>Children who develop NS are generally assumed to have MCD that will respond to glucocorticoids (steroid-sensitive nephrotic syndrome [SSNS]). </a:t>
            </a:r>
          </a:p>
        </p:txBody>
      </p:sp>
      <p:sp>
        <p:nvSpPr>
          <p:cNvPr id="4" name="Slide Number Placeholder 3"/>
          <p:cNvSpPr>
            <a:spLocks noGrp="1"/>
          </p:cNvSpPr>
          <p:nvPr>
            <p:ph type="sldNum" sz="quarter" idx="5"/>
          </p:nvPr>
        </p:nvSpPr>
        <p:spPr/>
        <p:txBody>
          <a:bodyPr/>
          <a:lstStyle/>
          <a:p>
            <a:fld id="{B1378715-5F20-4FAB-896A-D1FA1C238A82}" type="slidenum">
              <a:rPr lang="en-US" smtClean="0"/>
              <a:t>102</a:t>
            </a:fld>
            <a:endParaRPr lang="en-US" dirty="0"/>
          </a:p>
        </p:txBody>
      </p:sp>
    </p:spTree>
    <p:extLst>
      <p:ext uri="{BB962C8B-B14F-4D97-AF65-F5344CB8AC3E}">
        <p14:creationId xmlns:p14="http://schemas.microsoft.com/office/powerpoint/2010/main" val="29353304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Patients who are glucocorticoid-resistant (steroid resistant nephrotic syndrome [SRNS]) have poor long-term kidney survival, and should undergo a more extensive evaluation, including a kidney biopsy and genetic testing</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103</a:t>
            </a:fld>
            <a:endParaRPr lang="en-US" dirty="0"/>
          </a:p>
        </p:txBody>
      </p:sp>
    </p:spTree>
    <p:extLst>
      <p:ext uri="{BB962C8B-B14F-4D97-AF65-F5344CB8AC3E}">
        <p14:creationId xmlns:p14="http://schemas.microsoft.com/office/powerpoint/2010/main" val="3223765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2012 guideline, several trials demonstrated that a shorter initial course of glucocorticoids has comparable efficacy to a 6-month course, leading to the updated recommendation that children be treated with high-dose glucocorticoids for a total of 8–12 weeks instead of 24 weeks (Grade 1B). </a:t>
            </a:r>
          </a:p>
          <a:p>
            <a:endParaRPr lang="en-US" dirty="0"/>
          </a:p>
          <a:p>
            <a:r>
              <a:rPr lang="en-US" sz="1800" b="0" i="0" dirty="0">
                <a:solidFill>
                  <a:srgbClr val="000000"/>
                </a:solidFill>
                <a:effectLst/>
                <a:latin typeface="AdvOT255b5711.I"/>
              </a:rPr>
              <a:t>This recommendation places a relatively higher value on the moderate-quality evidence of equivalent clinical outcomes and favorable safety pro</a:t>
            </a:r>
            <a:r>
              <a:rPr lang="en-US" sz="1800" b="0" i="0" dirty="0">
                <a:solidFill>
                  <a:srgbClr val="000000"/>
                </a:solidFill>
                <a:effectLst/>
                <a:latin typeface="AdvOT255b5711.I+fb"/>
              </a:rPr>
              <a:t>fi</a:t>
            </a:r>
            <a:r>
              <a:rPr lang="en-US" sz="1800" b="0" i="0" dirty="0">
                <a:solidFill>
                  <a:srgbClr val="000000"/>
                </a:solidFill>
                <a:effectLst/>
                <a:latin typeface="AdvOT255b5711.I"/>
              </a:rPr>
              <a:t>le associated with shorter-term (8</a:t>
            </a:r>
            <a:r>
              <a:rPr lang="en-US" sz="1800" b="0" i="0" dirty="0">
                <a:solidFill>
                  <a:srgbClr val="000000"/>
                </a:solidFill>
                <a:effectLst/>
                <a:latin typeface="AdvOT255b5711.I+20"/>
              </a:rPr>
              <a:t>–</a:t>
            </a:r>
            <a:r>
              <a:rPr lang="en-US" sz="1800" b="0" i="0" dirty="0">
                <a:solidFill>
                  <a:srgbClr val="000000"/>
                </a:solidFill>
                <a:effectLst/>
                <a:latin typeface="AdvOT255b5711.I"/>
              </a:rPr>
              <a:t>12 weeks) glucocorticoid treatment, and a relatively higher value on high-quality evidence suggesting prolonged (</a:t>
            </a:r>
            <a:r>
              <a:rPr lang="en-US" sz="1800" b="0" i="0" dirty="0">
                <a:solidFill>
                  <a:srgbClr val="000000"/>
                </a:solidFill>
                <a:effectLst/>
                <a:latin typeface="AdvP4C4E51"/>
              </a:rPr>
              <a:t>&gt;</a:t>
            </a:r>
            <a:r>
              <a:rPr lang="en-US" sz="1800" b="0" i="0" dirty="0">
                <a:solidFill>
                  <a:srgbClr val="000000"/>
                </a:solidFill>
                <a:effectLst/>
                <a:latin typeface="AdvOT255b5711.I"/>
              </a:rPr>
              <a:t>12 weeks) glucocorticoid treatment increases the risk of adverse effects without further improving clinical outcomes in terms of relapse rate. The recommendation places a relatively lower value on low-quality evidence suggesting that prolonged glucocorticoid therapy may delay the time to </a:t>
            </a:r>
            <a:r>
              <a:rPr lang="en-US" sz="1800" b="0" i="0" dirty="0">
                <a:solidFill>
                  <a:srgbClr val="000000"/>
                </a:solidFill>
                <a:effectLst/>
                <a:latin typeface="AdvOT255b5711.I+fb"/>
              </a:rPr>
              <a:t>fi</a:t>
            </a:r>
            <a:r>
              <a:rPr lang="en-US" sz="1800" b="0" i="0" dirty="0">
                <a:solidFill>
                  <a:srgbClr val="000000"/>
                </a:solidFill>
                <a:effectLst/>
                <a:latin typeface="AdvOT255b5711.I"/>
              </a:rPr>
              <a:t>rst relapse as compared to 8</a:t>
            </a:r>
            <a:r>
              <a:rPr lang="en-US" sz="1800" b="0" i="0" dirty="0">
                <a:solidFill>
                  <a:srgbClr val="000000"/>
                </a:solidFill>
                <a:effectLst/>
                <a:latin typeface="AdvOT255b5711.I+20"/>
              </a:rPr>
              <a:t>–</a:t>
            </a:r>
            <a:r>
              <a:rPr lang="en-US" sz="1800" b="0" i="0" dirty="0">
                <a:solidFill>
                  <a:srgbClr val="000000"/>
                </a:solidFill>
                <a:effectLst/>
                <a:latin typeface="AdvOT255b5711.I"/>
              </a:rPr>
              <a:t>12 weeks of treatment. </a:t>
            </a:r>
          </a:p>
          <a:p>
            <a:br>
              <a:rPr lang="en-US" sz="1800" b="0" i="0" dirty="0">
                <a:solidFill>
                  <a:srgbClr val="000000"/>
                </a:solidFill>
                <a:effectLst/>
                <a:latin typeface="AdvOT255b5711.I"/>
              </a:rPr>
            </a:br>
            <a:r>
              <a:rPr lang="en-US" sz="1800" b="0" i="0" dirty="0">
                <a:solidFill>
                  <a:srgbClr val="000000"/>
                </a:solidFill>
                <a:effectLst/>
                <a:latin typeface="AdvOT255b5711.I"/>
              </a:rPr>
              <a:t>In terms of oral glucocorticoids, prednisone and prednisolone are equivalent, used in the same dosage, and are both supported by high-quality data. All later usages of </a:t>
            </a:r>
            <a:r>
              <a:rPr lang="en-US" sz="1800" b="0" i="0" dirty="0">
                <a:solidFill>
                  <a:srgbClr val="000000"/>
                </a:solidFill>
                <a:effectLst/>
                <a:latin typeface="AdvOT255b5711.I+20"/>
              </a:rPr>
              <a:t>“</a:t>
            </a:r>
            <a:r>
              <a:rPr lang="en-US" sz="1800" b="0" i="0" dirty="0">
                <a:solidFill>
                  <a:srgbClr val="000000"/>
                </a:solidFill>
                <a:effectLst/>
                <a:latin typeface="AdvOT255b5711.I"/>
              </a:rPr>
              <a:t>oral glucocorticoids</a:t>
            </a:r>
            <a:r>
              <a:rPr lang="en-US" sz="1800" b="0" i="0" dirty="0">
                <a:solidFill>
                  <a:srgbClr val="000000"/>
                </a:solidFill>
                <a:effectLst/>
                <a:latin typeface="AdvOT255b5711.I+20"/>
              </a:rPr>
              <a:t>” </a:t>
            </a:r>
            <a:r>
              <a:rPr lang="en-US" sz="1800" b="0" i="0" dirty="0">
                <a:solidFill>
                  <a:srgbClr val="000000"/>
                </a:solidFill>
                <a:effectLst/>
                <a:latin typeface="AdvOT255b5711.I"/>
              </a:rPr>
              <a:t>refer to prednisone or prednisolone.</a:t>
            </a:r>
          </a:p>
          <a:p>
            <a:br>
              <a:rPr lang="en-US" sz="1800" b="0" i="0" dirty="0">
                <a:solidFill>
                  <a:srgbClr val="000000"/>
                </a:solidFill>
                <a:effectLst/>
                <a:latin typeface="AdvOT255b5711.I"/>
              </a:rPr>
            </a:br>
            <a:r>
              <a:rPr lang="en-US" sz="1800" b="0" i="0" dirty="0">
                <a:solidFill>
                  <a:srgbClr val="000000"/>
                </a:solidFill>
                <a:effectLst/>
                <a:latin typeface="AdvOT255b5711.I"/>
              </a:rPr>
              <a:t>Recent reports suggest that it may be prudent to dose by body surface area to avoid underdosing, particularly in younger children.</a:t>
            </a:r>
            <a:r>
              <a:rPr lang="en-US" sz="1800" b="0" i="0" dirty="0">
                <a:solidFill>
                  <a:srgbClr val="007FAB"/>
                </a:solidFill>
                <a:effectLst/>
                <a:latin typeface="AdvOT255b5711.I"/>
              </a:rPr>
              <a:t> </a:t>
            </a:r>
            <a:r>
              <a:rPr lang="en-US" sz="1800" b="0" i="0" dirty="0">
                <a:solidFill>
                  <a:srgbClr val="000000"/>
                </a:solidFill>
                <a:effectLst/>
                <a:latin typeface="AdvOT255b5711.I"/>
              </a:rPr>
              <a:t>An RCT comparing single versus divided dose showed that the 2 are equivalent in terms of time to remission and number of subsequent relapses.</a:t>
            </a:r>
            <a:r>
              <a:rPr lang="en-US" sz="1800" b="0" i="0" dirty="0">
                <a:solidFill>
                  <a:srgbClr val="007FAB"/>
                </a:solidFill>
                <a:effectLst/>
                <a:latin typeface="AdvOT255b5711.I"/>
              </a:rPr>
              <a:t> </a:t>
            </a:r>
            <a:r>
              <a:rPr lang="en-US" sz="1800" b="0" i="0" dirty="0">
                <a:solidFill>
                  <a:srgbClr val="000000"/>
                </a:solidFill>
                <a:effectLst/>
                <a:latin typeface="AdvOT255b5711.I"/>
              </a:rPr>
              <a:t>Therefore, a single daily dose may be preferable to optimize adherence.</a:t>
            </a:r>
            <a:r>
              <a:rPr lang="en-US" dirty="0"/>
              <a:t> </a:t>
            </a:r>
            <a:br>
              <a:rPr lang="en-US" dirty="0"/>
            </a:br>
            <a:endParaRPr lang="en-US" dirty="0"/>
          </a:p>
          <a:p>
            <a:r>
              <a:rPr lang="en-US" dirty="0"/>
              <a:t>This will help to decrease treatment toxicity, especially given that SSNS often relapses and multiple glucocorticoid courses may be given to an individual. </a:t>
            </a:r>
          </a:p>
        </p:txBody>
      </p:sp>
      <p:sp>
        <p:nvSpPr>
          <p:cNvPr id="4" name="Slide Number Placeholder 3"/>
          <p:cNvSpPr>
            <a:spLocks noGrp="1"/>
          </p:cNvSpPr>
          <p:nvPr>
            <p:ph type="sldNum" sz="quarter" idx="5"/>
          </p:nvPr>
        </p:nvSpPr>
        <p:spPr/>
        <p:txBody>
          <a:bodyPr/>
          <a:lstStyle/>
          <a:p>
            <a:fld id="{B1378715-5F20-4FAB-896A-D1FA1C238A82}" type="slidenum">
              <a:rPr lang="en-US" smtClean="0"/>
              <a:t>104</a:t>
            </a:fld>
            <a:endParaRPr lang="en-US" dirty="0"/>
          </a:p>
        </p:txBody>
      </p:sp>
    </p:spTree>
    <p:extLst>
      <p:ext uri="{BB962C8B-B14F-4D97-AF65-F5344CB8AC3E}">
        <p14:creationId xmlns:p14="http://schemas.microsoft.com/office/powerpoint/2010/main" val="36262922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Building on the theme of lowering glucocorticoid burden, the Work Group also recommended that children who frequently relapse or who have become glucocorticoid dependent be treated for a week with 0.5 mg/kg/d of prednisone (or prednisolone) during upper respiratory infections to reduce relapse risk and the need for restarting high-dose glucocorticoids (Grade 1C).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relatively higher value on the low-quality evidence that preemptive daily prednisolone reduces the risk of SSNS relapse during infection, and a relatively lower value on low-quality evidence of the potential adverse effects of immunosuppressive risk associated with treatment.</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105</a:t>
            </a:fld>
            <a:endParaRPr lang="en-US" dirty="0"/>
          </a:p>
        </p:txBody>
      </p:sp>
    </p:spTree>
    <p:extLst>
      <p:ext uri="{BB962C8B-B14F-4D97-AF65-F5344CB8AC3E}">
        <p14:creationId xmlns:p14="http://schemas.microsoft.com/office/powerpoint/2010/main" val="26641995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SSNS patients who frequently relapse and have glucocorticoid-related side effects, and all glucocorticoid-dependent patients, glucocorticoid-sparing agents should be given  rather than no treatment or continued treatment with glucocorticoids alone (Grade 1B).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relatively high value on observational data and extensive clinical experience that demonstrate substantial risk of side effects associated with long-term glucocorticoids and ef</a:t>
            </a:r>
            <a:r>
              <a:rPr lang="en-US" sz="1800" b="0" i="0" dirty="0">
                <a:solidFill>
                  <a:srgbClr val="000000"/>
                </a:solidFill>
                <a:effectLst/>
                <a:latin typeface="AdvOT255b5711.I+fb"/>
              </a:rPr>
              <a:t>fi</a:t>
            </a:r>
            <a:r>
              <a:rPr lang="en-US" sz="1800" b="0" i="0" dirty="0">
                <a:solidFill>
                  <a:srgbClr val="000000"/>
                </a:solidFill>
                <a:effectLst/>
                <a:latin typeface="AdvOT255b5711.I"/>
              </a:rPr>
              <a:t>cacy of glucocorticoid-sparing agents in preventing relapse, compared with no treatment.</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106</a:t>
            </a:fld>
            <a:endParaRPr lang="en-US" dirty="0"/>
          </a:p>
        </p:txBody>
      </p:sp>
    </p:spTree>
    <p:extLst>
      <p:ext uri="{BB962C8B-B14F-4D97-AF65-F5344CB8AC3E}">
        <p14:creationId xmlns:p14="http://schemas.microsoft.com/office/powerpoint/2010/main" val="23130489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 </a:t>
            </a:r>
          </a:p>
        </p:txBody>
      </p:sp>
      <p:sp>
        <p:nvSpPr>
          <p:cNvPr id="4" name="Slide Number Placeholder 3"/>
          <p:cNvSpPr>
            <a:spLocks noGrp="1"/>
          </p:cNvSpPr>
          <p:nvPr>
            <p:ph type="sldNum" sz="quarter" idx="5"/>
          </p:nvPr>
        </p:nvSpPr>
        <p:spPr/>
        <p:txBody>
          <a:bodyPr/>
          <a:lstStyle/>
          <a:p>
            <a:fld id="{B1378715-5F20-4FAB-896A-D1FA1C238A82}" type="slidenum">
              <a:rPr lang="en-US" smtClean="0"/>
              <a:t>107</a:t>
            </a:fld>
            <a:endParaRPr lang="en-US" dirty="0"/>
          </a:p>
        </p:txBody>
      </p:sp>
    </p:spTree>
    <p:extLst>
      <p:ext uri="{BB962C8B-B14F-4D97-AF65-F5344CB8AC3E}">
        <p14:creationId xmlns:p14="http://schemas.microsoft.com/office/powerpoint/2010/main" val="24438045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variety of glucocorticoid-sparing agents have been used in SSNS is shown in this slide.</a:t>
            </a:r>
          </a:p>
          <a:p>
            <a:endParaRPr lang="en-US" dirty="0"/>
          </a:p>
          <a:p>
            <a:r>
              <a:rPr lang="en-US" dirty="0"/>
              <a:t>Recent encouraging results have indicated that a therapeutic agent that is unavailable in many countries, levamisole, may be an effective, safe, and inexpensive option, especially in frequently relapsing forms of NS, and the effectiveness of rituximab in both frequently relapsing and steroid-dependent forms suggests a pivotal role of B cells in this disease.</a:t>
            </a:r>
          </a:p>
        </p:txBody>
      </p:sp>
      <p:sp>
        <p:nvSpPr>
          <p:cNvPr id="4" name="Slide Number Placeholder 3"/>
          <p:cNvSpPr>
            <a:spLocks noGrp="1"/>
          </p:cNvSpPr>
          <p:nvPr>
            <p:ph type="sldNum" sz="quarter" idx="5"/>
          </p:nvPr>
        </p:nvSpPr>
        <p:spPr/>
        <p:txBody>
          <a:bodyPr/>
          <a:lstStyle/>
          <a:p>
            <a:fld id="{B1378715-5F20-4FAB-896A-D1FA1C238A82}" type="slidenum">
              <a:rPr lang="en-US" smtClean="0"/>
              <a:t>108</a:t>
            </a:fld>
            <a:endParaRPr lang="en-US" dirty="0"/>
          </a:p>
        </p:txBody>
      </p:sp>
    </p:spTree>
    <p:extLst>
      <p:ext uri="{BB962C8B-B14F-4D97-AF65-F5344CB8AC3E}">
        <p14:creationId xmlns:p14="http://schemas.microsoft.com/office/powerpoint/2010/main" val="40858669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children with SRNS, CNIs are recommended as the initial therapy after glucocorticoid failure (Grade 1C).</a:t>
            </a:r>
          </a:p>
          <a:p>
            <a:endParaRPr lang="en-US" dirty="0"/>
          </a:p>
          <a:p>
            <a:r>
              <a:rPr lang="en-US" sz="1800" b="0" i="0" dirty="0">
                <a:solidFill>
                  <a:srgbClr val="000000"/>
                </a:solidFill>
                <a:effectLst/>
                <a:latin typeface="AdvOT255b5711.I"/>
              </a:rPr>
              <a:t>This recommendation places a relatively higher value on data suggesting that CNIs are more likely to induce remission than cyclophosphamide, MMF, or rituximab in treatment of children with SRNS. Conversely, it places a relatively lower value on evidence suggesting that prolonged exposure to CNIs may lead to signi</a:t>
            </a:r>
            <a:r>
              <a:rPr lang="en-US" sz="1800" b="0" i="0" dirty="0">
                <a:solidFill>
                  <a:srgbClr val="000000"/>
                </a:solidFill>
                <a:effectLst/>
                <a:latin typeface="AdvOT255b5711.I+fb"/>
              </a:rPr>
              <a:t>fi</a:t>
            </a:r>
            <a:r>
              <a:rPr lang="en-US" sz="1800" b="0" i="0" dirty="0">
                <a:solidFill>
                  <a:srgbClr val="000000"/>
                </a:solidFill>
                <a:effectLst/>
                <a:latin typeface="AdvOT255b5711.I"/>
              </a:rPr>
              <a:t>cant nephrotoxicity.</a:t>
            </a:r>
            <a:r>
              <a:rPr lang="en-US" dirty="0"/>
              <a:t> </a:t>
            </a:r>
            <a:br>
              <a:rPr lang="en-US" dirty="0"/>
            </a:br>
            <a:endParaRPr lang="en-US" dirty="0"/>
          </a:p>
          <a:p>
            <a:r>
              <a:rPr lang="en-US" dirty="0"/>
              <a:t>Cyclophosphamide should be used only if CNIs are not available in low-resource settings, and the role of rituximab seems to be limited. </a:t>
            </a:r>
          </a:p>
          <a:p>
            <a:endParaRPr lang="en-US" dirty="0"/>
          </a:p>
          <a:p>
            <a:r>
              <a:rPr lang="en-US" dirty="0"/>
              <a:t>For patients who do respond to a CNI, a switch to MMF to maintain remission should be considered to avoid long-term CNI toxicity. </a:t>
            </a:r>
          </a:p>
          <a:p>
            <a:endParaRPr lang="en-US" dirty="0"/>
          </a:p>
          <a:p>
            <a:r>
              <a:rPr lang="en-US" dirty="0"/>
              <a:t>Importantly, genetic testing may help clarify the use of immunosuppressive agents in SRNS. </a:t>
            </a:r>
          </a:p>
          <a:p>
            <a:endParaRPr lang="en-US" dirty="0"/>
          </a:p>
          <a:p>
            <a:r>
              <a:rPr lang="en-US" dirty="0"/>
              <a:t>Although some podocyte mutations may respond to a CNI or other interventions, the vast majority will not, and knowing this may provide justification to reduce the exposure of a child to a potentially toxic medication.</a:t>
            </a:r>
          </a:p>
        </p:txBody>
      </p:sp>
      <p:sp>
        <p:nvSpPr>
          <p:cNvPr id="4" name="Slide Number Placeholder 3"/>
          <p:cNvSpPr>
            <a:spLocks noGrp="1"/>
          </p:cNvSpPr>
          <p:nvPr>
            <p:ph type="sldNum" sz="quarter" idx="5"/>
          </p:nvPr>
        </p:nvSpPr>
        <p:spPr/>
        <p:txBody>
          <a:bodyPr/>
          <a:lstStyle/>
          <a:p>
            <a:fld id="{B1378715-5F20-4FAB-896A-D1FA1C238A82}" type="slidenum">
              <a:rPr lang="en-US" smtClean="0"/>
              <a:t>109</a:t>
            </a:fld>
            <a:endParaRPr lang="en-US" dirty="0"/>
          </a:p>
        </p:txBody>
      </p:sp>
    </p:spTree>
    <p:extLst>
      <p:ext uri="{BB962C8B-B14F-4D97-AF65-F5344CB8AC3E}">
        <p14:creationId xmlns:p14="http://schemas.microsoft.com/office/powerpoint/2010/main" val="15165351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 and present table</a:t>
            </a:r>
          </a:p>
        </p:txBody>
      </p:sp>
      <p:sp>
        <p:nvSpPr>
          <p:cNvPr id="4" name="Slide Number Placeholder 3"/>
          <p:cNvSpPr>
            <a:spLocks noGrp="1"/>
          </p:cNvSpPr>
          <p:nvPr>
            <p:ph type="sldNum" sz="quarter" idx="5"/>
          </p:nvPr>
        </p:nvSpPr>
        <p:spPr/>
        <p:txBody>
          <a:bodyPr/>
          <a:lstStyle/>
          <a:p>
            <a:fld id="{B1378715-5F20-4FAB-896A-D1FA1C238A82}" type="slidenum">
              <a:rPr lang="en-US" smtClean="0"/>
              <a:t>110</a:t>
            </a:fld>
            <a:endParaRPr lang="en-US" dirty="0"/>
          </a:p>
        </p:txBody>
      </p:sp>
    </p:spTree>
    <p:extLst>
      <p:ext uri="{BB962C8B-B14F-4D97-AF65-F5344CB8AC3E}">
        <p14:creationId xmlns:p14="http://schemas.microsoft.com/office/powerpoint/2010/main" val="8815294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545848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 y="0"/>
            <a:ext cx="12192000" cy="6858000"/>
          </a:xfrm>
          <a:prstGeom prst="rect">
            <a:avLst/>
          </a:prstGeom>
          <a:solidFill>
            <a:schemeClr val="tx2"/>
          </a:solidFill>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8971" t="13758" r="12597" b="10001"/>
          <a:stretch/>
        </p:blipFill>
        <p:spPr>
          <a:xfrm>
            <a:off x="178817" y="268817"/>
            <a:ext cx="12173026" cy="6733072"/>
          </a:xfrm>
          <a:prstGeom prst="rect">
            <a:avLst/>
          </a:prstGeom>
        </p:spPr>
      </p:pic>
      <p:sp>
        <p:nvSpPr>
          <p:cNvPr id="24" name="Rectangle 23"/>
          <p:cNvSpPr/>
          <p:nvPr userDrawn="1"/>
        </p:nvSpPr>
        <p:spPr>
          <a:xfrm>
            <a:off x="982133" y="0"/>
            <a:ext cx="10346267"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197100" y="2563812"/>
            <a:ext cx="7797802" cy="1008063"/>
          </a:xfrm>
          <a:prstGeom prst="rect">
            <a:avLst/>
          </a:prstGeom>
        </p:spPr>
        <p:txBody>
          <a:bodyPr anchor="b">
            <a:normAutofit/>
          </a:bodyPr>
          <a:lstStyle>
            <a:lvl1pPr algn="ctr">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a:t>
            </a:r>
            <a:endParaRPr lang="en-GB" dirty="0"/>
          </a:p>
        </p:txBody>
      </p:sp>
      <p:sp>
        <p:nvSpPr>
          <p:cNvPr id="3" name="Subtitle 2"/>
          <p:cNvSpPr>
            <a:spLocks noGrp="1"/>
          </p:cNvSpPr>
          <p:nvPr>
            <p:ph type="subTitle" idx="1"/>
          </p:nvPr>
        </p:nvSpPr>
        <p:spPr>
          <a:xfrm>
            <a:off x="3757385" y="3801578"/>
            <a:ext cx="4677230" cy="690562"/>
          </a:xfrm>
          <a:prstGeom prst="rect">
            <a:avLst/>
          </a:prstGeom>
        </p:spPr>
        <p:txBody>
          <a:bodyPr/>
          <a:lstStyle>
            <a:lvl1pPr marL="0" indent="0" algn="ctr">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39684526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96111"/>
          <a:stretch/>
        </p:blipFill>
        <p:spPr>
          <a:xfrm>
            <a:off x="0" y="1"/>
            <a:ext cx="12192000" cy="266699"/>
          </a:xfrm>
          <a:prstGeom prst="rect">
            <a:avLst/>
          </a:prstGeom>
          <a:solidFill>
            <a:schemeClr val="tx2"/>
          </a:solidFill>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8971" t="13758" r="12597" b="10001"/>
          <a:stretch/>
        </p:blipFill>
        <p:spPr>
          <a:xfrm>
            <a:off x="9487" y="268817"/>
            <a:ext cx="12173026" cy="6733072"/>
          </a:xfrm>
          <a:prstGeom prst="rect">
            <a:avLst/>
          </a:prstGeom>
        </p:spPr>
      </p:pic>
      <p:sp>
        <p:nvSpPr>
          <p:cNvPr id="24" name="Rectangle 23"/>
          <p:cNvSpPr/>
          <p:nvPr userDrawn="1"/>
        </p:nvSpPr>
        <p:spPr>
          <a:xfrm>
            <a:off x="18974" y="266700"/>
            <a:ext cx="12173026" cy="65913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userDrawn="1"/>
        </p:nvSpPr>
        <p:spPr>
          <a:xfrm>
            <a:off x="0" y="6472484"/>
            <a:ext cx="12192000" cy="38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KDIGO Logo - transparen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95476" y="6171322"/>
            <a:ext cx="669524" cy="602322"/>
          </a:xfrm>
          <a:prstGeom prst="rect">
            <a:avLst/>
          </a:prstGeom>
        </p:spPr>
      </p:pic>
      <p:sp>
        <p:nvSpPr>
          <p:cNvPr id="10" name="Title 1"/>
          <p:cNvSpPr>
            <a:spLocks noGrp="1"/>
          </p:cNvSpPr>
          <p:nvPr>
            <p:ph type="ctrTitle"/>
          </p:nvPr>
        </p:nvSpPr>
        <p:spPr>
          <a:xfrm>
            <a:off x="304800" y="309330"/>
            <a:ext cx="11090676" cy="769441"/>
          </a:xfrm>
          <a:prstGeom prst="rect">
            <a:avLst/>
          </a:prstGeom>
          <a:noFill/>
        </p:spPr>
        <p:txBody>
          <a:bodyPr wrap="square" anchor="b">
            <a:spAutoFit/>
          </a:bodyPr>
          <a:lstStyle/>
          <a:p>
            <a:pPr>
              <a:spcBef>
                <a:spcPts val="0"/>
              </a:spcBef>
            </a:pPr>
            <a:r>
              <a:rPr lang="en-GB" sz="4400" b="0" cap="small" dirty="0">
                <a:solidFill>
                  <a:srgbClr val="2C62A9"/>
                </a:solidFill>
                <a:latin typeface="Calibri"/>
                <a:ea typeface="+mn-ea"/>
                <a:cs typeface="+mn-cs"/>
              </a:rPr>
              <a:t>Insert header here (with background) </a:t>
            </a:r>
          </a:p>
        </p:txBody>
      </p:sp>
      <p:sp>
        <p:nvSpPr>
          <p:cNvPr id="11" name="Subtitle 2"/>
          <p:cNvSpPr>
            <a:spLocks noGrp="1"/>
          </p:cNvSpPr>
          <p:nvPr>
            <p:ph type="subTitle" idx="1"/>
          </p:nvPr>
        </p:nvSpPr>
        <p:spPr>
          <a:xfrm>
            <a:off x="304800" y="1510563"/>
            <a:ext cx="1109067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latin typeface="Calibri"/>
                <a:cs typeface="Calibri"/>
              </a:rPr>
              <a:t>Text</a:t>
            </a: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spTree>
    <p:extLst>
      <p:ext uri="{BB962C8B-B14F-4D97-AF65-F5344CB8AC3E}">
        <p14:creationId xmlns:p14="http://schemas.microsoft.com/office/powerpoint/2010/main" val="330616213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96111"/>
          <a:stretch/>
        </p:blipFill>
        <p:spPr>
          <a:xfrm>
            <a:off x="0" y="1"/>
            <a:ext cx="12192000" cy="266699"/>
          </a:xfrm>
          <a:prstGeom prst="rect">
            <a:avLst/>
          </a:prstGeom>
          <a:solidFill>
            <a:schemeClr val="tx2"/>
          </a:solidFill>
        </p:spPr>
      </p:pic>
      <p:sp>
        <p:nvSpPr>
          <p:cNvPr id="25" name="Rectangle 24"/>
          <p:cNvSpPr/>
          <p:nvPr userDrawn="1"/>
        </p:nvSpPr>
        <p:spPr>
          <a:xfrm>
            <a:off x="0" y="6472484"/>
            <a:ext cx="12192000" cy="38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5476" y="6171322"/>
            <a:ext cx="669524" cy="602322"/>
          </a:xfrm>
          <a:prstGeom prst="rect">
            <a:avLst/>
          </a:prstGeom>
        </p:spPr>
      </p:pic>
      <p:sp>
        <p:nvSpPr>
          <p:cNvPr id="8" name="Title 1"/>
          <p:cNvSpPr>
            <a:spLocks noGrp="1"/>
          </p:cNvSpPr>
          <p:nvPr>
            <p:ph type="ctrTitle"/>
          </p:nvPr>
        </p:nvSpPr>
        <p:spPr>
          <a:xfrm>
            <a:off x="304800" y="309330"/>
            <a:ext cx="11090676" cy="769441"/>
          </a:xfrm>
          <a:prstGeom prst="rect">
            <a:avLst/>
          </a:prstGeom>
          <a:noFill/>
        </p:spPr>
        <p:txBody>
          <a:bodyPr wrap="square" anchor="b">
            <a:spAutoFit/>
          </a:bodyPr>
          <a:lstStyle/>
          <a:p>
            <a:pPr>
              <a:spcBef>
                <a:spcPts val="0"/>
              </a:spcBef>
            </a:pPr>
            <a:r>
              <a:rPr lang="en-GB" sz="4400" b="0" cap="small" dirty="0">
                <a:solidFill>
                  <a:srgbClr val="2C62A9"/>
                </a:solidFill>
                <a:latin typeface="Calibri"/>
                <a:ea typeface="+mn-ea"/>
                <a:cs typeface="+mn-cs"/>
              </a:rPr>
              <a:t>Insert header here (with background) </a:t>
            </a:r>
          </a:p>
        </p:txBody>
      </p:sp>
      <p:sp>
        <p:nvSpPr>
          <p:cNvPr id="10" name="Subtitle 2"/>
          <p:cNvSpPr>
            <a:spLocks noGrp="1"/>
          </p:cNvSpPr>
          <p:nvPr>
            <p:ph type="subTitle" idx="1"/>
          </p:nvPr>
        </p:nvSpPr>
        <p:spPr>
          <a:xfrm>
            <a:off x="304800" y="1510563"/>
            <a:ext cx="1109067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latin typeface="Calibri"/>
                <a:cs typeface="Calibri"/>
              </a:rPr>
              <a:t>Text</a:t>
            </a: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spTree>
    <p:extLst>
      <p:ext uri="{BB962C8B-B14F-4D97-AF65-F5344CB8AC3E}">
        <p14:creationId xmlns:p14="http://schemas.microsoft.com/office/powerpoint/2010/main" val="229161391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54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73"/>
          <p:cNvSpPr/>
          <p:nvPr/>
        </p:nvSpPr>
        <p:spPr>
          <a:xfrm rot="10800000">
            <a:off x="-200" y="5542233"/>
            <a:ext cx="12192000" cy="368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17" name="Google Shape;17;p73"/>
          <p:cNvSpPr/>
          <p:nvPr/>
        </p:nvSpPr>
        <p:spPr>
          <a:xfrm flipH="1">
            <a:off x="-200" y="0"/>
            <a:ext cx="12192000" cy="554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18" name="Google Shape;18;p73"/>
          <p:cNvSpPr txBox="1">
            <a:spLocks noGrp="1"/>
          </p:cNvSpPr>
          <p:nvPr>
            <p:ph type="ctrTitle"/>
          </p:nvPr>
        </p:nvSpPr>
        <p:spPr>
          <a:xfrm>
            <a:off x="914400" y="3366967"/>
            <a:ext cx="7079600" cy="15464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6000"/>
              <a:buFont typeface="Arial"/>
              <a:buNone/>
              <a:defRPr sz="4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141673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143"/>
          <a:stretch/>
        </p:blipFill>
        <p:spPr>
          <a:xfrm>
            <a:off x="0" y="1"/>
            <a:ext cx="12192000" cy="6858000"/>
          </a:xfrm>
          <a:prstGeom prst="rect">
            <a:avLst/>
          </a:prstGeom>
        </p:spPr>
      </p:pic>
      <p:sp>
        <p:nvSpPr>
          <p:cNvPr id="11" name="Rectangle 10"/>
          <p:cNvSpPr/>
          <p:nvPr userDrawn="1"/>
        </p:nvSpPr>
        <p:spPr>
          <a:xfrm>
            <a:off x="1727200" y="0"/>
            <a:ext cx="8737600" cy="68580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7200" y="169391"/>
            <a:ext cx="1117600" cy="1005424"/>
          </a:xfrm>
          <a:prstGeom prst="rect">
            <a:avLst/>
          </a:prstGeom>
        </p:spPr>
      </p:pic>
      <p:sp>
        <p:nvSpPr>
          <p:cNvPr id="2" name="Title 1"/>
          <p:cNvSpPr>
            <a:spLocks noGrp="1"/>
          </p:cNvSpPr>
          <p:nvPr>
            <p:ph type="ctrTitle"/>
          </p:nvPr>
        </p:nvSpPr>
        <p:spPr>
          <a:xfrm>
            <a:off x="2197100" y="2657475"/>
            <a:ext cx="7797802" cy="782404"/>
          </a:xfrm>
          <a:prstGeom prst="rect">
            <a:avLst/>
          </a:prstGeom>
        </p:spPr>
        <p:txBody>
          <a:bodyPr anchor="b">
            <a:normAutofit/>
          </a:bodyPr>
          <a:lstStyle>
            <a:lvl1pPr algn="ctr">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3757385" y="3526534"/>
            <a:ext cx="4677230" cy="690562"/>
          </a:xfrm>
          <a:prstGeom prst="rect">
            <a:avLst/>
          </a:prstGeom>
        </p:spPr>
        <p:txBody>
          <a:bodyPr/>
          <a:lstStyle>
            <a:lvl1pPr marL="0" indent="0" algn="ctr">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55072156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85625" b="1084"/>
          <a:stretch/>
        </p:blipFill>
        <p:spPr>
          <a:xfrm>
            <a:off x="0" y="-4066"/>
            <a:ext cx="1752600" cy="6862066"/>
          </a:xfrm>
          <a:prstGeom prst="rect">
            <a:avLst/>
          </a:prstGeom>
        </p:spPr>
      </p:pic>
      <p:sp>
        <p:nvSpPr>
          <p:cNvPr id="7" name="Rectangle 6"/>
          <p:cNvSpPr/>
          <p:nvPr userDrawn="1"/>
        </p:nvSpPr>
        <p:spPr>
          <a:xfrm>
            <a:off x="1727200" y="0"/>
            <a:ext cx="87376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6122999"/>
            <a:ext cx="711200" cy="639815"/>
          </a:xfrm>
          <a:prstGeom prst="rect">
            <a:avLst/>
          </a:prstGeom>
        </p:spPr>
      </p:pic>
      <p:sp>
        <p:nvSpPr>
          <p:cNvPr id="2" name="Title 1"/>
          <p:cNvSpPr>
            <a:spLocks noGrp="1"/>
          </p:cNvSpPr>
          <p:nvPr>
            <p:ph type="ctrTitle"/>
          </p:nvPr>
        </p:nvSpPr>
        <p:spPr>
          <a:xfrm>
            <a:off x="2197100" y="371475"/>
            <a:ext cx="7797802" cy="782404"/>
          </a:xfrm>
          <a:prstGeom prst="rect">
            <a:avLst/>
          </a:prstGeom>
        </p:spPr>
        <p:txBody>
          <a:bodyPr anchor="b">
            <a:normAutofit/>
          </a:bodyPr>
          <a:lstStyle>
            <a:lvl1pPr algn="l">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2197100" y="1240534"/>
            <a:ext cx="4677230" cy="690562"/>
          </a:xfrm>
          <a:prstGeom prst="rect">
            <a:avLst/>
          </a:prstGeom>
        </p:spPr>
        <p:txBody>
          <a:bodyPr/>
          <a:lstStyle>
            <a:lvl1pPr marL="0" indent="0" algn="l">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77157435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5731"/>
          <a:stretch/>
        </p:blipFill>
        <p:spPr>
          <a:xfrm>
            <a:off x="0" y="-4066"/>
            <a:ext cx="12192000" cy="296166"/>
          </a:xfrm>
          <a:prstGeom prst="rect">
            <a:avLst/>
          </a:prstGeom>
        </p:spPr>
      </p:pic>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6122999"/>
            <a:ext cx="711200" cy="639815"/>
          </a:xfrm>
          <a:prstGeom prst="rect">
            <a:avLst/>
          </a:prstGeom>
        </p:spPr>
      </p:pic>
      <p:sp>
        <p:nvSpPr>
          <p:cNvPr id="3" name="Subtitle 2"/>
          <p:cNvSpPr>
            <a:spLocks noGrp="1"/>
          </p:cNvSpPr>
          <p:nvPr>
            <p:ph type="subTitle" idx="1"/>
          </p:nvPr>
        </p:nvSpPr>
        <p:spPr>
          <a:xfrm>
            <a:off x="266700" y="1331913"/>
            <a:ext cx="10236200" cy="690562"/>
          </a:xfrm>
          <a:prstGeom prst="rect">
            <a:avLst/>
          </a:prstGeom>
        </p:spPr>
        <p:txBody>
          <a:bodyPr/>
          <a:lstStyle>
            <a:lvl1pPr marL="342900" indent="-342900" algn="l">
              <a:lnSpc>
                <a:spcPct val="100000"/>
              </a:lnSpc>
              <a:spcBef>
                <a:spcPts val="0"/>
              </a:spcBef>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Content Placeholder 4"/>
          <p:cNvSpPr>
            <a:spLocks noGrp="1"/>
          </p:cNvSpPr>
          <p:nvPr>
            <p:ph sz="quarter" idx="10"/>
          </p:nvPr>
        </p:nvSpPr>
        <p:spPr>
          <a:xfrm>
            <a:off x="266700" y="5980176"/>
            <a:ext cx="11087100" cy="782638"/>
          </a:xfrm>
          <a:prstGeom prst="rect">
            <a:avLst/>
          </a:prstGeom>
        </p:spPr>
        <p:txBody>
          <a:bodyPr anchor="b"/>
          <a:lstStyle>
            <a:lvl1pPr marL="0" indent="0">
              <a:lnSpc>
                <a:spcPct val="100000"/>
              </a:lnSpc>
              <a:spcBef>
                <a:spcPts val="0"/>
              </a:spcBef>
              <a:buNone/>
              <a:defRPr sz="1000">
                <a:solidFill>
                  <a:schemeClr val="tx2"/>
                </a:solidFill>
              </a:defRPr>
            </a:lvl1pPr>
          </a:lstStyle>
          <a:p>
            <a:pPr lvl="0"/>
            <a:r>
              <a:rPr lang="en-US" dirty="0"/>
              <a:t>Click to edit Master text styles</a:t>
            </a:r>
          </a:p>
        </p:txBody>
      </p:sp>
      <p:sp>
        <p:nvSpPr>
          <p:cNvPr id="7" name="Content Placeholder 6"/>
          <p:cNvSpPr>
            <a:spLocks noGrp="1"/>
          </p:cNvSpPr>
          <p:nvPr>
            <p:ph sz="quarter" idx="11"/>
          </p:nvPr>
        </p:nvSpPr>
        <p:spPr>
          <a:xfrm>
            <a:off x="266700" y="533400"/>
            <a:ext cx="6159500" cy="798513"/>
          </a:xfrm>
          <a:prstGeom prst="rect">
            <a:avLst/>
          </a:prstGeom>
        </p:spPr>
        <p:txBody>
          <a:bodyPr/>
          <a:lstStyle>
            <a:lvl1pPr marL="0" indent="0">
              <a:lnSpc>
                <a:spcPct val="100000"/>
              </a:lnSpc>
              <a:spcBef>
                <a:spcPts val="0"/>
              </a:spcBef>
              <a:buNone/>
              <a:defRPr sz="32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11797814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499054"/>
      </p:ext>
    </p:extLst>
  </p:cSld>
  <p:clrMap bg1="lt1" tx1="dk1" bg2="lt2" tx2="dk2" accent1="accent1" accent2="accent2" accent3="accent3" accent4="accent4" accent5="accent5" accent6="accent6" hlink="hlink" folHlink="folHlink"/>
  <p:sldLayoutIdLst>
    <p:sldLayoutId id="2147483657" r:id="rId1"/>
    <p:sldLayoutId id="2147483672" r:id="rId2"/>
    <p:sldLayoutId id="2147483673" r:id="rId3"/>
    <p:sldLayoutId id="2147483674" r:id="rId4"/>
    <p:sldLayoutId id="214748367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955654"/>
      </p:ext>
    </p:extLst>
  </p:cSld>
  <p:clrMap bg1="lt1" tx1="dk1" bg2="lt2" tx2="dk2" accent1="accent1" accent2="accent2" accent3="accent3" accent4="accent4" accent5="accent5" accent6="accent6" hlink="hlink" folHlink="folHlink"/>
  <p:sldLayoutIdLst>
    <p:sldLayoutId id="2147483671" r:id="rId1"/>
    <p:sldLayoutId id="2147483669" r:id="rId2"/>
    <p:sldLayoutId id="214748367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0.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1.xml"/><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3.xml"/><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8.xml"/><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9.xml"/><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68187" y="2749384"/>
            <a:ext cx="10331183" cy="1446550"/>
          </a:xfrm>
          <a:noFill/>
        </p:spPr>
        <p:txBody>
          <a:bodyPr wrap="square">
            <a:spAutoFit/>
          </a:bodyPr>
          <a:lstStyle/>
          <a:p>
            <a:pPr>
              <a:spcBef>
                <a:spcPts val="0"/>
              </a:spcBef>
            </a:pPr>
            <a:r>
              <a:rPr lang="en-GB" sz="4400" b="0" cap="small" dirty="0">
                <a:solidFill>
                  <a:srgbClr val="004990"/>
                </a:solidFill>
                <a:latin typeface="Calibri"/>
                <a:ea typeface="+mn-ea"/>
                <a:cs typeface="+mn-cs"/>
              </a:rPr>
              <a:t>KDIGO 2021 Clinical Practice Guideline for the Management of Glomerular Diseases</a:t>
            </a:r>
          </a:p>
        </p:txBody>
      </p:sp>
      <p:sp>
        <p:nvSpPr>
          <p:cNvPr id="6" name="Subtitle 5"/>
          <p:cNvSpPr>
            <a:spLocks noGrp="1"/>
          </p:cNvSpPr>
          <p:nvPr>
            <p:ph type="subTitle" idx="1"/>
          </p:nvPr>
        </p:nvSpPr>
        <p:spPr>
          <a:xfrm>
            <a:off x="1615270" y="5490722"/>
            <a:ext cx="9037015" cy="1200329"/>
          </a:xfrm>
          <a:noFill/>
        </p:spPr>
        <p:txBody>
          <a:bodyPr wrap="square">
            <a:spAutoFit/>
          </a:bodyPr>
          <a:lstStyle/>
          <a:p>
            <a:r>
              <a:rPr lang="en-GB" dirty="0">
                <a:solidFill>
                  <a:srgbClr val="004990"/>
                </a:solidFill>
                <a:latin typeface="Calibri"/>
                <a:cs typeface="+mn-cs"/>
              </a:rPr>
              <a:t>KDIGO Guideline Co-Chairs:</a:t>
            </a:r>
          </a:p>
          <a:p>
            <a:r>
              <a:rPr lang="nl-NL" dirty="0">
                <a:solidFill>
                  <a:srgbClr val="004990"/>
                </a:solidFill>
                <a:latin typeface="Calibri"/>
                <a:cs typeface="+mn-cs"/>
              </a:rPr>
              <a:t>Jürgen Floege, MD</a:t>
            </a:r>
          </a:p>
          <a:p>
            <a:r>
              <a:rPr lang="en-US" dirty="0">
                <a:solidFill>
                  <a:srgbClr val="004990"/>
                </a:solidFill>
                <a:latin typeface="Calibri"/>
                <a:cs typeface="+mn-cs"/>
              </a:rPr>
              <a:t>Brad H. Rovin, MD, FACP, FASN</a:t>
            </a:r>
            <a:endParaRPr lang="nl-NL" dirty="0">
              <a:solidFill>
                <a:srgbClr val="004990"/>
              </a:solidFill>
              <a:latin typeface="Calibri"/>
              <a:cs typeface="+mn-cs"/>
            </a:endParaRPr>
          </a:p>
        </p:txBody>
      </p:sp>
      <p:pic>
        <p:nvPicPr>
          <p:cNvPr id="7" name="Picture 6" descr="KDIGO Logo - transparen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845" y="767113"/>
            <a:ext cx="1814311" cy="1632204"/>
          </a:xfrm>
          <a:prstGeom prst="rect">
            <a:avLst/>
          </a:prstGeom>
        </p:spPr>
      </p:pic>
    </p:spTree>
    <p:extLst>
      <p:ext uri="{BB962C8B-B14F-4D97-AF65-F5344CB8AC3E}">
        <p14:creationId xmlns:p14="http://schemas.microsoft.com/office/powerpoint/2010/main" val="187792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C7DA396-D9A9-401E-9400-4A5F7F73110C}"/>
              </a:ext>
            </a:extLst>
          </p:cNvPr>
          <p:cNvPicPr>
            <a:picLocks noChangeAspect="1"/>
          </p:cNvPicPr>
          <p:nvPr/>
        </p:nvPicPr>
        <p:blipFill rotWithShape="1">
          <a:blip r:embed="rId2"/>
          <a:srcRect r="2349"/>
          <a:stretch/>
        </p:blipFill>
        <p:spPr>
          <a:xfrm>
            <a:off x="2550424" y="919862"/>
            <a:ext cx="2760126" cy="5943600"/>
          </a:xfrm>
          <a:prstGeom prst="rect">
            <a:avLst/>
          </a:prstGeom>
        </p:spPr>
      </p:pic>
      <p:sp>
        <p:nvSpPr>
          <p:cNvPr id="2" name="Title 1"/>
          <p:cNvSpPr>
            <a:spLocks noGrp="1"/>
          </p:cNvSpPr>
          <p:nvPr>
            <p:ph type="ctrTitle"/>
          </p:nvPr>
        </p:nvSpPr>
        <p:spPr>
          <a:xfrm>
            <a:off x="304800" y="269443"/>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Work Group</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116732" y="954028"/>
            <a:ext cx="2490281" cy="359851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500" dirty="0">
              <a:solidFill>
                <a:srgbClr val="004990"/>
              </a:solidFill>
            </a:endParaRPr>
          </a:p>
          <a:p>
            <a:pPr marL="342900" lvl="0" indent="-342900">
              <a:lnSpc>
                <a:spcPct val="100000"/>
              </a:lnSpc>
              <a:spcBef>
                <a:spcPts val="0"/>
              </a:spcBef>
            </a:pPr>
            <a:r>
              <a:rPr lang="en-GB" sz="2500" dirty="0">
                <a:solidFill>
                  <a:srgbClr val="004990"/>
                </a:solidFill>
              </a:rPr>
              <a:t>Worldwide scope </a:t>
            </a:r>
          </a:p>
          <a:p>
            <a:pPr marL="342900" lvl="0" indent="-342900">
              <a:lnSpc>
                <a:spcPct val="100000"/>
              </a:lnSpc>
              <a:spcBef>
                <a:spcPts val="0"/>
              </a:spcBef>
            </a:pPr>
            <a:endParaRPr lang="en-GB" sz="2500" dirty="0">
              <a:solidFill>
                <a:srgbClr val="004990"/>
              </a:solidFill>
            </a:endParaRPr>
          </a:p>
          <a:p>
            <a:pPr marL="342900" indent="-342900">
              <a:lnSpc>
                <a:spcPct val="100000"/>
              </a:lnSpc>
              <a:spcBef>
                <a:spcPts val="0"/>
              </a:spcBef>
            </a:pPr>
            <a:r>
              <a:rPr lang="en-GB" sz="2500" dirty="0">
                <a:solidFill>
                  <a:srgbClr val="004990"/>
                </a:solidFill>
              </a:rPr>
              <a:t>Prior GL WG Members</a:t>
            </a:r>
          </a:p>
          <a:p>
            <a:pPr marL="342900" indent="-342900">
              <a:lnSpc>
                <a:spcPct val="100000"/>
              </a:lnSpc>
              <a:spcBef>
                <a:spcPts val="0"/>
              </a:spcBef>
            </a:pPr>
            <a:endParaRPr lang="en-GB" sz="2500" dirty="0">
              <a:solidFill>
                <a:srgbClr val="004990"/>
              </a:solidFill>
            </a:endParaRPr>
          </a:p>
          <a:p>
            <a:pPr marL="342900" lvl="0" indent="-342900">
              <a:lnSpc>
                <a:spcPct val="100000"/>
              </a:lnSpc>
              <a:spcBef>
                <a:spcPts val="0"/>
              </a:spcBef>
            </a:pPr>
            <a:r>
              <a:rPr lang="en-GB" sz="2500" dirty="0">
                <a:solidFill>
                  <a:srgbClr val="004990"/>
                </a:solidFill>
              </a:rPr>
              <a:t>Deep experience</a:t>
            </a:r>
          </a:p>
          <a:p>
            <a:pPr marL="342900" lvl="0" indent="-342900">
              <a:lnSpc>
                <a:spcPct val="100000"/>
              </a:lnSpc>
              <a:spcBef>
                <a:spcPts val="0"/>
              </a:spcBef>
            </a:pPr>
            <a:endParaRPr lang="en-GB" sz="2500" dirty="0">
              <a:solidFill>
                <a:srgbClr val="004990"/>
              </a:solidFill>
            </a:endParaRPr>
          </a:p>
          <a:p>
            <a:pPr marL="342900" lvl="0" indent="-342900">
              <a:lnSpc>
                <a:spcPct val="100000"/>
              </a:lnSpc>
              <a:spcBef>
                <a:spcPts val="0"/>
              </a:spcBef>
            </a:pPr>
            <a:r>
              <a:rPr lang="en-GB" sz="2500" dirty="0">
                <a:solidFill>
                  <a:srgbClr val="004990"/>
                </a:solidFill>
              </a:rPr>
              <a:t>Evidence Review Team</a:t>
            </a:r>
          </a:p>
          <a:p>
            <a:pPr marL="0" lvl="0" indent="0">
              <a:lnSpc>
                <a:spcPct val="100000"/>
              </a:lnSpc>
              <a:spcBef>
                <a:spcPts val="0"/>
              </a:spcBef>
              <a:buNone/>
            </a:pPr>
            <a:endParaRPr lang="en-GB" sz="2500" dirty="0">
              <a:solidFill>
                <a:srgbClr val="004990"/>
              </a:solidFill>
            </a:endParaRPr>
          </a:p>
        </p:txBody>
      </p:sp>
      <p:pic>
        <p:nvPicPr>
          <p:cNvPr id="5" name="Picture 4">
            <a:extLst>
              <a:ext uri="{FF2B5EF4-FFF2-40B4-BE49-F238E27FC236}">
                <a16:creationId xmlns:a16="http://schemas.microsoft.com/office/drawing/2014/main" id="{48607A94-8C4A-4269-B739-F9A537956397}"/>
              </a:ext>
            </a:extLst>
          </p:cNvPr>
          <p:cNvPicPr>
            <a:picLocks noChangeAspect="1"/>
          </p:cNvPicPr>
          <p:nvPr/>
        </p:nvPicPr>
        <p:blipFill>
          <a:blip r:embed="rId3"/>
          <a:stretch>
            <a:fillRect/>
          </a:stretch>
        </p:blipFill>
        <p:spPr>
          <a:xfrm>
            <a:off x="3876619" y="269443"/>
            <a:ext cx="6766560" cy="780120"/>
          </a:xfrm>
          <a:prstGeom prst="rect">
            <a:avLst/>
          </a:prstGeom>
        </p:spPr>
      </p:pic>
      <p:grpSp>
        <p:nvGrpSpPr>
          <p:cNvPr id="37" name="Group 36">
            <a:extLst>
              <a:ext uri="{FF2B5EF4-FFF2-40B4-BE49-F238E27FC236}">
                <a16:creationId xmlns:a16="http://schemas.microsoft.com/office/drawing/2014/main" id="{4CF7C00A-1DA5-4DE6-8A14-3D05D2AB49EA}"/>
              </a:ext>
            </a:extLst>
          </p:cNvPr>
          <p:cNvGrpSpPr/>
          <p:nvPr/>
        </p:nvGrpSpPr>
        <p:grpSpPr>
          <a:xfrm>
            <a:off x="5535635" y="1073390"/>
            <a:ext cx="2743200" cy="5577840"/>
            <a:chOff x="5328219" y="1265210"/>
            <a:chExt cx="2632940" cy="5398237"/>
          </a:xfrm>
        </p:grpSpPr>
        <p:pic>
          <p:nvPicPr>
            <p:cNvPr id="24" name="Picture 23">
              <a:extLst>
                <a:ext uri="{FF2B5EF4-FFF2-40B4-BE49-F238E27FC236}">
                  <a16:creationId xmlns:a16="http://schemas.microsoft.com/office/drawing/2014/main" id="{45890592-BBDA-46D7-8FFC-47228DC2C97B}"/>
                </a:ext>
              </a:extLst>
            </p:cNvPr>
            <p:cNvPicPr>
              <a:picLocks noChangeAspect="1"/>
            </p:cNvPicPr>
            <p:nvPr/>
          </p:nvPicPr>
          <p:blipFill rotWithShape="1">
            <a:blip r:embed="rId4"/>
            <a:srcRect r="2957" b="24679"/>
            <a:stretch/>
          </p:blipFill>
          <p:spPr>
            <a:xfrm>
              <a:off x="5328219" y="2436229"/>
              <a:ext cx="2632940" cy="4227218"/>
            </a:xfrm>
            <a:prstGeom prst="rect">
              <a:avLst/>
            </a:prstGeom>
          </p:spPr>
        </p:pic>
        <p:pic>
          <p:nvPicPr>
            <p:cNvPr id="26" name="Picture 25">
              <a:extLst>
                <a:ext uri="{FF2B5EF4-FFF2-40B4-BE49-F238E27FC236}">
                  <a16:creationId xmlns:a16="http://schemas.microsoft.com/office/drawing/2014/main" id="{5892FB92-838F-4638-8789-A27E371771F3}"/>
                </a:ext>
              </a:extLst>
            </p:cNvPr>
            <p:cNvPicPr>
              <a:picLocks noChangeAspect="1"/>
            </p:cNvPicPr>
            <p:nvPr/>
          </p:nvPicPr>
          <p:blipFill>
            <a:blip r:embed="rId5"/>
            <a:stretch>
              <a:fillRect/>
            </a:stretch>
          </p:blipFill>
          <p:spPr>
            <a:xfrm>
              <a:off x="5358165" y="1265210"/>
              <a:ext cx="2100086" cy="1102922"/>
            </a:xfrm>
            <a:prstGeom prst="rect">
              <a:avLst/>
            </a:prstGeom>
          </p:spPr>
        </p:pic>
      </p:grpSp>
      <p:grpSp>
        <p:nvGrpSpPr>
          <p:cNvPr id="36" name="Group 35">
            <a:extLst>
              <a:ext uri="{FF2B5EF4-FFF2-40B4-BE49-F238E27FC236}">
                <a16:creationId xmlns:a16="http://schemas.microsoft.com/office/drawing/2014/main" id="{964360FF-A81F-49BF-8E60-25C0FC220578}"/>
              </a:ext>
            </a:extLst>
          </p:cNvPr>
          <p:cNvGrpSpPr/>
          <p:nvPr/>
        </p:nvGrpSpPr>
        <p:grpSpPr>
          <a:xfrm>
            <a:off x="8503920" y="1073390"/>
            <a:ext cx="3383280" cy="5303520"/>
            <a:chOff x="7998223" y="1230613"/>
            <a:chExt cx="3291840" cy="5106379"/>
          </a:xfrm>
        </p:grpSpPr>
        <p:pic>
          <p:nvPicPr>
            <p:cNvPr id="31" name="Picture 30">
              <a:extLst>
                <a:ext uri="{FF2B5EF4-FFF2-40B4-BE49-F238E27FC236}">
                  <a16:creationId xmlns:a16="http://schemas.microsoft.com/office/drawing/2014/main" id="{0C0CFBE6-8D83-41CB-941B-34D96B4308C7}"/>
                </a:ext>
              </a:extLst>
            </p:cNvPr>
            <p:cNvPicPr>
              <a:picLocks noChangeAspect="1"/>
            </p:cNvPicPr>
            <p:nvPr/>
          </p:nvPicPr>
          <p:blipFill>
            <a:blip r:embed="rId6"/>
            <a:stretch>
              <a:fillRect/>
            </a:stretch>
          </p:blipFill>
          <p:spPr>
            <a:xfrm>
              <a:off x="7998223" y="1230613"/>
              <a:ext cx="1920240" cy="2667000"/>
            </a:xfrm>
            <a:prstGeom prst="rect">
              <a:avLst/>
            </a:prstGeom>
          </p:spPr>
        </p:pic>
        <p:pic>
          <p:nvPicPr>
            <p:cNvPr id="33" name="Picture 32">
              <a:extLst>
                <a:ext uri="{FF2B5EF4-FFF2-40B4-BE49-F238E27FC236}">
                  <a16:creationId xmlns:a16="http://schemas.microsoft.com/office/drawing/2014/main" id="{DD737FEB-E8DB-4C0C-ACC9-1F779F0E2F62}"/>
                </a:ext>
              </a:extLst>
            </p:cNvPr>
            <p:cNvPicPr>
              <a:picLocks noChangeAspect="1"/>
            </p:cNvPicPr>
            <p:nvPr/>
          </p:nvPicPr>
          <p:blipFill>
            <a:blip r:embed="rId7"/>
            <a:stretch>
              <a:fillRect/>
            </a:stretch>
          </p:blipFill>
          <p:spPr>
            <a:xfrm>
              <a:off x="7998223" y="3999434"/>
              <a:ext cx="3291840" cy="1100808"/>
            </a:xfrm>
            <a:prstGeom prst="rect">
              <a:avLst/>
            </a:prstGeom>
          </p:spPr>
        </p:pic>
        <p:pic>
          <p:nvPicPr>
            <p:cNvPr id="35" name="Picture 34">
              <a:extLst>
                <a:ext uri="{FF2B5EF4-FFF2-40B4-BE49-F238E27FC236}">
                  <a16:creationId xmlns:a16="http://schemas.microsoft.com/office/drawing/2014/main" id="{91A79BA0-3D79-45D7-8DE5-F1D97049D15A}"/>
                </a:ext>
              </a:extLst>
            </p:cNvPr>
            <p:cNvPicPr>
              <a:picLocks noChangeAspect="1"/>
            </p:cNvPicPr>
            <p:nvPr/>
          </p:nvPicPr>
          <p:blipFill>
            <a:blip r:embed="rId8"/>
            <a:stretch>
              <a:fillRect/>
            </a:stretch>
          </p:blipFill>
          <p:spPr>
            <a:xfrm>
              <a:off x="7998223" y="5202063"/>
              <a:ext cx="2103120" cy="1134929"/>
            </a:xfrm>
            <a:prstGeom prst="rect">
              <a:avLst/>
            </a:prstGeom>
          </p:spPr>
        </p:pic>
      </p:grpSp>
    </p:spTree>
    <p:extLst>
      <p:ext uri="{BB962C8B-B14F-4D97-AF65-F5344CB8AC3E}">
        <p14:creationId xmlns:p14="http://schemas.microsoft.com/office/powerpoint/2010/main" val="22375692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4.1.1: The definitions relating to nephrotic syndrome in children are based on the clinical characteristics outlined in the figure.</a:t>
            </a:r>
            <a:endParaRPr lang="en-GB" dirty="0">
              <a:latin typeface="Calibri"/>
              <a:cs typeface="Calibri"/>
            </a:endParaRPr>
          </a:p>
        </p:txBody>
      </p:sp>
      <p:pic>
        <p:nvPicPr>
          <p:cNvPr id="3" name="Picture 2">
            <a:extLst>
              <a:ext uri="{FF2B5EF4-FFF2-40B4-BE49-F238E27FC236}">
                <a16:creationId xmlns:a16="http://schemas.microsoft.com/office/drawing/2014/main" id="{65840230-2353-40A8-93D8-0B8BA591B4B2}"/>
              </a:ext>
            </a:extLst>
          </p:cNvPr>
          <p:cNvPicPr>
            <a:picLocks noChangeAspect="1"/>
          </p:cNvPicPr>
          <p:nvPr/>
        </p:nvPicPr>
        <p:blipFill rotWithShape="1">
          <a:blip r:embed="rId3"/>
          <a:srcRect b="55047"/>
          <a:stretch/>
        </p:blipFill>
        <p:spPr>
          <a:xfrm>
            <a:off x="2546209" y="1890214"/>
            <a:ext cx="6953954" cy="3965668"/>
          </a:xfrm>
          <a:prstGeom prst="rect">
            <a:avLst/>
          </a:prstGeom>
        </p:spPr>
      </p:pic>
    </p:spTree>
    <p:extLst>
      <p:ext uri="{BB962C8B-B14F-4D97-AF65-F5344CB8AC3E}">
        <p14:creationId xmlns:p14="http://schemas.microsoft.com/office/powerpoint/2010/main" val="34691091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4.1.1: The definitions relating to nephrotic syndrome in children are based on the clinical characteristics outlined in the figure.</a:t>
            </a:r>
            <a:endParaRPr lang="en-GB" dirty="0">
              <a:latin typeface="Calibri"/>
              <a:cs typeface="Calibri"/>
            </a:endParaRPr>
          </a:p>
        </p:txBody>
      </p:sp>
      <p:pic>
        <p:nvPicPr>
          <p:cNvPr id="6" name="Main graphic">
            <a:extLst>
              <a:ext uri="{FF2B5EF4-FFF2-40B4-BE49-F238E27FC236}">
                <a16:creationId xmlns:a16="http://schemas.microsoft.com/office/drawing/2014/main" id="{7B684A7F-3D30-46C9-8F7B-1AF2788FDFC0}"/>
              </a:ext>
            </a:extLst>
          </p:cNvPr>
          <p:cNvPicPr/>
          <p:nvPr/>
        </p:nvPicPr>
        <p:blipFill rotWithShape="1">
          <a:blip r:embed="rId3"/>
          <a:srcRect t="45305"/>
          <a:stretch/>
        </p:blipFill>
        <p:spPr>
          <a:xfrm>
            <a:off x="2825087" y="1952419"/>
            <a:ext cx="6455391" cy="4154954"/>
          </a:xfrm>
          <a:prstGeom prst="rect">
            <a:avLst/>
          </a:prstGeom>
          <a:ln>
            <a:noFill/>
          </a:ln>
        </p:spPr>
      </p:pic>
    </p:spTree>
    <p:extLst>
      <p:ext uri="{BB962C8B-B14F-4D97-AF65-F5344CB8AC3E}">
        <p14:creationId xmlns:p14="http://schemas.microsoft.com/office/powerpoint/2010/main" val="20214414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Prognosis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4.2.1: The prognosis for childhood nephrotic syndrome is best predicted by the patient’s response to initial treatment and frequency of relapse during the first</a:t>
            </a:r>
          </a:p>
          <a:p>
            <a:pPr marL="0" lvl="0" indent="0">
              <a:lnSpc>
                <a:spcPct val="100000"/>
              </a:lnSpc>
              <a:spcBef>
                <a:spcPts val="0"/>
              </a:spcBef>
              <a:buNone/>
            </a:pPr>
            <a:r>
              <a:rPr lang="en-US" dirty="0">
                <a:latin typeface="Calibri"/>
                <a:cs typeface="Calibri"/>
              </a:rPr>
              <a:t>year after treatment. Therefore, a kidney biopsy is not usually needed at initial presentation, and instead is reserved for children with resistance to therapy or an</a:t>
            </a:r>
          </a:p>
          <a:p>
            <a:pPr marL="0" lvl="0" indent="0">
              <a:lnSpc>
                <a:spcPct val="100000"/>
              </a:lnSpc>
              <a:spcBef>
                <a:spcPts val="0"/>
              </a:spcBef>
              <a:buNone/>
            </a:pPr>
            <a:r>
              <a:rPr lang="en-US" dirty="0">
                <a:latin typeface="Calibri"/>
                <a:cs typeface="Calibri"/>
              </a:rPr>
              <a:t>atypical clinical course.</a:t>
            </a:r>
            <a:endParaRPr lang="en-GB" dirty="0">
              <a:latin typeface="Calibri"/>
              <a:cs typeface="Calibri"/>
            </a:endParaRPr>
          </a:p>
        </p:txBody>
      </p:sp>
    </p:spTree>
    <p:extLst>
      <p:ext uri="{BB962C8B-B14F-4D97-AF65-F5344CB8AC3E}">
        <p14:creationId xmlns:p14="http://schemas.microsoft.com/office/powerpoint/2010/main" val="32670829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Treatment</a:t>
            </a:r>
            <a:endParaRPr lang="en-GB" sz="44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A3BB2DD3-F5A3-4619-8E36-94352697E86A}"/>
              </a:ext>
            </a:extLst>
          </p:cNvPr>
          <p:cNvPicPr/>
          <p:nvPr/>
        </p:nvPicPr>
        <p:blipFill>
          <a:blip r:embed="rId3"/>
          <a:stretch/>
        </p:blipFill>
        <p:spPr>
          <a:xfrm>
            <a:off x="2638435" y="977180"/>
            <a:ext cx="6435898" cy="5789380"/>
          </a:xfrm>
          <a:prstGeom prst="rect">
            <a:avLst/>
          </a:prstGeom>
          <a:ln>
            <a:noFill/>
          </a:ln>
        </p:spPr>
      </p:pic>
    </p:spTree>
    <p:extLst>
      <p:ext uri="{BB962C8B-B14F-4D97-AF65-F5344CB8AC3E}">
        <p14:creationId xmlns:p14="http://schemas.microsoft.com/office/powerpoint/2010/main" val="38454439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582400"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Initial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4.3.1.1: We recommend that oral glucocorticoids be given for 8 weeks (4 weeks of daily glucocorticoids followed by 4 weeks of alternate-day glucocorticoids) or 12 weeks (6 weeks of daily glucocorticoids followed by 6 weeks of</a:t>
            </a:r>
          </a:p>
          <a:p>
            <a:pPr marL="0" lvl="0" indent="0">
              <a:lnSpc>
                <a:spcPct val="100000"/>
              </a:lnSpc>
              <a:spcBef>
                <a:spcPts val="0"/>
              </a:spcBef>
              <a:buNone/>
            </a:pPr>
            <a:r>
              <a:rPr lang="en-US" b="1" dirty="0">
                <a:latin typeface="Calibri"/>
                <a:cs typeface="Calibri"/>
              </a:rPr>
              <a:t>alternate-day glucocorticoids) (1B).</a:t>
            </a:r>
          </a:p>
          <a:p>
            <a:pPr marL="0" lvl="0" indent="0">
              <a:lnSpc>
                <a:spcPct val="100000"/>
              </a:lnSpc>
              <a:spcBef>
                <a:spcPts val="0"/>
              </a:spcBef>
              <a:buNone/>
            </a:pPr>
            <a:endParaRPr lang="en-US" b="1" dirty="0"/>
          </a:p>
          <a:p>
            <a:pPr marL="0" lvl="0" indent="0">
              <a:lnSpc>
                <a:spcPct val="100000"/>
              </a:lnSpc>
              <a:spcBef>
                <a:spcPts val="0"/>
              </a:spcBef>
              <a:buNone/>
            </a:pPr>
            <a:r>
              <a:rPr lang="en-GB" dirty="0">
                <a:latin typeface="Calibri"/>
                <a:cs typeface="Calibri"/>
              </a:rPr>
              <a:t>Practice Point 4.3.1.1: The standard dosing regimen for the initial treatment of nephrotic syndrome is daily oral prednisone/prednisolone 60 mg/m</a:t>
            </a:r>
            <a:r>
              <a:rPr lang="en-GB" baseline="30000" dirty="0">
                <a:latin typeface="Calibri"/>
                <a:cs typeface="Calibri"/>
              </a:rPr>
              <a:t>2</a:t>
            </a:r>
            <a:r>
              <a:rPr lang="en-GB" dirty="0">
                <a:latin typeface="Calibri"/>
                <a:cs typeface="Calibri"/>
              </a:rPr>
              <a:t>/d or 2 mg/kg/d (maximum 60 mg/d) for 4 weeks followed by alternate day prednisone/prednisolone, 40 mg/m</a:t>
            </a:r>
            <a:r>
              <a:rPr lang="en-GB" baseline="30000" dirty="0">
                <a:latin typeface="Calibri"/>
                <a:cs typeface="Calibri"/>
              </a:rPr>
              <a:t>2</a:t>
            </a:r>
            <a:r>
              <a:rPr lang="en-GB" dirty="0">
                <a:latin typeface="Calibri"/>
                <a:cs typeface="Calibri"/>
              </a:rPr>
              <a:t>, or 1.5 mg/kg (maximum of 50 mg) for other 4 weeks, or prednisone/prednisolone 60 mg/m</a:t>
            </a:r>
            <a:r>
              <a:rPr lang="en-GB" baseline="30000" dirty="0">
                <a:latin typeface="Calibri"/>
                <a:cs typeface="Calibri"/>
              </a:rPr>
              <a:t>2</a:t>
            </a:r>
            <a:r>
              <a:rPr lang="en-GB" dirty="0">
                <a:latin typeface="Calibri"/>
                <a:cs typeface="Calibri"/>
              </a:rPr>
              <a:t>/d (maximum 60 mg/d) for 6 weeks followed by alternate day prednisone/prednisolone, 40 mg/m</a:t>
            </a:r>
            <a:r>
              <a:rPr lang="en-GB" baseline="30000" dirty="0">
                <a:latin typeface="Calibri"/>
                <a:cs typeface="Calibri"/>
              </a:rPr>
              <a:t>2</a:t>
            </a:r>
            <a:r>
              <a:rPr lang="en-GB" dirty="0">
                <a:latin typeface="Calibri"/>
                <a:cs typeface="Calibri"/>
              </a:rPr>
              <a:t>, or 1.5 mg/kg (maximum of 50 mg), for other 6 weeks.</a:t>
            </a:r>
          </a:p>
        </p:txBody>
      </p:sp>
    </p:spTree>
    <p:extLst>
      <p:ext uri="{BB962C8B-B14F-4D97-AF65-F5344CB8AC3E}">
        <p14:creationId xmlns:p14="http://schemas.microsoft.com/office/powerpoint/2010/main" val="24765125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Prevention and Treatment of Relapses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60666"/>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4.3.2.1: For children with frequently relapsing and steroid-dependent nephrotic syndrome who are currently taking alternate-day glucocorticoids or are off glucocorticoids, we recommend that daily glucocorticoids 0.5 mg/kg/d be given during episodes of upper respiratory tract and other infections for 5–7 days to</a:t>
            </a:r>
          </a:p>
          <a:p>
            <a:pPr marL="0" lvl="0" indent="0">
              <a:lnSpc>
                <a:spcPct val="100000"/>
              </a:lnSpc>
              <a:spcBef>
                <a:spcPts val="0"/>
              </a:spcBef>
              <a:buNone/>
            </a:pPr>
            <a:r>
              <a:rPr lang="en-US" b="1" dirty="0">
                <a:latin typeface="Calibri"/>
                <a:cs typeface="Calibri"/>
              </a:rPr>
              <a:t>reduce the risk of relapse (1C).</a:t>
            </a:r>
          </a:p>
          <a:p>
            <a:pPr marL="0" lvl="0" indent="0">
              <a:lnSpc>
                <a:spcPct val="100000"/>
              </a:lnSpc>
              <a:spcBef>
                <a:spcPts val="0"/>
              </a:spcBef>
              <a:buNone/>
            </a:pPr>
            <a:endParaRPr lang="en-US" b="1" dirty="0"/>
          </a:p>
          <a:p>
            <a:pPr marL="0" lvl="0" indent="0">
              <a:lnSpc>
                <a:spcPct val="100000"/>
              </a:lnSpc>
              <a:spcBef>
                <a:spcPts val="0"/>
              </a:spcBef>
              <a:buNone/>
            </a:pPr>
            <a:r>
              <a:rPr lang="en-US" dirty="0">
                <a:latin typeface="Calibri"/>
                <a:cs typeface="Calibri"/>
              </a:rPr>
              <a:t>Practice Point 4.3.2.1: The initial approach to relapse should include oral prednisone/prednisolone as a single daily dose of 60 mg/m</a:t>
            </a:r>
            <a:r>
              <a:rPr lang="en-US" baseline="30000" dirty="0">
                <a:latin typeface="Calibri"/>
                <a:cs typeface="Calibri"/>
              </a:rPr>
              <a:t>2</a:t>
            </a:r>
            <a:r>
              <a:rPr lang="en-US" dirty="0">
                <a:latin typeface="Calibri"/>
                <a:cs typeface="Calibri"/>
              </a:rPr>
              <a:t>/d or 2 mg/kg/d (maximum 60 mg/ d) until the child remits completely for ≥3 days.</a:t>
            </a:r>
            <a:endParaRPr lang="en-GB" dirty="0">
              <a:latin typeface="Calibri"/>
              <a:cs typeface="Calibri"/>
            </a:endParaRPr>
          </a:p>
        </p:txBody>
      </p:sp>
    </p:spTree>
    <p:extLst>
      <p:ext uri="{BB962C8B-B14F-4D97-AF65-F5344CB8AC3E}">
        <p14:creationId xmlns:p14="http://schemas.microsoft.com/office/powerpoint/2010/main" val="9253129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Prevention and Treatment of Relapses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60666"/>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4.3.2.2: For children with frequently relapsing nephrotic syndrome who develop serious glucocorticoid-related adverse effects and for all children with steroid-dependent nephrotic syndrome, we recommend that glucocorticoid-sparing agents be prescribed, rather than no treatment or continuation with glucocorticoid treatment alone (1B).</a:t>
            </a:r>
          </a:p>
          <a:p>
            <a:pPr marL="0" lvl="0" indent="0">
              <a:lnSpc>
                <a:spcPct val="100000"/>
              </a:lnSpc>
              <a:spcBef>
                <a:spcPts val="0"/>
              </a:spcBef>
              <a:buNone/>
            </a:pPr>
            <a:endParaRPr lang="en-US" b="1" dirty="0"/>
          </a:p>
          <a:p>
            <a:pPr marL="0" lvl="0" indent="0">
              <a:lnSpc>
                <a:spcPct val="100000"/>
              </a:lnSpc>
              <a:spcBef>
                <a:spcPts val="0"/>
              </a:spcBef>
              <a:buNone/>
            </a:pPr>
            <a:r>
              <a:rPr lang="en-US" dirty="0">
                <a:latin typeface="Calibri"/>
                <a:cs typeface="Calibri"/>
              </a:rPr>
              <a:t>Practice Point 4.3.2.5: Patients should ideally be in remission with glucocorticoids prior to the initiation of glucocorticoid-sparing agents such as oral cyclophosphamide, levamisole, mycophenolate mofetil (MMF), rituximab, or calcineurin inhibitors (CNIs). Coadministration of glucocorticoids is recommended for ‡2 weeks following</a:t>
            </a:r>
          </a:p>
          <a:p>
            <a:pPr marL="0" lvl="0" indent="0">
              <a:lnSpc>
                <a:spcPct val="100000"/>
              </a:lnSpc>
              <a:spcBef>
                <a:spcPts val="0"/>
              </a:spcBef>
              <a:buNone/>
            </a:pPr>
            <a:r>
              <a:rPr lang="en-US" dirty="0">
                <a:latin typeface="Calibri"/>
                <a:cs typeface="Calibri"/>
              </a:rPr>
              <a:t>initiation of glucocorticoid-sparing treatment.</a:t>
            </a:r>
          </a:p>
        </p:txBody>
      </p:sp>
    </p:spTree>
    <p:extLst>
      <p:ext uri="{BB962C8B-B14F-4D97-AF65-F5344CB8AC3E}">
        <p14:creationId xmlns:p14="http://schemas.microsoft.com/office/powerpoint/2010/main" val="41135068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Prevention and Treatment of Relapses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60666"/>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4.3.2.6: Choosing the most appropriate glucocorticoid-sparing agent from among oral cyclophosphamide, levamisole, MMF, rituximab, and CNI is a decision that requires careful consideration of specific patient-related issues such as resources, adherence, adverse effects, and patient preferences. Oral cyclophosphamide and levamisole may be preferable glucocorticoid-sparing therapies in frequently relapsing nephrotic syndrome. MMF, rituximab, CNIs, and to a lesser extent, oral cyclophosphamide may be preferable to glucocorticoid-sparing therapies in children with steroid-dependent nephrotic syndrome.</a:t>
            </a:r>
            <a:endParaRPr lang="en-US" b="1" dirty="0"/>
          </a:p>
        </p:txBody>
      </p:sp>
    </p:spTree>
    <p:extLst>
      <p:ext uri="{BB962C8B-B14F-4D97-AF65-F5344CB8AC3E}">
        <p14:creationId xmlns:p14="http://schemas.microsoft.com/office/powerpoint/2010/main" val="29899522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Prevention and Treatment of Relapses</a:t>
            </a:r>
            <a:endParaRPr lang="en-GB" sz="44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9799D58B-DE46-4A15-8F33-64E9736F0EC6}"/>
              </a:ext>
            </a:extLst>
          </p:cNvPr>
          <p:cNvPicPr/>
          <p:nvPr/>
        </p:nvPicPr>
        <p:blipFill rotWithShape="1">
          <a:blip r:embed="rId3"/>
          <a:srcRect b="67766"/>
          <a:stretch/>
        </p:blipFill>
        <p:spPr>
          <a:xfrm>
            <a:off x="757640" y="1578090"/>
            <a:ext cx="5225143" cy="2596235"/>
          </a:xfrm>
          <a:prstGeom prst="rect">
            <a:avLst/>
          </a:prstGeom>
          <a:ln>
            <a:noFill/>
          </a:ln>
        </p:spPr>
      </p:pic>
      <p:pic>
        <p:nvPicPr>
          <p:cNvPr id="6" name="Main graphic">
            <a:extLst>
              <a:ext uri="{FF2B5EF4-FFF2-40B4-BE49-F238E27FC236}">
                <a16:creationId xmlns:a16="http://schemas.microsoft.com/office/drawing/2014/main" id="{FDD64082-B2D1-4808-BBD9-3634ED7896D7}"/>
              </a:ext>
            </a:extLst>
          </p:cNvPr>
          <p:cNvPicPr/>
          <p:nvPr/>
        </p:nvPicPr>
        <p:blipFill rotWithShape="1">
          <a:blip r:embed="rId3"/>
          <a:srcRect t="32785" b="-1"/>
          <a:stretch/>
        </p:blipFill>
        <p:spPr>
          <a:xfrm>
            <a:off x="5982783" y="1810865"/>
            <a:ext cx="5312229" cy="4953344"/>
          </a:xfrm>
          <a:prstGeom prst="rect">
            <a:avLst/>
          </a:prstGeom>
          <a:ln>
            <a:noFill/>
          </a:ln>
        </p:spPr>
      </p:pic>
      <p:pic>
        <p:nvPicPr>
          <p:cNvPr id="7" name="Main graphic">
            <a:extLst>
              <a:ext uri="{FF2B5EF4-FFF2-40B4-BE49-F238E27FC236}">
                <a16:creationId xmlns:a16="http://schemas.microsoft.com/office/drawing/2014/main" id="{95527356-EBCF-45D8-8A4D-B038BB2EA3CD}"/>
              </a:ext>
            </a:extLst>
          </p:cNvPr>
          <p:cNvPicPr/>
          <p:nvPr/>
        </p:nvPicPr>
        <p:blipFill rotWithShape="1">
          <a:blip r:embed="rId3"/>
          <a:srcRect b="97266"/>
          <a:stretch/>
        </p:blipFill>
        <p:spPr>
          <a:xfrm>
            <a:off x="5991489" y="1560667"/>
            <a:ext cx="5303523" cy="232775"/>
          </a:xfrm>
          <a:prstGeom prst="rect">
            <a:avLst/>
          </a:prstGeom>
          <a:ln>
            <a:noFill/>
          </a:ln>
        </p:spPr>
      </p:pic>
    </p:spTree>
    <p:extLst>
      <p:ext uri="{BB962C8B-B14F-4D97-AF65-F5344CB8AC3E}">
        <p14:creationId xmlns:p14="http://schemas.microsoft.com/office/powerpoint/2010/main" val="12657032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63"/>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Steroid-Resistant Nephrotic Syndrome in Children - Treatment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550662" y="1578091"/>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4.4.1: We recommend using cyclosporine or tacrolimus as initial second-line therapy for children with steroid-resistant nephrotic syndrome (1C).</a:t>
            </a:r>
            <a:endParaRPr lang="en-US" b="1" dirty="0"/>
          </a:p>
        </p:txBody>
      </p:sp>
      <p:pic>
        <p:nvPicPr>
          <p:cNvPr id="3" name="Picture 2">
            <a:extLst>
              <a:ext uri="{FF2B5EF4-FFF2-40B4-BE49-F238E27FC236}">
                <a16:creationId xmlns:a16="http://schemas.microsoft.com/office/drawing/2014/main" id="{376EA49F-E16C-47D6-BC12-5DEF5D490A25}"/>
              </a:ext>
            </a:extLst>
          </p:cNvPr>
          <p:cNvPicPr>
            <a:picLocks noChangeAspect="1"/>
          </p:cNvPicPr>
          <p:nvPr/>
        </p:nvPicPr>
        <p:blipFill rotWithShape="1">
          <a:blip r:embed="rId3"/>
          <a:srcRect b="39467"/>
          <a:stretch/>
        </p:blipFill>
        <p:spPr>
          <a:xfrm>
            <a:off x="601217" y="2634592"/>
            <a:ext cx="5270790" cy="3594868"/>
          </a:xfrm>
          <a:prstGeom prst="rect">
            <a:avLst/>
          </a:prstGeom>
        </p:spPr>
      </p:pic>
      <p:pic>
        <p:nvPicPr>
          <p:cNvPr id="5" name="Picture 4">
            <a:extLst>
              <a:ext uri="{FF2B5EF4-FFF2-40B4-BE49-F238E27FC236}">
                <a16:creationId xmlns:a16="http://schemas.microsoft.com/office/drawing/2014/main" id="{4A17AFC4-9E96-4570-A456-A84B9682E426}"/>
              </a:ext>
            </a:extLst>
          </p:cNvPr>
          <p:cNvPicPr>
            <a:picLocks noChangeAspect="1"/>
          </p:cNvPicPr>
          <p:nvPr/>
        </p:nvPicPr>
        <p:blipFill rotWithShape="1">
          <a:blip r:embed="rId3"/>
          <a:srcRect t="61000" b="1"/>
          <a:stretch/>
        </p:blipFill>
        <p:spPr>
          <a:xfrm>
            <a:off x="5939250" y="2865120"/>
            <a:ext cx="5651533" cy="2483415"/>
          </a:xfrm>
          <a:prstGeom prst="rect">
            <a:avLst/>
          </a:prstGeom>
        </p:spPr>
      </p:pic>
      <p:pic>
        <p:nvPicPr>
          <p:cNvPr id="6" name="Picture 5">
            <a:extLst>
              <a:ext uri="{FF2B5EF4-FFF2-40B4-BE49-F238E27FC236}">
                <a16:creationId xmlns:a16="http://schemas.microsoft.com/office/drawing/2014/main" id="{398F1461-E6A2-45FB-BF8D-6BD189F4B9A5}"/>
              </a:ext>
            </a:extLst>
          </p:cNvPr>
          <p:cNvPicPr>
            <a:picLocks noChangeAspect="1"/>
          </p:cNvPicPr>
          <p:nvPr/>
        </p:nvPicPr>
        <p:blipFill rotWithShape="1">
          <a:blip r:embed="rId3"/>
          <a:srcRect b="96380"/>
          <a:stretch/>
        </p:blipFill>
        <p:spPr>
          <a:xfrm>
            <a:off x="5939250" y="2634592"/>
            <a:ext cx="5651533" cy="230528"/>
          </a:xfrm>
          <a:prstGeom prst="rect">
            <a:avLst/>
          </a:prstGeom>
        </p:spPr>
      </p:pic>
    </p:spTree>
    <p:extLst>
      <p:ext uri="{BB962C8B-B14F-4D97-AF65-F5344CB8AC3E}">
        <p14:creationId xmlns:p14="http://schemas.microsoft.com/office/powerpoint/2010/main" val="3068937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57294"/>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Work Group</a:t>
            </a:r>
            <a:endParaRPr lang="en-GB" sz="4400" b="0" cap="small" dirty="0">
              <a:solidFill>
                <a:srgbClr val="004990"/>
              </a:solidFill>
              <a:latin typeface="Calibri"/>
              <a:ea typeface="+mn-ea"/>
              <a:cs typeface="+mn-cs"/>
            </a:endParaRPr>
          </a:p>
        </p:txBody>
      </p:sp>
      <p:pic>
        <p:nvPicPr>
          <p:cNvPr id="3" name="Picture 2">
            <a:extLst>
              <a:ext uri="{FF2B5EF4-FFF2-40B4-BE49-F238E27FC236}">
                <a16:creationId xmlns:a16="http://schemas.microsoft.com/office/drawing/2014/main" id="{83D4AAC5-9382-4121-9BA2-E9FE9CD597B3}"/>
              </a:ext>
            </a:extLst>
          </p:cNvPr>
          <p:cNvPicPr>
            <a:picLocks noChangeAspect="1"/>
          </p:cNvPicPr>
          <p:nvPr/>
        </p:nvPicPr>
        <p:blipFill rotWithShape="1">
          <a:blip r:embed="rId2"/>
          <a:srcRect t="37431" b="1774"/>
          <a:stretch/>
        </p:blipFill>
        <p:spPr>
          <a:xfrm>
            <a:off x="1524000" y="1344335"/>
            <a:ext cx="9144000" cy="4169330"/>
          </a:xfrm>
          <a:prstGeom prst="rect">
            <a:avLst/>
          </a:prstGeom>
        </p:spPr>
      </p:pic>
    </p:spTree>
    <p:extLst>
      <p:ext uri="{BB962C8B-B14F-4D97-AF65-F5344CB8AC3E}">
        <p14:creationId xmlns:p14="http://schemas.microsoft.com/office/powerpoint/2010/main" val="17073925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63"/>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Steroid-Resistant Nephrotic Syndrome in Children – Special Situations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550662" y="1578091"/>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4.5.1: The figure (below) outlines the general principles in children with nephrotic syndrome.</a:t>
            </a:r>
            <a:endParaRPr lang="en-US" dirty="0"/>
          </a:p>
        </p:txBody>
      </p:sp>
      <p:pic>
        <p:nvPicPr>
          <p:cNvPr id="7" name="Picture 6">
            <a:extLst>
              <a:ext uri="{FF2B5EF4-FFF2-40B4-BE49-F238E27FC236}">
                <a16:creationId xmlns:a16="http://schemas.microsoft.com/office/drawing/2014/main" id="{5ACEA0EC-5B50-4C34-93F4-077501E9F328}"/>
              </a:ext>
            </a:extLst>
          </p:cNvPr>
          <p:cNvPicPr>
            <a:picLocks noChangeAspect="1"/>
          </p:cNvPicPr>
          <p:nvPr/>
        </p:nvPicPr>
        <p:blipFill>
          <a:blip r:embed="rId3"/>
          <a:stretch>
            <a:fillRect/>
          </a:stretch>
        </p:blipFill>
        <p:spPr>
          <a:xfrm>
            <a:off x="2919708" y="2537955"/>
            <a:ext cx="6352583" cy="3645724"/>
          </a:xfrm>
          <a:prstGeom prst="rect">
            <a:avLst/>
          </a:prstGeom>
        </p:spPr>
      </p:pic>
    </p:spTree>
    <p:extLst>
      <p:ext uri="{BB962C8B-B14F-4D97-AF65-F5344CB8AC3E}">
        <p14:creationId xmlns:p14="http://schemas.microsoft.com/office/powerpoint/2010/main" val="18587279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t>Chapter 5. Minimal Change Disease (MCD) in Adults</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4264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4400" cap="small" dirty="0">
                <a:solidFill>
                  <a:srgbClr val="2C62A9"/>
                </a:solidFill>
                <a:cs typeface="+mn-cs"/>
              </a:rPr>
              <a:t>Diagnosis</a:t>
            </a:r>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r>
              <a:rPr lang="en-US" dirty="0">
                <a:latin typeface="Calibri"/>
                <a:cs typeface="Calibri"/>
              </a:rPr>
              <a:t>Practice Point 5.1.1: MCD in adults can be diagnosed only with a kidney biopsy</a:t>
            </a:r>
          </a:p>
          <a:p>
            <a:pPr marL="0" lvl="0" indent="0">
              <a:lnSpc>
                <a:spcPct val="100000"/>
              </a:lnSpc>
              <a:spcBef>
                <a:spcPts val="0"/>
              </a:spcBef>
              <a:buNone/>
            </a:pPr>
            <a:endParaRPr lang="en-US" dirty="0"/>
          </a:p>
          <a:p>
            <a:pPr marL="0" lvl="0" indent="0">
              <a:lnSpc>
                <a:spcPct val="100000"/>
              </a:lnSpc>
              <a:spcBef>
                <a:spcPts val="0"/>
              </a:spcBef>
              <a:buNone/>
            </a:pPr>
            <a:r>
              <a:rPr lang="en-US" sz="4400" cap="small" dirty="0">
                <a:solidFill>
                  <a:srgbClr val="2C62A9"/>
                </a:solidFill>
                <a:cs typeface="+mn-cs"/>
              </a:rPr>
              <a:t>Prognosis</a:t>
            </a:r>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r>
              <a:rPr lang="en-US" dirty="0">
                <a:latin typeface="Calibri"/>
                <a:cs typeface="Calibri"/>
              </a:rPr>
              <a:t>Practice Point 5.2.1: Long-term kidney survival is excellent in patients with MCD who respond to glucocorticoids, but less certain for patients who do not respond</a:t>
            </a:r>
            <a:endParaRPr lang="en-GB" dirty="0">
              <a:latin typeface="Calibri"/>
              <a:cs typeface="Calibri"/>
            </a:endParaRPr>
          </a:p>
        </p:txBody>
      </p:sp>
    </p:spTree>
    <p:extLst>
      <p:ext uri="{BB962C8B-B14F-4D97-AF65-F5344CB8AC3E}">
        <p14:creationId xmlns:p14="http://schemas.microsoft.com/office/powerpoint/2010/main" val="31979618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5.3.1: We recommend high-dose oral glucocorticoids for initial treatment of MCD (1C).</a:t>
            </a:r>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5.3.1: Algorithm for the initial treatment of MCD in adults</a:t>
            </a: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5.3.2: High-dose glucocorticoid treatment for MCD should be given for no longer than 16 weeks.</a:t>
            </a:r>
            <a:endParaRPr lang="en-GB" dirty="0">
              <a:latin typeface="Calibri"/>
              <a:cs typeface="Calibri"/>
            </a:endParaRPr>
          </a:p>
        </p:txBody>
      </p:sp>
      <p:pic>
        <p:nvPicPr>
          <p:cNvPr id="5" name="Main graphic">
            <a:extLst>
              <a:ext uri="{FF2B5EF4-FFF2-40B4-BE49-F238E27FC236}">
                <a16:creationId xmlns:a16="http://schemas.microsoft.com/office/drawing/2014/main" id="{AB7A024D-684B-4FC7-A2D0-720C79EE2206}"/>
              </a:ext>
            </a:extLst>
          </p:cNvPr>
          <p:cNvPicPr/>
          <p:nvPr/>
        </p:nvPicPr>
        <p:blipFill>
          <a:blip r:embed="rId3"/>
          <a:stretch/>
        </p:blipFill>
        <p:spPr>
          <a:xfrm>
            <a:off x="2749731" y="2778034"/>
            <a:ext cx="6692537" cy="2001943"/>
          </a:xfrm>
          <a:prstGeom prst="rect">
            <a:avLst/>
          </a:prstGeom>
          <a:ln>
            <a:noFill/>
          </a:ln>
        </p:spPr>
      </p:pic>
    </p:spTree>
    <p:extLst>
      <p:ext uri="{BB962C8B-B14F-4D97-AF65-F5344CB8AC3E}">
        <p14:creationId xmlns:p14="http://schemas.microsoft.com/office/powerpoint/2010/main" val="2841138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5.3.3: Begin tapering of glucocorticoids 2 weeks after complete remission.</a:t>
            </a:r>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5.3.4: Although daily oral glucocorticoids are used most often to treat MCD, the route and frequency of administration can be individualized to patient needs.</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5.3.5: For patients in whom glucocorticoids may be relatively contraindicated, consider initial therapy with cyclophosphamide, a CNI, or MMF.</a:t>
            </a:r>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p:txBody>
      </p:sp>
    </p:spTree>
    <p:extLst>
      <p:ext uri="{BB962C8B-B14F-4D97-AF65-F5344CB8AC3E}">
        <p14:creationId xmlns:p14="http://schemas.microsoft.com/office/powerpoint/2010/main" val="35229040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a:t>
            </a:r>
            <a:endParaRPr lang="en-GB" sz="44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2F86AE34-B373-4CF7-BE69-287DE4A14E96}"/>
              </a:ext>
            </a:extLst>
          </p:cNvPr>
          <p:cNvPicPr>
            <a:picLocks noChangeAspect="1"/>
          </p:cNvPicPr>
          <p:nvPr/>
        </p:nvPicPr>
        <p:blipFill rotWithShape="1">
          <a:blip r:embed="rId3"/>
          <a:srcRect b="70219"/>
          <a:stretch/>
        </p:blipFill>
        <p:spPr>
          <a:xfrm>
            <a:off x="304800" y="983789"/>
            <a:ext cx="5920738" cy="2264251"/>
          </a:xfrm>
          <a:prstGeom prst="rect">
            <a:avLst/>
          </a:prstGeom>
        </p:spPr>
      </p:pic>
      <p:pic>
        <p:nvPicPr>
          <p:cNvPr id="7" name="Picture 6">
            <a:extLst>
              <a:ext uri="{FF2B5EF4-FFF2-40B4-BE49-F238E27FC236}">
                <a16:creationId xmlns:a16="http://schemas.microsoft.com/office/drawing/2014/main" id="{25FCF5BA-0E21-4CB2-802E-9C6073198039}"/>
              </a:ext>
            </a:extLst>
          </p:cNvPr>
          <p:cNvPicPr>
            <a:picLocks noChangeAspect="1"/>
          </p:cNvPicPr>
          <p:nvPr/>
        </p:nvPicPr>
        <p:blipFill rotWithShape="1">
          <a:blip r:embed="rId3"/>
          <a:srcRect t="29629"/>
          <a:stretch/>
        </p:blipFill>
        <p:spPr>
          <a:xfrm>
            <a:off x="6225538" y="1350495"/>
            <a:ext cx="5362931" cy="4846320"/>
          </a:xfrm>
          <a:prstGeom prst="rect">
            <a:avLst/>
          </a:prstGeom>
        </p:spPr>
      </p:pic>
      <p:pic>
        <p:nvPicPr>
          <p:cNvPr id="8" name="Picture 7">
            <a:extLst>
              <a:ext uri="{FF2B5EF4-FFF2-40B4-BE49-F238E27FC236}">
                <a16:creationId xmlns:a16="http://schemas.microsoft.com/office/drawing/2014/main" id="{D986BF72-D3D9-4190-9E4D-AD84976F0BCC}"/>
              </a:ext>
            </a:extLst>
          </p:cNvPr>
          <p:cNvPicPr>
            <a:picLocks noChangeAspect="1"/>
          </p:cNvPicPr>
          <p:nvPr/>
        </p:nvPicPr>
        <p:blipFill rotWithShape="1">
          <a:blip r:embed="rId3"/>
          <a:srcRect b="95088"/>
          <a:stretch/>
        </p:blipFill>
        <p:spPr>
          <a:xfrm>
            <a:off x="6225538" y="989066"/>
            <a:ext cx="5362932" cy="361429"/>
          </a:xfrm>
          <a:prstGeom prst="rect">
            <a:avLst/>
          </a:prstGeom>
        </p:spPr>
      </p:pic>
    </p:spTree>
    <p:extLst>
      <p:ext uri="{BB962C8B-B14F-4D97-AF65-F5344CB8AC3E}">
        <p14:creationId xmlns:p14="http://schemas.microsoft.com/office/powerpoint/2010/main" val="8892608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 of Relapse</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5.3.1.1: Algorithm for treatment of frequently relapsing (FR)/steroid-dependent (SD) MCD in adults.</a:t>
            </a:r>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5.3.1.2: Treat infrequent relapses with glucocorticoids.</a:t>
            </a:r>
          </a:p>
          <a:p>
            <a:pPr marL="0" lvl="0" indent="0">
              <a:lnSpc>
                <a:spcPct val="100000"/>
              </a:lnSpc>
              <a:spcBef>
                <a:spcPts val="0"/>
              </a:spcBef>
              <a:buNone/>
            </a:pPr>
            <a:endParaRPr lang="en-US" dirty="0"/>
          </a:p>
          <a:p>
            <a:pPr marL="0" lvl="0" indent="0">
              <a:lnSpc>
                <a:spcPct val="100000"/>
              </a:lnSpc>
              <a:spcBef>
                <a:spcPts val="0"/>
              </a:spcBef>
              <a:buNone/>
            </a:pPr>
            <a:r>
              <a:rPr lang="en-US" b="1" dirty="0"/>
              <a:t>Recommendation 5.3.1.1: We recommend cyclophosphamide, rituximab, CNIs, or mycophenolic acid analogs (MPAA) for the treatment of frequently relapsing/steroid-dependent MCD, rather than prednisone alone or no treatment (1C).</a:t>
            </a:r>
            <a:endParaRPr lang="en-US" b="1"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p:txBody>
      </p:sp>
      <p:pic>
        <p:nvPicPr>
          <p:cNvPr id="5" name="Main graphic">
            <a:extLst>
              <a:ext uri="{FF2B5EF4-FFF2-40B4-BE49-F238E27FC236}">
                <a16:creationId xmlns:a16="http://schemas.microsoft.com/office/drawing/2014/main" id="{E744615B-0AD3-449D-832F-3E773CEC8C48}"/>
              </a:ext>
            </a:extLst>
          </p:cNvPr>
          <p:cNvPicPr/>
          <p:nvPr/>
        </p:nvPicPr>
        <p:blipFill>
          <a:blip r:embed="rId3"/>
          <a:stretch/>
        </p:blipFill>
        <p:spPr>
          <a:xfrm>
            <a:off x="2675118" y="1845016"/>
            <a:ext cx="6350040" cy="1579680"/>
          </a:xfrm>
          <a:prstGeom prst="rect">
            <a:avLst/>
          </a:prstGeom>
          <a:ln>
            <a:noFill/>
          </a:ln>
        </p:spPr>
      </p:pic>
    </p:spTree>
    <p:extLst>
      <p:ext uri="{BB962C8B-B14F-4D97-AF65-F5344CB8AC3E}">
        <p14:creationId xmlns:p14="http://schemas.microsoft.com/office/powerpoint/2010/main" val="26842381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 of Relapse</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p:txBody>
      </p:sp>
      <p:pic>
        <p:nvPicPr>
          <p:cNvPr id="6" name="Main graphic">
            <a:extLst>
              <a:ext uri="{FF2B5EF4-FFF2-40B4-BE49-F238E27FC236}">
                <a16:creationId xmlns:a16="http://schemas.microsoft.com/office/drawing/2014/main" id="{5B72869B-F5FA-459E-9FDF-380EC508A547}"/>
              </a:ext>
            </a:extLst>
          </p:cNvPr>
          <p:cNvPicPr/>
          <p:nvPr/>
        </p:nvPicPr>
        <p:blipFill rotWithShape="1">
          <a:blip r:embed="rId3"/>
          <a:srcRect b="53439"/>
          <a:stretch/>
        </p:blipFill>
        <p:spPr>
          <a:xfrm>
            <a:off x="2506904" y="1289525"/>
            <a:ext cx="7251246" cy="4435710"/>
          </a:xfrm>
          <a:prstGeom prst="rect">
            <a:avLst/>
          </a:prstGeom>
          <a:ln>
            <a:noFill/>
          </a:ln>
        </p:spPr>
      </p:pic>
    </p:spTree>
    <p:extLst>
      <p:ext uri="{BB962C8B-B14F-4D97-AF65-F5344CB8AC3E}">
        <p14:creationId xmlns:p14="http://schemas.microsoft.com/office/powerpoint/2010/main" val="21998930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 of Relapse</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p:txBody>
      </p:sp>
      <p:grpSp>
        <p:nvGrpSpPr>
          <p:cNvPr id="3" name="Group 2">
            <a:extLst>
              <a:ext uri="{FF2B5EF4-FFF2-40B4-BE49-F238E27FC236}">
                <a16:creationId xmlns:a16="http://schemas.microsoft.com/office/drawing/2014/main" id="{A9D507DF-9DC6-462B-ACD0-022317324A2E}"/>
              </a:ext>
            </a:extLst>
          </p:cNvPr>
          <p:cNvGrpSpPr/>
          <p:nvPr/>
        </p:nvGrpSpPr>
        <p:grpSpPr>
          <a:xfrm>
            <a:off x="2733977" y="1050688"/>
            <a:ext cx="6143892" cy="4995269"/>
            <a:chOff x="5463549" y="3274543"/>
            <a:chExt cx="3635280" cy="2898497"/>
          </a:xfrm>
        </p:grpSpPr>
        <p:pic>
          <p:nvPicPr>
            <p:cNvPr id="7" name="Main graphic">
              <a:extLst>
                <a:ext uri="{FF2B5EF4-FFF2-40B4-BE49-F238E27FC236}">
                  <a16:creationId xmlns:a16="http://schemas.microsoft.com/office/drawing/2014/main" id="{E424F19D-60CC-403F-A8EC-5B7C9A3A7876}"/>
                </a:ext>
              </a:extLst>
            </p:cNvPr>
            <p:cNvPicPr/>
            <p:nvPr/>
          </p:nvPicPr>
          <p:blipFill rotWithShape="1">
            <a:blip r:embed="rId3"/>
            <a:srcRect t="46561"/>
            <a:stretch/>
          </p:blipFill>
          <p:spPr>
            <a:xfrm>
              <a:off x="5463549" y="3509554"/>
              <a:ext cx="3635280" cy="2663486"/>
            </a:xfrm>
            <a:prstGeom prst="rect">
              <a:avLst/>
            </a:prstGeom>
            <a:ln>
              <a:noFill/>
            </a:ln>
          </p:spPr>
        </p:pic>
        <p:pic>
          <p:nvPicPr>
            <p:cNvPr id="8" name="Main graphic">
              <a:extLst>
                <a:ext uri="{FF2B5EF4-FFF2-40B4-BE49-F238E27FC236}">
                  <a16:creationId xmlns:a16="http://schemas.microsoft.com/office/drawing/2014/main" id="{91331A52-7266-4DFC-9772-8CD5554BFD3D}"/>
                </a:ext>
              </a:extLst>
            </p:cNvPr>
            <p:cNvPicPr/>
            <p:nvPr/>
          </p:nvPicPr>
          <p:blipFill rotWithShape="1">
            <a:blip r:embed="rId3"/>
            <a:srcRect b="95285"/>
            <a:stretch/>
          </p:blipFill>
          <p:spPr>
            <a:xfrm>
              <a:off x="5463549" y="3274543"/>
              <a:ext cx="3635280" cy="235011"/>
            </a:xfrm>
            <a:prstGeom prst="rect">
              <a:avLst/>
            </a:prstGeom>
            <a:ln>
              <a:noFill/>
            </a:ln>
          </p:spPr>
        </p:pic>
      </p:grpSp>
    </p:spTree>
    <p:extLst>
      <p:ext uri="{BB962C8B-B14F-4D97-AF65-F5344CB8AC3E}">
        <p14:creationId xmlns:p14="http://schemas.microsoft.com/office/powerpoint/2010/main" val="31961280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t>Chapter 6. Focal Segmental Glomerulosclerosis (FSGS) in Adults</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188185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496"/>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What Is New Since the 2012 KDIGO Guideline</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199505" y="985462"/>
            <a:ext cx="11820699" cy="587253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US" b="0" i="0" dirty="0">
                <a:solidFill>
                  <a:srgbClr val="004990"/>
                </a:solidFill>
                <a:effectLst/>
                <a:latin typeface="Calibri" panose="020F0502020204030204" pitchFamily="34" charset="0"/>
              </a:rPr>
              <a:t>General principles chapter discusses supportive therapies appropriate for all GD that supplement the more specific immunosuppressive treatments for each disease.</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b="0" i="0" dirty="0">
                <a:solidFill>
                  <a:srgbClr val="004990"/>
                </a:solidFill>
                <a:effectLst/>
                <a:latin typeface="Calibri" panose="020F0502020204030204" pitchFamily="34" charset="0"/>
              </a:rPr>
              <a:t>Membranous nephropathy chapter now provides an in-depth discussion of monitoring pathogenic autoantibodies in disease management. </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b="0" i="0" dirty="0">
                <a:solidFill>
                  <a:srgbClr val="004990"/>
                </a:solidFill>
                <a:effectLst/>
                <a:latin typeface="Calibri" panose="020F0502020204030204" pitchFamily="34" charset="0"/>
              </a:rPr>
              <a:t>MPGN chapter </a:t>
            </a:r>
            <a:r>
              <a:rPr lang="en-US" dirty="0">
                <a:solidFill>
                  <a:srgbClr val="004990"/>
                </a:solidFill>
                <a:latin typeface="Calibri" panose="020F0502020204030204" pitchFamily="34" charset="0"/>
              </a:rPr>
              <a:t>was </a:t>
            </a:r>
            <a:r>
              <a:rPr lang="en-US" b="0" i="0" dirty="0">
                <a:solidFill>
                  <a:srgbClr val="004990"/>
                </a:solidFill>
                <a:effectLst/>
                <a:latin typeface="Calibri" panose="020F0502020204030204" pitchFamily="34" charset="0"/>
              </a:rPr>
              <a:t>replaced with a new chapter entitled </a:t>
            </a:r>
            <a:r>
              <a:rPr lang="en-US" b="0" i="1" dirty="0">
                <a:solidFill>
                  <a:srgbClr val="004990"/>
                </a:solidFill>
                <a:effectLst/>
                <a:latin typeface="Calibri" panose="020F0502020204030204" pitchFamily="34" charset="0"/>
              </a:rPr>
              <a:t>Immunoglobulin- and complement-mediated glomerular diseases with an MPGN pattern of injury</a:t>
            </a:r>
            <a:r>
              <a:rPr lang="en-US" b="0" i="0" dirty="0">
                <a:solidFill>
                  <a:srgbClr val="004990"/>
                </a:solidFill>
                <a:effectLst/>
                <a:latin typeface="Calibri" panose="020F0502020204030204" pitchFamily="34" charset="0"/>
              </a:rPr>
              <a:t>. </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b="0" i="0" dirty="0">
                <a:solidFill>
                  <a:srgbClr val="004990"/>
                </a:solidFill>
                <a:effectLst/>
                <a:latin typeface="Calibri" panose="020F0502020204030204" pitchFamily="34" charset="0"/>
              </a:rPr>
              <a:t>ANCA-associated vasculitis chapter compares and contrasts B cell–targeted therapies with traditional cytotoxic drugs.</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b="0" i="0" dirty="0">
                <a:solidFill>
                  <a:srgbClr val="004990"/>
                </a:solidFill>
                <a:effectLst/>
                <a:latin typeface="Calibri" panose="020F0502020204030204" pitchFamily="34" charset="0"/>
              </a:rPr>
              <a:t>FSGS chapter has been reorganized to help clinicians more accurately differentiate between FSGS mediated by a soluble factor that may be amenable to immunosuppression, and conditions with FSGS-like histology, for which immunosuppression should not be used.</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b="0" i="0" dirty="0">
                <a:solidFill>
                  <a:srgbClr val="004990"/>
                </a:solidFill>
                <a:effectLst/>
                <a:latin typeface="Calibri" panose="020F0502020204030204" pitchFamily="34" charset="0"/>
              </a:rPr>
              <a:t>Chapter on nephrotic syndrome in children takes advantage of several</a:t>
            </a:r>
            <a:r>
              <a:rPr lang="en-US" dirty="0">
                <a:solidFill>
                  <a:srgbClr val="004990"/>
                </a:solidFill>
                <a:latin typeface="Calibri" panose="020F0502020204030204" pitchFamily="34" charset="0"/>
              </a:rPr>
              <a:t> new trials that have defined duration of immunosuppression, and has been written to closely align with the International Pediatric Nephrology Association (IPNA) guideline.</a:t>
            </a:r>
            <a:br>
              <a:rPr lang="en-US" dirty="0">
                <a:solidFill>
                  <a:srgbClr val="004990"/>
                </a:solidFill>
              </a:rPr>
            </a:br>
            <a:endParaRPr lang="en-GB" dirty="0">
              <a:solidFill>
                <a:srgbClr val="004990"/>
              </a:solidFill>
              <a:latin typeface="Calibri"/>
              <a:cs typeface="Calibri"/>
            </a:endParaRPr>
          </a:p>
        </p:txBody>
      </p:sp>
    </p:spTree>
    <p:extLst>
      <p:ext uri="{BB962C8B-B14F-4D97-AF65-F5344CB8AC3E}">
        <p14:creationId xmlns:p14="http://schemas.microsoft.com/office/powerpoint/2010/main" val="34383786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Classification</a:t>
            </a:r>
            <a:endParaRPr lang="en-GB" sz="44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246F896F-C4CB-4F7A-8898-F2724CBB197D}"/>
              </a:ext>
            </a:extLst>
          </p:cNvPr>
          <p:cNvPicPr/>
          <p:nvPr/>
        </p:nvPicPr>
        <p:blipFill>
          <a:blip r:embed="rId3"/>
          <a:stretch/>
        </p:blipFill>
        <p:spPr>
          <a:xfrm>
            <a:off x="1978277" y="1680514"/>
            <a:ext cx="8235446" cy="3496972"/>
          </a:xfrm>
          <a:prstGeom prst="rect">
            <a:avLst/>
          </a:prstGeom>
          <a:ln>
            <a:noFill/>
          </a:ln>
        </p:spPr>
      </p:pic>
    </p:spTree>
    <p:extLst>
      <p:ext uri="{BB962C8B-B14F-4D97-AF65-F5344CB8AC3E}">
        <p14:creationId xmlns:p14="http://schemas.microsoft.com/office/powerpoint/2010/main" val="6864311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Definitions</a:t>
            </a:r>
            <a:endParaRPr lang="en-GB" sz="44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97935EA4-92E9-4A1E-85F0-6604F8B05642}"/>
              </a:ext>
            </a:extLst>
          </p:cNvPr>
          <p:cNvPicPr>
            <a:picLocks noChangeAspect="1"/>
          </p:cNvPicPr>
          <p:nvPr/>
        </p:nvPicPr>
        <p:blipFill>
          <a:blip r:embed="rId3"/>
          <a:stretch>
            <a:fillRect/>
          </a:stretch>
        </p:blipFill>
        <p:spPr>
          <a:xfrm>
            <a:off x="3281722" y="940058"/>
            <a:ext cx="5628556" cy="5917942"/>
          </a:xfrm>
          <a:prstGeom prst="rect">
            <a:avLst/>
          </a:prstGeom>
        </p:spPr>
      </p:pic>
    </p:spTree>
    <p:extLst>
      <p:ext uri="{BB962C8B-B14F-4D97-AF65-F5344CB8AC3E}">
        <p14:creationId xmlns:p14="http://schemas.microsoft.com/office/powerpoint/2010/main" val="8424574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Diagnosis: Differentiating between primary and secondary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8064"/>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6.1.1.1: Adults with FSGS who do not have nephrotic syndrome should be evaluated for a secondary cause.</a:t>
            </a:r>
            <a:endParaRPr lang="en-GB" dirty="0">
              <a:latin typeface="Calibri"/>
              <a:cs typeface="Calibri"/>
            </a:endParaRPr>
          </a:p>
        </p:txBody>
      </p:sp>
      <p:pic>
        <p:nvPicPr>
          <p:cNvPr id="7" name="Main graphic">
            <a:extLst>
              <a:ext uri="{FF2B5EF4-FFF2-40B4-BE49-F238E27FC236}">
                <a16:creationId xmlns:a16="http://schemas.microsoft.com/office/drawing/2014/main" id="{CA2917F3-6A09-41B5-A502-1BF8B17469ED}"/>
              </a:ext>
            </a:extLst>
          </p:cNvPr>
          <p:cNvPicPr/>
          <p:nvPr/>
        </p:nvPicPr>
        <p:blipFill>
          <a:blip r:embed="rId3"/>
          <a:stretch/>
        </p:blipFill>
        <p:spPr>
          <a:xfrm>
            <a:off x="3280954" y="2415437"/>
            <a:ext cx="5630092" cy="4347876"/>
          </a:xfrm>
          <a:prstGeom prst="rect">
            <a:avLst/>
          </a:prstGeom>
          <a:ln>
            <a:noFill/>
          </a:ln>
        </p:spPr>
      </p:pic>
    </p:spTree>
    <p:extLst>
      <p:ext uri="{BB962C8B-B14F-4D97-AF65-F5344CB8AC3E}">
        <p14:creationId xmlns:p14="http://schemas.microsoft.com/office/powerpoint/2010/main" val="33114334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Diagnosis: Differentiating between primary and secondary FSGS</a:t>
            </a:r>
            <a:endParaRPr lang="en-GB" sz="44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A0C827FA-3501-4669-8176-D10B6542C3AF}"/>
              </a:ext>
            </a:extLst>
          </p:cNvPr>
          <p:cNvPicPr>
            <a:picLocks noChangeAspect="1"/>
          </p:cNvPicPr>
          <p:nvPr/>
        </p:nvPicPr>
        <p:blipFill>
          <a:blip r:embed="rId3"/>
          <a:stretch>
            <a:fillRect/>
          </a:stretch>
        </p:blipFill>
        <p:spPr>
          <a:xfrm>
            <a:off x="3913448" y="1578064"/>
            <a:ext cx="4243184" cy="4986960"/>
          </a:xfrm>
          <a:prstGeom prst="rect">
            <a:avLst/>
          </a:prstGeom>
        </p:spPr>
      </p:pic>
    </p:spTree>
    <p:extLst>
      <p:ext uri="{BB962C8B-B14F-4D97-AF65-F5344CB8AC3E}">
        <p14:creationId xmlns:p14="http://schemas.microsoft.com/office/powerpoint/2010/main" val="38040395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727"/>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Diagnosis: Genetic testing</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001385"/>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6.1.2.1: Genetic testing may be beneficial for selected patients with FSGS who should be referred to specialized centers with such expertise.</a:t>
            </a:r>
            <a:endParaRPr lang="en-GB" dirty="0">
              <a:latin typeface="Calibri"/>
              <a:cs typeface="Calibri"/>
            </a:endParaRPr>
          </a:p>
        </p:txBody>
      </p:sp>
      <p:pic>
        <p:nvPicPr>
          <p:cNvPr id="3" name="Picture 2">
            <a:extLst>
              <a:ext uri="{FF2B5EF4-FFF2-40B4-BE49-F238E27FC236}">
                <a16:creationId xmlns:a16="http://schemas.microsoft.com/office/drawing/2014/main" id="{828795D7-AE47-4219-9856-7AB79782FE02}"/>
              </a:ext>
            </a:extLst>
          </p:cNvPr>
          <p:cNvPicPr>
            <a:picLocks noChangeAspect="1"/>
          </p:cNvPicPr>
          <p:nvPr/>
        </p:nvPicPr>
        <p:blipFill>
          <a:blip r:embed="rId3"/>
          <a:stretch>
            <a:fillRect/>
          </a:stretch>
        </p:blipFill>
        <p:spPr>
          <a:xfrm>
            <a:off x="2919708" y="2009313"/>
            <a:ext cx="6352583" cy="4389500"/>
          </a:xfrm>
          <a:prstGeom prst="rect">
            <a:avLst/>
          </a:prstGeom>
        </p:spPr>
      </p:pic>
    </p:spTree>
    <p:extLst>
      <p:ext uri="{BB962C8B-B14F-4D97-AF65-F5344CB8AC3E}">
        <p14:creationId xmlns:p14="http://schemas.microsoft.com/office/powerpoint/2010/main" val="22362745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Treatment: Management of FSGS-UC and secondary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8064"/>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6.2.1.1: Immunosuppression should not be used in adults with FSGS of undetermined cause (FSGS-UC), or in those with secondary FSGS.</a:t>
            </a:r>
            <a:endParaRPr lang="en-GB" dirty="0">
              <a:latin typeface="Calibri"/>
              <a:cs typeface="Calibri"/>
            </a:endParaRPr>
          </a:p>
        </p:txBody>
      </p:sp>
    </p:spTree>
    <p:extLst>
      <p:ext uri="{BB962C8B-B14F-4D97-AF65-F5344CB8AC3E}">
        <p14:creationId xmlns:p14="http://schemas.microsoft.com/office/powerpoint/2010/main" val="11330912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Treatment: Initial Treatment of Primary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8064"/>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6.2.2.1: We recommend that high-dose oral glucocorticoids be used as the first-line immunosuppressive treatment for primary FSGS (1D).</a:t>
            </a:r>
            <a:endParaRPr lang="en-GB" b="1" dirty="0">
              <a:latin typeface="Calibri"/>
              <a:cs typeface="Calibri"/>
            </a:endParaRPr>
          </a:p>
        </p:txBody>
      </p:sp>
    </p:spTree>
    <p:extLst>
      <p:ext uri="{BB962C8B-B14F-4D97-AF65-F5344CB8AC3E}">
        <p14:creationId xmlns:p14="http://schemas.microsoft.com/office/powerpoint/2010/main" val="20666705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a:t>
            </a:r>
            <a:r>
              <a:rPr lang="en-US" cap="small" dirty="0">
                <a:solidFill>
                  <a:srgbClr val="2C62A9"/>
                </a:solidFill>
                <a:latin typeface="Calibri"/>
                <a:ea typeface="+mn-ea"/>
                <a:cs typeface="+mn-cs"/>
              </a:rPr>
              <a:t>Special Situations: Steroid-resistant primary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8064"/>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6.3.1.1: For adults with steroid-resistant primary FSGS, we recommend that cyclosporine or tacrolimus be given for ≥6 months rather than continuing with glucocorticoid monotherapy or not treating (1C).</a:t>
            </a:r>
          </a:p>
          <a:p>
            <a:pPr marL="0" lvl="0" indent="0">
              <a:lnSpc>
                <a:spcPct val="100000"/>
              </a:lnSpc>
              <a:spcBef>
                <a:spcPts val="0"/>
              </a:spcBef>
              <a:buNone/>
            </a:pPr>
            <a:endParaRPr lang="en-US" dirty="0"/>
          </a:p>
        </p:txBody>
      </p:sp>
    </p:spTree>
    <p:extLst>
      <p:ext uri="{BB962C8B-B14F-4D97-AF65-F5344CB8AC3E}">
        <p14:creationId xmlns:p14="http://schemas.microsoft.com/office/powerpoint/2010/main" val="26868454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6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a:t>
            </a:r>
            <a:r>
              <a:rPr lang="en-US" cap="small" dirty="0">
                <a:solidFill>
                  <a:srgbClr val="2C62A9"/>
                </a:solidFill>
                <a:latin typeface="Calibri"/>
                <a:ea typeface="+mn-ea"/>
                <a:cs typeface="+mn-cs"/>
              </a:rPr>
              <a:t>Treatment: Initial Treatment of Primary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61969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6.2.2.1: Suggested dosing schedule for glucocorticoids in the initial treatment of primary FSGS is outlined below.</a:t>
            </a:r>
            <a:endParaRPr lang="en-GB" dirty="0">
              <a:latin typeface="Calibri"/>
              <a:cs typeface="Calibri"/>
            </a:endParaRPr>
          </a:p>
        </p:txBody>
      </p:sp>
      <p:pic>
        <p:nvPicPr>
          <p:cNvPr id="6" name="Main graphic">
            <a:extLst>
              <a:ext uri="{FF2B5EF4-FFF2-40B4-BE49-F238E27FC236}">
                <a16:creationId xmlns:a16="http://schemas.microsoft.com/office/drawing/2014/main" id="{92DFEE7E-E214-4F38-8772-262AC16C05A5}"/>
              </a:ext>
            </a:extLst>
          </p:cNvPr>
          <p:cNvPicPr/>
          <p:nvPr/>
        </p:nvPicPr>
        <p:blipFill rotWithShape="1">
          <a:blip r:embed="rId3"/>
          <a:srcRect b="36840"/>
          <a:stretch/>
        </p:blipFill>
        <p:spPr>
          <a:xfrm>
            <a:off x="304800" y="2508846"/>
            <a:ext cx="5791200" cy="3918080"/>
          </a:xfrm>
          <a:prstGeom prst="rect">
            <a:avLst/>
          </a:prstGeom>
          <a:ln>
            <a:noFill/>
          </a:ln>
        </p:spPr>
      </p:pic>
      <p:grpSp>
        <p:nvGrpSpPr>
          <p:cNvPr id="9" name="Group 8">
            <a:extLst>
              <a:ext uri="{FF2B5EF4-FFF2-40B4-BE49-F238E27FC236}">
                <a16:creationId xmlns:a16="http://schemas.microsoft.com/office/drawing/2014/main" id="{443056FA-227D-40CF-AFFA-988F06021E29}"/>
              </a:ext>
            </a:extLst>
          </p:cNvPr>
          <p:cNvGrpSpPr/>
          <p:nvPr/>
        </p:nvGrpSpPr>
        <p:grpSpPr>
          <a:xfrm>
            <a:off x="6228693" y="2508846"/>
            <a:ext cx="5580129" cy="2394080"/>
            <a:chOff x="3572580" y="4818979"/>
            <a:chExt cx="5046840" cy="2039021"/>
          </a:xfrm>
        </p:grpSpPr>
        <p:pic>
          <p:nvPicPr>
            <p:cNvPr id="7" name="Main graphic">
              <a:extLst>
                <a:ext uri="{FF2B5EF4-FFF2-40B4-BE49-F238E27FC236}">
                  <a16:creationId xmlns:a16="http://schemas.microsoft.com/office/drawing/2014/main" id="{7F401598-E420-4223-A1FD-B3DA0E8BE2EB}"/>
                </a:ext>
              </a:extLst>
            </p:cNvPr>
            <p:cNvPicPr/>
            <p:nvPr/>
          </p:nvPicPr>
          <p:blipFill rotWithShape="1">
            <a:blip r:embed="rId3"/>
            <a:srcRect b="96044"/>
            <a:stretch/>
          </p:blipFill>
          <p:spPr>
            <a:xfrm>
              <a:off x="3572580" y="4818979"/>
              <a:ext cx="5046840" cy="197160"/>
            </a:xfrm>
            <a:prstGeom prst="rect">
              <a:avLst/>
            </a:prstGeom>
            <a:ln>
              <a:noFill/>
            </a:ln>
          </p:spPr>
        </p:pic>
        <p:pic>
          <p:nvPicPr>
            <p:cNvPr id="8" name="Main graphic">
              <a:extLst>
                <a:ext uri="{FF2B5EF4-FFF2-40B4-BE49-F238E27FC236}">
                  <a16:creationId xmlns:a16="http://schemas.microsoft.com/office/drawing/2014/main" id="{95134185-29EC-4031-A567-168D6C7CBD7E}"/>
                </a:ext>
              </a:extLst>
            </p:cNvPr>
            <p:cNvPicPr/>
            <p:nvPr/>
          </p:nvPicPr>
          <p:blipFill rotWithShape="1">
            <a:blip r:embed="rId3"/>
            <a:srcRect t="62872"/>
            <a:stretch/>
          </p:blipFill>
          <p:spPr>
            <a:xfrm>
              <a:off x="3572580" y="5007430"/>
              <a:ext cx="5046840" cy="1850570"/>
            </a:xfrm>
            <a:prstGeom prst="rect">
              <a:avLst/>
            </a:prstGeom>
            <a:ln>
              <a:noFill/>
            </a:ln>
          </p:spPr>
        </p:pic>
      </p:grpSp>
    </p:spTree>
    <p:extLst>
      <p:ext uri="{BB962C8B-B14F-4D97-AF65-F5344CB8AC3E}">
        <p14:creationId xmlns:p14="http://schemas.microsoft.com/office/powerpoint/2010/main" val="13665602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a:t>
            </a:r>
            <a:r>
              <a:rPr lang="en-US" cap="small" dirty="0">
                <a:solidFill>
                  <a:srgbClr val="2C62A9"/>
                </a:solidFill>
                <a:latin typeface="Calibri"/>
                <a:ea typeface="+mn-ea"/>
                <a:cs typeface="+mn-cs"/>
              </a:rPr>
              <a:t>Treatment: Initial Treatment of Primary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8064"/>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6.2.2.2: Initial high-dose glucocorticoids should be continued until complete remission is achieved, or as tolerated by patients up to a maximum of 16 weeks, whichever is earlier.</a:t>
            </a:r>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6.2.2.3: Adults with primary FSGS who respond to glucocorticoid treatment should receive glucocorticoids for ≥6 months.</a:t>
            </a:r>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6.2.2.4: In adults with relative contraindications or intolerance to glucocorticoids, alternative immunosuppression with CNIs should be considered as the</a:t>
            </a:r>
          </a:p>
          <a:p>
            <a:pPr marL="0" lvl="0" indent="0">
              <a:lnSpc>
                <a:spcPct val="100000"/>
              </a:lnSpc>
              <a:spcBef>
                <a:spcPts val="0"/>
              </a:spcBef>
              <a:buNone/>
            </a:pPr>
            <a:r>
              <a:rPr lang="en-US" dirty="0">
                <a:latin typeface="Calibri"/>
                <a:cs typeface="Calibri"/>
              </a:rPr>
              <a:t>initial therapy in patients with primary FSGS.</a:t>
            </a:r>
            <a:endParaRPr lang="en-GB" dirty="0">
              <a:latin typeface="Calibri"/>
              <a:cs typeface="Calibri"/>
            </a:endParaRPr>
          </a:p>
        </p:txBody>
      </p:sp>
    </p:spTree>
    <p:extLst>
      <p:ext uri="{BB962C8B-B14F-4D97-AF65-F5344CB8AC3E}">
        <p14:creationId xmlns:p14="http://schemas.microsoft.com/office/powerpoint/2010/main" val="2435995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5"/>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ea typeface="+mn-ea"/>
                <a:cs typeface="+mn-cs"/>
              </a:rPr>
              <a:t>Evidence Review </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261128" y="969915"/>
            <a:ext cx="11218333" cy="5555575"/>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solidFill>
                  <a:srgbClr val="004990"/>
                </a:solidFill>
              </a:rPr>
              <a:t>ERT - Cochrane Kidney Transplant </a:t>
            </a:r>
          </a:p>
          <a:p>
            <a:pPr marL="342900" lvl="0" indent="-342900">
              <a:lnSpc>
                <a:spcPct val="100000"/>
              </a:lnSpc>
              <a:spcBef>
                <a:spcPts val="0"/>
              </a:spcBef>
            </a:pPr>
            <a:endParaRPr lang="en-GB" sz="1000" dirty="0">
              <a:solidFill>
                <a:srgbClr val="004990"/>
              </a:solidFill>
            </a:endParaRPr>
          </a:p>
          <a:p>
            <a:pPr marL="800100" lvl="1" indent="-342900">
              <a:lnSpc>
                <a:spcPct val="100000"/>
              </a:lnSpc>
              <a:spcBef>
                <a:spcPts val="0"/>
              </a:spcBef>
            </a:pPr>
            <a:r>
              <a:rPr lang="en-GB" dirty="0">
                <a:solidFill>
                  <a:srgbClr val="004990"/>
                </a:solidFill>
                <a:latin typeface="Calibri"/>
                <a:cs typeface="Calibri"/>
              </a:rPr>
              <a:t>Existing </a:t>
            </a:r>
            <a:r>
              <a:rPr lang="en-GB" b="1" u="sng" dirty="0">
                <a:solidFill>
                  <a:srgbClr val="004990"/>
                </a:solidFill>
                <a:latin typeface="Calibri"/>
                <a:cs typeface="Calibri"/>
              </a:rPr>
              <a:t>P</a:t>
            </a:r>
            <a:r>
              <a:rPr lang="en-GB" dirty="0">
                <a:solidFill>
                  <a:srgbClr val="004990"/>
                </a:solidFill>
                <a:latin typeface="Calibri"/>
                <a:cs typeface="Calibri"/>
              </a:rPr>
              <a:t>opulation, </a:t>
            </a:r>
            <a:r>
              <a:rPr lang="en-GB" b="1" u="sng" dirty="0">
                <a:solidFill>
                  <a:srgbClr val="004990"/>
                </a:solidFill>
                <a:latin typeface="Calibri"/>
                <a:cs typeface="Calibri"/>
              </a:rPr>
              <a:t>I</a:t>
            </a:r>
            <a:r>
              <a:rPr lang="en-GB" dirty="0">
                <a:solidFill>
                  <a:srgbClr val="004990"/>
                </a:solidFill>
                <a:latin typeface="Calibri"/>
                <a:cs typeface="Calibri"/>
              </a:rPr>
              <a:t>ntervention, </a:t>
            </a:r>
            <a:r>
              <a:rPr lang="en-GB" b="1" u="sng" dirty="0">
                <a:solidFill>
                  <a:srgbClr val="004990"/>
                </a:solidFill>
                <a:latin typeface="Calibri"/>
                <a:cs typeface="Calibri"/>
              </a:rPr>
              <a:t>C</a:t>
            </a:r>
            <a:r>
              <a:rPr lang="en-GB" dirty="0">
                <a:solidFill>
                  <a:srgbClr val="004990"/>
                </a:solidFill>
                <a:latin typeface="Calibri"/>
                <a:cs typeface="Calibri"/>
              </a:rPr>
              <a:t>omparator, </a:t>
            </a:r>
            <a:r>
              <a:rPr lang="en-GB" b="1" u="sng" dirty="0">
                <a:solidFill>
                  <a:srgbClr val="004990"/>
                </a:solidFill>
                <a:latin typeface="Calibri"/>
                <a:cs typeface="Calibri"/>
              </a:rPr>
              <a:t>O</a:t>
            </a:r>
            <a:r>
              <a:rPr lang="en-GB" dirty="0">
                <a:solidFill>
                  <a:srgbClr val="004990"/>
                </a:solidFill>
                <a:latin typeface="Calibri"/>
                <a:cs typeface="Calibri"/>
              </a:rPr>
              <a:t>utcome, </a:t>
            </a:r>
            <a:r>
              <a:rPr lang="en-GB" b="1" u="sng" dirty="0">
                <a:solidFill>
                  <a:srgbClr val="004990"/>
                </a:solidFill>
                <a:latin typeface="Calibri"/>
                <a:cs typeface="Calibri"/>
              </a:rPr>
              <a:t>S</a:t>
            </a:r>
            <a:r>
              <a:rPr lang="en-GB" dirty="0">
                <a:solidFill>
                  <a:srgbClr val="004990"/>
                </a:solidFill>
                <a:latin typeface="Calibri"/>
                <a:cs typeface="Calibri"/>
              </a:rPr>
              <a:t>tudy design (PICOS) questions and new PICOS questions developed</a:t>
            </a:r>
          </a:p>
          <a:p>
            <a:pPr marL="800100" lvl="1" indent="-342900">
              <a:lnSpc>
                <a:spcPct val="100000"/>
              </a:lnSpc>
              <a:spcBef>
                <a:spcPts val="0"/>
              </a:spcBef>
            </a:pPr>
            <a:endParaRPr lang="en-GB" sz="1000" dirty="0">
              <a:solidFill>
                <a:srgbClr val="004990"/>
              </a:solidFill>
              <a:latin typeface="Calibri"/>
              <a:cs typeface="Calibri"/>
            </a:endParaRPr>
          </a:p>
          <a:p>
            <a:pPr marL="800100" lvl="1" indent="-342900">
              <a:lnSpc>
                <a:spcPct val="100000"/>
              </a:lnSpc>
              <a:spcBef>
                <a:spcPts val="0"/>
              </a:spcBef>
            </a:pPr>
            <a:r>
              <a:rPr lang="en-GB" dirty="0">
                <a:solidFill>
                  <a:srgbClr val="004990"/>
                </a:solidFill>
                <a:latin typeface="Calibri"/>
                <a:cs typeface="Calibri"/>
              </a:rPr>
              <a:t>Clinical and important outcomes identified</a:t>
            </a:r>
          </a:p>
          <a:p>
            <a:pPr marL="1257300" lvl="2" indent="-342900">
              <a:lnSpc>
                <a:spcPct val="100000"/>
              </a:lnSpc>
              <a:spcBef>
                <a:spcPts val="0"/>
              </a:spcBef>
            </a:pPr>
            <a:r>
              <a:rPr lang="en-US" dirty="0">
                <a:solidFill>
                  <a:srgbClr val="004990"/>
                </a:solidFill>
                <a:latin typeface="Calibri" panose="020F0502020204030204" pitchFamily="34" charset="0"/>
              </a:rPr>
              <a:t>The critical and important outcomes were voted on by the Work Group using an adapted Delphi process (1–9 Likert scale). Critical outcomes were rated 7–9, and important outcomes were rated 4–6 on the 9-point scale.</a:t>
            </a:r>
            <a:r>
              <a:rPr lang="en-GB" dirty="0">
                <a:solidFill>
                  <a:srgbClr val="004990"/>
                </a:solidFill>
                <a:latin typeface="Calibri" panose="020F0502020204030204" pitchFamily="34" charset="0"/>
                <a:cs typeface="Calibri"/>
              </a:rPr>
              <a:t> </a:t>
            </a: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latin typeface="Calibri"/>
              <a:cs typeface="Calibri"/>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latin typeface="Calibri"/>
              <a:cs typeface="Calibri"/>
            </a:endParaRPr>
          </a:p>
          <a:p>
            <a:pPr marL="457200" lvl="1" indent="0">
              <a:lnSpc>
                <a:spcPct val="100000"/>
              </a:lnSpc>
              <a:spcBef>
                <a:spcPts val="0"/>
              </a:spcBef>
              <a:buNone/>
            </a:pPr>
            <a:endParaRPr lang="en-GB" dirty="0">
              <a:solidFill>
                <a:srgbClr val="004990"/>
              </a:solidFill>
              <a:latin typeface="Calibri"/>
              <a:cs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1890236939"/>
              </p:ext>
            </p:extLst>
          </p:nvPr>
        </p:nvGraphicFramePr>
        <p:xfrm>
          <a:off x="1532467" y="3858528"/>
          <a:ext cx="9127066" cy="2404553"/>
        </p:xfrm>
        <a:graphic>
          <a:graphicData uri="http://schemas.openxmlformats.org/drawingml/2006/table">
            <a:tbl>
              <a:tblPr firstRow="1" bandRow="1">
                <a:tableStyleId>{5C22544A-7EE6-4342-B048-85BDC9FD1C3A}</a:tableStyleId>
              </a:tblPr>
              <a:tblGrid>
                <a:gridCol w="4563533">
                  <a:extLst>
                    <a:ext uri="{9D8B030D-6E8A-4147-A177-3AD203B41FA5}">
                      <a16:colId xmlns:a16="http://schemas.microsoft.com/office/drawing/2014/main" val="20000"/>
                    </a:ext>
                  </a:extLst>
                </a:gridCol>
                <a:gridCol w="4563533">
                  <a:extLst>
                    <a:ext uri="{9D8B030D-6E8A-4147-A177-3AD203B41FA5}">
                      <a16:colId xmlns:a16="http://schemas.microsoft.com/office/drawing/2014/main" val="20001"/>
                    </a:ext>
                  </a:extLst>
                </a:gridCol>
              </a:tblGrid>
              <a:tr h="372008">
                <a:tc>
                  <a:txBody>
                    <a:bodyPr/>
                    <a:lstStyle/>
                    <a:p>
                      <a:r>
                        <a:rPr lang="en-AU" sz="2000" dirty="0">
                          <a:latin typeface="Calibri" panose="020F0502020204030204" pitchFamily="34" charset="0"/>
                        </a:rPr>
                        <a:t>Critical outcomes</a:t>
                      </a:r>
                    </a:p>
                  </a:txBody>
                  <a:tcPr/>
                </a:tc>
                <a:tc>
                  <a:txBody>
                    <a:bodyPr/>
                    <a:lstStyle/>
                    <a:p>
                      <a:r>
                        <a:rPr lang="en-AU" sz="2000" dirty="0">
                          <a:latin typeface="Calibri" panose="020F0502020204030204" pitchFamily="34" charset="0"/>
                        </a:rPr>
                        <a:t>Important outcomes </a:t>
                      </a:r>
                    </a:p>
                  </a:txBody>
                  <a:tcPr/>
                </a:tc>
                <a:extLst>
                  <a:ext uri="{0D108BD9-81ED-4DB2-BD59-A6C34878D82A}">
                    <a16:rowId xmlns:a16="http://schemas.microsoft.com/office/drawing/2014/main" val="10000"/>
                  </a:ext>
                </a:extLst>
              </a:tr>
              <a:tr h="2008313">
                <a:tc>
                  <a:txBody>
                    <a:bodyPr/>
                    <a:lstStyle/>
                    <a:p>
                      <a:pPr marL="342900" indent="-342900">
                        <a:buFont typeface="Arial" panose="020B0604020202020204" pitchFamily="34" charset="0"/>
                        <a:buChar char="•"/>
                      </a:pPr>
                      <a:r>
                        <a:rPr lang="en-AU" sz="2000" dirty="0">
                          <a:solidFill>
                            <a:srgbClr val="004990"/>
                          </a:solidFill>
                          <a:latin typeface="Calibri" panose="020F0502020204030204" pitchFamily="34" charset="0"/>
                        </a:rPr>
                        <a:t>All-cause mortality</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Kidney failure (ESKD)</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≥50% loss of GFR</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Infection</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Glucocorticoid-related adverse events</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Malignancy</a:t>
                      </a:r>
                    </a:p>
                  </a:txBody>
                  <a:tcPr/>
                </a:tc>
                <a:tc>
                  <a:txBody>
                    <a:bodyPr/>
                    <a:lstStyle/>
                    <a:p>
                      <a:pPr marL="342900" indent="-342900">
                        <a:buFont typeface="Arial" panose="020B0604020202020204" pitchFamily="34" charset="0"/>
                        <a:buChar char="•"/>
                      </a:pPr>
                      <a:r>
                        <a:rPr lang="en-AU" sz="2000" dirty="0">
                          <a:solidFill>
                            <a:srgbClr val="004990"/>
                          </a:solidFill>
                          <a:latin typeface="Calibri" panose="020F0502020204030204" pitchFamily="34" charset="0"/>
                        </a:rPr>
                        <a:t>Complete remission or relapse</a:t>
                      </a:r>
                      <a:endParaRPr lang="en-AU" sz="2000" baseline="0" dirty="0">
                        <a:solidFill>
                          <a:srgbClr val="004990"/>
                        </a:solidFill>
                        <a:latin typeface="Calibri" panose="020F0502020204030204" pitchFamily="34" charset="0"/>
                      </a:endParaRPr>
                    </a:p>
                    <a:p>
                      <a:pPr marL="342900" indent="-342900">
                        <a:buFont typeface="Arial" panose="020B0604020202020204" pitchFamily="34" charset="0"/>
                        <a:buChar char="•"/>
                      </a:pPr>
                      <a:r>
                        <a:rPr lang="en-AU" sz="2000" dirty="0">
                          <a:solidFill>
                            <a:srgbClr val="004990"/>
                          </a:solidFill>
                          <a:latin typeface="Calibri" panose="020F0502020204030204" pitchFamily="34" charset="0"/>
                        </a:rPr>
                        <a:t>Annual GFR loss (minimum 3 years follow-up)</a:t>
                      </a:r>
                    </a:p>
                  </a:txBody>
                  <a:tcPr/>
                </a:tc>
                <a:extLst>
                  <a:ext uri="{0D108BD9-81ED-4DB2-BD59-A6C34878D82A}">
                    <a16:rowId xmlns:a16="http://schemas.microsoft.com/office/drawing/2014/main" val="10001"/>
                  </a:ext>
                </a:extLst>
              </a:tr>
            </a:tbl>
          </a:graphicData>
        </a:graphic>
      </p:graphicFrame>
      <p:pic>
        <p:nvPicPr>
          <p:cNvPr id="6" name="Picture 2" descr="J:\KHA-CARI Guidelines\[KDIGO] - Global Guidelines\Support work\Powerpoint\Cochrane_KidneyandTransplant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6582" y="594919"/>
            <a:ext cx="3084290" cy="7499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EF9394-B3F0-4F5D-B28A-7AAEC5937DD9}"/>
              </a:ext>
            </a:extLst>
          </p:cNvPr>
          <p:cNvSpPr txBox="1"/>
          <p:nvPr/>
        </p:nvSpPr>
        <p:spPr>
          <a:xfrm>
            <a:off x="1532467" y="6263081"/>
            <a:ext cx="3801041" cy="246221"/>
          </a:xfrm>
          <a:prstGeom prst="rect">
            <a:avLst/>
          </a:prstGeom>
          <a:noFill/>
        </p:spPr>
        <p:txBody>
          <a:bodyPr wrap="none" rtlCol="0">
            <a:spAutoFit/>
          </a:bodyPr>
          <a:lstStyle/>
          <a:p>
            <a:r>
              <a:rPr lang="en-US" sz="1000" dirty="0">
                <a:solidFill>
                  <a:srgbClr val="004990"/>
                </a:solidFill>
              </a:rPr>
              <a:t>ESKD, end-stage kidney disease; GFR, glomerular filtration rate</a:t>
            </a:r>
          </a:p>
        </p:txBody>
      </p:sp>
    </p:spTree>
    <p:extLst>
      <p:ext uri="{BB962C8B-B14F-4D97-AF65-F5344CB8AC3E}">
        <p14:creationId xmlns:p14="http://schemas.microsoft.com/office/powerpoint/2010/main" val="23389763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425646" cy="13111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FSGS in Adults – </a:t>
            </a:r>
            <a:r>
              <a:rPr lang="en-US" sz="4300" cap="small" dirty="0">
                <a:solidFill>
                  <a:srgbClr val="2C62A9"/>
                </a:solidFill>
                <a:latin typeface="Calibri"/>
                <a:ea typeface="+mn-ea"/>
                <a:cs typeface="+mn-cs"/>
              </a:rPr>
              <a:t>Special Situations: Dosing schedule for cyclosporine and tacrolimus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799" y="1508392"/>
            <a:ext cx="1142564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6.3.2.1: Treatment of steroid-resistant primary FSGS: Suggested dosing schedule for cyclosporine and tacrolimus.</a:t>
            </a:r>
            <a:endParaRPr lang="en-US" dirty="0"/>
          </a:p>
        </p:txBody>
      </p:sp>
      <p:pic>
        <p:nvPicPr>
          <p:cNvPr id="3" name="Picture 2">
            <a:extLst>
              <a:ext uri="{FF2B5EF4-FFF2-40B4-BE49-F238E27FC236}">
                <a16:creationId xmlns:a16="http://schemas.microsoft.com/office/drawing/2014/main" id="{20220C0D-C049-4441-B4F1-8B903201F71C}"/>
              </a:ext>
            </a:extLst>
          </p:cNvPr>
          <p:cNvPicPr>
            <a:picLocks noChangeAspect="1"/>
          </p:cNvPicPr>
          <p:nvPr/>
        </p:nvPicPr>
        <p:blipFill>
          <a:blip r:embed="rId3"/>
          <a:stretch>
            <a:fillRect/>
          </a:stretch>
        </p:blipFill>
        <p:spPr>
          <a:xfrm>
            <a:off x="2919708" y="2273161"/>
            <a:ext cx="6111081" cy="4586243"/>
          </a:xfrm>
          <a:prstGeom prst="rect">
            <a:avLst/>
          </a:prstGeom>
        </p:spPr>
      </p:pic>
    </p:spTree>
    <p:extLst>
      <p:ext uri="{BB962C8B-B14F-4D97-AF65-F5344CB8AC3E}">
        <p14:creationId xmlns:p14="http://schemas.microsoft.com/office/powerpoint/2010/main" val="969240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94636"/>
            <a:ext cx="11425646"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FSGS in Adults – </a:t>
            </a:r>
            <a:r>
              <a:rPr lang="en-US" sz="4300" cap="small" dirty="0">
                <a:solidFill>
                  <a:srgbClr val="2C62A9"/>
                </a:solidFill>
                <a:latin typeface="Calibri"/>
                <a:ea typeface="+mn-ea"/>
                <a:cs typeface="+mn-cs"/>
              </a:rPr>
              <a:t>Special Situations: Patients resistant to or intolerant to CNIs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799" y="1525810"/>
            <a:ext cx="1142564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6.3.4.1: Adults who have steroid-resistant primary FSGS with resistance to or intolerance of CNIs should be referred to specialized centers for consideration of rebiopsy, alternative treatment, or enrollment in a clinical trial.</a:t>
            </a:r>
            <a:endParaRPr lang="en-US" dirty="0"/>
          </a:p>
        </p:txBody>
      </p:sp>
    </p:spTree>
    <p:extLst>
      <p:ext uri="{BB962C8B-B14F-4D97-AF65-F5344CB8AC3E}">
        <p14:creationId xmlns:p14="http://schemas.microsoft.com/office/powerpoint/2010/main" val="26427995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94636"/>
            <a:ext cx="11425646"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FSGS in Adults – </a:t>
            </a:r>
            <a:r>
              <a:rPr lang="en-US" sz="4300" cap="small" dirty="0">
                <a:solidFill>
                  <a:srgbClr val="2C62A9"/>
                </a:solidFill>
                <a:latin typeface="Calibri"/>
                <a:ea typeface="+mn-ea"/>
                <a:cs typeface="+mn-cs"/>
              </a:rPr>
              <a:t>Special Situations: Management of relapse</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799" y="1525810"/>
            <a:ext cx="1142564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6.3.5.1: Adults with previous steroid-sensitive primary FSGS who experience a relapse can be treated using the same approach as that for adults with relapsing MCD</a:t>
            </a:r>
            <a:endParaRPr lang="en-US" dirty="0"/>
          </a:p>
        </p:txBody>
      </p:sp>
    </p:spTree>
    <p:extLst>
      <p:ext uri="{BB962C8B-B14F-4D97-AF65-F5344CB8AC3E}">
        <p14:creationId xmlns:p14="http://schemas.microsoft.com/office/powerpoint/2010/main" val="36889898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t>Chapter 7. Infection-related Glomerulonephritis</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60705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1350"/>
            <a:ext cx="11425646"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Bacterial Infection-related GN – Diagnosis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85589"/>
            <a:ext cx="382385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7.1.1.1: Kidney biopsy can be useful in suspected bacterial infection-related glomerulonephritis (GN), particularly when culture evidence of infection is elusive or the diagnosis is in doubt, to assess prognosis, and/or for potential therapeutic reasons. In some cases, biopsy may be critical for arriving at the correct diagnosis, as comorbidities may contribute to confounding effects.</a:t>
            </a:r>
            <a:endParaRPr lang="en-US" dirty="0"/>
          </a:p>
        </p:txBody>
      </p:sp>
      <p:pic>
        <p:nvPicPr>
          <p:cNvPr id="5" name="Main graphic">
            <a:extLst>
              <a:ext uri="{FF2B5EF4-FFF2-40B4-BE49-F238E27FC236}">
                <a16:creationId xmlns:a16="http://schemas.microsoft.com/office/drawing/2014/main" id="{E206F910-9BB7-45C5-983E-14079012C0A4}"/>
              </a:ext>
            </a:extLst>
          </p:cNvPr>
          <p:cNvPicPr/>
          <p:nvPr/>
        </p:nvPicPr>
        <p:blipFill>
          <a:blip r:embed="rId3"/>
          <a:stretch/>
        </p:blipFill>
        <p:spPr>
          <a:xfrm>
            <a:off x="4678326" y="959231"/>
            <a:ext cx="6488438" cy="5627419"/>
          </a:xfrm>
          <a:prstGeom prst="rect">
            <a:avLst/>
          </a:prstGeom>
          <a:ln>
            <a:noFill/>
          </a:ln>
        </p:spPr>
      </p:pic>
    </p:spTree>
    <p:extLst>
      <p:ext uri="{BB962C8B-B14F-4D97-AF65-F5344CB8AC3E}">
        <p14:creationId xmlns:p14="http://schemas.microsoft.com/office/powerpoint/2010/main" val="19922758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57684"/>
            <a:ext cx="11425646"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Bacterial Infection-related GN – Prognosis and Treatment</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41112"/>
            <a:ext cx="4405745" cy="2255026"/>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7.1.2.1: Prognosis and suggested therapy of bacterial infection-related GN are summarized in the figure.</a:t>
            </a:r>
            <a:endParaRPr lang="en-US" dirty="0"/>
          </a:p>
        </p:txBody>
      </p:sp>
      <p:pic>
        <p:nvPicPr>
          <p:cNvPr id="6" name="Main graphic">
            <a:extLst>
              <a:ext uri="{FF2B5EF4-FFF2-40B4-BE49-F238E27FC236}">
                <a16:creationId xmlns:a16="http://schemas.microsoft.com/office/drawing/2014/main" id="{5D777ED5-2561-401F-B6BA-71711A3D6AEB}"/>
              </a:ext>
            </a:extLst>
          </p:cNvPr>
          <p:cNvPicPr/>
          <p:nvPr/>
        </p:nvPicPr>
        <p:blipFill rotWithShape="1">
          <a:blip r:embed="rId3"/>
          <a:srcRect b="73907"/>
          <a:stretch/>
        </p:blipFill>
        <p:spPr>
          <a:xfrm>
            <a:off x="336330" y="3115889"/>
            <a:ext cx="5665075" cy="2079392"/>
          </a:xfrm>
          <a:prstGeom prst="rect">
            <a:avLst/>
          </a:prstGeom>
          <a:ln>
            <a:noFill/>
          </a:ln>
        </p:spPr>
      </p:pic>
      <p:pic>
        <p:nvPicPr>
          <p:cNvPr id="5" name="Main graphic">
            <a:extLst>
              <a:ext uri="{FF2B5EF4-FFF2-40B4-BE49-F238E27FC236}">
                <a16:creationId xmlns:a16="http://schemas.microsoft.com/office/drawing/2014/main" id="{AE3495DA-4D03-4F5B-BA93-4FBDEDC6D353}"/>
              </a:ext>
            </a:extLst>
          </p:cNvPr>
          <p:cNvPicPr/>
          <p:nvPr/>
        </p:nvPicPr>
        <p:blipFill rotWithShape="1">
          <a:blip r:embed="rId3"/>
          <a:srcRect t="26145"/>
          <a:stretch/>
        </p:blipFill>
        <p:spPr>
          <a:xfrm>
            <a:off x="6094086" y="1384775"/>
            <a:ext cx="5665075" cy="5316888"/>
          </a:xfrm>
          <a:prstGeom prst="rect">
            <a:avLst/>
          </a:prstGeom>
          <a:ln>
            <a:noFill/>
          </a:ln>
        </p:spPr>
      </p:pic>
      <p:pic>
        <p:nvPicPr>
          <p:cNvPr id="7" name="Main graphic">
            <a:extLst>
              <a:ext uri="{FF2B5EF4-FFF2-40B4-BE49-F238E27FC236}">
                <a16:creationId xmlns:a16="http://schemas.microsoft.com/office/drawing/2014/main" id="{85664B51-C691-4DD6-9EE0-BD81846B3D44}"/>
              </a:ext>
            </a:extLst>
          </p:cNvPr>
          <p:cNvPicPr/>
          <p:nvPr/>
        </p:nvPicPr>
        <p:blipFill rotWithShape="1">
          <a:blip r:embed="rId3"/>
          <a:srcRect b="94920"/>
          <a:stretch/>
        </p:blipFill>
        <p:spPr>
          <a:xfrm>
            <a:off x="6094086" y="1019503"/>
            <a:ext cx="5665075" cy="365272"/>
          </a:xfrm>
          <a:prstGeom prst="rect">
            <a:avLst/>
          </a:prstGeom>
          <a:ln>
            <a:noFill/>
          </a:ln>
        </p:spPr>
      </p:pic>
    </p:spTree>
    <p:extLst>
      <p:ext uri="{BB962C8B-B14F-4D97-AF65-F5344CB8AC3E}">
        <p14:creationId xmlns:p14="http://schemas.microsoft.com/office/powerpoint/2010/main" val="28503596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1350"/>
            <a:ext cx="11425646"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Hepatitis C (HCV)</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8558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The Work Group concurs fully with Recommendations 5.1–5.2.3 of the </a:t>
            </a:r>
            <a:r>
              <a:rPr lang="en-US" i="1" dirty="0">
                <a:latin typeface="Calibri"/>
                <a:cs typeface="Calibri"/>
              </a:rPr>
              <a:t>KDIGO 2018 Clinical Practice Guideline for the Prevention, Diagnosis, Evaluation, and Treatment of Hepatitis C in Chronic Kidney Disease</a:t>
            </a:r>
            <a:r>
              <a:rPr lang="en-US" dirty="0">
                <a:latin typeface="Calibri"/>
                <a:cs typeface="Calibri"/>
              </a:rPr>
              <a:t>. </a:t>
            </a:r>
            <a:endParaRPr lang="en-US" dirty="0"/>
          </a:p>
        </p:txBody>
      </p:sp>
      <p:pic>
        <p:nvPicPr>
          <p:cNvPr id="6" name="Picture 5">
            <a:extLst>
              <a:ext uri="{FF2B5EF4-FFF2-40B4-BE49-F238E27FC236}">
                <a16:creationId xmlns:a16="http://schemas.microsoft.com/office/drawing/2014/main" id="{3C74AB51-F635-4C03-9019-0FED907F8F6A}"/>
              </a:ext>
            </a:extLst>
          </p:cNvPr>
          <p:cNvPicPr>
            <a:picLocks noChangeAspect="1"/>
          </p:cNvPicPr>
          <p:nvPr/>
        </p:nvPicPr>
        <p:blipFill>
          <a:blip r:embed="rId3"/>
          <a:stretch>
            <a:fillRect/>
          </a:stretch>
        </p:blipFill>
        <p:spPr>
          <a:xfrm>
            <a:off x="0" y="2288145"/>
            <a:ext cx="12192000" cy="3851891"/>
          </a:xfrm>
          <a:prstGeom prst="rect">
            <a:avLst/>
          </a:prstGeom>
        </p:spPr>
      </p:pic>
    </p:spTree>
    <p:extLst>
      <p:ext uri="{BB962C8B-B14F-4D97-AF65-F5344CB8AC3E}">
        <p14:creationId xmlns:p14="http://schemas.microsoft.com/office/powerpoint/2010/main" val="399350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1350"/>
            <a:ext cx="11425646"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Hepatitis B (HBV) </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8558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GB" sz="4300" cap="small" dirty="0">
                <a:solidFill>
                  <a:srgbClr val="2C62A9"/>
                </a:solidFill>
                <a:latin typeface="Calibri"/>
                <a:ea typeface="+mn-ea"/>
                <a:cs typeface="+mn-cs"/>
              </a:rPr>
              <a:t>Diagnosis</a:t>
            </a:r>
            <a:endParaRPr lang="en-US" sz="4300" dirty="0">
              <a:latin typeface="Calibri"/>
              <a:cs typeface="Calibri"/>
            </a:endParaRPr>
          </a:p>
          <a:p>
            <a:pPr marL="0" lvl="0" indent="0">
              <a:lnSpc>
                <a:spcPct val="100000"/>
              </a:lnSpc>
              <a:spcBef>
                <a:spcPts val="0"/>
              </a:spcBef>
              <a:buNone/>
            </a:pPr>
            <a:r>
              <a:rPr lang="en-US" dirty="0">
                <a:latin typeface="Calibri"/>
                <a:cs typeface="Calibri"/>
              </a:rPr>
              <a:t>Practice Point 7.2.2.1.1: Patients with proteinuric glomerular disease should undergo testing for HBV infection.</a:t>
            </a:r>
          </a:p>
          <a:p>
            <a:pPr marL="0" lvl="0" indent="0">
              <a:lnSpc>
                <a:spcPct val="100000"/>
              </a:lnSpc>
              <a:spcBef>
                <a:spcPts val="0"/>
              </a:spcBef>
              <a:buNone/>
            </a:pPr>
            <a:endParaRPr lang="en-US" dirty="0"/>
          </a:p>
          <a:p>
            <a:pPr marL="0" lvl="0" indent="0">
              <a:lnSpc>
                <a:spcPct val="100000"/>
              </a:lnSpc>
              <a:spcBef>
                <a:spcPts val="0"/>
              </a:spcBef>
              <a:buNone/>
            </a:pPr>
            <a:r>
              <a:rPr lang="en-GB" sz="4300" cap="small" dirty="0">
                <a:solidFill>
                  <a:srgbClr val="2C62A9"/>
                </a:solidFill>
                <a:cs typeface="+mn-cs"/>
              </a:rPr>
              <a:t>Pro</a:t>
            </a:r>
            <a:r>
              <a:rPr lang="en-GB" sz="4300" cap="small" dirty="0">
                <a:solidFill>
                  <a:srgbClr val="2C62A9"/>
                </a:solidFill>
                <a:latin typeface="Calibri"/>
                <a:ea typeface="+mn-ea"/>
                <a:cs typeface="+mn-cs"/>
              </a:rPr>
              <a:t>gnosis</a:t>
            </a:r>
          </a:p>
          <a:p>
            <a:pPr marL="0" indent="0">
              <a:lnSpc>
                <a:spcPct val="100000"/>
              </a:lnSpc>
              <a:spcBef>
                <a:spcPts val="0"/>
              </a:spcBef>
              <a:buNone/>
            </a:pPr>
            <a:r>
              <a:rPr lang="en-US" dirty="0"/>
              <a:t>Practice Point 7.2.2.2.1: Adult patients with chronic HBV infection should be considered at risk for the development of kidney failure.</a:t>
            </a:r>
          </a:p>
        </p:txBody>
      </p:sp>
    </p:spTree>
    <p:extLst>
      <p:ext uri="{BB962C8B-B14F-4D97-AF65-F5344CB8AC3E}">
        <p14:creationId xmlns:p14="http://schemas.microsoft.com/office/powerpoint/2010/main" val="24565911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1"/>
            <a:ext cx="11425646"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Hepatitis B (HBV)- Treatment </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6717"/>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7.2.2.3.1: We recommend that patients with replicative HBV infection (as denoted by HBV DNA levels &gt;2000 IU/ml) and GN receive treatment with nucleos(t)ide analogues as recommended for the general population by standard clinical practice guidelines for HBV infection (1C).</a:t>
            </a:r>
          </a:p>
          <a:p>
            <a:pPr marL="0" lvl="0" indent="0">
              <a:lnSpc>
                <a:spcPct val="100000"/>
              </a:lnSpc>
              <a:spcBef>
                <a:spcPts val="0"/>
              </a:spcBef>
              <a:buNone/>
            </a:pPr>
            <a:endParaRPr lang="en-US" dirty="0"/>
          </a:p>
          <a:p>
            <a:pPr marL="0" indent="0">
              <a:lnSpc>
                <a:spcPct val="100000"/>
              </a:lnSpc>
              <a:spcBef>
                <a:spcPts val="0"/>
              </a:spcBef>
              <a:buNone/>
            </a:pPr>
            <a:r>
              <a:rPr lang="en-US" dirty="0"/>
              <a:t>Practice Point 7.2.2.3.1: Pegylated interferon regimens should not be used to treat patients with replicative HBV infection and GN.</a:t>
            </a:r>
          </a:p>
          <a:p>
            <a:pPr marL="0" indent="0">
              <a:lnSpc>
                <a:spcPct val="100000"/>
              </a:lnSpc>
              <a:spcBef>
                <a:spcPts val="0"/>
              </a:spcBef>
              <a:buNone/>
            </a:pPr>
            <a:endParaRPr lang="en-US" dirty="0"/>
          </a:p>
          <a:p>
            <a:pPr marL="0" indent="0">
              <a:lnSpc>
                <a:spcPct val="100000"/>
              </a:lnSpc>
              <a:spcBef>
                <a:spcPts val="0"/>
              </a:spcBef>
              <a:buNone/>
            </a:pPr>
            <a:r>
              <a:rPr lang="en-US" dirty="0"/>
              <a:t>Practice Point 7.2.2.3.2: Immunosuppressive agents, such as cyclophosphamide or rituximab, may accelerate HBV replication and should be avoided in patients with untreated replicative HBV infection and GN.</a:t>
            </a:r>
          </a:p>
        </p:txBody>
      </p:sp>
    </p:spTree>
    <p:extLst>
      <p:ext uri="{BB962C8B-B14F-4D97-AF65-F5344CB8AC3E}">
        <p14:creationId xmlns:p14="http://schemas.microsoft.com/office/powerpoint/2010/main" val="35765113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5"/>
            <a:ext cx="11425646"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Hepatitis B (HBV) – Special Situations </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6721"/>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7.2.2.4.1: Rituximab and cyclophosphamide should be avoided in patients with simultaneous HBV infection and anti-PLA2R antibody-mediated MN until a</a:t>
            </a:r>
          </a:p>
          <a:p>
            <a:pPr marL="0" lvl="0" indent="0">
              <a:lnSpc>
                <a:spcPct val="100000"/>
              </a:lnSpc>
              <a:spcBef>
                <a:spcPts val="0"/>
              </a:spcBef>
              <a:buNone/>
            </a:pPr>
            <a:r>
              <a:rPr lang="en-US" dirty="0">
                <a:latin typeface="Calibri"/>
                <a:cs typeface="Calibri"/>
              </a:rPr>
              <a:t>sustained virologic remission has been obtained by nucleos(t)ide analogue therapy.</a:t>
            </a:r>
          </a:p>
          <a:p>
            <a:pPr marL="0" lvl="0" indent="0">
              <a:lnSpc>
                <a:spcPct val="100000"/>
              </a:lnSpc>
              <a:spcBef>
                <a:spcPts val="0"/>
              </a:spcBef>
              <a:buNone/>
            </a:pPr>
            <a:endParaRPr lang="en-US" dirty="0"/>
          </a:p>
          <a:p>
            <a:pPr marL="0" indent="0">
              <a:lnSpc>
                <a:spcPct val="100000"/>
              </a:lnSpc>
              <a:spcBef>
                <a:spcPts val="0"/>
              </a:spcBef>
              <a:buNone/>
            </a:pPr>
            <a:r>
              <a:rPr lang="en-US" dirty="0"/>
              <a:t>Practice Point 7.2.2.4.2: Plasma exchange may be tried in patients with accompanying cryoglobulinemic vasculitis.</a:t>
            </a:r>
          </a:p>
          <a:p>
            <a:pPr marL="0" indent="0">
              <a:lnSpc>
                <a:spcPct val="100000"/>
              </a:lnSpc>
              <a:spcBef>
                <a:spcPts val="0"/>
              </a:spcBef>
              <a:buNone/>
            </a:pPr>
            <a:endParaRPr lang="en-US" dirty="0"/>
          </a:p>
          <a:p>
            <a:pPr marL="0" indent="0">
              <a:lnSpc>
                <a:spcPct val="100000"/>
              </a:lnSpc>
              <a:spcBef>
                <a:spcPts val="0"/>
              </a:spcBef>
              <a:buNone/>
            </a:pPr>
            <a:r>
              <a:rPr lang="en-US" dirty="0"/>
              <a:t>Practice Point 7.2.2.4.3: Children with HBV infection and MN should be managed conservatively without immunosuppression due to a high likelihood of spontaneous</a:t>
            </a:r>
          </a:p>
          <a:p>
            <a:pPr marL="0" indent="0">
              <a:lnSpc>
                <a:spcPct val="100000"/>
              </a:lnSpc>
              <a:spcBef>
                <a:spcPts val="0"/>
              </a:spcBef>
              <a:buNone/>
            </a:pPr>
            <a:r>
              <a:rPr lang="en-US" dirty="0"/>
              <a:t>remission of the kidney disease.</a:t>
            </a:r>
          </a:p>
        </p:txBody>
      </p:sp>
    </p:spTree>
    <p:extLst>
      <p:ext uri="{BB962C8B-B14F-4D97-AF65-F5344CB8AC3E}">
        <p14:creationId xmlns:p14="http://schemas.microsoft.com/office/powerpoint/2010/main" val="3011007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494"/>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ea typeface="+mn-ea"/>
                <a:cs typeface="+mn-cs"/>
              </a:rPr>
              <a:t>PICOS Questions </a:t>
            </a:r>
            <a:endParaRPr lang="en-GB" sz="4400" b="0" cap="small" dirty="0">
              <a:solidFill>
                <a:srgbClr val="004990"/>
              </a:solidFill>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642049853"/>
              </p:ext>
            </p:extLst>
          </p:nvPr>
        </p:nvGraphicFramePr>
        <p:xfrm>
          <a:off x="164758" y="2455805"/>
          <a:ext cx="11862484" cy="2706379"/>
        </p:xfrm>
        <a:graphic>
          <a:graphicData uri="http://schemas.openxmlformats.org/drawingml/2006/table">
            <a:tbl>
              <a:tblPr firstRow="1" bandRow="1">
                <a:tableStyleId>{5C22544A-7EE6-4342-B048-85BDC9FD1C3A}</a:tableStyleId>
              </a:tblPr>
              <a:tblGrid>
                <a:gridCol w="2957384">
                  <a:extLst>
                    <a:ext uri="{9D8B030D-6E8A-4147-A177-3AD203B41FA5}">
                      <a16:colId xmlns:a16="http://schemas.microsoft.com/office/drawing/2014/main" val="1460573459"/>
                    </a:ext>
                  </a:extLst>
                </a:gridCol>
                <a:gridCol w="2034745">
                  <a:extLst>
                    <a:ext uri="{9D8B030D-6E8A-4147-A177-3AD203B41FA5}">
                      <a16:colId xmlns:a16="http://schemas.microsoft.com/office/drawing/2014/main" val="290614187"/>
                    </a:ext>
                  </a:extLst>
                </a:gridCol>
                <a:gridCol w="3133353">
                  <a:extLst>
                    <a:ext uri="{9D8B030D-6E8A-4147-A177-3AD203B41FA5}">
                      <a16:colId xmlns:a16="http://schemas.microsoft.com/office/drawing/2014/main" val="3885404393"/>
                    </a:ext>
                  </a:extLst>
                </a:gridCol>
                <a:gridCol w="1868501">
                  <a:extLst>
                    <a:ext uri="{9D8B030D-6E8A-4147-A177-3AD203B41FA5}">
                      <a16:colId xmlns:a16="http://schemas.microsoft.com/office/drawing/2014/main" val="20003"/>
                    </a:ext>
                  </a:extLst>
                </a:gridCol>
                <a:gridCol w="1868501">
                  <a:extLst>
                    <a:ext uri="{9D8B030D-6E8A-4147-A177-3AD203B41FA5}">
                      <a16:colId xmlns:a16="http://schemas.microsoft.com/office/drawing/2014/main" val="748469127"/>
                    </a:ext>
                  </a:extLst>
                </a:gridCol>
              </a:tblGrid>
              <a:tr h="520650">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Factor of interest</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35157">
                <a:tc gridSpan="5">
                  <a:txBody>
                    <a:bodyPr/>
                    <a:lstStyle/>
                    <a:p>
                      <a:pPr marL="0" indent="0">
                        <a:buFont typeface="Arial" panose="020B0604020202020204" pitchFamily="34" charset="0"/>
                        <a:buNone/>
                      </a:pPr>
                      <a:r>
                        <a:rPr lang="en-AU" sz="1800" b="1" dirty="0">
                          <a:solidFill>
                            <a:srgbClr val="004990"/>
                          </a:solidFill>
                          <a:latin typeface="Calibri" panose="020F0502020204030204" pitchFamily="34" charset="0"/>
                        </a:rPr>
                        <a:t>Chapter 1: General principles in the management of glomerular disease</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AU" sz="1800" dirty="0">
                        <a:latin typeface="Calibri" panose="020F0502020204030204" pitchFamily="34" charset="0"/>
                      </a:endParaRPr>
                    </a:p>
                  </a:txBody>
                  <a:tcPr/>
                </a:tc>
                <a:tc hMerge="1">
                  <a:txBody>
                    <a:bodyPr/>
                    <a:lstStyle/>
                    <a:p>
                      <a:pPr marL="0" indent="0">
                        <a:buFont typeface="Arial" panose="020B0604020202020204" pitchFamily="34" charset="0"/>
                        <a:buNone/>
                      </a:pPr>
                      <a:endParaRPr lang="en-AU" sz="1800" b="1"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2490224112"/>
                  </a:ext>
                </a:extLst>
              </a:tr>
              <a:tr h="1819969">
                <a:tc>
                  <a:txBody>
                    <a:bodyPr/>
                    <a:lstStyle/>
                    <a:p>
                      <a:pPr marL="0" indent="0" algn="l" defTabSz="914400" rtl="0" eaLnBrk="1" latinLnBrk="0" hangingPunct="1">
                        <a:buFont typeface="Arial" panose="020B0604020202020204" pitchFamily="34" charset="0"/>
                        <a:buNone/>
                      </a:pPr>
                      <a:r>
                        <a:rPr lang="en-US" sz="1800" kern="1200" dirty="0">
                          <a:solidFill>
                            <a:srgbClr val="004990"/>
                          </a:solidFill>
                          <a:latin typeface="Calibri" panose="020F0502020204030204" pitchFamily="34" charset="0"/>
                          <a:ea typeface="+mn-ea"/>
                          <a:cs typeface="+mn-cs"/>
                        </a:rPr>
                        <a:t>In patients with glomerular diseases, what are patient preferences and values for immunosuppressive and non-</a:t>
                      </a:r>
                      <a:br>
                        <a:rPr lang="en-US" sz="1800" kern="1200" dirty="0">
                          <a:solidFill>
                            <a:srgbClr val="004990"/>
                          </a:solidFill>
                          <a:latin typeface="Calibri" panose="020F0502020204030204" pitchFamily="34" charset="0"/>
                          <a:ea typeface="+mn-ea"/>
                          <a:cs typeface="+mn-cs"/>
                        </a:rPr>
                      </a:br>
                      <a:r>
                        <a:rPr lang="en-US" sz="1800" kern="1200" dirty="0">
                          <a:solidFill>
                            <a:srgbClr val="004990"/>
                          </a:solidFill>
                          <a:latin typeface="Calibri" panose="020F0502020204030204" pitchFamily="34" charset="0"/>
                          <a:ea typeface="+mn-ea"/>
                          <a:cs typeface="+mn-cs"/>
                        </a:rPr>
                        <a:t>immunosuppressive therapy?</a:t>
                      </a:r>
                    </a:p>
                  </a:txBody>
                  <a:tcPr anchor="ctr">
                    <a:solidFill>
                      <a:srgbClr val="E7EBF6"/>
                    </a:solidFill>
                  </a:tcPr>
                </a:tc>
                <a:tc>
                  <a:txBody>
                    <a:bodyPr/>
                    <a:lstStyle/>
                    <a:p>
                      <a:pPr marL="0" indent="0">
                        <a:buFont typeface="Arial" panose="020B0604020202020204" pitchFamily="34" charset="0"/>
                        <a:buNone/>
                      </a:pPr>
                      <a:r>
                        <a:rPr lang="en-AU" sz="1800" dirty="0">
                          <a:solidFill>
                            <a:srgbClr val="004990"/>
                          </a:solidFill>
                          <a:latin typeface="Calibri" panose="020F0502020204030204" pitchFamily="34" charset="0"/>
                        </a:rPr>
                        <a:t>Patients with glomerular disease</a:t>
                      </a:r>
                    </a:p>
                  </a:txBody>
                  <a:tcPr anchor="ctr">
                    <a:solidFill>
                      <a:srgbClr val="E7EBF6"/>
                    </a:solidFill>
                  </a:tcPr>
                </a:tc>
                <a:tc>
                  <a:txBody>
                    <a:bodyPr/>
                    <a:lstStyle/>
                    <a:p>
                      <a:r>
                        <a:rPr lang="en-US" sz="1800" b="1" dirty="0">
                          <a:solidFill>
                            <a:srgbClr val="004990"/>
                          </a:solidFill>
                          <a:latin typeface="Calibri" panose="020F0502020204030204" pitchFamily="34" charset="0"/>
                        </a:rPr>
                        <a:t>Values and preferences for immunosuppressive or non-immunosuppressive therapy</a:t>
                      </a:r>
                    </a:p>
                  </a:txBody>
                  <a:tcPr anchor="ctr">
                    <a:solidFill>
                      <a:srgbClr val="E7EBF6"/>
                    </a:solidFill>
                  </a:tcPr>
                </a:tc>
                <a:tc>
                  <a:txBody>
                    <a:bodyPr/>
                    <a:lstStyle/>
                    <a:p>
                      <a:r>
                        <a:rPr lang="en-US" sz="1800" dirty="0">
                          <a:solidFill>
                            <a:srgbClr val="004990"/>
                          </a:solidFill>
                          <a:latin typeface="Calibri" panose="020F0502020204030204" pitchFamily="34" charset="0"/>
                        </a:rPr>
                        <a:t>Values and preferences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r>
                        <a:rPr lang="en-AU" sz="1800" dirty="0">
                          <a:solidFill>
                            <a:srgbClr val="004990"/>
                          </a:solidFill>
                          <a:latin typeface="Calibri" panose="020F0502020204030204" pitchFamily="34" charset="0"/>
                        </a:rPr>
                        <a:t>All study types</a:t>
                      </a:r>
                    </a:p>
                  </a:txBody>
                  <a:tcPr anchor="ctr">
                    <a:solidFill>
                      <a:srgbClr val="E7EBF6"/>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304800" y="985461"/>
            <a:ext cx="10496550" cy="1200329"/>
          </a:xfrm>
          <a:prstGeom prst="rect">
            <a:avLst/>
          </a:prstGeom>
        </p:spPr>
        <p:txBody>
          <a:bodyPr wrap="square">
            <a:spAutoFit/>
          </a:bodyPr>
          <a:lstStyle/>
          <a:p>
            <a:pPr marL="342900" lvl="0" indent="-342900">
              <a:lnSpc>
                <a:spcPct val="100000"/>
              </a:lnSpc>
              <a:spcBef>
                <a:spcPts val="0"/>
              </a:spcBef>
              <a:buFont typeface="Arial" panose="020B0604020202020204" pitchFamily="34" charset="0"/>
              <a:buChar char="•"/>
            </a:pPr>
            <a:r>
              <a:rPr lang="en-GB" sz="2400" dirty="0">
                <a:solidFill>
                  <a:srgbClr val="004990"/>
                </a:solidFill>
                <a:latin typeface="Calibri" panose="020F0502020204030204" pitchFamily="34" charset="0"/>
              </a:rPr>
              <a:t>Focus on RCTs - mapped to existing Cochrane Systematic reviews </a:t>
            </a:r>
          </a:p>
          <a:p>
            <a:pPr marL="800100" lvl="1" indent="-342900">
              <a:buFont typeface="Arial" panose="020B0604020202020204" pitchFamily="34" charset="0"/>
              <a:buChar char="•"/>
            </a:pPr>
            <a:r>
              <a:rPr lang="en-GB" sz="2400" dirty="0">
                <a:solidFill>
                  <a:srgbClr val="004990"/>
                </a:solidFill>
                <a:latin typeface="Calibri" panose="020F0502020204030204" pitchFamily="34" charset="0"/>
                <a:cs typeface="Calibri"/>
              </a:rPr>
              <a:t>New systematic reviews undertaken as required</a:t>
            </a:r>
          </a:p>
          <a:p>
            <a:pPr marL="342900" indent="-342900">
              <a:buFont typeface="Arial" panose="020B0604020202020204" pitchFamily="34" charset="0"/>
              <a:buChar char="•"/>
            </a:pPr>
            <a:r>
              <a:rPr lang="en-GB" sz="2400" dirty="0">
                <a:solidFill>
                  <a:srgbClr val="004990"/>
                </a:solidFill>
                <a:latin typeface="Calibri" panose="020F0502020204030204" pitchFamily="34" charset="0"/>
                <a:cs typeface="Calibri"/>
              </a:rPr>
              <a:t>Focused observational study reviews</a:t>
            </a:r>
          </a:p>
        </p:txBody>
      </p:sp>
    </p:spTree>
    <p:extLst>
      <p:ext uri="{BB962C8B-B14F-4D97-AF65-F5344CB8AC3E}">
        <p14:creationId xmlns:p14="http://schemas.microsoft.com/office/powerpoint/2010/main" val="37262348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Human Immunodeficiency virus (HIV) </a:t>
            </a:r>
            <a:endParaRPr lang="en-GB" sz="4300" b="0" cap="small" dirty="0">
              <a:solidFill>
                <a:srgbClr val="2C62A9"/>
              </a:solidFill>
              <a:latin typeface="Calibri"/>
              <a:ea typeface="+mn-ea"/>
              <a:cs typeface="+mn-cs"/>
            </a:endParaRPr>
          </a:p>
        </p:txBody>
      </p:sp>
      <p:pic>
        <p:nvPicPr>
          <p:cNvPr id="6" name="Main graphic">
            <a:extLst>
              <a:ext uri="{FF2B5EF4-FFF2-40B4-BE49-F238E27FC236}">
                <a16:creationId xmlns:a16="http://schemas.microsoft.com/office/drawing/2014/main" id="{19544122-3020-4F59-A758-20B9D0DAE5F0}"/>
              </a:ext>
            </a:extLst>
          </p:cNvPr>
          <p:cNvPicPr/>
          <p:nvPr/>
        </p:nvPicPr>
        <p:blipFill>
          <a:blip r:embed="rId3"/>
          <a:stretch/>
        </p:blipFill>
        <p:spPr>
          <a:xfrm>
            <a:off x="2484120" y="1559600"/>
            <a:ext cx="7223760" cy="4206240"/>
          </a:xfrm>
          <a:prstGeom prst="rect">
            <a:avLst/>
          </a:prstGeom>
          <a:ln>
            <a:noFill/>
          </a:ln>
        </p:spPr>
      </p:pic>
    </p:spTree>
    <p:extLst>
      <p:ext uri="{BB962C8B-B14F-4D97-AF65-F5344CB8AC3E}">
        <p14:creationId xmlns:p14="http://schemas.microsoft.com/office/powerpoint/2010/main" val="26079875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Human Immunodeficiency virus (HIV) - Diagnosis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7.2.3.1.1: A kidney biopsy should be performed, when feasible, to evaluate the morphology of HIV-related kidney disease. A pathology-based description of HIV-related kidney disease should be used to help define and guide therapy.</a:t>
            </a:r>
          </a:p>
          <a:p>
            <a:pPr marL="0" lvl="0" indent="0">
              <a:lnSpc>
                <a:spcPct val="100000"/>
              </a:lnSpc>
              <a:spcBef>
                <a:spcPts val="0"/>
              </a:spcBef>
              <a:buNone/>
            </a:pPr>
            <a:endParaRPr lang="en-US" sz="1200" dirty="0"/>
          </a:p>
        </p:txBody>
      </p:sp>
      <p:pic>
        <p:nvPicPr>
          <p:cNvPr id="5" name="Main graphic">
            <a:extLst>
              <a:ext uri="{FF2B5EF4-FFF2-40B4-BE49-F238E27FC236}">
                <a16:creationId xmlns:a16="http://schemas.microsoft.com/office/drawing/2014/main" id="{B8C6BB76-D301-4B14-BEF9-B0408800D620}"/>
              </a:ext>
            </a:extLst>
          </p:cNvPr>
          <p:cNvPicPr/>
          <p:nvPr/>
        </p:nvPicPr>
        <p:blipFill>
          <a:blip r:embed="rId3"/>
          <a:stretch/>
        </p:blipFill>
        <p:spPr>
          <a:xfrm>
            <a:off x="2842603" y="2792880"/>
            <a:ext cx="6350040" cy="4065120"/>
          </a:xfrm>
          <a:prstGeom prst="rect">
            <a:avLst/>
          </a:prstGeom>
          <a:ln>
            <a:noFill/>
          </a:ln>
        </p:spPr>
      </p:pic>
    </p:spTree>
    <p:extLst>
      <p:ext uri="{BB962C8B-B14F-4D97-AF65-F5344CB8AC3E}">
        <p14:creationId xmlns:p14="http://schemas.microsoft.com/office/powerpoint/2010/main" val="28423171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730183"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Human Immunodeficiency virus (HIV) - Prognosis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730182" cy="690562"/>
          </a:xfrm>
          <a:prstGeom prst="rect">
            <a:avLst/>
          </a:prstGeom>
        </p:spPr>
        <p:txBody>
          <a:bodyPr/>
          <a:lstStyle>
            <a:lvl1pPr>
              <a:defRPr lang="en-GB" sz="2400" dirty="0">
                <a:solidFill>
                  <a:schemeClr val="tx2"/>
                </a:solidFill>
                <a:latin typeface="Calibri"/>
                <a:cs typeface="Calibri"/>
              </a:defRPr>
            </a:lvl1pPr>
          </a:lstStyle>
          <a:p>
            <a:pPr marL="0" indent="0">
              <a:lnSpc>
                <a:spcPct val="100000"/>
              </a:lnSpc>
              <a:spcBef>
                <a:spcPts val="0"/>
              </a:spcBef>
              <a:buNone/>
            </a:pPr>
            <a:r>
              <a:rPr lang="en-US" sz="2300" dirty="0"/>
              <a:t>Practice</a:t>
            </a:r>
            <a:r>
              <a:rPr lang="en-US" sz="2200" dirty="0"/>
              <a:t> Point 7.2.3.2.1: The factors contributing to the long-term outcome of HIV infection associated with GN are numerous and include persistence of viral replication, response to antiviral treatment, genetic predisposition to glomerular injury (e.g., APOL1 risk alleles), coinfection with other viruses, and development of immune complex disease or thrombotic microangiopathy. Thus, the estimation of prognosis in individual patients can be very difficult.</a:t>
            </a:r>
          </a:p>
        </p:txBody>
      </p:sp>
      <p:pic>
        <p:nvPicPr>
          <p:cNvPr id="3" name="Picture 2">
            <a:extLst>
              <a:ext uri="{FF2B5EF4-FFF2-40B4-BE49-F238E27FC236}">
                <a16:creationId xmlns:a16="http://schemas.microsoft.com/office/drawing/2014/main" id="{2C7530A3-BBA6-4AE3-817D-A0B3BE74F610}"/>
              </a:ext>
            </a:extLst>
          </p:cNvPr>
          <p:cNvPicPr>
            <a:picLocks noChangeAspect="1"/>
          </p:cNvPicPr>
          <p:nvPr/>
        </p:nvPicPr>
        <p:blipFill>
          <a:blip r:embed="rId3"/>
          <a:stretch>
            <a:fillRect/>
          </a:stretch>
        </p:blipFill>
        <p:spPr>
          <a:xfrm>
            <a:off x="3101552" y="3306044"/>
            <a:ext cx="5988896" cy="3551956"/>
          </a:xfrm>
          <a:prstGeom prst="rect">
            <a:avLst/>
          </a:prstGeom>
        </p:spPr>
      </p:pic>
    </p:spTree>
    <p:extLst>
      <p:ext uri="{BB962C8B-B14F-4D97-AF65-F5344CB8AC3E}">
        <p14:creationId xmlns:p14="http://schemas.microsoft.com/office/powerpoint/2010/main" val="14478624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Human Immunodeficiency virus (HIV) - Diagnosis</a:t>
            </a:r>
            <a:endParaRPr lang="en-GB" sz="43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C10B145A-A16E-41D3-9BBF-A137202D79C0}"/>
              </a:ext>
            </a:extLst>
          </p:cNvPr>
          <p:cNvPicPr/>
          <p:nvPr/>
        </p:nvPicPr>
        <p:blipFill>
          <a:blip r:embed="rId3"/>
          <a:stretch/>
        </p:blipFill>
        <p:spPr>
          <a:xfrm>
            <a:off x="1772655" y="1776248"/>
            <a:ext cx="8646689" cy="3761110"/>
          </a:xfrm>
          <a:prstGeom prst="rect">
            <a:avLst/>
          </a:prstGeom>
          <a:ln>
            <a:noFill/>
          </a:ln>
        </p:spPr>
      </p:pic>
    </p:spTree>
    <p:extLst>
      <p:ext uri="{BB962C8B-B14F-4D97-AF65-F5344CB8AC3E}">
        <p14:creationId xmlns:p14="http://schemas.microsoft.com/office/powerpoint/2010/main" val="372517485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Human Immunodeficiency virus (HIV) - Treatment</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7.2.3.3.1: We recommend that antiretroviral therapy be initiated in all patients with HIV and CKD, especially biopsy-proven HIV-associated nephropathy (HIVAN), regardless of CD4 count, adjusted to the degree of kidney function (1C).</a:t>
            </a:r>
          </a:p>
          <a:p>
            <a:pPr marL="0" lvl="0" indent="0">
              <a:lnSpc>
                <a:spcPct val="100000"/>
              </a:lnSpc>
              <a:spcBef>
                <a:spcPts val="0"/>
              </a:spcBef>
              <a:buNone/>
            </a:pPr>
            <a:endParaRPr lang="en-US" sz="1200" dirty="0"/>
          </a:p>
          <a:p>
            <a:pPr marL="0" indent="0">
              <a:lnSpc>
                <a:spcPct val="100000"/>
              </a:lnSpc>
              <a:spcBef>
                <a:spcPts val="0"/>
              </a:spcBef>
              <a:buNone/>
            </a:pPr>
            <a:r>
              <a:rPr lang="en-US" dirty="0"/>
              <a:t>Practice Point 7.2.3.3.1: A decision for the use of glucocorticoids as an adjunct therapy for HIVAN must be made on a case-by-case basis, as the risks and benefits long-term are uncertain.</a:t>
            </a:r>
          </a:p>
        </p:txBody>
      </p:sp>
    </p:spTree>
    <p:extLst>
      <p:ext uri="{BB962C8B-B14F-4D97-AF65-F5344CB8AC3E}">
        <p14:creationId xmlns:p14="http://schemas.microsoft.com/office/powerpoint/2010/main" val="3249963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Schistosomal Nephropathy - Diagnosis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7.3.1.1.1: Test for appropriate endemic coinfections (Salmonella, HBV, HCV, HIV), as targeted treatment may alter the aggressiveness of an underlying GN</a:t>
            </a:r>
          </a:p>
          <a:p>
            <a:pPr marL="0" lvl="0" indent="0">
              <a:lnSpc>
                <a:spcPct val="100000"/>
              </a:lnSpc>
              <a:spcBef>
                <a:spcPts val="0"/>
              </a:spcBef>
              <a:buNone/>
            </a:pPr>
            <a:r>
              <a:rPr lang="en-US" dirty="0">
                <a:latin typeface="Calibri"/>
                <a:cs typeface="Calibri"/>
              </a:rPr>
              <a:t>or the sequela of schistosomiasis.</a:t>
            </a:r>
          </a:p>
          <a:p>
            <a:pPr marL="0" lvl="0" indent="0">
              <a:lnSpc>
                <a:spcPct val="100000"/>
              </a:lnSpc>
              <a:spcBef>
                <a:spcPts val="0"/>
              </a:spcBef>
              <a:buNone/>
            </a:pPr>
            <a:endParaRPr lang="en-US" sz="1200" dirty="0"/>
          </a:p>
          <a:p>
            <a:pPr marL="0" indent="0">
              <a:lnSpc>
                <a:spcPct val="100000"/>
              </a:lnSpc>
              <a:spcBef>
                <a:spcPts val="0"/>
              </a:spcBef>
              <a:buNone/>
            </a:pPr>
            <a:r>
              <a:rPr lang="en-US" dirty="0"/>
              <a:t>Practice Point 7.3.1.1.2: Obtain a kidney biopsy in patients suspected of having schistosomal GN in the presence of a viral coinfection (HCV, HBV, HIV).</a:t>
            </a:r>
          </a:p>
        </p:txBody>
      </p:sp>
      <p:pic>
        <p:nvPicPr>
          <p:cNvPr id="3" name="Picture 2">
            <a:extLst>
              <a:ext uri="{FF2B5EF4-FFF2-40B4-BE49-F238E27FC236}">
                <a16:creationId xmlns:a16="http://schemas.microsoft.com/office/drawing/2014/main" id="{0752008F-0B74-47B7-9CBB-C32180682F60}"/>
              </a:ext>
            </a:extLst>
          </p:cNvPr>
          <p:cNvPicPr>
            <a:picLocks noChangeAspect="1"/>
          </p:cNvPicPr>
          <p:nvPr/>
        </p:nvPicPr>
        <p:blipFill>
          <a:blip r:embed="rId3"/>
          <a:stretch>
            <a:fillRect/>
          </a:stretch>
        </p:blipFill>
        <p:spPr>
          <a:xfrm>
            <a:off x="4076793" y="3683858"/>
            <a:ext cx="4038413" cy="3176367"/>
          </a:xfrm>
          <a:prstGeom prst="rect">
            <a:avLst/>
          </a:prstGeom>
        </p:spPr>
      </p:pic>
    </p:spTree>
    <p:extLst>
      <p:ext uri="{BB962C8B-B14F-4D97-AF65-F5344CB8AC3E}">
        <p14:creationId xmlns:p14="http://schemas.microsoft.com/office/powerpoint/2010/main" val="27552494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Schistosomal Nephropathy - Treatment</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7.3.1.2.1: Treat patients with schistosomal infection and GN with an appropriate antiparasitic agent in sufficient dosage and duration to eradicate the organism.</a:t>
            </a:r>
          </a:p>
          <a:p>
            <a:pPr marL="0" lvl="0" indent="0">
              <a:lnSpc>
                <a:spcPct val="100000"/>
              </a:lnSpc>
              <a:spcBef>
                <a:spcPts val="0"/>
              </a:spcBef>
              <a:buNone/>
            </a:pPr>
            <a:r>
              <a:rPr lang="en-US" dirty="0">
                <a:latin typeface="Calibri"/>
                <a:cs typeface="Calibri"/>
              </a:rPr>
              <a:t>There are no indications for use of immunosuppressive agents in schistosomal nephropathy</a:t>
            </a:r>
            <a:r>
              <a:rPr lang="en-US" dirty="0"/>
              <a:t>.</a:t>
            </a:r>
          </a:p>
        </p:txBody>
      </p:sp>
      <p:pic>
        <p:nvPicPr>
          <p:cNvPr id="5" name="Main graphic">
            <a:extLst>
              <a:ext uri="{FF2B5EF4-FFF2-40B4-BE49-F238E27FC236}">
                <a16:creationId xmlns:a16="http://schemas.microsoft.com/office/drawing/2014/main" id="{93F75206-3C8D-4288-90CF-F5084E6E47E6}"/>
              </a:ext>
            </a:extLst>
          </p:cNvPr>
          <p:cNvPicPr/>
          <p:nvPr/>
        </p:nvPicPr>
        <p:blipFill>
          <a:blip r:embed="rId3"/>
          <a:stretch/>
        </p:blipFill>
        <p:spPr>
          <a:xfrm>
            <a:off x="2544598" y="3583584"/>
            <a:ext cx="7102804" cy="1353090"/>
          </a:xfrm>
          <a:prstGeom prst="rect">
            <a:avLst/>
          </a:prstGeom>
          <a:ln>
            <a:noFill/>
          </a:ln>
        </p:spPr>
      </p:pic>
    </p:spTree>
    <p:extLst>
      <p:ext uri="{BB962C8B-B14F-4D97-AF65-F5344CB8AC3E}">
        <p14:creationId xmlns:p14="http://schemas.microsoft.com/office/powerpoint/2010/main" val="18949867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Schistosomal Nephropathy – Special Situations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7.3.1.3.1: Monitor patients with hepatic fibrosis from schistosomiasis for the development of kidney disease</a:t>
            </a:r>
            <a:r>
              <a:rPr lang="en-US" dirty="0"/>
              <a:t>.</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7.3.1.3.2: Evaluate patients with a history of schistosomiasis and an elevated SCr and/or hematuria for bladder cancer and/or urinary obstruction.</a:t>
            </a:r>
          </a:p>
        </p:txBody>
      </p:sp>
    </p:spTree>
    <p:extLst>
      <p:ext uri="{BB962C8B-B14F-4D97-AF65-F5344CB8AC3E}">
        <p14:creationId xmlns:p14="http://schemas.microsoft.com/office/powerpoint/2010/main" val="27079779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Filariasis and Glomerular Disease – Treatment</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7.3.2.1.1: Treat patients with filarial infection and GN with an appropriate antiparasitic agent in sufficient dosage and duration to eradicate the organism.</a:t>
            </a:r>
            <a:endParaRPr lang="en-US" dirty="0"/>
          </a:p>
        </p:txBody>
      </p:sp>
    </p:spTree>
    <p:extLst>
      <p:ext uri="{BB962C8B-B14F-4D97-AF65-F5344CB8AC3E}">
        <p14:creationId xmlns:p14="http://schemas.microsoft.com/office/powerpoint/2010/main" val="38224700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Malarial Nephropathy</a:t>
            </a:r>
            <a:endParaRPr lang="en-GB" sz="4300" b="0" cap="small" dirty="0">
              <a:solidFill>
                <a:srgbClr val="2C62A9"/>
              </a:solidFill>
              <a:latin typeface="Calibri"/>
              <a:ea typeface="+mn-ea"/>
              <a:cs typeface="+mn-cs"/>
            </a:endParaRPr>
          </a:p>
        </p:txBody>
      </p:sp>
      <p:pic>
        <p:nvPicPr>
          <p:cNvPr id="6" name="Main graphic">
            <a:extLst>
              <a:ext uri="{FF2B5EF4-FFF2-40B4-BE49-F238E27FC236}">
                <a16:creationId xmlns:a16="http://schemas.microsoft.com/office/drawing/2014/main" id="{F63DE805-4611-4D28-8D31-6D99EE028ABE}"/>
              </a:ext>
            </a:extLst>
          </p:cNvPr>
          <p:cNvPicPr/>
          <p:nvPr/>
        </p:nvPicPr>
        <p:blipFill>
          <a:blip r:embed="rId3"/>
          <a:stretch/>
        </p:blipFill>
        <p:spPr>
          <a:xfrm>
            <a:off x="2461471" y="1559600"/>
            <a:ext cx="7269058" cy="4712677"/>
          </a:xfrm>
          <a:prstGeom prst="rect">
            <a:avLst/>
          </a:prstGeom>
          <a:ln>
            <a:noFill/>
          </a:ln>
        </p:spPr>
      </p:pic>
    </p:spTree>
    <p:extLst>
      <p:ext uri="{BB962C8B-B14F-4D97-AF65-F5344CB8AC3E}">
        <p14:creationId xmlns:p14="http://schemas.microsoft.com/office/powerpoint/2010/main" val="799334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69761584"/>
              </p:ext>
            </p:extLst>
          </p:nvPr>
        </p:nvGraphicFramePr>
        <p:xfrm>
          <a:off x="127687" y="284448"/>
          <a:ext cx="11936624" cy="6565167"/>
        </p:xfrm>
        <a:graphic>
          <a:graphicData uri="http://schemas.openxmlformats.org/drawingml/2006/table">
            <a:tbl>
              <a:tblPr firstRow="1" bandRow="1">
                <a:tableStyleId>{5C22544A-7EE6-4342-B048-85BDC9FD1C3A}</a:tableStyleId>
              </a:tblPr>
              <a:tblGrid>
                <a:gridCol w="2903504">
                  <a:extLst>
                    <a:ext uri="{9D8B030D-6E8A-4147-A177-3AD203B41FA5}">
                      <a16:colId xmlns:a16="http://schemas.microsoft.com/office/drawing/2014/main" val="1565145338"/>
                    </a:ext>
                  </a:extLst>
                </a:gridCol>
                <a:gridCol w="1413122">
                  <a:extLst>
                    <a:ext uri="{9D8B030D-6E8A-4147-A177-3AD203B41FA5}">
                      <a16:colId xmlns:a16="http://schemas.microsoft.com/office/drawing/2014/main" val="1013215769"/>
                    </a:ext>
                  </a:extLst>
                </a:gridCol>
                <a:gridCol w="2667913">
                  <a:extLst>
                    <a:ext uri="{9D8B030D-6E8A-4147-A177-3AD203B41FA5}">
                      <a16:colId xmlns:a16="http://schemas.microsoft.com/office/drawing/2014/main" val="3900243098"/>
                    </a:ext>
                  </a:extLst>
                </a:gridCol>
                <a:gridCol w="1919537">
                  <a:extLst>
                    <a:ext uri="{9D8B030D-6E8A-4147-A177-3AD203B41FA5}">
                      <a16:colId xmlns:a16="http://schemas.microsoft.com/office/drawing/2014/main" val="1277539421"/>
                    </a:ext>
                  </a:extLst>
                </a:gridCol>
                <a:gridCol w="1387229">
                  <a:extLst>
                    <a:ext uri="{9D8B030D-6E8A-4147-A177-3AD203B41FA5}">
                      <a16:colId xmlns:a16="http://schemas.microsoft.com/office/drawing/2014/main" val="3622303851"/>
                    </a:ext>
                  </a:extLst>
                </a:gridCol>
                <a:gridCol w="1645319">
                  <a:extLst>
                    <a:ext uri="{9D8B030D-6E8A-4147-A177-3AD203B41FA5}">
                      <a16:colId xmlns:a16="http://schemas.microsoft.com/office/drawing/2014/main" val="3189313660"/>
                    </a:ext>
                  </a:extLst>
                </a:gridCol>
              </a:tblGrid>
              <a:tr h="0">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65286">
                <a:tc gridSpan="6">
                  <a:txBody>
                    <a:bodyPr/>
                    <a:lstStyle/>
                    <a:p>
                      <a:pPr marL="0" indent="0">
                        <a:buFont typeface="Arial" panose="020B0604020202020204" pitchFamily="34" charset="0"/>
                        <a:buNone/>
                      </a:pPr>
                      <a:r>
                        <a:rPr lang="en-AU" sz="1800" b="1" dirty="0">
                          <a:solidFill>
                            <a:srgbClr val="004990"/>
                          </a:solidFill>
                          <a:latin typeface="Calibri" panose="020F0502020204030204" pitchFamily="34" charset="0"/>
                        </a:rPr>
                        <a:t>Chapter 2: IgA nephropathy/IgA vasculitis</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buFont typeface="Arial" panose="020B0604020202020204" pitchFamily="34" charset="0"/>
                        <a:buNone/>
                      </a:pPr>
                      <a:endParaRPr lang="en-AU" sz="2000" b="1"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2490224112"/>
                  </a:ext>
                </a:extLst>
              </a:tr>
              <a:tr h="22830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004990"/>
                          </a:solidFill>
                          <a:latin typeface="Calibri" panose="020F0502020204030204" pitchFamily="34" charset="0"/>
                        </a:rPr>
                        <a:t>In patients with biopsy-proven IgAN, what non-immunosuppressive agents improve efficacy outcomes and reduce adverse effects?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IgAN</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Fish oil, anticoagulants or antiplatelets, antioxidants, tonsillectomy, statins, traditional Chinese medicine, vitamin D, vitamin E, allopurinol, etc.</a:t>
                      </a:r>
                      <a:endParaRPr lang="en-AU" sz="1800" dirty="0">
                        <a:solidFill>
                          <a:srgbClr val="004990"/>
                        </a:solidFill>
                        <a:latin typeface="Calibri" panose="020F0502020204030204" pitchFamily="34" charset="0"/>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or no treatment</a:t>
                      </a: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0001"/>
                  </a:ext>
                </a:extLst>
              </a:tr>
              <a:tr h="146114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patients with biopsy-proven IgAN, what immunosuppressive agents improve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IgAN</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extLst>
                  <a:ext uri="{0D108BD9-81ED-4DB2-BD59-A6C34878D82A}">
                    <a16:rowId xmlns:a16="http://schemas.microsoft.com/office/drawing/2014/main" val="3121233362"/>
                  </a:ext>
                </a:extLst>
              </a:tr>
              <a:tr h="208757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patients with biopsy-proven IgAV (Henoch-Schönlein purpura nephritis), what immunosuppressive agents improve efficacy outcomes and reduce adverse effects? </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IgAV (HSP nephritis)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standard of care</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 BMI</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425725219"/>
                  </a:ext>
                </a:extLst>
              </a:tr>
            </a:tbl>
          </a:graphicData>
        </a:graphic>
      </p:graphicFrame>
    </p:spTree>
    <p:extLst>
      <p:ext uri="{BB962C8B-B14F-4D97-AF65-F5344CB8AC3E}">
        <p14:creationId xmlns:p14="http://schemas.microsoft.com/office/powerpoint/2010/main" val="10189267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8654" y="271751"/>
            <a:ext cx="11554691" cy="1878976"/>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Malarial Nephropathy – Pathophysiology of Kidney Involvement in Malaria</a:t>
            </a:r>
            <a:endParaRPr lang="en-GB" sz="4300" b="0" cap="small" dirty="0">
              <a:solidFill>
                <a:srgbClr val="2C62A9"/>
              </a:solidFill>
              <a:latin typeface="Calibri"/>
              <a:ea typeface="+mn-ea"/>
              <a:cs typeface="+mn-cs"/>
            </a:endParaRPr>
          </a:p>
        </p:txBody>
      </p:sp>
      <p:pic>
        <p:nvPicPr>
          <p:cNvPr id="4" name="Main graphic">
            <a:extLst>
              <a:ext uri="{FF2B5EF4-FFF2-40B4-BE49-F238E27FC236}">
                <a16:creationId xmlns:a16="http://schemas.microsoft.com/office/drawing/2014/main" id="{83705758-F1FA-4201-8EAA-DE7624197E75}"/>
              </a:ext>
            </a:extLst>
          </p:cNvPr>
          <p:cNvPicPr/>
          <p:nvPr/>
        </p:nvPicPr>
        <p:blipFill>
          <a:blip r:embed="rId3"/>
          <a:stretch/>
        </p:blipFill>
        <p:spPr>
          <a:xfrm>
            <a:off x="2795144" y="2150727"/>
            <a:ext cx="6601711" cy="4544306"/>
          </a:xfrm>
          <a:prstGeom prst="rect">
            <a:avLst/>
          </a:prstGeom>
          <a:ln>
            <a:noFill/>
          </a:ln>
        </p:spPr>
      </p:pic>
    </p:spTree>
    <p:extLst>
      <p:ext uri="{BB962C8B-B14F-4D97-AF65-F5344CB8AC3E}">
        <p14:creationId xmlns:p14="http://schemas.microsoft.com/office/powerpoint/2010/main" val="35460284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8654" y="271751"/>
            <a:ext cx="11554691" cy="1878976"/>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Malarial Nephropathy – Histopathologic Staging of Quartan Malarial Nephropathy</a:t>
            </a:r>
            <a:endParaRPr lang="en-GB" sz="43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85654C31-2A2C-4B64-853D-D2F8CF07C873}"/>
              </a:ext>
            </a:extLst>
          </p:cNvPr>
          <p:cNvPicPr>
            <a:picLocks noChangeAspect="1"/>
          </p:cNvPicPr>
          <p:nvPr/>
        </p:nvPicPr>
        <p:blipFill>
          <a:blip r:embed="rId3"/>
          <a:stretch>
            <a:fillRect/>
          </a:stretch>
        </p:blipFill>
        <p:spPr>
          <a:xfrm>
            <a:off x="1586885" y="2442361"/>
            <a:ext cx="9018230" cy="1973278"/>
          </a:xfrm>
          <a:prstGeom prst="rect">
            <a:avLst/>
          </a:prstGeom>
        </p:spPr>
      </p:pic>
    </p:spTree>
    <p:extLst>
      <p:ext uri="{BB962C8B-B14F-4D97-AF65-F5344CB8AC3E}">
        <p14:creationId xmlns:p14="http://schemas.microsoft.com/office/powerpoint/2010/main" val="303341960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Malarial Nephropathy - Treatment</a:t>
            </a:r>
            <a:endParaRPr lang="en-GB" sz="4300" b="0" cap="small" dirty="0">
              <a:solidFill>
                <a:srgbClr val="2C62A9"/>
              </a:solidFill>
              <a:latin typeface="Calibri"/>
              <a:ea typeface="+mn-ea"/>
              <a:cs typeface="+mn-cs"/>
            </a:endParaRPr>
          </a:p>
        </p:txBody>
      </p:sp>
      <p:sp>
        <p:nvSpPr>
          <p:cNvPr id="4" name="Subtitle 2">
            <a:extLst>
              <a:ext uri="{FF2B5EF4-FFF2-40B4-BE49-F238E27FC236}">
                <a16:creationId xmlns:a16="http://schemas.microsoft.com/office/drawing/2014/main" id="{98CEB3B7-85AB-4CA7-985D-4AFA2A1DC4A6}"/>
              </a:ext>
            </a:extLst>
          </p:cNvPr>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7.3.3.1.1: Treat patients with malarial infection and GN with an appropriate antiparasitic agent in sufficient dosage and duration to eradicate the organism from blood</a:t>
            </a:r>
          </a:p>
          <a:p>
            <a:pPr marL="0" lvl="0" indent="0">
              <a:lnSpc>
                <a:spcPct val="100000"/>
              </a:lnSpc>
              <a:spcBef>
                <a:spcPts val="0"/>
              </a:spcBef>
              <a:buNone/>
            </a:pPr>
            <a:r>
              <a:rPr lang="en-US" dirty="0">
                <a:latin typeface="Calibri"/>
                <a:cs typeface="Calibri"/>
              </a:rPr>
              <a:t>and hepatosplenic sites. There are no indications for use of immunosuppressive agents in malarial nephropathy</a:t>
            </a:r>
            <a:r>
              <a:rPr lang="en-US" dirty="0"/>
              <a:t>.</a:t>
            </a:r>
          </a:p>
        </p:txBody>
      </p:sp>
    </p:spTree>
    <p:extLst>
      <p:ext uri="{BB962C8B-B14F-4D97-AF65-F5344CB8AC3E}">
        <p14:creationId xmlns:p14="http://schemas.microsoft.com/office/powerpoint/2010/main" val="13401236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Malarial Nephropathy – Special Situations: Pregnancy</a:t>
            </a:r>
            <a:endParaRPr lang="en-GB" sz="43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AD14E326-CA88-4AF6-BF0E-A43216C2E7F3}"/>
              </a:ext>
            </a:extLst>
          </p:cNvPr>
          <p:cNvPicPr>
            <a:picLocks noChangeAspect="1"/>
          </p:cNvPicPr>
          <p:nvPr/>
        </p:nvPicPr>
        <p:blipFill>
          <a:blip r:embed="rId3"/>
          <a:stretch>
            <a:fillRect/>
          </a:stretch>
        </p:blipFill>
        <p:spPr>
          <a:xfrm>
            <a:off x="2995915" y="1594868"/>
            <a:ext cx="6200169" cy="4986960"/>
          </a:xfrm>
          <a:prstGeom prst="rect">
            <a:avLst/>
          </a:prstGeom>
        </p:spPr>
      </p:pic>
    </p:spTree>
    <p:extLst>
      <p:ext uri="{BB962C8B-B14F-4D97-AF65-F5344CB8AC3E}">
        <p14:creationId xmlns:p14="http://schemas.microsoft.com/office/powerpoint/2010/main" val="9822075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5" name="Google Shape;735;p40" descr="KDIGO Logo - transparent.png"/>
          <p:cNvPicPr preferRelativeResize="0"/>
          <p:nvPr/>
        </p:nvPicPr>
        <p:blipFill rotWithShape="1">
          <a:blip r:embed="rId3">
            <a:alphaModFix/>
          </a:blip>
          <a:srcRect/>
          <a:stretch/>
        </p:blipFill>
        <p:spPr>
          <a:xfrm>
            <a:off x="9711089" y="59632"/>
            <a:ext cx="2409140" cy="2167329"/>
          </a:xfrm>
          <a:prstGeom prst="rect">
            <a:avLst/>
          </a:prstGeom>
          <a:noFill/>
          <a:ln>
            <a:noFill/>
          </a:ln>
        </p:spPr>
      </p:pic>
      <p:sp>
        <p:nvSpPr>
          <p:cNvPr id="734" name="Google Shape;734;p40"/>
          <p:cNvSpPr txBox="1">
            <a:spLocks noGrp="1"/>
          </p:cNvSpPr>
          <p:nvPr>
            <p:ph type="ctrTitle"/>
          </p:nvPr>
        </p:nvSpPr>
        <p:spPr>
          <a:xfrm>
            <a:off x="-295558" y="3968113"/>
            <a:ext cx="11748655" cy="1546400"/>
          </a:xfrm>
          <a:prstGeom prst="rect">
            <a:avLst/>
          </a:prstGeom>
          <a:noFill/>
          <a:ln>
            <a:noFill/>
          </a:ln>
        </p:spPr>
        <p:txBody>
          <a:bodyPr spcFirstLastPara="1" wrap="square" lIns="121900" tIns="121900" rIns="121900" bIns="121900" anchor="b" anchorCtr="0">
            <a:noAutofit/>
          </a:bodyPr>
          <a:lstStyle/>
          <a:p>
            <a:pPr lvl="0" algn="ctr"/>
            <a:r>
              <a:rPr lang="en-US" sz="5400" b="1" dirty="0"/>
              <a:t>Chapter 8. Immunoglobulin-</a:t>
            </a:r>
            <a:br>
              <a:rPr lang="en-US" sz="5400" b="1" dirty="0"/>
            </a:br>
            <a:r>
              <a:rPr lang="en-US" sz="5400" b="1" dirty="0"/>
              <a:t> and Complement-Mediated Glomerular Diseases with a Membranoproliferative Glomerulonephritis (MPGN) Pattern of Injury</a:t>
            </a:r>
            <a:endParaRPr sz="3600" i="1" dirty="0">
              <a:latin typeface="Arial"/>
              <a:ea typeface="Arial"/>
              <a:cs typeface="Arial"/>
              <a:sym typeface="Arial"/>
            </a:endParaRPr>
          </a:p>
        </p:txBody>
      </p:sp>
    </p:spTree>
    <p:extLst>
      <p:ext uri="{BB962C8B-B14F-4D97-AF65-F5344CB8AC3E}">
        <p14:creationId xmlns:p14="http://schemas.microsoft.com/office/powerpoint/2010/main" val="195919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Diagnosis</a:t>
            </a:r>
            <a:endParaRPr lang="en-GB" sz="43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6D6CB87A-F848-48E6-BABC-7B30619D0D4B}"/>
              </a:ext>
            </a:extLst>
          </p:cNvPr>
          <p:cNvPicPr/>
          <p:nvPr/>
        </p:nvPicPr>
        <p:blipFill>
          <a:blip r:embed="rId3"/>
          <a:stretch/>
        </p:blipFill>
        <p:spPr>
          <a:xfrm>
            <a:off x="5116945" y="1055814"/>
            <a:ext cx="5921777" cy="5749636"/>
          </a:xfrm>
          <a:prstGeom prst="rect">
            <a:avLst/>
          </a:prstGeom>
          <a:ln>
            <a:noFill/>
          </a:ln>
        </p:spPr>
      </p:pic>
      <p:sp>
        <p:nvSpPr>
          <p:cNvPr id="6" name="Subtitle 2">
            <a:extLst>
              <a:ext uri="{FF2B5EF4-FFF2-40B4-BE49-F238E27FC236}">
                <a16:creationId xmlns:a16="http://schemas.microsoft.com/office/drawing/2014/main" id="{A171AEA1-176C-4B1D-98E6-1A3F43167A85}"/>
              </a:ext>
            </a:extLst>
          </p:cNvPr>
          <p:cNvSpPr>
            <a:spLocks noGrp="1"/>
          </p:cNvSpPr>
          <p:nvPr>
            <p:ph type="subTitle" idx="1"/>
          </p:nvPr>
        </p:nvSpPr>
        <p:spPr>
          <a:xfrm>
            <a:off x="304800" y="1733735"/>
            <a:ext cx="43688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8.1.1: Evaluate patients with immune</a:t>
            </a:r>
          </a:p>
          <a:p>
            <a:pPr marL="0" lvl="0" indent="0">
              <a:lnSpc>
                <a:spcPct val="100000"/>
              </a:lnSpc>
              <a:spcBef>
                <a:spcPts val="0"/>
              </a:spcBef>
              <a:buNone/>
            </a:pPr>
            <a:r>
              <a:rPr lang="en-US" dirty="0">
                <a:latin typeface="Calibri"/>
                <a:cs typeface="Calibri"/>
              </a:rPr>
              <a:t>complex-mediated GN (ICGN) for underlying disease.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8.1.2: Evaluate patients with GN and</a:t>
            </a:r>
          </a:p>
          <a:p>
            <a:pPr marL="0" lvl="0" indent="0">
              <a:lnSpc>
                <a:spcPct val="100000"/>
              </a:lnSpc>
              <a:spcBef>
                <a:spcPts val="0"/>
              </a:spcBef>
              <a:buNone/>
            </a:pPr>
            <a:r>
              <a:rPr lang="en-US" dirty="0"/>
              <a:t>monoclonal immunoglobulin deposits for a hematologic</a:t>
            </a:r>
          </a:p>
          <a:p>
            <a:pPr marL="0" lvl="0" indent="0">
              <a:lnSpc>
                <a:spcPct val="100000"/>
              </a:lnSpc>
              <a:spcBef>
                <a:spcPts val="0"/>
              </a:spcBef>
              <a:buNone/>
            </a:pPr>
            <a:r>
              <a:rPr lang="en-US" dirty="0"/>
              <a:t>malignancy.</a:t>
            </a:r>
          </a:p>
        </p:txBody>
      </p:sp>
    </p:spTree>
    <p:extLst>
      <p:ext uri="{BB962C8B-B14F-4D97-AF65-F5344CB8AC3E}">
        <p14:creationId xmlns:p14="http://schemas.microsoft.com/office/powerpoint/2010/main" val="25999497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Pathophysiology of Membranoproliferative Lesions</a:t>
            </a:r>
            <a:endParaRPr lang="en-GB" sz="4300" b="0" cap="small" dirty="0">
              <a:solidFill>
                <a:srgbClr val="2C62A9"/>
              </a:solidFill>
              <a:latin typeface="Calibri"/>
              <a:ea typeface="+mn-ea"/>
              <a:cs typeface="+mn-cs"/>
            </a:endParaRPr>
          </a:p>
        </p:txBody>
      </p:sp>
      <p:pic>
        <p:nvPicPr>
          <p:cNvPr id="4" name="Main graphic">
            <a:extLst>
              <a:ext uri="{FF2B5EF4-FFF2-40B4-BE49-F238E27FC236}">
                <a16:creationId xmlns:a16="http://schemas.microsoft.com/office/drawing/2014/main" id="{B532E574-CFE3-4EBF-9C19-915EB08955EA}"/>
              </a:ext>
            </a:extLst>
          </p:cNvPr>
          <p:cNvPicPr/>
          <p:nvPr/>
        </p:nvPicPr>
        <p:blipFill>
          <a:blip r:embed="rId3"/>
          <a:stretch/>
        </p:blipFill>
        <p:spPr>
          <a:xfrm>
            <a:off x="2336779" y="1715268"/>
            <a:ext cx="7490732" cy="4694768"/>
          </a:xfrm>
          <a:prstGeom prst="rect">
            <a:avLst/>
          </a:prstGeom>
          <a:ln>
            <a:noFill/>
          </a:ln>
        </p:spPr>
      </p:pic>
    </p:spTree>
    <p:extLst>
      <p:ext uri="{BB962C8B-B14F-4D97-AF65-F5344CB8AC3E}">
        <p14:creationId xmlns:p14="http://schemas.microsoft.com/office/powerpoint/2010/main" val="41454267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5865B6E7-9F47-43C6-8FE4-54594E14C8FC}"/>
              </a:ext>
            </a:extLst>
          </p:cNvPr>
          <p:cNvSpPr>
            <a:spLocks noGrp="1"/>
          </p:cNvSpPr>
          <p:nvPr>
            <p:ph type="subTitle" idx="1"/>
          </p:nvPr>
        </p:nvSpPr>
        <p:spPr>
          <a:xfrm>
            <a:off x="304800" y="1527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8.1.3: If no underlying etiology is found for ICGN after extensive workup, evaluate for both complement dysregulation and drivers of complement dysregulation.</a:t>
            </a:r>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r>
              <a:rPr lang="en-US" dirty="0"/>
              <a:t>Practice Point 8.1.4: Rule out infection-related GN or postinfectious GN prior to assigning the diagnosis of C3 glomerulopathy (C3G).</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8.1.5: Evaluate for the presence of a monoclonal protein in patients who present for the first time with a C3G diagnosis at ≥50 years of age</a:t>
            </a:r>
          </a:p>
        </p:txBody>
      </p:sp>
      <p:pic>
        <p:nvPicPr>
          <p:cNvPr id="6" name="Main graphic">
            <a:extLst>
              <a:ext uri="{FF2B5EF4-FFF2-40B4-BE49-F238E27FC236}">
                <a16:creationId xmlns:a16="http://schemas.microsoft.com/office/drawing/2014/main" id="{7E6161AE-6515-4DAA-B392-3926C54A98B6}"/>
              </a:ext>
            </a:extLst>
          </p:cNvPr>
          <p:cNvPicPr/>
          <p:nvPr/>
        </p:nvPicPr>
        <p:blipFill>
          <a:blip r:embed="rId3"/>
          <a:stretch/>
        </p:blipFill>
        <p:spPr>
          <a:xfrm>
            <a:off x="2842603" y="2323884"/>
            <a:ext cx="6218270" cy="2497498"/>
          </a:xfrm>
          <a:prstGeom prst="rect">
            <a:avLst/>
          </a:prstGeom>
          <a:ln>
            <a:noFill/>
          </a:ln>
        </p:spPr>
      </p:pic>
    </p:spTree>
    <p:extLst>
      <p:ext uri="{BB962C8B-B14F-4D97-AF65-F5344CB8AC3E}">
        <p14:creationId xmlns:p14="http://schemas.microsoft.com/office/powerpoint/2010/main" val="12772316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Treatment of Immune Complex-Mediated GN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5865B6E7-9F47-43C6-8FE4-54594E14C8FC}"/>
              </a:ext>
            </a:extLst>
          </p:cNvPr>
          <p:cNvSpPr>
            <a:spLocks noGrp="1"/>
          </p:cNvSpPr>
          <p:nvPr>
            <p:ph type="subTitle" idx="1"/>
          </p:nvPr>
        </p:nvSpPr>
        <p:spPr>
          <a:xfrm>
            <a:off x="304800" y="1527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8.2.1.1: When the cause of ICGN is determined, the initial approach to treatment should focus on the underlying pathologic process.</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8.2.1.2: Indolent ICGN, whether idiopathic or linked to a primary disease process, is best managed with supportive care and carefully considered use of</a:t>
            </a:r>
          </a:p>
          <a:p>
            <a:pPr marL="0" lvl="0" indent="0">
              <a:lnSpc>
                <a:spcPct val="100000"/>
              </a:lnSpc>
              <a:spcBef>
                <a:spcPts val="0"/>
              </a:spcBef>
              <a:buNone/>
            </a:pPr>
            <a:r>
              <a:rPr lang="en-US" dirty="0"/>
              <a:t>immunosuppression.</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8.2.1.3: For patients with idiopathic ICGN and proteinuria &lt;3.5 g/d, the absence of the nephrotic syndrome, and a normal eGFR, we suggest supportive therapy with RAS inhibition alone.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8.2.1.4: For patients with idiopathic ICGN, a nephrotic syndrome, and normal or near-normal SCr, try a limited treatment course of glucocorticoids.</a:t>
            </a:r>
          </a:p>
        </p:txBody>
      </p:sp>
    </p:spTree>
    <p:extLst>
      <p:ext uri="{BB962C8B-B14F-4D97-AF65-F5344CB8AC3E}">
        <p14:creationId xmlns:p14="http://schemas.microsoft.com/office/powerpoint/2010/main" val="5361954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Treatment of Immune Complex-Mediated GN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5865B6E7-9F47-43C6-8FE4-54594E14C8FC}"/>
              </a:ext>
            </a:extLst>
          </p:cNvPr>
          <p:cNvSpPr>
            <a:spLocks noGrp="1"/>
          </p:cNvSpPr>
          <p:nvPr>
            <p:ph type="subTitle" idx="1"/>
          </p:nvPr>
        </p:nvSpPr>
        <p:spPr>
          <a:xfrm>
            <a:off x="304800" y="1527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8.2.1.5: For patients with idiopathic ICGN, abnormal kidney function (but without crescentic involvements), active urine sediment, with or without nephrotic-range proteinuria, add glucocorticoids and immunosuppressive therapy to supportive care.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8.2.1.6: For patients presenting with a rapidly progressive crescentic idiopathic ICGN, treat with high-dose glucocorticoids and cyclophosphamide.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8.2.1.7: For most patients with idiopathic ICGN presenting with an eGFR &lt;30 ml/min per 1.73 m</a:t>
            </a:r>
            <a:r>
              <a:rPr lang="en-US" baseline="30000" dirty="0"/>
              <a:t>2</a:t>
            </a:r>
            <a:r>
              <a:rPr lang="en-US" dirty="0"/>
              <a:t>, treat with supportive care alone.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8.2.1.8: Patients who fail to respond to the treatment approaches discussed in 8.2.1.4 and 8.2.1.5 should be considered for a clinical trial where available.</a:t>
            </a:r>
          </a:p>
        </p:txBody>
      </p:sp>
    </p:spTree>
    <p:extLst>
      <p:ext uri="{BB962C8B-B14F-4D97-AF65-F5344CB8AC3E}">
        <p14:creationId xmlns:p14="http://schemas.microsoft.com/office/powerpoint/2010/main" val="1013248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61987837"/>
              </p:ext>
            </p:extLst>
          </p:nvPr>
        </p:nvGraphicFramePr>
        <p:xfrm>
          <a:off x="168876" y="1896662"/>
          <a:ext cx="11854247" cy="3064675"/>
        </p:xfrm>
        <a:graphic>
          <a:graphicData uri="http://schemas.openxmlformats.org/drawingml/2006/table">
            <a:tbl>
              <a:tblPr firstRow="1" bandRow="1">
                <a:tableStyleId>{5C22544A-7EE6-4342-B048-85BDC9FD1C3A}</a:tableStyleId>
              </a:tblPr>
              <a:tblGrid>
                <a:gridCol w="2883109">
                  <a:extLst>
                    <a:ext uri="{9D8B030D-6E8A-4147-A177-3AD203B41FA5}">
                      <a16:colId xmlns:a16="http://schemas.microsoft.com/office/drawing/2014/main" val="1565145338"/>
                    </a:ext>
                  </a:extLst>
                </a:gridCol>
                <a:gridCol w="1529649">
                  <a:extLst>
                    <a:ext uri="{9D8B030D-6E8A-4147-A177-3AD203B41FA5}">
                      <a16:colId xmlns:a16="http://schemas.microsoft.com/office/drawing/2014/main" val="1013215769"/>
                    </a:ext>
                  </a:extLst>
                </a:gridCol>
                <a:gridCol w="2182153">
                  <a:extLst>
                    <a:ext uri="{9D8B030D-6E8A-4147-A177-3AD203B41FA5}">
                      <a16:colId xmlns:a16="http://schemas.microsoft.com/office/drawing/2014/main" val="3140547686"/>
                    </a:ext>
                  </a:extLst>
                </a:gridCol>
                <a:gridCol w="2073872">
                  <a:extLst>
                    <a:ext uri="{9D8B030D-6E8A-4147-A177-3AD203B41FA5}">
                      <a16:colId xmlns:a16="http://schemas.microsoft.com/office/drawing/2014/main" val="75040337"/>
                    </a:ext>
                  </a:extLst>
                </a:gridCol>
                <a:gridCol w="1551702">
                  <a:extLst>
                    <a:ext uri="{9D8B030D-6E8A-4147-A177-3AD203B41FA5}">
                      <a16:colId xmlns:a16="http://schemas.microsoft.com/office/drawing/2014/main" val="1149878210"/>
                    </a:ext>
                  </a:extLst>
                </a:gridCol>
                <a:gridCol w="1633762">
                  <a:extLst>
                    <a:ext uri="{9D8B030D-6E8A-4147-A177-3AD203B41FA5}">
                      <a16:colId xmlns:a16="http://schemas.microsoft.com/office/drawing/2014/main" val="3189313660"/>
                    </a:ext>
                  </a:extLst>
                </a:gridCol>
              </a:tblGrid>
              <a:tr h="371476">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71476">
                <a:tc gridSpan="6">
                  <a:txBody>
                    <a:bodyPr/>
                    <a:lstStyle/>
                    <a:p>
                      <a:pPr marL="0" indent="0">
                        <a:buFont typeface="Arial" panose="020B0604020202020204" pitchFamily="34" charset="0"/>
                        <a:buNone/>
                      </a:pPr>
                      <a:r>
                        <a:rPr lang="en-AU" sz="1800" b="1" dirty="0">
                          <a:solidFill>
                            <a:srgbClr val="004990"/>
                          </a:solidFill>
                          <a:latin typeface="Calibri" panose="020F0502020204030204" pitchFamily="34" charset="0"/>
                        </a:rPr>
                        <a:t>Chapter 3: Membranous nephropathy</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buFont typeface="Arial" panose="020B0604020202020204" pitchFamily="34" charset="0"/>
                        <a:buNone/>
                      </a:pPr>
                      <a:endParaRPr lang="en-AU" sz="2000" b="1"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2490224112"/>
                  </a:ext>
                </a:extLst>
              </a:tr>
              <a:tr h="2321723">
                <a:tc>
                  <a:txBody>
                    <a:bodyPr/>
                    <a:lstStyle/>
                    <a:p>
                      <a:r>
                        <a:rPr lang="en-US" sz="1800" kern="1200" dirty="0">
                          <a:solidFill>
                            <a:srgbClr val="004990"/>
                          </a:solidFill>
                          <a:latin typeface="Calibri" panose="020F0502020204030204" pitchFamily="34" charset="0"/>
                          <a:ea typeface="+mn-ea"/>
                          <a:cs typeface="+mn-cs"/>
                        </a:rPr>
                        <a:t>In adults with biopsy-proven MN and NS, what immunosuppressive agents improve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Adults with MN and NS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other immunosuppressive therapies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816950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82F1F-51D9-4086-A174-DA293F78969A}"/>
              </a:ext>
            </a:extLst>
          </p:cNvPr>
          <p:cNvPicPr>
            <a:picLocks noChangeAspect="1"/>
          </p:cNvPicPr>
          <p:nvPr/>
        </p:nvPicPr>
        <p:blipFill>
          <a:blip r:embed="rId3"/>
          <a:stretch>
            <a:fillRect/>
          </a:stretch>
        </p:blipFill>
        <p:spPr>
          <a:xfrm>
            <a:off x="2788339" y="1455901"/>
            <a:ext cx="6615321" cy="5219602"/>
          </a:xfrm>
          <a:prstGeom prst="rect">
            <a:avLst/>
          </a:prstGeom>
        </p:spPr>
      </p:pic>
      <p:sp>
        <p:nvSpPr>
          <p:cNvPr id="3" name="Title 1">
            <a:extLst>
              <a:ext uri="{FF2B5EF4-FFF2-40B4-BE49-F238E27FC236}">
                <a16:creationId xmlns:a16="http://schemas.microsoft.com/office/drawing/2014/main" id="{0F6D7703-FFD1-4A4E-AB9D-0AB67FA0A1C2}"/>
              </a:ext>
            </a:extLst>
          </p:cNvPr>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Approach to idiopathic ICGN</a:t>
            </a:r>
            <a:endParaRPr lang="en-GB" sz="4300" b="0" cap="small" dirty="0">
              <a:solidFill>
                <a:srgbClr val="2C62A9"/>
              </a:solidFill>
              <a:latin typeface="Calibri"/>
              <a:ea typeface="+mn-ea"/>
              <a:cs typeface="+mn-cs"/>
            </a:endParaRPr>
          </a:p>
        </p:txBody>
      </p:sp>
    </p:spTree>
    <p:extLst>
      <p:ext uri="{BB962C8B-B14F-4D97-AF65-F5344CB8AC3E}">
        <p14:creationId xmlns:p14="http://schemas.microsoft.com/office/powerpoint/2010/main" val="263788317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Treatment of C3 Glomerulopathy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5865B6E7-9F47-43C6-8FE4-54594E14C8FC}"/>
              </a:ext>
            </a:extLst>
          </p:cNvPr>
          <p:cNvSpPr>
            <a:spLocks noGrp="1"/>
          </p:cNvSpPr>
          <p:nvPr>
            <p:ph type="subTitle" idx="1"/>
          </p:nvPr>
        </p:nvSpPr>
        <p:spPr>
          <a:xfrm>
            <a:off x="304800" y="1527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8.2.2.1: In the absence of a monoclonal gammopathy, C3G in patients with moderate-to-severe disease should be treated initially with MMF plus glucocorticoids, and if this fails, eculizumab should be considered.</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8.2.2.2: Patients who fail to respond to the treatment approaches discussed in 8.2.2.1 should be considered for a clinical trial where available.</a:t>
            </a:r>
          </a:p>
        </p:txBody>
      </p:sp>
    </p:spTree>
    <p:extLst>
      <p:ext uri="{BB962C8B-B14F-4D97-AF65-F5344CB8AC3E}">
        <p14:creationId xmlns:p14="http://schemas.microsoft.com/office/powerpoint/2010/main" val="839957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t>Chapter 9. Antineutrophil Cytoplasmic Antibody (ANCA)-associated Vasculitis</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59487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9.1.1: In the case of a clinical presentation compatible with small-vessel vasculitis in combination with positive myeloperoxidase (MPO)- or proteinase 3 (PR3)-</a:t>
            </a:r>
          </a:p>
          <a:p>
            <a:pPr marL="0" lvl="0" indent="0">
              <a:lnSpc>
                <a:spcPct val="100000"/>
              </a:lnSpc>
              <a:spcBef>
                <a:spcPts val="0"/>
              </a:spcBef>
              <a:buNone/>
            </a:pPr>
            <a:r>
              <a:rPr lang="en-US" dirty="0">
                <a:latin typeface="Calibri"/>
                <a:cs typeface="Calibri"/>
              </a:rPr>
              <a:t>ANCA serology, waiting for a kidney biopsy to be performed or reported should not delay starting immunosuppressive therapy, especially in patients who are rapidly deteriorating.</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pic>
        <p:nvPicPr>
          <p:cNvPr id="6" name="Main graphic">
            <a:extLst>
              <a:ext uri="{FF2B5EF4-FFF2-40B4-BE49-F238E27FC236}">
                <a16:creationId xmlns:a16="http://schemas.microsoft.com/office/drawing/2014/main" id="{F4E93BA0-0051-4098-9F39-48171BFCFAE1}"/>
              </a:ext>
            </a:extLst>
          </p:cNvPr>
          <p:cNvPicPr/>
          <p:nvPr/>
        </p:nvPicPr>
        <p:blipFill>
          <a:blip r:embed="rId3"/>
          <a:stretch/>
        </p:blipFill>
        <p:spPr>
          <a:xfrm>
            <a:off x="2892299" y="2689574"/>
            <a:ext cx="6407401" cy="4016026"/>
          </a:xfrm>
          <a:prstGeom prst="rect">
            <a:avLst/>
          </a:prstGeom>
          <a:ln>
            <a:noFill/>
          </a:ln>
        </p:spPr>
      </p:pic>
    </p:spTree>
    <p:extLst>
      <p:ext uri="{BB962C8B-B14F-4D97-AF65-F5344CB8AC3E}">
        <p14:creationId xmlns:p14="http://schemas.microsoft.com/office/powerpoint/2010/main" val="241110415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9.1.2: Patients with ANCA-associated vasculitis (AAV) should be treated at centers with experience in AAV management</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pic>
        <p:nvPicPr>
          <p:cNvPr id="7" name="Main graphic">
            <a:extLst>
              <a:ext uri="{FF2B5EF4-FFF2-40B4-BE49-F238E27FC236}">
                <a16:creationId xmlns:a16="http://schemas.microsoft.com/office/drawing/2014/main" id="{7F019DD6-A66C-4890-B848-02D715C46FC5}"/>
              </a:ext>
            </a:extLst>
          </p:cNvPr>
          <p:cNvPicPr/>
          <p:nvPr/>
        </p:nvPicPr>
        <p:blipFill>
          <a:blip r:embed="rId3"/>
          <a:stretch/>
        </p:blipFill>
        <p:spPr>
          <a:xfrm>
            <a:off x="1684159" y="2124741"/>
            <a:ext cx="8823682" cy="4103936"/>
          </a:xfrm>
          <a:prstGeom prst="rect">
            <a:avLst/>
          </a:prstGeom>
          <a:ln>
            <a:noFill/>
          </a:ln>
        </p:spPr>
      </p:pic>
    </p:spTree>
    <p:extLst>
      <p:ext uri="{BB962C8B-B14F-4D97-AF65-F5344CB8AC3E}">
        <p14:creationId xmlns:p14="http://schemas.microsoft.com/office/powerpoint/2010/main" val="114100380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pic>
        <p:nvPicPr>
          <p:cNvPr id="8" name="Main graphic">
            <a:extLst>
              <a:ext uri="{FF2B5EF4-FFF2-40B4-BE49-F238E27FC236}">
                <a16:creationId xmlns:a16="http://schemas.microsoft.com/office/drawing/2014/main" id="{16ACDB8E-E635-4B35-9215-7FE897EE2295}"/>
              </a:ext>
            </a:extLst>
          </p:cNvPr>
          <p:cNvPicPr/>
          <p:nvPr/>
        </p:nvPicPr>
        <p:blipFill>
          <a:blip r:embed="rId3"/>
          <a:stretch/>
        </p:blipFill>
        <p:spPr>
          <a:xfrm>
            <a:off x="3221940" y="1224699"/>
            <a:ext cx="5748120" cy="4984200"/>
          </a:xfrm>
          <a:prstGeom prst="rect">
            <a:avLst/>
          </a:prstGeom>
          <a:ln>
            <a:noFill/>
          </a:ln>
        </p:spPr>
      </p:pic>
    </p:spTree>
    <p:extLst>
      <p:ext uri="{BB962C8B-B14F-4D97-AF65-F5344CB8AC3E}">
        <p14:creationId xmlns:p14="http://schemas.microsoft.com/office/powerpoint/2010/main" val="416165753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pic>
        <p:nvPicPr>
          <p:cNvPr id="4" name="Main graphic">
            <a:extLst>
              <a:ext uri="{FF2B5EF4-FFF2-40B4-BE49-F238E27FC236}">
                <a16:creationId xmlns:a16="http://schemas.microsoft.com/office/drawing/2014/main" id="{062CBE3D-ACB7-454E-97EB-D50440CC2E76}"/>
              </a:ext>
            </a:extLst>
          </p:cNvPr>
          <p:cNvPicPr/>
          <p:nvPr/>
        </p:nvPicPr>
        <p:blipFill>
          <a:blip r:embed="rId3"/>
          <a:stretch/>
        </p:blipFill>
        <p:spPr>
          <a:xfrm>
            <a:off x="1578963" y="1829869"/>
            <a:ext cx="9034073" cy="3198261"/>
          </a:xfrm>
          <a:prstGeom prst="rect">
            <a:avLst/>
          </a:prstGeom>
          <a:ln>
            <a:noFill/>
          </a:ln>
        </p:spPr>
      </p:pic>
    </p:spTree>
    <p:extLst>
      <p:ext uri="{BB962C8B-B14F-4D97-AF65-F5344CB8AC3E}">
        <p14:creationId xmlns:p14="http://schemas.microsoft.com/office/powerpoint/2010/main" val="10994020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6"/>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Prognosis: Kidney Prognosis and Treatment Response</a:t>
            </a:r>
            <a:endParaRPr lang="en-GB" sz="4300" b="0" cap="small" dirty="0">
              <a:solidFill>
                <a:srgbClr val="2C62A9"/>
              </a:solidFill>
              <a:latin typeface="Calibri"/>
              <a:ea typeface="+mn-ea"/>
              <a:cs typeface="+mn-cs"/>
            </a:endParaRPr>
          </a:p>
        </p:txBody>
      </p:sp>
      <p:pic>
        <p:nvPicPr>
          <p:cNvPr id="7" name="Main graphic">
            <a:extLst>
              <a:ext uri="{FF2B5EF4-FFF2-40B4-BE49-F238E27FC236}">
                <a16:creationId xmlns:a16="http://schemas.microsoft.com/office/drawing/2014/main" id="{95477D46-D0C0-45A0-9DD3-51A0036E000F}"/>
              </a:ext>
            </a:extLst>
          </p:cNvPr>
          <p:cNvPicPr/>
          <p:nvPr/>
        </p:nvPicPr>
        <p:blipFill>
          <a:blip r:embed="rId3"/>
          <a:stretch/>
        </p:blipFill>
        <p:spPr>
          <a:xfrm>
            <a:off x="3666904" y="1607664"/>
            <a:ext cx="4830480" cy="4984200"/>
          </a:xfrm>
          <a:prstGeom prst="rect">
            <a:avLst/>
          </a:prstGeom>
          <a:ln>
            <a:noFill/>
          </a:ln>
        </p:spPr>
      </p:pic>
    </p:spTree>
    <p:extLst>
      <p:ext uri="{BB962C8B-B14F-4D97-AF65-F5344CB8AC3E}">
        <p14:creationId xmlns:p14="http://schemas.microsoft.com/office/powerpoint/2010/main" val="252289289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Prognosis: Relapse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9.2.3.1: The persistence of ANCA positivity, an increase in ANCA levels, and a change in ANCA from negative to positive are only modestly predictive of future disease relapse and should not be used to guide treatment decisions.</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spTree>
    <p:extLst>
      <p:ext uri="{BB962C8B-B14F-4D97-AF65-F5344CB8AC3E}">
        <p14:creationId xmlns:p14="http://schemas.microsoft.com/office/powerpoint/2010/main" val="25849277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9.3.1.1: We recommend that glucocorticoids in combination with cyclophosphamide or rituximab be used as initial treatment of new-onset AAV (1B).</a:t>
            </a:r>
            <a:endParaRPr lang="en-US" b="1" dirty="0"/>
          </a:p>
          <a:p>
            <a:pPr marL="0" lvl="0" indent="0">
              <a:lnSpc>
                <a:spcPct val="100000"/>
              </a:lnSpc>
              <a:spcBef>
                <a:spcPts val="0"/>
              </a:spcBef>
              <a:buNone/>
            </a:pPr>
            <a:endParaRPr lang="en-US" b="1" dirty="0"/>
          </a:p>
          <a:p>
            <a:pPr marL="0" lvl="0" indent="0">
              <a:lnSpc>
                <a:spcPct val="100000"/>
              </a:lnSpc>
              <a:spcBef>
                <a:spcPts val="0"/>
              </a:spcBef>
              <a:buNone/>
            </a:pPr>
            <a:endParaRPr lang="en-US" b="1" dirty="0"/>
          </a:p>
          <a:p>
            <a:pPr marL="0" lvl="0" indent="0">
              <a:lnSpc>
                <a:spcPct val="100000"/>
              </a:lnSpc>
              <a:spcBef>
                <a:spcPts val="0"/>
              </a:spcBef>
              <a:buNone/>
            </a:pPr>
            <a:endParaRPr lang="en-US" b="1" dirty="0"/>
          </a:p>
        </p:txBody>
      </p:sp>
    </p:spTree>
    <p:extLst>
      <p:ext uri="{BB962C8B-B14F-4D97-AF65-F5344CB8AC3E}">
        <p14:creationId xmlns:p14="http://schemas.microsoft.com/office/powerpoint/2010/main" val="393712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00344095"/>
              </p:ext>
            </p:extLst>
          </p:nvPr>
        </p:nvGraphicFramePr>
        <p:xfrm>
          <a:off x="111211" y="279152"/>
          <a:ext cx="11969577" cy="6479102"/>
        </p:xfrm>
        <a:graphic>
          <a:graphicData uri="http://schemas.openxmlformats.org/drawingml/2006/table">
            <a:tbl>
              <a:tblPr firstRow="1" bandRow="1">
                <a:tableStyleId>{5C22544A-7EE6-4342-B048-85BDC9FD1C3A}</a:tableStyleId>
              </a:tblPr>
              <a:tblGrid>
                <a:gridCol w="3426940">
                  <a:extLst>
                    <a:ext uri="{9D8B030D-6E8A-4147-A177-3AD203B41FA5}">
                      <a16:colId xmlns:a16="http://schemas.microsoft.com/office/drawing/2014/main" val="1565145338"/>
                    </a:ext>
                  </a:extLst>
                </a:gridCol>
                <a:gridCol w="1713471">
                  <a:extLst>
                    <a:ext uri="{9D8B030D-6E8A-4147-A177-3AD203B41FA5}">
                      <a16:colId xmlns:a16="http://schemas.microsoft.com/office/drawing/2014/main" val="2516877686"/>
                    </a:ext>
                  </a:extLst>
                </a:gridCol>
                <a:gridCol w="2183027">
                  <a:extLst>
                    <a:ext uri="{9D8B030D-6E8A-4147-A177-3AD203B41FA5}">
                      <a16:colId xmlns:a16="http://schemas.microsoft.com/office/drawing/2014/main" val="1783758961"/>
                    </a:ext>
                  </a:extLst>
                </a:gridCol>
                <a:gridCol w="1828800">
                  <a:extLst>
                    <a:ext uri="{9D8B030D-6E8A-4147-A177-3AD203B41FA5}">
                      <a16:colId xmlns:a16="http://schemas.microsoft.com/office/drawing/2014/main" val="1269104789"/>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60028">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60028">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4: NS in children</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777592">
                <a:tc>
                  <a:txBody>
                    <a:bodyPr/>
                    <a:lstStyle/>
                    <a:p>
                      <a:r>
                        <a:rPr lang="en-US" sz="1800" kern="1200" dirty="0">
                          <a:solidFill>
                            <a:srgbClr val="004990"/>
                          </a:solidFill>
                          <a:latin typeface="Calibri" panose="020F0502020204030204" pitchFamily="34" charset="0"/>
                          <a:ea typeface="+mn-ea"/>
                          <a:cs typeface="+mn-cs"/>
                        </a:rPr>
                        <a:t>In children with SSNS, what glucocorticoid therapy regimens improve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Children (3-18 years of age) with SSNS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Glucocorticoid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standard of care</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3121233362"/>
                  </a:ext>
                </a:extLst>
              </a:tr>
              <a:tr h="170759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children with SSNS, what non-glucocorticoid immunosuppressive regimens improve efficacy outcomes and reduce adverse effects?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Children (3-18 years of age) with SSNS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Non-glucocorticoid 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extLst>
                  <a:ext uri="{0D108BD9-81ED-4DB2-BD59-A6C34878D82A}">
                    <a16:rowId xmlns:a16="http://schemas.microsoft.com/office/drawing/2014/main" val="1425725219"/>
                  </a:ext>
                </a:extLst>
              </a:tr>
              <a:tr h="2262391">
                <a:tc>
                  <a:txBody>
                    <a:bodyPr/>
                    <a:lstStyle/>
                    <a:p>
                      <a:r>
                        <a:rPr lang="en-US" sz="1800" kern="1200" dirty="0">
                          <a:solidFill>
                            <a:srgbClr val="004990"/>
                          </a:solidFill>
                          <a:latin typeface="Calibri" panose="020F0502020204030204" pitchFamily="34" charset="0"/>
                          <a:ea typeface="+mn-ea"/>
                          <a:cs typeface="+mn-cs"/>
                        </a:rPr>
                        <a:t>In children (3–18 years of age) with SRNS, what immunosuppressive therapy, improves efficacy outcomes and reduces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Children (3-18 years of age) with SRNS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No treatment, placebo, or other immunosuppressive therapies (including glucocorticoids)</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3560098291"/>
                  </a:ext>
                </a:extLst>
              </a:tr>
            </a:tbl>
          </a:graphicData>
        </a:graphic>
      </p:graphicFrame>
    </p:spTree>
    <p:extLst>
      <p:ext uri="{BB962C8B-B14F-4D97-AF65-F5344CB8AC3E}">
        <p14:creationId xmlns:p14="http://schemas.microsoft.com/office/powerpoint/2010/main" val="23259629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9.3.1.1: A recommended treatment algorithm for AAV with kidney involvement is given in the figure.</a:t>
            </a:r>
            <a:endParaRPr lang="en-US" dirty="0"/>
          </a:p>
          <a:p>
            <a:pPr marL="0" lvl="0" indent="0">
              <a:lnSpc>
                <a:spcPct val="100000"/>
              </a:lnSpc>
              <a:spcBef>
                <a:spcPts val="0"/>
              </a:spcBef>
              <a:buNone/>
            </a:pPr>
            <a:endParaRPr lang="en-US" dirty="0"/>
          </a:p>
        </p:txBody>
      </p:sp>
      <p:pic>
        <p:nvPicPr>
          <p:cNvPr id="4" name="Main graphic">
            <a:extLst>
              <a:ext uri="{FF2B5EF4-FFF2-40B4-BE49-F238E27FC236}">
                <a16:creationId xmlns:a16="http://schemas.microsoft.com/office/drawing/2014/main" id="{5A40ACA6-94DD-4337-BE89-37DBF06250AA}"/>
              </a:ext>
            </a:extLst>
          </p:cNvPr>
          <p:cNvPicPr/>
          <p:nvPr/>
        </p:nvPicPr>
        <p:blipFill>
          <a:blip r:embed="rId3"/>
          <a:stretch/>
        </p:blipFill>
        <p:spPr>
          <a:xfrm>
            <a:off x="3546660" y="1762581"/>
            <a:ext cx="5098680" cy="4984200"/>
          </a:xfrm>
          <a:prstGeom prst="rect">
            <a:avLst/>
          </a:prstGeom>
          <a:ln>
            <a:noFill/>
          </a:ln>
        </p:spPr>
      </p:pic>
    </p:spTree>
    <p:extLst>
      <p:ext uri="{BB962C8B-B14F-4D97-AF65-F5344CB8AC3E}">
        <p14:creationId xmlns:p14="http://schemas.microsoft.com/office/powerpoint/2010/main" val="37480257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9.3.1.2: In patients presenting with markedly reduced or rapidly declining GFR (SCr &gt;4 mg/dl [&gt;354 mmol/l]), there are limited data to support rituximab and glucocorticoids. Cyclophosphamide and glucocorticoids are preferred for induction therapy. The combination of rituximab and cyclophosphamide can also be considered in this setting.</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9.3.1.3: Considerations for choosing between rituximab and cyclophosphamide for induction therapy are given in the figure below. </a:t>
            </a:r>
          </a:p>
        </p:txBody>
      </p:sp>
      <p:pic>
        <p:nvPicPr>
          <p:cNvPr id="6" name="Main graphic">
            <a:extLst>
              <a:ext uri="{FF2B5EF4-FFF2-40B4-BE49-F238E27FC236}">
                <a16:creationId xmlns:a16="http://schemas.microsoft.com/office/drawing/2014/main" id="{633D2ED8-B4B2-4B7C-A4D0-7561AFB4F274}"/>
              </a:ext>
            </a:extLst>
          </p:cNvPr>
          <p:cNvPicPr/>
          <p:nvPr/>
        </p:nvPicPr>
        <p:blipFill>
          <a:blip r:embed="rId3"/>
          <a:stretch/>
        </p:blipFill>
        <p:spPr>
          <a:xfrm>
            <a:off x="1127514" y="4080938"/>
            <a:ext cx="9780215" cy="2507057"/>
          </a:xfrm>
          <a:prstGeom prst="rect">
            <a:avLst/>
          </a:prstGeom>
          <a:ln>
            <a:noFill/>
          </a:ln>
        </p:spPr>
      </p:pic>
    </p:spTree>
    <p:extLst>
      <p:ext uri="{BB962C8B-B14F-4D97-AF65-F5344CB8AC3E}">
        <p14:creationId xmlns:p14="http://schemas.microsoft.com/office/powerpoint/2010/main" val="279411625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9.3.1.4: Considerations for choosing the route of administration of cyclophosphamide are given in the figure. </a:t>
            </a:r>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9.3.1.5: Discontinue immunosuppressive therapy after 3 months in patients who remain on dialysis and who do not have any extrarenal manifestations of disease.</a:t>
            </a:r>
          </a:p>
        </p:txBody>
      </p:sp>
      <p:pic>
        <p:nvPicPr>
          <p:cNvPr id="7" name="Main graphic">
            <a:extLst>
              <a:ext uri="{FF2B5EF4-FFF2-40B4-BE49-F238E27FC236}">
                <a16:creationId xmlns:a16="http://schemas.microsoft.com/office/drawing/2014/main" id="{221756A9-4B2E-473F-B147-20413049D5E0}"/>
              </a:ext>
            </a:extLst>
          </p:cNvPr>
          <p:cNvPicPr/>
          <p:nvPr/>
        </p:nvPicPr>
        <p:blipFill>
          <a:blip r:embed="rId3"/>
          <a:stretch/>
        </p:blipFill>
        <p:spPr>
          <a:xfrm>
            <a:off x="2198022" y="1974963"/>
            <a:ext cx="7795956" cy="1955906"/>
          </a:xfrm>
          <a:prstGeom prst="rect">
            <a:avLst/>
          </a:prstGeom>
          <a:ln>
            <a:noFill/>
          </a:ln>
        </p:spPr>
      </p:pic>
    </p:spTree>
    <p:extLst>
      <p:ext uri="{BB962C8B-B14F-4D97-AF65-F5344CB8AC3E}">
        <p14:creationId xmlns:p14="http://schemas.microsoft.com/office/powerpoint/2010/main" val="13942272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9.3.1.6: Recommendations for oral glucocorticoid tapering are given in the figure. </a:t>
            </a:r>
          </a:p>
          <a:p>
            <a:pPr marL="0" lvl="0" indent="0">
              <a:lnSpc>
                <a:spcPct val="100000"/>
              </a:lnSpc>
              <a:spcBef>
                <a:spcPts val="0"/>
              </a:spcBef>
              <a:buNone/>
            </a:pPr>
            <a:endParaRPr lang="en-US" dirty="0"/>
          </a:p>
        </p:txBody>
      </p:sp>
      <p:pic>
        <p:nvPicPr>
          <p:cNvPr id="6" name="Main graphic">
            <a:extLst>
              <a:ext uri="{FF2B5EF4-FFF2-40B4-BE49-F238E27FC236}">
                <a16:creationId xmlns:a16="http://schemas.microsoft.com/office/drawing/2014/main" id="{5DBA2603-51DB-4F65-86A0-99BD284ECC10}"/>
              </a:ext>
            </a:extLst>
          </p:cNvPr>
          <p:cNvPicPr/>
          <p:nvPr/>
        </p:nvPicPr>
        <p:blipFill>
          <a:blip r:embed="rId3"/>
          <a:stretch/>
        </p:blipFill>
        <p:spPr>
          <a:xfrm>
            <a:off x="3924942" y="1603795"/>
            <a:ext cx="4185360" cy="4984200"/>
          </a:xfrm>
          <a:prstGeom prst="rect">
            <a:avLst/>
          </a:prstGeom>
          <a:ln>
            <a:noFill/>
          </a:ln>
        </p:spPr>
      </p:pic>
    </p:spTree>
    <p:extLst>
      <p:ext uri="{BB962C8B-B14F-4D97-AF65-F5344CB8AC3E}">
        <p14:creationId xmlns:p14="http://schemas.microsoft.com/office/powerpoint/2010/main" val="11725555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9.3.1.7: Recommendations for immunosuppressive dosing are given in the figure.</a:t>
            </a:r>
            <a:endParaRPr lang="en-US" dirty="0"/>
          </a:p>
        </p:txBody>
      </p:sp>
      <p:pic>
        <p:nvPicPr>
          <p:cNvPr id="3" name="Picture 2">
            <a:extLst>
              <a:ext uri="{FF2B5EF4-FFF2-40B4-BE49-F238E27FC236}">
                <a16:creationId xmlns:a16="http://schemas.microsoft.com/office/drawing/2014/main" id="{88E40D75-105B-4399-BF0E-8879DDD346BA}"/>
              </a:ext>
            </a:extLst>
          </p:cNvPr>
          <p:cNvPicPr>
            <a:picLocks noChangeAspect="1"/>
          </p:cNvPicPr>
          <p:nvPr/>
        </p:nvPicPr>
        <p:blipFill>
          <a:blip r:embed="rId3"/>
          <a:stretch>
            <a:fillRect/>
          </a:stretch>
        </p:blipFill>
        <p:spPr>
          <a:xfrm>
            <a:off x="1666922" y="1954891"/>
            <a:ext cx="8858155" cy="4633104"/>
          </a:xfrm>
          <a:prstGeom prst="rect">
            <a:avLst/>
          </a:prstGeom>
        </p:spPr>
      </p:pic>
    </p:spTree>
    <p:extLst>
      <p:ext uri="{BB962C8B-B14F-4D97-AF65-F5344CB8AC3E}">
        <p14:creationId xmlns:p14="http://schemas.microsoft.com/office/powerpoint/2010/main" val="41899202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9.3.1.8: Consider plasma exchange for patients with SCr &gt;5.7 mg/dl (500 mmol/l) requiring dialysis or with rapidly increasing SCr, and in patients with diffuse</a:t>
            </a:r>
          </a:p>
          <a:p>
            <a:pPr marL="0" lvl="0" indent="0">
              <a:lnSpc>
                <a:spcPct val="100000"/>
              </a:lnSpc>
              <a:spcBef>
                <a:spcPts val="0"/>
              </a:spcBef>
              <a:buNone/>
            </a:pPr>
            <a:r>
              <a:rPr lang="en-US" dirty="0">
                <a:latin typeface="Calibri"/>
                <a:cs typeface="Calibri"/>
              </a:rPr>
              <a:t>alveolar hemorrhage who have hypoxemia.</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9.3.1.9: Add plasma exchange for patients with an overlap syndrome of ANCA vasculitis and anti-GBM.</a:t>
            </a:r>
          </a:p>
        </p:txBody>
      </p:sp>
      <p:pic>
        <p:nvPicPr>
          <p:cNvPr id="4" name="Picture 3">
            <a:extLst>
              <a:ext uri="{FF2B5EF4-FFF2-40B4-BE49-F238E27FC236}">
                <a16:creationId xmlns:a16="http://schemas.microsoft.com/office/drawing/2014/main" id="{8D476920-3820-4843-87C2-F98953061405}"/>
              </a:ext>
            </a:extLst>
          </p:cNvPr>
          <p:cNvPicPr>
            <a:picLocks noChangeAspect="1"/>
          </p:cNvPicPr>
          <p:nvPr/>
        </p:nvPicPr>
        <p:blipFill>
          <a:blip r:embed="rId3"/>
          <a:stretch>
            <a:fillRect/>
          </a:stretch>
        </p:blipFill>
        <p:spPr>
          <a:xfrm>
            <a:off x="1449675" y="3670592"/>
            <a:ext cx="9292649" cy="2229522"/>
          </a:xfrm>
          <a:prstGeom prst="rect">
            <a:avLst/>
          </a:prstGeom>
        </p:spPr>
      </p:pic>
    </p:spTree>
    <p:extLst>
      <p:ext uri="{BB962C8B-B14F-4D97-AF65-F5344CB8AC3E}">
        <p14:creationId xmlns:p14="http://schemas.microsoft.com/office/powerpoint/2010/main" val="37272189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9.3.2.1: We recommend maintenance therapy with either rituximab or azathioprine and low-dose glucocorticoids after induction of remission (1C).</a:t>
            </a:r>
          </a:p>
          <a:p>
            <a:pPr marL="0" lvl="0" indent="0">
              <a:lnSpc>
                <a:spcPct val="100000"/>
              </a:lnSpc>
              <a:spcBef>
                <a:spcPts val="0"/>
              </a:spcBef>
              <a:buNone/>
            </a:pPr>
            <a:endParaRPr lang="en-US" b="1" dirty="0"/>
          </a:p>
          <a:p>
            <a:pPr marL="0" lvl="0" indent="0">
              <a:lnSpc>
                <a:spcPct val="100000"/>
              </a:lnSpc>
              <a:spcBef>
                <a:spcPts val="0"/>
              </a:spcBef>
              <a:buNone/>
            </a:pPr>
            <a:r>
              <a:rPr lang="en-US" dirty="0"/>
              <a:t>Practice Point 9.3.2.1: Following cyclophosphamide induction, either azathioprine plus low-dose glucocorticoids or rituximab without glucocorticoids should be used to</a:t>
            </a:r>
          </a:p>
          <a:p>
            <a:pPr marL="0" lvl="0" indent="0">
              <a:lnSpc>
                <a:spcPct val="100000"/>
              </a:lnSpc>
              <a:spcBef>
                <a:spcPts val="0"/>
              </a:spcBef>
              <a:buNone/>
            </a:pPr>
            <a:r>
              <a:rPr lang="en-US" dirty="0"/>
              <a:t>prevent relapse.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9.3.2.2: Following rituximab induction, maintenance immunosuppressive therapy should be given to most patients.</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9.3.2.3: The optimal duration of azathioprine plus low-dose glucocorticoids is not known but should be between 18 months and 4 years after induction of remission.</a:t>
            </a:r>
          </a:p>
        </p:txBody>
      </p:sp>
    </p:spTree>
    <p:extLst>
      <p:ext uri="{BB962C8B-B14F-4D97-AF65-F5344CB8AC3E}">
        <p14:creationId xmlns:p14="http://schemas.microsoft.com/office/powerpoint/2010/main" val="25026447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9.3.2.4: The optimal duration of rituximab maintenance is not known, but studies to date have evaluated a duration of 18 months after remission. There is no role for the routine use of an oral glucocorticoid or oral immunosuppressive with rituximab</a:t>
            </a:r>
          </a:p>
          <a:p>
            <a:pPr marL="0" lvl="0" indent="0">
              <a:lnSpc>
                <a:spcPct val="100000"/>
              </a:lnSpc>
              <a:spcBef>
                <a:spcPts val="0"/>
              </a:spcBef>
              <a:buNone/>
            </a:pPr>
            <a:r>
              <a:rPr lang="en-US" dirty="0">
                <a:latin typeface="Calibri"/>
                <a:cs typeface="Calibri"/>
              </a:rPr>
              <a:t>maintenance.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9.3.2.5: When considering withdrawal of maintenance therapy, the risk of relapse should be considered, and patients should be informed of the need for prompt attention if symptoms recur.</a:t>
            </a:r>
          </a:p>
          <a:p>
            <a:pPr marL="0" lvl="0" indent="0">
              <a:lnSpc>
                <a:spcPct val="100000"/>
              </a:lnSpc>
              <a:spcBef>
                <a:spcPts val="0"/>
              </a:spcBef>
              <a:buNone/>
            </a:pPr>
            <a:endParaRPr lang="en-US" dirty="0"/>
          </a:p>
        </p:txBody>
      </p:sp>
      <p:pic>
        <p:nvPicPr>
          <p:cNvPr id="3" name="Picture 2">
            <a:extLst>
              <a:ext uri="{FF2B5EF4-FFF2-40B4-BE49-F238E27FC236}">
                <a16:creationId xmlns:a16="http://schemas.microsoft.com/office/drawing/2014/main" id="{88C28908-72AA-4268-80CF-6F7069802128}"/>
              </a:ext>
            </a:extLst>
          </p:cNvPr>
          <p:cNvPicPr>
            <a:picLocks noChangeAspect="1"/>
          </p:cNvPicPr>
          <p:nvPr/>
        </p:nvPicPr>
        <p:blipFill>
          <a:blip r:embed="rId3"/>
          <a:stretch>
            <a:fillRect/>
          </a:stretch>
        </p:blipFill>
        <p:spPr>
          <a:xfrm>
            <a:off x="1679000" y="4777593"/>
            <a:ext cx="8833999" cy="1814276"/>
          </a:xfrm>
          <a:prstGeom prst="rect">
            <a:avLst/>
          </a:prstGeom>
        </p:spPr>
      </p:pic>
    </p:spTree>
    <p:extLst>
      <p:ext uri="{BB962C8B-B14F-4D97-AF65-F5344CB8AC3E}">
        <p14:creationId xmlns:p14="http://schemas.microsoft.com/office/powerpoint/2010/main" val="121202079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9.3.2.6: Consider methotrexate for maintenance therapy in patients, after induction with methotrexate or for those who are intolerant of azathioprine and</a:t>
            </a:r>
          </a:p>
          <a:p>
            <a:pPr marL="0" lvl="0" indent="0">
              <a:lnSpc>
                <a:spcPct val="100000"/>
              </a:lnSpc>
              <a:spcBef>
                <a:spcPts val="0"/>
              </a:spcBef>
              <a:buNone/>
            </a:pPr>
            <a:r>
              <a:rPr lang="en-US" dirty="0">
                <a:latin typeface="Calibri"/>
                <a:cs typeface="Calibri"/>
              </a:rPr>
              <a:t>MMF, but not if GFR is &lt;60 ml/min per 1.73 m</a:t>
            </a:r>
            <a:r>
              <a:rPr lang="en-US" baseline="30000" dirty="0">
                <a:latin typeface="Calibri"/>
                <a:cs typeface="Calibri"/>
              </a:rPr>
              <a:t>2</a:t>
            </a:r>
            <a:r>
              <a:rPr lang="en-US" dirty="0">
                <a:latin typeface="Calibri"/>
                <a:cs typeface="Calibri"/>
              </a:rPr>
              <a:t>.</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9.3.2.7: Considerations for choosing rituximab or azathioprine for maintenance therapy are presented in the figure.</a:t>
            </a:r>
          </a:p>
        </p:txBody>
      </p:sp>
      <p:pic>
        <p:nvPicPr>
          <p:cNvPr id="4" name="Picture 3">
            <a:extLst>
              <a:ext uri="{FF2B5EF4-FFF2-40B4-BE49-F238E27FC236}">
                <a16:creationId xmlns:a16="http://schemas.microsoft.com/office/drawing/2014/main" id="{A5869142-0C15-432D-BB03-381743F7427D}"/>
              </a:ext>
            </a:extLst>
          </p:cNvPr>
          <p:cNvPicPr>
            <a:picLocks noChangeAspect="1"/>
          </p:cNvPicPr>
          <p:nvPr/>
        </p:nvPicPr>
        <p:blipFill>
          <a:blip r:embed="rId3"/>
          <a:stretch>
            <a:fillRect/>
          </a:stretch>
        </p:blipFill>
        <p:spPr>
          <a:xfrm>
            <a:off x="1722713" y="4083716"/>
            <a:ext cx="8746574" cy="2048142"/>
          </a:xfrm>
          <a:prstGeom prst="rect">
            <a:avLst/>
          </a:prstGeom>
        </p:spPr>
      </p:pic>
    </p:spTree>
    <p:extLst>
      <p:ext uri="{BB962C8B-B14F-4D97-AF65-F5344CB8AC3E}">
        <p14:creationId xmlns:p14="http://schemas.microsoft.com/office/powerpoint/2010/main" val="267910481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9.3.2.8: Recommendations for dosing and duration of maintenance therapy are given in the figure.</a:t>
            </a:r>
            <a:endParaRPr lang="en-US" dirty="0"/>
          </a:p>
        </p:txBody>
      </p:sp>
      <p:pic>
        <p:nvPicPr>
          <p:cNvPr id="3" name="Picture 2">
            <a:extLst>
              <a:ext uri="{FF2B5EF4-FFF2-40B4-BE49-F238E27FC236}">
                <a16:creationId xmlns:a16="http://schemas.microsoft.com/office/drawing/2014/main" id="{816EC059-60A7-4860-B834-7EA955145BE0}"/>
              </a:ext>
            </a:extLst>
          </p:cNvPr>
          <p:cNvPicPr>
            <a:picLocks noChangeAspect="1"/>
          </p:cNvPicPr>
          <p:nvPr/>
        </p:nvPicPr>
        <p:blipFill>
          <a:blip r:embed="rId3"/>
          <a:stretch>
            <a:fillRect/>
          </a:stretch>
        </p:blipFill>
        <p:spPr>
          <a:xfrm>
            <a:off x="2357021" y="2378819"/>
            <a:ext cx="7477958" cy="4413574"/>
          </a:xfrm>
          <a:prstGeom prst="rect">
            <a:avLst/>
          </a:prstGeom>
        </p:spPr>
      </p:pic>
    </p:spTree>
    <p:extLst>
      <p:ext uri="{BB962C8B-B14F-4D97-AF65-F5344CB8AC3E}">
        <p14:creationId xmlns:p14="http://schemas.microsoft.com/office/powerpoint/2010/main" val="991390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98929715"/>
              </p:ext>
            </p:extLst>
          </p:nvPr>
        </p:nvGraphicFramePr>
        <p:xfrm>
          <a:off x="111211" y="1278112"/>
          <a:ext cx="11969577" cy="4301776"/>
        </p:xfrm>
        <a:graphic>
          <a:graphicData uri="http://schemas.openxmlformats.org/drawingml/2006/table">
            <a:tbl>
              <a:tblPr firstRow="1" bandRow="1">
                <a:tableStyleId>{5C22544A-7EE6-4342-B048-85BDC9FD1C3A}</a:tableStyleId>
              </a:tblPr>
              <a:tblGrid>
                <a:gridCol w="3307492">
                  <a:extLst>
                    <a:ext uri="{9D8B030D-6E8A-4147-A177-3AD203B41FA5}">
                      <a16:colId xmlns:a16="http://schemas.microsoft.com/office/drawing/2014/main" val="1565145338"/>
                    </a:ext>
                  </a:extLst>
                </a:gridCol>
                <a:gridCol w="1598140">
                  <a:extLst>
                    <a:ext uri="{9D8B030D-6E8A-4147-A177-3AD203B41FA5}">
                      <a16:colId xmlns:a16="http://schemas.microsoft.com/office/drawing/2014/main" val="412703875"/>
                    </a:ext>
                  </a:extLst>
                </a:gridCol>
                <a:gridCol w="2100649">
                  <a:extLst>
                    <a:ext uri="{9D8B030D-6E8A-4147-A177-3AD203B41FA5}">
                      <a16:colId xmlns:a16="http://schemas.microsoft.com/office/drawing/2014/main" val="3757952920"/>
                    </a:ext>
                  </a:extLst>
                </a:gridCol>
                <a:gridCol w="2145957">
                  <a:extLst>
                    <a:ext uri="{9D8B030D-6E8A-4147-A177-3AD203B41FA5}">
                      <a16:colId xmlns:a16="http://schemas.microsoft.com/office/drawing/2014/main" val="720743341"/>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31031">
                <a:tc>
                  <a:txBody>
                    <a:bodyPr/>
                    <a:lstStyle/>
                    <a:p>
                      <a:r>
                        <a:rPr lang="en-AU" sz="1800" dirty="0">
                          <a:latin typeface="Calibri" panose="020F0502020204030204" pitchFamily="34" charset="0"/>
                        </a:rPr>
                        <a:t>Key question</a:t>
                      </a:r>
                    </a:p>
                  </a:txBody>
                  <a:tcPr/>
                </a:tc>
                <a:tc>
                  <a:txBody>
                    <a:bodyPr/>
                    <a:lstStyle/>
                    <a:p>
                      <a:r>
                        <a:rPr lang="en-AU" sz="1800" dirty="0">
                          <a:latin typeface="Calibri" panose="020F0502020204030204" pitchFamily="34" charset="0"/>
                        </a:rPr>
                        <a:t>Population</a:t>
                      </a:r>
                    </a:p>
                  </a:txBody>
                  <a:tcPr/>
                </a:tc>
                <a:tc>
                  <a:txBody>
                    <a:bodyPr/>
                    <a:lstStyle/>
                    <a:p>
                      <a:r>
                        <a:rPr lang="en-AU" sz="1800" dirty="0">
                          <a:latin typeface="Calibri" panose="020F0502020204030204" pitchFamily="34" charset="0"/>
                        </a:rPr>
                        <a:t>Intervention</a:t>
                      </a:r>
                    </a:p>
                  </a:txBody>
                  <a:tcPr/>
                </a:tc>
                <a:tc>
                  <a:txBody>
                    <a:bodyPr/>
                    <a:lstStyle/>
                    <a:p>
                      <a:r>
                        <a:rPr lang="en-AU" sz="1800" dirty="0">
                          <a:latin typeface="Calibri" panose="020F0502020204030204" pitchFamily="34" charset="0"/>
                        </a:rPr>
                        <a:t>Comparator</a:t>
                      </a:r>
                    </a:p>
                  </a:txBody>
                  <a:tcPr/>
                </a:tc>
                <a:tc>
                  <a:txBody>
                    <a:bodyPr/>
                    <a:lstStyle/>
                    <a:p>
                      <a:r>
                        <a:rPr lang="en-AU" sz="1800" dirty="0">
                          <a:latin typeface="Calibri" panose="020F0502020204030204" pitchFamily="34" charset="0"/>
                        </a:rPr>
                        <a:t>Outcome</a:t>
                      </a:r>
                    </a:p>
                  </a:txBody>
                  <a:tcPr/>
                </a:tc>
                <a:tc>
                  <a:txBody>
                    <a:bodyPr/>
                    <a:lstStyle/>
                    <a:p>
                      <a:r>
                        <a:rPr lang="en-AU" sz="1800" dirty="0">
                          <a:latin typeface="Calibri" panose="020F0502020204030204" pitchFamily="34" charset="0"/>
                        </a:rPr>
                        <a:t>Study design</a:t>
                      </a:r>
                    </a:p>
                  </a:txBody>
                  <a:tcPr/>
                </a:tc>
                <a:extLst>
                  <a:ext uri="{0D108BD9-81ED-4DB2-BD59-A6C34878D82A}">
                    <a16:rowId xmlns:a16="http://schemas.microsoft.com/office/drawing/2014/main" val="10000"/>
                  </a:ext>
                </a:extLst>
              </a:tr>
              <a:tr h="331031">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5: MCD in adults</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634426">
                <a:tc>
                  <a:txBody>
                    <a:bodyPr/>
                    <a:lstStyle/>
                    <a:p>
                      <a:r>
                        <a:rPr lang="en-US" sz="1800" kern="1200" dirty="0">
                          <a:solidFill>
                            <a:srgbClr val="004990"/>
                          </a:solidFill>
                          <a:latin typeface="Calibri" panose="020F0502020204030204" pitchFamily="34" charset="0"/>
                          <a:ea typeface="+mn-ea"/>
                          <a:cs typeface="+mn-cs"/>
                        </a:rPr>
                        <a:t>In adults with biopsy-proven MCD and NS, what immunosuppressive agents improve efficacy outcomes and reduce adverse effects?</a:t>
                      </a:r>
                    </a:p>
                  </a:txBody>
                  <a:tcPr anchor="ctr">
                    <a:solidFill>
                      <a:srgbClr val="E7EBF6"/>
                    </a:solidFill>
                  </a:tcPr>
                </a:tc>
                <a:tc>
                  <a:txBody>
                    <a:bodyPr/>
                    <a:lstStyle/>
                    <a:p>
                      <a:r>
                        <a:rPr lang="en-US" sz="1800" kern="1200" dirty="0">
                          <a:solidFill>
                            <a:srgbClr val="004990"/>
                          </a:solidFill>
                          <a:latin typeface="Calibri" panose="020F0502020204030204" pitchFamily="34" charset="0"/>
                          <a:ea typeface="+mn-ea"/>
                          <a:cs typeface="+mn-cs"/>
                        </a:rPr>
                        <a:t>Adults with biopsy-proven MCD and NS</a:t>
                      </a:r>
                    </a:p>
                  </a:txBody>
                  <a:tcPr>
                    <a:solidFill>
                      <a:srgbClr val="E7EBF6"/>
                    </a:solidFill>
                  </a:tcPr>
                </a:tc>
                <a:tc>
                  <a:txBody>
                    <a:bodyPr/>
                    <a:lstStyle/>
                    <a:p>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solidFill>
                      <a:srgbClr val="E7EBF6"/>
                    </a:solidFill>
                  </a:tcPr>
                </a:tc>
                <a:tc>
                  <a:txBody>
                    <a:bodyPr/>
                    <a:lstStyle/>
                    <a:p>
                      <a:r>
                        <a:rPr lang="en-US" sz="1800" kern="1200" dirty="0">
                          <a:solidFill>
                            <a:srgbClr val="004990"/>
                          </a:solidFill>
                          <a:latin typeface="Calibri" panose="020F0502020204030204" pitchFamily="34" charset="0"/>
                          <a:ea typeface="+mn-ea"/>
                          <a:cs typeface="+mn-cs"/>
                        </a:rPr>
                        <a:t>No treatment, placebo, or other immunosuppressive therapies</a:t>
                      </a:r>
                    </a:p>
                  </a:txBody>
                  <a:tcP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solidFill>
                      <a:srgbClr val="E7EBF6"/>
                    </a:solidFill>
                  </a:tcPr>
                </a:tc>
                <a:extLst>
                  <a:ext uri="{0D108BD9-81ED-4DB2-BD59-A6C34878D82A}">
                    <a16:rowId xmlns:a16="http://schemas.microsoft.com/office/drawing/2014/main" val="3121233362"/>
                  </a:ext>
                </a:extLst>
              </a:tr>
              <a:tr h="33103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6:FSGS in adults</a:t>
                      </a:r>
                      <a:endParaRPr lang="en-AU" sz="1800" dirty="0">
                        <a:solidFill>
                          <a:srgbClr val="004990"/>
                        </a:solidFill>
                        <a:latin typeface="Calibri" panose="020F0502020204030204" pitchFamily="34" charset="0"/>
                      </a:endParaRPr>
                    </a:p>
                  </a:txBody>
                  <a:tcPr>
                    <a:solidFill>
                      <a:srgbClr val="CCD5E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CCD5E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CCD5E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CCD5EA"/>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CCD5EA"/>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1373488460"/>
                  </a:ext>
                </a:extLst>
              </a:tr>
              <a:tr h="157007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adults with biopsy-proven FSGS, what immunosuppressive agents improve efficacy outcomes and reduce adverse effects?</a:t>
                      </a:r>
                      <a:endParaRPr lang="en-AU" sz="1800" dirty="0">
                        <a:solidFill>
                          <a:srgbClr val="004990"/>
                        </a:solidFill>
                        <a:latin typeface="Calibri" panose="020F0502020204030204" pitchFamily="34" charset="0"/>
                      </a:endParaRPr>
                    </a:p>
                  </a:txBody>
                  <a:tcP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Adults with biopsy-proven FSGS and NS</a:t>
                      </a:r>
                      <a:endParaRPr lang="en-AU" sz="1800" dirty="0">
                        <a:solidFill>
                          <a:srgbClr val="004990"/>
                        </a:solidFill>
                        <a:latin typeface="Calibri" panose="020F0502020204030204" pitchFamily="34" charset="0"/>
                      </a:endParaRPr>
                    </a:p>
                  </a:txBody>
                  <a:tcP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AU" sz="1800" dirty="0">
                        <a:solidFill>
                          <a:srgbClr val="004990"/>
                        </a:solidFill>
                        <a:latin typeface="Calibri" panose="020F0502020204030204" pitchFamily="34" charset="0"/>
                      </a:endParaRPr>
                    </a:p>
                  </a:txBody>
                  <a:tcP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No treatment, placebo, or other immunosuppressive therapies</a:t>
                      </a:r>
                      <a:endParaRPr lang="en-AU" sz="1800" dirty="0">
                        <a:solidFill>
                          <a:srgbClr val="004990"/>
                        </a:solidFill>
                        <a:latin typeface="Calibri" panose="020F0502020204030204" pitchFamily="34" charset="0"/>
                      </a:endParaRPr>
                    </a:p>
                  </a:txBody>
                  <a:tcP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solidFill>
                      <a:srgbClr val="E7EBF6"/>
                    </a:solidFill>
                  </a:tcPr>
                </a:tc>
                <a:extLst>
                  <a:ext uri="{0D108BD9-81ED-4DB2-BD59-A6C34878D82A}">
                    <a16:rowId xmlns:a16="http://schemas.microsoft.com/office/drawing/2014/main" val="1425725219"/>
                  </a:ext>
                </a:extLst>
              </a:tr>
            </a:tbl>
          </a:graphicData>
        </a:graphic>
      </p:graphicFrame>
    </p:spTree>
    <p:extLst>
      <p:ext uri="{BB962C8B-B14F-4D97-AF65-F5344CB8AC3E}">
        <p14:creationId xmlns:p14="http://schemas.microsoft.com/office/powerpoint/2010/main" val="37366408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Relapsing Disease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9.3.3.1: Patients with relapsing disease (life or organ-threatening) should be reinduced (Recommendation 9.3.1.1.), preferably with rituximab.</a:t>
            </a:r>
            <a:endParaRPr lang="en-US" dirty="0"/>
          </a:p>
        </p:txBody>
      </p:sp>
    </p:spTree>
    <p:extLst>
      <p:ext uri="{BB962C8B-B14F-4D97-AF65-F5344CB8AC3E}">
        <p14:creationId xmlns:p14="http://schemas.microsoft.com/office/powerpoint/2010/main" val="12684853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4"/>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Special Situations: Refractory Disease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6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9.4.1.1: Refractory disease can be treated by an increase in glucocorticoids (intravenous or oral), by the addition of rituximab if cyclophosphamide induction had</a:t>
            </a:r>
          </a:p>
          <a:p>
            <a:pPr marL="0" lvl="0" indent="0">
              <a:lnSpc>
                <a:spcPct val="100000"/>
              </a:lnSpc>
              <a:spcBef>
                <a:spcPts val="0"/>
              </a:spcBef>
              <a:buNone/>
            </a:pPr>
            <a:r>
              <a:rPr lang="en-US" dirty="0">
                <a:latin typeface="Calibri"/>
                <a:cs typeface="Calibri"/>
              </a:rPr>
              <a:t>been used previously, or vice versa. Plasma exchange can be considered.</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9.4.1.2: In the setting of diffuse alveolar bleeding with hypoxemia, plasma exchange should be considered in addition to glucocorticoids with either cyclophosphamide or rituximab.</a:t>
            </a:r>
          </a:p>
          <a:p>
            <a:pPr marL="0" lvl="0" indent="0">
              <a:lnSpc>
                <a:spcPct val="100000"/>
              </a:lnSpc>
              <a:spcBef>
                <a:spcPts val="0"/>
              </a:spcBef>
              <a:buNone/>
            </a:pPr>
            <a:endParaRPr lang="en-US" dirty="0"/>
          </a:p>
        </p:txBody>
      </p:sp>
    </p:spTree>
    <p:extLst>
      <p:ext uri="{BB962C8B-B14F-4D97-AF65-F5344CB8AC3E}">
        <p14:creationId xmlns:p14="http://schemas.microsoft.com/office/powerpoint/2010/main" val="313089930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4"/>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Special Situations: Transplantation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6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9.4.2.1: Delay transplantation until patients are in complete clinical remission for ≥6 months. Persistence of ANCA should not delay transplantation.</a:t>
            </a:r>
            <a:endParaRPr lang="en-US" dirty="0"/>
          </a:p>
        </p:txBody>
      </p:sp>
    </p:spTree>
    <p:extLst>
      <p:ext uri="{BB962C8B-B14F-4D97-AF65-F5344CB8AC3E}">
        <p14:creationId xmlns:p14="http://schemas.microsoft.com/office/powerpoint/2010/main" val="24106221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t>Chapter 10. Lupus Nephritis  (LN)</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77258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8D0F5-C448-4F0C-B3E2-9340FB4C308B}"/>
              </a:ext>
            </a:extLst>
          </p:cNvPr>
          <p:cNvPicPr>
            <a:picLocks noChangeAspect="1"/>
          </p:cNvPicPr>
          <p:nvPr/>
        </p:nvPicPr>
        <p:blipFill>
          <a:blip r:embed="rId3"/>
          <a:stretch>
            <a:fillRect/>
          </a:stretch>
        </p:blipFill>
        <p:spPr>
          <a:xfrm>
            <a:off x="5777346" y="424933"/>
            <a:ext cx="5544392" cy="6433067"/>
          </a:xfrm>
          <a:prstGeom prst="rect">
            <a:avLst/>
          </a:prstGeom>
        </p:spPr>
      </p:pic>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4256443"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10.1.1: Approach to the diagnosis of kidney involvement in systemic lupus erythematosus (SLE).</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spTree>
    <p:extLst>
      <p:ext uri="{BB962C8B-B14F-4D97-AF65-F5344CB8AC3E}">
        <p14:creationId xmlns:p14="http://schemas.microsoft.com/office/powerpoint/2010/main" val="882944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Diagnosis</a:t>
            </a:r>
            <a:endParaRPr lang="en-GB" sz="4300" b="0" cap="small" dirty="0">
              <a:solidFill>
                <a:srgbClr val="2C62A9"/>
              </a:solidFill>
              <a:latin typeface="Calibri"/>
              <a:ea typeface="+mn-ea"/>
              <a:cs typeface="+mn-cs"/>
            </a:endParaRPr>
          </a:p>
        </p:txBody>
      </p:sp>
      <p:pic>
        <p:nvPicPr>
          <p:cNvPr id="7" name="Main graphic">
            <a:extLst>
              <a:ext uri="{FF2B5EF4-FFF2-40B4-BE49-F238E27FC236}">
                <a16:creationId xmlns:a16="http://schemas.microsoft.com/office/drawing/2014/main" id="{0F036029-CEC5-4D24-A02C-92695DF71BAA}"/>
              </a:ext>
            </a:extLst>
          </p:cNvPr>
          <p:cNvPicPr/>
          <p:nvPr/>
        </p:nvPicPr>
        <p:blipFill>
          <a:blip r:embed="rId3"/>
          <a:stretch/>
        </p:blipFill>
        <p:spPr>
          <a:xfrm>
            <a:off x="2165255" y="973800"/>
            <a:ext cx="7861489" cy="5614195"/>
          </a:xfrm>
          <a:prstGeom prst="rect">
            <a:avLst/>
          </a:prstGeom>
          <a:ln>
            <a:noFill/>
          </a:ln>
        </p:spPr>
      </p:pic>
    </p:spTree>
    <p:extLst>
      <p:ext uri="{BB962C8B-B14F-4D97-AF65-F5344CB8AC3E}">
        <p14:creationId xmlns:p14="http://schemas.microsoft.com/office/powerpoint/2010/main" val="208824747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59249"/>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General Management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7241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10.2.1.1: We recommend that patients with SLE, including those with lupus nephritis (LN), be treated with hydroxychloroquine or an equivalent antimalarial unless contraindicated (1C).</a:t>
            </a:r>
          </a:p>
          <a:p>
            <a:pPr marL="0" lvl="0" indent="0">
              <a:lnSpc>
                <a:spcPct val="100000"/>
              </a:lnSpc>
              <a:spcBef>
                <a:spcPts val="0"/>
              </a:spcBef>
              <a:buNone/>
            </a:pPr>
            <a:endParaRPr lang="en-US" b="1" dirty="0"/>
          </a:p>
          <a:p>
            <a:pPr marL="0" lvl="0" indent="0">
              <a:lnSpc>
                <a:spcPct val="100000"/>
              </a:lnSpc>
              <a:spcBef>
                <a:spcPts val="0"/>
              </a:spcBef>
              <a:buNone/>
            </a:pPr>
            <a:endParaRPr lang="en-US" dirty="0"/>
          </a:p>
        </p:txBody>
      </p:sp>
    </p:spTree>
    <p:extLst>
      <p:ext uri="{BB962C8B-B14F-4D97-AF65-F5344CB8AC3E}">
        <p14:creationId xmlns:p14="http://schemas.microsoft.com/office/powerpoint/2010/main" val="41944958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59249"/>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General Management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72412"/>
            <a:ext cx="326674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10.2.1.1: Adjunctive therapies to manage LN and attenuate complications of the disease or its treatments should be considered for all patients, as outlined in the figure.</a:t>
            </a:r>
            <a:endParaRPr lang="en-US" dirty="0"/>
          </a:p>
          <a:p>
            <a:pPr marL="0" lvl="0" indent="0">
              <a:lnSpc>
                <a:spcPct val="100000"/>
              </a:lnSpc>
              <a:spcBef>
                <a:spcPts val="0"/>
              </a:spcBef>
              <a:buNone/>
            </a:pPr>
            <a:endParaRPr lang="en-US" dirty="0"/>
          </a:p>
        </p:txBody>
      </p:sp>
      <p:pic>
        <p:nvPicPr>
          <p:cNvPr id="3" name="Picture 2">
            <a:extLst>
              <a:ext uri="{FF2B5EF4-FFF2-40B4-BE49-F238E27FC236}">
                <a16:creationId xmlns:a16="http://schemas.microsoft.com/office/drawing/2014/main" id="{4B252404-E05E-4277-84D6-253A5A3C0AB3}"/>
              </a:ext>
            </a:extLst>
          </p:cNvPr>
          <p:cNvPicPr>
            <a:picLocks noChangeAspect="1"/>
          </p:cNvPicPr>
          <p:nvPr/>
        </p:nvPicPr>
        <p:blipFill>
          <a:blip r:embed="rId3"/>
          <a:stretch>
            <a:fillRect/>
          </a:stretch>
        </p:blipFill>
        <p:spPr>
          <a:xfrm>
            <a:off x="4035842" y="972411"/>
            <a:ext cx="6528167" cy="5699083"/>
          </a:xfrm>
          <a:prstGeom prst="rect">
            <a:avLst/>
          </a:prstGeom>
        </p:spPr>
      </p:pic>
    </p:spTree>
    <p:extLst>
      <p:ext uri="{BB962C8B-B14F-4D97-AF65-F5344CB8AC3E}">
        <p14:creationId xmlns:p14="http://schemas.microsoft.com/office/powerpoint/2010/main" val="148727319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59249"/>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 or Class II LN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7241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10.2.2.1: Approach to immunosuppressive treatment for patients with Class I or Class II LN</a:t>
            </a:r>
            <a:endParaRPr lang="en-US" dirty="0"/>
          </a:p>
          <a:p>
            <a:pPr marL="0" lvl="0" indent="0">
              <a:lnSpc>
                <a:spcPct val="100000"/>
              </a:lnSpc>
              <a:spcBef>
                <a:spcPts val="0"/>
              </a:spcBef>
              <a:buNone/>
            </a:pPr>
            <a:endParaRPr lang="en-US" dirty="0"/>
          </a:p>
        </p:txBody>
      </p:sp>
      <p:pic>
        <p:nvPicPr>
          <p:cNvPr id="3" name="Picture 2">
            <a:extLst>
              <a:ext uri="{FF2B5EF4-FFF2-40B4-BE49-F238E27FC236}">
                <a16:creationId xmlns:a16="http://schemas.microsoft.com/office/drawing/2014/main" id="{03FF8090-3FF1-4A5D-91FF-4A20CCBCF703}"/>
              </a:ext>
            </a:extLst>
          </p:cNvPr>
          <p:cNvPicPr>
            <a:picLocks noChangeAspect="1"/>
          </p:cNvPicPr>
          <p:nvPr/>
        </p:nvPicPr>
        <p:blipFill>
          <a:blip r:embed="rId3"/>
          <a:stretch>
            <a:fillRect/>
          </a:stretch>
        </p:blipFill>
        <p:spPr>
          <a:xfrm>
            <a:off x="2919708" y="1662974"/>
            <a:ext cx="6352583" cy="4450466"/>
          </a:xfrm>
          <a:prstGeom prst="rect">
            <a:avLst/>
          </a:prstGeom>
        </p:spPr>
      </p:pic>
    </p:spTree>
    <p:extLst>
      <p:ext uri="{BB962C8B-B14F-4D97-AF65-F5344CB8AC3E}">
        <p14:creationId xmlns:p14="http://schemas.microsoft.com/office/powerpoint/2010/main" val="38122789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19EAF-9803-4CC8-ACAC-37FD165989AC}"/>
              </a:ext>
            </a:extLst>
          </p:cNvPr>
          <p:cNvPicPr>
            <a:picLocks noChangeAspect="1"/>
          </p:cNvPicPr>
          <p:nvPr/>
        </p:nvPicPr>
        <p:blipFill>
          <a:blip r:embed="rId3"/>
          <a:stretch>
            <a:fillRect/>
          </a:stretch>
        </p:blipFill>
        <p:spPr>
          <a:xfrm>
            <a:off x="3672744" y="1127560"/>
            <a:ext cx="7663792" cy="5552939"/>
          </a:xfrm>
          <a:prstGeom prst="rect">
            <a:avLst/>
          </a:prstGeom>
        </p:spPr>
      </p:pic>
      <p:sp>
        <p:nvSpPr>
          <p:cNvPr id="2" name="Title 1"/>
          <p:cNvSpPr>
            <a:spLocks noGrp="1"/>
          </p:cNvSpPr>
          <p:nvPr>
            <p:ph type="ctrTitle"/>
          </p:nvPr>
        </p:nvSpPr>
        <p:spPr>
          <a:xfrm>
            <a:off x="304799" y="276887"/>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85597"/>
            <a:ext cx="3621742"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10.2.3.1.1: We recommend that patients with active Class III or IV LN, with or without a membranous component, be treated initially with glucocorticoids plus either low-dose intravenous cyclophosphamide or MPAA (1B).</a:t>
            </a:r>
            <a:endParaRPr lang="en-US" b="1" dirty="0"/>
          </a:p>
          <a:p>
            <a:pPr marL="0" lvl="0" indent="0">
              <a:lnSpc>
                <a:spcPct val="100000"/>
              </a:lnSpc>
              <a:spcBef>
                <a:spcPts val="0"/>
              </a:spcBef>
              <a:buNone/>
            </a:pPr>
            <a:endParaRPr lang="en-US" dirty="0"/>
          </a:p>
        </p:txBody>
      </p:sp>
    </p:spTree>
    <p:extLst>
      <p:ext uri="{BB962C8B-B14F-4D97-AF65-F5344CB8AC3E}">
        <p14:creationId xmlns:p14="http://schemas.microsoft.com/office/powerpoint/2010/main" val="293930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26257539"/>
              </p:ext>
            </p:extLst>
          </p:nvPr>
        </p:nvGraphicFramePr>
        <p:xfrm>
          <a:off x="110456" y="777240"/>
          <a:ext cx="11971088" cy="5097734"/>
        </p:xfrm>
        <a:graphic>
          <a:graphicData uri="http://schemas.openxmlformats.org/drawingml/2006/table">
            <a:tbl>
              <a:tblPr firstRow="1" bandRow="1">
                <a:tableStyleId>{5C22544A-7EE6-4342-B048-85BDC9FD1C3A}</a:tableStyleId>
              </a:tblPr>
              <a:tblGrid>
                <a:gridCol w="3234106">
                  <a:extLst>
                    <a:ext uri="{9D8B030D-6E8A-4147-A177-3AD203B41FA5}">
                      <a16:colId xmlns:a16="http://schemas.microsoft.com/office/drawing/2014/main" val="1565145338"/>
                    </a:ext>
                  </a:extLst>
                </a:gridCol>
                <a:gridCol w="1622854">
                  <a:extLst>
                    <a:ext uri="{9D8B030D-6E8A-4147-A177-3AD203B41FA5}">
                      <a16:colId xmlns:a16="http://schemas.microsoft.com/office/drawing/2014/main" val="877851730"/>
                    </a:ext>
                  </a:extLst>
                </a:gridCol>
                <a:gridCol w="2491191">
                  <a:extLst>
                    <a:ext uri="{9D8B030D-6E8A-4147-A177-3AD203B41FA5}">
                      <a16:colId xmlns:a16="http://schemas.microsoft.com/office/drawing/2014/main" val="1014234068"/>
                    </a:ext>
                  </a:extLst>
                </a:gridCol>
                <a:gridCol w="1805598">
                  <a:extLst>
                    <a:ext uri="{9D8B030D-6E8A-4147-A177-3AD203B41FA5}">
                      <a16:colId xmlns:a16="http://schemas.microsoft.com/office/drawing/2014/main" val="2170353294"/>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33476">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29966">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7: Infection-related GN</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805894">
                <a:tc>
                  <a:txBody>
                    <a:bodyPr/>
                    <a:lstStyle/>
                    <a:p>
                      <a:r>
                        <a:rPr lang="en-US" sz="1800" kern="1200" dirty="0">
                          <a:solidFill>
                            <a:srgbClr val="004990"/>
                          </a:solidFill>
                          <a:latin typeface="Calibri" panose="020F0502020204030204" pitchFamily="34" charset="0"/>
                          <a:ea typeface="+mn-ea"/>
                          <a:cs typeface="+mn-cs"/>
                        </a:rPr>
                        <a:t>In adult patients with HBV- or HCV-related GN, what antiviral treatment therapy improves efficacy outcomes and reduces adverse effects?</a:t>
                      </a:r>
                    </a:p>
                  </a:txBody>
                  <a:tcPr anchor="ctr">
                    <a:solidFill>
                      <a:srgbClr val="E7EBF6"/>
                    </a:solidFill>
                  </a:tcPr>
                </a:tc>
                <a:tc>
                  <a:txBody>
                    <a:bodyPr/>
                    <a:lstStyle/>
                    <a:p>
                      <a:r>
                        <a:rPr lang="en-US" sz="1800" kern="1200" dirty="0">
                          <a:solidFill>
                            <a:srgbClr val="004990"/>
                          </a:solidFill>
                          <a:latin typeface="Calibri" panose="020F0502020204030204" pitchFamily="34" charset="0"/>
                          <a:ea typeface="+mn-ea"/>
                          <a:cs typeface="+mn-cs"/>
                        </a:rPr>
                        <a:t>Adults with HBV- or HCV-related GN</a:t>
                      </a:r>
                    </a:p>
                  </a:txBody>
                  <a:tcPr anchor="ctr">
                    <a:solidFill>
                      <a:srgbClr val="E7EBF6"/>
                    </a:solidFill>
                  </a:tcPr>
                </a:tc>
                <a:tc>
                  <a:txBody>
                    <a:bodyPr/>
                    <a:lstStyle/>
                    <a:p>
                      <a:r>
                        <a:rPr lang="en-AU" sz="1800" b="1" dirty="0">
                          <a:solidFill>
                            <a:srgbClr val="004990"/>
                          </a:solidFill>
                          <a:latin typeface="Calibri" panose="020F0502020204030204" pitchFamily="34" charset="0"/>
                        </a:rPr>
                        <a:t>Antiviral treatment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standard of care</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3121233362"/>
                  </a:ext>
                </a:extLst>
              </a:tr>
              <a:tr h="173478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patients with HIV-associated nephropathy, what antiretroviral treatment improves efficacy outcomes and reduces adverse effects?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HIV-associated nephropathy</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solidFill>
                            <a:srgbClr val="004990"/>
                          </a:solidFill>
                          <a:latin typeface="Calibri" panose="020F0502020204030204" pitchFamily="34" charset="0"/>
                        </a:rPr>
                        <a:t>Highly active antiretroviral therapy (HAART; alone or combined with antihypertensive agents, glucocorticoids,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solidFill>
                            <a:srgbClr val="004990"/>
                          </a:solidFill>
                          <a:latin typeface="Calibri" panose="020F0502020204030204" pitchFamily="34" charset="0"/>
                        </a:rPr>
                        <a:t>immunosuppressive therapies)</a:t>
                      </a:r>
                      <a:endParaRPr lang="en-AU" sz="1800" dirty="0">
                        <a:solidFill>
                          <a:srgbClr val="004990"/>
                        </a:solidFill>
                        <a:latin typeface="Calibri" panose="020F0502020204030204" pitchFamily="34" charset="0"/>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extLst>
                  <a:ext uri="{0D108BD9-81ED-4DB2-BD59-A6C34878D82A}">
                    <a16:rowId xmlns:a16="http://schemas.microsoft.com/office/drawing/2014/main" val="1425725219"/>
                  </a:ext>
                </a:extLst>
              </a:tr>
            </a:tbl>
          </a:graphicData>
        </a:graphic>
      </p:graphicFrame>
    </p:spTree>
    <p:extLst>
      <p:ext uri="{BB962C8B-B14F-4D97-AF65-F5344CB8AC3E}">
        <p14:creationId xmlns:p14="http://schemas.microsoft.com/office/powerpoint/2010/main" val="108653472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10.2.3.1.1: A regimen of reduced-dose glucocorticoids following a short course of methylprednisolone pulses may be considered during the initial treatment</a:t>
            </a:r>
          </a:p>
          <a:p>
            <a:pPr marL="0" lvl="0" indent="0">
              <a:lnSpc>
                <a:spcPct val="100000"/>
              </a:lnSpc>
              <a:spcBef>
                <a:spcPts val="0"/>
              </a:spcBef>
              <a:buNone/>
            </a:pPr>
            <a:r>
              <a:rPr lang="en-US" dirty="0">
                <a:latin typeface="Calibri"/>
                <a:cs typeface="Calibri"/>
              </a:rPr>
              <a:t>of active LN when both the kidney and extrarenal disease manifestations show satisfactory improvement.</a:t>
            </a:r>
            <a:endParaRPr lang="en-US" dirty="0"/>
          </a:p>
          <a:p>
            <a:pPr marL="0" lvl="0" indent="0">
              <a:lnSpc>
                <a:spcPct val="100000"/>
              </a:lnSpc>
              <a:spcBef>
                <a:spcPts val="0"/>
              </a:spcBef>
              <a:buNone/>
            </a:pPr>
            <a:endParaRPr lang="en-US" dirty="0"/>
          </a:p>
        </p:txBody>
      </p:sp>
      <p:pic>
        <p:nvPicPr>
          <p:cNvPr id="3" name="Picture 2">
            <a:extLst>
              <a:ext uri="{FF2B5EF4-FFF2-40B4-BE49-F238E27FC236}">
                <a16:creationId xmlns:a16="http://schemas.microsoft.com/office/drawing/2014/main" id="{36931114-778B-43C7-B7C4-BA0EF71C0A97}"/>
              </a:ext>
            </a:extLst>
          </p:cNvPr>
          <p:cNvPicPr>
            <a:picLocks noChangeAspect="1"/>
          </p:cNvPicPr>
          <p:nvPr/>
        </p:nvPicPr>
        <p:blipFill>
          <a:blip r:embed="rId3"/>
          <a:stretch>
            <a:fillRect/>
          </a:stretch>
        </p:blipFill>
        <p:spPr>
          <a:xfrm>
            <a:off x="1617504" y="3064917"/>
            <a:ext cx="8956992" cy="3696263"/>
          </a:xfrm>
          <a:prstGeom prst="rect">
            <a:avLst/>
          </a:prstGeom>
        </p:spPr>
      </p:pic>
    </p:spTree>
    <p:extLst>
      <p:ext uri="{BB962C8B-B14F-4D97-AF65-F5344CB8AC3E}">
        <p14:creationId xmlns:p14="http://schemas.microsoft.com/office/powerpoint/2010/main" val="34635993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10.2.3.1.2: Intravenous cyclophosphamide should be used as the initial therapy for active Class III and Class IV LN in patients who may have difficulty adhering to</a:t>
            </a:r>
          </a:p>
          <a:p>
            <a:pPr marL="0" lvl="0" indent="0">
              <a:lnSpc>
                <a:spcPct val="100000"/>
              </a:lnSpc>
              <a:spcBef>
                <a:spcPts val="0"/>
              </a:spcBef>
              <a:buNone/>
            </a:pPr>
            <a:r>
              <a:rPr lang="en-US" dirty="0">
                <a:latin typeface="Calibri"/>
                <a:cs typeface="Calibri"/>
              </a:rPr>
              <a:t>an oral regimen.</a:t>
            </a:r>
          </a:p>
          <a:p>
            <a:pPr marL="0" lvl="0" indent="0">
              <a:lnSpc>
                <a:spcPct val="100000"/>
              </a:lnSpc>
              <a:spcBef>
                <a:spcPts val="0"/>
              </a:spcBef>
              <a:buNone/>
            </a:pPr>
            <a:endParaRPr lang="en-US" dirty="0"/>
          </a:p>
        </p:txBody>
      </p:sp>
      <p:pic>
        <p:nvPicPr>
          <p:cNvPr id="4" name="Picture 3">
            <a:extLst>
              <a:ext uri="{FF2B5EF4-FFF2-40B4-BE49-F238E27FC236}">
                <a16:creationId xmlns:a16="http://schemas.microsoft.com/office/drawing/2014/main" id="{9CED8605-8A2E-4A44-ADA9-0FFEF36EB495}"/>
              </a:ext>
            </a:extLst>
          </p:cNvPr>
          <p:cNvPicPr>
            <a:picLocks noChangeAspect="1"/>
          </p:cNvPicPr>
          <p:nvPr/>
        </p:nvPicPr>
        <p:blipFill>
          <a:blip r:embed="rId3"/>
          <a:stretch>
            <a:fillRect/>
          </a:stretch>
        </p:blipFill>
        <p:spPr>
          <a:xfrm>
            <a:off x="1544114" y="2903215"/>
            <a:ext cx="9103771" cy="3110309"/>
          </a:xfrm>
          <a:prstGeom prst="rect">
            <a:avLst/>
          </a:prstGeom>
        </p:spPr>
      </p:pic>
    </p:spTree>
    <p:extLst>
      <p:ext uri="{BB962C8B-B14F-4D97-AF65-F5344CB8AC3E}">
        <p14:creationId xmlns:p14="http://schemas.microsoft.com/office/powerpoint/2010/main" val="27614489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10.2.3.1.3: An MPAA-based regimen is the preferred initial therapy of proliferative LN for patients at high risk of infertility, patients who have a moderate to</a:t>
            </a:r>
          </a:p>
          <a:p>
            <a:pPr marL="0" lvl="0" indent="0">
              <a:lnSpc>
                <a:spcPct val="100000"/>
              </a:lnSpc>
              <a:spcBef>
                <a:spcPts val="0"/>
              </a:spcBef>
              <a:buNone/>
            </a:pPr>
            <a:r>
              <a:rPr lang="en-US" dirty="0"/>
              <a:t>high prior cyclophosphamide exposure, and patients of Asian, Hispanic, or African ancestry.</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10.2.3.1.4: Initial therapy with a triple immunosuppressive regimen that includes a CNI (tacrolimus or cyclosporine) with reduced-dose MPAA and glucocorticoids is reserved for patients who cannot tolerate standard-dose MPAA or are unfit for or will not use cyclophosphamide-based regimens.</a:t>
            </a:r>
          </a:p>
        </p:txBody>
      </p:sp>
    </p:spTree>
    <p:extLst>
      <p:ext uri="{BB962C8B-B14F-4D97-AF65-F5344CB8AC3E}">
        <p14:creationId xmlns:p14="http://schemas.microsoft.com/office/powerpoint/2010/main" val="227863777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10.2.3.1.5: In patients with baseline eGFR of at least 45 ml/min per 1.73 m</a:t>
            </a:r>
            <a:r>
              <a:rPr lang="en-US" baseline="30000" dirty="0">
                <a:latin typeface="Calibri"/>
                <a:cs typeface="Calibri"/>
              </a:rPr>
              <a:t>2</a:t>
            </a:r>
            <a:r>
              <a:rPr lang="en-US" dirty="0">
                <a:latin typeface="Calibri"/>
                <a:cs typeface="Calibri"/>
              </a:rPr>
              <a:t>, voclosporin can be added to MPAA and glucocorticoids as initial therapy for 1 year.</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10.2.3.1.6: There is an emerging role for Blymphocyte targeting biologics in the treatment of LN. Belimumab can be added to standard therapy in the treatment of active LN. Rituximab may be considered for patients with persistent disease activity or repeated flares.</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10.2.3.1.7: Other therapies, such as azathioprine or leflunomide combined with glucocorticoids, may be considered in lieu of the recommended initial drugs for</a:t>
            </a:r>
          </a:p>
          <a:p>
            <a:pPr marL="0" lvl="0" indent="0">
              <a:lnSpc>
                <a:spcPct val="100000"/>
              </a:lnSpc>
              <a:spcBef>
                <a:spcPts val="0"/>
              </a:spcBef>
              <a:buNone/>
            </a:pPr>
            <a:r>
              <a:rPr lang="en-US" dirty="0"/>
              <a:t>proliferative LN in situations of patient intolerance, lack of availability, and/or excessive cost of standard drugs, but these alternatives may be associated with inferior efficacy,</a:t>
            </a:r>
          </a:p>
          <a:p>
            <a:pPr marL="0" lvl="0" indent="0">
              <a:lnSpc>
                <a:spcPct val="100000"/>
              </a:lnSpc>
              <a:spcBef>
                <a:spcPts val="0"/>
              </a:spcBef>
              <a:buNone/>
            </a:pPr>
            <a:r>
              <a:rPr lang="en-US" dirty="0"/>
              <a:t>including increased rate of disease flares and/or increased incidence of drug toxicities.</a:t>
            </a:r>
          </a:p>
        </p:txBody>
      </p:sp>
    </p:spTree>
    <p:extLst>
      <p:ext uri="{BB962C8B-B14F-4D97-AF65-F5344CB8AC3E}">
        <p14:creationId xmlns:p14="http://schemas.microsoft.com/office/powerpoint/2010/main" val="95728580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10.2.3.2.1: We recommend that after completion of initial therapy, patients should be placed on MPAA for maintenance (1B).</a:t>
            </a:r>
          </a:p>
        </p:txBody>
      </p:sp>
      <p:pic>
        <p:nvPicPr>
          <p:cNvPr id="3" name="Picture 2">
            <a:extLst>
              <a:ext uri="{FF2B5EF4-FFF2-40B4-BE49-F238E27FC236}">
                <a16:creationId xmlns:a16="http://schemas.microsoft.com/office/drawing/2014/main" id="{151E20C4-28AA-4669-8054-30F9ABE821FD}"/>
              </a:ext>
            </a:extLst>
          </p:cNvPr>
          <p:cNvPicPr>
            <a:picLocks noChangeAspect="1"/>
          </p:cNvPicPr>
          <p:nvPr/>
        </p:nvPicPr>
        <p:blipFill>
          <a:blip r:embed="rId3"/>
          <a:stretch>
            <a:fillRect/>
          </a:stretch>
        </p:blipFill>
        <p:spPr>
          <a:xfrm>
            <a:off x="1665866" y="2587470"/>
            <a:ext cx="8860267" cy="3307720"/>
          </a:xfrm>
          <a:prstGeom prst="rect">
            <a:avLst/>
          </a:prstGeom>
        </p:spPr>
      </p:pic>
    </p:spTree>
    <p:extLst>
      <p:ext uri="{BB962C8B-B14F-4D97-AF65-F5344CB8AC3E}">
        <p14:creationId xmlns:p14="http://schemas.microsoft.com/office/powerpoint/2010/main" val="7821918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10.2.3.2.1: Azathioprine is an alternative to MPAA after completion of initial therapy in patients who do not tolerate MPAA, who do not have access to MPAA, or</a:t>
            </a:r>
          </a:p>
          <a:p>
            <a:pPr marL="0" lvl="0" indent="0">
              <a:lnSpc>
                <a:spcPct val="100000"/>
              </a:lnSpc>
              <a:spcBef>
                <a:spcPts val="0"/>
              </a:spcBef>
              <a:buNone/>
            </a:pPr>
            <a:r>
              <a:rPr lang="en-US" dirty="0"/>
              <a:t>who are considering pregnancy.</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10.2.3.2.2: Glucocorticoids should be tapered to the lowest possible dose during maintenance, except when glucocorticoids are required for extrarenal lupus</a:t>
            </a:r>
          </a:p>
          <a:p>
            <a:pPr marL="0" lvl="0" indent="0">
              <a:lnSpc>
                <a:spcPct val="100000"/>
              </a:lnSpc>
              <a:spcBef>
                <a:spcPts val="0"/>
              </a:spcBef>
              <a:buNone/>
            </a:pPr>
            <a:r>
              <a:rPr lang="en-US" dirty="0"/>
              <a:t>manifestations; discontinuation of glucocorticoids can be considered after patients have maintained a complete clinical renal response for ≥12 months.</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10.2.3.2.3: The dose of MMF in the early maintenance phase is approximately 750–1000 mg twice daily, and for MPA, approximately 540–720 mg twice daily.</a:t>
            </a:r>
          </a:p>
        </p:txBody>
      </p:sp>
    </p:spTree>
    <p:extLst>
      <p:ext uri="{BB962C8B-B14F-4D97-AF65-F5344CB8AC3E}">
        <p14:creationId xmlns:p14="http://schemas.microsoft.com/office/powerpoint/2010/main" val="266288106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10.2.3.2.4: If MPAA and azathioprine cannot be used for maintenance, CNIs or mizoribine should be considered.</a:t>
            </a:r>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10.2.3.2.5: The total duration of initial immunosuppression plus combination maintenance immunosuppression for proliferative LN should not be &lt;36 months.</a:t>
            </a:r>
          </a:p>
        </p:txBody>
      </p:sp>
      <p:pic>
        <p:nvPicPr>
          <p:cNvPr id="3" name="Picture 2">
            <a:extLst>
              <a:ext uri="{FF2B5EF4-FFF2-40B4-BE49-F238E27FC236}">
                <a16:creationId xmlns:a16="http://schemas.microsoft.com/office/drawing/2014/main" id="{768BBD07-0DCD-4916-9888-EDE90B69C408}"/>
              </a:ext>
            </a:extLst>
          </p:cNvPr>
          <p:cNvPicPr>
            <a:picLocks noChangeAspect="1"/>
          </p:cNvPicPr>
          <p:nvPr/>
        </p:nvPicPr>
        <p:blipFill>
          <a:blip r:embed="rId3"/>
          <a:stretch>
            <a:fillRect/>
          </a:stretch>
        </p:blipFill>
        <p:spPr>
          <a:xfrm>
            <a:off x="2194277" y="2630161"/>
            <a:ext cx="7775734" cy="2350629"/>
          </a:xfrm>
          <a:prstGeom prst="rect">
            <a:avLst/>
          </a:prstGeom>
        </p:spPr>
      </p:pic>
    </p:spTree>
    <p:extLst>
      <p:ext uri="{BB962C8B-B14F-4D97-AF65-F5344CB8AC3E}">
        <p14:creationId xmlns:p14="http://schemas.microsoft.com/office/powerpoint/2010/main" val="378513435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48496"/>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V LN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36377"/>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10.2.4.1: A suggested approach to the management of patients with pure Class V LN is described in the figure.</a:t>
            </a:r>
          </a:p>
        </p:txBody>
      </p:sp>
      <p:pic>
        <p:nvPicPr>
          <p:cNvPr id="3" name="Picture 2">
            <a:extLst>
              <a:ext uri="{FF2B5EF4-FFF2-40B4-BE49-F238E27FC236}">
                <a16:creationId xmlns:a16="http://schemas.microsoft.com/office/drawing/2014/main" id="{53BD21E1-FBFD-4411-BAF8-6939FE3DB4E4}"/>
              </a:ext>
            </a:extLst>
          </p:cNvPr>
          <p:cNvPicPr>
            <a:picLocks noChangeAspect="1"/>
          </p:cNvPicPr>
          <p:nvPr/>
        </p:nvPicPr>
        <p:blipFill>
          <a:blip r:embed="rId3"/>
          <a:stretch>
            <a:fillRect/>
          </a:stretch>
        </p:blipFill>
        <p:spPr>
          <a:xfrm>
            <a:off x="2626672" y="2041446"/>
            <a:ext cx="6938655" cy="4568058"/>
          </a:xfrm>
          <a:prstGeom prst="rect">
            <a:avLst/>
          </a:prstGeom>
        </p:spPr>
      </p:pic>
    </p:spTree>
    <p:extLst>
      <p:ext uri="{BB962C8B-B14F-4D97-AF65-F5344CB8AC3E}">
        <p14:creationId xmlns:p14="http://schemas.microsoft.com/office/powerpoint/2010/main" val="361536883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4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V LN: Assessing Treatment Response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10.2.4.1.1: Definitions of response to therapy in LN are provided in the figure.</a:t>
            </a:r>
          </a:p>
        </p:txBody>
      </p:sp>
      <p:pic>
        <p:nvPicPr>
          <p:cNvPr id="4" name="Picture 3">
            <a:extLst>
              <a:ext uri="{FF2B5EF4-FFF2-40B4-BE49-F238E27FC236}">
                <a16:creationId xmlns:a16="http://schemas.microsoft.com/office/drawing/2014/main" id="{37F7CE98-8EB9-48C5-BC67-A0081ADA209F}"/>
              </a:ext>
            </a:extLst>
          </p:cNvPr>
          <p:cNvPicPr>
            <a:picLocks noChangeAspect="1"/>
          </p:cNvPicPr>
          <p:nvPr/>
        </p:nvPicPr>
        <p:blipFill>
          <a:blip r:embed="rId3"/>
          <a:stretch>
            <a:fillRect/>
          </a:stretch>
        </p:blipFill>
        <p:spPr>
          <a:xfrm>
            <a:off x="1561865" y="2521667"/>
            <a:ext cx="9068270" cy="3481101"/>
          </a:xfrm>
          <a:prstGeom prst="rect">
            <a:avLst/>
          </a:prstGeom>
        </p:spPr>
      </p:pic>
    </p:spTree>
    <p:extLst>
      <p:ext uri="{BB962C8B-B14F-4D97-AF65-F5344CB8AC3E}">
        <p14:creationId xmlns:p14="http://schemas.microsoft.com/office/powerpoint/2010/main" val="115689099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093" y="266142"/>
            <a:ext cx="11930230"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V LN: Management of Unsatisfactory Response to Treatment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10.2.4.2.1: An algorithmic approach to patients whose response to therapy is deemed unsatisfactory is provided in the figure.</a:t>
            </a:r>
          </a:p>
        </p:txBody>
      </p:sp>
      <p:pic>
        <p:nvPicPr>
          <p:cNvPr id="3" name="Picture 2">
            <a:extLst>
              <a:ext uri="{FF2B5EF4-FFF2-40B4-BE49-F238E27FC236}">
                <a16:creationId xmlns:a16="http://schemas.microsoft.com/office/drawing/2014/main" id="{2F9D95C6-E142-40FC-B190-AED2D32AD37A}"/>
              </a:ext>
            </a:extLst>
          </p:cNvPr>
          <p:cNvPicPr>
            <a:picLocks noChangeAspect="1"/>
          </p:cNvPicPr>
          <p:nvPr/>
        </p:nvPicPr>
        <p:blipFill>
          <a:blip r:embed="rId3"/>
          <a:stretch>
            <a:fillRect/>
          </a:stretch>
        </p:blipFill>
        <p:spPr>
          <a:xfrm>
            <a:off x="2047938" y="2419018"/>
            <a:ext cx="8096123" cy="4397702"/>
          </a:xfrm>
          <a:prstGeom prst="rect">
            <a:avLst/>
          </a:prstGeom>
        </p:spPr>
      </p:pic>
    </p:spTree>
    <p:extLst>
      <p:ext uri="{BB962C8B-B14F-4D97-AF65-F5344CB8AC3E}">
        <p14:creationId xmlns:p14="http://schemas.microsoft.com/office/powerpoint/2010/main" val="620265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A9CD-F4E1-4943-B70F-246DA0F6C149}"/>
              </a:ext>
            </a:extLst>
          </p:cNvPr>
          <p:cNvSpPr>
            <a:spLocks noGrp="1"/>
          </p:cNvSpPr>
          <p:nvPr>
            <p:ph type="ctrTitle"/>
          </p:nvPr>
        </p:nvSpPr>
        <p:spPr>
          <a:xfrm>
            <a:off x="304800" y="377040"/>
            <a:ext cx="11090676" cy="701731"/>
          </a:xfrm>
        </p:spPr>
        <p:txBody>
          <a:bodyPr/>
          <a:lstStyle/>
          <a:p>
            <a:r>
              <a:rPr lang="en-US" dirty="0">
                <a:solidFill>
                  <a:srgbClr val="004990"/>
                </a:solidFill>
              </a:rPr>
              <a:t>Presenter Note</a:t>
            </a:r>
          </a:p>
        </p:txBody>
      </p:sp>
      <p:sp>
        <p:nvSpPr>
          <p:cNvPr id="3" name="Subtitle 2">
            <a:extLst>
              <a:ext uri="{FF2B5EF4-FFF2-40B4-BE49-F238E27FC236}">
                <a16:creationId xmlns:a16="http://schemas.microsoft.com/office/drawing/2014/main" id="{249704F7-190C-4AC4-AA5C-D7C9F00E71DF}"/>
              </a:ext>
            </a:extLst>
          </p:cNvPr>
          <p:cNvSpPr>
            <a:spLocks noGrp="1"/>
          </p:cNvSpPr>
          <p:nvPr>
            <p:ph type="subTitle" idx="1"/>
          </p:nvPr>
        </p:nvSpPr>
        <p:spPr/>
        <p:txBody>
          <a:bodyPr/>
          <a:lstStyle/>
          <a:p>
            <a:r>
              <a:rPr lang="en-US" sz="2800" dirty="0"/>
              <a:t>This slide deck is a comprehensive document covering all diseases presented in the KDIGO 2021 Clinical Practice Guideline for the Management of Glomerular Diseases </a:t>
            </a:r>
          </a:p>
          <a:p>
            <a:endParaRPr lang="en-US" sz="2800" dirty="0"/>
          </a:p>
          <a:p>
            <a:r>
              <a:rPr lang="en-US" sz="2800" dirty="0"/>
              <a:t>Customization of this deck for your use is encouraged.</a:t>
            </a:r>
          </a:p>
          <a:p>
            <a:endParaRPr lang="en-US" sz="2800" dirty="0"/>
          </a:p>
          <a:p>
            <a:r>
              <a:rPr lang="en-US" sz="2800" dirty="0"/>
              <a:t>However, the guideline statements are presented verbatim from the final publication and any edits to these statements is strongly discouraged.</a:t>
            </a:r>
          </a:p>
        </p:txBody>
      </p:sp>
    </p:spTree>
    <p:extLst>
      <p:ext uri="{BB962C8B-B14F-4D97-AF65-F5344CB8AC3E}">
        <p14:creationId xmlns:p14="http://schemas.microsoft.com/office/powerpoint/2010/main" val="1123662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31254483"/>
              </p:ext>
            </p:extLst>
          </p:nvPr>
        </p:nvGraphicFramePr>
        <p:xfrm>
          <a:off x="110456" y="605813"/>
          <a:ext cx="11971088" cy="5646374"/>
        </p:xfrm>
        <a:graphic>
          <a:graphicData uri="http://schemas.openxmlformats.org/drawingml/2006/table">
            <a:tbl>
              <a:tblPr firstRow="1" bandRow="1">
                <a:tableStyleId>{5C22544A-7EE6-4342-B048-85BDC9FD1C3A}</a:tableStyleId>
              </a:tblPr>
              <a:tblGrid>
                <a:gridCol w="3085825">
                  <a:extLst>
                    <a:ext uri="{9D8B030D-6E8A-4147-A177-3AD203B41FA5}">
                      <a16:colId xmlns:a16="http://schemas.microsoft.com/office/drawing/2014/main" val="1565145338"/>
                    </a:ext>
                  </a:extLst>
                </a:gridCol>
                <a:gridCol w="2430162">
                  <a:extLst>
                    <a:ext uri="{9D8B030D-6E8A-4147-A177-3AD203B41FA5}">
                      <a16:colId xmlns:a16="http://schemas.microsoft.com/office/drawing/2014/main" val="3795113654"/>
                    </a:ext>
                  </a:extLst>
                </a:gridCol>
                <a:gridCol w="2108887">
                  <a:extLst>
                    <a:ext uri="{9D8B030D-6E8A-4147-A177-3AD203B41FA5}">
                      <a16:colId xmlns:a16="http://schemas.microsoft.com/office/drawing/2014/main" val="1733679518"/>
                    </a:ext>
                  </a:extLst>
                </a:gridCol>
                <a:gridCol w="1528875">
                  <a:extLst>
                    <a:ext uri="{9D8B030D-6E8A-4147-A177-3AD203B41FA5}">
                      <a16:colId xmlns:a16="http://schemas.microsoft.com/office/drawing/2014/main" val="1881494808"/>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33476">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29966">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8: Immunoglobulin- and complement-mediated glomerular diseases with an MPGN pattern of injury</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805894">
                <a:tc>
                  <a:txBody>
                    <a:bodyPr/>
                    <a:lstStyle/>
                    <a:p>
                      <a:r>
                        <a:rPr lang="en-US" sz="1800" kern="1200" dirty="0">
                          <a:solidFill>
                            <a:srgbClr val="004990"/>
                          </a:solidFill>
                          <a:latin typeface="Calibri" panose="020F0502020204030204" pitchFamily="34" charset="0"/>
                          <a:ea typeface="+mn-ea"/>
                          <a:cs typeface="+mn-cs"/>
                        </a:rPr>
                        <a:t>In patients with complement-mediated disease, what immunosuppressive agents improve efficacy outcomes and reduce adverse effects?</a:t>
                      </a:r>
                    </a:p>
                  </a:txBody>
                  <a:tcPr anchor="ctr">
                    <a:solidFill>
                      <a:srgbClr val="E7EBF6"/>
                    </a:solidFill>
                  </a:tcPr>
                </a:tc>
                <a:tc>
                  <a:txBody>
                    <a:bodyPr/>
                    <a:lstStyle/>
                    <a:p>
                      <a:r>
                        <a:rPr lang="en-US" sz="1800" kern="1200" dirty="0">
                          <a:solidFill>
                            <a:srgbClr val="004990"/>
                          </a:solidFill>
                          <a:latin typeface="Calibri" panose="020F0502020204030204" pitchFamily="34" charset="0"/>
                          <a:ea typeface="+mn-ea"/>
                          <a:cs typeface="+mn-cs"/>
                        </a:rPr>
                        <a:t>Patients with C3-mediated GN, C3 DDD, CFHR5 nephropathy, C4-mediated GN, idiopathic MPGN</a:t>
                      </a: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standard of care</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 and observational studies</a:t>
                      </a:r>
                    </a:p>
                  </a:txBody>
                  <a:tcPr anchor="ctr">
                    <a:solidFill>
                      <a:srgbClr val="E7EBF6"/>
                    </a:solidFill>
                  </a:tcPr>
                </a:tc>
                <a:extLst>
                  <a:ext uri="{0D108BD9-81ED-4DB2-BD59-A6C34878D82A}">
                    <a16:rowId xmlns:a16="http://schemas.microsoft.com/office/drawing/2014/main" val="3121233362"/>
                  </a:ext>
                </a:extLst>
              </a:tr>
              <a:tr h="173478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adults with proliferative GN (monoclonal immunoglobulin deposits [monoclonal immunoglobulin deposition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disease], immunotactoid GN, fibrillary GN, cryoglobulinemia-related kidney disease), does immunosuppressive therapy improve clinically relevant outcomes and decrease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harms?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Adults with proliferative GN kidney with monoclonal immunoglobulin deposits, immunotactoid GN, fibrillary GN, cryoglobulinemia-related kidney disease</a:t>
                      </a: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004990"/>
                          </a:solidFill>
                          <a:latin typeface="Calibri" panose="020F0502020204030204" pitchFamily="34" charset="0"/>
                        </a:rPr>
                        <a:t>Mortality, kidney failure, complete kidney remission, hematologic response, adverse events</a:t>
                      </a:r>
                      <a:endParaRPr lang="en-AU" sz="1800" dirty="0">
                        <a:solidFill>
                          <a:srgbClr val="004990"/>
                        </a:solidFill>
                        <a:latin typeface="Calibri" panose="020F0502020204030204" pitchFamily="34" charset="0"/>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extLst>
                  <a:ext uri="{0D108BD9-81ED-4DB2-BD59-A6C34878D82A}">
                    <a16:rowId xmlns:a16="http://schemas.microsoft.com/office/drawing/2014/main" val="1425725219"/>
                  </a:ext>
                </a:extLst>
              </a:tr>
            </a:tbl>
          </a:graphicData>
        </a:graphic>
      </p:graphicFrame>
    </p:spTree>
    <p:extLst>
      <p:ext uri="{BB962C8B-B14F-4D97-AF65-F5344CB8AC3E}">
        <p14:creationId xmlns:p14="http://schemas.microsoft.com/office/powerpoint/2010/main" val="316471973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42"/>
            <a:ext cx="11582402"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V LN: Treatment of Relapse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10.2.4.3.1: After a complete or partial remission has been achieved, LN relapse should be treated with the same initial therapy used to achieve the original</a:t>
            </a:r>
          </a:p>
          <a:p>
            <a:pPr marL="0" lvl="0" indent="0">
              <a:lnSpc>
                <a:spcPct val="100000"/>
              </a:lnSpc>
              <a:spcBef>
                <a:spcPts val="0"/>
              </a:spcBef>
              <a:buNone/>
            </a:pPr>
            <a:r>
              <a:rPr lang="en-US" dirty="0"/>
              <a:t>response, or an alternative recommended first-line therapy.</a:t>
            </a:r>
          </a:p>
        </p:txBody>
      </p:sp>
    </p:spTree>
    <p:extLst>
      <p:ext uri="{BB962C8B-B14F-4D97-AF65-F5344CB8AC3E}">
        <p14:creationId xmlns:p14="http://schemas.microsoft.com/office/powerpoint/2010/main" val="256414810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A7690-4C09-47AA-8188-0C2464913010}"/>
              </a:ext>
            </a:extLst>
          </p:cNvPr>
          <p:cNvPicPr>
            <a:picLocks noChangeAspect="1"/>
          </p:cNvPicPr>
          <p:nvPr/>
        </p:nvPicPr>
        <p:blipFill>
          <a:blip r:embed="rId3"/>
          <a:stretch>
            <a:fillRect/>
          </a:stretch>
        </p:blipFill>
        <p:spPr>
          <a:xfrm>
            <a:off x="5579633" y="908232"/>
            <a:ext cx="5791201" cy="5906736"/>
          </a:xfrm>
          <a:prstGeom prst="rect">
            <a:avLst/>
          </a:prstGeom>
        </p:spPr>
      </p:pic>
      <p:sp>
        <p:nvSpPr>
          <p:cNvPr id="2" name="Title 1"/>
          <p:cNvSpPr>
            <a:spLocks noGrp="1"/>
          </p:cNvSpPr>
          <p:nvPr>
            <p:ph type="ctrTitle"/>
          </p:nvPr>
        </p:nvSpPr>
        <p:spPr>
          <a:xfrm>
            <a:off x="304799" y="266142"/>
            <a:ext cx="11582402"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LN and Thrombotic Microangiopathy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36970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10.3.1.1: Patients with LN and thrombotic microangiopathy (TMA) should be managed according to the underlying etiology of TMA, as shown in the figure.</a:t>
            </a:r>
          </a:p>
        </p:txBody>
      </p:sp>
    </p:spTree>
    <p:extLst>
      <p:ext uri="{BB962C8B-B14F-4D97-AF65-F5344CB8AC3E}">
        <p14:creationId xmlns:p14="http://schemas.microsoft.com/office/powerpoint/2010/main" val="132676631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8077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Pregnancy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6865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10.3.2.1: Patients with active LN should be counseled to avoid pregnancy while the disease is active or when treatment with potentially teratogenic drugs is</a:t>
            </a:r>
          </a:p>
          <a:p>
            <a:pPr marL="0" lvl="0" indent="0">
              <a:lnSpc>
                <a:spcPct val="100000"/>
              </a:lnSpc>
              <a:spcBef>
                <a:spcPts val="0"/>
              </a:spcBef>
              <a:buNone/>
            </a:pPr>
            <a:r>
              <a:rPr lang="en-US" dirty="0"/>
              <a:t>ongoing, and for ≥6 months after LN becomes inactive.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10.3.2.2: To reduce the risk of pregnancy complications, hydroxychloroquine should be continued during pregnancy, and low-dose aspirin should be started</a:t>
            </a:r>
          </a:p>
          <a:p>
            <a:pPr marL="0" lvl="0" indent="0">
              <a:lnSpc>
                <a:spcPct val="100000"/>
              </a:lnSpc>
              <a:spcBef>
                <a:spcPts val="0"/>
              </a:spcBef>
              <a:buNone/>
            </a:pPr>
            <a:r>
              <a:rPr lang="en-US" dirty="0"/>
              <a:t>before 16 weeks of gestation.</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10.3.2.3: Only glucocorticoids, hydroxychloroquine, azathioprine, and CNIs are considered safe immunosuppressive treatments during pregnancy.</a:t>
            </a:r>
          </a:p>
        </p:txBody>
      </p:sp>
    </p:spTree>
    <p:extLst>
      <p:ext uri="{BB962C8B-B14F-4D97-AF65-F5344CB8AC3E}">
        <p14:creationId xmlns:p14="http://schemas.microsoft.com/office/powerpoint/2010/main" val="210117598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8077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LN in Children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6865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10.3.3.1: Treat pediatric patients with LN using immunosuppression regimens similar to those used in adults, but consider issues relevant to this population,</a:t>
            </a:r>
          </a:p>
          <a:p>
            <a:pPr marL="0" lvl="0" indent="0">
              <a:lnSpc>
                <a:spcPct val="100000"/>
              </a:lnSpc>
              <a:spcBef>
                <a:spcPts val="0"/>
              </a:spcBef>
              <a:buNone/>
            </a:pPr>
            <a:r>
              <a:rPr lang="en-US" dirty="0"/>
              <a:t>such as dose adjustment, growth, fertility, and psychosocial factors, when devising the therapy plan.</a:t>
            </a:r>
          </a:p>
        </p:txBody>
      </p:sp>
    </p:spTree>
    <p:extLst>
      <p:ext uri="{BB962C8B-B14F-4D97-AF65-F5344CB8AC3E}">
        <p14:creationId xmlns:p14="http://schemas.microsoft.com/office/powerpoint/2010/main" val="388593018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898"/>
            <a:ext cx="11582402"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LN in Kidney Failure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6032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10.3.4.1: Patients with LN who develop kidney failure may be treated with hemodialysis, peritoneal dialysis, or kidney transplantation; and kidney transplantation is preferred to long-term dialysis</a:t>
            </a:r>
          </a:p>
        </p:txBody>
      </p:sp>
    </p:spTree>
    <p:extLst>
      <p:ext uri="{BB962C8B-B14F-4D97-AF65-F5344CB8AC3E}">
        <p14:creationId xmlns:p14="http://schemas.microsoft.com/office/powerpoint/2010/main" val="240694560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t>Chapter 11. Anti-glomerular Basement Membrane (Anti-GBM) Antibody Glomerulonephritis</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31594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6905CE-35D8-4CCE-BA2D-CB46AE0FD175}"/>
              </a:ext>
            </a:extLst>
          </p:cNvPr>
          <p:cNvPicPr>
            <a:picLocks noChangeAspect="1"/>
          </p:cNvPicPr>
          <p:nvPr/>
        </p:nvPicPr>
        <p:blipFill>
          <a:blip r:embed="rId3"/>
          <a:stretch>
            <a:fillRect/>
          </a:stretch>
        </p:blipFill>
        <p:spPr>
          <a:xfrm>
            <a:off x="5525275" y="398032"/>
            <a:ext cx="5845560" cy="6341735"/>
          </a:xfrm>
          <a:prstGeom prst="rect">
            <a:avLst/>
          </a:prstGeom>
        </p:spPr>
      </p:pic>
      <p:sp>
        <p:nvSpPr>
          <p:cNvPr id="2" name="Title 1"/>
          <p:cNvSpPr>
            <a:spLocks noGrp="1"/>
          </p:cNvSpPr>
          <p:nvPr>
            <p:ph type="ctrTitle"/>
          </p:nvPr>
        </p:nvSpPr>
        <p:spPr>
          <a:xfrm>
            <a:off x="304799" y="259249"/>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Anti-GBM Disease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72412"/>
            <a:ext cx="452538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11.1.1: Diagnosis of anti-glomerular basement membrane (GBM) disease should be made without delay in all patients with suspected RPGN.</a:t>
            </a:r>
            <a:endParaRPr lang="en-US" dirty="0"/>
          </a:p>
          <a:p>
            <a:pPr marL="0" lvl="0" indent="0">
              <a:lnSpc>
                <a:spcPct val="100000"/>
              </a:lnSpc>
              <a:spcBef>
                <a:spcPts val="0"/>
              </a:spcBef>
              <a:buNone/>
            </a:pPr>
            <a:endParaRPr lang="en-US" dirty="0"/>
          </a:p>
        </p:txBody>
      </p:sp>
    </p:spTree>
    <p:extLst>
      <p:ext uri="{BB962C8B-B14F-4D97-AF65-F5344CB8AC3E}">
        <p14:creationId xmlns:p14="http://schemas.microsoft.com/office/powerpoint/2010/main" val="46285013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1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Anti-GBM Disease – Treatment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9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t>Recommendation 11.2.1: We recommend initiating immunosuppression with cyclophosphamide and glucocorticoids plus plasmapheresis in all patients with anti-GBM GN except those who are treated with dialysis at presentation, have 100% crescents</a:t>
            </a:r>
          </a:p>
          <a:p>
            <a:pPr marL="0" lvl="0" indent="0">
              <a:lnSpc>
                <a:spcPct val="100000"/>
              </a:lnSpc>
              <a:spcBef>
                <a:spcPts val="0"/>
              </a:spcBef>
              <a:buNone/>
            </a:pPr>
            <a:r>
              <a:rPr lang="en-US" b="1" dirty="0"/>
              <a:t>or &gt;50% global glomerulosclerosis in an adequate biopsy sample, and do not have pulmonary hemorrhage (1C).</a:t>
            </a:r>
          </a:p>
          <a:p>
            <a:pPr marL="0" lvl="0" indent="0">
              <a:lnSpc>
                <a:spcPct val="100000"/>
              </a:lnSpc>
              <a:spcBef>
                <a:spcPts val="0"/>
              </a:spcBef>
              <a:buNone/>
            </a:pPr>
            <a:endParaRPr lang="en-US" b="1" dirty="0"/>
          </a:p>
          <a:p>
            <a:pPr marL="0" lvl="0" indent="0">
              <a:lnSpc>
                <a:spcPct val="100000"/>
              </a:lnSpc>
              <a:spcBef>
                <a:spcPts val="0"/>
              </a:spcBef>
              <a:buNone/>
            </a:pPr>
            <a:r>
              <a:rPr lang="en-US" dirty="0"/>
              <a:t>Practice Point 11.2.1: Treatment for anti-GBM disease should start without delay if this diagnosis is suspected, even before the diagnosis is confirmed.</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11.2.2: Plasma exchange should be performed until anti-GBM titers are no longer detectable.</a:t>
            </a:r>
          </a:p>
        </p:txBody>
      </p:sp>
    </p:spTree>
    <p:extLst>
      <p:ext uri="{BB962C8B-B14F-4D97-AF65-F5344CB8AC3E}">
        <p14:creationId xmlns:p14="http://schemas.microsoft.com/office/powerpoint/2010/main" val="260171137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1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Anti-GBM Disease – Treatment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9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11.2.3: Cyclophosphamide should be administered for 2–3 months and glucocorticoids for about 6 months.</a:t>
            </a:r>
          </a:p>
          <a:p>
            <a:pPr marL="0" lvl="0" indent="0">
              <a:lnSpc>
                <a:spcPct val="100000"/>
              </a:lnSpc>
              <a:spcBef>
                <a:spcPts val="0"/>
              </a:spcBef>
              <a:buNone/>
            </a:pPr>
            <a:endParaRPr lang="en-US" b="1" dirty="0"/>
          </a:p>
        </p:txBody>
      </p:sp>
      <p:pic>
        <p:nvPicPr>
          <p:cNvPr id="3" name="Picture 2">
            <a:extLst>
              <a:ext uri="{FF2B5EF4-FFF2-40B4-BE49-F238E27FC236}">
                <a16:creationId xmlns:a16="http://schemas.microsoft.com/office/drawing/2014/main" id="{555A69AB-A458-4541-A7F1-0FC1CBA03F65}"/>
              </a:ext>
            </a:extLst>
          </p:cNvPr>
          <p:cNvPicPr>
            <a:picLocks noChangeAspect="1"/>
          </p:cNvPicPr>
          <p:nvPr/>
        </p:nvPicPr>
        <p:blipFill>
          <a:blip r:embed="rId3"/>
          <a:stretch>
            <a:fillRect/>
          </a:stretch>
        </p:blipFill>
        <p:spPr>
          <a:xfrm>
            <a:off x="2058696" y="1796372"/>
            <a:ext cx="8074607" cy="4533248"/>
          </a:xfrm>
          <a:prstGeom prst="rect">
            <a:avLst/>
          </a:prstGeom>
        </p:spPr>
      </p:pic>
    </p:spTree>
    <p:extLst>
      <p:ext uri="{BB962C8B-B14F-4D97-AF65-F5344CB8AC3E}">
        <p14:creationId xmlns:p14="http://schemas.microsoft.com/office/powerpoint/2010/main" val="145882960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1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Anti-GBM Disease – Treatment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9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11.2.4: No maintenance therapy of anti-GBM disease is necessary.</a:t>
            </a:r>
          </a:p>
          <a:p>
            <a:pPr marL="0" lvl="0" indent="0">
              <a:lnSpc>
                <a:spcPct val="100000"/>
              </a:lnSpc>
              <a:spcBef>
                <a:spcPts val="0"/>
              </a:spcBef>
              <a:buNone/>
            </a:pPr>
            <a:endParaRPr lang="en-US" b="1" dirty="0"/>
          </a:p>
          <a:p>
            <a:pPr marL="0" lvl="0" indent="0">
              <a:lnSpc>
                <a:spcPct val="100000"/>
              </a:lnSpc>
              <a:spcBef>
                <a:spcPts val="0"/>
              </a:spcBef>
              <a:buNone/>
            </a:pPr>
            <a:r>
              <a:rPr lang="en-US" dirty="0"/>
              <a:t>Practice Point 11.2.5: Patients with GN who are anti-GBM and ANCA-positive should be treated with maintenance therapy as for patients with AAV.</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11.2.6: In refractory anti-GBM disease, rituximab may be tried.</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11.2.7: Kidney transplantation in patients with kidney failure due to anti-GBM disease should be postponed until anti-GBM antibodies remain undetectable</a:t>
            </a:r>
          </a:p>
          <a:p>
            <a:pPr marL="0" lvl="0" indent="0">
              <a:lnSpc>
                <a:spcPct val="100000"/>
              </a:lnSpc>
              <a:spcBef>
                <a:spcPts val="0"/>
              </a:spcBef>
              <a:buNone/>
            </a:pPr>
            <a:r>
              <a:rPr lang="en-US" dirty="0"/>
              <a:t>for ≥6 months.</a:t>
            </a:r>
          </a:p>
        </p:txBody>
      </p:sp>
    </p:spTree>
    <p:extLst>
      <p:ext uri="{BB962C8B-B14F-4D97-AF65-F5344CB8AC3E}">
        <p14:creationId xmlns:p14="http://schemas.microsoft.com/office/powerpoint/2010/main" val="3193114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87683013"/>
              </p:ext>
            </p:extLst>
          </p:nvPr>
        </p:nvGraphicFramePr>
        <p:xfrm>
          <a:off x="168876" y="1896662"/>
          <a:ext cx="11854247" cy="3064675"/>
        </p:xfrm>
        <a:graphic>
          <a:graphicData uri="http://schemas.openxmlformats.org/drawingml/2006/table">
            <a:tbl>
              <a:tblPr firstRow="1" bandRow="1">
                <a:tableStyleId>{5C22544A-7EE6-4342-B048-85BDC9FD1C3A}</a:tableStyleId>
              </a:tblPr>
              <a:tblGrid>
                <a:gridCol w="2883109">
                  <a:extLst>
                    <a:ext uri="{9D8B030D-6E8A-4147-A177-3AD203B41FA5}">
                      <a16:colId xmlns:a16="http://schemas.microsoft.com/office/drawing/2014/main" val="1565145338"/>
                    </a:ext>
                  </a:extLst>
                </a:gridCol>
                <a:gridCol w="1529649">
                  <a:extLst>
                    <a:ext uri="{9D8B030D-6E8A-4147-A177-3AD203B41FA5}">
                      <a16:colId xmlns:a16="http://schemas.microsoft.com/office/drawing/2014/main" val="1013215769"/>
                    </a:ext>
                  </a:extLst>
                </a:gridCol>
                <a:gridCol w="2182153">
                  <a:extLst>
                    <a:ext uri="{9D8B030D-6E8A-4147-A177-3AD203B41FA5}">
                      <a16:colId xmlns:a16="http://schemas.microsoft.com/office/drawing/2014/main" val="3140547686"/>
                    </a:ext>
                  </a:extLst>
                </a:gridCol>
                <a:gridCol w="2073872">
                  <a:extLst>
                    <a:ext uri="{9D8B030D-6E8A-4147-A177-3AD203B41FA5}">
                      <a16:colId xmlns:a16="http://schemas.microsoft.com/office/drawing/2014/main" val="75040337"/>
                    </a:ext>
                  </a:extLst>
                </a:gridCol>
                <a:gridCol w="1551702">
                  <a:extLst>
                    <a:ext uri="{9D8B030D-6E8A-4147-A177-3AD203B41FA5}">
                      <a16:colId xmlns:a16="http://schemas.microsoft.com/office/drawing/2014/main" val="1149878210"/>
                    </a:ext>
                  </a:extLst>
                </a:gridCol>
                <a:gridCol w="1633762">
                  <a:extLst>
                    <a:ext uri="{9D8B030D-6E8A-4147-A177-3AD203B41FA5}">
                      <a16:colId xmlns:a16="http://schemas.microsoft.com/office/drawing/2014/main" val="3189313660"/>
                    </a:ext>
                  </a:extLst>
                </a:gridCol>
              </a:tblGrid>
              <a:tr h="371476">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71476">
                <a:tc gridSpan="6">
                  <a:txBody>
                    <a:bodyPr/>
                    <a:lstStyle/>
                    <a:p>
                      <a:pPr marL="0" indent="0">
                        <a:buFont typeface="Arial" panose="020B0604020202020204" pitchFamily="34" charset="0"/>
                        <a:buNone/>
                      </a:pPr>
                      <a:r>
                        <a:rPr lang="en-AU" sz="1800" b="1" dirty="0">
                          <a:solidFill>
                            <a:srgbClr val="004990"/>
                          </a:solidFill>
                          <a:latin typeface="Calibri" panose="020F0502020204030204" pitchFamily="34" charset="0"/>
                        </a:rPr>
                        <a:t>Chapter 9: ANCA-associated vasculitis</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buFont typeface="Arial" panose="020B0604020202020204" pitchFamily="34" charset="0"/>
                        <a:buNone/>
                      </a:pPr>
                      <a:endParaRPr lang="en-AU" sz="2000" b="1"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2490224112"/>
                  </a:ext>
                </a:extLst>
              </a:tr>
              <a:tr h="2321723">
                <a:tc>
                  <a:txBody>
                    <a:bodyPr/>
                    <a:lstStyle/>
                    <a:p>
                      <a:r>
                        <a:rPr lang="en-US" sz="1800" kern="1200" dirty="0">
                          <a:solidFill>
                            <a:srgbClr val="004990"/>
                          </a:solidFill>
                          <a:latin typeface="Calibri" panose="020F0502020204030204" pitchFamily="34" charset="0"/>
                          <a:ea typeface="+mn-ea"/>
                          <a:cs typeface="+mn-cs"/>
                        </a:rPr>
                        <a:t>In adults with AAV, what immunosuppressive agents improve clinical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Adults with ANCA-associated vasculitis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other immunosuppressive therapies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6018076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t>Guideline Updates</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83489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Guideline Updates</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24174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Focused updating of specific chapters will be conducted based on new evidence</a:t>
            </a:r>
          </a:p>
          <a:p>
            <a:pPr marL="342900" lvl="0" indent="-342900">
              <a:lnSpc>
                <a:spcPct val="100000"/>
              </a:lnSpc>
              <a:spcBef>
                <a:spcPts val="0"/>
              </a:spcBef>
            </a:pPr>
            <a:endParaRPr lang="en-GB" sz="1800" dirty="0">
              <a:solidFill>
                <a:srgbClr val="004990"/>
              </a:solidFill>
            </a:endParaRPr>
          </a:p>
          <a:p>
            <a:pPr marL="342900" lvl="0" indent="-342900">
              <a:lnSpc>
                <a:spcPct val="100000"/>
              </a:lnSpc>
              <a:spcBef>
                <a:spcPts val="0"/>
              </a:spcBef>
            </a:pPr>
            <a:r>
              <a:rPr lang="en-GB" sz="2800" dirty="0">
                <a:solidFill>
                  <a:srgbClr val="004990"/>
                </a:solidFill>
              </a:rPr>
              <a:t>The process will entail: </a:t>
            </a:r>
          </a:p>
          <a:p>
            <a:pPr lvl="1"/>
            <a:r>
              <a:rPr lang="en-US" sz="2200" dirty="0">
                <a:solidFill>
                  <a:srgbClr val="004990"/>
                </a:solidFill>
                <a:effectLst/>
                <a:latin typeface="Calibri" panose="020F0502020204030204" pitchFamily="34" charset="0"/>
                <a:cs typeface="Calibri" panose="020F0502020204030204" pitchFamily="34" charset="0"/>
              </a:rPr>
              <a:t>Conduct systematic </a:t>
            </a:r>
            <a:r>
              <a:rPr lang="en-US" sz="2200" dirty="0">
                <a:solidFill>
                  <a:srgbClr val="004990"/>
                </a:solidFill>
                <a:latin typeface="Calibri" panose="020F0502020204030204" pitchFamily="34" charset="0"/>
                <a:cs typeface="Calibri" panose="020F0502020204030204" pitchFamily="34" charset="0"/>
              </a:rPr>
              <a:t>searches for the topics of interest from 2020 to current date</a:t>
            </a:r>
          </a:p>
          <a:p>
            <a:pPr lvl="1"/>
            <a:endParaRPr lang="en-US" sz="1000" dirty="0">
              <a:solidFill>
                <a:srgbClr val="004990"/>
              </a:solidFill>
              <a:latin typeface="Calibri" panose="020F0502020204030204" pitchFamily="34" charset="0"/>
              <a:cs typeface="Calibri" panose="020F0502020204030204" pitchFamily="34" charset="0"/>
            </a:endParaRPr>
          </a:p>
          <a:p>
            <a:pPr lvl="1"/>
            <a:r>
              <a:rPr lang="en-US" sz="2200" dirty="0">
                <a:solidFill>
                  <a:srgbClr val="004990"/>
                </a:solidFill>
                <a:effectLst/>
                <a:latin typeface="Calibri" panose="020F0502020204030204" pitchFamily="34" charset="0"/>
                <a:cs typeface="Calibri" panose="020F0502020204030204" pitchFamily="34" charset="0"/>
              </a:rPr>
              <a:t>Screen </a:t>
            </a:r>
            <a:r>
              <a:rPr lang="en-US" sz="2200" dirty="0">
                <a:solidFill>
                  <a:srgbClr val="004990"/>
                </a:solidFill>
                <a:latin typeface="Calibri" panose="020F0502020204030204" pitchFamily="34" charset="0"/>
                <a:cs typeface="Calibri" panose="020F0502020204030204" pitchFamily="34" charset="0"/>
              </a:rPr>
              <a:t>search results to </a:t>
            </a:r>
            <a:r>
              <a:rPr lang="en-US" sz="2200" dirty="0">
                <a:solidFill>
                  <a:srgbClr val="004990"/>
                </a:solidFill>
                <a:effectLst/>
                <a:latin typeface="Calibri" panose="020F0502020204030204" pitchFamily="34" charset="0"/>
                <a:cs typeface="Calibri" panose="020F0502020204030204" pitchFamily="34" charset="0"/>
              </a:rPr>
              <a:t>identify new studies eligible for inclusion </a:t>
            </a:r>
            <a:r>
              <a:rPr lang="en-US" sz="2200" dirty="0">
                <a:solidFill>
                  <a:srgbClr val="004990"/>
                </a:solidFill>
                <a:latin typeface="Calibri" panose="020F0502020204030204" pitchFamily="34" charset="0"/>
                <a:cs typeface="Calibri" panose="020F0502020204030204" pitchFamily="34" charset="0"/>
              </a:rPr>
              <a:t>based on </a:t>
            </a:r>
            <a:r>
              <a:rPr lang="en-US" sz="2200" dirty="0">
                <a:solidFill>
                  <a:srgbClr val="004990"/>
                </a:solidFill>
                <a:effectLst/>
                <a:latin typeface="Calibri" panose="020F0502020204030204" pitchFamily="34" charset="0"/>
                <a:cs typeface="Calibri" panose="020F0502020204030204" pitchFamily="34" charset="0"/>
              </a:rPr>
              <a:t>the inclusion criteria for the 2021 Update (as listed above)</a:t>
            </a:r>
          </a:p>
          <a:p>
            <a:pPr lvl="1"/>
            <a:endParaRPr lang="en-US" sz="1000" dirty="0">
              <a:solidFill>
                <a:srgbClr val="004990"/>
              </a:solidFill>
              <a:effectLst/>
              <a:latin typeface="Calibri" panose="020F0502020204030204" pitchFamily="34" charset="0"/>
              <a:cs typeface="Calibri" panose="020F0502020204030204" pitchFamily="34" charset="0"/>
            </a:endParaRPr>
          </a:p>
          <a:p>
            <a:pPr lvl="1"/>
            <a:r>
              <a:rPr lang="en-US" sz="2200" dirty="0">
                <a:solidFill>
                  <a:srgbClr val="004990"/>
                </a:solidFill>
                <a:latin typeface="Calibri" panose="020F0502020204030204" pitchFamily="34" charset="0"/>
                <a:cs typeface="Calibri" panose="020F0502020204030204" pitchFamily="34" charset="0"/>
              </a:rPr>
              <a:t>P</a:t>
            </a:r>
            <a:r>
              <a:rPr lang="en-US" sz="2200" dirty="0">
                <a:solidFill>
                  <a:srgbClr val="004990"/>
                </a:solidFill>
                <a:effectLst/>
                <a:latin typeface="Calibri" panose="020F0502020204030204" pitchFamily="34" charset="0"/>
                <a:cs typeface="Calibri" panose="020F0502020204030204" pitchFamily="34" charset="0"/>
              </a:rPr>
              <a:t>erform meta-analyses, where appropriate </a:t>
            </a:r>
          </a:p>
          <a:p>
            <a:pPr lvl="1"/>
            <a:endParaRPr lang="en-US" sz="1000" dirty="0">
              <a:solidFill>
                <a:srgbClr val="004990"/>
              </a:solidFill>
              <a:effectLst/>
              <a:latin typeface="Calibri" panose="020F0502020204030204" pitchFamily="34" charset="0"/>
              <a:cs typeface="Calibri" panose="020F0502020204030204" pitchFamily="34" charset="0"/>
            </a:endParaRPr>
          </a:p>
          <a:p>
            <a:pPr lvl="1"/>
            <a:r>
              <a:rPr lang="en-US" sz="2200" dirty="0">
                <a:solidFill>
                  <a:srgbClr val="004990"/>
                </a:solidFill>
                <a:latin typeface="Calibri" panose="020F0502020204030204" pitchFamily="34" charset="0"/>
                <a:cs typeface="Calibri" panose="020F0502020204030204" pitchFamily="34" charset="0"/>
              </a:rPr>
              <a:t>WG will</a:t>
            </a:r>
            <a:r>
              <a:rPr lang="en-US" sz="2200" dirty="0">
                <a:solidFill>
                  <a:srgbClr val="004990"/>
                </a:solidFill>
                <a:effectLst/>
                <a:latin typeface="Calibri" panose="020F0502020204030204" pitchFamily="34" charset="0"/>
                <a:cs typeface="Calibri" panose="020F0502020204030204" pitchFamily="34" charset="0"/>
              </a:rPr>
              <a:t> evaluate the change implications to the guideline recommendations and practice points based (wording, grading, need for additional statements) based on this new evidence review</a:t>
            </a:r>
          </a:p>
          <a:p>
            <a:pPr lvl="1"/>
            <a:endParaRPr lang="en-US" sz="1000" dirty="0">
              <a:solidFill>
                <a:srgbClr val="004990"/>
              </a:solidFill>
              <a:latin typeface="Calibri" panose="020F0502020204030204" pitchFamily="34" charset="0"/>
              <a:cs typeface="Calibri" panose="020F0502020204030204" pitchFamily="34" charset="0"/>
            </a:endParaRPr>
          </a:p>
          <a:p>
            <a:pPr lvl="1"/>
            <a:r>
              <a:rPr lang="en-US" sz="2200" dirty="0">
                <a:solidFill>
                  <a:srgbClr val="004990"/>
                </a:solidFill>
                <a:latin typeface="Calibri" panose="020F0502020204030204" pitchFamily="34" charset="0"/>
                <a:cs typeface="Calibri" panose="020F0502020204030204" pitchFamily="34" charset="0"/>
              </a:rPr>
              <a:t>Guideline text will be revised accordingly and presented to the full Work Group for consensus</a:t>
            </a:r>
            <a:endParaRPr lang="en-GB" sz="2200" dirty="0">
              <a:solidFill>
                <a:srgbClr val="004990"/>
              </a:solidFill>
            </a:endParaRPr>
          </a:p>
        </p:txBody>
      </p:sp>
    </p:spTree>
    <p:extLst>
      <p:ext uri="{BB962C8B-B14F-4D97-AF65-F5344CB8AC3E}">
        <p14:creationId xmlns:p14="http://schemas.microsoft.com/office/powerpoint/2010/main" val="387118296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Guideline Updates</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First update expected to kick-off in Q1 on 2022</a:t>
            </a:r>
          </a:p>
          <a:p>
            <a:pPr marL="342900" lvl="0" indent="-342900">
              <a:lnSpc>
                <a:spcPct val="100000"/>
              </a:lnSpc>
              <a:spcBef>
                <a:spcPts val="0"/>
              </a:spcBef>
            </a:pPr>
            <a:endParaRPr lang="en-GB" sz="2800" dirty="0">
              <a:solidFill>
                <a:srgbClr val="004990"/>
              </a:solidFill>
              <a:latin typeface="Calibri"/>
              <a:cs typeface="Calibri"/>
            </a:endParaRPr>
          </a:p>
          <a:p>
            <a:pPr marL="342900" lvl="0" indent="-342900">
              <a:lnSpc>
                <a:spcPct val="100000"/>
              </a:lnSpc>
              <a:spcBef>
                <a:spcPts val="0"/>
              </a:spcBef>
            </a:pPr>
            <a:r>
              <a:rPr lang="en-GB" sz="2800" dirty="0">
                <a:solidFill>
                  <a:srgbClr val="004990"/>
                </a:solidFill>
              </a:rPr>
              <a:t>Chapters updated in this first iteration will prioritize ANCA-Associated Vasculitis and Lupus Nephritis, then Nephrotic Syndrome and Membranous Nephropathy.</a:t>
            </a:r>
          </a:p>
          <a:p>
            <a:pPr marL="342900" lvl="0" indent="-342900">
              <a:lnSpc>
                <a:spcPct val="100000"/>
              </a:lnSpc>
              <a:spcBef>
                <a:spcPts val="0"/>
              </a:spcBef>
            </a:pPr>
            <a:endParaRPr lang="en-GB" sz="2800" dirty="0">
              <a:solidFill>
                <a:srgbClr val="004990"/>
              </a:solidFill>
              <a:latin typeface="Calibri"/>
              <a:cs typeface="Calibri"/>
            </a:endParaRPr>
          </a:p>
          <a:p>
            <a:pPr marL="342900" lvl="0" indent="-342900">
              <a:lnSpc>
                <a:spcPct val="100000"/>
              </a:lnSpc>
              <a:spcBef>
                <a:spcPts val="0"/>
              </a:spcBef>
            </a:pPr>
            <a:r>
              <a:rPr lang="en-GB" sz="2800" dirty="0">
                <a:solidFill>
                  <a:srgbClr val="004990"/>
                </a:solidFill>
              </a:rPr>
              <a:t>Updates will be published in </a:t>
            </a:r>
            <a:r>
              <a:rPr lang="en-GB" sz="2800" i="1" dirty="0">
                <a:solidFill>
                  <a:srgbClr val="004990"/>
                </a:solidFill>
              </a:rPr>
              <a:t>Kidney International</a:t>
            </a:r>
            <a:r>
              <a:rPr lang="en-GB" sz="2800" dirty="0">
                <a:solidFill>
                  <a:srgbClr val="004990"/>
                </a:solidFill>
              </a:rPr>
              <a:t> as discrete chapters </a:t>
            </a:r>
            <a:endParaRPr lang="en-GB" i="1" dirty="0">
              <a:solidFill>
                <a:srgbClr val="004990"/>
              </a:solidFill>
              <a:latin typeface="Calibri"/>
              <a:cs typeface="Calibri"/>
            </a:endParaRPr>
          </a:p>
          <a:p>
            <a:pPr marL="342900" lvl="0" indent="-342900">
              <a:lnSpc>
                <a:spcPct val="100000"/>
              </a:lnSpc>
              <a:spcBef>
                <a:spcPts val="0"/>
              </a:spcBef>
            </a:pPr>
            <a:endParaRPr lang="en-GB" sz="900" dirty="0">
              <a:solidFill>
                <a:srgbClr val="004990"/>
              </a:solidFill>
            </a:endParaRPr>
          </a:p>
          <a:p>
            <a:pPr marL="342900" lvl="0" indent="-342900">
              <a:lnSpc>
                <a:spcPct val="100000"/>
              </a:lnSpc>
              <a:spcBef>
                <a:spcPts val="0"/>
              </a:spcBef>
            </a:pPr>
            <a:endParaRPr lang="en-GB" sz="900" dirty="0">
              <a:solidFill>
                <a:srgbClr val="004990"/>
              </a:solidFill>
            </a:endParaRPr>
          </a:p>
        </p:txBody>
      </p:sp>
    </p:spTree>
    <p:extLst>
      <p:ext uri="{BB962C8B-B14F-4D97-AF65-F5344CB8AC3E}">
        <p14:creationId xmlns:p14="http://schemas.microsoft.com/office/powerpoint/2010/main" val="104137199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t>Questions?</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57145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A9CD-F4E1-4943-B70F-246DA0F6C149}"/>
              </a:ext>
            </a:extLst>
          </p:cNvPr>
          <p:cNvSpPr>
            <a:spLocks noGrp="1"/>
          </p:cNvSpPr>
          <p:nvPr>
            <p:ph type="ctrTitle"/>
          </p:nvPr>
        </p:nvSpPr>
        <p:spPr>
          <a:xfrm>
            <a:off x="304800" y="377040"/>
            <a:ext cx="11090676" cy="701731"/>
          </a:xfrm>
        </p:spPr>
        <p:txBody>
          <a:bodyPr/>
          <a:lstStyle/>
          <a:p>
            <a:r>
              <a:rPr lang="en-US" dirty="0">
                <a:solidFill>
                  <a:srgbClr val="004990"/>
                </a:solidFill>
              </a:rPr>
              <a:t>Acknowledgments</a:t>
            </a:r>
          </a:p>
        </p:txBody>
      </p:sp>
      <p:sp>
        <p:nvSpPr>
          <p:cNvPr id="3" name="Subtitle 2">
            <a:extLst>
              <a:ext uri="{FF2B5EF4-FFF2-40B4-BE49-F238E27FC236}">
                <a16:creationId xmlns:a16="http://schemas.microsoft.com/office/drawing/2014/main" id="{249704F7-190C-4AC4-AA5C-D7C9F00E71DF}"/>
              </a:ext>
            </a:extLst>
          </p:cNvPr>
          <p:cNvSpPr>
            <a:spLocks noGrp="1"/>
          </p:cNvSpPr>
          <p:nvPr>
            <p:ph type="subTitle" idx="1"/>
          </p:nvPr>
        </p:nvSpPr>
        <p:spPr/>
        <p:txBody>
          <a:bodyPr/>
          <a:lstStyle/>
          <a:p>
            <a:pPr marL="0" indent="0">
              <a:buNone/>
            </a:pPr>
            <a:r>
              <a:rPr lang="en-US" sz="2800" dirty="0"/>
              <a:t>KDIGO gratefully acknowledges our Knowledge Translation Lead, Edgar V. Lerma, MD, FACP, FASN, FAHA, FASH, FNLA, FNKF, FASDIN, FCRS, FPSN (Hon) for his time and expertise in creating the speaker's notes in this Speaker's Guide. </a:t>
            </a:r>
          </a:p>
          <a:p>
            <a:pPr marL="0" indent="0">
              <a:buNone/>
            </a:pPr>
            <a:endParaRPr lang="en-US" sz="2800" dirty="0"/>
          </a:p>
          <a:p>
            <a:pPr marL="0" indent="0">
              <a:buNone/>
            </a:pPr>
            <a:r>
              <a:rPr lang="en-US" sz="2800" dirty="0"/>
              <a:t>KDIGO also gratefully acknowledges Guideline Co-Chairs, Brad Rovin, MD (United States), and Jürgen Floege, MD (Germany), and the Guideline Work Group for their dedication, time, and insights in authoring the Glomerular Diseases Guideline. </a:t>
            </a:r>
          </a:p>
        </p:txBody>
      </p:sp>
    </p:spTree>
    <p:extLst>
      <p:ext uri="{BB962C8B-B14F-4D97-AF65-F5344CB8AC3E}">
        <p14:creationId xmlns:p14="http://schemas.microsoft.com/office/powerpoint/2010/main" val="377237731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803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72837764"/>
              </p:ext>
            </p:extLst>
          </p:nvPr>
        </p:nvGraphicFramePr>
        <p:xfrm>
          <a:off x="111211" y="244190"/>
          <a:ext cx="11969577" cy="6369620"/>
        </p:xfrm>
        <a:graphic>
          <a:graphicData uri="http://schemas.openxmlformats.org/drawingml/2006/table">
            <a:tbl>
              <a:tblPr firstRow="1" bandRow="1">
                <a:tableStyleId>{5C22544A-7EE6-4342-B048-85BDC9FD1C3A}</a:tableStyleId>
              </a:tblPr>
              <a:tblGrid>
                <a:gridCol w="3426940">
                  <a:extLst>
                    <a:ext uri="{9D8B030D-6E8A-4147-A177-3AD203B41FA5}">
                      <a16:colId xmlns:a16="http://schemas.microsoft.com/office/drawing/2014/main" val="1565145338"/>
                    </a:ext>
                  </a:extLst>
                </a:gridCol>
                <a:gridCol w="1713471">
                  <a:extLst>
                    <a:ext uri="{9D8B030D-6E8A-4147-A177-3AD203B41FA5}">
                      <a16:colId xmlns:a16="http://schemas.microsoft.com/office/drawing/2014/main" val="2516877686"/>
                    </a:ext>
                  </a:extLst>
                </a:gridCol>
                <a:gridCol w="2183027">
                  <a:extLst>
                    <a:ext uri="{9D8B030D-6E8A-4147-A177-3AD203B41FA5}">
                      <a16:colId xmlns:a16="http://schemas.microsoft.com/office/drawing/2014/main" val="1783758961"/>
                    </a:ext>
                  </a:extLst>
                </a:gridCol>
                <a:gridCol w="1828800">
                  <a:extLst>
                    <a:ext uri="{9D8B030D-6E8A-4147-A177-3AD203B41FA5}">
                      <a16:colId xmlns:a16="http://schemas.microsoft.com/office/drawing/2014/main" val="1269104789"/>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42660">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42660">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10: Lupus nephritis</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859623">
                <a:tc>
                  <a:txBody>
                    <a:bodyPr/>
                    <a:lstStyle/>
                    <a:p>
                      <a:r>
                        <a:rPr lang="en-US" sz="1800" kern="1200" dirty="0">
                          <a:solidFill>
                            <a:srgbClr val="004990"/>
                          </a:solidFill>
                          <a:latin typeface="Calibri" panose="020F0502020204030204" pitchFamily="34" charset="0"/>
                          <a:ea typeface="+mn-ea"/>
                          <a:cs typeface="+mn-cs"/>
                        </a:rPr>
                        <a:t>In patients with biopsy-proven LN, does antimalarial therapy improve clinical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biopsy-proven LN</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Antimalarial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standard of care</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3">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 and observational studies</a:t>
                      </a:r>
                    </a:p>
                  </a:txBody>
                  <a:tcPr anchor="ctr">
                    <a:solidFill>
                      <a:srgbClr val="E7EBF6"/>
                    </a:solidFill>
                  </a:tcPr>
                </a:tc>
                <a:extLst>
                  <a:ext uri="{0D108BD9-81ED-4DB2-BD59-A6C34878D82A}">
                    <a16:rowId xmlns:a16="http://schemas.microsoft.com/office/drawing/2014/main" val="3121233362"/>
                  </a:ext>
                </a:extLst>
              </a:tr>
              <a:tr h="162522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patients with nonproliferative LN, what immunosuppressive agents improve efficacy outcomes and reduce adverse effects?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004990"/>
                          </a:solidFill>
                          <a:latin typeface="Calibri" panose="020F0502020204030204" pitchFamily="34" charset="0"/>
                        </a:rPr>
                        <a:t>Patients with biopsy-proven nonproliferative (Class I, II, V, or VI) LN</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No treatment, placebo, or other immunosuppressive therapies </a:t>
                      </a: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425725219"/>
                  </a:ext>
                </a:extLst>
              </a:tr>
              <a:tr h="2153253">
                <a:tc>
                  <a:txBody>
                    <a:bodyPr/>
                    <a:lstStyle/>
                    <a:p>
                      <a:r>
                        <a:rPr lang="en-US" sz="1800" kern="1200" dirty="0">
                          <a:solidFill>
                            <a:srgbClr val="004990"/>
                          </a:solidFill>
                          <a:latin typeface="Calibri" panose="020F0502020204030204" pitchFamily="34" charset="0"/>
                          <a:ea typeface="+mn-ea"/>
                          <a:cs typeface="+mn-cs"/>
                        </a:rPr>
                        <a:t>In patients with biopsy-proven proliferative LN, what immunosuppressive agents improve clinical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004990"/>
                          </a:solidFill>
                          <a:latin typeface="Calibri" panose="020F0502020204030204" pitchFamily="34" charset="0"/>
                        </a:rPr>
                        <a:t>Patients with biopsy-proven proliferative (Class I, II, V, or VI) LN</a:t>
                      </a:r>
                      <a:endParaRPr lang="en-US" sz="1800" kern="1200" dirty="0">
                        <a:solidFill>
                          <a:srgbClr val="004990"/>
                        </a:solidFill>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extLst>
                  <a:ext uri="{0D108BD9-81ED-4DB2-BD59-A6C34878D82A}">
                    <a16:rowId xmlns:a16="http://schemas.microsoft.com/office/drawing/2014/main" val="3560098291"/>
                  </a:ext>
                </a:extLst>
              </a:tr>
            </a:tbl>
          </a:graphicData>
        </a:graphic>
      </p:graphicFrame>
    </p:spTree>
    <p:extLst>
      <p:ext uri="{BB962C8B-B14F-4D97-AF65-F5344CB8AC3E}">
        <p14:creationId xmlns:p14="http://schemas.microsoft.com/office/powerpoint/2010/main" val="142483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52449790"/>
              </p:ext>
            </p:extLst>
          </p:nvPr>
        </p:nvGraphicFramePr>
        <p:xfrm>
          <a:off x="168876" y="1896662"/>
          <a:ext cx="11854247" cy="3064675"/>
        </p:xfrm>
        <a:graphic>
          <a:graphicData uri="http://schemas.openxmlformats.org/drawingml/2006/table">
            <a:tbl>
              <a:tblPr firstRow="1" bandRow="1">
                <a:tableStyleId>{5C22544A-7EE6-4342-B048-85BDC9FD1C3A}</a:tableStyleId>
              </a:tblPr>
              <a:tblGrid>
                <a:gridCol w="2883109">
                  <a:extLst>
                    <a:ext uri="{9D8B030D-6E8A-4147-A177-3AD203B41FA5}">
                      <a16:colId xmlns:a16="http://schemas.microsoft.com/office/drawing/2014/main" val="1565145338"/>
                    </a:ext>
                  </a:extLst>
                </a:gridCol>
                <a:gridCol w="1529649">
                  <a:extLst>
                    <a:ext uri="{9D8B030D-6E8A-4147-A177-3AD203B41FA5}">
                      <a16:colId xmlns:a16="http://schemas.microsoft.com/office/drawing/2014/main" val="1013215769"/>
                    </a:ext>
                  </a:extLst>
                </a:gridCol>
                <a:gridCol w="2182153">
                  <a:extLst>
                    <a:ext uri="{9D8B030D-6E8A-4147-A177-3AD203B41FA5}">
                      <a16:colId xmlns:a16="http://schemas.microsoft.com/office/drawing/2014/main" val="3140547686"/>
                    </a:ext>
                  </a:extLst>
                </a:gridCol>
                <a:gridCol w="2073872">
                  <a:extLst>
                    <a:ext uri="{9D8B030D-6E8A-4147-A177-3AD203B41FA5}">
                      <a16:colId xmlns:a16="http://schemas.microsoft.com/office/drawing/2014/main" val="75040337"/>
                    </a:ext>
                  </a:extLst>
                </a:gridCol>
                <a:gridCol w="1551702">
                  <a:extLst>
                    <a:ext uri="{9D8B030D-6E8A-4147-A177-3AD203B41FA5}">
                      <a16:colId xmlns:a16="http://schemas.microsoft.com/office/drawing/2014/main" val="1149878210"/>
                    </a:ext>
                  </a:extLst>
                </a:gridCol>
                <a:gridCol w="1633762">
                  <a:extLst>
                    <a:ext uri="{9D8B030D-6E8A-4147-A177-3AD203B41FA5}">
                      <a16:colId xmlns:a16="http://schemas.microsoft.com/office/drawing/2014/main" val="3189313660"/>
                    </a:ext>
                  </a:extLst>
                </a:gridCol>
              </a:tblGrid>
              <a:tr h="371476">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71476">
                <a:tc gridSpan="6">
                  <a:txBody>
                    <a:bodyPr/>
                    <a:lstStyle/>
                    <a:p>
                      <a:pPr marL="0" indent="0">
                        <a:buFont typeface="Arial" panose="020B0604020202020204" pitchFamily="34" charset="0"/>
                        <a:buNone/>
                      </a:pPr>
                      <a:r>
                        <a:rPr lang="en-AU" sz="1800" b="1" dirty="0">
                          <a:solidFill>
                            <a:srgbClr val="004990"/>
                          </a:solidFill>
                          <a:latin typeface="Calibri" panose="020F0502020204030204" pitchFamily="34" charset="0"/>
                        </a:rPr>
                        <a:t>Chapter 11: Anti-GBM antibody GN</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buFont typeface="Arial" panose="020B0604020202020204" pitchFamily="34" charset="0"/>
                        <a:buNone/>
                      </a:pPr>
                      <a:endParaRPr lang="en-AU" sz="2000" b="1"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2490224112"/>
                  </a:ext>
                </a:extLst>
              </a:tr>
              <a:tr h="2321723">
                <a:tc>
                  <a:txBody>
                    <a:bodyPr/>
                    <a:lstStyle/>
                    <a:p>
                      <a:r>
                        <a:rPr lang="en-US" sz="1800" kern="1200" dirty="0">
                          <a:solidFill>
                            <a:srgbClr val="004990"/>
                          </a:solidFill>
                          <a:latin typeface="Calibri" panose="020F0502020204030204" pitchFamily="34" charset="0"/>
                          <a:ea typeface="+mn-ea"/>
                          <a:cs typeface="+mn-cs"/>
                        </a:rPr>
                        <a:t>In patients with biopsy-proven anti-GBM, what immunosuppressive agents improve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biopsy-proven anti-GBM</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other immunosuppressive therapies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46386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9"/>
          <p:cNvSpPr txBox="1">
            <a:spLocks noGrp="1"/>
          </p:cNvSpPr>
          <p:nvPr>
            <p:ph type="ctrTitle"/>
          </p:nvPr>
        </p:nvSpPr>
        <p:spPr>
          <a:xfrm>
            <a:off x="142726" y="247136"/>
            <a:ext cx="3712029" cy="37534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004990"/>
                </a:solidFill>
                <a:latin typeface="Calibri"/>
                <a:ea typeface="Calibri"/>
                <a:cs typeface="Calibri"/>
                <a:sym typeface="Calibri"/>
              </a:rPr>
              <a:t>Literature Search</a:t>
            </a:r>
            <a:br>
              <a:rPr lang="en-US" sz="4400" b="0" cap="small" dirty="0">
                <a:solidFill>
                  <a:srgbClr val="004990"/>
                </a:solidFill>
                <a:latin typeface="Calibri"/>
                <a:ea typeface="Calibri"/>
                <a:cs typeface="Calibri"/>
                <a:sym typeface="Calibri"/>
              </a:rPr>
            </a:br>
            <a:br>
              <a:rPr lang="en-US" cap="small" dirty="0">
                <a:solidFill>
                  <a:srgbClr val="004990"/>
                </a:solidFill>
                <a:latin typeface="Calibri"/>
                <a:ea typeface="Calibri"/>
                <a:cs typeface="Calibri"/>
                <a:sym typeface="Calibri"/>
              </a:rPr>
            </a:br>
            <a:r>
              <a:rPr lang="en-US" sz="2400" b="0" cap="small" dirty="0">
                <a:solidFill>
                  <a:srgbClr val="004990"/>
                </a:solidFill>
                <a:latin typeface="Calibri"/>
                <a:ea typeface="Calibri"/>
                <a:cs typeface="Calibri"/>
                <a:sym typeface="Calibri"/>
              </a:rPr>
              <a:t>October 2018 Supplemented with additional studies until September 2019; Updated in June 2020</a:t>
            </a:r>
            <a:endParaRPr dirty="0">
              <a:solidFill>
                <a:srgbClr val="004990"/>
              </a:solidFill>
            </a:endParaRPr>
          </a:p>
        </p:txBody>
      </p:sp>
      <p:pic>
        <p:nvPicPr>
          <p:cNvPr id="4" name="Picture 3">
            <a:extLst>
              <a:ext uri="{FF2B5EF4-FFF2-40B4-BE49-F238E27FC236}">
                <a16:creationId xmlns:a16="http://schemas.microsoft.com/office/drawing/2014/main" id="{5596DED8-6C83-47F6-B2AC-68CED0214EBB}"/>
              </a:ext>
            </a:extLst>
          </p:cNvPr>
          <p:cNvPicPr>
            <a:picLocks noChangeAspect="1"/>
          </p:cNvPicPr>
          <p:nvPr/>
        </p:nvPicPr>
        <p:blipFill>
          <a:blip r:embed="rId3"/>
          <a:stretch>
            <a:fillRect/>
          </a:stretch>
        </p:blipFill>
        <p:spPr>
          <a:xfrm>
            <a:off x="3783265" y="387179"/>
            <a:ext cx="8144876" cy="580561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2968-39C0-4ECF-932B-B55619E5926F}"/>
              </a:ext>
            </a:extLst>
          </p:cNvPr>
          <p:cNvSpPr>
            <a:spLocks noGrp="1"/>
          </p:cNvSpPr>
          <p:nvPr>
            <p:ph type="ctrTitle"/>
          </p:nvPr>
        </p:nvSpPr>
        <p:spPr>
          <a:xfrm>
            <a:off x="304800" y="266207"/>
            <a:ext cx="11090676" cy="701731"/>
          </a:xfrm>
        </p:spPr>
        <p:txBody>
          <a:bodyPr/>
          <a:lstStyle/>
          <a:p>
            <a:r>
              <a:rPr lang="en-GB" sz="4400" b="0" cap="small" dirty="0">
                <a:solidFill>
                  <a:srgbClr val="004990"/>
                </a:solidFill>
                <a:latin typeface="Calibri"/>
                <a:ea typeface="+mn-ea"/>
                <a:cs typeface="+mn-cs"/>
              </a:rPr>
              <a:t>Evidence Synthesis </a:t>
            </a:r>
            <a:endParaRPr lang="en-US" dirty="0"/>
          </a:p>
        </p:txBody>
      </p:sp>
      <p:sp>
        <p:nvSpPr>
          <p:cNvPr id="4" name="Subtitle 2">
            <a:extLst>
              <a:ext uri="{FF2B5EF4-FFF2-40B4-BE49-F238E27FC236}">
                <a16:creationId xmlns:a16="http://schemas.microsoft.com/office/drawing/2014/main" id="{8D59250A-EACA-4322-981E-B73EFB15B790}"/>
              </a:ext>
            </a:extLst>
          </p:cNvPr>
          <p:cNvSpPr>
            <a:spLocks noGrp="1"/>
          </p:cNvSpPr>
          <p:nvPr>
            <p:ph type="subTitle" idx="1"/>
          </p:nvPr>
        </p:nvSpPr>
        <p:spPr>
          <a:xfrm>
            <a:off x="266701" y="963323"/>
            <a:ext cx="11751128" cy="501723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200" dirty="0">
                <a:solidFill>
                  <a:srgbClr val="004990"/>
                </a:solidFill>
                <a:latin typeface="Calibri" panose="020F0502020204030204" pitchFamily="34" charset="0"/>
              </a:rPr>
              <a:t>Standard Cochrane methods – Two independent reviewers </a:t>
            </a:r>
          </a:p>
          <a:p>
            <a:pPr marL="800100" lvl="1" indent="-342900">
              <a:lnSpc>
                <a:spcPct val="100000"/>
              </a:lnSpc>
              <a:spcBef>
                <a:spcPts val="0"/>
              </a:spcBef>
            </a:pPr>
            <a:r>
              <a:rPr lang="en-GB" sz="2200" dirty="0">
                <a:solidFill>
                  <a:srgbClr val="004990"/>
                </a:solidFill>
                <a:latin typeface="Calibri" panose="020F0502020204030204" pitchFamily="34" charset="0"/>
              </a:rPr>
              <a:t>Data abstraction</a:t>
            </a:r>
          </a:p>
          <a:p>
            <a:pPr marL="800100" lvl="1" indent="-342900">
              <a:lnSpc>
                <a:spcPct val="100000"/>
              </a:lnSpc>
              <a:spcBef>
                <a:spcPts val="0"/>
              </a:spcBef>
            </a:pPr>
            <a:r>
              <a:rPr lang="en-GB" sz="2200" dirty="0">
                <a:solidFill>
                  <a:srgbClr val="004990"/>
                </a:solidFill>
                <a:latin typeface="Calibri" panose="020F0502020204030204" pitchFamily="34" charset="0"/>
              </a:rPr>
              <a:t>Critical appraisal – using validated tools </a:t>
            </a: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342900" lvl="0" indent="-342900">
              <a:lnSpc>
                <a:spcPct val="100000"/>
              </a:lnSpc>
              <a:spcBef>
                <a:spcPts val="0"/>
              </a:spcBef>
            </a:pPr>
            <a:r>
              <a:rPr lang="en-GB" sz="2200" dirty="0">
                <a:solidFill>
                  <a:srgbClr val="004990"/>
                </a:solidFill>
                <a:latin typeface="Calibri" panose="020F0502020204030204" pitchFamily="34" charset="0"/>
              </a:rPr>
              <a:t>Data-analysis </a:t>
            </a:r>
          </a:p>
          <a:p>
            <a:pPr marL="800100" lvl="1" indent="-342900">
              <a:lnSpc>
                <a:spcPct val="100000"/>
              </a:lnSpc>
              <a:spcBef>
                <a:spcPts val="0"/>
              </a:spcBef>
            </a:pPr>
            <a:r>
              <a:rPr lang="en-GB" sz="2200" dirty="0">
                <a:solidFill>
                  <a:srgbClr val="004990"/>
                </a:solidFill>
                <a:latin typeface="Calibri" panose="020F0502020204030204" pitchFamily="34" charset="0"/>
                <a:cs typeface="Calibri"/>
              </a:rPr>
              <a:t>Random effects meta-analysis and generic inverse variance</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Relative risk for dichotomous outcomes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Mean difference for continuous outcomes</a:t>
            </a:r>
          </a:p>
          <a:p>
            <a:pPr marL="800100" lvl="1" indent="-342900">
              <a:lnSpc>
                <a:spcPct val="100000"/>
              </a:lnSpc>
              <a:spcBef>
                <a:spcPts val="0"/>
              </a:spcBef>
            </a:pPr>
            <a:r>
              <a:rPr lang="en-GB" sz="2200" dirty="0">
                <a:solidFill>
                  <a:srgbClr val="004990"/>
                </a:solidFill>
                <a:latin typeface="Calibri" panose="020F0502020204030204" pitchFamily="34" charset="0"/>
                <a:cs typeface="Calibri"/>
              </a:rPr>
              <a:t>Heterogeneity assessed using the I</a:t>
            </a:r>
            <a:r>
              <a:rPr lang="en-GB" sz="2200" baseline="30000" dirty="0">
                <a:solidFill>
                  <a:srgbClr val="004990"/>
                </a:solidFill>
                <a:latin typeface="Calibri" panose="020F0502020204030204" pitchFamily="34" charset="0"/>
                <a:cs typeface="Calibri"/>
              </a:rPr>
              <a:t>2</a:t>
            </a:r>
            <a:r>
              <a:rPr lang="en-GB" sz="2200" dirty="0">
                <a:solidFill>
                  <a:srgbClr val="004990"/>
                </a:solidFill>
                <a:latin typeface="Calibri" panose="020F0502020204030204" pitchFamily="34" charset="0"/>
                <a:cs typeface="Calibri"/>
              </a:rPr>
              <a:t> statistic </a:t>
            </a: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endParaRPr>
          </a:p>
        </p:txBody>
      </p:sp>
      <p:pic>
        <p:nvPicPr>
          <p:cNvPr id="5" name="Picture 3" descr="\\localhost\c$\temp\LOCAL FOLDER – NOT BACKED UP\60017891\Downloads\image3.gif">
            <a:extLst>
              <a:ext uri="{FF2B5EF4-FFF2-40B4-BE49-F238E27FC236}">
                <a16:creationId xmlns:a16="http://schemas.microsoft.com/office/drawing/2014/main" id="{84B081B8-955C-4783-B258-98D5BCC12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106" y="1122753"/>
            <a:ext cx="4695720" cy="18428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D41EFF-1ECD-42CB-B011-0B5134BAAC57}"/>
              </a:ext>
            </a:extLst>
          </p:cNvPr>
          <p:cNvSpPr txBox="1"/>
          <p:nvPr/>
        </p:nvSpPr>
        <p:spPr>
          <a:xfrm>
            <a:off x="8145157" y="812726"/>
            <a:ext cx="3291618" cy="338554"/>
          </a:xfrm>
          <a:prstGeom prst="rect">
            <a:avLst/>
          </a:prstGeom>
          <a:noFill/>
        </p:spPr>
        <p:txBody>
          <a:bodyPr wrap="square" rtlCol="0">
            <a:spAutoFit/>
          </a:bodyPr>
          <a:lstStyle/>
          <a:p>
            <a:pPr algn="ctr"/>
            <a:r>
              <a:rPr lang="en-AU" sz="1600" b="1" dirty="0">
                <a:solidFill>
                  <a:srgbClr val="004990"/>
                </a:solidFill>
                <a:latin typeface="Calibri" panose="020F0502020204030204" pitchFamily="34" charset="0"/>
              </a:rPr>
              <a:t>Risk of bias graph example</a:t>
            </a:r>
          </a:p>
        </p:txBody>
      </p:sp>
      <p:sp>
        <p:nvSpPr>
          <p:cNvPr id="7" name="TextBox 6">
            <a:extLst>
              <a:ext uri="{FF2B5EF4-FFF2-40B4-BE49-F238E27FC236}">
                <a16:creationId xmlns:a16="http://schemas.microsoft.com/office/drawing/2014/main" id="{8E968014-47EA-4E89-B275-C346B01EE6D1}"/>
              </a:ext>
            </a:extLst>
          </p:cNvPr>
          <p:cNvSpPr txBox="1"/>
          <p:nvPr/>
        </p:nvSpPr>
        <p:spPr>
          <a:xfrm>
            <a:off x="3187148" y="4906051"/>
            <a:ext cx="5817703" cy="338554"/>
          </a:xfrm>
          <a:prstGeom prst="rect">
            <a:avLst/>
          </a:prstGeom>
          <a:noFill/>
        </p:spPr>
        <p:txBody>
          <a:bodyPr wrap="square" rtlCol="0">
            <a:spAutoFit/>
          </a:bodyPr>
          <a:lstStyle/>
          <a:p>
            <a:pPr algn="ctr"/>
            <a:r>
              <a:rPr lang="en-AU" sz="1600" b="1" dirty="0">
                <a:solidFill>
                  <a:srgbClr val="004990"/>
                </a:solidFill>
                <a:latin typeface="Calibri" panose="020F0502020204030204" pitchFamily="34" charset="0"/>
              </a:rPr>
              <a:t>Forest plot example</a:t>
            </a:r>
          </a:p>
        </p:txBody>
      </p:sp>
      <p:pic>
        <p:nvPicPr>
          <p:cNvPr id="8" name="Picture 7">
            <a:extLst>
              <a:ext uri="{FF2B5EF4-FFF2-40B4-BE49-F238E27FC236}">
                <a16:creationId xmlns:a16="http://schemas.microsoft.com/office/drawing/2014/main" id="{DEA26D47-7201-4E5F-AE2F-EBD9BF1DFCB1}"/>
              </a:ext>
            </a:extLst>
          </p:cNvPr>
          <p:cNvPicPr>
            <a:picLocks noChangeAspect="1"/>
          </p:cNvPicPr>
          <p:nvPr/>
        </p:nvPicPr>
        <p:blipFill rotWithShape="1">
          <a:blip r:embed="rId3"/>
          <a:srcRect t="5245"/>
          <a:stretch/>
        </p:blipFill>
        <p:spPr>
          <a:xfrm>
            <a:off x="2446244" y="5257799"/>
            <a:ext cx="7392041" cy="1270891"/>
          </a:xfrm>
          <a:prstGeom prst="rect">
            <a:avLst/>
          </a:prstGeom>
        </p:spPr>
      </p:pic>
    </p:spTree>
    <p:extLst>
      <p:ext uri="{BB962C8B-B14F-4D97-AF65-F5344CB8AC3E}">
        <p14:creationId xmlns:p14="http://schemas.microsoft.com/office/powerpoint/2010/main" val="708360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687924-4BDC-427E-B3C8-D817EBDD190E}"/>
              </a:ext>
            </a:extLst>
          </p:cNvPr>
          <p:cNvSpPr>
            <a:spLocks noGrp="1"/>
          </p:cNvSpPr>
          <p:nvPr>
            <p:ph type="ctrTitle"/>
          </p:nvPr>
        </p:nvSpPr>
        <p:spPr>
          <a:xfrm>
            <a:off x="304800" y="258507"/>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Grading Recommendations</a:t>
            </a:r>
          </a:p>
        </p:txBody>
      </p:sp>
      <p:sp>
        <p:nvSpPr>
          <p:cNvPr id="5" name="Subtitle 2">
            <a:extLst>
              <a:ext uri="{FF2B5EF4-FFF2-40B4-BE49-F238E27FC236}">
                <a16:creationId xmlns:a16="http://schemas.microsoft.com/office/drawing/2014/main" id="{0EB36D67-767F-4C17-BEDB-5B2BC7C0D9EB}"/>
              </a:ext>
            </a:extLst>
          </p:cNvPr>
          <p:cNvSpPr>
            <a:spLocks noGrp="1"/>
          </p:cNvSpPr>
          <p:nvPr>
            <p:ph type="subTitle" idx="1"/>
          </p:nvPr>
        </p:nvSpPr>
        <p:spPr>
          <a:xfrm>
            <a:off x="304800" y="975403"/>
            <a:ext cx="10981267" cy="5017237"/>
          </a:xfrm>
          <a:prstGeom prst="rect">
            <a:avLst/>
          </a:prstGeom>
        </p:spPr>
        <p:txBody>
          <a:bodyPr/>
          <a:lstStyle>
            <a:lvl1pPr>
              <a:defRPr lang="en-GB" sz="2400" dirty="0">
                <a:solidFill>
                  <a:schemeClr val="tx2"/>
                </a:solidFill>
                <a:latin typeface="Calibri"/>
                <a:cs typeface="Calibri"/>
              </a:defRPr>
            </a:lvl1pPr>
          </a:lstStyle>
          <a:p>
            <a:pPr marL="365125" lvl="1" indent="-352425">
              <a:lnSpc>
                <a:spcPct val="100000"/>
              </a:lnSpc>
              <a:spcBef>
                <a:spcPts val="0"/>
              </a:spcBef>
            </a:pPr>
            <a:r>
              <a:rPr lang="en-GB" sz="2800" dirty="0">
                <a:solidFill>
                  <a:srgbClr val="004990"/>
                </a:solidFill>
                <a:latin typeface="Calibri" panose="020F0502020204030204" pitchFamily="34" charset="0"/>
                <a:cs typeface="Calibri"/>
              </a:rPr>
              <a:t>GRADE methodology</a:t>
            </a:r>
          </a:p>
          <a:p>
            <a:pPr marL="800100" lvl="1" indent="-342900">
              <a:lnSpc>
                <a:spcPct val="100000"/>
              </a:lnSpc>
              <a:spcBef>
                <a:spcPts val="0"/>
              </a:spcBef>
            </a:pPr>
            <a:r>
              <a:rPr lang="en-GB" sz="2200" dirty="0">
                <a:solidFill>
                  <a:srgbClr val="004990"/>
                </a:solidFill>
                <a:latin typeface="Calibri" panose="020F0502020204030204" pitchFamily="34" charset="0"/>
              </a:rPr>
              <a:t>The quality of the evidence – Level A, B, C, D</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Study limitations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Inconsistency</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Indirectness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Imprecision</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Publication bias</a:t>
            </a:r>
          </a:p>
          <a:p>
            <a:pPr marL="342900" lvl="0" indent="-342900">
              <a:lnSpc>
                <a:spcPct val="100000"/>
              </a:lnSpc>
              <a:spcBef>
                <a:spcPts val="0"/>
              </a:spcBef>
            </a:pPr>
            <a:endParaRPr lang="en-GB" sz="2200" dirty="0">
              <a:solidFill>
                <a:srgbClr val="004990"/>
              </a:solidFill>
              <a:latin typeface="Calibri" panose="020F0502020204030204" pitchFamily="34" charset="0"/>
            </a:endParaRPr>
          </a:p>
          <a:p>
            <a:pPr marL="800100" lvl="1" indent="-342900">
              <a:lnSpc>
                <a:spcPct val="100000"/>
              </a:lnSpc>
              <a:spcBef>
                <a:spcPts val="0"/>
              </a:spcBef>
            </a:pPr>
            <a:r>
              <a:rPr lang="en-GB" sz="2200" dirty="0">
                <a:solidFill>
                  <a:srgbClr val="004990"/>
                </a:solidFill>
                <a:latin typeface="Calibri" panose="020F0502020204030204" pitchFamily="34" charset="0"/>
              </a:rPr>
              <a:t>Strength of the recommendation – Level 1 (Strong), “We recommend” </a:t>
            </a:r>
          </a:p>
          <a:p>
            <a:pPr marL="457200" lvl="1" indent="0">
              <a:lnSpc>
                <a:spcPct val="100000"/>
              </a:lnSpc>
              <a:spcBef>
                <a:spcPts val="0"/>
              </a:spcBef>
              <a:buNone/>
            </a:pPr>
            <a:r>
              <a:rPr lang="en-GB" sz="2200" dirty="0">
                <a:solidFill>
                  <a:srgbClr val="004990"/>
                </a:solidFill>
                <a:latin typeface="Calibri" panose="020F0502020204030204" pitchFamily="34" charset="0"/>
              </a:rPr>
              <a:t>      or Level 2 (Weak), “We suggest”</a:t>
            </a:r>
          </a:p>
          <a:p>
            <a:pPr lvl="2">
              <a:lnSpc>
                <a:spcPct val="100000"/>
              </a:lnSpc>
              <a:spcBef>
                <a:spcPts val="0"/>
              </a:spcBef>
            </a:pPr>
            <a:r>
              <a:rPr lang="en-GB" sz="2200" dirty="0">
                <a:solidFill>
                  <a:srgbClr val="004990"/>
                </a:solidFill>
                <a:latin typeface="Calibri" panose="020F0502020204030204" pitchFamily="34" charset="0"/>
                <a:cs typeface="Calibri"/>
              </a:rPr>
              <a:t>Two face-to-face meetings – Amsterdam in August 2018 and Budapest in June 2019</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Balance of benefits and harms </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Quality of the evidence </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Patient values and preferences</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Resources and other considerations</a:t>
            </a:r>
          </a:p>
          <a:p>
            <a:pPr marL="342900" lvl="0" indent="-342900">
              <a:lnSpc>
                <a:spcPct val="100000"/>
              </a:lnSpc>
              <a:spcBef>
                <a:spcPts val="0"/>
              </a:spcBef>
            </a:pPr>
            <a:endParaRPr lang="en-GB" sz="2200" dirty="0">
              <a:solidFill>
                <a:srgbClr val="004990"/>
              </a:solidFill>
              <a:latin typeface="Calibri" panose="020F0502020204030204" pitchFamily="34" charset="0"/>
            </a:endParaRPr>
          </a:p>
        </p:txBody>
      </p:sp>
      <p:pic>
        <p:nvPicPr>
          <p:cNvPr id="6" name="Picture 5">
            <a:extLst>
              <a:ext uri="{FF2B5EF4-FFF2-40B4-BE49-F238E27FC236}">
                <a16:creationId xmlns:a16="http://schemas.microsoft.com/office/drawing/2014/main" id="{0BEF3193-E2CA-4230-B19F-32E7D9DB8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7561" y="273672"/>
            <a:ext cx="3027915" cy="119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615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ctrTitle"/>
          </p:nvPr>
        </p:nvSpPr>
        <p:spPr>
          <a:xfrm>
            <a:off x="304800" y="257294"/>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004990"/>
                </a:solidFill>
                <a:latin typeface="Calibri"/>
                <a:ea typeface="Calibri"/>
                <a:cs typeface="Calibri"/>
                <a:sym typeface="Calibri"/>
              </a:rPr>
              <a:t>Guideline Format</a:t>
            </a:r>
            <a:endParaRPr sz="4400" b="0" cap="small" dirty="0">
              <a:solidFill>
                <a:srgbClr val="004990"/>
              </a:solidFill>
              <a:latin typeface="Calibri"/>
              <a:ea typeface="Calibri"/>
              <a:cs typeface="Calibri"/>
              <a:sym typeface="Calibri"/>
            </a:endParaRPr>
          </a:p>
        </p:txBody>
      </p:sp>
      <p:sp>
        <p:nvSpPr>
          <p:cNvPr id="2" name="TextBox 1">
            <a:extLst>
              <a:ext uri="{FF2B5EF4-FFF2-40B4-BE49-F238E27FC236}">
                <a16:creationId xmlns:a16="http://schemas.microsoft.com/office/drawing/2014/main" id="{8BA8D783-71D7-4471-828D-F0A2B11E727F}"/>
              </a:ext>
            </a:extLst>
          </p:cNvPr>
          <p:cNvSpPr txBox="1"/>
          <p:nvPr/>
        </p:nvSpPr>
        <p:spPr>
          <a:xfrm>
            <a:off x="304800" y="1076325"/>
            <a:ext cx="11382375" cy="4031873"/>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KDIGO guidelines continue to use the Grading of Recommendations Assessment, Development, Evaluation (GRADE) methodology, but we have strengthened the link between the recommendation statements and underlying evidence base.</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Guidelines now include a mix of recommendations and “practice points” to help clinicians better evaluate and implement the guidance from the expert Work Group. </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All recommendations follow a consistent and structured format and are similar in style to previous KDIGO recommendations. </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Practice points are a new addition to KDIGO guidance, and may be formatted as a table, a figure, or an algorithm to make them easier to use in clinical practice.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txBox="1">
            <a:spLocks noGrp="1"/>
          </p:cNvSpPr>
          <p:nvPr>
            <p:ph type="ctrTitle"/>
          </p:nvPr>
        </p:nvSpPr>
        <p:spPr>
          <a:xfrm>
            <a:off x="304799" y="257294"/>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004990"/>
                </a:solidFill>
                <a:latin typeface="Calibri"/>
                <a:ea typeface="Calibri"/>
                <a:cs typeface="Calibri"/>
                <a:sym typeface="Calibri"/>
              </a:rPr>
              <a:t>Guideline Format</a:t>
            </a:r>
            <a:endParaRPr sz="4400" b="0" cap="small" dirty="0">
              <a:solidFill>
                <a:srgbClr val="004990"/>
              </a:solidFill>
              <a:latin typeface="Calibri"/>
              <a:ea typeface="Calibri"/>
              <a:cs typeface="Calibri"/>
              <a:sym typeface="Calibri"/>
            </a:endParaRPr>
          </a:p>
        </p:txBody>
      </p:sp>
      <p:sp>
        <p:nvSpPr>
          <p:cNvPr id="4" name="TextBox 3">
            <a:extLst>
              <a:ext uri="{FF2B5EF4-FFF2-40B4-BE49-F238E27FC236}">
                <a16:creationId xmlns:a16="http://schemas.microsoft.com/office/drawing/2014/main" id="{ACDFC696-8A22-4D92-91CD-87C4C7CD1F55}"/>
              </a:ext>
            </a:extLst>
          </p:cNvPr>
          <p:cNvSpPr txBox="1"/>
          <p:nvPr/>
        </p:nvSpPr>
        <p:spPr>
          <a:xfrm>
            <a:off x="304799" y="980717"/>
            <a:ext cx="11496675" cy="3631763"/>
          </a:xfrm>
          <a:prstGeom prst="rect">
            <a:avLst/>
          </a:prstGeom>
          <a:noFill/>
        </p:spPr>
        <p:txBody>
          <a:bodyPr wrap="square" rtlCol="0">
            <a:spAutoFit/>
          </a:bodyPr>
          <a:lstStyle/>
          <a:p>
            <a:r>
              <a:rPr lang="en-US" sz="2800" b="1" i="1" dirty="0">
                <a:solidFill>
                  <a:srgbClr val="004990"/>
                </a:solidFill>
                <a:latin typeface="Calibri" panose="020F0502020204030204" pitchFamily="34" charset="0"/>
                <a:cs typeface="Calibri" panose="020F0502020204030204" pitchFamily="34" charset="0"/>
              </a:rPr>
              <a:t>How should I use practice points when caring for my patients?</a:t>
            </a:r>
          </a:p>
          <a:p>
            <a:endParaRPr lang="en-US" sz="1000" dirty="0">
              <a:solidFill>
                <a:srgbClr val="004990"/>
              </a:solidFill>
              <a:latin typeface="Calibri" panose="020F0502020204030204" pitchFamily="34" charset="0"/>
              <a:cs typeface="Calibri" panose="020F0502020204030204" pitchFamily="34" charset="0"/>
            </a:endParaRPr>
          </a:p>
          <a:p>
            <a:pPr marL="914400" lvl="1" indent="-45720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Practice points are consensus statements about a specific aspect of care and supplement recommendations for which a systematic review was conducted. </a:t>
            </a:r>
          </a:p>
          <a:p>
            <a:pPr marL="914400" lvl="1" indent="-45720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Note that practice points represent the expert judgment of the guideline Work Group, but may also be based on limited evidence. </a:t>
            </a:r>
          </a:p>
          <a:p>
            <a:pPr marL="914400" lvl="1" indent="-45720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Unlike recommendations, practice points are not graded for strength of recommendation or quality of the evidence. </a:t>
            </a:r>
          </a:p>
          <a:p>
            <a:pPr marL="914400" lvl="1" indent="-45720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Users should consider the practice point as expert guidance, and use it as they see fit to inform the care of patients. </a:t>
            </a:r>
          </a:p>
        </p:txBody>
      </p:sp>
      <p:sp>
        <p:nvSpPr>
          <p:cNvPr id="5" name="Rectangle 4">
            <a:extLst>
              <a:ext uri="{FF2B5EF4-FFF2-40B4-BE49-F238E27FC236}">
                <a16:creationId xmlns:a16="http://schemas.microsoft.com/office/drawing/2014/main" id="{446EB4EC-4AD5-4796-86D2-C86BE06FA001}"/>
              </a:ext>
            </a:extLst>
          </p:cNvPr>
          <p:cNvSpPr/>
          <p:nvPr/>
        </p:nvSpPr>
        <p:spPr>
          <a:xfrm>
            <a:off x="1238250" y="5314950"/>
            <a:ext cx="2219325" cy="105727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New guideline disseminated</a:t>
            </a:r>
          </a:p>
        </p:txBody>
      </p:sp>
      <p:sp>
        <p:nvSpPr>
          <p:cNvPr id="7" name="Rectangle 6">
            <a:extLst>
              <a:ext uri="{FF2B5EF4-FFF2-40B4-BE49-F238E27FC236}">
                <a16:creationId xmlns:a16="http://schemas.microsoft.com/office/drawing/2014/main" id="{61A71F6E-2C00-4DD5-8987-ECF59ECBCD31}"/>
              </a:ext>
            </a:extLst>
          </p:cNvPr>
          <p:cNvSpPr/>
          <p:nvPr/>
        </p:nvSpPr>
        <p:spPr>
          <a:xfrm>
            <a:off x="4943473" y="5314950"/>
            <a:ext cx="2219325" cy="105727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Start with recommendations</a:t>
            </a:r>
          </a:p>
        </p:txBody>
      </p:sp>
      <p:sp>
        <p:nvSpPr>
          <p:cNvPr id="8" name="Rectangle 7">
            <a:extLst>
              <a:ext uri="{FF2B5EF4-FFF2-40B4-BE49-F238E27FC236}">
                <a16:creationId xmlns:a16="http://schemas.microsoft.com/office/drawing/2014/main" id="{25E2375D-05E9-4BC4-849D-421E2A575779}"/>
              </a:ext>
            </a:extLst>
          </p:cNvPr>
          <p:cNvSpPr/>
          <p:nvPr/>
        </p:nvSpPr>
        <p:spPr>
          <a:xfrm>
            <a:off x="8648696" y="5314950"/>
            <a:ext cx="2219325" cy="1057275"/>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Consider relevant practice points</a:t>
            </a:r>
          </a:p>
        </p:txBody>
      </p:sp>
      <p:sp>
        <p:nvSpPr>
          <p:cNvPr id="6" name="Arrow: Right 5">
            <a:extLst>
              <a:ext uri="{FF2B5EF4-FFF2-40B4-BE49-F238E27FC236}">
                <a16:creationId xmlns:a16="http://schemas.microsoft.com/office/drawing/2014/main" id="{103BAA3A-2E53-4988-BE7E-9F330804477C}"/>
              </a:ext>
            </a:extLst>
          </p:cNvPr>
          <p:cNvSpPr/>
          <p:nvPr/>
        </p:nvSpPr>
        <p:spPr>
          <a:xfrm>
            <a:off x="3733800" y="5686425"/>
            <a:ext cx="895350" cy="34802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F5695A98-60DD-4AEB-BEFA-CA4374370ED5}"/>
              </a:ext>
            </a:extLst>
          </p:cNvPr>
          <p:cNvSpPr/>
          <p:nvPr/>
        </p:nvSpPr>
        <p:spPr>
          <a:xfrm>
            <a:off x="7477121" y="5686425"/>
            <a:ext cx="895350" cy="34802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48E04-546E-4EF8-86DF-ACCA760AEFF5}"/>
              </a:ext>
            </a:extLst>
          </p:cNvPr>
          <p:cNvSpPr>
            <a:spLocks noGrp="1"/>
          </p:cNvSpPr>
          <p:nvPr>
            <p:ph type="ctrTitle"/>
          </p:nvPr>
        </p:nvSpPr>
        <p:spPr>
          <a:xfrm>
            <a:off x="304800" y="275443"/>
            <a:ext cx="11090676" cy="701731"/>
          </a:xfrm>
        </p:spPr>
        <p:txBody>
          <a:bodyPr/>
          <a:lstStyle/>
          <a:p>
            <a:r>
              <a:rPr lang="en-US" cap="small" dirty="0">
                <a:solidFill>
                  <a:srgbClr val="004990"/>
                </a:solidFill>
                <a:latin typeface="Calibri"/>
                <a:cs typeface="Calibri"/>
              </a:rPr>
              <a:t>Glomerular Diseases Guideline Contents</a:t>
            </a:r>
          </a:p>
        </p:txBody>
      </p:sp>
      <p:sp>
        <p:nvSpPr>
          <p:cNvPr id="3" name="Subtitle 2">
            <a:extLst>
              <a:ext uri="{FF2B5EF4-FFF2-40B4-BE49-F238E27FC236}">
                <a16:creationId xmlns:a16="http://schemas.microsoft.com/office/drawing/2014/main" id="{747E6542-8EAA-461C-911F-E0069D460A20}"/>
              </a:ext>
            </a:extLst>
          </p:cNvPr>
          <p:cNvSpPr>
            <a:spLocks noGrp="1"/>
          </p:cNvSpPr>
          <p:nvPr>
            <p:ph type="subTitle" idx="1"/>
          </p:nvPr>
        </p:nvSpPr>
        <p:spPr>
          <a:xfrm>
            <a:off x="286870" y="1152658"/>
            <a:ext cx="11905130" cy="3853449"/>
          </a:xfrm>
        </p:spPr>
        <p:txBody>
          <a:bodyPr numCol="2"/>
          <a:lstStyle/>
          <a:p>
            <a:pPr marL="461963" lvl="1" indent="-342900">
              <a:lnSpc>
                <a:spcPct val="100000"/>
              </a:lnSpc>
              <a:spcBef>
                <a:spcPts val="0"/>
              </a:spcBef>
              <a:spcAft>
                <a:spcPts val="300"/>
              </a:spcAft>
            </a:pPr>
            <a:r>
              <a:rPr lang="en-GB" sz="2600" dirty="0">
                <a:solidFill>
                  <a:srgbClr val="004990"/>
                </a:solidFill>
                <a:latin typeface="Calibri" panose="020F0502020204030204" pitchFamily="34" charset="0"/>
                <a:cs typeface="Calibri" panose="020F0502020204030204" pitchFamily="34" charset="0"/>
              </a:rPr>
              <a:t>Chapter 1. General principles for the management of glomerular disease</a:t>
            </a:r>
          </a:p>
          <a:p>
            <a:pPr marL="461963" lvl="1" indent="-342900">
              <a:lnSpc>
                <a:spcPct val="100000"/>
              </a:lnSpc>
              <a:spcBef>
                <a:spcPts val="0"/>
              </a:spcBef>
              <a:spcAft>
                <a:spcPts val="300"/>
              </a:spcAft>
            </a:pPr>
            <a:r>
              <a:rPr lang="en-GB" sz="2600" dirty="0">
                <a:solidFill>
                  <a:srgbClr val="004990"/>
                </a:solidFill>
                <a:latin typeface="Calibri" panose="020F0502020204030204" pitchFamily="34" charset="0"/>
                <a:cs typeface="Calibri" panose="020F0502020204030204" pitchFamily="34" charset="0"/>
              </a:rPr>
              <a:t>Chapter 2. Immunoglobulin A nephropathy (IgAN)/Immunoglobulin A vasculitis (IgAV)</a:t>
            </a:r>
          </a:p>
          <a:p>
            <a:pPr marL="461963" lvl="1" indent="-342900">
              <a:lnSpc>
                <a:spcPct val="100000"/>
              </a:lnSpc>
              <a:spcBef>
                <a:spcPts val="0"/>
              </a:spcBef>
              <a:spcAft>
                <a:spcPts val="300"/>
              </a:spcAft>
            </a:pPr>
            <a:r>
              <a:rPr lang="en-GB" sz="2600" dirty="0">
                <a:solidFill>
                  <a:srgbClr val="004990"/>
                </a:solidFill>
                <a:latin typeface="Calibri" panose="020F0502020204030204" pitchFamily="34" charset="0"/>
                <a:cs typeface="Calibri" panose="020F0502020204030204" pitchFamily="34" charset="0"/>
              </a:rPr>
              <a:t>Chapter 3. Membranous nephropathy</a:t>
            </a:r>
          </a:p>
          <a:p>
            <a:pPr marL="461963" lvl="1" indent="-342900">
              <a:lnSpc>
                <a:spcPct val="100000"/>
              </a:lnSpc>
              <a:spcBef>
                <a:spcPts val="0"/>
              </a:spcBef>
              <a:spcAft>
                <a:spcPts val="300"/>
              </a:spcAft>
            </a:pPr>
            <a:r>
              <a:rPr lang="en-GB" sz="2600" dirty="0">
                <a:solidFill>
                  <a:srgbClr val="004990"/>
                </a:solidFill>
                <a:latin typeface="Calibri" panose="020F0502020204030204" pitchFamily="34" charset="0"/>
                <a:cs typeface="Calibri" panose="020F0502020204030204" pitchFamily="34" charset="0"/>
              </a:rPr>
              <a:t>Chapter 4. Nephrotic syndrome in children</a:t>
            </a:r>
          </a:p>
          <a:p>
            <a:pPr marL="461963" lvl="1" indent="-342900">
              <a:lnSpc>
                <a:spcPct val="100000"/>
              </a:lnSpc>
              <a:spcBef>
                <a:spcPts val="0"/>
              </a:spcBef>
              <a:spcAft>
                <a:spcPts val="300"/>
              </a:spcAft>
            </a:pPr>
            <a:r>
              <a:rPr lang="en-GB" sz="2600" dirty="0">
                <a:solidFill>
                  <a:srgbClr val="004990"/>
                </a:solidFill>
                <a:latin typeface="Calibri" panose="020F0502020204030204" pitchFamily="34" charset="0"/>
                <a:cs typeface="Calibri" panose="020F0502020204030204" pitchFamily="34" charset="0"/>
              </a:rPr>
              <a:t>Chapter 5. </a:t>
            </a:r>
            <a:r>
              <a:rPr lang="en-US" sz="2600" dirty="0">
                <a:solidFill>
                  <a:srgbClr val="004990"/>
                </a:solidFill>
                <a:latin typeface="Calibri" panose="020F0502020204030204" pitchFamily="34" charset="0"/>
                <a:cs typeface="Calibri" panose="020F0502020204030204" pitchFamily="34" charset="0"/>
              </a:rPr>
              <a:t>Minimal change disease</a:t>
            </a:r>
          </a:p>
          <a:p>
            <a:pPr marL="461963" lvl="1" indent="-3429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6. FSGS</a:t>
            </a:r>
          </a:p>
          <a:p>
            <a:pPr marL="631825" lvl="1" indent="-4572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7. Infection-related glomerulonephritis</a:t>
            </a:r>
          </a:p>
          <a:p>
            <a:pPr marL="517525" lvl="1" indent="-3429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8. Immunoglobulin- and complement-mediated glomerular diseases with a MPGN pattern of injury</a:t>
            </a:r>
          </a:p>
          <a:p>
            <a:pPr marL="517525" lvl="1" indent="-3429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9. ANCA-associated vasculitis</a:t>
            </a:r>
          </a:p>
          <a:p>
            <a:pPr marL="517525" lvl="1" indent="-3429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10. Lupus nephritis</a:t>
            </a:r>
          </a:p>
          <a:p>
            <a:pPr marL="517525" lvl="1" indent="-3429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11. Anti-GBM antibody glomerulonephritis</a:t>
            </a:r>
          </a:p>
        </p:txBody>
      </p:sp>
    </p:spTree>
    <p:extLst>
      <p:ext uri="{BB962C8B-B14F-4D97-AF65-F5344CB8AC3E}">
        <p14:creationId xmlns:p14="http://schemas.microsoft.com/office/powerpoint/2010/main" val="3027324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3"/>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Table of contents</a:t>
            </a:r>
          </a:p>
        </p:txBody>
      </p:sp>
      <p:sp>
        <p:nvSpPr>
          <p:cNvPr id="4" name="Subtitle 2"/>
          <p:cNvSpPr>
            <a:spLocks noGrp="1"/>
          </p:cNvSpPr>
          <p:nvPr>
            <p:ph type="subTitle" idx="1"/>
          </p:nvPr>
        </p:nvSpPr>
        <p:spPr>
          <a:xfrm>
            <a:off x="163823" y="937256"/>
            <a:ext cx="1227908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200" dirty="0">
                <a:solidFill>
                  <a:srgbClr val="004990"/>
                </a:solidFill>
                <a:latin typeface="Calibri" panose="020F0502020204030204" pitchFamily="34" charset="0"/>
                <a:cs typeface="Calibri" panose="020F0502020204030204" pitchFamily="34" charset="0"/>
              </a:rPr>
              <a:t>Introduction</a:t>
            </a:r>
          </a:p>
          <a:p>
            <a:pPr marL="342900" lvl="0" indent="-342900">
              <a:lnSpc>
                <a:spcPct val="100000"/>
              </a:lnSpc>
              <a:spcBef>
                <a:spcPts val="0"/>
              </a:spcBef>
            </a:pPr>
            <a:endParaRPr lang="en-GB" sz="10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r>
              <a:rPr lang="en-GB" sz="2200" dirty="0">
                <a:solidFill>
                  <a:srgbClr val="004990"/>
                </a:solidFill>
                <a:latin typeface="Calibri" panose="020F0502020204030204" pitchFamily="34" charset="0"/>
                <a:cs typeface="Calibri" panose="020F0502020204030204" pitchFamily="34" charset="0"/>
              </a:rPr>
              <a:t>Guideline development process</a:t>
            </a:r>
          </a:p>
          <a:p>
            <a:pPr marL="800100" lvl="1" indent="-342900">
              <a:lnSpc>
                <a:spcPct val="100000"/>
              </a:lnSpc>
              <a:spcBef>
                <a:spcPts val="0"/>
              </a:spcBef>
            </a:pPr>
            <a:endParaRPr lang="en-GB" sz="10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r>
              <a:rPr lang="en-GB" sz="2200" dirty="0">
                <a:solidFill>
                  <a:srgbClr val="004990"/>
                </a:solidFill>
                <a:latin typeface="Calibri" panose="020F0502020204030204" pitchFamily="34" charset="0"/>
                <a:cs typeface="Calibri" panose="020F0502020204030204" pitchFamily="34" charset="0"/>
              </a:rPr>
              <a:t>Guideline statements and rationale from:</a:t>
            </a:r>
          </a:p>
          <a:p>
            <a:pPr marL="800100" lvl="1" indent="-342900">
              <a:lnSpc>
                <a:spcPct val="100000"/>
              </a:lnSpc>
              <a:spcBef>
                <a:spcPts val="0"/>
              </a:spcBef>
              <a:spcAft>
                <a:spcPts val="300"/>
              </a:spcAft>
            </a:pPr>
            <a:r>
              <a:rPr lang="en-GB" sz="2200" dirty="0">
                <a:solidFill>
                  <a:srgbClr val="004990"/>
                </a:solidFill>
                <a:latin typeface="Calibri" panose="020F0502020204030204" pitchFamily="34" charset="0"/>
                <a:cs typeface="Calibri" panose="020F0502020204030204" pitchFamily="34" charset="0"/>
              </a:rPr>
              <a:t>Chapter 1. General principles for the management of glomerular disease</a:t>
            </a:r>
          </a:p>
          <a:p>
            <a:pPr marL="800100" lvl="1" indent="-342900">
              <a:lnSpc>
                <a:spcPct val="100000"/>
              </a:lnSpc>
              <a:spcBef>
                <a:spcPts val="0"/>
              </a:spcBef>
              <a:spcAft>
                <a:spcPts val="300"/>
              </a:spcAft>
            </a:pPr>
            <a:r>
              <a:rPr lang="en-GB" sz="2200" dirty="0">
                <a:solidFill>
                  <a:srgbClr val="004990"/>
                </a:solidFill>
                <a:latin typeface="Calibri" panose="020F0502020204030204" pitchFamily="34" charset="0"/>
                <a:cs typeface="Calibri" panose="020F0502020204030204" pitchFamily="34" charset="0"/>
              </a:rPr>
              <a:t>Chapter 2. Immunoglobulin A nephropathy (IgAN)/Immunoglobulin A vasculitis (IgAV)</a:t>
            </a:r>
          </a:p>
          <a:p>
            <a:pPr marL="800100" lvl="1" indent="-342900">
              <a:lnSpc>
                <a:spcPct val="100000"/>
              </a:lnSpc>
              <a:spcBef>
                <a:spcPts val="0"/>
              </a:spcBef>
              <a:spcAft>
                <a:spcPts val="300"/>
              </a:spcAft>
            </a:pPr>
            <a:r>
              <a:rPr lang="en-GB" sz="2200" dirty="0">
                <a:solidFill>
                  <a:srgbClr val="004990"/>
                </a:solidFill>
                <a:latin typeface="Calibri" panose="020F0502020204030204" pitchFamily="34" charset="0"/>
                <a:cs typeface="Calibri" panose="020F0502020204030204" pitchFamily="34" charset="0"/>
              </a:rPr>
              <a:t>Chapter 3. Membranous nephropathy</a:t>
            </a:r>
          </a:p>
          <a:p>
            <a:pPr marL="800100" lvl="1" indent="-342900">
              <a:lnSpc>
                <a:spcPct val="100000"/>
              </a:lnSpc>
              <a:spcBef>
                <a:spcPts val="0"/>
              </a:spcBef>
              <a:spcAft>
                <a:spcPts val="300"/>
              </a:spcAft>
            </a:pPr>
            <a:r>
              <a:rPr lang="en-GB" sz="2200" dirty="0">
                <a:solidFill>
                  <a:srgbClr val="004990"/>
                </a:solidFill>
                <a:latin typeface="Calibri" panose="020F0502020204030204" pitchFamily="34" charset="0"/>
                <a:cs typeface="Calibri" panose="020F0502020204030204" pitchFamily="34" charset="0"/>
              </a:rPr>
              <a:t>Chapter 4. Nephrotic syndrome in children</a:t>
            </a:r>
          </a:p>
          <a:p>
            <a:pPr marL="800100" lvl="1" indent="-342900">
              <a:lnSpc>
                <a:spcPct val="100000"/>
              </a:lnSpc>
              <a:spcBef>
                <a:spcPts val="0"/>
              </a:spcBef>
              <a:spcAft>
                <a:spcPts val="300"/>
              </a:spcAft>
            </a:pPr>
            <a:r>
              <a:rPr lang="en-GB" sz="2200" dirty="0">
                <a:solidFill>
                  <a:srgbClr val="004990"/>
                </a:solidFill>
                <a:latin typeface="Calibri" panose="020F0502020204030204" pitchFamily="34" charset="0"/>
                <a:cs typeface="Calibri" panose="020F0502020204030204" pitchFamily="34" charset="0"/>
              </a:rPr>
              <a:t>Chapter 5. </a:t>
            </a:r>
            <a:r>
              <a:rPr lang="en-US" sz="2200" dirty="0">
                <a:solidFill>
                  <a:srgbClr val="004990"/>
                </a:solidFill>
                <a:latin typeface="Calibri" panose="020F0502020204030204" pitchFamily="34" charset="0"/>
                <a:cs typeface="Calibri" panose="020F0502020204030204" pitchFamily="34" charset="0"/>
              </a:rPr>
              <a:t>Minimal change disease (MCD) in adults</a:t>
            </a: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6. Focal segmental glomerulosclerosis (FSGS) in adults</a:t>
            </a: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7. Infection-related glomerulonephritis</a:t>
            </a: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8. Immunoglobulin- and complement-mediated glomerular diseases with a membranoproliferative (MPGN) pattern of injury</a:t>
            </a: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9. Antineutrophil cytoplasmic antibody (ANCA)-associated vasculitis</a:t>
            </a: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10. Lupus nephritis</a:t>
            </a: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11. Anti-glomerular basement membrane (Anti-GBM) antibody glomerulonephritis</a:t>
            </a:r>
          </a:p>
          <a:p>
            <a:pPr marL="0" indent="0">
              <a:lnSpc>
                <a:spcPct val="100000"/>
              </a:lnSpc>
              <a:spcBef>
                <a:spcPts val="0"/>
              </a:spcBef>
              <a:buNone/>
            </a:pPr>
            <a:endParaRPr lang="en-US" sz="10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5055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3744339"/>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t>Chapter 1. General Principles for the Management of Glomerular Disease</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409324"/>
            <a:ext cx="2409140" cy="2167329"/>
          </a:xfrm>
          <a:prstGeom prst="rect">
            <a:avLst/>
          </a:prstGeom>
          <a:noFill/>
          <a:ln>
            <a:noFill/>
          </a:ln>
        </p:spPr>
      </p:pic>
    </p:spTree>
    <p:extLst>
      <p:ext uri="{BB962C8B-B14F-4D97-AF65-F5344CB8AC3E}">
        <p14:creationId xmlns:p14="http://schemas.microsoft.com/office/powerpoint/2010/main" val="196671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Kidney Biopsy</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1.1.1: The kidney biopsy is the “gold standard” for the diagnostic evaluation of glomerular diseases. However, under some circumstances, treatment may proceed without a kidney biopsy confirmation of diagnosis. </a:t>
            </a: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3" name="Picture 2">
            <a:extLst>
              <a:ext uri="{FF2B5EF4-FFF2-40B4-BE49-F238E27FC236}">
                <a16:creationId xmlns:a16="http://schemas.microsoft.com/office/drawing/2014/main" id="{0CF48B8F-A36E-4BB1-9605-1F81116A2A24}"/>
              </a:ext>
            </a:extLst>
          </p:cNvPr>
          <p:cNvPicPr>
            <a:picLocks noChangeAspect="1"/>
          </p:cNvPicPr>
          <p:nvPr/>
        </p:nvPicPr>
        <p:blipFill>
          <a:blip r:embed="rId3"/>
          <a:stretch>
            <a:fillRect/>
          </a:stretch>
        </p:blipFill>
        <p:spPr>
          <a:xfrm>
            <a:off x="2397559" y="2369473"/>
            <a:ext cx="6905157" cy="4373708"/>
          </a:xfrm>
          <a:prstGeom prst="rect">
            <a:avLst/>
          </a:prstGeom>
        </p:spPr>
      </p:pic>
    </p:spTree>
    <p:extLst>
      <p:ext uri="{BB962C8B-B14F-4D97-AF65-F5344CB8AC3E}">
        <p14:creationId xmlns:p14="http://schemas.microsoft.com/office/powerpoint/2010/main" val="4031806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Kidney Biopsy</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1.1.2: The evaluation of kidney tissue should meet standards of biopsy adequacy. </a:t>
            </a: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5" name="Main graphic">
            <a:extLst>
              <a:ext uri="{FF2B5EF4-FFF2-40B4-BE49-F238E27FC236}">
                <a16:creationId xmlns:a16="http://schemas.microsoft.com/office/drawing/2014/main" id="{7179ABC4-8180-47E4-8662-D6387D327DD6}"/>
              </a:ext>
            </a:extLst>
          </p:cNvPr>
          <p:cNvPicPr/>
          <p:nvPr/>
        </p:nvPicPr>
        <p:blipFill>
          <a:blip r:embed="rId3"/>
          <a:stretch/>
        </p:blipFill>
        <p:spPr>
          <a:xfrm>
            <a:off x="2596859" y="1667733"/>
            <a:ext cx="6506557" cy="5057563"/>
          </a:xfrm>
          <a:prstGeom prst="rect">
            <a:avLst/>
          </a:prstGeom>
          <a:ln>
            <a:noFill/>
          </a:ln>
        </p:spPr>
      </p:pic>
    </p:spTree>
    <p:extLst>
      <p:ext uri="{BB962C8B-B14F-4D97-AF65-F5344CB8AC3E}">
        <p14:creationId xmlns:p14="http://schemas.microsoft.com/office/powerpoint/2010/main" val="3222036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Kidney Biopsy</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1.1.3: Repeat kidney biopsy should be performed if the information will potentially alter the therapeutic plan or contribute to the estimation of prognosis.</a:t>
            </a:r>
            <a:endParaRPr lang="en-GB" dirty="0">
              <a:latin typeface="Calibri"/>
              <a:cs typeface="Calibri"/>
            </a:endParaRPr>
          </a:p>
        </p:txBody>
      </p:sp>
    </p:spTree>
    <p:extLst>
      <p:ext uri="{BB962C8B-B14F-4D97-AF65-F5344CB8AC3E}">
        <p14:creationId xmlns:p14="http://schemas.microsoft.com/office/powerpoint/2010/main" val="469350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Assessment of Kidney Function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1.2.1: Obtain 24-hour urine collection to determine total protein excretion in patients with glomerular disease for whom initiation or intensification of</a:t>
            </a:r>
          </a:p>
          <a:p>
            <a:pPr marL="0" lvl="0" indent="0">
              <a:lnSpc>
                <a:spcPct val="100000"/>
              </a:lnSpc>
              <a:spcBef>
                <a:spcPts val="0"/>
              </a:spcBef>
              <a:buNone/>
            </a:pPr>
            <a:r>
              <a:rPr lang="en-US" dirty="0">
                <a:latin typeface="Calibri"/>
                <a:cs typeface="Calibri"/>
              </a:rPr>
              <a:t>immunosuppression is necessary, or who have a change in clinical status.</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1.2.2: For pediatrics, 24-hour urine collection is not ideal as it may not be accurate and is cumbersome to collect. Instead, monitor first morning protein–</a:t>
            </a:r>
          </a:p>
          <a:p>
            <a:pPr marL="0" lvl="0" indent="0">
              <a:lnSpc>
                <a:spcPct val="100000"/>
              </a:lnSpc>
              <a:spcBef>
                <a:spcPts val="0"/>
              </a:spcBef>
              <a:buNone/>
            </a:pPr>
            <a:r>
              <a:rPr lang="en-US" dirty="0">
                <a:latin typeface="Calibri"/>
                <a:cs typeface="Calibri"/>
              </a:rPr>
              <a:t>creatinine ratio (PCR).</a:t>
            </a:r>
            <a:endParaRPr lang="en-GB" dirty="0">
              <a:latin typeface="Calibri"/>
              <a:cs typeface="Calibri"/>
            </a:endParaRPr>
          </a:p>
        </p:txBody>
      </p:sp>
      <p:pic>
        <p:nvPicPr>
          <p:cNvPr id="3" name="Picture 2">
            <a:extLst>
              <a:ext uri="{FF2B5EF4-FFF2-40B4-BE49-F238E27FC236}">
                <a16:creationId xmlns:a16="http://schemas.microsoft.com/office/drawing/2014/main" id="{758DB968-CD21-4B3C-8800-BBAC3D346342}"/>
              </a:ext>
            </a:extLst>
          </p:cNvPr>
          <p:cNvPicPr>
            <a:picLocks noChangeAspect="1"/>
          </p:cNvPicPr>
          <p:nvPr/>
        </p:nvPicPr>
        <p:blipFill>
          <a:blip r:embed="rId3"/>
          <a:stretch>
            <a:fillRect/>
          </a:stretch>
        </p:blipFill>
        <p:spPr>
          <a:xfrm>
            <a:off x="2326993" y="3429000"/>
            <a:ext cx="7538014" cy="3429000"/>
          </a:xfrm>
          <a:prstGeom prst="rect">
            <a:avLst/>
          </a:prstGeom>
        </p:spPr>
      </p:pic>
    </p:spTree>
    <p:extLst>
      <p:ext uri="{BB962C8B-B14F-4D97-AF65-F5344CB8AC3E}">
        <p14:creationId xmlns:p14="http://schemas.microsoft.com/office/powerpoint/2010/main" val="1799153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04"/>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Assessment of Kidney Function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67935"/>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1.2.3: Random “spot” urine collections for PCR are not ideal as there is variation over time in both protein and creatinine excretion.</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1.2.4: First morning urine collections may underestimate 24-hour protein excretion in orthostatic proteinuria.</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1.2.5: When feasible, a reasonable compromise is to collect an “intended” 24-hour urine sample and measure PCR in an aliquot of the collection.</a:t>
            </a:r>
            <a:endParaRPr lang="en-GB" dirty="0">
              <a:latin typeface="Calibri"/>
              <a:cs typeface="Calibri"/>
            </a:endParaRPr>
          </a:p>
        </p:txBody>
      </p:sp>
    </p:spTree>
    <p:extLst>
      <p:ext uri="{BB962C8B-B14F-4D97-AF65-F5344CB8AC3E}">
        <p14:creationId xmlns:p14="http://schemas.microsoft.com/office/powerpoint/2010/main" val="395632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3714"/>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Assessment of Kidney Function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5445"/>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1.2.6: There is no need to simultaneously and routinely quantify sodium excretion on each timed urinary collection, unless there is reason to suspect a failure</a:t>
            </a:r>
          </a:p>
          <a:p>
            <a:pPr marL="0" lvl="0" indent="0">
              <a:lnSpc>
                <a:spcPct val="100000"/>
              </a:lnSpc>
              <a:spcBef>
                <a:spcPts val="0"/>
              </a:spcBef>
              <a:buNone/>
            </a:pPr>
            <a:r>
              <a:rPr lang="en-US" dirty="0">
                <a:latin typeface="Calibri"/>
                <a:cs typeface="Calibri"/>
              </a:rPr>
              <a:t>to adhere to suggestions regarding dietary sodium restriction (Practice Points 1.4.2 and 1.5.9).</a:t>
            </a:r>
            <a:endParaRPr lang="en-GB" dirty="0">
              <a:latin typeface="Calibri"/>
              <a:cs typeface="Calibri"/>
            </a:endParaRPr>
          </a:p>
        </p:txBody>
      </p:sp>
      <p:pic>
        <p:nvPicPr>
          <p:cNvPr id="6" name="Main graphic">
            <a:extLst>
              <a:ext uri="{FF2B5EF4-FFF2-40B4-BE49-F238E27FC236}">
                <a16:creationId xmlns:a16="http://schemas.microsoft.com/office/drawing/2014/main" id="{FAC16399-0682-474B-AC3E-C0D131BD3098}"/>
              </a:ext>
            </a:extLst>
          </p:cNvPr>
          <p:cNvPicPr/>
          <p:nvPr/>
        </p:nvPicPr>
        <p:blipFill>
          <a:blip r:embed="rId3"/>
          <a:stretch/>
        </p:blipFill>
        <p:spPr>
          <a:xfrm>
            <a:off x="2277336" y="2225964"/>
            <a:ext cx="7637327" cy="4539672"/>
          </a:xfrm>
          <a:prstGeom prst="rect">
            <a:avLst/>
          </a:prstGeom>
          <a:ln>
            <a:noFill/>
          </a:ln>
        </p:spPr>
      </p:pic>
    </p:spTree>
    <p:extLst>
      <p:ext uri="{BB962C8B-B14F-4D97-AF65-F5344CB8AC3E}">
        <p14:creationId xmlns:p14="http://schemas.microsoft.com/office/powerpoint/2010/main" val="1004058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04"/>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Assessment of Kidney Function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67935"/>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1.2.7: Quantify proteinuria in glomerular disease, as it has disease-specific relevance for prognosis and treatment decision-making. Qualitative assessment of proteinuria may be useful in selected instances.</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1.2.8: In children, quantify proteinuria, but goals of treatment should not be different between disease etiologies. A PCR of &lt;200 mg/g (&lt;20 mg/mmol) or &lt;8 mg/</a:t>
            </a:r>
          </a:p>
          <a:p>
            <a:pPr marL="0" lvl="0" indent="0">
              <a:lnSpc>
                <a:spcPct val="100000"/>
              </a:lnSpc>
              <a:spcBef>
                <a:spcPts val="0"/>
              </a:spcBef>
              <a:buNone/>
            </a:pPr>
            <a:r>
              <a:rPr lang="en-US" dirty="0">
                <a:latin typeface="Calibri"/>
                <a:cs typeface="Calibri"/>
              </a:rPr>
              <a:t>m2/hour in a 24-hour urine should be the goal for any child with glomerular disease. Acceptance of a baseline higher than this should come only with kidney biopsy evidence of kidney scarring.</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1.2.9: The Chronic Kidney Disease Epidemiology Collaboration (CKD-EPI) estimated glomerular filtration rate (eGFR) creatinine equation is preferred in adult</a:t>
            </a:r>
          </a:p>
          <a:p>
            <a:pPr marL="0" lvl="0" indent="0">
              <a:lnSpc>
                <a:spcPct val="100000"/>
              </a:lnSpc>
              <a:spcBef>
                <a:spcPts val="0"/>
              </a:spcBef>
              <a:buNone/>
            </a:pPr>
            <a:r>
              <a:rPr lang="en-US" dirty="0">
                <a:latin typeface="Calibri"/>
                <a:cs typeface="Calibri"/>
              </a:rPr>
              <a:t>patients with glomerular disease, and the modified Schwartz equation is preferred in children. The Full Age Spectrum (FAS) equation may be used in both adults and children.</a:t>
            </a:r>
            <a:endParaRPr lang="en-GB" dirty="0">
              <a:latin typeface="Calibri"/>
              <a:cs typeface="Calibri"/>
            </a:endParaRPr>
          </a:p>
          <a:p>
            <a:pPr marL="0" lvl="0" indent="0">
              <a:lnSpc>
                <a:spcPct val="100000"/>
              </a:lnSpc>
              <a:spcBef>
                <a:spcPts val="0"/>
              </a:spcBef>
              <a:buNone/>
            </a:pPr>
            <a:endParaRPr lang="en-GB" dirty="0">
              <a:latin typeface="Calibri"/>
              <a:cs typeface="Calibri"/>
            </a:endParaRPr>
          </a:p>
        </p:txBody>
      </p:sp>
    </p:spTree>
    <p:extLst>
      <p:ext uri="{BB962C8B-B14F-4D97-AF65-F5344CB8AC3E}">
        <p14:creationId xmlns:p14="http://schemas.microsoft.com/office/powerpoint/2010/main" val="4132018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Evaluation of Hematuria</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1.3.1: Routine evaluation of urine sediment for erythrocyte morphology and the presence of red cell casts and/or acanthocytes is indicated in all forms of</a:t>
            </a:r>
          </a:p>
          <a:p>
            <a:pPr marL="0" lvl="0" indent="0">
              <a:lnSpc>
                <a:spcPct val="100000"/>
              </a:lnSpc>
              <a:spcBef>
                <a:spcPts val="0"/>
              </a:spcBef>
              <a:buNone/>
            </a:pPr>
            <a:r>
              <a:rPr lang="en-US" dirty="0">
                <a:latin typeface="Calibri"/>
                <a:cs typeface="Calibri"/>
              </a:rPr>
              <a:t>glomerular disease.</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1.3.2: Monitoring of hematuria (magnitude and persistence) may have prognostic value in many forms of glomerular disease. This is particularly applicable to</a:t>
            </a:r>
          </a:p>
          <a:p>
            <a:pPr marL="0" lvl="0" indent="0">
              <a:lnSpc>
                <a:spcPct val="100000"/>
              </a:lnSpc>
              <a:spcBef>
                <a:spcPts val="0"/>
              </a:spcBef>
              <a:buNone/>
            </a:pPr>
            <a:r>
              <a:rPr lang="en-US" dirty="0">
                <a:latin typeface="Calibri"/>
                <a:cs typeface="Calibri"/>
              </a:rPr>
              <a:t>immunoglobulin A nephropathy (IgAN) and vasculitis (IgAV; Chapter 2).</a:t>
            </a:r>
            <a:endParaRPr lang="en-GB" dirty="0">
              <a:latin typeface="Calibri"/>
              <a:cs typeface="Calibri"/>
            </a:endParaRPr>
          </a:p>
        </p:txBody>
      </p:sp>
    </p:spTree>
    <p:extLst>
      <p:ext uri="{BB962C8B-B14F-4D97-AF65-F5344CB8AC3E}">
        <p14:creationId xmlns:p14="http://schemas.microsoft.com/office/powerpoint/2010/main" val="1167868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75441"/>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Management of Complications of GD</a:t>
            </a:r>
            <a:endParaRPr lang="en-GB" sz="4400" b="0" cap="small" dirty="0">
              <a:solidFill>
                <a:srgbClr val="2C62A9"/>
              </a:solidFill>
              <a:latin typeface="Calibri"/>
              <a:ea typeface="+mn-ea"/>
              <a:cs typeface="+mn-cs"/>
            </a:endParaRPr>
          </a:p>
        </p:txBody>
      </p:sp>
      <p:pic>
        <p:nvPicPr>
          <p:cNvPr id="8" name="Picture 7">
            <a:extLst>
              <a:ext uri="{FF2B5EF4-FFF2-40B4-BE49-F238E27FC236}">
                <a16:creationId xmlns:a16="http://schemas.microsoft.com/office/drawing/2014/main" id="{C2FC6891-4E37-4CC5-946C-8B749B08164D}"/>
              </a:ext>
            </a:extLst>
          </p:cNvPr>
          <p:cNvPicPr>
            <a:picLocks noChangeAspect="1"/>
          </p:cNvPicPr>
          <p:nvPr/>
        </p:nvPicPr>
        <p:blipFill>
          <a:blip r:embed="rId3"/>
          <a:stretch>
            <a:fillRect/>
          </a:stretch>
        </p:blipFill>
        <p:spPr>
          <a:xfrm>
            <a:off x="3563246" y="887416"/>
            <a:ext cx="5065508" cy="5970584"/>
          </a:xfrm>
          <a:prstGeom prst="rect">
            <a:avLst/>
          </a:prstGeom>
        </p:spPr>
      </p:pic>
    </p:spTree>
    <p:extLst>
      <p:ext uri="{BB962C8B-B14F-4D97-AF65-F5344CB8AC3E}">
        <p14:creationId xmlns:p14="http://schemas.microsoft.com/office/powerpoint/2010/main" val="4064461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txBox="1"/>
          <p:nvPr/>
        </p:nvSpPr>
        <p:spPr>
          <a:xfrm>
            <a:off x="270932" y="1037614"/>
            <a:ext cx="11142133" cy="555510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Guidelines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KDIGO’s core mission. KDIGO is the only organization developing global guidelines in nephrology.</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0" marR="0" lvl="0" indent="0" algn="l" rtl="0">
              <a:lnSpc>
                <a:spcPct val="110000"/>
              </a:lnSpc>
              <a:spcBef>
                <a:spcPts val="0"/>
              </a:spcBef>
              <a:spcAft>
                <a:spcPts val="0"/>
              </a:spcAft>
              <a:buClr>
                <a:srgbClr val="004990"/>
              </a:buClr>
              <a:buSzPts val="1900"/>
              <a:buFont typeface="Calibri"/>
              <a:buNone/>
            </a:pP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Controversies Conferences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International conferences that examine significant topics in nephrology and related disciplines that are not fully resolved. Results in a published paper, usually in </a:t>
            </a:r>
            <a:r>
              <a:rPr lang="en-US" sz="1900" b="0" i="1"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Kidney International</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 Often, a Controversies Conference will prompt development of a guideline or a guideline update.</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0" marR="0" lvl="0" indent="0" algn="l" rtl="0">
              <a:lnSpc>
                <a:spcPct val="110000"/>
              </a:lnSpc>
              <a:spcBef>
                <a:spcPts val="0"/>
              </a:spcBef>
              <a:spcAft>
                <a:spcPts val="0"/>
              </a:spcAft>
              <a:buClr>
                <a:srgbClr val="004990"/>
              </a:buClr>
              <a:buSzPts val="1900"/>
              <a:buFont typeface="Calibri"/>
              <a:buNone/>
            </a:pP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Implementation Activities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Dissemination and </a:t>
            </a:r>
            <a:r>
              <a:rPr lang="en-US" sz="1900"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mplementation of KDIGO guidelines </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Controversies Conference reports and observations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Live Clinical Practice conferences – usually with a nephrology society to bring global KDIGO’s work to local audiences, using case studies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Implementation Summits bring local experts together to discuss local or regional barriers and opportunities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Core Implementation Kits – educational materials including Speaker’s Guides, </a:t>
            </a:r>
            <a:r>
              <a:rPr lang="en-US" sz="1900"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Key Takeaways, </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Reference Tools, and Case Studies to assist with implementation of all KDIGO publications </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p:txBody>
      </p:sp>
      <p:sp>
        <p:nvSpPr>
          <p:cNvPr id="89" name="Google Shape;89;p14"/>
          <p:cNvSpPr txBox="1"/>
          <p:nvPr/>
        </p:nvSpPr>
        <p:spPr>
          <a:xfrm>
            <a:off x="270932" y="267215"/>
            <a:ext cx="10566400" cy="76944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C62A9"/>
              </a:buClr>
              <a:buSzPts val="4400"/>
              <a:buFont typeface="Calibri"/>
              <a:buNone/>
            </a:pPr>
            <a:r>
              <a:rPr lang="en-US" sz="4400" b="0" i="0" u="none" strike="noStrike" cap="small"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KDIGO Programs</a:t>
            </a:r>
            <a:endParaRPr sz="14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6" y="266205"/>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Management of Complications of GD</a:t>
            </a:r>
            <a:endParaRPr lang="en-GB" sz="4400" b="0" cap="small" dirty="0">
              <a:solidFill>
                <a:srgbClr val="2C62A9"/>
              </a:solidFill>
              <a:latin typeface="Calibri"/>
              <a:ea typeface="+mn-ea"/>
              <a:cs typeface="+mn-cs"/>
            </a:endParaRPr>
          </a:p>
        </p:txBody>
      </p:sp>
      <p:pic>
        <p:nvPicPr>
          <p:cNvPr id="6" name="Picture 5">
            <a:extLst>
              <a:ext uri="{FF2B5EF4-FFF2-40B4-BE49-F238E27FC236}">
                <a16:creationId xmlns:a16="http://schemas.microsoft.com/office/drawing/2014/main" id="{6F7BAA67-58CB-450F-B9B7-F09CEC955E3C}"/>
              </a:ext>
            </a:extLst>
          </p:cNvPr>
          <p:cNvPicPr>
            <a:picLocks noChangeAspect="1"/>
          </p:cNvPicPr>
          <p:nvPr/>
        </p:nvPicPr>
        <p:blipFill>
          <a:blip r:embed="rId3"/>
          <a:stretch>
            <a:fillRect/>
          </a:stretch>
        </p:blipFill>
        <p:spPr>
          <a:xfrm>
            <a:off x="1785994" y="967936"/>
            <a:ext cx="8620011" cy="5890064"/>
          </a:xfrm>
          <a:prstGeom prst="rect">
            <a:avLst/>
          </a:prstGeom>
        </p:spPr>
      </p:pic>
    </p:spTree>
    <p:extLst>
      <p:ext uri="{BB962C8B-B14F-4D97-AF65-F5344CB8AC3E}">
        <p14:creationId xmlns:p14="http://schemas.microsoft.com/office/powerpoint/2010/main" val="948278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75629"/>
            <a:ext cx="12192000" cy="1255728"/>
          </a:xfrm>
          <a:prstGeom prst="rect">
            <a:avLst/>
          </a:prstGeom>
          <a:noFill/>
        </p:spPr>
        <p:txBody>
          <a:bodyPr wrap="square" anchor="b">
            <a:spAutoFit/>
          </a:bodyPr>
          <a:lstStyle/>
          <a:p>
            <a:pPr>
              <a:spcBef>
                <a:spcPts val="0"/>
              </a:spcBef>
            </a:pPr>
            <a:r>
              <a:rPr lang="en-GB" sz="4200" cap="small" dirty="0">
                <a:solidFill>
                  <a:srgbClr val="2C62A9"/>
                </a:solidFill>
                <a:latin typeface="Calibri"/>
                <a:ea typeface="+mn-ea"/>
                <a:cs typeface="+mn-cs"/>
              </a:rPr>
              <a:t>Management of Hypertension and Proteinuria Reduction</a:t>
            </a:r>
            <a:br>
              <a:rPr lang="en-GB" sz="4200" cap="small" dirty="0">
                <a:solidFill>
                  <a:srgbClr val="2C62A9"/>
                </a:solidFill>
                <a:latin typeface="Calibri"/>
                <a:ea typeface="+mn-ea"/>
                <a:cs typeface="+mn-cs"/>
              </a:rPr>
            </a:br>
            <a:r>
              <a:rPr lang="en-GB" sz="4200" cap="small" dirty="0">
                <a:solidFill>
                  <a:srgbClr val="2C62A9"/>
                </a:solidFill>
                <a:latin typeface="Calibri"/>
                <a:ea typeface="+mn-ea"/>
                <a:cs typeface="+mn-cs"/>
              </a:rPr>
              <a:t>in GD </a:t>
            </a:r>
            <a:endParaRPr lang="en-GB" sz="42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A424BEB3-60DD-4999-980F-6CE3839CE9F1}"/>
              </a:ext>
            </a:extLst>
          </p:cNvPr>
          <p:cNvPicPr>
            <a:picLocks noChangeAspect="1"/>
          </p:cNvPicPr>
          <p:nvPr/>
        </p:nvPicPr>
        <p:blipFill rotWithShape="1">
          <a:blip r:embed="rId3"/>
          <a:srcRect b="45395"/>
          <a:stretch/>
        </p:blipFill>
        <p:spPr>
          <a:xfrm>
            <a:off x="2359005" y="1348716"/>
            <a:ext cx="7508326" cy="4730255"/>
          </a:xfrm>
          <a:prstGeom prst="rect">
            <a:avLst/>
          </a:prstGeom>
        </p:spPr>
      </p:pic>
    </p:spTree>
    <p:extLst>
      <p:ext uri="{BB962C8B-B14F-4D97-AF65-F5344CB8AC3E}">
        <p14:creationId xmlns:p14="http://schemas.microsoft.com/office/powerpoint/2010/main" val="1922990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75629"/>
            <a:ext cx="12192000" cy="1255728"/>
          </a:xfrm>
          <a:prstGeom prst="rect">
            <a:avLst/>
          </a:prstGeom>
          <a:noFill/>
        </p:spPr>
        <p:txBody>
          <a:bodyPr wrap="square" anchor="b">
            <a:spAutoFit/>
          </a:bodyPr>
          <a:lstStyle/>
          <a:p>
            <a:pPr>
              <a:spcBef>
                <a:spcPts val="0"/>
              </a:spcBef>
            </a:pPr>
            <a:r>
              <a:rPr lang="en-GB" sz="4200" cap="small" dirty="0">
                <a:solidFill>
                  <a:srgbClr val="2C62A9"/>
                </a:solidFill>
                <a:latin typeface="Calibri"/>
                <a:ea typeface="+mn-ea"/>
                <a:cs typeface="+mn-cs"/>
              </a:rPr>
              <a:t>Management of Hypertension and Proteinuria Reduction</a:t>
            </a:r>
            <a:br>
              <a:rPr lang="en-GB" sz="4200" cap="small" dirty="0">
                <a:solidFill>
                  <a:srgbClr val="2C62A9"/>
                </a:solidFill>
                <a:latin typeface="Calibri"/>
                <a:ea typeface="+mn-ea"/>
                <a:cs typeface="+mn-cs"/>
              </a:rPr>
            </a:br>
            <a:r>
              <a:rPr lang="en-GB" sz="4200" cap="small" dirty="0">
                <a:solidFill>
                  <a:srgbClr val="2C62A9"/>
                </a:solidFill>
                <a:latin typeface="Calibri"/>
                <a:ea typeface="+mn-ea"/>
                <a:cs typeface="+mn-cs"/>
              </a:rPr>
              <a:t>in GD </a:t>
            </a:r>
            <a:endParaRPr lang="en-GB" sz="4200" b="0" cap="small" dirty="0">
              <a:solidFill>
                <a:srgbClr val="2C62A9"/>
              </a:solidFill>
              <a:latin typeface="Calibri"/>
              <a:ea typeface="+mn-ea"/>
              <a:cs typeface="+mn-cs"/>
            </a:endParaRPr>
          </a:p>
        </p:txBody>
      </p:sp>
      <p:pic>
        <p:nvPicPr>
          <p:cNvPr id="4" name="Picture 3">
            <a:extLst>
              <a:ext uri="{FF2B5EF4-FFF2-40B4-BE49-F238E27FC236}">
                <a16:creationId xmlns:a16="http://schemas.microsoft.com/office/drawing/2014/main" id="{72A13299-4D1E-4829-BE30-C66A31989067}"/>
              </a:ext>
            </a:extLst>
          </p:cNvPr>
          <p:cNvPicPr>
            <a:picLocks noChangeAspect="1"/>
          </p:cNvPicPr>
          <p:nvPr/>
        </p:nvPicPr>
        <p:blipFill rotWithShape="1">
          <a:blip r:embed="rId3"/>
          <a:srcRect t="54643"/>
          <a:stretch/>
        </p:blipFill>
        <p:spPr>
          <a:xfrm>
            <a:off x="2102155" y="1541927"/>
            <a:ext cx="8333171" cy="4360730"/>
          </a:xfrm>
          <a:prstGeom prst="rect">
            <a:avLst/>
          </a:prstGeom>
        </p:spPr>
      </p:pic>
    </p:spTree>
    <p:extLst>
      <p:ext uri="{BB962C8B-B14F-4D97-AF65-F5344CB8AC3E}">
        <p14:creationId xmlns:p14="http://schemas.microsoft.com/office/powerpoint/2010/main" val="4194402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75645"/>
            <a:ext cx="11822545"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Management of Hypertension and Proteinuria Reduction in GD</a:t>
            </a:r>
            <a:endParaRPr lang="en-GB" sz="4400" b="0" cap="small" dirty="0">
              <a:solidFill>
                <a:srgbClr val="2C62A9"/>
              </a:solidFill>
              <a:latin typeface="Calibri"/>
              <a:ea typeface="+mn-ea"/>
              <a:cs typeface="+mn-cs"/>
            </a:endParaRPr>
          </a:p>
        </p:txBody>
      </p:sp>
      <p:pic>
        <p:nvPicPr>
          <p:cNvPr id="7" name="Main graphic">
            <a:extLst>
              <a:ext uri="{FF2B5EF4-FFF2-40B4-BE49-F238E27FC236}">
                <a16:creationId xmlns:a16="http://schemas.microsoft.com/office/drawing/2014/main" id="{8C4BD646-2A08-4904-BB7B-1E05278DBDE4}"/>
              </a:ext>
            </a:extLst>
          </p:cNvPr>
          <p:cNvPicPr/>
          <p:nvPr/>
        </p:nvPicPr>
        <p:blipFill>
          <a:blip r:embed="rId3"/>
          <a:stretch/>
        </p:blipFill>
        <p:spPr>
          <a:xfrm>
            <a:off x="3149056" y="1456144"/>
            <a:ext cx="6449060" cy="5271227"/>
          </a:xfrm>
          <a:prstGeom prst="rect">
            <a:avLst/>
          </a:prstGeom>
          <a:ln>
            <a:noFill/>
          </a:ln>
        </p:spPr>
      </p:pic>
    </p:spTree>
    <p:extLst>
      <p:ext uri="{BB962C8B-B14F-4D97-AF65-F5344CB8AC3E}">
        <p14:creationId xmlns:p14="http://schemas.microsoft.com/office/powerpoint/2010/main" val="2737835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491" y="266205"/>
            <a:ext cx="12016509"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Management of Hyperlipidemia in GD</a:t>
            </a:r>
            <a:endParaRPr lang="en-GB" sz="44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1D7239DD-6354-4CC0-8ED3-413065A1F954}"/>
              </a:ext>
            </a:extLst>
          </p:cNvPr>
          <p:cNvPicPr>
            <a:picLocks noChangeAspect="1"/>
          </p:cNvPicPr>
          <p:nvPr/>
        </p:nvPicPr>
        <p:blipFill rotWithShape="1">
          <a:blip r:embed="rId3"/>
          <a:srcRect b="70388"/>
          <a:stretch/>
        </p:blipFill>
        <p:spPr>
          <a:xfrm>
            <a:off x="175491" y="967935"/>
            <a:ext cx="6037050" cy="2137939"/>
          </a:xfrm>
          <a:prstGeom prst="rect">
            <a:avLst/>
          </a:prstGeom>
        </p:spPr>
      </p:pic>
      <p:pic>
        <p:nvPicPr>
          <p:cNvPr id="4" name="Picture 3">
            <a:extLst>
              <a:ext uri="{FF2B5EF4-FFF2-40B4-BE49-F238E27FC236}">
                <a16:creationId xmlns:a16="http://schemas.microsoft.com/office/drawing/2014/main" id="{88AF6B13-7FBC-4D20-A39C-F94FC904B1D7}"/>
              </a:ext>
            </a:extLst>
          </p:cNvPr>
          <p:cNvPicPr>
            <a:picLocks noChangeAspect="1"/>
          </p:cNvPicPr>
          <p:nvPr/>
        </p:nvPicPr>
        <p:blipFill rotWithShape="1">
          <a:blip r:embed="rId3"/>
          <a:srcRect t="29612"/>
          <a:stretch/>
        </p:blipFill>
        <p:spPr>
          <a:xfrm>
            <a:off x="6212541" y="967935"/>
            <a:ext cx="5729909" cy="4823266"/>
          </a:xfrm>
          <a:prstGeom prst="rect">
            <a:avLst/>
          </a:prstGeom>
        </p:spPr>
      </p:pic>
    </p:spTree>
    <p:extLst>
      <p:ext uri="{BB962C8B-B14F-4D97-AF65-F5344CB8AC3E}">
        <p14:creationId xmlns:p14="http://schemas.microsoft.com/office/powerpoint/2010/main" val="3530376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Hypercoagulability and thrombosis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1.7.1: Full anticoagulation is indicated for patients with thromboembolic events occurring in the context of nephrotic syndrome. Prophylactic anticoagulation should be employed in patients with nephrotic syndrome when the risk of thromboembolism exceeds the estimated patient-specific risks of an anticoagulation-induced serious bleeding event.</a:t>
            </a:r>
            <a:endParaRPr lang="en-GB" dirty="0">
              <a:latin typeface="Calibri"/>
              <a:cs typeface="Calibri"/>
            </a:endParaRPr>
          </a:p>
        </p:txBody>
      </p:sp>
      <p:pic>
        <p:nvPicPr>
          <p:cNvPr id="6" name="Main graphic">
            <a:extLst>
              <a:ext uri="{FF2B5EF4-FFF2-40B4-BE49-F238E27FC236}">
                <a16:creationId xmlns:a16="http://schemas.microsoft.com/office/drawing/2014/main" id="{6C79A9B2-3AEB-40CE-8909-DF8A0CBCD071}"/>
              </a:ext>
            </a:extLst>
          </p:cNvPr>
          <p:cNvPicPr/>
          <p:nvPr/>
        </p:nvPicPr>
        <p:blipFill>
          <a:blip r:embed="rId3"/>
          <a:stretch/>
        </p:blipFill>
        <p:spPr>
          <a:xfrm>
            <a:off x="2115107" y="2993680"/>
            <a:ext cx="7961785" cy="3752384"/>
          </a:xfrm>
          <a:prstGeom prst="rect">
            <a:avLst/>
          </a:prstGeom>
          <a:ln>
            <a:noFill/>
          </a:ln>
        </p:spPr>
      </p:pic>
    </p:spTree>
    <p:extLst>
      <p:ext uri="{BB962C8B-B14F-4D97-AF65-F5344CB8AC3E}">
        <p14:creationId xmlns:p14="http://schemas.microsoft.com/office/powerpoint/2010/main" val="1722413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Hypercoagulability and thrombosis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1.7.2: Anticoagulant dosing considerations in patients with nephrotic syndrome.</a:t>
            </a:r>
            <a:endParaRPr lang="en-GB" dirty="0">
              <a:latin typeface="Calibri"/>
              <a:cs typeface="Calibri"/>
            </a:endParaRPr>
          </a:p>
        </p:txBody>
      </p:sp>
      <p:pic>
        <p:nvPicPr>
          <p:cNvPr id="5" name="Main graphic">
            <a:extLst>
              <a:ext uri="{FF2B5EF4-FFF2-40B4-BE49-F238E27FC236}">
                <a16:creationId xmlns:a16="http://schemas.microsoft.com/office/drawing/2014/main" id="{466A0A1F-BDF2-4981-AAFF-3DC53409C094}"/>
              </a:ext>
            </a:extLst>
          </p:cNvPr>
          <p:cNvPicPr/>
          <p:nvPr/>
        </p:nvPicPr>
        <p:blipFill>
          <a:blip r:embed="rId3"/>
          <a:stretch/>
        </p:blipFill>
        <p:spPr>
          <a:xfrm>
            <a:off x="2675118" y="1667733"/>
            <a:ext cx="6350040" cy="4843080"/>
          </a:xfrm>
          <a:prstGeom prst="rect">
            <a:avLst/>
          </a:prstGeom>
          <a:ln>
            <a:noFill/>
          </a:ln>
        </p:spPr>
      </p:pic>
    </p:spTree>
    <p:extLst>
      <p:ext uri="{BB962C8B-B14F-4D97-AF65-F5344CB8AC3E}">
        <p14:creationId xmlns:p14="http://schemas.microsoft.com/office/powerpoint/2010/main" val="2241687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66205"/>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Hypercoagulability and thrombosis</a:t>
            </a:r>
            <a:endParaRPr lang="en-GB" sz="4400" b="0" cap="small" dirty="0">
              <a:solidFill>
                <a:srgbClr val="2C62A9"/>
              </a:solidFill>
              <a:latin typeface="Calibri"/>
              <a:ea typeface="+mn-ea"/>
              <a:cs typeface="+mn-cs"/>
            </a:endParaRPr>
          </a:p>
        </p:txBody>
      </p:sp>
      <p:pic>
        <p:nvPicPr>
          <p:cNvPr id="5" name="Picture 4">
            <a:extLst>
              <a:ext uri="{FF2B5EF4-FFF2-40B4-BE49-F238E27FC236}">
                <a16:creationId xmlns:a16="http://schemas.microsoft.com/office/drawing/2014/main" id="{562B432D-B735-4BF4-9972-774BEC3C1CAA}"/>
              </a:ext>
            </a:extLst>
          </p:cNvPr>
          <p:cNvPicPr>
            <a:picLocks noChangeAspect="1"/>
          </p:cNvPicPr>
          <p:nvPr/>
        </p:nvPicPr>
        <p:blipFill rotWithShape="1">
          <a:blip r:embed="rId3"/>
          <a:srcRect t="38692"/>
          <a:stretch/>
        </p:blipFill>
        <p:spPr>
          <a:xfrm>
            <a:off x="6173747" y="967936"/>
            <a:ext cx="5949472" cy="4760511"/>
          </a:xfrm>
          <a:prstGeom prst="rect">
            <a:avLst/>
          </a:prstGeom>
        </p:spPr>
      </p:pic>
      <p:pic>
        <p:nvPicPr>
          <p:cNvPr id="7" name="Picture 6">
            <a:extLst>
              <a:ext uri="{FF2B5EF4-FFF2-40B4-BE49-F238E27FC236}">
                <a16:creationId xmlns:a16="http://schemas.microsoft.com/office/drawing/2014/main" id="{8EA76FC9-E372-4BCF-B9C9-39DFF8A0CAC1}"/>
              </a:ext>
            </a:extLst>
          </p:cNvPr>
          <p:cNvPicPr>
            <a:picLocks noChangeAspect="1"/>
          </p:cNvPicPr>
          <p:nvPr/>
        </p:nvPicPr>
        <p:blipFill rotWithShape="1">
          <a:blip r:embed="rId3"/>
          <a:srcRect b="62723"/>
          <a:stretch/>
        </p:blipFill>
        <p:spPr>
          <a:xfrm>
            <a:off x="184726" y="967936"/>
            <a:ext cx="5989021" cy="2913782"/>
          </a:xfrm>
          <a:prstGeom prst="rect">
            <a:avLst/>
          </a:prstGeom>
        </p:spPr>
      </p:pic>
    </p:spTree>
    <p:extLst>
      <p:ext uri="{BB962C8B-B14F-4D97-AF65-F5344CB8AC3E}">
        <p14:creationId xmlns:p14="http://schemas.microsoft.com/office/powerpoint/2010/main" val="2737567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Risks of Infections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1.8.1: Use pneumococcal vaccine in patients with glomerular disease and nephrotic syndrome, as well as patients with chronic kidney disease (CKD). Patients and</a:t>
            </a:r>
          </a:p>
          <a:p>
            <a:pPr marL="0" lvl="0" indent="0">
              <a:lnSpc>
                <a:spcPct val="100000"/>
              </a:lnSpc>
              <a:spcBef>
                <a:spcPts val="0"/>
              </a:spcBef>
              <a:buNone/>
            </a:pPr>
            <a:r>
              <a:rPr lang="en-US" dirty="0">
                <a:latin typeface="Calibri"/>
                <a:cs typeface="Calibri"/>
              </a:rPr>
              <a:t>household contacts should receive the influenza vaccine. Patients should receive herpes zoster vaccination (Shingrix).</a:t>
            </a:r>
          </a:p>
          <a:p>
            <a:pPr marL="0" lvl="0" indent="0">
              <a:lnSpc>
                <a:spcPct val="100000"/>
              </a:lnSpc>
              <a:spcBef>
                <a:spcPts val="0"/>
              </a:spcBef>
              <a:buNone/>
            </a:pPr>
            <a:endParaRPr lang="en-US" sz="800" dirty="0">
              <a:latin typeface="Calibri"/>
              <a:cs typeface="Calibri"/>
            </a:endParaRPr>
          </a:p>
          <a:p>
            <a:pPr marL="0" lvl="0" indent="0">
              <a:lnSpc>
                <a:spcPct val="100000"/>
              </a:lnSpc>
              <a:spcBef>
                <a:spcPts val="0"/>
              </a:spcBef>
              <a:buNone/>
            </a:pPr>
            <a:r>
              <a:rPr lang="en-US" dirty="0">
                <a:latin typeface="Calibri"/>
                <a:cs typeface="Calibri"/>
              </a:rPr>
              <a:t>Practice Point 1.8.2: Screen for tuberculosis (TB), hepatitis B virus (HBV), hepatitis C virus (HCV), human immunodeficiency virus (HIV), and syphilis in clinically appropriate patients (Chapter 7).</a:t>
            </a:r>
          </a:p>
          <a:p>
            <a:pPr marL="0" lvl="0" indent="0">
              <a:lnSpc>
                <a:spcPct val="100000"/>
              </a:lnSpc>
              <a:spcBef>
                <a:spcPts val="0"/>
              </a:spcBef>
              <a:buNone/>
            </a:pPr>
            <a:endParaRPr lang="en-US" sz="800" dirty="0">
              <a:latin typeface="Calibri"/>
              <a:cs typeface="Calibri"/>
            </a:endParaRPr>
          </a:p>
          <a:p>
            <a:pPr marL="0" lvl="0" indent="0">
              <a:lnSpc>
                <a:spcPct val="100000"/>
              </a:lnSpc>
              <a:spcBef>
                <a:spcPts val="0"/>
              </a:spcBef>
              <a:buNone/>
            </a:pPr>
            <a:r>
              <a:rPr lang="en-US" dirty="0">
                <a:latin typeface="Calibri"/>
                <a:cs typeface="Calibri"/>
              </a:rPr>
              <a:t>Practice Point 1.8.3: Strongyloides superinfection should be considered in patients receiving immunosuppression who once resided in endemic tropical environments and who have eosinophilia and elevated serum immunoglobulin E (IgE) levels.</a:t>
            </a:r>
          </a:p>
          <a:p>
            <a:pPr marL="0" lvl="0" indent="0">
              <a:lnSpc>
                <a:spcPct val="100000"/>
              </a:lnSpc>
              <a:spcBef>
                <a:spcPts val="0"/>
              </a:spcBef>
              <a:buNone/>
            </a:pPr>
            <a:endParaRPr lang="en-US" sz="800" dirty="0">
              <a:latin typeface="Calibri"/>
              <a:cs typeface="Calibri"/>
            </a:endParaRPr>
          </a:p>
          <a:p>
            <a:pPr marL="0" lvl="0" indent="0">
              <a:lnSpc>
                <a:spcPct val="100000"/>
              </a:lnSpc>
              <a:spcBef>
                <a:spcPts val="0"/>
              </a:spcBef>
              <a:buNone/>
            </a:pPr>
            <a:r>
              <a:rPr lang="en-US" dirty="0">
                <a:latin typeface="Calibri"/>
                <a:cs typeface="Calibri"/>
              </a:rPr>
              <a:t>Practice Point 1.8.4: Prophylactic trimethoprim–sulfamethoxazole (TMP-SMX) should be considered in patients receiving high-dose prednisone or other immunosuppressive agents (rituximab, cyclophosphamide)</a:t>
            </a:r>
            <a:endParaRPr lang="en-GB" dirty="0">
              <a:latin typeface="Calibri"/>
              <a:cs typeface="Calibri"/>
            </a:endParaRPr>
          </a:p>
        </p:txBody>
      </p:sp>
    </p:spTree>
    <p:extLst>
      <p:ext uri="{BB962C8B-B14F-4D97-AF65-F5344CB8AC3E}">
        <p14:creationId xmlns:p14="http://schemas.microsoft.com/office/powerpoint/2010/main" val="1424738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Outcome Measures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1.9.1: Goals for proteinuria reduction with treatment vary among the various specific causes of glomerular disease.</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1.9.2: A ≥40% decline in eGFR from baseline over a 2–3-year period has been suggested as a surrogate outcome measure for kidney failure.</a:t>
            </a:r>
            <a:endParaRPr lang="en-GB" dirty="0">
              <a:latin typeface="Calibri"/>
              <a:cs typeface="Calibri"/>
            </a:endParaRPr>
          </a:p>
        </p:txBody>
      </p:sp>
    </p:spTree>
    <p:extLst>
      <p:ext uri="{BB962C8B-B14F-4D97-AF65-F5344CB8AC3E}">
        <p14:creationId xmlns:p14="http://schemas.microsoft.com/office/powerpoint/2010/main" val="1124254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295564" y="267890"/>
            <a:ext cx="11353800" cy="12631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b="0" cap="small" dirty="0">
                <a:solidFill>
                  <a:srgbClr val="004990"/>
                </a:solidFill>
                <a:latin typeface="Calibri" panose="020F0502020204030204" pitchFamily="34" charset="0"/>
                <a:cs typeface="Calibri" panose="020F0502020204030204" pitchFamily="34" charset="0"/>
                <a:sym typeface="Calibri"/>
              </a:rPr>
              <a:t>KDIGO Controversies Conference</a:t>
            </a:r>
            <a:r>
              <a:rPr lang="en-US" cap="small" dirty="0">
                <a:solidFill>
                  <a:srgbClr val="004990"/>
                </a:solidFill>
                <a:latin typeface="Calibri" panose="020F0502020204030204" pitchFamily="34" charset="0"/>
                <a:cs typeface="Calibri" panose="020F0502020204030204" pitchFamily="34" charset="0"/>
                <a:sym typeface="Calibri"/>
              </a:rPr>
              <a:t> on Glomerular Diseases</a:t>
            </a:r>
            <a:endParaRPr dirty="0">
              <a:solidFill>
                <a:srgbClr val="004990"/>
              </a:solidFill>
              <a:latin typeface="Calibri" panose="020F0502020204030204" pitchFamily="34" charset="0"/>
              <a:cs typeface="Calibri" panose="020F0502020204030204" pitchFamily="34" charset="0"/>
            </a:endParaRPr>
          </a:p>
        </p:txBody>
      </p:sp>
      <p:sp>
        <p:nvSpPr>
          <p:cNvPr id="95" name="Google Shape;95;p15"/>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sp>
        <p:nvSpPr>
          <p:cNvPr id="96" name="Google Shape;96;p15"/>
          <p:cNvSpPr txBox="1"/>
          <p:nvPr/>
        </p:nvSpPr>
        <p:spPr>
          <a:xfrm>
            <a:off x="226099" y="1438261"/>
            <a:ext cx="6468862" cy="488843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November 2017 (Singapore)</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342900" marR="0" lvl="0" indent="-228600" algn="l" rtl="0">
              <a:lnSpc>
                <a:spcPct val="100000"/>
              </a:lnSpc>
              <a:spcBef>
                <a:spcPts val="0"/>
              </a:spcBef>
              <a:spcAft>
                <a:spcPts val="0"/>
              </a:spcAft>
              <a:buClr>
                <a:schemeClr val="dk2"/>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Topics:</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Calibri" panose="020F0502020204030204" pitchFamily="34" charset="0"/>
                <a:ea typeface="Arial"/>
                <a:cs typeface="Calibri" panose="020F0502020204030204" pitchFamily="34" charset="0"/>
                <a:sym typeface="Calibri"/>
              </a:rPr>
              <a:t>General principles, Nephrotic syndrome, Membranoproliferative GN (MPGN), C3 glomerulonephritis (C3GN)</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IgA Nephropathy</a:t>
            </a: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Membranous GN</a:t>
            </a: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Calibri" panose="020F0502020204030204" pitchFamily="34" charset="0"/>
                <a:ea typeface="Arial"/>
                <a:cs typeface="Calibri" panose="020F0502020204030204" pitchFamily="34" charset="0"/>
                <a:sym typeface="Calibri"/>
              </a:rPr>
              <a:t>Minimal change disease (MCD) and Focal Segmental Glomerulosclerosis (FSGS)</a:t>
            </a:r>
            <a:endParaRPr lang="en-US"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Lupus nephritis (LN) and ANCA vasculitis</a:t>
            </a:r>
            <a:endParaRPr lang="en-US"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228600" algn="l" rtl="0">
              <a:lnSpc>
                <a:spcPct val="100000"/>
              </a:lnSpc>
              <a:spcBef>
                <a:spcPts val="0"/>
              </a:spcBef>
              <a:spcAft>
                <a:spcPts val="0"/>
              </a:spcAft>
              <a:buClr>
                <a:schemeClr val="dk1"/>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Report published in </a:t>
            </a:r>
            <a:r>
              <a:rPr lang="en-US" sz="2400" b="0" i="1" u="none" strike="noStrike" cap="none" dirty="0">
                <a:solidFill>
                  <a:srgbClr val="004990"/>
                </a:solidFill>
                <a:latin typeface="Calibri" panose="020F0502020204030204" pitchFamily="34" charset="0"/>
                <a:ea typeface="Calibri"/>
                <a:cs typeface="Calibri" panose="020F0502020204030204" pitchFamily="34" charset="0"/>
                <a:sym typeface="Calibri"/>
              </a:rPr>
              <a:t>Kidney International </a:t>
            </a: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(2019)</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342900" marR="0" lvl="0" indent="-228600" algn="l" rtl="0">
              <a:lnSpc>
                <a:spcPct val="100000"/>
              </a:lnSpc>
              <a:spcBef>
                <a:spcPts val="0"/>
              </a:spcBef>
              <a:spcAft>
                <a:spcPts val="0"/>
              </a:spcAft>
              <a:buClr>
                <a:schemeClr val="dk2"/>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Led to initiation of the update of </a:t>
            </a:r>
            <a:r>
              <a:rPr lang="en-US" sz="2400" dirty="0">
                <a:solidFill>
                  <a:srgbClr val="004990"/>
                </a:solidFill>
                <a:latin typeface="Calibri" panose="020F0502020204030204" pitchFamily="34" charset="0"/>
                <a:ea typeface="Calibri"/>
                <a:cs typeface="Calibri" panose="020F0502020204030204" pitchFamily="34" charset="0"/>
                <a:sym typeface="Calibri"/>
              </a:rPr>
              <a:t>the </a:t>
            </a: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KDIGO guideline</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5E8EFC67-A71F-4E9B-BA16-FF4993CEB197}"/>
              </a:ext>
            </a:extLst>
          </p:cNvPr>
          <p:cNvPicPr>
            <a:picLocks noChangeAspect="1"/>
          </p:cNvPicPr>
          <p:nvPr/>
        </p:nvPicPr>
        <p:blipFill rotWithShape="1">
          <a:blip r:embed="rId3"/>
          <a:srcRect t="2000" r="5176" b="2679"/>
          <a:stretch/>
        </p:blipFill>
        <p:spPr>
          <a:xfrm>
            <a:off x="6773662" y="929023"/>
            <a:ext cx="3392535" cy="4507662"/>
          </a:xfrm>
          <a:prstGeom prst="rect">
            <a:avLst/>
          </a:prstGeom>
          <a:ln>
            <a:solidFill>
              <a:schemeClr val="tx2"/>
            </a:solidFill>
          </a:ln>
        </p:spPr>
      </p:pic>
      <p:pic>
        <p:nvPicPr>
          <p:cNvPr id="6" name="Picture 5">
            <a:extLst>
              <a:ext uri="{FF2B5EF4-FFF2-40B4-BE49-F238E27FC236}">
                <a16:creationId xmlns:a16="http://schemas.microsoft.com/office/drawing/2014/main" id="{55A2E505-C6E3-4DD9-9CF4-956DC1DFB590}"/>
              </a:ext>
            </a:extLst>
          </p:cNvPr>
          <p:cNvPicPr>
            <a:picLocks noChangeAspect="1"/>
          </p:cNvPicPr>
          <p:nvPr/>
        </p:nvPicPr>
        <p:blipFill rotWithShape="1">
          <a:blip r:embed="rId4"/>
          <a:srcRect l="4260" t="1723" b="2347"/>
          <a:stretch/>
        </p:blipFill>
        <p:spPr>
          <a:xfrm>
            <a:off x="7740075" y="1776916"/>
            <a:ext cx="3648889" cy="4821120"/>
          </a:xfrm>
          <a:prstGeom prst="rect">
            <a:avLst/>
          </a:prstGeom>
          <a:ln>
            <a:solidFill>
              <a:schemeClr val="tx2"/>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88819"/>
            <a:ext cx="11822545" cy="2529923"/>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Impact of Age, Sex, Ethnicity, and Genetic Background</a:t>
            </a:r>
            <a:br>
              <a:rPr lang="en-GB" cap="small" dirty="0">
                <a:solidFill>
                  <a:srgbClr val="2C62A9"/>
                </a:solidFill>
                <a:latin typeface="Calibri"/>
                <a:ea typeface="+mn-ea"/>
                <a:cs typeface="+mn-cs"/>
              </a:rPr>
            </a:br>
            <a:br>
              <a:rPr lang="en-GB" cap="small" dirty="0">
                <a:solidFill>
                  <a:srgbClr val="2C62A9"/>
                </a:solidFill>
                <a:latin typeface="Calibri"/>
                <a:ea typeface="+mn-ea"/>
                <a:cs typeface="+mn-cs"/>
              </a:rPr>
            </a:br>
            <a:r>
              <a:rPr lang="en-GB" cap="small" dirty="0">
                <a:solidFill>
                  <a:srgbClr val="2C62A9"/>
                </a:solidFill>
                <a:latin typeface="Calibri"/>
                <a:ea typeface="+mn-ea"/>
                <a:cs typeface="+mn-cs"/>
              </a:rPr>
              <a:t>Genomic, transcriptomics, proteomics, metabolomics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184727" y="3193897"/>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[No recommendations or practice points for these sections]</a:t>
            </a:r>
            <a:endParaRPr lang="en-GB" dirty="0">
              <a:latin typeface="Calibri"/>
              <a:cs typeface="Calibri"/>
            </a:endParaRPr>
          </a:p>
        </p:txBody>
      </p:sp>
    </p:spTree>
    <p:extLst>
      <p:ext uri="{BB962C8B-B14F-4D97-AF65-F5344CB8AC3E}">
        <p14:creationId xmlns:p14="http://schemas.microsoft.com/office/powerpoint/2010/main" val="56680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073" y="266408"/>
            <a:ext cx="12071927"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Use of Glucocorticoids and Immunosuppressive Therapy</a:t>
            </a:r>
            <a:endParaRPr lang="en-GB" sz="4400" b="0" cap="small" dirty="0">
              <a:solidFill>
                <a:srgbClr val="2C62A9"/>
              </a:solidFill>
              <a:latin typeface="Calibri"/>
              <a:ea typeface="+mn-ea"/>
              <a:cs typeface="+mn-cs"/>
            </a:endParaRPr>
          </a:p>
        </p:txBody>
      </p:sp>
      <p:pic>
        <p:nvPicPr>
          <p:cNvPr id="4" name="Main graphic">
            <a:extLst>
              <a:ext uri="{FF2B5EF4-FFF2-40B4-BE49-F238E27FC236}">
                <a16:creationId xmlns:a16="http://schemas.microsoft.com/office/drawing/2014/main" id="{28BBA2F0-AA37-4B06-B2E7-75E6FE57D496}"/>
              </a:ext>
            </a:extLst>
          </p:cNvPr>
          <p:cNvPicPr/>
          <p:nvPr/>
        </p:nvPicPr>
        <p:blipFill>
          <a:blip r:embed="rId3"/>
          <a:stretch/>
        </p:blipFill>
        <p:spPr>
          <a:xfrm>
            <a:off x="3209365" y="1232946"/>
            <a:ext cx="6168321" cy="5131344"/>
          </a:xfrm>
          <a:prstGeom prst="rect">
            <a:avLst/>
          </a:prstGeom>
          <a:ln>
            <a:noFill/>
          </a:ln>
        </p:spPr>
      </p:pic>
      <p:sp>
        <p:nvSpPr>
          <p:cNvPr id="5" name="Subtitle 2">
            <a:extLst>
              <a:ext uri="{FF2B5EF4-FFF2-40B4-BE49-F238E27FC236}">
                <a16:creationId xmlns:a16="http://schemas.microsoft.com/office/drawing/2014/main" id="{284CC45F-7A05-42B4-827D-BAB2C3CC47E4}"/>
              </a:ext>
            </a:extLst>
          </p:cNvPr>
          <p:cNvSpPr>
            <a:spLocks noGrp="1"/>
          </p:cNvSpPr>
          <p:nvPr>
            <p:ph type="subTitle" idx="1"/>
          </p:nvPr>
        </p:nvSpPr>
        <p:spPr>
          <a:xfrm>
            <a:off x="0" y="636429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[Please refer to individual chapters for further information]</a:t>
            </a:r>
            <a:endParaRPr lang="en-GB" dirty="0">
              <a:latin typeface="Calibri"/>
              <a:cs typeface="Calibri"/>
            </a:endParaRPr>
          </a:p>
        </p:txBody>
      </p:sp>
    </p:spTree>
    <p:extLst>
      <p:ext uri="{BB962C8B-B14F-4D97-AF65-F5344CB8AC3E}">
        <p14:creationId xmlns:p14="http://schemas.microsoft.com/office/powerpoint/2010/main" val="1370761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6975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Pharmacologic Aspects of Immunosuppression</a:t>
            </a:r>
            <a:endParaRPr lang="en-GB" sz="4400" b="0" cap="small" dirty="0">
              <a:solidFill>
                <a:srgbClr val="2C62A9"/>
              </a:solidFill>
              <a:latin typeface="Calibri"/>
              <a:ea typeface="+mn-ea"/>
              <a:cs typeface="+mn-cs"/>
            </a:endParaRPr>
          </a:p>
        </p:txBody>
      </p:sp>
      <p:pic>
        <p:nvPicPr>
          <p:cNvPr id="6" name="Main graphic">
            <a:extLst>
              <a:ext uri="{FF2B5EF4-FFF2-40B4-BE49-F238E27FC236}">
                <a16:creationId xmlns:a16="http://schemas.microsoft.com/office/drawing/2014/main" id="{442A689A-F91D-4377-93DD-AA3C2CAA5DF2}"/>
              </a:ext>
            </a:extLst>
          </p:cNvPr>
          <p:cNvPicPr/>
          <p:nvPr/>
        </p:nvPicPr>
        <p:blipFill>
          <a:blip r:embed="rId3"/>
          <a:stretch/>
        </p:blipFill>
        <p:spPr>
          <a:xfrm>
            <a:off x="2484589" y="836008"/>
            <a:ext cx="7222822" cy="6021992"/>
          </a:xfrm>
          <a:prstGeom prst="rect">
            <a:avLst/>
          </a:prstGeom>
          <a:ln>
            <a:noFill/>
          </a:ln>
        </p:spPr>
      </p:pic>
    </p:spTree>
    <p:extLst>
      <p:ext uri="{BB962C8B-B14F-4D97-AF65-F5344CB8AC3E}">
        <p14:creationId xmlns:p14="http://schemas.microsoft.com/office/powerpoint/2010/main" val="1931037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6975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Dietary Management of Glomerular Disease</a:t>
            </a:r>
            <a:endParaRPr lang="en-GB" sz="4400" b="0" cap="small" dirty="0">
              <a:solidFill>
                <a:srgbClr val="2C62A9"/>
              </a:solidFill>
              <a:latin typeface="Calibri"/>
              <a:ea typeface="+mn-ea"/>
              <a:cs typeface="+mn-cs"/>
            </a:endParaRPr>
          </a:p>
        </p:txBody>
      </p:sp>
      <p:pic>
        <p:nvPicPr>
          <p:cNvPr id="4" name="Main graphic">
            <a:extLst>
              <a:ext uri="{FF2B5EF4-FFF2-40B4-BE49-F238E27FC236}">
                <a16:creationId xmlns:a16="http://schemas.microsoft.com/office/drawing/2014/main" id="{8CF2DBA9-3665-4F10-A23C-69D49299C756}"/>
              </a:ext>
            </a:extLst>
          </p:cNvPr>
          <p:cNvPicPr/>
          <p:nvPr/>
        </p:nvPicPr>
        <p:blipFill>
          <a:blip r:embed="rId3"/>
          <a:stretch/>
        </p:blipFill>
        <p:spPr>
          <a:xfrm>
            <a:off x="2591702" y="854480"/>
            <a:ext cx="7008596" cy="6003520"/>
          </a:xfrm>
          <a:prstGeom prst="rect">
            <a:avLst/>
          </a:prstGeom>
          <a:ln>
            <a:noFill/>
          </a:ln>
        </p:spPr>
      </p:pic>
    </p:spTree>
    <p:extLst>
      <p:ext uri="{BB962C8B-B14F-4D97-AF65-F5344CB8AC3E}">
        <p14:creationId xmlns:p14="http://schemas.microsoft.com/office/powerpoint/2010/main" val="39833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629" y="300324"/>
            <a:ext cx="13133614"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Pregnancy &amp; Reproductive Health in Women with GD</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130629" y="964379"/>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1.15.1: Care for the pregnant patient with glomerular disease needs coordination between nephrology and obstetrics, and ideally, such planning should be</a:t>
            </a:r>
          </a:p>
          <a:p>
            <a:pPr marL="0" lvl="0" indent="0">
              <a:lnSpc>
                <a:spcPct val="100000"/>
              </a:lnSpc>
              <a:spcBef>
                <a:spcPts val="0"/>
              </a:spcBef>
              <a:buNone/>
            </a:pPr>
            <a:r>
              <a:rPr lang="en-US" dirty="0">
                <a:latin typeface="Calibri"/>
                <a:cs typeface="Calibri"/>
              </a:rPr>
              <a:t>considered before pregnancy.</a:t>
            </a:r>
            <a:endParaRPr lang="en-GB" dirty="0">
              <a:latin typeface="Calibri"/>
              <a:cs typeface="Calibri"/>
            </a:endParaRPr>
          </a:p>
        </p:txBody>
      </p:sp>
      <p:pic>
        <p:nvPicPr>
          <p:cNvPr id="6" name="Main graphic">
            <a:extLst>
              <a:ext uri="{FF2B5EF4-FFF2-40B4-BE49-F238E27FC236}">
                <a16:creationId xmlns:a16="http://schemas.microsoft.com/office/drawing/2014/main" id="{3CED3FAC-4276-4498-975D-F47C5965FE16}"/>
              </a:ext>
            </a:extLst>
          </p:cNvPr>
          <p:cNvPicPr/>
          <p:nvPr/>
        </p:nvPicPr>
        <p:blipFill>
          <a:blip r:embed="rId3"/>
          <a:stretch/>
        </p:blipFill>
        <p:spPr>
          <a:xfrm>
            <a:off x="2675117" y="2188029"/>
            <a:ext cx="6681153" cy="4369647"/>
          </a:xfrm>
          <a:prstGeom prst="rect">
            <a:avLst/>
          </a:prstGeom>
          <a:ln>
            <a:noFill/>
          </a:ln>
        </p:spPr>
      </p:pic>
    </p:spTree>
    <p:extLst>
      <p:ext uri="{BB962C8B-B14F-4D97-AF65-F5344CB8AC3E}">
        <p14:creationId xmlns:p14="http://schemas.microsoft.com/office/powerpoint/2010/main" val="33986857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404"/>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Pregnancy and Reproductive Health in Women with GD</a:t>
            </a:r>
            <a:endParaRPr lang="en-GB" sz="44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E632CC59-DBBD-4E9D-BDCD-501AD23CDDFE}"/>
              </a:ext>
            </a:extLst>
          </p:cNvPr>
          <p:cNvPicPr/>
          <p:nvPr/>
        </p:nvPicPr>
        <p:blipFill>
          <a:blip r:embed="rId3"/>
          <a:stretch/>
        </p:blipFill>
        <p:spPr>
          <a:xfrm>
            <a:off x="3216166" y="1311128"/>
            <a:ext cx="5759667" cy="5280468"/>
          </a:xfrm>
          <a:prstGeom prst="rect">
            <a:avLst/>
          </a:prstGeom>
          <a:ln>
            <a:noFill/>
          </a:ln>
        </p:spPr>
      </p:pic>
    </p:spTree>
    <p:extLst>
      <p:ext uri="{BB962C8B-B14F-4D97-AF65-F5344CB8AC3E}">
        <p14:creationId xmlns:p14="http://schemas.microsoft.com/office/powerpoint/2010/main" val="1546303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404"/>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Pregnancy and Reproductive Health in Women with GD</a:t>
            </a:r>
            <a:endParaRPr lang="en-GB" sz="44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CA72445D-9901-4D67-9495-A4336C8BC728}"/>
              </a:ext>
            </a:extLst>
          </p:cNvPr>
          <p:cNvPicPr>
            <a:picLocks noChangeAspect="1"/>
          </p:cNvPicPr>
          <p:nvPr/>
        </p:nvPicPr>
        <p:blipFill rotWithShape="1">
          <a:blip r:embed="rId3"/>
          <a:srcRect b="59970"/>
          <a:stretch/>
        </p:blipFill>
        <p:spPr>
          <a:xfrm>
            <a:off x="304800" y="1577532"/>
            <a:ext cx="10152148" cy="4504495"/>
          </a:xfrm>
          <a:prstGeom prst="rect">
            <a:avLst/>
          </a:prstGeom>
        </p:spPr>
      </p:pic>
    </p:spTree>
    <p:extLst>
      <p:ext uri="{BB962C8B-B14F-4D97-AF65-F5344CB8AC3E}">
        <p14:creationId xmlns:p14="http://schemas.microsoft.com/office/powerpoint/2010/main" val="1569493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404"/>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Pregnancy and Reproductive Health in Women with GD</a:t>
            </a:r>
            <a:endParaRPr lang="en-GB" sz="4400" b="0" cap="small" dirty="0">
              <a:solidFill>
                <a:srgbClr val="2C62A9"/>
              </a:solidFill>
              <a:latin typeface="Calibri"/>
              <a:ea typeface="+mn-ea"/>
              <a:cs typeface="+mn-cs"/>
            </a:endParaRPr>
          </a:p>
        </p:txBody>
      </p:sp>
      <p:pic>
        <p:nvPicPr>
          <p:cNvPr id="4" name="Picture 3">
            <a:extLst>
              <a:ext uri="{FF2B5EF4-FFF2-40B4-BE49-F238E27FC236}">
                <a16:creationId xmlns:a16="http://schemas.microsoft.com/office/drawing/2014/main" id="{CB31AB89-6DD1-4708-9FF3-4ED5F677F2CD}"/>
              </a:ext>
            </a:extLst>
          </p:cNvPr>
          <p:cNvPicPr>
            <a:picLocks noChangeAspect="1"/>
          </p:cNvPicPr>
          <p:nvPr/>
        </p:nvPicPr>
        <p:blipFill rotWithShape="1">
          <a:blip r:embed="rId3"/>
          <a:srcRect t="40072"/>
          <a:stretch/>
        </p:blipFill>
        <p:spPr>
          <a:xfrm>
            <a:off x="2568765" y="1502801"/>
            <a:ext cx="6977844" cy="4635025"/>
          </a:xfrm>
          <a:prstGeom prst="rect">
            <a:avLst/>
          </a:prstGeom>
        </p:spPr>
      </p:pic>
      <p:pic>
        <p:nvPicPr>
          <p:cNvPr id="5" name="Picture 4">
            <a:extLst>
              <a:ext uri="{FF2B5EF4-FFF2-40B4-BE49-F238E27FC236}">
                <a16:creationId xmlns:a16="http://schemas.microsoft.com/office/drawing/2014/main" id="{02C1C8E5-7C3A-41B2-A5E7-B22754445130}"/>
              </a:ext>
            </a:extLst>
          </p:cNvPr>
          <p:cNvPicPr>
            <a:picLocks noChangeAspect="1"/>
          </p:cNvPicPr>
          <p:nvPr/>
        </p:nvPicPr>
        <p:blipFill rotWithShape="1">
          <a:blip r:embed="rId3"/>
          <a:srcRect b="96877"/>
          <a:stretch/>
        </p:blipFill>
        <p:spPr>
          <a:xfrm>
            <a:off x="2568765" y="1285367"/>
            <a:ext cx="6977844" cy="253770"/>
          </a:xfrm>
          <a:prstGeom prst="rect">
            <a:avLst/>
          </a:prstGeom>
        </p:spPr>
      </p:pic>
    </p:spTree>
    <p:extLst>
      <p:ext uri="{BB962C8B-B14F-4D97-AF65-F5344CB8AC3E}">
        <p14:creationId xmlns:p14="http://schemas.microsoft.com/office/powerpoint/2010/main" val="4218463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Treatment Costs and Related Issues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1.16.1: Patients with glomerular disease should be offered participation in a disease registry and clinical trials, whenever available.</a:t>
            </a:r>
            <a:endParaRPr lang="en-GB" dirty="0">
              <a:latin typeface="Calibri"/>
              <a:cs typeface="Calibri"/>
            </a:endParaRPr>
          </a:p>
        </p:txBody>
      </p:sp>
    </p:spTree>
    <p:extLst>
      <p:ext uri="{BB962C8B-B14F-4D97-AF65-F5344CB8AC3E}">
        <p14:creationId xmlns:p14="http://schemas.microsoft.com/office/powerpoint/2010/main" val="120455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79582"/>
            <a:ext cx="11822545" cy="2529923"/>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Goals of Glomerular Disease Treatment</a:t>
            </a:r>
            <a:br>
              <a:rPr lang="en-GB" cap="small" dirty="0">
                <a:solidFill>
                  <a:srgbClr val="2C62A9"/>
                </a:solidFill>
                <a:latin typeface="Calibri"/>
                <a:ea typeface="+mn-ea"/>
                <a:cs typeface="+mn-cs"/>
              </a:rPr>
            </a:br>
            <a:br>
              <a:rPr lang="en-GB" cap="small" dirty="0">
                <a:solidFill>
                  <a:srgbClr val="2C62A9"/>
                </a:solidFill>
                <a:latin typeface="Calibri"/>
                <a:ea typeface="+mn-ea"/>
                <a:cs typeface="+mn-cs"/>
              </a:rPr>
            </a:br>
            <a:br>
              <a:rPr lang="en-GB" cap="small" dirty="0">
                <a:solidFill>
                  <a:srgbClr val="2C62A9"/>
                </a:solidFill>
                <a:latin typeface="Calibri"/>
                <a:ea typeface="+mn-ea"/>
                <a:cs typeface="+mn-cs"/>
              </a:rPr>
            </a:br>
            <a:r>
              <a:rPr lang="en-GB" cap="small" dirty="0">
                <a:solidFill>
                  <a:srgbClr val="2C62A9"/>
                </a:solidFill>
                <a:latin typeface="Calibri"/>
                <a:ea typeface="+mn-ea"/>
                <a:cs typeface="+mn-cs"/>
              </a:rPr>
              <a:t>Post-Transplantation GN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184727" y="2658188"/>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[Please refer to individual chapters for further information]</a:t>
            </a:r>
            <a:endParaRPr lang="en-GB" dirty="0">
              <a:latin typeface="Calibri"/>
              <a:cs typeface="Calibri"/>
            </a:endParaRPr>
          </a:p>
        </p:txBody>
      </p:sp>
      <p:sp>
        <p:nvSpPr>
          <p:cNvPr id="5" name="Subtitle 2">
            <a:extLst>
              <a:ext uri="{FF2B5EF4-FFF2-40B4-BE49-F238E27FC236}">
                <a16:creationId xmlns:a16="http://schemas.microsoft.com/office/drawing/2014/main" id="{3FA31D97-2F9A-443A-911E-0AB81944B6F9}"/>
              </a:ext>
            </a:extLst>
          </p:cNvPr>
          <p:cNvSpPr txBox="1">
            <a:spLocks/>
          </p:cNvSpPr>
          <p:nvPr/>
        </p:nvSpPr>
        <p:spPr>
          <a:xfrm>
            <a:off x="184727" y="885131"/>
            <a:ext cx="11090676" cy="690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400" kern="1200" dirty="0">
                <a:solidFill>
                  <a:schemeClr val="tx2"/>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t>[No recommendations or practice points for this section]</a:t>
            </a:r>
          </a:p>
        </p:txBody>
      </p:sp>
    </p:spTree>
    <p:extLst>
      <p:ext uri="{BB962C8B-B14F-4D97-AF65-F5344CB8AC3E}">
        <p14:creationId xmlns:p14="http://schemas.microsoft.com/office/powerpoint/2010/main" val="1668035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850" y="271752"/>
            <a:ext cx="5822950" cy="1311128"/>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KDIGO 2012 Guideline: The Beginning</a:t>
            </a:r>
          </a:p>
        </p:txBody>
      </p:sp>
      <p:sp>
        <p:nvSpPr>
          <p:cNvPr id="4" name="Subtitle 2"/>
          <p:cNvSpPr>
            <a:spLocks noGrp="1"/>
          </p:cNvSpPr>
          <p:nvPr>
            <p:ph type="subTitle" idx="1"/>
          </p:nvPr>
        </p:nvSpPr>
        <p:spPr>
          <a:xfrm>
            <a:off x="304800" y="1062888"/>
            <a:ext cx="11582400"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000" dirty="0">
              <a:latin typeface="Calibri"/>
              <a:cs typeface="Calibri"/>
            </a:endParaRP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514" y="1606550"/>
            <a:ext cx="3749900" cy="4928631"/>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6292850" y="273344"/>
            <a:ext cx="5822950" cy="1311128"/>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cap="small" dirty="0">
                <a:solidFill>
                  <a:srgbClr val="004990"/>
                </a:solidFill>
                <a:latin typeface="Calibri"/>
                <a:ea typeface="+mn-ea"/>
                <a:cs typeface="+mn-cs"/>
              </a:rPr>
              <a:t>KDIGO 2021 Guideline: The Update</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1353" y="1552121"/>
            <a:ext cx="3721111" cy="4925194"/>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ight Arrow 2"/>
          <p:cNvSpPr/>
          <p:nvPr/>
        </p:nvSpPr>
        <p:spPr>
          <a:xfrm>
            <a:off x="5017405" y="3632200"/>
            <a:ext cx="1193800" cy="558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66878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t>Chapter 2. Immunoglobulin A Nephropathy (IgAN)/Immunoglobulin A Vasculitis (IgAV)</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78857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2.1.1: Considerations for the diagnosis of immunoglobulin A nephropathy (IgAN):</a:t>
            </a:r>
          </a:p>
          <a:p>
            <a:pPr marL="461963">
              <a:lnSpc>
                <a:spcPct val="100000"/>
              </a:lnSpc>
              <a:spcBef>
                <a:spcPts val="0"/>
              </a:spcBef>
            </a:pPr>
            <a:r>
              <a:rPr lang="en-US" dirty="0">
                <a:latin typeface="Calibri"/>
                <a:cs typeface="Calibri"/>
              </a:rPr>
              <a:t>IgAN can only be diagnosed with a kidney biopsy.</a:t>
            </a:r>
          </a:p>
          <a:p>
            <a:pPr marL="461963">
              <a:lnSpc>
                <a:spcPct val="100000"/>
              </a:lnSpc>
              <a:spcBef>
                <a:spcPts val="0"/>
              </a:spcBef>
            </a:pPr>
            <a:r>
              <a:rPr lang="en-US" dirty="0">
                <a:latin typeface="Calibri"/>
                <a:cs typeface="Calibri"/>
              </a:rPr>
              <a:t>Determine the MEST-C score (mesangial [M] and endocapillary [E] hypercellularity, segmental sclerosis [S], interstitial fibrosis/tubular atrophy [T], and crescents [C]) according to the revised Oxford Classification.</a:t>
            </a:r>
          </a:p>
          <a:p>
            <a:pPr marL="461963">
              <a:lnSpc>
                <a:spcPct val="100000"/>
              </a:lnSpc>
              <a:spcBef>
                <a:spcPts val="0"/>
              </a:spcBef>
            </a:pPr>
            <a:r>
              <a:rPr lang="en-US" dirty="0">
                <a:latin typeface="Calibri"/>
                <a:cs typeface="Calibri"/>
              </a:rPr>
              <a:t>There are no validated diagnostic serum or urine biomarkers for IgAN.</a:t>
            </a:r>
          </a:p>
          <a:p>
            <a:pPr marL="461963">
              <a:lnSpc>
                <a:spcPct val="100000"/>
              </a:lnSpc>
              <a:spcBef>
                <a:spcPts val="0"/>
              </a:spcBef>
            </a:pPr>
            <a:r>
              <a:rPr lang="en-US" dirty="0">
                <a:latin typeface="Calibri"/>
                <a:cs typeface="Calibri"/>
              </a:rPr>
              <a:t>Assess all patients with IgAN for secondary causes</a:t>
            </a:r>
            <a:endParaRPr lang="en-GB" dirty="0">
              <a:latin typeface="Calibri"/>
              <a:cs typeface="Calibri"/>
            </a:endParaRPr>
          </a:p>
        </p:txBody>
      </p:sp>
    </p:spTree>
    <p:extLst>
      <p:ext uri="{BB962C8B-B14F-4D97-AF65-F5344CB8AC3E}">
        <p14:creationId xmlns:p14="http://schemas.microsoft.com/office/powerpoint/2010/main" val="1607887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Prognosis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6868061"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2.2.1: Considerations for the prognostication of primary IgAN:</a:t>
            </a:r>
          </a:p>
          <a:p>
            <a:pPr marL="461963">
              <a:lnSpc>
                <a:spcPct val="100000"/>
              </a:lnSpc>
              <a:spcBef>
                <a:spcPts val="0"/>
              </a:spcBef>
            </a:pPr>
            <a:r>
              <a:rPr lang="en-US" dirty="0">
                <a:latin typeface="Calibri"/>
                <a:cs typeface="Calibri"/>
              </a:rPr>
              <a:t>Clinical and histologic data at the time of biopsy can be used to risk stratify patients.</a:t>
            </a:r>
          </a:p>
          <a:p>
            <a:pPr marL="461963">
              <a:lnSpc>
                <a:spcPct val="100000"/>
              </a:lnSpc>
              <a:spcBef>
                <a:spcPts val="0"/>
              </a:spcBef>
            </a:pPr>
            <a:r>
              <a:rPr lang="en-US" dirty="0">
                <a:latin typeface="Calibri"/>
                <a:cs typeface="Calibri"/>
              </a:rPr>
              <a:t>The International IgAN Prediction Tool is a valuable resource to quantify risk of progression and inform shared decision-making with patients.</a:t>
            </a:r>
          </a:p>
          <a:p>
            <a:pPr marL="919163" lvl="1">
              <a:lnSpc>
                <a:spcPct val="100000"/>
              </a:lnSpc>
              <a:spcBef>
                <a:spcPts val="0"/>
              </a:spcBef>
            </a:pPr>
            <a:r>
              <a:rPr lang="en-US" dirty="0">
                <a:solidFill>
                  <a:srgbClr val="004990"/>
                </a:solidFill>
                <a:latin typeface="Calibri"/>
                <a:cs typeface="Calibri"/>
              </a:rPr>
              <a:t>Calculate by QxMD</a:t>
            </a:r>
          </a:p>
          <a:p>
            <a:pPr marL="461963">
              <a:lnSpc>
                <a:spcPct val="100000"/>
              </a:lnSpc>
              <a:spcBef>
                <a:spcPts val="0"/>
              </a:spcBef>
            </a:pPr>
            <a:r>
              <a:rPr lang="en-US" dirty="0">
                <a:latin typeface="Calibri"/>
                <a:cs typeface="Calibri"/>
              </a:rPr>
              <a:t>The International IgAN Prediction Tool incorporates clinical information at the time of biopsy and cannot be used to determine the likely impact of any particular treatment regimen.</a:t>
            </a:r>
          </a:p>
          <a:p>
            <a:pPr marL="461963">
              <a:lnSpc>
                <a:spcPct val="100000"/>
              </a:lnSpc>
              <a:spcBef>
                <a:spcPts val="0"/>
              </a:spcBef>
            </a:pPr>
            <a:r>
              <a:rPr lang="en-US" dirty="0">
                <a:latin typeface="Calibri"/>
                <a:cs typeface="Calibri"/>
              </a:rPr>
              <a:t>There are no validated prognostic serum or urine biomarkers for IgAN other than eGFR and proteinuria.</a:t>
            </a:r>
            <a:endParaRPr lang="en-GB" dirty="0">
              <a:latin typeface="Calibri"/>
              <a:cs typeface="Calibri"/>
            </a:endParaRPr>
          </a:p>
        </p:txBody>
      </p:sp>
      <p:pic>
        <p:nvPicPr>
          <p:cNvPr id="3" name="Picture 2">
            <a:extLst>
              <a:ext uri="{FF2B5EF4-FFF2-40B4-BE49-F238E27FC236}">
                <a16:creationId xmlns:a16="http://schemas.microsoft.com/office/drawing/2014/main" id="{0A71FBD3-72A5-4F8E-BD2E-9CF89C3E5001}"/>
              </a:ext>
            </a:extLst>
          </p:cNvPr>
          <p:cNvPicPr>
            <a:picLocks noChangeAspect="1"/>
          </p:cNvPicPr>
          <p:nvPr/>
        </p:nvPicPr>
        <p:blipFill>
          <a:blip r:embed="rId3"/>
          <a:stretch>
            <a:fillRect/>
          </a:stretch>
        </p:blipFill>
        <p:spPr>
          <a:xfrm>
            <a:off x="7172861" y="256973"/>
            <a:ext cx="4222615" cy="6591791"/>
          </a:xfrm>
          <a:prstGeom prst="rect">
            <a:avLst/>
          </a:prstGeom>
        </p:spPr>
      </p:pic>
    </p:spTree>
    <p:extLst>
      <p:ext uri="{BB962C8B-B14F-4D97-AF65-F5344CB8AC3E}">
        <p14:creationId xmlns:p14="http://schemas.microsoft.com/office/powerpoint/2010/main" val="217144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2.3.1: Considerations for treatment of all patients with IgAN who do not have a variant form of primary IgAN:</a:t>
            </a:r>
          </a:p>
          <a:p>
            <a:pPr marL="461963">
              <a:lnSpc>
                <a:spcPct val="100000"/>
              </a:lnSpc>
              <a:spcBef>
                <a:spcPts val="0"/>
              </a:spcBef>
            </a:pPr>
            <a:r>
              <a:rPr lang="en-US" dirty="0">
                <a:latin typeface="Calibri"/>
                <a:cs typeface="Calibri"/>
              </a:rPr>
              <a:t>The primary focus of management should be optimized supportive care. </a:t>
            </a:r>
          </a:p>
          <a:p>
            <a:pPr marL="461963">
              <a:lnSpc>
                <a:spcPct val="100000"/>
              </a:lnSpc>
              <a:spcBef>
                <a:spcPts val="0"/>
              </a:spcBef>
            </a:pPr>
            <a:r>
              <a:rPr lang="en-US" dirty="0">
                <a:latin typeface="Calibri"/>
                <a:cs typeface="Calibri"/>
              </a:rPr>
              <a:t>Assess cardiovascular risk and commence appropriate interventions as necessary.</a:t>
            </a:r>
          </a:p>
          <a:p>
            <a:pPr marL="461963">
              <a:lnSpc>
                <a:spcPct val="100000"/>
              </a:lnSpc>
              <a:spcBef>
                <a:spcPts val="0"/>
              </a:spcBef>
            </a:pPr>
            <a:r>
              <a:rPr lang="en-US" dirty="0">
                <a:latin typeface="Calibri"/>
                <a:cs typeface="Calibri"/>
              </a:rPr>
              <a:t>Give lifestyle advice, including information on dietary sodium restriction, smoking cessation, weight control, and exercise, as appropriate.</a:t>
            </a:r>
          </a:p>
          <a:p>
            <a:pPr marL="461963">
              <a:lnSpc>
                <a:spcPct val="100000"/>
              </a:lnSpc>
              <a:spcBef>
                <a:spcPts val="0"/>
              </a:spcBef>
            </a:pPr>
            <a:r>
              <a:rPr lang="en-US" dirty="0">
                <a:latin typeface="Calibri"/>
                <a:cs typeface="Calibri"/>
              </a:rPr>
              <a:t>Other than dietary sodium restriction, no specific dietary intervention has been shown to alter outcomes in IgAN.</a:t>
            </a:r>
          </a:p>
          <a:p>
            <a:pPr marL="461963">
              <a:lnSpc>
                <a:spcPct val="100000"/>
              </a:lnSpc>
              <a:spcBef>
                <a:spcPts val="0"/>
              </a:spcBef>
            </a:pPr>
            <a:r>
              <a:rPr lang="en-US" dirty="0">
                <a:latin typeface="Calibri"/>
                <a:cs typeface="Calibri"/>
              </a:rPr>
              <a:t>Variant forms of IgAN: IgA deposition with minimal change disease (MCD), IgAN with acute kidney injury (AKI), and IgAN with rapidly progressive glomerulonephritis (RPGN) may require specific immediate treatment.</a:t>
            </a:r>
            <a:endParaRPr lang="en-GB" dirty="0">
              <a:latin typeface="Calibri"/>
              <a:cs typeface="Calibri"/>
            </a:endParaRPr>
          </a:p>
        </p:txBody>
      </p:sp>
    </p:spTree>
    <p:extLst>
      <p:ext uri="{BB962C8B-B14F-4D97-AF65-F5344CB8AC3E}">
        <p14:creationId xmlns:p14="http://schemas.microsoft.com/office/powerpoint/2010/main" val="1106491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697345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2.3.2: Algorithm for the initial assessment and management of the patient with IgAN </a:t>
            </a:r>
          </a:p>
        </p:txBody>
      </p:sp>
      <p:pic>
        <p:nvPicPr>
          <p:cNvPr id="5" name="Picture 4">
            <a:extLst>
              <a:ext uri="{FF2B5EF4-FFF2-40B4-BE49-F238E27FC236}">
                <a16:creationId xmlns:a16="http://schemas.microsoft.com/office/drawing/2014/main" id="{00D7C683-BCA9-4995-873B-D4CB6C64730F}"/>
              </a:ext>
            </a:extLst>
          </p:cNvPr>
          <p:cNvPicPr>
            <a:picLocks noChangeAspect="1"/>
          </p:cNvPicPr>
          <p:nvPr/>
        </p:nvPicPr>
        <p:blipFill>
          <a:blip r:embed="rId3"/>
          <a:stretch>
            <a:fillRect/>
          </a:stretch>
        </p:blipFill>
        <p:spPr>
          <a:xfrm>
            <a:off x="7490691" y="275449"/>
            <a:ext cx="3352799" cy="6529974"/>
          </a:xfrm>
          <a:prstGeom prst="rect">
            <a:avLst/>
          </a:prstGeom>
        </p:spPr>
      </p:pic>
    </p:spTree>
    <p:extLst>
      <p:ext uri="{BB962C8B-B14F-4D97-AF65-F5344CB8AC3E}">
        <p14:creationId xmlns:p14="http://schemas.microsoft.com/office/powerpoint/2010/main" val="3907809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2.3.1: We recommend that all patients have their blood pressure managed, as described in Chapter 1. If the patient has proteinuria &gt;0.5 g/d, we recommend that initial therapy be with either an angiotensin-converting enzyme inhibitor (ACEi) or angiotensin II receptor blocker (ARB) (1B).</a:t>
            </a:r>
          </a:p>
          <a:p>
            <a:pPr marL="0" lvl="0" indent="0">
              <a:lnSpc>
                <a:spcPct val="100000"/>
              </a:lnSpc>
              <a:spcBef>
                <a:spcPts val="0"/>
              </a:spcBef>
              <a:buNone/>
            </a:pPr>
            <a:endParaRPr lang="en-US" b="1" dirty="0"/>
          </a:p>
          <a:p>
            <a:pPr marL="0" lvl="0" indent="0">
              <a:lnSpc>
                <a:spcPct val="100000"/>
              </a:lnSpc>
              <a:spcBef>
                <a:spcPts val="0"/>
              </a:spcBef>
              <a:buNone/>
            </a:pPr>
            <a:r>
              <a:rPr lang="en-US" b="1" dirty="0">
                <a:latin typeface="Calibri"/>
                <a:cs typeface="Calibri"/>
              </a:rPr>
              <a:t>Recommendation 2.3.2: We recommend that all patients with proteinuria &gt;0.5 g/d, irrespective of whether they have hypertension, be treated with either an ACEi or ARB (1B).</a:t>
            </a:r>
            <a:endParaRPr lang="en-GB" b="1" dirty="0">
              <a:latin typeface="Calibri"/>
              <a:cs typeface="Calibri"/>
            </a:endParaRPr>
          </a:p>
        </p:txBody>
      </p:sp>
    </p:spTree>
    <p:extLst>
      <p:ext uri="{BB962C8B-B14F-4D97-AF65-F5344CB8AC3E}">
        <p14:creationId xmlns:p14="http://schemas.microsoft.com/office/powerpoint/2010/main" val="1739237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5578"/>
            <a:ext cx="11090676" cy="1089529"/>
          </a:xfrm>
          <a:prstGeom prst="rect">
            <a:avLst/>
          </a:prstGeom>
          <a:noFill/>
        </p:spPr>
        <p:txBody>
          <a:bodyPr wrap="square" anchor="b">
            <a:spAutoFit/>
          </a:bodyPr>
          <a:lstStyle/>
          <a:p>
            <a:pPr>
              <a:spcBef>
                <a:spcPts val="0"/>
              </a:spcBef>
            </a:pPr>
            <a:r>
              <a:rPr lang="en-GB" sz="3600" cap="small" dirty="0">
                <a:solidFill>
                  <a:srgbClr val="2C62A9"/>
                </a:solidFill>
                <a:latin typeface="Calibri"/>
                <a:ea typeface="+mn-ea"/>
                <a:cs typeface="+mn-cs"/>
              </a:rPr>
              <a:t>IgAN – Treatment of Patients with IgAN who are at High Risk of Progressive CKD despite Maximal Supportive Care </a:t>
            </a:r>
            <a:endParaRPr lang="en-GB" sz="3600" b="0" cap="small" dirty="0">
              <a:solidFill>
                <a:srgbClr val="2C62A9"/>
              </a:solidFill>
              <a:latin typeface="Calibri"/>
              <a:ea typeface="+mn-ea"/>
              <a:cs typeface="+mn-cs"/>
            </a:endParaRPr>
          </a:p>
        </p:txBody>
      </p:sp>
      <p:sp>
        <p:nvSpPr>
          <p:cNvPr id="4" name="Subtitle 2"/>
          <p:cNvSpPr>
            <a:spLocks noGrp="1"/>
          </p:cNvSpPr>
          <p:nvPr>
            <p:ph type="subTitle" idx="1"/>
          </p:nvPr>
        </p:nvSpPr>
        <p:spPr>
          <a:xfrm>
            <a:off x="137327" y="1338212"/>
            <a:ext cx="1191734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1800" dirty="0">
                <a:latin typeface="Calibri"/>
                <a:cs typeface="Calibri"/>
              </a:rPr>
              <a:t>Practice Point 2.3.1.1: Considerations for treatment of patients with IgAN who are at high risk of progressive CKD despite maximal supportive care.</a:t>
            </a:r>
          </a:p>
          <a:p>
            <a:pPr marL="461963">
              <a:lnSpc>
                <a:spcPct val="100000"/>
              </a:lnSpc>
              <a:spcBef>
                <a:spcPts val="0"/>
              </a:spcBef>
            </a:pPr>
            <a:r>
              <a:rPr lang="en-US" sz="1800" dirty="0">
                <a:latin typeface="Calibri"/>
                <a:cs typeface="Calibri"/>
              </a:rPr>
              <a:t>High risk of progression in IgAN is currently defined as proteinuria &gt;0.75–1 g/d despite ≥90 days of optimized supportive care.</a:t>
            </a:r>
          </a:p>
          <a:p>
            <a:pPr marL="461963">
              <a:lnSpc>
                <a:spcPct val="100000"/>
              </a:lnSpc>
              <a:spcBef>
                <a:spcPts val="0"/>
              </a:spcBef>
            </a:pPr>
            <a:r>
              <a:rPr lang="en-US" sz="1800" dirty="0">
                <a:latin typeface="Calibri"/>
                <a:cs typeface="Calibri"/>
              </a:rPr>
              <a:t>Immunosuppressive drugs should be considered only in patients with IgAN who remain at high risk of progressive CKD despite maximal supportive care (The patients enrolled in the only large RCT suggesting benefit of immunosuppression had an average of 2.4 g/d of proteinuria).</a:t>
            </a:r>
          </a:p>
          <a:p>
            <a:pPr marL="461963">
              <a:lnSpc>
                <a:spcPct val="100000"/>
              </a:lnSpc>
              <a:spcBef>
                <a:spcPts val="0"/>
              </a:spcBef>
            </a:pPr>
            <a:r>
              <a:rPr lang="en-US" sz="1800" dirty="0">
                <a:latin typeface="Calibri"/>
                <a:cs typeface="Calibri"/>
              </a:rPr>
              <a:t>In view of the current uncertainty over the safety and efficacy of existing immunosuppressive treatment choices, all patients who remain at high risk of progressive CKD despite maximal supportive care should be offered the opportunity to take part in a clinical trial.</a:t>
            </a:r>
          </a:p>
          <a:p>
            <a:pPr marL="461963">
              <a:lnSpc>
                <a:spcPct val="100000"/>
              </a:lnSpc>
              <a:spcBef>
                <a:spcPts val="0"/>
              </a:spcBef>
            </a:pPr>
            <a:r>
              <a:rPr lang="en-US" sz="1800" dirty="0">
                <a:latin typeface="Calibri"/>
                <a:cs typeface="Calibri"/>
              </a:rPr>
              <a:t>In all patients in whom immunosuppression is being considered, a detailed discussion of the risks and benefits of each drug should be undertaken with the patient recognizing that adverse treatment effects are more likely in patients with an eGFR &lt;50 ml/min per 1.73 m</a:t>
            </a:r>
            <a:r>
              <a:rPr lang="en-US" sz="1800" baseline="30000" dirty="0">
                <a:latin typeface="Calibri"/>
                <a:cs typeface="Calibri"/>
              </a:rPr>
              <a:t>2</a:t>
            </a:r>
            <a:r>
              <a:rPr lang="en-US" sz="1800" dirty="0">
                <a:latin typeface="Calibri"/>
                <a:cs typeface="Calibri"/>
              </a:rPr>
              <a:t>.</a:t>
            </a:r>
          </a:p>
          <a:p>
            <a:pPr marL="461963">
              <a:lnSpc>
                <a:spcPct val="100000"/>
              </a:lnSpc>
              <a:spcBef>
                <a:spcPts val="0"/>
              </a:spcBef>
            </a:pPr>
            <a:r>
              <a:rPr lang="en-US" sz="1800" dirty="0">
                <a:latin typeface="Calibri"/>
                <a:cs typeface="Calibri"/>
              </a:rPr>
              <a:t>There is insufficient evidence to support the use of the Oxford Classification MEST-C score in determining whether immunosuppression should be commenced in IgAN.</a:t>
            </a:r>
          </a:p>
          <a:p>
            <a:pPr marL="461963">
              <a:lnSpc>
                <a:spcPct val="100000"/>
              </a:lnSpc>
              <a:spcBef>
                <a:spcPts val="0"/>
              </a:spcBef>
            </a:pPr>
            <a:r>
              <a:rPr lang="en-US" sz="1800" dirty="0">
                <a:latin typeface="Calibri"/>
                <a:cs typeface="Calibri"/>
              </a:rPr>
              <a:t>There is insufficient evidence to base treatment decisions on the presence and number of crescents in the kidney biopsy.</a:t>
            </a:r>
          </a:p>
          <a:p>
            <a:pPr marL="461963">
              <a:lnSpc>
                <a:spcPct val="100000"/>
              </a:lnSpc>
              <a:spcBef>
                <a:spcPts val="0"/>
              </a:spcBef>
            </a:pPr>
            <a:r>
              <a:rPr lang="en-US" sz="1800" dirty="0">
                <a:latin typeface="Calibri"/>
                <a:cs typeface="Calibri"/>
              </a:rPr>
              <a:t>The International IgAN Prediction Tool cannot be used to determine the likely impact of any particular treatment regimen.</a:t>
            </a:r>
          </a:p>
          <a:p>
            <a:pPr marL="461963">
              <a:lnSpc>
                <a:spcPct val="100000"/>
              </a:lnSpc>
              <a:spcBef>
                <a:spcPts val="0"/>
              </a:spcBef>
            </a:pPr>
            <a:r>
              <a:rPr lang="en-US" sz="1800" dirty="0">
                <a:latin typeface="Calibri"/>
                <a:cs typeface="Calibri"/>
              </a:rPr>
              <a:t>Dynamic assessment of patient risk over time should be performed, as decisions regarding immunosuppression </a:t>
            </a:r>
          </a:p>
          <a:p>
            <a:pPr marL="457200" indent="0">
              <a:lnSpc>
                <a:spcPct val="100000"/>
              </a:lnSpc>
              <a:spcBef>
                <a:spcPts val="0"/>
              </a:spcBef>
              <a:buNone/>
            </a:pPr>
            <a:r>
              <a:rPr lang="en-US" sz="1800" dirty="0">
                <a:latin typeface="Calibri"/>
                <a:cs typeface="Calibri"/>
              </a:rPr>
              <a:t>may change.</a:t>
            </a:r>
            <a:endParaRPr lang="en-GB" sz="1800" dirty="0">
              <a:latin typeface="Calibri"/>
              <a:cs typeface="Calibri"/>
            </a:endParaRPr>
          </a:p>
        </p:txBody>
      </p:sp>
    </p:spTree>
    <p:extLst>
      <p:ext uri="{BB962C8B-B14F-4D97-AF65-F5344CB8AC3E}">
        <p14:creationId xmlns:p14="http://schemas.microsoft.com/office/powerpoint/2010/main" val="1975897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99"/>
            <a:ext cx="11090676" cy="1920526"/>
          </a:xfrm>
          <a:prstGeom prst="rect">
            <a:avLst/>
          </a:prstGeom>
          <a:noFill/>
        </p:spPr>
        <p:txBody>
          <a:bodyPr wrap="square" anchor="b">
            <a:spAutoFit/>
          </a:bodyPr>
          <a:lstStyle/>
          <a:p>
            <a:pPr>
              <a:spcBef>
                <a:spcPts val="0"/>
              </a:spcBef>
            </a:pPr>
            <a:r>
              <a:rPr lang="en-US" cap="small" dirty="0">
                <a:solidFill>
                  <a:srgbClr val="2C62A9"/>
                </a:solidFill>
                <a:latin typeface="Calibri"/>
                <a:ea typeface="+mn-ea"/>
                <a:cs typeface="+mn-cs"/>
              </a:rPr>
              <a:t>IgAN – Treatment of Patients with IgAN who are at High Risk of Progressive CKD despite Maximal Supportive Care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2023847"/>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2.3.1.2: Proteinuria reduction to under 1 g/d is a surrogate marker of improved kidney outcome in IgAN, and reduction to under 1 g/d is a reasonable treatment target.</a:t>
            </a:r>
          </a:p>
          <a:p>
            <a:pPr marL="0" lvl="0" indent="0">
              <a:lnSpc>
                <a:spcPct val="100000"/>
              </a:lnSpc>
              <a:spcBef>
                <a:spcPts val="0"/>
              </a:spcBef>
              <a:buNone/>
            </a:pPr>
            <a:endParaRPr lang="en-US" sz="800" b="1" dirty="0"/>
          </a:p>
          <a:p>
            <a:pPr marL="0" lvl="0" indent="0">
              <a:lnSpc>
                <a:spcPct val="100000"/>
              </a:lnSpc>
              <a:spcBef>
                <a:spcPts val="0"/>
              </a:spcBef>
              <a:buNone/>
            </a:pPr>
            <a:r>
              <a:rPr lang="en-US" b="1" dirty="0">
                <a:latin typeface="Calibri"/>
                <a:cs typeface="Calibri"/>
              </a:rPr>
              <a:t>Recommendation 2.3.1.1: We suggest that patients who remain at high risk of progressive CKD despite maximal supportive care be considered for a 6-month course of glucocorticoid therapy. The important risk of treatment-emergent toxicity must</a:t>
            </a:r>
          </a:p>
          <a:p>
            <a:pPr marL="0" lvl="0" indent="0">
              <a:lnSpc>
                <a:spcPct val="100000"/>
              </a:lnSpc>
              <a:spcBef>
                <a:spcPts val="0"/>
              </a:spcBef>
              <a:buNone/>
            </a:pPr>
            <a:r>
              <a:rPr lang="en-US" b="1" dirty="0">
                <a:latin typeface="Calibri"/>
                <a:cs typeface="Calibri"/>
              </a:rPr>
              <a:t>be discussed with patients, particularly those who have an eGFR &lt;50 ml/min per 1.73 m</a:t>
            </a:r>
            <a:r>
              <a:rPr lang="en-US" b="1" baseline="30000" dirty="0">
                <a:latin typeface="Calibri"/>
                <a:cs typeface="Calibri"/>
              </a:rPr>
              <a:t>2</a:t>
            </a:r>
            <a:r>
              <a:rPr lang="en-US" b="1" dirty="0">
                <a:latin typeface="Calibri"/>
                <a:cs typeface="Calibri"/>
              </a:rPr>
              <a:t> (2B).</a:t>
            </a:r>
            <a:endParaRPr lang="en-GB" b="1" dirty="0">
              <a:latin typeface="Calibri"/>
              <a:cs typeface="Calibri"/>
            </a:endParaRPr>
          </a:p>
        </p:txBody>
      </p:sp>
      <p:pic>
        <p:nvPicPr>
          <p:cNvPr id="7" name="Main graphic">
            <a:extLst>
              <a:ext uri="{FF2B5EF4-FFF2-40B4-BE49-F238E27FC236}">
                <a16:creationId xmlns:a16="http://schemas.microsoft.com/office/drawing/2014/main" id="{B7453CFF-FC52-412C-AC8F-8E93C2ABFB59}"/>
              </a:ext>
            </a:extLst>
          </p:cNvPr>
          <p:cNvPicPr/>
          <p:nvPr/>
        </p:nvPicPr>
        <p:blipFill>
          <a:blip r:embed="rId3"/>
          <a:stretch/>
        </p:blipFill>
        <p:spPr>
          <a:xfrm>
            <a:off x="2675118" y="4883838"/>
            <a:ext cx="6350040" cy="1920240"/>
          </a:xfrm>
          <a:prstGeom prst="rect">
            <a:avLst/>
          </a:prstGeom>
          <a:ln>
            <a:noFill/>
          </a:ln>
        </p:spPr>
      </p:pic>
    </p:spTree>
    <p:extLst>
      <p:ext uri="{BB962C8B-B14F-4D97-AF65-F5344CB8AC3E}">
        <p14:creationId xmlns:p14="http://schemas.microsoft.com/office/powerpoint/2010/main" val="36818281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99"/>
            <a:ext cx="11090676" cy="1920526"/>
          </a:xfrm>
          <a:prstGeom prst="rect">
            <a:avLst/>
          </a:prstGeom>
          <a:noFill/>
        </p:spPr>
        <p:txBody>
          <a:bodyPr wrap="square" anchor="b">
            <a:spAutoFit/>
          </a:bodyPr>
          <a:lstStyle/>
          <a:p>
            <a:pPr>
              <a:spcBef>
                <a:spcPts val="0"/>
              </a:spcBef>
            </a:pPr>
            <a:r>
              <a:rPr lang="en-US" cap="small" dirty="0">
                <a:solidFill>
                  <a:srgbClr val="2C62A9"/>
                </a:solidFill>
                <a:latin typeface="Calibri"/>
                <a:ea typeface="+mn-ea"/>
                <a:cs typeface="+mn-cs"/>
              </a:rPr>
              <a:t>IgAN – Treatment of Patients with IgAN who are at High Risk of Progressive CKD despite Maximal Supportive Care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2140645"/>
            <a:ext cx="7819800" cy="657973"/>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150" dirty="0">
                <a:latin typeface="Calibri"/>
                <a:cs typeface="Calibri"/>
              </a:rPr>
              <a:t>Practice Point 2.3.1.3: Use of glucocorticoids in IgAN:</a:t>
            </a:r>
          </a:p>
          <a:p>
            <a:pPr marL="461963">
              <a:lnSpc>
                <a:spcPct val="100000"/>
              </a:lnSpc>
              <a:spcBef>
                <a:spcPts val="0"/>
              </a:spcBef>
            </a:pPr>
            <a:r>
              <a:rPr lang="en-US" sz="2150" dirty="0">
                <a:latin typeface="Calibri"/>
                <a:cs typeface="Calibri"/>
              </a:rPr>
              <a:t>Clinical benefit of glucocorticoids in IgAN is not established and should be given with extreme caution or avoided entirely in situations listed in </a:t>
            </a:r>
            <a:r>
              <a:rPr lang="en-US" sz="2150" dirty="0"/>
              <a:t>the figure</a:t>
            </a:r>
            <a:r>
              <a:rPr lang="en-US" sz="2150" dirty="0">
                <a:latin typeface="Calibri"/>
                <a:cs typeface="Calibri"/>
              </a:rPr>
              <a:t>.</a:t>
            </a:r>
          </a:p>
          <a:p>
            <a:pPr marL="461963">
              <a:lnSpc>
                <a:spcPct val="100000"/>
              </a:lnSpc>
              <a:spcBef>
                <a:spcPts val="0"/>
              </a:spcBef>
            </a:pPr>
            <a:r>
              <a:rPr lang="en-US" sz="2150" dirty="0">
                <a:latin typeface="Calibri"/>
                <a:cs typeface="Calibri"/>
              </a:rPr>
              <a:t>There is insufficient evidence to support the use of the Oxford Classification MEST-C score in determining when any glucocorticoid therapy should be commenced.</a:t>
            </a:r>
          </a:p>
          <a:p>
            <a:pPr marL="461963">
              <a:lnSpc>
                <a:spcPct val="100000"/>
              </a:lnSpc>
              <a:spcBef>
                <a:spcPts val="0"/>
              </a:spcBef>
            </a:pPr>
            <a:r>
              <a:rPr lang="en-US" sz="2150" dirty="0">
                <a:latin typeface="Calibri"/>
                <a:cs typeface="Calibri"/>
              </a:rPr>
              <a:t>There are no data to support efficacy or reduced toxicity of alternate-day glucocorticoid regimens, or dose-reduced protocols.</a:t>
            </a:r>
          </a:p>
          <a:p>
            <a:pPr marL="461963">
              <a:lnSpc>
                <a:spcPct val="100000"/>
              </a:lnSpc>
              <a:spcBef>
                <a:spcPts val="0"/>
              </a:spcBef>
            </a:pPr>
            <a:r>
              <a:rPr lang="en-US" sz="2150" dirty="0">
                <a:latin typeface="Calibri"/>
                <a:cs typeface="Calibri"/>
              </a:rPr>
              <a:t>Where appropriate, treatment with glucocorticoid (prednisone equivalent ≥0.5 mg/kg/d) should incorporate prophylaxis against Pneumocystis pneumonia along with gastroprotection and bone protection, according to local guidelines.</a:t>
            </a:r>
            <a:endParaRPr lang="en-GB" sz="2150" b="1" dirty="0">
              <a:latin typeface="Calibri"/>
              <a:cs typeface="Calibri"/>
            </a:endParaRPr>
          </a:p>
        </p:txBody>
      </p:sp>
      <p:pic>
        <p:nvPicPr>
          <p:cNvPr id="5" name="Main graphic">
            <a:extLst>
              <a:ext uri="{FF2B5EF4-FFF2-40B4-BE49-F238E27FC236}">
                <a16:creationId xmlns:a16="http://schemas.microsoft.com/office/drawing/2014/main" id="{97146341-0D5B-45AC-AFBA-6B10DDDE9982}"/>
              </a:ext>
            </a:extLst>
          </p:cNvPr>
          <p:cNvPicPr/>
          <p:nvPr/>
        </p:nvPicPr>
        <p:blipFill>
          <a:blip r:embed="rId3"/>
          <a:stretch/>
        </p:blipFill>
        <p:spPr>
          <a:xfrm>
            <a:off x="8124600" y="2186825"/>
            <a:ext cx="4067400" cy="4647193"/>
          </a:xfrm>
          <a:prstGeom prst="rect">
            <a:avLst/>
          </a:prstGeom>
          <a:ln>
            <a:noFill/>
          </a:ln>
        </p:spPr>
      </p:pic>
    </p:spTree>
    <p:extLst>
      <p:ext uri="{BB962C8B-B14F-4D97-AF65-F5344CB8AC3E}">
        <p14:creationId xmlns:p14="http://schemas.microsoft.com/office/powerpoint/2010/main" val="1682791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in graphic">
            <a:extLst>
              <a:ext uri="{FF2B5EF4-FFF2-40B4-BE49-F238E27FC236}">
                <a16:creationId xmlns:a16="http://schemas.microsoft.com/office/drawing/2014/main" id="{66E463A0-438B-4495-A5D5-E78C22A9A689}"/>
              </a:ext>
            </a:extLst>
          </p:cNvPr>
          <p:cNvPicPr/>
          <p:nvPr/>
        </p:nvPicPr>
        <p:blipFill>
          <a:blip r:embed="rId3"/>
          <a:stretch/>
        </p:blipFill>
        <p:spPr>
          <a:xfrm>
            <a:off x="3305982" y="2733963"/>
            <a:ext cx="5580035" cy="4058387"/>
          </a:xfrm>
          <a:prstGeom prst="rect">
            <a:avLst/>
          </a:prstGeom>
          <a:ln>
            <a:noFill/>
          </a:ln>
        </p:spPr>
      </p:pic>
      <p:sp>
        <p:nvSpPr>
          <p:cNvPr id="2" name="Title 1"/>
          <p:cNvSpPr>
            <a:spLocks noGrp="1"/>
          </p:cNvSpPr>
          <p:nvPr>
            <p:ph type="ctrTitle"/>
          </p:nvPr>
        </p:nvSpPr>
        <p:spPr>
          <a:xfrm>
            <a:off x="304800" y="266299"/>
            <a:ext cx="11090676" cy="1920526"/>
          </a:xfrm>
          <a:prstGeom prst="rect">
            <a:avLst/>
          </a:prstGeom>
          <a:noFill/>
        </p:spPr>
        <p:txBody>
          <a:bodyPr wrap="square" anchor="b">
            <a:spAutoFit/>
          </a:bodyPr>
          <a:lstStyle/>
          <a:p>
            <a:pPr>
              <a:spcBef>
                <a:spcPts val="0"/>
              </a:spcBef>
            </a:pPr>
            <a:r>
              <a:rPr lang="en-US" cap="small" dirty="0">
                <a:solidFill>
                  <a:srgbClr val="2C62A9"/>
                </a:solidFill>
                <a:latin typeface="Calibri"/>
                <a:ea typeface="+mn-ea"/>
                <a:cs typeface="+mn-cs"/>
              </a:rPr>
              <a:t>IgAN – Treatment of Patients with IgAN who are at High Risk of Progressive CKD despite Maximal Supportive Care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2140645"/>
            <a:ext cx="11739418" cy="657973"/>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200" dirty="0">
                <a:latin typeface="Calibri"/>
                <a:cs typeface="Calibri"/>
              </a:rPr>
              <a:t>Practice Point 2.3.1.4: Management of patients with IgAN who remain at high risk for progression after maximal supportive care</a:t>
            </a:r>
            <a:endParaRPr lang="en-GB" sz="2200" b="1" dirty="0">
              <a:latin typeface="Calibri"/>
              <a:cs typeface="Calibri"/>
            </a:endParaRPr>
          </a:p>
        </p:txBody>
      </p:sp>
    </p:spTree>
    <p:extLst>
      <p:ext uri="{BB962C8B-B14F-4D97-AF65-F5344CB8AC3E}">
        <p14:creationId xmlns:p14="http://schemas.microsoft.com/office/powerpoint/2010/main" val="4251936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Timeline of Guideline for </a:t>
            </a:r>
            <a:r>
              <a:rPr lang="en-GB" cap="small" dirty="0">
                <a:solidFill>
                  <a:srgbClr val="004990"/>
                </a:solidFill>
                <a:latin typeface="Calibri"/>
                <a:ea typeface="+mn-ea"/>
                <a:cs typeface="+mn-cs"/>
              </a:rPr>
              <a:t>Management of GD</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1062888"/>
            <a:ext cx="11582400"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000" dirty="0">
              <a:latin typeface="Calibri"/>
              <a:cs typeface="Calibri"/>
            </a:endParaRP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3" name="Picture 2">
            <a:extLst>
              <a:ext uri="{FF2B5EF4-FFF2-40B4-BE49-F238E27FC236}">
                <a16:creationId xmlns:a16="http://schemas.microsoft.com/office/drawing/2014/main" id="{61BB8DD9-74A7-4E46-9623-C8B5B6C4CE79}"/>
              </a:ext>
            </a:extLst>
          </p:cNvPr>
          <p:cNvPicPr>
            <a:picLocks noChangeAspect="1"/>
          </p:cNvPicPr>
          <p:nvPr/>
        </p:nvPicPr>
        <p:blipFill>
          <a:blip r:embed="rId2"/>
          <a:stretch>
            <a:fillRect/>
          </a:stretch>
        </p:blipFill>
        <p:spPr>
          <a:xfrm>
            <a:off x="121402" y="1715875"/>
            <a:ext cx="11949196" cy="3426249"/>
          </a:xfrm>
          <a:prstGeom prst="rect">
            <a:avLst/>
          </a:prstGeom>
        </p:spPr>
      </p:pic>
    </p:spTree>
    <p:extLst>
      <p:ext uri="{BB962C8B-B14F-4D97-AF65-F5344CB8AC3E}">
        <p14:creationId xmlns:p14="http://schemas.microsoft.com/office/powerpoint/2010/main" val="24567080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99"/>
            <a:ext cx="11090676" cy="1920526"/>
          </a:xfrm>
          <a:prstGeom prst="rect">
            <a:avLst/>
          </a:prstGeom>
          <a:noFill/>
        </p:spPr>
        <p:txBody>
          <a:bodyPr wrap="square" anchor="b">
            <a:spAutoFit/>
          </a:bodyPr>
          <a:lstStyle/>
          <a:p>
            <a:pPr>
              <a:spcBef>
                <a:spcPts val="0"/>
              </a:spcBef>
            </a:pPr>
            <a:r>
              <a:rPr lang="en-US" cap="small" dirty="0">
                <a:solidFill>
                  <a:srgbClr val="2C62A9"/>
                </a:solidFill>
                <a:latin typeface="Calibri"/>
                <a:ea typeface="+mn-ea"/>
                <a:cs typeface="+mn-cs"/>
              </a:rPr>
              <a:t>IgAN – Treatment of Patients with IgAN who are at High Risk of Progressive CKD despite Maximal Supportive Care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2140645"/>
            <a:ext cx="5791200" cy="657973"/>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200" dirty="0">
                <a:latin typeface="Calibri"/>
                <a:cs typeface="Calibri"/>
              </a:rPr>
              <a:t>Practice Point 2.3.1.5: Other pharmacologic therapies evaluated in IgAN</a:t>
            </a:r>
            <a:endParaRPr lang="en-GB" sz="2200" b="1" dirty="0">
              <a:latin typeface="Calibri"/>
              <a:cs typeface="Calibri"/>
            </a:endParaRPr>
          </a:p>
        </p:txBody>
      </p:sp>
      <p:pic>
        <p:nvPicPr>
          <p:cNvPr id="3" name="Picture 2">
            <a:extLst>
              <a:ext uri="{FF2B5EF4-FFF2-40B4-BE49-F238E27FC236}">
                <a16:creationId xmlns:a16="http://schemas.microsoft.com/office/drawing/2014/main" id="{EEC27679-3E94-42D2-839D-FD16DEAB689C}"/>
              </a:ext>
            </a:extLst>
          </p:cNvPr>
          <p:cNvPicPr>
            <a:picLocks noChangeAspect="1"/>
          </p:cNvPicPr>
          <p:nvPr/>
        </p:nvPicPr>
        <p:blipFill>
          <a:blip r:embed="rId3"/>
          <a:stretch>
            <a:fillRect/>
          </a:stretch>
        </p:blipFill>
        <p:spPr>
          <a:xfrm>
            <a:off x="5850138" y="1543172"/>
            <a:ext cx="5197876" cy="5314828"/>
          </a:xfrm>
          <a:prstGeom prst="rect">
            <a:avLst/>
          </a:prstGeom>
        </p:spPr>
      </p:pic>
    </p:spTree>
    <p:extLst>
      <p:ext uri="{BB962C8B-B14F-4D97-AF65-F5344CB8AC3E}">
        <p14:creationId xmlns:p14="http://schemas.microsoft.com/office/powerpoint/2010/main" val="487315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99"/>
            <a:ext cx="11090676" cy="1920526"/>
          </a:xfrm>
          <a:prstGeom prst="rect">
            <a:avLst/>
          </a:prstGeom>
          <a:noFill/>
        </p:spPr>
        <p:txBody>
          <a:bodyPr wrap="square" anchor="b">
            <a:spAutoFit/>
          </a:bodyPr>
          <a:lstStyle/>
          <a:p>
            <a:pPr>
              <a:spcBef>
                <a:spcPts val="0"/>
              </a:spcBef>
            </a:pPr>
            <a:r>
              <a:rPr lang="en-US" cap="small" dirty="0">
                <a:solidFill>
                  <a:srgbClr val="2C62A9"/>
                </a:solidFill>
                <a:latin typeface="Calibri"/>
                <a:ea typeface="+mn-ea"/>
                <a:cs typeface="+mn-cs"/>
              </a:rPr>
              <a:t>IgAN – Treatment of Patients with IgAN who are at High Risk of Progressive CKD despite Maximal Supportive Care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2140645"/>
            <a:ext cx="11582400" cy="657973"/>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200" dirty="0">
                <a:latin typeface="Calibri"/>
                <a:cs typeface="Calibri"/>
              </a:rPr>
              <a:t>Practice Point 2.3.1.6: Tonsillectomy in IgAN:</a:t>
            </a:r>
          </a:p>
          <a:p>
            <a:pPr marL="341313">
              <a:lnSpc>
                <a:spcPct val="100000"/>
              </a:lnSpc>
              <a:spcBef>
                <a:spcPts val="0"/>
              </a:spcBef>
              <a:tabLst>
                <a:tab pos="341313" algn="l"/>
              </a:tabLst>
            </a:pPr>
            <a:r>
              <a:rPr lang="en-US" sz="2200" dirty="0">
                <a:latin typeface="Calibri"/>
                <a:cs typeface="Calibri"/>
              </a:rPr>
              <a:t>Tonsillectomy should not be performed as a treatment for IgAN in Caucasian patients.</a:t>
            </a:r>
          </a:p>
          <a:p>
            <a:pPr marL="341313">
              <a:lnSpc>
                <a:spcPct val="100000"/>
              </a:lnSpc>
              <a:spcBef>
                <a:spcPts val="0"/>
              </a:spcBef>
              <a:tabLst>
                <a:tab pos="341313" algn="l"/>
              </a:tabLst>
            </a:pPr>
            <a:r>
              <a:rPr lang="en-US" sz="2200" dirty="0">
                <a:latin typeface="Calibri"/>
                <a:cs typeface="Calibri"/>
              </a:rPr>
              <a:t>Tonsillectomy is suggested in some national guidelines for the treatment of recurrent tonsillitis in patients with IgAN.</a:t>
            </a:r>
          </a:p>
          <a:p>
            <a:pPr marL="341313">
              <a:lnSpc>
                <a:spcPct val="100000"/>
              </a:lnSpc>
              <a:spcBef>
                <a:spcPts val="0"/>
              </a:spcBef>
              <a:tabLst>
                <a:tab pos="341313" algn="l"/>
              </a:tabLst>
            </a:pPr>
            <a:r>
              <a:rPr lang="en-US" sz="2200" dirty="0">
                <a:latin typeface="Calibri"/>
                <a:cs typeface="Calibri"/>
              </a:rPr>
              <a:t>Multiple studies from Japan have reported improved kidney survival and partial or complete remission of hematuria and proteinuria following tonsillectomy alone or with pulsed glucocorticoids </a:t>
            </a:r>
            <a:endParaRPr lang="en-GB" sz="2200" b="1" dirty="0">
              <a:latin typeface="Calibri"/>
              <a:cs typeface="Calibri"/>
            </a:endParaRPr>
          </a:p>
        </p:txBody>
      </p:sp>
      <p:pic>
        <p:nvPicPr>
          <p:cNvPr id="5" name="Main graphic">
            <a:extLst>
              <a:ext uri="{FF2B5EF4-FFF2-40B4-BE49-F238E27FC236}">
                <a16:creationId xmlns:a16="http://schemas.microsoft.com/office/drawing/2014/main" id="{988AF94D-8E1B-410C-B652-98BCA0D80E6F}"/>
              </a:ext>
            </a:extLst>
          </p:cNvPr>
          <p:cNvPicPr/>
          <p:nvPr/>
        </p:nvPicPr>
        <p:blipFill>
          <a:blip r:embed="rId3"/>
          <a:stretch/>
        </p:blipFill>
        <p:spPr>
          <a:xfrm>
            <a:off x="2720089" y="4430261"/>
            <a:ext cx="6751822" cy="2427739"/>
          </a:xfrm>
          <a:prstGeom prst="rect">
            <a:avLst/>
          </a:prstGeom>
          <a:ln>
            <a:noFill/>
          </a:ln>
        </p:spPr>
      </p:pic>
    </p:spTree>
    <p:extLst>
      <p:ext uri="{BB962C8B-B14F-4D97-AF65-F5344CB8AC3E}">
        <p14:creationId xmlns:p14="http://schemas.microsoft.com/office/powerpoint/2010/main" val="874037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878565"/>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300" dirty="0">
                <a:latin typeface="Calibri"/>
                <a:cs typeface="Calibri"/>
              </a:rPr>
              <a:t>Practice Point 2.4.1: IgAN with nephrotic syndrome:</a:t>
            </a:r>
          </a:p>
          <a:p>
            <a:pPr marL="461963">
              <a:lnSpc>
                <a:spcPct val="100000"/>
              </a:lnSpc>
              <a:spcBef>
                <a:spcPts val="0"/>
              </a:spcBef>
            </a:pPr>
            <a:r>
              <a:rPr lang="en-US" sz="2300" dirty="0">
                <a:latin typeface="Calibri"/>
                <a:cs typeface="Calibri"/>
              </a:rPr>
              <a:t>Rarely, patients with IgAN present with the nephrotic syndrome (including edema and both hypoalbuminemia and nephrotic-range proteinuria &gt;3.5 g/d).</a:t>
            </a:r>
          </a:p>
          <a:p>
            <a:pPr marL="461963">
              <a:lnSpc>
                <a:spcPct val="100000"/>
              </a:lnSpc>
              <a:spcBef>
                <a:spcPts val="0"/>
              </a:spcBef>
            </a:pPr>
            <a:r>
              <a:rPr lang="en-US" sz="2300" dirty="0">
                <a:latin typeface="Calibri"/>
                <a:cs typeface="Calibri"/>
              </a:rPr>
              <a:t>In these cases, mesangial IgA deposition can be associated with light and electron microscopy features otherwise consistent with a podocytopathy resembling MCD.</a:t>
            </a:r>
          </a:p>
          <a:p>
            <a:pPr marL="461963">
              <a:lnSpc>
                <a:spcPct val="100000"/>
              </a:lnSpc>
              <a:spcBef>
                <a:spcPts val="0"/>
              </a:spcBef>
            </a:pPr>
            <a:r>
              <a:rPr lang="en-US" sz="2300" dirty="0">
                <a:latin typeface="Calibri"/>
                <a:cs typeface="Calibri"/>
              </a:rPr>
              <a:t>It is unclear whether this is a specific podocytopathic variant of IgAN or the existence of MCD in a patient with IgAN.</a:t>
            </a:r>
          </a:p>
          <a:p>
            <a:pPr marL="461963">
              <a:lnSpc>
                <a:spcPct val="100000"/>
              </a:lnSpc>
              <a:spcBef>
                <a:spcPts val="0"/>
              </a:spcBef>
            </a:pPr>
            <a:r>
              <a:rPr lang="en-US" sz="2300" dirty="0">
                <a:latin typeface="Calibri"/>
                <a:cs typeface="Calibri"/>
              </a:rPr>
              <a:t>Patients with a kidney biopsy demonstrating mesangial IgA deposition and light and electron microscopy features otherwise consistent with MCD should be treated in accordance with the guidelines for MCD (Chapter 5).</a:t>
            </a:r>
          </a:p>
          <a:p>
            <a:pPr marL="461963">
              <a:lnSpc>
                <a:spcPct val="100000"/>
              </a:lnSpc>
              <a:spcBef>
                <a:spcPts val="0"/>
              </a:spcBef>
            </a:pPr>
            <a:r>
              <a:rPr lang="en-US" sz="2300" dirty="0">
                <a:latin typeface="Calibri"/>
                <a:cs typeface="Calibri"/>
              </a:rPr>
              <a:t>Patients with nephrotic syndrome whose kidney biopsy has coexistent features of a mesangioproliferative glomerulonephritis (MPGN) should be managed in the same way as those patients at high risk of progressive CKD despite maximal supportive care.</a:t>
            </a:r>
          </a:p>
          <a:p>
            <a:pPr marL="461963">
              <a:lnSpc>
                <a:spcPct val="100000"/>
              </a:lnSpc>
              <a:spcBef>
                <a:spcPts val="0"/>
              </a:spcBef>
            </a:pPr>
            <a:r>
              <a:rPr lang="en-US" sz="2300" dirty="0">
                <a:latin typeface="Calibri"/>
                <a:cs typeface="Calibri"/>
              </a:rPr>
              <a:t>Nephrotic-range proteinuria without nephrotic syndrome may also be seen in IgAN, and this commonly reflects coexistent secondary focal segmental glomerulosclerosis (FSGS) (e.g., obesity, uncontrolled hypertension) or development of extensive glomerulosclerosis and tubulointerstitial fibrosis.</a:t>
            </a:r>
            <a:endParaRPr lang="en-GB" sz="2300" dirty="0">
              <a:latin typeface="Calibri"/>
              <a:cs typeface="Calibri"/>
            </a:endParaRPr>
          </a:p>
        </p:txBody>
      </p:sp>
    </p:spTree>
    <p:extLst>
      <p:ext uri="{BB962C8B-B14F-4D97-AF65-F5344CB8AC3E}">
        <p14:creationId xmlns:p14="http://schemas.microsoft.com/office/powerpoint/2010/main" val="15853886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2.4.2: IgAN with AKI:</a:t>
            </a:r>
          </a:p>
          <a:p>
            <a:pPr marL="461963">
              <a:lnSpc>
                <a:spcPct val="100000"/>
              </a:lnSpc>
              <a:spcBef>
                <a:spcPts val="0"/>
              </a:spcBef>
            </a:pPr>
            <a:r>
              <a:rPr lang="en-US" dirty="0">
                <a:latin typeface="Calibri"/>
                <a:cs typeface="Calibri"/>
              </a:rPr>
              <a:t>AKI can occur in patients with IgAN in the context of severe visible hematuria, commonly in association with an upper respiratory tract infection. A repeat kidney biopsy should be considered in patients who fail to show improvement in kidney function within 2 weeks following cessation of the hematuria. Immediate management of AKI with visible hematuria should focus on supportive care for AKI.</a:t>
            </a:r>
          </a:p>
          <a:p>
            <a:pPr marL="461963">
              <a:lnSpc>
                <a:spcPct val="100000"/>
              </a:lnSpc>
              <a:spcBef>
                <a:spcPts val="0"/>
              </a:spcBef>
            </a:pPr>
            <a:r>
              <a:rPr lang="en-US" dirty="0">
                <a:latin typeface="Calibri"/>
                <a:cs typeface="Calibri"/>
              </a:rPr>
              <a:t>IgAN may also present with AKI either de novo or during its natural history due to an RPGN with extensive crescent formation, commonly in the absence of visible hematuria. In the absence of visible hematuria and when other causes of an RPGN (e.g., antineutrophil cytoplasmic antibody [ANCA]-associated vasculitis [AAV], anti-glomerular basement membrane [GBM] disease) and reversible causes (e.g., drug toxicity, common pre- and post-kidney causes) have been excluded, a kidney biopsy should be performed as soon as possible.</a:t>
            </a:r>
          </a:p>
        </p:txBody>
      </p:sp>
    </p:spTree>
    <p:extLst>
      <p:ext uri="{BB962C8B-B14F-4D97-AF65-F5344CB8AC3E}">
        <p14:creationId xmlns:p14="http://schemas.microsoft.com/office/powerpoint/2010/main" val="4057406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86960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300" dirty="0">
                <a:latin typeface="Calibri"/>
                <a:cs typeface="Calibri"/>
              </a:rPr>
              <a:t>Practice Point 2.4.3: IgAN with RPGN:</a:t>
            </a:r>
          </a:p>
          <a:p>
            <a:pPr marL="461963">
              <a:lnSpc>
                <a:spcPct val="100000"/>
              </a:lnSpc>
              <a:spcBef>
                <a:spcPts val="0"/>
              </a:spcBef>
            </a:pPr>
            <a:r>
              <a:rPr lang="en-US" sz="2300" dirty="0">
                <a:latin typeface="Calibri"/>
                <a:cs typeface="Calibri"/>
              </a:rPr>
              <a:t>Rapidly progressive IgAN is defined as a ≥50% decline in eGFR over ≤3 months, where other causes of an RPGN (e.g., AAV, anti-GBM disease) and reversible causes (e.g., drug toxicity, common pre- and post-kidney causes) have been excluded.</a:t>
            </a:r>
          </a:p>
          <a:p>
            <a:pPr marL="461963">
              <a:lnSpc>
                <a:spcPct val="100000"/>
              </a:lnSpc>
              <a:spcBef>
                <a:spcPts val="0"/>
              </a:spcBef>
            </a:pPr>
            <a:r>
              <a:rPr lang="en-US" sz="2300" dirty="0">
                <a:latin typeface="Calibri"/>
                <a:cs typeface="Calibri"/>
              </a:rPr>
              <a:t>A kidney biopsy is essential in these cases and will commonly demonstrate mesangial and endocapillary hypercellularity, and a high proportion of glomeruli affected by crescents with areas of focal necrosis.</a:t>
            </a:r>
          </a:p>
          <a:p>
            <a:pPr marL="461963">
              <a:lnSpc>
                <a:spcPct val="100000"/>
              </a:lnSpc>
              <a:spcBef>
                <a:spcPts val="0"/>
              </a:spcBef>
            </a:pPr>
            <a:r>
              <a:rPr lang="en-US" sz="2300" dirty="0">
                <a:latin typeface="Calibri"/>
                <a:cs typeface="Calibri"/>
              </a:rPr>
              <a:t>The presence of crescents in a kidney biopsy in the absence of a concomitant change in serum creatinine (SCr) does not constitute rapidly progressive IgAN; however, these patients require close follow-up to ensure prompt detection of any GFR decline. If this occurs, a second kidney biopsy may be considered.</a:t>
            </a:r>
          </a:p>
          <a:p>
            <a:pPr marL="461963">
              <a:lnSpc>
                <a:spcPct val="100000"/>
              </a:lnSpc>
              <a:spcBef>
                <a:spcPts val="0"/>
              </a:spcBef>
            </a:pPr>
            <a:r>
              <a:rPr lang="en-US" sz="2300" dirty="0">
                <a:latin typeface="Calibri"/>
                <a:cs typeface="Calibri"/>
              </a:rPr>
              <a:t>Patients with rapidly progressive IgAN should be offered treatment with cyclophosphamide and glucocorticoids in accordance with the guidelines for AAV (Chapter 9).</a:t>
            </a:r>
          </a:p>
          <a:p>
            <a:pPr marL="461963">
              <a:lnSpc>
                <a:spcPct val="100000"/>
              </a:lnSpc>
              <a:spcBef>
                <a:spcPts val="0"/>
              </a:spcBef>
            </a:pPr>
            <a:r>
              <a:rPr lang="en-US" sz="2300" dirty="0">
                <a:latin typeface="Calibri"/>
                <a:cs typeface="Calibri"/>
              </a:rPr>
              <a:t>Prophylactic measures that should accompany immunosuppression are discussed in Chapter 1.</a:t>
            </a:r>
          </a:p>
          <a:p>
            <a:pPr marL="461963">
              <a:lnSpc>
                <a:spcPct val="100000"/>
              </a:lnSpc>
              <a:spcBef>
                <a:spcPts val="0"/>
              </a:spcBef>
            </a:pPr>
            <a:r>
              <a:rPr lang="en-US" sz="2300" dirty="0">
                <a:latin typeface="Calibri"/>
                <a:cs typeface="Calibri"/>
              </a:rPr>
              <a:t>There is insufficient evidence to support the use of rituximab for the treatment of rapidly progressive IgAN.</a:t>
            </a:r>
            <a:endParaRPr lang="en-GB" sz="2300" dirty="0">
              <a:latin typeface="Calibri"/>
              <a:cs typeface="Calibri"/>
            </a:endParaRPr>
          </a:p>
        </p:txBody>
      </p:sp>
    </p:spTree>
    <p:extLst>
      <p:ext uri="{BB962C8B-B14F-4D97-AF65-F5344CB8AC3E}">
        <p14:creationId xmlns:p14="http://schemas.microsoft.com/office/powerpoint/2010/main" val="4236867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2.4.4: IgAN and pregnancy planning:</a:t>
            </a:r>
          </a:p>
          <a:p>
            <a:pPr marL="461963">
              <a:lnSpc>
                <a:spcPct val="100000"/>
              </a:lnSpc>
              <a:spcBef>
                <a:spcPts val="0"/>
              </a:spcBef>
            </a:pPr>
            <a:r>
              <a:rPr lang="en-US" dirty="0">
                <a:latin typeface="Calibri"/>
                <a:cs typeface="Calibri"/>
              </a:rPr>
              <a:t>IgAN is a disease predominantly of young adults, and all women of childbearing potential should be offered preconception counseling when appropriate.</a:t>
            </a:r>
          </a:p>
          <a:p>
            <a:pPr marL="461963">
              <a:lnSpc>
                <a:spcPct val="100000"/>
              </a:lnSpc>
              <a:spcBef>
                <a:spcPts val="0"/>
              </a:spcBef>
            </a:pPr>
            <a:r>
              <a:rPr lang="en-US" dirty="0">
                <a:latin typeface="Calibri"/>
                <a:cs typeface="Calibri"/>
              </a:rPr>
              <a:t>Preconception counseling should include a discussion on cessation of renin–angiotensin system (RAS) blockade. Blood pressure control should be optimized with alternative antihypertensive medications prior to conception.</a:t>
            </a:r>
          </a:p>
          <a:p>
            <a:pPr marL="461963">
              <a:lnSpc>
                <a:spcPct val="100000"/>
              </a:lnSpc>
              <a:spcBef>
                <a:spcPts val="0"/>
              </a:spcBef>
            </a:pPr>
            <a:r>
              <a:rPr lang="en-US" dirty="0">
                <a:latin typeface="Calibri"/>
                <a:cs typeface="Calibri"/>
              </a:rPr>
              <a:t>In those women at high risk of progressive CKD (Recommendation 2.3.1.1) despite maximal supportive care, a trial of immunosuppression to optimize immunologic activity and reduce proteinuria prior to conception may be preferable to emergent initiation of immunosuppression during pregnancy</a:t>
            </a:r>
            <a:endParaRPr lang="en-GB" dirty="0">
              <a:latin typeface="Calibri"/>
              <a:cs typeface="Calibri"/>
            </a:endParaRPr>
          </a:p>
        </p:txBody>
      </p:sp>
    </p:spTree>
    <p:extLst>
      <p:ext uri="{BB962C8B-B14F-4D97-AF65-F5344CB8AC3E}">
        <p14:creationId xmlns:p14="http://schemas.microsoft.com/office/powerpoint/2010/main" val="1275896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300" dirty="0">
                <a:latin typeface="Calibri"/>
                <a:cs typeface="Calibri"/>
              </a:rPr>
              <a:t>Practice Point 2.4.5: IgAN in children:</a:t>
            </a:r>
          </a:p>
          <a:p>
            <a:pPr marL="0" lvl="0" indent="0">
              <a:lnSpc>
                <a:spcPct val="100000"/>
              </a:lnSpc>
              <a:spcBef>
                <a:spcPts val="0"/>
              </a:spcBef>
              <a:buNone/>
            </a:pPr>
            <a:r>
              <a:rPr lang="en-US" sz="2300" u="sng" dirty="0">
                <a:latin typeface="Calibri"/>
                <a:cs typeface="Calibri"/>
              </a:rPr>
              <a:t>General considerations</a:t>
            </a:r>
          </a:p>
          <a:p>
            <a:pPr marL="461963">
              <a:lnSpc>
                <a:spcPct val="100000"/>
              </a:lnSpc>
              <a:spcBef>
                <a:spcPts val="0"/>
              </a:spcBef>
            </a:pPr>
            <a:r>
              <a:rPr lang="en-US" sz="2300" dirty="0">
                <a:latin typeface="Calibri"/>
                <a:cs typeface="Calibri"/>
              </a:rPr>
              <a:t>For the purposes of this practice point, children are defined as those aged &lt;18 years. It is acknowledged that post-pubertal children in some respects may have a similar course and response to treatment as adults with IgAN, but there are insufficient data currently to recommend that they be managed as adults with IgAN.</a:t>
            </a:r>
          </a:p>
          <a:p>
            <a:pPr marL="461963">
              <a:lnSpc>
                <a:spcPct val="100000"/>
              </a:lnSpc>
              <a:spcBef>
                <a:spcPts val="0"/>
              </a:spcBef>
            </a:pPr>
            <a:r>
              <a:rPr lang="en-US" sz="2300" dirty="0">
                <a:latin typeface="Calibri"/>
                <a:cs typeface="Calibri"/>
              </a:rPr>
              <a:t>Visible hematuria is more frequent in children than in adults, and this may account for earlier diagnosis in children.</a:t>
            </a:r>
          </a:p>
          <a:p>
            <a:pPr marL="461963">
              <a:lnSpc>
                <a:spcPct val="100000"/>
              </a:lnSpc>
              <a:spcBef>
                <a:spcPts val="0"/>
              </a:spcBef>
            </a:pPr>
            <a:r>
              <a:rPr lang="en-US" sz="2300" dirty="0">
                <a:latin typeface="Calibri"/>
                <a:cs typeface="Calibri"/>
              </a:rPr>
              <a:t>Children generally have higher eGFR, lower urine protein excretion, and more hematuria than adults at diagnosis.</a:t>
            </a:r>
          </a:p>
          <a:p>
            <a:pPr marL="0" lvl="0" indent="0">
              <a:lnSpc>
                <a:spcPct val="100000"/>
              </a:lnSpc>
              <a:spcBef>
                <a:spcPts val="0"/>
              </a:spcBef>
              <a:buNone/>
            </a:pPr>
            <a:r>
              <a:rPr lang="en-US" sz="2300" u="sng" dirty="0">
                <a:latin typeface="Calibri"/>
                <a:cs typeface="Calibri"/>
              </a:rPr>
              <a:t>Kidney biopsy in children</a:t>
            </a:r>
          </a:p>
          <a:p>
            <a:pPr marL="461963">
              <a:lnSpc>
                <a:spcPct val="100000"/>
              </a:lnSpc>
              <a:spcBef>
                <a:spcPts val="0"/>
              </a:spcBef>
            </a:pPr>
            <a:r>
              <a:rPr lang="en-US" sz="2300" dirty="0">
                <a:latin typeface="Calibri"/>
                <a:cs typeface="Calibri"/>
              </a:rPr>
              <a:t>A kidney biopsy is usually performed at presentation of symptoms (hematuria, proteinuria, normal C3) in order to confirm the diagnosis (and rule out other diagnoses) and assess the degree of inflammation/presence of necrosis.</a:t>
            </a:r>
          </a:p>
          <a:p>
            <a:pPr marL="461963">
              <a:lnSpc>
                <a:spcPct val="100000"/>
              </a:lnSpc>
              <a:spcBef>
                <a:spcPts val="0"/>
              </a:spcBef>
            </a:pPr>
            <a:r>
              <a:rPr lang="en-US" sz="2300" dirty="0">
                <a:latin typeface="Calibri"/>
                <a:cs typeface="Calibri"/>
              </a:rPr>
              <a:t>Inflammation, mesangial, and endocapillary hypercellularity tend to be more prevalent in kidney biopsies of IgAN in children than in those of adults.</a:t>
            </a:r>
          </a:p>
        </p:txBody>
      </p:sp>
    </p:spTree>
    <p:extLst>
      <p:ext uri="{BB962C8B-B14F-4D97-AF65-F5344CB8AC3E}">
        <p14:creationId xmlns:p14="http://schemas.microsoft.com/office/powerpoint/2010/main" val="16793616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143430" y="896495"/>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1800" dirty="0">
                <a:latin typeface="Calibri"/>
                <a:cs typeface="Calibri"/>
              </a:rPr>
              <a:t>Practice Point 2.4.5: IgAN in children (continued):</a:t>
            </a:r>
          </a:p>
          <a:p>
            <a:pPr marL="0" lvl="0" indent="0">
              <a:lnSpc>
                <a:spcPct val="100000"/>
              </a:lnSpc>
              <a:spcBef>
                <a:spcPts val="0"/>
              </a:spcBef>
              <a:buNone/>
            </a:pPr>
            <a:r>
              <a:rPr lang="en-US" sz="1800" u="sng" dirty="0">
                <a:latin typeface="Calibri"/>
                <a:cs typeface="Calibri"/>
              </a:rPr>
              <a:t>Treatment</a:t>
            </a:r>
          </a:p>
          <a:p>
            <a:pPr marL="461963">
              <a:lnSpc>
                <a:spcPct val="100000"/>
              </a:lnSpc>
              <a:spcBef>
                <a:spcPts val="0"/>
              </a:spcBef>
            </a:pPr>
            <a:r>
              <a:rPr lang="en-US" sz="1800" dirty="0">
                <a:latin typeface="Calibri"/>
                <a:cs typeface="Calibri"/>
              </a:rPr>
              <a:t>There is strong evidence suggesting a benefit of RAS blockade in children. All children with IgAN and proteinuria &gt;200 mg/d or PCR &gt;200 mg/g (&gt;20 mg/mmol) should receive ACEi or ARB blockade, advice on a low-sodium diet, and optimal lifestyle and blood pressure control (systolic blood pressure [SBP] &lt;90</a:t>
            </a:r>
            <a:r>
              <a:rPr lang="en-US" sz="1800" baseline="30000" dirty="0">
                <a:latin typeface="Calibri"/>
                <a:cs typeface="Calibri"/>
              </a:rPr>
              <a:t>th</a:t>
            </a:r>
            <a:r>
              <a:rPr lang="en-US" sz="1800" dirty="0">
                <a:latin typeface="Calibri"/>
                <a:cs typeface="Calibri"/>
              </a:rPr>
              <a:t> percentile for age, sex, and height).</a:t>
            </a:r>
          </a:p>
          <a:p>
            <a:pPr marL="461963">
              <a:lnSpc>
                <a:spcPct val="100000"/>
              </a:lnSpc>
              <a:spcBef>
                <a:spcPts val="0"/>
              </a:spcBef>
            </a:pPr>
            <a:r>
              <a:rPr lang="en-US" sz="1800" dirty="0">
                <a:latin typeface="Calibri"/>
                <a:cs typeface="Calibri"/>
              </a:rPr>
              <a:t>It is widely acknowledged that treatment of IgAN with immunosuppression differs between adults and children, and that in children, the use of immunosuppressants is more widespread, particularly the use of glucocorticoids. However, RCTs and specific expert consensus-driven indications are lacking.</a:t>
            </a:r>
          </a:p>
          <a:p>
            <a:pPr marL="461963">
              <a:lnSpc>
                <a:spcPct val="100000"/>
              </a:lnSpc>
              <a:spcBef>
                <a:spcPts val="0"/>
              </a:spcBef>
            </a:pPr>
            <a:r>
              <a:rPr lang="en-US" sz="1800" dirty="0">
                <a:latin typeface="Calibri"/>
                <a:cs typeface="Calibri"/>
              </a:rPr>
              <a:t>Evidence derived mostly from retrospective studies suggests that treatment with glucocorticoids (plus second-line immunosuppression) leads to improved kidney survival.</a:t>
            </a:r>
          </a:p>
          <a:p>
            <a:pPr marL="461963">
              <a:lnSpc>
                <a:spcPct val="100000"/>
              </a:lnSpc>
              <a:spcBef>
                <a:spcPts val="0"/>
              </a:spcBef>
            </a:pPr>
            <a:r>
              <a:rPr lang="en-US" sz="1800" dirty="0">
                <a:latin typeface="Calibri"/>
                <a:cs typeface="Calibri"/>
              </a:rPr>
              <a:t>In children with proteinuria &gt;1 g/d or PCR &gt;1 g/g (100 mg/mmol) and/or mesangial hypercellularity, most pediatric nephrologists will treat with glucocorticoids in addition to RAS blockade from time of diagnosis. Duration of treatment is not established, but usually 4 weeks of 1–2 mg/kg/d of oral prednisolone (or equivalent) followed by alternate-day tapering over 4–6 months is employed. Regimens including intravenous methylprednisolone are also used.</a:t>
            </a:r>
          </a:p>
          <a:p>
            <a:pPr marL="461963">
              <a:lnSpc>
                <a:spcPct val="100000"/>
              </a:lnSpc>
              <a:spcBef>
                <a:spcPts val="0"/>
              </a:spcBef>
            </a:pPr>
            <a:r>
              <a:rPr lang="en-US" sz="1800" dirty="0">
                <a:latin typeface="Calibri"/>
                <a:cs typeface="Calibri"/>
              </a:rPr>
              <a:t>Evidence for the use of non-glucocorticoid immunosuppressants in addition to glucocorticoids is scarce, but this approach may be considered in more severe cases.</a:t>
            </a:r>
          </a:p>
          <a:p>
            <a:pPr marL="461963">
              <a:lnSpc>
                <a:spcPct val="100000"/>
              </a:lnSpc>
              <a:spcBef>
                <a:spcPts val="0"/>
              </a:spcBef>
            </a:pPr>
            <a:r>
              <a:rPr lang="en-US" sz="1800" dirty="0">
                <a:latin typeface="Calibri"/>
                <a:cs typeface="Calibri"/>
              </a:rPr>
              <a:t>As for adults, IgAN with MCD may be found, and it should be treated as steroid-sensitive nephrotic syndrome (SSNS; Chapter 4).</a:t>
            </a:r>
          </a:p>
          <a:p>
            <a:pPr marL="461963">
              <a:lnSpc>
                <a:spcPct val="100000"/>
              </a:lnSpc>
              <a:spcBef>
                <a:spcPts val="0"/>
              </a:spcBef>
            </a:pPr>
            <a:r>
              <a:rPr lang="en-US" sz="1800" dirty="0">
                <a:latin typeface="Calibri"/>
                <a:cs typeface="Calibri"/>
              </a:rPr>
              <a:t>As in adults, children with rapidly progressive IgAN have a poor outcome, and despite limited evidence, this subgroup should be offered treatment with glucocorticoids (usually as methylprednisolone pulses) and cyclophosphamide.</a:t>
            </a:r>
          </a:p>
        </p:txBody>
      </p:sp>
    </p:spTree>
    <p:extLst>
      <p:ext uri="{BB962C8B-B14F-4D97-AF65-F5344CB8AC3E}">
        <p14:creationId xmlns:p14="http://schemas.microsoft.com/office/powerpoint/2010/main" val="16921603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300" dirty="0">
                <a:latin typeface="Calibri"/>
                <a:cs typeface="Calibri"/>
              </a:rPr>
              <a:t>Practice Point 2.4.5: IgAN in children (continued):</a:t>
            </a:r>
          </a:p>
          <a:p>
            <a:pPr marL="0" lvl="0" indent="0">
              <a:lnSpc>
                <a:spcPct val="100000"/>
              </a:lnSpc>
              <a:spcBef>
                <a:spcPts val="0"/>
              </a:spcBef>
              <a:buNone/>
            </a:pPr>
            <a:r>
              <a:rPr lang="en-US" sz="2300" u="sng" dirty="0">
                <a:latin typeface="Calibri"/>
                <a:cs typeface="Calibri"/>
              </a:rPr>
              <a:t>Follow-up</a:t>
            </a:r>
          </a:p>
          <a:p>
            <a:pPr>
              <a:lnSpc>
                <a:spcPct val="100000"/>
              </a:lnSpc>
              <a:spcBef>
                <a:spcPts val="0"/>
              </a:spcBef>
            </a:pPr>
            <a:r>
              <a:rPr lang="en-US" sz="2300" dirty="0">
                <a:latin typeface="Calibri"/>
                <a:cs typeface="Calibri"/>
              </a:rPr>
              <a:t> Aim for proteinuria ≤200 mg/d (≤400 mg/1.73 m</a:t>
            </a:r>
            <a:r>
              <a:rPr lang="en-US" sz="2300" baseline="30000" dirty="0">
                <a:latin typeface="Calibri"/>
                <a:cs typeface="Calibri"/>
              </a:rPr>
              <a:t>2</a:t>
            </a:r>
            <a:r>
              <a:rPr lang="en-US" sz="2300" dirty="0">
                <a:latin typeface="Calibri"/>
                <a:cs typeface="Calibri"/>
              </a:rPr>
              <a:t>/d) or PCR ≤200 mg/g (≤0.2 g/g [≤20mg/mmol]).</a:t>
            </a:r>
          </a:p>
          <a:p>
            <a:pPr>
              <a:lnSpc>
                <a:spcPct val="100000"/>
              </a:lnSpc>
              <a:spcBef>
                <a:spcPts val="0"/>
              </a:spcBef>
            </a:pPr>
            <a:r>
              <a:rPr lang="en-US" sz="2300" dirty="0">
                <a:latin typeface="Calibri"/>
                <a:cs typeface="Calibri"/>
              </a:rPr>
              <a:t> Aim for SBP at &lt;90th percentile for age, sex, and height.</a:t>
            </a:r>
          </a:p>
          <a:p>
            <a:pPr>
              <a:lnSpc>
                <a:spcPct val="100000"/>
              </a:lnSpc>
              <a:spcBef>
                <a:spcPts val="0"/>
              </a:spcBef>
            </a:pPr>
            <a:r>
              <a:rPr lang="en-US" sz="2300" dirty="0">
                <a:latin typeface="Calibri"/>
                <a:cs typeface="Calibri"/>
              </a:rPr>
              <a:t> Continue to follow patients even after complete remission, as they can relapse even after many years.</a:t>
            </a:r>
            <a:endParaRPr lang="en-GB" sz="2300" dirty="0">
              <a:latin typeface="Calibri"/>
              <a:cs typeface="Calibri"/>
            </a:endParaRPr>
          </a:p>
        </p:txBody>
      </p:sp>
    </p:spTree>
    <p:extLst>
      <p:ext uri="{BB962C8B-B14F-4D97-AF65-F5344CB8AC3E}">
        <p14:creationId xmlns:p14="http://schemas.microsoft.com/office/powerpoint/2010/main" val="208019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IgAV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2.5.1: Considerations for the diagnosis of</a:t>
            </a:r>
          </a:p>
          <a:p>
            <a:pPr marL="0" lvl="0" indent="0">
              <a:lnSpc>
                <a:spcPct val="100000"/>
              </a:lnSpc>
              <a:spcBef>
                <a:spcPts val="0"/>
              </a:spcBef>
              <a:buNone/>
            </a:pPr>
            <a:r>
              <a:rPr lang="en-US" dirty="0">
                <a:latin typeface="Calibri"/>
                <a:cs typeface="Calibri"/>
              </a:rPr>
              <a:t>immunoglobulin A vasculitis (IgAV):</a:t>
            </a:r>
          </a:p>
          <a:p>
            <a:pPr marL="461963">
              <a:lnSpc>
                <a:spcPct val="100000"/>
              </a:lnSpc>
              <a:spcBef>
                <a:spcPts val="0"/>
              </a:spcBef>
            </a:pPr>
            <a:r>
              <a:rPr lang="en-US" dirty="0">
                <a:latin typeface="Calibri"/>
                <a:cs typeface="Calibri"/>
              </a:rPr>
              <a:t>Unlike children, there are no internationally agreed upon criteria for the diagnosis of IgAV in adults, although a clinical diagnosis of IgAV is often made based on the criteria described for children.</a:t>
            </a:r>
          </a:p>
          <a:p>
            <a:pPr marL="461963">
              <a:lnSpc>
                <a:spcPct val="100000"/>
              </a:lnSpc>
              <a:spcBef>
                <a:spcPts val="0"/>
              </a:spcBef>
            </a:pPr>
            <a:r>
              <a:rPr lang="en-US" dirty="0">
                <a:latin typeface="Calibri"/>
                <a:cs typeface="Calibri"/>
              </a:rPr>
              <a:t>In adults with a vasculitic rash typical of IgAV, a kidney biopsy should be performed in the setting of features consistent with a persistent and/or significant nephritis, RPGN, proteinuria &gt; 1g/d, and/or impaired kidney function.</a:t>
            </a:r>
          </a:p>
          <a:p>
            <a:pPr marL="461963">
              <a:lnSpc>
                <a:spcPct val="100000"/>
              </a:lnSpc>
              <a:spcBef>
                <a:spcPts val="0"/>
              </a:spcBef>
            </a:pPr>
            <a:r>
              <a:rPr lang="en-US" dirty="0">
                <a:latin typeface="Calibri"/>
                <a:cs typeface="Calibri"/>
              </a:rPr>
              <a:t>Assess all adult patients with IgAV for secondary causes.</a:t>
            </a:r>
          </a:p>
          <a:p>
            <a:pPr marL="461963">
              <a:lnSpc>
                <a:spcPct val="100000"/>
              </a:lnSpc>
              <a:spcBef>
                <a:spcPts val="0"/>
              </a:spcBef>
            </a:pPr>
            <a:r>
              <a:rPr lang="en-US" dirty="0">
                <a:latin typeface="Calibri"/>
                <a:cs typeface="Calibri"/>
              </a:rPr>
              <a:t>Assess all adult patients with IgAV for malignancy, with age- and sex-appropriate screening tests.</a:t>
            </a:r>
            <a:endParaRPr lang="en-GB" dirty="0">
              <a:latin typeface="Calibri"/>
              <a:cs typeface="Calibri"/>
            </a:endParaRPr>
          </a:p>
        </p:txBody>
      </p:sp>
    </p:spTree>
    <p:extLst>
      <p:ext uri="{BB962C8B-B14F-4D97-AF65-F5344CB8AC3E}">
        <p14:creationId xmlns:p14="http://schemas.microsoft.com/office/powerpoint/2010/main" val="215805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a:spLocks noGrp="1"/>
          </p:cNvSpPr>
          <p:nvPr>
            <p:ph type="ctrTitle"/>
          </p:nvPr>
        </p:nvSpPr>
        <p:spPr>
          <a:xfrm>
            <a:off x="304800" y="257294"/>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004990"/>
                </a:solidFill>
                <a:latin typeface="Calibri" panose="020F0502020204030204" pitchFamily="34" charset="0"/>
                <a:cs typeface="Calibri" panose="020F0502020204030204" pitchFamily="34" charset="0"/>
                <a:sym typeface="Calibri"/>
              </a:rPr>
              <a:t>Scope of the Clinical Practice Guideline</a:t>
            </a:r>
            <a:endParaRPr sz="4400" b="0" cap="small" dirty="0">
              <a:solidFill>
                <a:srgbClr val="004990"/>
              </a:solidFill>
              <a:latin typeface="Calibri" panose="020F0502020204030204" pitchFamily="34" charset="0"/>
              <a:cs typeface="Calibri" panose="020F0502020204030204" pitchFamily="34" charset="0"/>
              <a:sym typeface="Calibri"/>
            </a:endParaRPr>
          </a:p>
        </p:txBody>
      </p:sp>
      <p:sp>
        <p:nvSpPr>
          <p:cNvPr id="171" name="Google Shape;171;p18"/>
          <p:cNvSpPr txBox="1">
            <a:spLocks noGrp="1"/>
          </p:cNvSpPr>
          <p:nvPr>
            <p:ph type="subTitle" idx="1"/>
          </p:nvPr>
        </p:nvSpPr>
        <p:spPr>
          <a:xfrm>
            <a:off x="187564" y="960250"/>
            <a:ext cx="5727461" cy="54180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Arial"/>
              <a:buNone/>
            </a:pPr>
            <a:r>
              <a:rPr lang="en-US" sz="2200" b="1" i="0" u="none" strike="noStrike" cap="none" dirty="0">
                <a:solidFill>
                  <a:srgbClr val="004990"/>
                </a:solidFill>
                <a:latin typeface="Calibri" panose="020F0502020204030204" pitchFamily="34" charset="0"/>
                <a:cs typeface="Calibri" panose="020F0502020204030204" pitchFamily="34" charset="0"/>
                <a:sym typeface="Calibri"/>
              </a:rPr>
              <a:t>Include:</a:t>
            </a:r>
            <a:endParaRPr sz="2200" dirty="0">
              <a:solidFill>
                <a:srgbClr val="004990"/>
              </a:solidFill>
              <a:latin typeface="Calibri" panose="020F0502020204030204" pitchFamily="34" charset="0"/>
              <a:cs typeface="Calibri" panose="020F0502020204030204" pitchFamily="34" charset="0"/>
            </a:endParaRPr>
          </a:p>
          <a:p>
            <a:pPr>
              <a:lnSpc>
                <a:spcPct val="100000"/>
              </a:lnSpc>
              <a:spcBef>
                <a:spcPts val="0"/>
              </a:spcBef>
              <a:buClr>
                <a:schemeClr val="dk2"/>
              </a:buClr>
              <a:buSzPts val="3200"/>
              <a:buFont typeface="Arial"/>
              <a:buChar char="•"/>
            </a:pPr>
            <a:r>
              <a:rPr lang="en-US" sz="2200" dirty="0">
                <a:solidFill>
                  <a:srgbClr val="004990"/>
                </a:solidFill>
                <a:latin typeface="Calibri" panose="020F0502020204030204" pitchFamily="34" charset="0"/>
                <a:cs typeface="Calibri" panose="020F0502020204030204" pitchFamily="34" charset="0"/>
                <a:sym typeface="Calibri"/>
              </a:rPr>
              <a:t>General principles for the management of all glomerular disease (GD) patients</a:t>
            </a:r>
          </a:p>
          <a:p>
            <a:pPr>
              <a:lnSpc>
                <a:spcPct val="100000"/>
              </a:lnSpc>
              <a:spcBef>
                <a:spcPts val="0"/>
              </a:spcBef>
              <a:buClr>
                <a:schemeClr val="dk2"/>
              </a:buClr>
              <a:buSzPts val="3200"/>
              <a:buFont typeface="Arial"/>
              <a:buChar char="•"/>
            </a:pPr>
            <a:endParaRPr lang="en-US" sz="2200" dirty="0">
              <a:solidFill>
                <a:srgbClr val="004990"/>
              </a:solidFill>
              <a:latin typeface="Calibri" panose="020F0502020204030204" pitchFamily="34" charset="0"/>
              <a:ea typeface="Malgun Gothic" panose="020B0503020000020004" pitchFamily="34" charset="-127"/>
              <a:cs typeface="Calibri" panose="020F0502020204030204" pitchFamily="34" charset="0"/>
            </a:endParaRPr>
          </a:p>
          <a:p>
            <a:pPr lvl="0">
              <a:lnSpc>
                <a:spcPct val="100000"/>
              </a:lnSpc>
              <a:spcBef>
                <a:spcPts val="0"/>
              </a:spcBef>
              <a:buClr>
                <a:schemeClr val="dk2"/>
              </a:buClr>
              <a:buSzPts val="3200"/>
              <a:buFont typeface="Arial"/>
              <a:buChar char="•"/>
            </a:pPr>
            <a:r>
              <a:rPr lang="en-US" sz="2200" dirty="0">
                <a:solidFill>
                  <a:srgbClr val="004990"/>
                </a:solidFill>
                <a:latin typeface="Calibri" panose="020F0502020204030204" pitchFamily="34" charset="0"/>
                <a:cs typeface="Calibri" panose="020F0502020204030204" pitchFamily="34" charset="0"/>
                <a:sym typeface="Calibri"/>
              </a:rPr>
              <a:t>Adult and pediatric glomerulonephritides (IgAN, membranous nephropathy, nephrotic syndrome, including MCD and FSGS, and infection-related glomerulonephritis [GN]) and systemic immunologic diseases (antineutrophil cytoplasmic antibody [ANCA]-associated vasculitis, lupus nephritis, and anti-glomerular basement membrane [GBM] antibody GN).</a:t>
            </a:r>
          </a:p>
          <a:p>
            <a:pPr lvl="0">
              <a:lnSpc>
                <a:spcPct val="100000"/>
              </a:lnSpc>
              <a:spcBef>
                <a:spcPts val="0"/>
              </a:spcBef>
              <a:buClr>
                <a:schemeClr val="dk2"/>
              </a:buClr>
              <a:buSzPts val="3200"/>
              <a:buFont typeface="Arial"/>
              <a:buChar char="•"/>
            </a:pPr>
            <a:endParaRPr lang="en-US" sz="2200" dirty="0">
              <a:solidFill>
                <a:srgbClr val="004990"/>
              </a:solidFill>
              <a:latin typeface="Calibri" panose="020F0502020204030204" pitchFamily="34" charset="0"/>
              <a:cs typeface="Calibri" panose="020F0502020204030204" pitchFamily="34" charset="0"/>
              <a:sym typeface="Calibri"/>
            </a:endParaRPr>
          </a:p>
          <a:p>
            <a:pPr lvl="0">
              <a:lnSpc>
                <a:spcPct val="100000"/>
              </a:lnSpc>
              <a:spcBef>
                <a:spcPts val="0"/>
              </a:spcBef>
              <a:buClr>
                <a:schemeClr val="dk2"/>
              </a:buClr>
              <a:buSzPts val="3200"/>
              <a:buFont typeface="Arial"/>
              <a:buChar char="•"/>
            </a:pPr>
            <a:r>
              <a:rPr lang="en-US" sz="2200" dirty="0">
                <a:solidFill>
                  <a:srgbClr val="004990"/>
                </a:solidFill>
                <a:latin typeface="Calibri" panose="020F0502020204030204" pitchFamily="34" charset="0"/>
                <a:cs typeface="Calibri" panose="020F0502020204030204" pitchFamily="34" charset="0"/>
                <a:sym typeface="Calibri"/>
              </a:rPr>
              <a:t>Immunoglobulin- and complement-mediated glomerular diseases with an MPGN pattern of injury</a:t>
            </a:r>
          </a:p>
          <a:p>
            <a:pPr marL="228600" marR="0" lvl="0" indent="-114300" algn="l" rtl="0">
              <a:lnSpc>
                <a:spcPct val="100000"/>
              </a:lnSpc>
              <a:spcBef>
                <a:spcPts val="0"/>
              </a:spcBef>
              <a:spcAft>
                <a:spcPts val="0"/>
              </a:spcAft>
              <a:buClr>
                <a:schemeClr val="dk2"/>
              </a:buClr>
              <a:buSzPts val="1800"/>
              <a:buFont typeface="Arial"/>
              <a:buNone/>
            </a:pPr>
            <a:endParaRPr sz="2200" b="0" i="0" u="none" strike="noStrike" cap="none" dirty="0">
              <a:solidFill>
                <a:srgbClr val="004990"/>
              </a:solidFill>
              <a:latin typeface="Calibri" panose="020F0502020204030204" pitchFamily="34" charset="0"/>
              <a:cs typeface="Calibri" panose="020F0502020204030204" pitchFamily="34" charset="0"/>
              <a:sym typeface="Calibri"/>
            </a:endParaRPr>
          </a:p>
          <a:p>
            <a:pPr marL="685800" marR="0" lvl="1" indent="-114300" algn="l" rtl="0">
              <a:lnSpc>
                <a:spcPct val="100000"/>
              </a:lnSpc>
              <a:spcBef>
                <a:spcPts val="0"/>
              </a:spcBef>
              <a:spcAft>
                <a:spcPts val="0"/>
              </a:spcAft>
              <a:buClr>
                <a:schemeClr val="dk1"/>
              </a:buClr>
              <a:buSzPts val="1800"/>
              <a:buFont typeface="Arial"/>
              <a:buNone/>
            </a:pPr>
            <a:endParaRPr sz="22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p:txBody>
      </p:sp>
      <p:sp>
        <p:nvSpPr>
          <p:cNvPr id="172" name="Google Shape;172;p18"/>
          <p:cNvSpPr txBox="1"/>
          <p:nvPr/>
        </p:nvSpPr>
        <p:spPr>
          <a:xfrm>
            <a:off x="5984637" y="959025"/>
            <a:ext cx="6019799" cy="5418072"/>
          </a:xfrm>
          <a:prstGeom prst="rect">
            <a:avLst/>
          </a:prstGeom>
          <a:noFill/>
          <a:ln>
            <a:noFill/>
          </a:ln>
        </p:spPr>
        <p:txBody>
          <a:bodyPr spcFirstLastPara="1" wrap="square" lIns="91425" tIns="45700" rIns="91425" bIns="45700" anchor="t" anchorCtr="0">
            <a:noAutofit/>
          </a:bodyPr>
          <a:lstStyle>
            <a:lvl1pPr marR="0" lvl="0" indent="0">
              <a:lnSpc>
                <a:spcPct val="100000"/>
              </a:lnSpc>
              <a:spcBef>
                <a:spcPts val="0"/>
              </a:spcBef>
              <a:spcAft>
                <a:spcPts val="0"/>
              </a:spcAft>
              <a:buClr>
                <a:schemeClr val="dk2"/>
              </a:buClr>
              <a:buSzPts val="3200"/>
              <a:buFont typeface="Arial"/>
              <a:buNone/>
              <a:defRPr lang="en-GB" sz="3200" b="1" i="0" u="none" strike="noStrike" cap="none" dirty="0">
                <a:solidFill>
                  <a:schemeClr val="dk2"/>
                </a:solidFill>
                <a:latin typeface="Calibri"/>
                <a:cs typeface="Calibri"/>
              </a:defRPr>
            </a:lvl1pPr>
            <a:lvl2pPr marL="685800" marR="0" lvl="1" indent="-22860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Malgun Gothic" panose="020B0503020000020004" pitchFamily="34" charset="-127"/>
                <a:ea typeface="Malgun Gothic" panose="020B0503020000020004" pitchFamily="34" charset="-127"/>
                <a:cs typeface="Calibri"/>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200" dirty="0">
                <a:solidFill>
                  <a:srgbClr val="004990"/>
                </a:solidFill>
                <a:latin typeface="Calibri" panose="020F0502020204030204" pitchFamily="34" charset="0"/>
                <a:cs typeface="Calibri" panose="020F0502020204030204" pitchFamily="34" charset="0"/>
                <a:sym typeface="Calibri"/>
              </a:rPr>
              <a:t>Exclude:</a:t>
            </a:r>
            <a:endParaRPr sz="2200" dirty="0">
              <a:solidFill>
                <a:srgbClr val="004990"/>
              </a:solidFill>
              <a:latin typeface="Calibri" panose="020F0502020204030204" pitchFamily="34" charset="0"/>
              <a:cs typeface="Calibri" panose="020F0502020204030204" pitchFamily="34" charset="0"/>
              <a:sym typeface="Arial"/>
            </a:endParaRPr>
          </a:p>
          <a:p>
            <a:pPr marL="228600" indent="-228600">
              <a:buFont typeface="Arial"/>
              <a:buChar char="•"/>
            </a:pPr>
            <a:r>
              <a:rPr lang="en-US" sz="2200" b="0" dirty="0">
                <a:solidFill>
                  <a:srgbClr val="004990"/>
                </a:solidFill>
                <a:latin typeface="Calibri" panose="020F0502020204030204" pitchFamily="34" charset="0"/>
                <a:cs typeface="Calibri" panose="020F0502020204030204" pitchFamily="34" charset="0"/>
                <a:sym typeface="Calibri"/>
              </a:rPr>
              <a:t>Very rare GN types of diseases, such as fibrillary GN, immunotactoid GN, and IgM GN.</a:t>
            </a:r>
          </a:p>
          <a:p>
            <a:pPr marL="228600" indent="-228600">
              <a:buFont typeface="Arial"/>
              <a:buChar char="•"/>
            </a:pPr>
            <a:endParaRPr lang="en-US" sz="2200" b="0" dirty="0">
              <a:solidFill>
                <a:srgbClr val="004990"/>
              </a:solidFill>
              <a:latin typeface="Calibri" panose="020F0502020204030204" pitchFamily="34" charset="0"/>
              <a:cs typeface="Calibri" panose="020F0502020204030204" pitchFamily="34" charset="0"/>
              <a:sym typeface="Calibri"/>
            </a:endParaRPr>
          </a:p>
          <a:p>
            <a:pPr marL="228600" indent="-228600">
              <a:buFont typeface="Arial"/>
              <a:buChar char="•"/>
            </a:pPr>
            <a:r>
              <a:rPr lang="en-US" sz="2200" b="0" dirty="0">
                <a:solidFill>
                  <a:srgbClr val="004990"/>
                </a:solidFill>
                <a:latin typeface="Calibri" panose="020F0502020204030204" pitchFamily="34" charset="0"/>
                <a:cs typeface="Calibri" panose="020F0502020204030204" pitchFamily="34" charset="0"/>
                <a:sym typeface="Calibri"/>
              </a:rPr>
              <a:t>Amyloidosis and immunoglobulin deposition diseases, Alport syndrome, thrombotic microangiopathies</a:t>
            </a:r>
            <a:endParaRPr sz="2200" dirty="0">
              <a:solidFill>
                <a:srgbClr val="004990"/>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IgAV - Prognosis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2.6.1: Considerations for the prognostication</a:t>
            </a:r>
          </a:p>
          <a:p>
            <a:pPr marL="0" lvl="0" indent="0">
              <a:lnSpc>
                <a:spcPct val="100000"/>
              </a:lnSpc>
              <a:spcBef>
                <a:spcPts val="0"/>
              </a:spcBef>
              <a:buNone/>
            </a:pPr>
            <a:r>
              <a:rPr lang="en-US" dirty="0">
                <a:latin typeface="Calibri"/>
                <a:cs typeface="Calibri"/>
              </a:rPr>
              <a:t>of IgAV:</a:t>
            </a:r>
          </a:p>
          <a:p>
            <a:pPr marL="461963">
              <a:lnSpc>
                <a:spcPct val="100000"/>
              </a:lnSpc>
              <a:spcBef>
                <a:spcPts val="0"/>
              </a:spcBef>
            </a:pPr>
            <a:r>
              <a:rPr lang="en-US" dirty="0">
                <a:latin typeface="Calibri"/>
                <a:cs typeface="Calibri"/>
              </a:rPr>
              <a:t>Retrospective data from a limited number of small registries have identified uncontrolled hypertension and the amount of proteinuria at presentation, and hypertension and mean proteinuria during follow-up, as predictors of a poor kidney outcome in adults with IgAV.</a:t>
            </a:r>
          </a:p>
          <a:p>
            <a:pPr marL="461963">
              <a:lnSpc>
                <a:spcPct val="100000"/>
              </a:lnSpc>
              <a:spcBef>
                <a:spcPts val="0"/>
              </a:spcBef>
            </a:pPr>
            <a:r>
              <a:rPr lang="en-US" dirty="0">
                <a:latin typeface="Calibri"/>
                <a:cs typeface="Calibri"/>
              </a:rPr>
              <a:t>The Oxford Classification has not been validated for IgAV.</a:t>
            </a:r>
          </a:p>
          <a:p>
            <a:pPr marL="461963">
              <a:lnSpc>
                <a:spcPct val="100000"/>
              </a:lnSpc>
              <a:spcBef>
                <a:spcPts val="0"/>
              </a:spcBef>
            </a:pPr>
            <a:r>
              <a:rPr lang="en-US" dirty="0">
                <a:latin typeface="Calibri"/>
                <a:cs typeface="Calibri"/>
              </a:rPr>
              <a:t>The International IgAN Prediction Tool is not designed for prognostication in IgAV.</a:t>
            </a:r>
            <a:endParaRPr lang="en-GB" dirty="0">
              <a:latin typeface="Calibri"/>
              <a:cs typeface="Calibri"/>
            </a:endParaRPr>
          </a:p>
        </p:txBody>
      </p:sp>
    </p:spTree>
    <p:extLst>
      <p:ext uri="{BB962C8B-B14F-4D97-AF65-F5344CB8AC3E}">
        <p14:creationId xmlns:p14="http://schemas.microsoft.com/office/powerpoint/2010/main" val="41625948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582400"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IgAV – Treatment – Prevention of Nephritis in IgAV</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2.7.1.1: We recommend not using glucocorticoids to prevent nephritis in patients with isolated extrarenal IgAV (1B).</a:t>
            </a:r>
          </a:p>
          <a:p>
            <a:pPr marL="0" lvl="0" indent="0">
              <a:lnSpc>
                <a:spcPct val="100000"/>
              </a:lnSpc>
              <a:spcBef>
                <a:spcPts val="0"/>
              </a:spcBef>
              <a:buNone/>
            </a:pPr>
            <a:endParaRPr lang="en-US" sz="1200" b="1" dirty="0"/>
          </a:p>
          <a:p>
            <a:pPr marL="0" lvl="0" indent="0">
              <a:lnSpc>
                <a:spcPct val="100000"/>
              </a:lnSpc>
              <a:spcBef>
                <a:spcPts val="0"/>
              </a:spcBef>
              <a:buNone/>
            </a:pPr>
            <a:r>
              <a:rPr lang="en-US" dirty="0">
                <a:latin typeface="Calibri"/>
                <a:cs typeface="Calibri"/>
              </a:rPr>
              <a:t>Practice Point 2.7.1.1: Considerations for the treatment of all patients with IgAV-associated nephritis (IgAVN) who do not have an RPGN:</a:t>
            </a:r>
          </a:p>
          <a:p>
            <a:pPr marL="461963">
              <a:lnSpc>
                <a:spcPct val="100000"/>
              </a:lnSpc>
              <a:spcBef>
                <a:spcPts val="0"/>
              </a:spcBef>
            </a:pPr>
            <a:r>
              <a:rPr lang="en-US" dirty="0">
                <a:latin typeface="Calibri"/>
                <a:cs typeface="Calibri"/>
              </a:rPr>
              <a:t>Assess cardiovascular risk and commence appropriate interventions as necessary.</a:t>
            </a:r>
          </a:p>
          <a:p>
            <a:pPr marL="461963">
              <a:lnSpc>
                <a:spcPct val="100000"/>
              </a:lnSpc>
              <a:spcBef>
                <a:spcPts val="0"/>
              </a:spcBef>
            </a:pPr>
            <a:r>
              <a:rPr lang="en-US" dirty="0">
                <a:latin typeface="Calibri"/>
                <a:cs typeface="Calibri"/>
              </a:rPr>
              <a:t>Give lifestyle advice, including information on smoking cessation, weight control, and exercise, as appropriate.</a:t>
            </a:r>
          </a:p>
          <a:p>
            <a:pPr marL="461963">
              <a:lnSpc>
                <a:spcPct val="100000"/>
              </a:lnSpc>
              <a:spcBef>
                <a:spcPts val="0"/>
              </a:spcBef>
            </a:pPr>
            <a:r>
              <a:rPr lang="en-US" dirty="0">
                <a:latin typeface="Calibri"/>
                <a:cs typeface="Calibri"/>
              </a:rPr>
              <a:t>No specific dietary intervention has been shown to alter outcomes in IgAVN.</a:t>
            </a:r>
          </a:p>
          <a:p>
            <a:pPr marL="461963">
              <a:lnSpc>
                <a:spcPct val="100000"/>
              </a:lnSpc>
              <a:spcBef>
                <a:spcPts val="0"/>
              </a:spcBef>
            </a:pPr>
            <a:r>
              <a:rPr lang="en-US" dirty="0">
                <a:latin typeface="Calibri"/>
                <a:cs typeface="Calibri"/>
              </a:rPr>
              <a:t>Treat to nationally agreed-upon blood pressure targets. KDIGO suggests treating to an SBP target of &lt;120 mm Hg measured using standardized office blood pressure measurement.</a:t>
            </a:r>
          </a:p>
          <a:p>
            <a:pPr marL="461963">
              <a:lnSpc>
                <a:spcPct val="100000"/>
              </a:lnSpc>
              <a:spcBef>
                <a:spcPts val="0"/>
              </a:spcBef>
            </a:pPr>
            <a:r>
              <a:rPr lang="en-US" dirty="0">
                <a:latin typeface="Calibri"/>
                <a:cs typeface="Calibri"/>
              </a:rPr>
              <a:t>Treat with maximally tolerated dose of ACEi or ARB if proteinuria &gt;0.5 g/d.</a:t>
            </a:r>
          </a:p>
          <a:p>
            <a:pPr marL="461963">
              <a:lnSpc>
                <a:spcPct val="100000"/>
              </a:lnSpc>
              <a:spcBef>
                <a:spcPts val="0"/>
              </a:spcBef>
            </a:pPr>
            <a:r>
              <a:rPr lang="en-US" dirty="0">
                <a:latin typeface="Calibri"/>
                <a:cs typeface="Calibri"/>
              </a:rPr>
              <a:t>Offer participation in a clinical trial if one is available.</a:t>
            </a:r>
            <a:endParaRPr lang="en-GB" dirty="0">
              <a:latin typeface="Calibri"/>
              <a:cs typeface="Calibri"/>
            </a:endParaRPr>
          </a:p>
        </p:txBody>
      </p:sp>
    </p:spTree>
    <p:extLst>
      <p:ext uri="{BB962C8B-B14F-4D97-AF65-F5344CB8AC3E}">
        <p14:creationId xmlns:p14="http://schemas.microsoft.com/office/powerpoint/2010/main" val="1496723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99"/>
            <a:ext cx="11090676" cy="1920526"/>
          </a:xfrm>
          <a:prstGeom prst="rect">
            <a:avLst/>
          </a:prstGeom>
          <a:noFill/>
        </p:spPr>
        <p:txBody>
          <a:bodyPr wrap="square" anchor="b">
            <a:spAutoFit/>
          </a:bodyPr>
          <a:lstStyle/>
          <a:p>
            <a:pPr>
              <a:spcBef>
                <a:spcPts val="0"/>
              </a:spcBef>
            </a:pPr>
            <a:r>
              <a:rPr lang="en-US" cap="small" dirty="0">
                <a:solidFill>
                  <a:srgbClr val="2C62A9"/>
                </a:solidFill>
                <a:latin typeface="Calibri"/>
                <a:ea typeface="+mn-ea"/>
                <a:cs typeface="+mn-cs"/>
              </a:rPr>
              <a:t>IgAN – Treatment of Patients with IgAVN who are at High Risk of Progressive CKD despite Maximal Supportive Care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2077890"/>
            <a:ext cx="11582400" cy="657973"/>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2.7.2.1: Considerations for the treatment of patients with IgAVN who are at high risk of progressive CKD despite maximal supportive care:</a:t>
            </a:r>
          </a:p>
          <a:p>
            <a:pPr marL="461963">
              <a:lnSpc>
                <a:spcPct val="100000"/>
              </a:lnSpc>
              <a:spcBef>
                <a:spcPts val="0"/>
              </a:spcBef>
            </a:pPr>
            <a:r>
              <a:rPr lang="en-US" dirty="0">
                <a:latin typeface="Calibri"/>
                <a:cs typeface="Calibri"/>
              </a:rPr>
              <a:t>There is insufficient evidence to support the use of the Oxford Classification MEST-C score in determining whether immunosuppression should be commenced in patients with IgAVN.</a:t>
            </a:r>
          </a:p>
          <a:p>
            <a:pPr marL="461963">
              <a:lnSpc>
                <a:spcPct val="100000"/>
              </a:lnSpc>
              <a:spcBef>
                <a:spcPts val="0"/>
              </a:spcBef>
            </a:pPr>
            <a:r>
              <a:rPr lang="en-US" dirty="0">
                <a:latin typeface="Calibri"/>
                <a:cs typeface="Calibri"/>
              </a:rPr>
              <a:t>The presence of crescents in the kidney biopsy is not in itself an automatic indication for commencement of immunosuppression.</a:t>
            </a:r>
          </a:p>
          <a:p>
            <a:pPr marL="461963">
              <a:lnSpc>
                <a:spcPct val="100000"/>
              </a:lnSpc>
              <a:spcBef>
                <a:spcPts val="0"/>
              </a:spcBef>
            </a:pPr>
            <a:r>
              <a:rPr lang="en-US" dirty="0">
                <a:latin typeface="Calibri"/>
                <a:cs typeface="Calibri"/>
              </a:rPr>
              <a:t>In all patients in whom immunosuppression is being considered, a detailed discussion of the risks and benefits of each drug should be undertaken with the patient with a recognition that adverse treatment effects are more likely in patients with an eGFR &lt;50 ml/min per 1.73 m</a:t>
            </a:r>
            <a:r>
              <a:rPr lang="en-US" baseline="30000" dirty="0">
                <a:latin typeface="Calibri"/>
                <a:cs typeface="Calibri"/>
              </a:rPr>
              <a:t>2</a:t>
            </a:r>
            <a:r>
              <a:rPr lang="en-US" dirty="0">
                <a:latin typeface="Calibri"/>
                <a:cs typeface="Calibri"/>
              </a:rPr>
              <a:t>.</a:t>
            </a:r>
          </a:p>
          <a:p>
            <a:pPr marL="461963">
              <a:lnSpc>
                <a:spcPct val="100000"/>
              </a:lnSpc>
              <a:spcBef>
                <a:spcPts val="0"/>
              </a:spcBef>
            </a:pPr>
            <a:r>
              <a:rPr lang="en-US" dirty="0">
                <a:latin typeface="Calibri"/>
                <a:cs typeface="Calibri"/>
              </a:rPr>
              <a:t>In those patients who wish to try immunosuppressive therapy, treatment with glucocorticoids is as described above for IgAN.</a:t>
            </a:r>
            <a:endParaRPr lang="en-GB" b="1" dirty="0">
              <a:latin typeface="Calibri"/>
              <a:cs typeface="Calibri"/>
            </a:endParaRPr>
          </a:p>
        </p:txBody>
      </p:sp>
    </p:spTree>
    <p:extLst>
      <p:ext uri="{BB962C8B-B14F-4D97-AF65-F5344CB8AC3E}">
        <p14:creationId xmlns:p14="http://schemas.microsoft.com/office/powerpoint/2010/main" val="35674854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2.8.1: IgAV with RPGN:</a:t>
            </a:r>
          </a:p>
          <a:p>
            <a:pPr marL="461963">
              <a:lnSpc>
                <a:spcPct val="100000"/>
              </a:lnSpc>
              <a:spcBef>
                <a:spcPts val="0"/>
              </a:spcBef>
            </a:pPr>
            <a:r>
              <a:rPr lang="en-US" dirty="0">
                <a:latin typeface="Calibri"/>
                <a:cs typeface="Calibri"/>
              </a:rPr>
              <a:t>The potential risks and benefits of immunosuppression should be evaluated at the individual patient level and discussed with the patient.</a:t>
            </a:r>
          </a:p>
          <a:p>
            <a:pPr marL="461963">
              <a:lnSpc>
                <a:spcPct val="100000"/>
              </a:lnSpc>
              <a:spcBef>
                <a:spcPts val="0"/>
              </a:spcBef>
            </a:pPr>
            <a:r>
              <a:rPr lang="en-US" dirty="0">
                <a:latin typeface="Calibri"/>
                <a:cs typeface="Calibri"/>
              </a:rPr>
              <a:t>Patients agreeing to treatment should be treated in accordance with the guidelines for AAV (Chapter 9).</a:t>
            </a:r>
          </a:p>
          <a:p>
            <a:pPr marL="461963">
              <a:lnSpc>
                <a:spcPct val="100000"/>
              </a:lnSpc>
              <a:spcBef>
                <a:spcPts val="0"/>
              </a:spcBef>
            </a:pPr>
            <a:r>
              <a:rPr lang="en-US" dirty="0">
                <a:latin typeface="Calibri"/>
                <a:cs typeface="Calibri"/>
              </a:rPr>
              <a:t>IgAV with RPGN as well as other IgAVN may be associated with significant extrarenal involvement (pulmonary, gastrointestinal, and skin), which may dictate alternative immunosuppressive strategies.</a:t>
            </a:r>
          </a:p>
          <a:p>
            <a:pPr marL="461963">
              <a:lnSpc>
                <a:spcPct val="100000"/>
              </a:lnSpc>
              <a:spcBef>
                <a:spcPts val="0"/>
              </a:spcBef>
            </a:pPr>
            <a:r>
              <a:rPr lang="en-US" dirty="0">
                <a:latin typeface="Calibri"/>
                <a:cs typeface="Calibri"/>
              </a:rPr>
              <a:t>There are insufficient data to determine the efficacy of plasma exchange in IgAVN with RPGN. However, uncontrolled case series describe the potential role for the addition of plasma exchange to glucocorticoid therapy to accelerate recovery in patients with life- or organ-threatening extrarenal complications of IgAV. Clinicians are referred to the guidelines of the American Society for Apheresis regarding recommendations regarding plasma exchange for IgAV.</a:t>
            </a:r>
            <a:endParaRPr lang="en-GB" dirty="0">
              <a:latin typeface="Calibri"/>
              <a:cs typeface="Calibri"/>
            </a:endParaRPr>
          </a:p>
        </p:txBody>
      </p:sp>
    </p:spTree>
    <p:extLst>
      <p:ext uri="{BB962C8B-B14F-4D97-AF65-F5344CB8AC3E}">
        <p14:creationId xmlns:p14="http://schemas.microsoft.com/office/powerpoint/2010/main" val="8366513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8856"/>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 – IgAV-Associated Nephritis in Children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416544"/>
            <a:ext cx="11582400" cy="5298016"/>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1800" dirty="0">
                <a:latin typeface="Calibri"/>
                <a:cs typeface="Calibri"/>
              </a:rPr>
              <a:t>Practice Point 2.8.1.1: For the purposes of this practice point, children are defined as those aged &lt;18 years. It is acknowledged that post-pubertal children in some respects may have a similar course and response to treatment as adults with IgAN, but there are insufficient data currently</a:t>
            </a:r>
          </a:p>
          <a:p>
            <a:pPr marL="0" lvl="0" indent="0">
              <a:lnSpc>
                <a:spcPct val="100000"/>
              </a:lnSpc>
              <a:spcBef>
                <a:spcPts val="0"/>
              </a:spcBef>
              <a:buNone/>
            </a:pPr>
            <a:r>
              <a:rPr lang="en-US" sz="1800" dirty="0">
                <a:latin typeface="Calibri"/>
                <a:cs typeface="Calibri"/>
              </a:rPr>
              <a:t>to recommend that they be managed as adults with IgAN. Indications for management of IgAVN in children have recently been published as the result of a European consortium initiative. Briefly:</a:t>
            </a:r>
          </a:p>
          <a:p>
            <a:pPr marL="461963">
              <a:lnSpc>
                <a:spcPct val="100000"/>
              </a:lnSpc>
              <a:spcBef>
                <a:spcPts val="0"/>
              </a:spcBef>
            </a:pPr>
            <a:r>
              <a:rPr lang="en-US" sz="1800" dirty="0">
                <a:latin typeface="Calibri"/>
                <a:cs typeface="Calibri"/>
              </a:rPr>
              <a:t>There are no data supporting the use of glucocorticoids to prevent nephritis in children with IgAV but mild or absent evidence of kidney involvement.</a:t>
            </a:r>
          </a:p>
          <a:p>
            <a:pPr marL="461963">
              <a:lnSpc>
                <a:spcPct val="100000"/>
              </a:lnSpc>
              <a:spcBef>
                <a:spcPts val="0"/>
              </a:spcBef>
            </a:pPr>
            <a:r>
              <a:rPr lang="en-US" sz="1800" dirty="0">
                <a:latin typeface="Calibri"/>
                <a:cs typeface="Calibri"/>
              </a:rPr>
              <a:t>Children &gt;10 years of age more often present with non-nephrotic-range proteinuria and impaired kidney function, and they may suffer more chronic histologic lesions with delay in biopsy and delay in treatment longer than 30 days.</a:t>
            </a:r>
          </a:p>
          <a:p>
            <a:pPr marL="461963">
              <a:lnSpc>
                <a:spcPct val="100000"/>
              </a:lnSpc>
              <a:spcBef>
                <a:spcPts val="0"/>
              </a:spcBef>
            </a:pPr>
            <a:r>
              <a:rPr lang="en-US" sz="1800" dirty="0">
                <a:latin typeface="Calibri"/>
                <a:cs typeface="Calibri"/>
              </a:rPr>
              <a:t>The majority of children who will develop nephritis will do so within 3 months of presentation. Urinary monitoring is necessary for ≥6 months and optimally 12 months from initial presentation of systemic disease.</a:t>
            </a:r>
          </a:p>
          <a:p>
            <a:pPr marL="461963">
              <a:lnSpc>
                <a:spcPct val="100000"/>
              </a:lnSpc>
              <a:spcBef>
                <a:spcPts val="0"/>
              </a:spcBef>
            </a:pPr>
            <a:r>
              <a:rPr lang="en-US" sz="1800" dirty="0">
                <a:latin typeface="Calibri"/>
                <a:cs typeface="Calibri"/>
              </a:rPr>
              <a:t>Children with IgAVN and persistent proteinuria for &gt;3 months should be treated with an ACEi or ARB. A pediatric nephrologist should be consulted.</a:t>
            </a:r>
          </a:p>
          <a:p>
            <a:pPr marL="461963">
              <a:lnSpc>
                <a:spcPct val="100000"/>
              </a:lnSpc>
              <a:spcBef>
                <a:spcPts val="0"/>
              </a:spcBef>
            </a:pPr>
            <a:r>
              <a:rPr lang="en-US" sz="1800" dirty="0">
                <a:latin typeface="Calibri"/>
                <a:cs typeface="Calibri"/>
              </a:rPr>
              <a:t>A kidney biopsy should be performed in children with nephrotic-range proteinuria, impaired GFR, or persistent moderate (&gt;1 g/d) proteinuria.</a:t>
            </a:r>
          </a:p>
          <a:p>
            <a:pPr marL="461963">
              <a:lnSpc>
                <a:spcPct val="100000"/>
              </a:lnSpc>
              <a:spcBef>
                <a:spcPts val="0"/>
              </a:spcBef>
            </a:pPr>
            <a:r>
              <a:rPr lang="en-US" sz="1800" dirty="0">
                <a:latin typeface="Calibri"/>
                <a:cs typeface="Calibri"/>
              </a:rPr>
              <a:t>Oral prednisone/prednisolone or pulsed intravenous methylprednisolone should be used in children with mild or moderate IgAVN.</a:t>
            </a:r>
          </a:p>
          <a:p>
            <a:pPr marL="461963">
              <a:lnSpc>
                <a:spcPct val="100000"/>
              </a:lnSpc>
              <a:spcBef>
                <a:spcPts val="0"/>
              </a:spcBef>
            </a:pPr>
            <a:r>
              <a:rPr lang="en-US" sz="1800" dirty="0">
                <a:latin typeface="Calibri"/>
                <a:cs typeface="Calibri"/>
              </a:rPr>
              <a:t>Children with IgAVN with nephrotic syndrome and/or rapidly deteriorating kidney function are treated in the same way as those with rapidly progressive IgAN.</a:t>
            </a:r>
            <a:endParaRPr lang="en-GB" sz="1800" dirty="0">
              <a:latin typeface="Calibri"/>
              <a:cs typeface="Calibri"/>
            </a:endParaRPr>
          </a:p>
        </p:txBody>
      </p:sp>
    </p:spTree>
    <p:extLst>
      <p:ext uri="{BB962C8B-B14F-4D97-AF65-F5344CB8AC3E}">
        <p14:creationId xmlns:p14="http://schemas.microsoft.com/office/powerpoint/2010/main" val="3467590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t>Chapter 3. Membranous Nephropathy</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198323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3.1.1: A kidney biopsy is not required to confirm the diagnosis of membranous nephropathy (MN) in patients with nephrotic syndrome and a positive antiPLA2R antibody test.</a:t>
            </a:r>
            <a:endParaRPr lang="en-GB" dirty="0">
              <a:latin typeface="Calibri"/>
              <a:cs typeface="Calibri"/>
            </a:endParaRPr>
          </a:p>
        </p:txBody>
      </p:sp>
      <p:pic>
        <p:nvPicPr>
          <p:cNvPr id="5" name="Main graphic">
            <a:extLst>
              <a:ext uri="{FF2B5EF4-FFF2-40B4-BE49-F238E27FC236}">
                <a16:creationId xmlns:a16="http://schemas.microsoft.com/office/drawing/2014/main" id="{85A3E328-6516-49AD-B453-16F489388796}"/>
              </a:ext>
            </a:extLst>
          </p:cNvPr>
          <p:cNvPicPr/>
          <p:nvPr/>
        </p:nvPicPr>
        <p:blipFill>
          <a:blip r:embed="rId3"/>
          <a:stretch/>
        </p:blipFill>
        <p:spPr>
          <a:xfrm>
            <a:off x="4095703" y="1959429"/>
            <a:ext cx="6713811" cy="4346760"/>
          </a:xfrm>
          <a:prstGeom prst="rect">
            <a:avLst/>
          </a:prstGeom>
          <a:ln>
            <a:noFill/>
          </a:ln>
        </p:spPr>
      </p:pic>
    </p:spTree>
    <p:extLst>
      <p:ext uri="{BB962C8B-B14F-4D97-AF65-F5344CB8AC3E}">
        <p14:creationId xmlns:p14="http://schemas.microsoft.com/office/powerpoint/2010/main" val="39891921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Diagnosis</a:t>
            </a:r>
            <a:endParaRPr lang="en-GB" sz="4400" b="0" cap="small" dirty="0">
              <a:solidFill>
                <a:srgbClr val="2C62A9"/>
              </a:solidFill>
              <a:latin typeface="Calibri"/>
              <a:ea typeface="+mn-ea"/>
              <a:cs typeface="+mn-cs"/>
            </a:endParaRPr>
          </a:p>
        </p:txBody>
      </p:sp>
      <p:pic>
        <p:nvPicPr>
          <p:cNvPr id="6" name="Main graphic">
            <a:extLst>
              <a:ext uri="{FF2B5EF4-FFF2-40B4-BE49-F238E27FC236}">
                <a16:creationId xmlns:a16="http://schemas.microsoft.com/office/drawing/2014/main" id="{0E69FFD3-C499-40FE-ACBF-B330D23D4C5F}"/>
              </a:ext>
            </a:extLst>
          </p:cNvPr>
          <p:cNvPicPr/>
          <p:nvPr/>
        </p:nvPicPr>
        <p:blipFill>
          <a:blip r:embed="rId3"/>
          <a:stretch/>
        </p:blipFill>
        <p:spPr>
          <a:xfrm>
            <a:off x="1191481" y="1281429"/>
            <a:ext cx="9809038" cy="4295142"/>
          </a:xfrm>
          <a:prstGeom prst="rect">
            <a:avLst/>
          </a:prstGeom>
          <a:ln>
            <a:noFill/>
          </a:ln>
        </p:spPr>
      </p:pic>
    </p:spTree>
    <p:extLst>
      <p:ext uri="{BB962C8B-B14F-4D97-AF65-F5344CB8AC3E}">
        <p14:creationId xmlns:p14="http://schemas.microsoft.com/office/powerpoint/2010/main" val="14642672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3.1.2: Patients with MN should be evaluated for associated conditions, regardless of whether antiPLA2R antibodies and/or anti-THSD7A antibodies are present or absent.</a:t>
            </a:r>
            <a:endParaRPr lang="en-GB" dirty="0">
              <a:latin typeface="Calibri"/>
              <a:cs typeface="Calibri"/>
            </a:endParaRPr>
          </a:p>
        </p:txBody>
      </p:sp>
      <p:pic>
        <p:nvPicPr>
          <p:cNvPr id="5" name="Main graphic">
            <a:extLst>
              <a:ext uri="{FF2B5EF4-FFF2-40B4-BE49-F238E27FC236}">
                <a16:creationId xmlns:a16="http://schemas.microsoft.com/office/drawing/2014/main" id="{E95DEDCC-6AC0-4450-8DAF-1DA096B09060}"/>
              </a:ext>
            </a:extLst>
          </p:cNvPr>
          <p:cNvPicPr/>
          <p:nvPr/>
        </p:nvPicPr>
        <p:blipFill>
          <a:blip r:embed="rId3"/>
          <a:stretch/>
        </p:blipFill>
        <p:spPr>
          <a:xfrm>
            <a:off x="2675118" y="2255517"/>
            <a:ext cx="6350040" cy="4453920"/>
          </a:xfrm>
          <a:prstGeom prst="rect">
            <a:avLst/>
          </a:prstGeom>
          <a:ln>
            <a:noFill/>
          </a:ln>
        </p:spPr>
      </p:pic>
    </p:spTree>
    <p:extLst>
      <p:ext uri="{BB962C8B-B14F-4D97-AF65-F5344CB8AC3E}">
        <p14:creationId xmlns:p14="http://schemas.microsoft.com/office/powerpoint/2010/main" val="33472619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Prognosis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3.2.1: In patients with MN, use clinical and laboratory criteria to assess the risk of progressive loss of kidney function.</a:t>
            </a:r>
            <a:endParaRPr lang="en-GB" dirty="0">
              <a:latin typeface="Calibri"/>
              <a:cs typeface="Calibri"/>
            </a:endParaRPr>
          </a:p>
        </p:txBody>
      </p:sp>
      <p:pic>
        <p:nvPicPr>
          <p:cNvPr id="6" name="Main graphic">
            <a:extLst>
              <a:ext uri="{FF2B5EF4-FFF2-40B4-BE49-F238E27FC236}">
                <a16:creationId xmlns:a16="http://schemas.microsoft.com/office/drawing/2014/main" id="{BBDA00A7-E6FB-4DC7-B640-F5CA67B9B667}"/>
              </a:ext>
            </a:extLst>
          </p:cNvPr>
          <p:cNvPicPr/>
          <p:nvPr/>
        </p:nvPicPr>
        <p:blipFill>
          <a:blip r:embed="rId3"/>
          <a:stretch/>
        </p:blipFill>
        <p:spPr>
          <a:xfrm>
            <a:off x="1995055" y="2121388"/>
            <a:ext cx="8201890" cy="4461163"/>
          </a:xfrm>
          <a:prstGeom prst="rect">
            <a:avLst/>
          </a:prstGeom>
          <a:ln>
            <a:noFill/>
          </a:ln>
        </p:spPr>
      </p:pic>
    </p:spTree>
    <p:extLst>
      <p:ext uri="{BB962C8B-B14F-4D97-AF65-F5344CB8AC3E}">
        <p14:creationId xmlns:p14="http://schemas.microsoft.com/office/powerpoint/2010/main" val="3499596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Guideline Goals</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Generate a useful resource for clinicians and patients</a:t>
            </a:r>
          </a:p>
          <a:p>
            <a:pPr marL="800100" lvl="1" indent="-342900">
              <a:lnSpc>
                <a:spcPct val="100000"/>
              </a:lnSpc>
              <a:spcBef>
                <a:spcPts val="0"/>
              </a:spcBef>
            </a:pPr>
            <a:r>
              <a:rPr lang="en-GB" dirty="0">
                <a:solidFill>
                  <a:srgbClr val="004990"/>
                </a:solidFill>
                <a:latin typeface="Calibri"/>
                <a:cs typeface="Calibri"/>
              </a:rPr>
              <a:t>Address relevant questions with actionable recommendations</a:t>
            </a:r>
          </a:p>
          <a:p>
            <a:pPr marL="800100" lvl="1" indent="-342900">
              <a:lnSpc>
                <a:spcPct val="100000"/>
              </a:lnSpc>
              <a:spcBef>
                <a:spcPts val="0"/>
              </a:spcBef>
            </a:pPr>
            <a:r>
              <a:rPr lang="en-GB" dirty="0">
                <a:solidFill>
                  <a:srgbClr val="004990"/>
                </a:solidFill>
                <a:latin typeface="Calibri"/>
                <a:cs typeface="Calibri"/>
              </a:rPr>
              <a:t>Take on controversial topics when sufficient evidence</a:t>
            </a:r>
          </a:p>
          <a:p>
            <a:pPr marL="800100" lvl="1" indent="-342900">
              <a:lnSpc>
                <a:spcPct val="100000"/>
              </a:lnSpc>
              <a:spcBef>
                <a:spcPts val="0"/>
              </a:spcBef>
            </a:pPr>
            <a:r>
              <a:rPr lang="en-GB" dirty="0">
                <a:solidFill>
                  <a:srgbClr val="004990"/>
                </a:solidFill>
                <a:latin typeface="Calibri"/>
                <a:cs typeface="Calibri"/>
              </a:rPr>
              <a:t>Communicate clearly</a:t>
            </a:r>
          </a:p>
          <a:p>
            <a:pPr marL="342900" lvl="0" indent="-342900">
              <a:lnSpc>
                <a:spcPct val="100000"/>
              </a:lnSpc>
              <a:spcBef>
                <a:spcPts val="0"/>
              </a:spcBef>
            </a:pPr>
            <a:endParaRPr lang="en-GB" sz="900" dirty="0">
              <a:solidFill>
                <a:srgbClr val="004990"/>
              </a:solidFill>
            </a:endParaRPr>
          </a:p>
          <a:p>
            <a:pPr marL="342900" indent="-342900">
              <a:lnSpc>
                <a:spcPct val="100000"/>
              </a:lnSpc>
              <a:spcBef>
                <a:spcPts val="0"/>
              </a:spcBef>
            </a:pPr>
            <a:r>
              <a:rPr lang="en-GB" sz="2800" dirty="0">
                <a:solidFill>
                  <a:srgbClr val="004990"/>
                </a:solidFill>
              </a:rPr>
              <a:t>Target audience: Primarily clinicians treating patients with glomerular diseases</a:t>
            </a:r>
          </a:p>
          <a:p>
            <a:pPr marL="342900" indent="-342900">
              <a:lnSpc>
                <a:spcPct val="100000"/>
              </a:lnSpc>
              <a:spcBef>
                <a:spcPts val="0"/>
              </a:spcBef>
            </a:pPr>
            <a:endParaRPr lang="en-GB" sz="900" dirty="0">
              <a:solidFill>
                <a:srgbClr val="004990"/>
              </a:solidFill>
            </a:endParaRPr>
          </a:p>
          <a:p>
            <a:pPr marL="342900" lvl="0" indent="-342900">
              <a:lnSpc>
                <a:spcPct val="100000"/>
              </a:lnSpc>
              <a:spcBef>
                <a:spcPts val="0"/>
              </a:spcBef>
            </a:pPr>
            <a:r>
              <a:rPr lang="en-GB" sz="2800" dirty="0">
                <a:solidFill>
                  <a:srgbClr val="004990"/>
                </a:solidFill>
              </a:rPr>
              <a:t>Stay true to evidence, where available</a:t>
            </a:r>
          </a:p>
          <a:p>
            <a:pPr marL="342900" lvl="0" indent="-342900">
              <a:lnSpc>
                <a:spcPct val="100000"/>
              </a:lnSpc>
              <a:spcBef>
                <a:spcPts val="0"/>
              </a:spcBef>
            </a:pPr>
            <a:endParaRPr lang="en-GB" sz="900" dirty="0">
              <a:solidFill>
                <a:srgbClr val="004990"/>
              </a:solidFill>
            </a:endParaRPr>
          </a:p>
          <a:p>
            <a:pPr marL="342900" indent="-342900">
              <a:lnSpc>
                <a:spcPct val="100000"/>
              </a:lnSpc>
              <a:spcBef>
                <a:spcPts val="0"/>
              </a:spcBef>
            </a:pPr>
            <a:r>
              <a:rPr lang="en-GB" sz="2800" dirty="0">
                <a:solidFill>
                  <a:srgbClr val="004990"/>
                </a:solidFill>
              </a:rPr>
              <a:t>Propose research questions</a:t>
            </a:r>
          </a:p>
          <a:p>
            <a:pPr marL="342900" indent="-342900">
              <a:lnSpc>
                <a:spcPct val="100000"/>
              </a:lnSpc>
              <a:spcBef>
                <a:spcPts val="0"/>
              </a:spcBef>
            </a:pPr>
            <a:endParaRPr lang="en-GB" sz="900" dirty="0">
              <a:solidFill>
                <a:srgbClr val="004990"/>
              </a:solidFill>
            </a:endParaRPr>
          </a:p>
          <a:p>
            <a:pPr marL="342900" lvl="0" indent="-342900">
              <a:lnSpc>
                <a:spcPct val="100000"/>
              </a:lnSpc>
              <a:spcBef>
                <a:spcPts val="0"/>
              </a:spcBef>
            </a:pPr>
            <a:r>
              <a:rPr lang="en-GB" sz="2800" dirty="0">
                <a:solidFill>
                  <a:srgbClr val="004990"/>
                </a:solidFill>
              </a:rPr>
              <a:t>Be mindful of implications for policy and payment</a:t>
            </a:r>
          </a:p>
          <a:p>
            <a:pPr marL="342900" lvl="0" indent="-342900">
              <a:lnSpc>
                <a:spcPct val="100000"/>
              </a:lnSpc>
              <a:spcBef>
                <a:spcPts val="0"/>
              </a:spcBef>
            </a:pPr>
            <a:endParaRPr lang="en-GB" sz="900" dirty="0">
              <a:solidFill>
                <a:srgbClr val="004990"/>
              </a:solidFill>
            </a:endParaRPr>
          </a:p>
        </p:txBody>
      </p:sp>
    </p:spTree>
    <p:extLst>
      <p:ext uri="{BB962C8B-B14F-4D97-AF65-F5344CB8AC3E}">
        <p14:creationId xmlns:p14="http://schemas.microsoft.com/office/powerpoint/2010/main" val="30934902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3.3.1: Considerations for treatment of patients with primary MN:</a:t>
            </a:r>
          </a:p>
          <a:p>
            <a:pPr marL="738188">
              <a:lnSpc>
                <a:spcPct val="100000"/>
              </a:lnSpc>
              <a:spcBef>
                <a:spcPts val="0"/>
              </a:spcBef>
            </a:pPr>
            <a:r>
              <a:rPr lang="en-US" dirty="0">
                <a:latin typeface="Calibri"/>
                <a:cs typeface="Calibri"/>
              </a:rPr>
              <a:t>All patients with primary MN and proteinuria should receive optimal supportive care.</a:t>
            </a:r>
          </a:p>
          <a:p>
            <a:pPr marL="738188">
              <a:lnSpc>
                <a:spcPct val="100000"/>
              </a:lnSpc>
              <a:spcBef>
                <a:spcPts val="0"/>
              </a:spcBef>
            </a:pPr>
            <a:r>
              <a:rPr lang="en-US" dirty="0">
                <a:latin typeface="Calibri"/>
                <a:cs typeface="Calibri"/>
              </a:rPr>
              <a:t>Immunosuppressive therapy should be restricted to patients considered at risk for progressive kidney injury.</a:t>
            </a:r>
            <a:endParaRPr lang="en-GB" dirty="0">
              <a:latin typeface="Calibri"/>
              <a:cs typeface="Calibri"/>
            </a:endParaRPr>
          </a:p>
        </p:txBody>
      </p:sp>
      <p:pic>
        <p:nvPicPr>
          <p:cNvPr id="5" name="Main graphic">
            <a:extLst>
              <a:ext uri="{FF2B5EF4-FFF2-40B4-BE49-F238E27FC236}">
                <a16:creationId xmlns:a16="http://schemas.microsoft.com/office/drawing/2014/main" id="{21296203-55DB-4ABF-976B-D7C1622CDED1}"/>
              </a:ext>
            </a:extLst>
          </p:cNvPr>
          <p:cNvPicPr/>
          <p:nvPr/>
        </p:nvPicPr>
        <p:blipFill>
          <a:blip r:embed="rId3"/>
          <a:stretch/>
        </p:blipFill>
        <p:spPr>
          <a:xfrm>
            <a:off x="2920980" y="2993476"/>
            <a:ext cx="6350040" cy="3790800"/>
          </a:xfrm>
          <a:prstGeom prst="rect">
            <a:avLst/>
          </a:prstGeom>
          <a:ln>
            <a:noFill/>
          </a:ln>
        </p:spPr>
      </p:pic>
    </p:spTree>
    <p:extLst>
      <p:ext uri="{BB962C8B-B14F-4D97-AF65-F5344CB8AC3E}">
        <p14:creationId xmlns:p14="http://schemas.microsoft.com/office/powerpoint/2010/main" val="9496068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3.3.2: Immunosuppressive therapy is not required in patients with MN, proteinuria &lt;3.5 g/d, serum albumin &gt;30 g/l by bromocresol purple (BCP) or immunometric assay, and eGFR &gt;60 ml/min per 1.73 m</a:t>
            </a:r>
            <a:r>
              <a:rPr lang="en-US" baseline="30000" dirty="0">
                <a:latin typeface="Calibri"/>
                <a:cs typeface="Calibri"/>
              </a:rPr>
              <a:t>2</a:t>
            </a:r>
            <a:r>
              <a:rPr lang="en-US" dirty="0">
                <a:latin typeface="Calibri"/>
                <a:cs typeface="Calibri"/>
              </a:rPr>
              <a:t>.</a:t>
            </a:r>
          </a:p>
          <a:p>
            <a:pPr marL="0" lvl="0" indent="0">
              <a:lnSpc>
                <a:spcPct val="100000"/>
              </a:lnSpc>
              <a:spcBef>
                <a:spcPts val="0"/>
              </a:spcBef>
              <a:buNone/>
            </a:pPr>
            <a:endParaRPr lang="en-US" dirty="0"/>
          </a:p>
          <a:p>
            <a:pPr marL="0" lvl="0" indent="0">
              <a:lnSpc>
                <a:spcPct val="100000"/>
              </a:lnSpc>
              <a:spcBef>
                <a:spcPts val="0"/>
              </a:spcBef>
              <a:buNone/>
            </a:pPr>
            <a:r>
              <a:rPr lang="en-GB" dirty="0">
                <a:latin typeface="Calibri"/>
                <a:cs typeface="Calibri"/>
              </a:rPr>
              <a:t>Practice Point 3.3.3: Immunosuppressive therapy is not required in patients with MN, nephrotic syndrome, and normal eGFR, unless at least one risk factor for disease progression is present or serious complications of nephrotic syndrome (e.g., AKI, infections, thromboembolic events) have occurred.</a:t>
            </a:r>
          </a:p>
        </p:txBody>
      </p:sp>
    </p:spTree>
    <p:extLst>
      <p:ext uri="{BB962C8B-B14F-4D97-AF65-F5344CB8AC3E}">
        <p14:creationId xmlns:p14="http://schemas.microsoft.com/office/powerpoint/2010/main" val="4826176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3.3.1: For patients with MN and at least one risk factor for disease progression, we recommend using rituximab or cyclophosphamide and alternate month glucocorticoids for 6 months, or CNI-based therapy for ≥6 months, with the choice of treatment depending on the risk estimate (1B).</a:t>
            </a:r>
            <a:endParaRPr lang="en-GB" b="1" dirty="0">
              <a:latin typeface="Calibri"/>
              <a:cs typeface="Calibri"/>
            </a:endParaRPr>
          </a:p>
        </p:txBody>
      </p:sp>
      <p:pic>
        <p:nvPicPr>
          <p:cNvPr id="3" name="Picture 2">
            <a:extLst>
              <a:ext uri="{FF2B5EF4-FFF2-40B4-BE49-F238E27FC236}">
                <a16:creationId xmlns:a16="http://schemas.microsoft.com/office/drawing/2014/main" id="{F4124A62-B822-47D8-8B79-D2C9AD8002A6}"/>
              </a:ext>
            </a:extLst>
          </p:cNvPr>
          <p:cNvPicPr>
            <a:picLocks noChangeAspect="1"/>
          </p:cNvPicPr>
          <p:nvPr/>
        </p:nvPicPr>
        <p:blipFill>
          <a:blip r:embed="rId3"/>
          <a:stretch>
            <a:fillRect/>
          </a:stretch>
        </p:blipFill>
        <p:spPr>
          <a:xfrm>
            <a:off x="1382235" y="2755444"/>
            <a:ext cx="9427530" cy="3827107"/>
          </a:xfrm>
          <a:prstGeom prst="rect">
            <a:avLst/>
          </a:prstGeom>
        </p:spPr>
      </p:pic>
    </p:spTree>
    <p:extLst>
      <p:ext uri="{BB962C8B-B14F-4D97-AF65-F5344CB8AC3E}">
        <p14:creationId xmlns:p14="http://schemas.microsoft.com/office/powerpoint/2010/main" val="891093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3.3.4: Longitudinal monitoring of antiPLA2R antibody levels at 6 months after start of therapy may be useful for evaluating treatment response in patients</a:t>
            </a:r>
          </a:p>
          <a:p>
            <a:pPr marL="0" lvl="0" indent="0">
              <a:lnSpc>
                <a:spcPct val="100000"/>
              </a:lnSpc>
              <a:spcBef>
                <a:spcPts val="0"/>
              </a:spcBef>
              <a:buNone/>
            </a:pPr>
            <a:r>
              <a:rPr lang="en-US" dirty="0">
                <a:latin typeface="Calibri"/>
                <a:cs typeface="Calibri"/>
              </a:rPr>
              <a:t>with MN, and can be used to guide adjustments to therapy.</a:t>
            </a:r>
            <a:endParaRPr lang="en-GB" dirty="0">
              <a:latin typeface="Calibri"/>
              <a:cs typeface="Calibri"/>
            </a:endParaRPr>
          </a:p>
        </p:txBody>
      </p:sp>
      <p:pic>
        <p:nvPicPr>
          <p:cNvPr id="3" name="Picture 2">
            <a:extLst>
              <a:ext uri="{FF2B5EF4-FFF2-40B4-BE49-F238E27FC236}">
                <a16:creationId xmlns:a16="http://schemas.microsoft.com/office/drawing/2014/main" id="{F512DB6E-5C53-49FF-BC16-B674E06EFE1E}"/>
              </a:ext>
            </a:extLst>
          </p:cNvPr>
          <p:cNvPicPr>
            <a:picLocks noChangeAspect="1"/>
          </p:cNvPicPr>
          <p:nvPr/>
        </p:nvPicPr>
        <p:blipFill>
          <a:blip r:embed="rId3"/>
          <a:stretch>
            <a:fillRect/>
          </a:stretch>
        </p:blipFill>
        <p:spPr>
          <a:xfrm>
            <a:off x="1841148" y="2277109"/>
            <a:ext cx="8509703" cy="4410018"/>
          </a:xfrm>
          <a:prstGeom prst="rect">
            <a:avLst/>
          </a:prstGeom>
        </p:spPr>
      </p:pic>
    </p:spTree>
    <p:extLst>
      <p:ext uri="{BB962C8B-B14F-4D97-AF65-F5344CB8AC3E}">
        <p14:creationId xmlns:p14="http://schemas.microsoft.com/office/powerpoint/2010/main" val="2209825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3.4.1: Algorithm for the treatment of patients with MN and initial relapse after therapy </a:t>
            </a:r>
            <a:endParaRPr lang="en-GB" dirty="0">
              <a:latin typeface="Calibri"/>
              <a:cs typeface="Calibri"/>
            </a:endParaRPr>
          </a:p>
        </p:txBody>
      </p:sp>
      <p:pic>
        <p:nvPicPr>
          <p:cNvPr id="5" name="Picture 4">
            <a:extLst>
              <a:ext uri="{FF2B5EF4-FFF2-40B4-BE49-F238E27FC236}">
                <a16:creationId xmlns:a16="http://schemas.microsoft.com/office/drawing/2014/main" id="{16E1F86F-3057-420D-8DD0-086124028716}"/>
              </a:ext>
            </a:extLst>
          </p:cNvPr>
          <p:cNvPicPr>
            <a:picLocks noChangeAspect="1"/>
          </p:cNvPicPr>
          <p:nvPr/>
        </p:nvPicPr>
        <p:blipFill>
          <a:blip r:embed="rId3"/>
          <a:stretch>
            <a:fillRect/>
          </a:stretch>
        </p:blipFill>
        <p:spPr>
          <a:xfrm>
            <a:off x="1978373" y="2021793"/>
            <a:ext cx="8235253" cy="4046497"/>
          </a:xfrm>
          <a:prstGeom prst="rect">
            <a:avLst/>
          </a:prstGeom>
        </p:spPr>
      </p:pic>
    </p:spTree>
    <p:extLst>
      <p:ext uri="{BB962C8B-B14F-4D97-AF65-F5344CB8AC3E}">
        <p14:creationId xmlns:p14="http://schemas.microsoft.com/office/powerpoint/2010/main" val="31731000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3.4.2: Algorithm for management of patients with treatment-resistant MN</a:t>
            </a:r>
            <a:endParaRPr lang="en-GB" dirty="0">
              <a:latin typeface="Calibri"/>
              <a:cs typeface="Calibri"/>
            </a:endParaRPr>
          </a:p>
        </p:txBody>
      </p:sp>
      <p:pic>
        <p:nvPicPr>
          <p:cNvPr id="6" name="Main graphic">
            <a:extLst>
              <a:ext uri="{FF2B5EF4-FFF2-40B4-BE49-F238E27FC236}">
                <a16:creationId xmlns:a16="http://schemas.microsoft.com/office/drawing/2014/main" id="{8C4F4E16-CE64-4020-B8C0-FB8F801EBAC0}"/>
              </a:ext>
            </a:extLst>
          </p:cNvPr>
          <p:cNvPicPr/>
          <p:nvPr/>
        </p:nvPicPr>
        <p:blipFill>
          <a:blip r:embed="rId3"/>
          <a:stretch/>
        </p:blipFill>
        <p:spPr>
          <a:xfrm>
            <a:off x="1159163" y="1667743"/>
            <a:ext cx="9873673" cy="4580658"/>
          </a:xfrm>
          <a:prstGeom prst="rect">
            <a:avLst/>
          </a:prstGeom>
          <a:ln>
            <a:noFill/>
          </a:ln>
        </p:spPr>
      </p:pic>
    </p:spTree>
    <p:extLst>
      <p:ext uri="{BB962C8B-B14F-4D97-AF65-F5344CB8AC3E}">
        <p14:creationId xmlns:p14="http://schemas.microsoft.com/office/powerpoint/2010/main" val="28947680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in graphic">
            <a:extLst>
              <a:ext uri="{FF2B5EF4-FFF2-40B4-BE49-F238E27FC236}">
                <a16:creationId xmlns:a16="http://schemas.microsoft.com/office/drawing/2014/main" id="{22092B27-3219-4AD3-B884-B09B131E6223}"/>
              </a:ext>
            </a:extLst>
          </p:cNvPr>
          <p:cNvPicPr/>
          <p:nvPr/>
        </p:nvPicPr>
        <p:blipFill rotWithShape="1">
          <a:blip r:embed="rId3"/>
          <a:srcRect t="73891" r="12694"/>
          <a:stretch/>
        </p:blipFill>
        <p:spPr>
          <a:xfrm>
            <a:off x="6342418" y="3820537"/>
            <a:ext cx="5387221" cy="1924482"/>
          </a:xfrm>
          <a:prstGeom prst="rect">
            <a:avLst/>
          </a:prstGeom>
          <a:ln>
            <a:noFill/>
          </a:ln>
        </p:spPr>
      </p:pic>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3.4.3: Evaluation of a kidney transplant recipient with MN</a:t>
            </a:r>
            <a:endParaRPr lang="en-GB" dirty="0">
              <a:latin typeface="Calibri"/>
              <a:cs typeface="Calibri"/>
            </a:endParaRPr>
          </a:p>
        </p:txBody>
      </p:sp>
      <p:pic>
        <p:nvPicPr>
          <p:cNvPr id="5" name="Main graphic">
            <a:extLst>
              <a:ext uri="{FF2B5EF4-FFF2-40B4-BE49-F238E27FC236}">
                <a16:creationId xmlns:a16="http://schemas.microsoft.com/office/drawing/2014/main" id="{260A4250-646B-46A1-B32B-36F4E2E76248}"/>
              </a:ext>
            </a:extLst>
          </p:cNvPr>
          <p:cNvPicPr/>
          <p:nvPr/>
        </p:nvPicPr>
        <p:blipFill rotWithShape="1">
          <a:blip r:embed="rId3"/>
          <a:srcRect b="68708"/>
          <a:stretch/>
        </p:blipFill>
        <p:spPr>
          <a:xfrm>
            <a:off x="2597727" y="1389529"/>
            <a:ext cx="6996546" cy="2321535"/>
          </a:xfrm>
          <a:prstGeom prst="rect">
            <a:avLst/>
          </a:prstGeom>
          <a:ln>
            <a:noFill/>
          </a:ln>
        </p:spPr>
      </p:pic>
      <p:pic>
        <p:nvPicPr>
          <p:cNvPr id="7" name="Main graphic">
            <a:extLst>
              <a:ext uri="{FF2B5EF4-FFF2-40B4-BE49-F238E27FC236}">
                <a16:creationId xmlns:a16="http://schemas.microsoft.com/office/drawing/2014/main" id="{D90BEE2E-A061-4661-B938-25BBBE82F3A9}"/>
              </a:ext>
            </a:extLst>
          </p:cNvPr>
          <p:cNvPicPr/>
          <p:nvPr/>
        </p:nvPicPr>
        <p:blipFill rotWithShape="1">
          <a:blip r:embed="rId3"/>
          <a:srcRect t="34447" b="26090"/>
          <a:stretch/>
        </p:blipFill>
        <p:spPr>
          <a:xfrm>
            <a:off x="163834" y="3912900"/>
            <a:ext cx="6169891" cy="2826663"/>
          </a:xfrm>
          <a:prstGeom prst="rect">
            <a:avLst/>
          </a:prstGeom>
          <a:ln>
            <a:noFill/>
          </a:ln>
        </p:spPr>
      </p:pic>
    </p:spTree>
    <p:extLst>
      <p:ext uri="{BB962C8B-B14F-4D97-AF65-F5344CB8AC3E}">
        <p14:creationId xmlns:p14="http://schemas.microsoft.com/office/powerpoint/2010/main" val="28266151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3.4.4: Algorithm for management of children with MN</a:t>
            </a:r>
            <a:endParaRPr lang="en-GB" dirty="0">
              <a:latin typeface="Calibri"/>
              <a:cs typeface="Calibri"/>
            </a:endParaRPr>
          </a:p>
        </p:txBody>
      </p:sp>
      <p:pic>
        <p:nvPicPr>
          <p:cNvPr id="3" name="Picture 2">
            <a:extLst>
              <a:ext uri="{FF2B5EF4-FFF2-40B4-BE49-F238E27FC236}">
                <a16:creationId xmlns:a16="http://schemas.microsoft.com/office/drawing/2014/main" id="{AAFA2024-3955-41E5-A3B8-CE2CC2CB3499}"/>
              </a:ext>
            </a:extLst>
          </p:cNvPr>
          <p:cNvPicPr>
            <a:picLocks noChangeAspect="1"/>
          </p:cNvPicPr>
          <p:nvPr/>
        </p:nvPicPr>
        <p:blipFill>
          <a:blip r:embed="rId3"/>
          <a:stretch>
            <a:fillRect/>
          </a:stretch>
        </p:blipFill>
        <p:spPr>
          <a:xfrm>
            <a:off x="1791909" y="1667742"/>
            <a:ext cx="8608181" cy="4147127"/>
          </a:xfrm>
          <a:prstGeom prst="rect">
            <a:avLst/>
          </a:prstGeom>
        </p:spPr>
      </p:pic>
    </p:spTree>
    <p:extLst>
      <p:ext uri="{BB962C8B-B14F-4D97-AF65-F5344CB8AC3E}">
        <p14:creationId xmlns:p14="http://schemas.microsoft.com/office/powerpoint/2010/main" val="38178115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3.4.5: Prophylactic anticoagulant therapy in patients with MN and nephrotic syndrome should be based on an estimate of the risk of thrombotic events and the risk of bleeding complications</a:t>
            </a:r>
            <a:endParaRPr lang="en-GB" dirty="0">
              <a:latin typeface="Calibri"/>
              <a:cs typeface="Calibri"/>
            </a:endParaRPr>
          </a:p>
        </p:txBody>
      </p:sp>
      <p:pic>
        <p:nvPicPr>
          <p:cNvPr id="5" name="Picture 4">
            <a:extLst>
              <a:ext uri="{FF2B5EF4-FFF2-40B4-BE49-F238E27FC236}">
                <a16:creationId xmlns:a16="http://schemas.microsoft.com/office/drawing/2014/main" id="{B9CC3186-0873-4729-B135-B16684D67F89}"/>
              </a:ext>
            </a:extLst>
          </p:cNvPr>
          <p:cNvPicPr>
            <a:picLocks noChangeAspect="1"/>
          </p:cNvPicPr>
          <p:nvPr/>
        </p:nvPicPr>
        <p:blipFill>
          <a:blip r:embed="rId3"/>
          <a:stretch>
            <a:fillRect/>
          </a:stretch>
        </p:blipFill>
        <p:spPr>
          <a:xfrm>
            <a:off x="1373976" y="2599875"/>
            <a:ext cx="9444048" cy="3280945"/>
          </a:xfrm>
          <a:prstGeom prst="rect">
            <a:avLst/>
          </a:prstGeom>
        </p:spPr>
      </p:pic>
    </p:spTree>
    <p:extLst>
      <p:ext uri="{BB962C8B-B14F-4D97-AF65-F5344CB8AC3E}">
        <p14:creationId xmlns:p14="http://schemas.microsoft.com/office/powerpoint/2010/main" val="17957835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t>Chapter 4. Nephrotic Syndrome in Children</a:t>
            </a:r>
            <a:endParaRPr sz="3600" i="1" dirty="0">
              <a:latin typeface="Arial"/>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38603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4">
      <a:dk1>
        <a:sysClr val="windowText" lastClr="000000"/>
      </a:dk1>
      <a:lt1>
        <a:sysClr val="window" lastClr="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4">
      <a:dk1>
        <a:sysClr val="windowText" lastClr="000000"/>
      </a:dk1>
      <a:lt1>
        <a:sysClr val="window" lastClr="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4906</TotalTime>
  <Words>24222</Words>
  <Application>Microsoft Macintosh PowerPoint</Application>
  <PresentationFormat>Widescreen</PresentationFormat>
  <Paragraphs>1825</Paragraphs>
  <Slides>215</Slides>
  <Notes>199</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215</vt:i4>
      </vt:variant>
    </vt:vector>
  </HeadingPairs>
  <TitlesOfParts>
    <vt:vector size="232" baseType="lpstr">
      <vt:lpstr>AdvOT15e8cdec</vt:lpstr>
      <vt:lpstr>AdvOT255b5711.I</vt:lpstr>
      <vt:lpstr>AdvOT255b5711.I+20</vt:lpstr>
      <vt:lpstr>AdvOT255b5711.I+fb</vt:lpstr>
      <vt:lpstr>AdvOT77db9845</vt:lpstr>
      <vt:lpstr>AdvOT77db9845+20</vt:lpstr>
      <vt:lpstr>AdvOT77db9845+fb</vt:lpstr>
      <vt:lpstr>AdvOT8817665d</vt:lpstr>
      <vt:lpstr>AdvOT9974ba86.B</vt:lpstr>
      <vt:lpstr>AdvOT9974ba86.B+fb</vt:lpstr>
      <vt:lpstr>AdvP4C4E51</vt:lpstr>
      <vt:lpstr>AdvPS4721B4</vt:lpstr>
      <vt:lpstr>Arial</vt:lpstr>
      <vt:lpstr>Calibri</vt:lpstr>
      <vt:lpstr>Cambria Math</vt:lpstr>
      <vt:lpstr>1_Office Theme</vt:lpstr>
      <vt:lpstr>2_Office Theme</vt:lpstr>
      <vt:lpstr>KDIGO 2021 Clinical Practice Guideline for the Management of Glomerular Diseases</vt:lpstr>
      <vt:lpstr>Presenter Note</vt:lpstr>
      <vt:lpstr>Table of contents</vt:lpstr>
      <vt:lpstr>PowerPoint Presentation</vt:lpstr>
      <vt:lpstr>KDIGO Controversies Conference on Glomerular Diseases</vt:lpstr>
      <vt:lpstr>KDIGO 2012 Guideline: The Beginning</vt:lpstr>
      <vt:lpstr>Timeline of Guideline for Management of GD</vt:lpstr>
      <vt:lpstr>Scope of the Clinical Practice Guideline</vt:lpstr>
      <vt:lpstr>Guideline Goals</vt:lpstr>
      <vt:lpstr>Work Group</vt:lpstr>
      <vt:lpstr>Work Group</vt:lpstr>
      <vt:lpstr>What Is New Since the 2012 KDIGO Guideline</vt:lpstr>
      <vt:lpstr>Evidence Review </vt:lpstr>
      <vt:lpstr>PICOS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Literature Search  October 2018 Supplemented with additional studies until September 2019; Updated in June 2020</vt:lpstr>
      <vt:lpstr>Evidence Synthesis </vt:lpstr>
      <vt:lpstr>Grading Recommendations</vt:lpstr>
      <vt:lpstr>Guideline Format</vt:lpstr>
      <vt:lpstr>Guideline Format</vt:lpstr>
      <vt:lpstr>Glomerular Diseases Guideline Contents</vt:lpstr>
      <vt:lpstr>Chapter 1. General Principles for the Management of Glomerular Disease</vt:lpstr>
      <vt:lpstr>Kidney Biopsy</vt:lpstr>
      <vt:lpstr>Kidney Biopsy</vt:lpstr>
      <vt:lpstr>Kidney Biopsy</vt:lpstr>
      <vt:lpstr>Assessment of Kidney Function</vt:lpstr>
      <vt:lpstr>Assessment of Kidney Function</vt:lpstr>
      <vt:lpstr>Assessment of Kidney Function</vt:lpstr>
      <vt:lpstr>Assessment of Kidney Function</vt:lpstr>
      <vt:lpstr>Evaluation of Hematuria</vt:lpstr>
      <vt:lpstr>Management of Complications of GD</vt:lpstr>
      <vt:lpstr>Management of Complications of GD</vt:lpstr>
      <vt:lpstr>Management of Hypertension and Proteinuria Reduction in GD </vt:lpstr>
      <vt:lpstr>Management of Hypertension and Proteinuria Reduction in GD </vt:lpstr>
      <vt:lpstr>Management of Hypertension and Proteinuria Reduction in GD</vt:lpstr>
      <vt:lpstr>Management of Hyperlipidemia in GD</vt:lpstr>
      <vt:lpstr>Hypercoagulability and thrombosis</vt:lpstr>
      <vt:lpstr>Hypercoagulability and thrombosis</vt:lpstr>
      <vt:lpstr>Hypercoagulability and thrombosis</vt:lpstr>
      <vt:lpstr>Risks of Infections</vt:lpstr>
      <vt:lpstr>Outcome Measures</vt:lpstr>
      <vt:lpstr>Impact of Age, Sex, Ethnicity, and Genetic Background  Genomic, transcriptomics, proteomics, metabolomics</vt:lpstr>
      <vt:lpstr>Use of Glucocorticoids and Immunosuppressive Therapy</vt:lpstr>
      <vt:lpstr>Pharmacologic Aspects of Immunosuppression</vt:lpstr>
      <vt:lpstr>Dietary Management of Glomerular Disease</vt:lpstr>
      <vt:lpstr>Pregnancy &amp; Reproductive Health in Women with GD</vt:lpstr>
      <vt:lpstr>Pregnancy and Reproductive Health in Women with GD</vt:lpstr>
      <vt:lpstr>Pregnancy and Reproductive Health in Women with GD</vt:lpstr>
      <vt:lpstr>Pregnancy and Reproductive Health in Women with GD</vt:lpstr>
      <vt:lpstr>Treatment Costs and Related Issues</vt:lpstr>
      <vt:lpstr>Goals of Glomerular Disease Treatment   Post-Transplantation GN</vt:lpstr>
      <vt:lpstr>Chapter 2. Immunoglobulin A Nephropathy (IgAN)/Immunoglobulin A Vasculitis (IgAV)</vt:lpstr>
      <vt:lpstr>IgAN - Diagnosis</vt:lpstr>
      <vt:lpstr>IgAN - Prognosis</vt:lpstr>
      <vt:lpstr>IgAN - Treatment</vt:lpstr>
      <vt:lpstr>IgAN - Treatment</vt:lpstr>
      <vt:lpstr>IgAN - Treatment</vt:lpstr>
      <vt:lpstr>IgAN – Treatment of Patients with IgAN who are at High Risk of Progressive CKD despite Maximal Supportive Care </vt:lpstr>
      <vt:lpstr>IgAN – Treatment of Patients with IgAN who are at High Risk of Progressive CKD despite Maximal Supportive Care </vt:lpstr>
      <vt:lpstr>IgAN – Treatment of Patients with IgAN who are at High Risk of Progressive CKD despite Maximal Supportive Care </vt:lpstr>
      <vt:lpstr>IgAN – Treatment of Patients with IgAN who are at High Risk of Progressive CKD despite Maximal Supportive Care </vt:lpstr>
      <vt:lpstr>IgAN – Treatment of Patients with IgAN who are at High Risk of Progressive CKD despite Maximal Supportive Care </vt:lpstr>
      <vt:lpstr>IgAN – Treatment of Patients with IgAN who are at High Risk of Progressive CKD despite Maximal Supportive Care </vt:lpstr>
      <vt:lpstr>IgAN – Special Situations</vt:lpstr>
      <vt:lpstr>IgAN – Special Situations</vt:lpstr>
      <vt:lpstr>IgAN – Special Situations</vt:lpstr>
      <vt:lpstr>IgAN – Special Situations</vt:lpstr>
      <vt:lpstr>IgAN – Special Situations</vt:lpstr>
      <vt:lpstr>IgAN – Special Situations</vt:lpstr>
      <vt:lpstr>IgAN – Special Situations</vt:lpstr>
      <vt:lpstr>IgAV - Diagnosis</vt:lpstr>
      <vt:lpstr>IgAV - Prognosis</vt:lpstr>
      <vt:lpstr>IgAV – Treatment – Prevention of Nephritis in IgAV</vt:lpstr>
      <vt:lpstr>IgAN – Treatment of Patients with IgAVN who are at High Risk of Progressive CKD despite Maximal Supportive Care </vt:lpstr>
      <vt:lpstr>IgAN – Special Situations</vt:lpstr>
      <vt:lpstr>IgAN – Special Situations – IgAV-Associated Nephritis in Children</vt:lpstr>
      <vt:lpstr>Chapter 3. Membranous Nephropathy</vt:lpstr>
      <vt:lpstr>Membranous Nephropathy - Diagnosis</vt:lpstr>
      <vt:lpstr>Membranous Nephropathy - Diagnosis</vt:lpstr>
      <vt:lpstr>Membranous Nephropathy - Diagnosis</vt:lpstr>
      <vt:lpstr>Membranous Nephropathy - Prognosis</vt:lpstr>
      <vt:lpstr>Membranous Nephropathy - Treatment</vt:lpstr>
      <vt:lpstr>Membranous Nephropathy - Treatment</vt:lpstr>
      <vt:lpstr>Membranous Nephropathy - Treatment</vt:lpstr>
      <vt:lpstr>Membranous Nephropathy - Treatment</vt:lpstr>
      <vt:lpstr>Membranous Nephropathy – Special Situations</vt:lpstr>
      <vt:lpstr>Membranous Nephropathy – Special Situations</vt:lpstr>
      <vt:lpstr>Membranous Nephropathy – Special Situations</vt:lpstr>
      <vt:lpstr>Membranous Nephropathy – Special Situations</vt:lpstr>
      <vt:lpstr>Membranous Nephropathy – Special Situations</vt:lpstr>
      <vt:lpstr>Chapter 4. Nephrotic Syndrome in Children</vt:lpstr>
      <vt:lpstr>Nephrotic Syndrome in Children - Diagnosis</vt:lpstr>
      <vt:lpstr>Nephrotic Syndrome in Children - Diagnosis</vt:lpstr>
      <vt:lpstr>Nephrotic Syndrome in Children - Prognosis</vt:lpstr>
      <vt:lpstr>Nephrotic Syndrome in Children - Treatment</vt:lpstr>
      <vt:lpstr>Nephrotic Syndrome in Children – Initial Treatment</vt:lpstr>
      <vt:lpstr>Nephrotic Syndrome in Children – Prevention and Treatment of Relapses</vt:lpstr>
      <vt:lpstr>Nephrotic Syndrome in Children – Prevention and Treatment of Relapses</vt:lpstr>
      <vt:lpstr>Nephrotic Syndrome in Children – Prevention and Treatment of Relapses</vt:lpstr>
      <vt:lpstr>Nephrotic Syndrome in Children – Prevention and Treatment of Relapses</vt:lpstr>
      <vt:lpstr>Steroid-Resistant Nephrotic Syndrome in Children - Treatment </vt:lpstr>
      <vt:lpstr>Steroid-Resistant Nephrotic Syndrome in Children – Special Situations </vt:lpstr>
      <vt:lpstr>Chapter 5. Minimal Change Disease (MCD) in Adults</vt:lpstr>
      <vt:lpstr>MCD in Adults </vt:lpstr>
      <vt:lpstr>MCD in Adults - Treatment</vt:lpstr>
      <vt:lpstr>MCD in Adults - Treatment</vt:lpstr>
      <vt:lpstr>MCD in Adults - Treatment</vt:lpstr>
      <vt:lpstr>MCD in Adults – Treatment of Relapse</vt:lpstr>
      <vt:lpstr>MCD in Adults – Treatment of Relapse</vt:lpstr>
      <vt:lpstr>MCD in Adults – Treatment of Relapse</vt:lpstr>
      <vt:lpstr>Chapter 6. Focal Segmental Glomerulosclerosis (FSGS) in Adults</vt:lpstr>
      <vt:lpstr>FSGS in Adults - Classification</vt:lpstr>
      <vt:lpstr>FSGS in Adults - Definitions</vt:lpstr>
      <vt:lpstr>FSGS in Adults – Diagnosis: Differentiating between primary and secondary FSGS</vt:lpstr>
      <vt:lpstr>FSGS in Adults – Diagnosis: Differentiating between primary and secondary FSGS</vt:lpstr>
      <vt:lpstr>FSGS in Adults – Diagnosis: Genetic testing</vt:lpstr>
      <vt:lpstr>FSGS in Adults – Treatment: Management of FSGS-UC and secondary FSGS</vt:lpstr>
      <vt:lpstr>FSGS in Adults – Treatment: Initial Treatment of Primary FSGS</vt:lpstr>
      <vt:lpstr>FSGS in Adults – Special Situations: Steroid-resistant primary FSGS</vt:lpstr>
      <vt:lpstr>FSGS in Adults – Treatment: Initial Treatment of Primary FSGS</vt:lpstr>
      <vt:lpstr>FSGS in Adults – Treatment: Initial Treatment of Primary FSGS</vt:lpstr>
      <vt:lpstr>FSGS in Adults – Special Situations: Dosing schedule for cyclosporine and tacrolimus</vt:lpstr>
      <vt:lpstr>FSGS in Adults – Special Situations: Patients resistant to or intolerant to CNIs</vt:lpstr>
      <vt:lpstr>FSGS in Adults – Special Situations: Management of relapse</vt:lpstr>
      <vt:lpstr>Chapter 7. Infection-related Glomerulonephritis</vt:lpstr>
      <vt:lpstr>Bacterial Infection-related GN – Diagnosis</vt:lpstr>
      <vt:lpstr>Bacterial Infection-related GN – Prognosis and Treatment</vt:lpstr>
      <vt:lpstr>Viral Infection-related GN – Hepatitis C (HCV)</vt:lpstr>
      <vt:lpstr>Viral Infection-related GN – Hepatitis B (HBV) </vt:lpstr>
      <vt:lpstr>Viral Infection-related GN – Hepatitis B (HBV)- Treatment </vt:lpstr>
      <vt:lpstr>Viral Infection-related GN – Hepatitis B (HBV) – Special Situations </vt:lpstr>
      <vt:lpstr>Viral Infection-related GN – Human Immunodeficiency virus (HIV) </vt:lpstr>
      <vt:lpstr>Viral Infection-related GN – Human Immunodeficiency virus (HIV) - Diagnosis</vt:lpstr>
      <vt:lpstr>Viral Infection-related GN – Human Immunodeficiency virus (HIV) - Prognosis</vt:lpstr>
      <vt:lpstr>Viral Infection-related GN – Human Immunodeficiency virus (HIV) - Diagnosis</vt:lpstr>
      <vt:lpstr>Viral Infection-related GN – Human Immunodeficiency virus (HIV) - Treatment</vt:lpstr>
      <vt:lpstr>Nephropathies due to Infections – Schistosomal Nephropathy - Diagnosis</vt:lpstr>
      <vt:lpstr>Nephropathies due to Infections – Schistosomal Nephropathy - Treatment</vt:lpstr>
      <vt:lpstr>Nephropathies due to Infections – Schistosomal Nephropathy – Special Situations</vt:lpstr>
      <vt:lpstr>Nephropathies due to Infections – Filariasis and Glomerular Disease – Treatment</vt:lpstr>
      <vt:lpstr>Nephropathies due to Infections – Malarial Nephropathy</vt:lpstr>
      <vt:lpstr>Nephropathies due to Infections – Malarial Nephropathy – Pathophysiology of Kidney Involvement in Malaria</vt:lpstr>
      <vt:lpstr>Nephropathies due to Infections – Malarial Nephropathy – Histopathologic Staging of Quartan Malarial Nephropathy</vt:lpstr>
      <vt:lpstr>Nephropathies due to Infections – Malarial Nephropathy - Treatment</vt:lpstr>
      <vt:lpstr>Nephropathies due to Infections – Malarial Nephropathy – Special Situations: Pregnancy</vt:lpstr>
      <vt:lpstr>Chapter 8. Immunoglobulin-  and Complement-Mediated Glomerular Diseases with a Membranoproliferative Glomerulonephritis (MPGN) Pattern of Injury</vt:lpstr>
      <vt:lpstr>Immunoglobulin- and Complement-mediated GD – Diagnosis</vt:lpstr>
      <vt:lpstr>Immunoglobulin- and Complement-mediated GD – Pathophysiology of Membranoproliferative Lesions</vt:lpstr>
      <vt:lpstr>Immunoglobulin- and Complement-mediated GD – Diagnosis</vt:lpstr>
      <vt:lpstr>Immunoglobulin- and Complement-mediated GD – Treatment of Immune Complex-Mediated GN</vt:lpstr>
      <vt:lpstr>Immunoglobulin- and Complement-mediated GD – Treatment of Immune Complex-Mediated GN</vt:lpstr>
      <vt:lpstr>Immunoglobulin- and Complement-mediated GD – Approach to idiopathic ICGN</vt:lpstr>
      <vt:lpstr>Immunoglobulin- and Complement-mediated GD – Treatment of C3 Glomerulopathy</vt:lpstr>
      <vt:lpstr>Chapter 9. Antineutrophil Cytoplasmic Antibody (ANCA)-associated Vasculitis</vt:lpstr>
      <vt:lpstr>ANCA-associated Vasculitis - Diagnosis</vt:lpstr>
      <vt:lpstr>ANCA-associated Vasculitis - Diagnosis</vt:lpstr>
      <vt:lpstr>ANCA-associated Vasculitis - Diagnosis</vt:lpstr>
      <vt:lpstr>ANCA-associated Vasculitis - Diagnosis</vt:lpstr>
      <vt:lpstr>ANCA-associated Vasculitis – Prognosis: Kidney Prognosis and Treatment Response</vt:lpstr>
      <vt:lpstr>ANCA-associated Vasculitis – Prognosis: Relapse</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Maintenance Therapy</vt:lpstr>
      <vt:lpstr>ANCA-associated Vasculitis – Treatment: Maintenance Therapy</vt:lpstr>
      <vt:lpstr>ANCA-associated Vasculitis – Treatment: Maintenance Therapy</vt:lpstr>
      <vt:lpstr>ANCA-associated Vasculitis – Treatment: Maintenance Therapy</vt:lpstr>
      <vt:lpstr>ANCA-associated Vasculitis – Treatment: Relapsing Disease</vt:lpstr>
      <vt:lpstr>ANCA-associated Vasculitis – Special Situations: Refractory Disease</vt:lpstr>
      <vt:lpstr>ANCA-associated Vasculitis – Special Situations: Transplantation</vt:lpstr>
      <vt:lpstr>Chapter 10. Lupus Nephritis  (LN)</vt:lpstr>
      <vt:lpstr>Lupus Nephritis - Diagnosis</vt:lpstr>
      <vt:lpstr>Lupus Nephritis - Diagnosis</vt:lpstr>
      <vt:lpstr>Lupus Nephritis – Treatment: General Management</vt:lpstr>
      <vt:lpstr>Lupus Nephritis – Treatment: General Management</vt:lpstr>
      <vt:lpstr>Lupus Nephritis – Treatment: Class I or Class II LN</vt:lpstr>
      <vt:lpstr>Lupus Nephritis – Treatment: Class III or Class IV LN: Initial therapy</vt:lpstr>
      <vt:lpstr>Lupus Nephritis – Treatment: Class III or Class IV LN: Initial therapy</vt:lpstr>
      <vt:lpstr>Lupus Nephritis – Treatment: Class III or Class IV LN: Initial therapy</vt:lpstr>
      <vt:lpstr>Lupus Nephritis – Treatment: Class III or Class IV LN: Initial therapy</vt:lpstr>
      <vt:lpstr>Lupus Nephritis – Treatment: Class III or Class IV LN: Initial therapy</vt:lpstr>
      <vt:lpstr>Lupus Nephritis – Treatment: Class III or Class IV LN: Maintenance therapy</vt:lpstr>
      <vt:lpstr>Lupus Nephritis – Treatment: Class III or Class IV LN: Maintenance therapy</vt:lpstr>
      <vt:lpstr>Lupus Nephritis – Treatment: Class III or Class IV LN: Maintenance therapy</vt:lpstr>
      <vt:lpstr>Lupus Nephritis – Treatment: Class V LN</vt:lpstr>
      <vt:lpstr>Lupus Nephritis – Treatment: Class V LN: Assessing Treatment Response</vt:lpstr>
      <vt:lpstr>Lupus Nephritis – Treatment: Class V LN: Management of Unsatisfactory Response to Treatment</vt:lpstr>
      <vt:lpstr>Lupus Nephritis – Treatment: Class V LN: Treatment of Relapse</vt:lpstr>
      <vt:lpstr>Lupus Nephritis – Special Situations: LN and Thrombotic Microangiopathy</vt:lpstr>
      <vt:lpstr>Lupus Nephritis – Special Situations: Pregnancy</vt:lpstr>
      <vt:lpstr>Lupus Nephritis – Special Situations: LN in Children</vt:lpstr>
      <vt:lpstr>Lupus Nephritis – Special Situations: LN in Kidney Failure</vt:lpstr>
      <vt:lpstr>Chapter 11. Anti-glomerular Basement Membrane (Anti-GBM) Antibody Glomerulonephritis</vt:lpstr>
      <vt:lpstr>Anti-GBM Disease – Diagnosis</vt:lpstr>
      <vt:lpstr>Anti-GBM Disease – Treatment</vt:lpstr>
      <vt:lpstr>Anti-GBM Disease – Treatment</vt:lpstr>
      <vt:lpstr>Anti-GBM Disease – Treatment</vt:lpstr>
      <vt:lpstr>Guideline Updates</vt:lpstr>
      <vt:lpstr>Guideline Updates</vt:lpstr>
      <vt:lpstr>Guideline Updates</vt:lpstr>
      <vt:lpstr>Questions?</vt:lpstr>
      <vt:lpstr>Acknowledgments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Gianmarco Carofiglio</dc:creator>
  <cp:lastModifiedBy>Kathleen Conn</cp:lastModifiedBy>
  <cp:revision>115</cp:revision>
  <dcterms:created xsi:type="dcterms:W3CDTF">2018-02-22T13:48:47Z</dcterms:created>
  <dcterms:modified xsi:type="dcterms:W3CDTF">2022-04-14T11:03:12Z</dcterms:modified>
</cp:coreProperties>
</file>