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92"/>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5" r:id="rId90"/>
    <p:sldId id="344" r:id="rId9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CA0C15-4737-4E3B-B5A0-22ED9B0B2A0D}">
  <a:tblStyle styleId="{1ECA0C15-4737-4E3B-B5A0-22ED9B0B2A0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6"/>
  </p:normalViewPr>
  <p:slideViewPr>
    <p:cSldViewPr snapToGrid="0">
      <p:cViewPr varScale="1">
        <p:scale>
          <a:sx n="102" d="100"/>
          <a:sy n="102" d="100"/>
        </p:scale>
        <p:origin x="416" y="1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aseline="30000">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Glycemic control is based on insulin for T1D and metformin for T2D along with SGLT-2 inhibitors. SGLT-2 inhibitors recommended for patients with T2D and CKD. RASi recommended for patients with albuminuria and hypertension. Aspirin should generally be used lifelong for secondary prevention among those with established CVD and may be considered for primary prevention among high-risk individuals, with dual antiplatelet therapy used in patients after acute coronary syndrome or percutaneous coronary intervention.</a:t>
            </a:r>
            <a:endParaRPr/>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https://www.kidney-international.org/article/S0085-2538(19)31012-9/abstract</a:t>
            </a:r>
            <a:endParaRPr/>
          </a:p>
        </p:txBody>
      </p:sp>
      <p:sp>
        <p:nvSpPr>
          <p:cNvPr id="360" name="Google Shape;36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Notes: ↓ = significant reduction in risk, with HR estimate &gt; 0.7 and 95% confidence interval not overlapping 1; ↓↓ = significant reduction in risk, with HR estimate ≤ 0.7 and 95% confidence interval not overlapping 1; ↔ = no change; - = no significant effect; * = variable composite outcomes that include loss of eGFR, ESKD, and related outcomes.</a:t>
            </a:r>
            <a:endParaRPr/>
          </a:p>
          <a:p>
            <a:pPr marL="0" lvl="0" indent="0" algn="l" rtl="0">
              <a:lnSpc>
                <a:spcPct val="100000"/>
              </a:lnSpc>
              <a:spcBef>
                <a:spcPts val="0"/>
              </a:spcBef>
              <a:spcAft>
                <a:spcPts val="0"/>
              </a:spcAft>
              <a:buSzPts val="1400"/>
              <a:buNone/>
            </a:pPr>
            <a:endParaRPr/>
          </a:p>
        </p:txBody>
      </p:sp>
      <p:sp>
        <p:nvSpPr>
          <p:cNvPr id="477" name="Google Shape;47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0"/>
            <a:ext cx="12192000" cy="6858000"/>
          </a:xfrm>
          <a:prstGeom prst="rect">
            <a:avLst/>
          </a:prstGeom>
          <a:noFill/>
          <a:ln>
            <a:noFill/>
          </a:ln>
        </p:spPr>
      </p:pic>
      <p:pic>
        <p:nvPicPr>
          <p:cNvPr id="12" name="Google Shape;12;p2"/>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178817" y="268817"/>
            <a:ext cx="12173026" cy="6733072"/>
          </a:xfrm>
          <a:prstGeom prst="rect">
            <a:avLst/>
          </a:prstGeom>
          <a:noFill/>
          <a:ln>
            <a:noFill/>
          </a:ln>
        </p:spPr>
      </p:pic>
      <p:sp>
        <p:nvSpPr>
          <p:cNvPr id="13" name="Google Shape;13;p2"/>
          <p:cNvSpPr/>
          <p:nvPr/>
        </p:nvSpPr>
        <p:spPr>
          <a:xfrm>
            <a:off x="982133" y="0"/>
            <a:ext cx="10346267" cy="6858001"/>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5" name="Google Shape;15;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9487" y="268817"/>
            <a:ext cx="12173026" cy="6733072"/>
          </a:xfrm>
          <a:prstGeom prst="rect">
            <a:avLst/>
          </a:prstGeom>
          <a:noFill/>
          <a:ln>
            <a:noFill/>
          </a:ln>
        </p:spPr>
      </p:pic>
      <p:sp>
        <p:nvSpPr>
          <p:cNvPr id="19" name="Google Shape;19;p3"/>
          <p:cNvSpPr/>
          <p:nvPr/>
        </p:nvSpPr>
        <p:spPr>
          <a:xfrm>
            <a:off x="28461" y="266700"/>
            <a:ext cx="12173026" cy="6591300"/>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2" name="Google Shape;22;p3"/>
          <p:cNvSpPr txBox="1">
            <a:spLocks noGrp="1"/>
          </p:cNvSpPr>
          <p:nvPr>
            <p:ph type="ctrTitle" hasCustomPrompt="1"/>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 Text</a:t>
            </a:r>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sp>
        <p:nvSpPr>
          <p:cNvPr id="26" name="Google Shape;26;p4"/>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 name="Google Shape;27;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8" name="Google Shape;28;p4"/>
          <p:cNvSpPr txBox="1">
            <a:spLocks noGrp="1"/>
          </p:cNvSpPr>
          <p:nvPr>
            <p:ph type="ctrTitle"/>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9" name="Google Shape;29;p4"/>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Èn tekstspalte">
  <p:cSld name="1_Èn tekstspalte">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79721" y="6288075"/>
            <a:ext cx="912281" cy="144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1"/>
          </p:nvPr>
        </p:nvSpPr>
        <p:spPr>
          <a:xfrm>
            <a:off x="1661725" y="6252624"/>
            <a:ext cx="7784819" cy="508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1000"/>
              </a:spcBef>
              <a:spcAft>
                <a:spcPts val="0"/>
              </a:spcAft>
              <a:buClr>
                <a:schemeClr val="lt1"/>
              </a:buClr>
              <a:buSzPts val="667"/>
              <a:buFont typeface="Arial"/>
              <a:buNone/>
              <a:defRPr sz="667" b="0" i="0" u="none" strike="noStrike" cap="none">
                <a:solidFill>
                  <a:schemeClr val="lt1"/>
                </a:solidFill>
                <a:latin typeface="Arial"/>
                <a:ea typeface="Arial"/>
                <a:cs typeface="Arial"/>
                <a:sym typeface="Arial"/>
              </a:defRPr>
            </a:lvl1pPr>
            <a:lvl2pPr marL="914400" marR="0" lvl="1"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2pPr>
            <a:lvl3pPr marL="1371600" marR="0" lvl="2"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3pPr>
            <a:lvl4pPr marL="1828800" marR="0" lvl="3"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4pPr>
            <a:lvl5pPr marL="2286000" marR="0" lvl="4"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Slide" type="title">
  <p:cSld name="TITLE">
    <p:spTree>
      <p:nvGrpSpPr>
        <p:cNvPr id="1" name="Shape 45"/>
        <p:cNvGrpSpPr/>
        <p:nvPr/>
      </p:nvGrpSpPr>
      <p:grpSpPr>
        <a:xfrm>
          <a:off x="0" y="0"/>
          <a:ext cx="0" cy="0"/>
          <a:chOff x="0" y="0"/>
          <a:chExt cx="0" cy="0"/>
        </a:xfrm>
      </p:grpSpPr>
      <p:pic>
        <p:nvPicPr>
          <p:cNvPr id="46" name="Google Shape;46;p8"/>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47" name="Google Shape;47;p8"/>
          <p:cNvSpPr/>
          <p:nvPr/>
        </p:nvSpPr>
        <p:spPr>
          <a:xfrm>
            <a:off x="1727200" y="0"/>
            <a:ext cx="8737600" cy="6858001"/>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 name="Google Shape;48;p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49" name="Google Shape;49;p8"/>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0" name="Google Shape;50;p8"/>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1"/>
        <p:cNvGrpSpPr/>
        <p:nvPr/>
      </p:nvGrpSpPr>
      <p:grpSpPr>
        <a:xfrm>
          <a:off x="0" y="0"/>
          <a:ext cx="0" cy="0"/>
          <a:chOff x="0" y="0"/>
          <a:chExt cx="0" cy="0"/>
        </a:xfrm>
      </p:grpSpPr>
      <p:pic>
        <p:nvPicPr>
          <p:cNvPr id="52" name="Google Shape;52;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53" name="Google Shape;53;p9"/>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9"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55" name="Google Shape;55;p9"/>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6" name="Google Shape;56;p9"/>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7"/>
        <p:cNvGrpSpPr/>
        <p:nvPr/>
      </p:nvGrpSpPr>
      <p:grpSpPr>
        <a:xfrm>
          <a:off x="0" y="0"/>
          <a:ext cx="0" cy="0"/>
          <a:chOff x="0" y="0"/>
          <a:chExt cx="0" cy="0"/>
        </a:xfrm>
      </p:grpSpPr>
      <p:pic>
        <p:nvPicPr>
          <p:cNvPr id="58" name="Google Shape;58;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59" name="Google Shape;59;p1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60" name="Google Shape;60;p10"/>
          <p:cNvSpPr txBox="1">
            <a:spLocks noGrp="1"/>
          </p:cNvSpPr>
          <p:nvPr>
            <p:ph type="subTitle" idx="1"/>
          </p:nvPr>
        </p:nvSpPr>
        <p:spPr>
          <a:xfrm>
            <a:off x="266700" y="1331913"/>
            <a:ext cx="1023620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61" name="Google Shape;61;p10"/>
          <p:cNvSpPr txBox="1">
            <a:spLocks noGrp="1"/>
          </p:cNvSpPr>
          <p:nvPr>
            <p:ph type="body" idx="2"/>
          </p:nvPr>
        </p:nvSpPr>
        <p:spPr>
          <a:xfrm>
            <a:off x="266700" y="5980176"/>
            <a:ext cx="11087100" cy="7826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3"/>
          </p:nvPr>
        </p:nvSpPr>
        <p:spPr>
          <a:xfrm>
            <a:off x="266700" y="533400"/>
            <a:ext cx="6159500" cy="7985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3.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10.xml"/><Relationship Id="rId16" Type="http://schemas.openxmlformats.org/officeDocument/2006/relationships/image" Target="../media/image29.jpe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ctrTitle"/>
          </p:nvPr>
        </p:nvSpPr>
        <p:spPr>
          <a:xfrm>
            <a:off x="1033745" y="2896205"/>
            <a:ext cx="10227154" cy="175432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C62A9"/>
              </a:buClr>
              <a:buSzPts val="5400"/>
              <a:buFont typeface="Calibri"/>
              <a:buNone/>
            </a:pPr>
            <a:r>
              <a:rPr lang="en-US" sz="4400" b="0" cap="small" dirty="0">
                <a:solidFill>
                  <a:srgbClr val="2C62A9"/>
                </a:solidFill>
                <a:latin typeface="Malgun Gothic" panose="020B0503020000020004" pitchFamily="34" charset="-127"/>
                <a:ea typeface="Malgun Gothic" panose="020B0503020000020004" pitchFamily="34" charset="-127"/>
                <a:cs typeface="Calibri"/>
                <a:sym typeface="Calibri"/>
              </a:rPr>
              <a:t>KDIGO 2020 Clinical Practice Guideline  on Diabetes Management in CKD</a:t>
            </a:r>
            <a:br>
              <a:rPr lang="en-US" sz="4800" b="0" cap="small" dirty="0">
                <a:solidFill>
                  <a:srgbClr val="2C62A9"/>
                </a:solidFill>
                <a:latin typeface="Malgun Gothic" panose="020B0503020000020004" pitchFamily="34" charset="-127"/>
                <a:ea typeface="Malgun Gothic" panose="020B0503020000020004" pitchFamily="34" charset="-127"/>
                <a:cs typeface="Calibri"/>
                <a:sym typeface="Calibri"/>
              </a:rPr>
            </a:br>
            <a:r>
              <a:rPr lang="en-US" sz="4800" b="0" cap="small" dirty="0">
                <a:solidFill>
                  <a:srgbClr val="2C62A9"/>
                </a:solidFill>
                <a:latin typeface="Malgun Gothic" panose="020B0503020000020004" pitchFamily="34" charset="-127"/>
                <a:ea typeface="Malgun Gothic" panose="020B0503020000020004" pitchFamily="34" charset="-127"/>
                <a:cs typeface="Calibri"/>
                <a:sym typeface="Calibri"/>
              </a:rPr>
              <a:t>Speaker’s Guide</a:t>
            </a:r>
            <a:endParaRPr sz="3600" b="0" dirty="0">
              <a:latin typeface="Malgun Gothic" panose="020B0503020000020004" pitchFamily="34" charset="-127"/>
              <a:ea typeface="Malgun Gothic" panose="020B0503020000020004" pitchFamily="34" charset="-127"/>
            </a:endParaRPr>
          </a:p>
        </p:txBody>
      </p:sp>
      <p:sp>
        <p:nvSpPr>
          <p:cNvPr id="68" name="Google Shape;68;p11"/>
          <p:cNvSpPr txBox="1">
            <a:spLocks noGrp="1"/>
          </p:cNvSpPr>
          <p:nvPr>
            <p:ph type="subTitle" idx="1"/>
          </p:nvPr>
        </p:nvSpPr>
        <p:spPr>
          <a:xfrm>
            <a:off x="1577492" y="5550429"/>
            <a:ext cx="9037015" cy="11274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algun Gothic" panose="020B0503020000020004" pitchFamily="34" charset="-127"/>
                <a:ea typeface="Malgun Gothic" panose="020B0503020000020004" pitchFamily="34" charset="-127"/>
                <a:cs typeface="Calibri"/>
                <a:sym typeface="Calibri"/>
              </a:rPr>
              <a:t>KDIGO Guideline Co-Chairs:</a:t>
            </a:r>
            <a:endParaRPr sz="2000" cap="small" dirty="0">
              <a:solidFill>
                <a:schemeClr val="tx1"/>
              </a:solidFill>
              <a:latin typeface="Malgun Gothic" panose="020B0503020000020004" pitchFamily="34" charset="-127"/>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algun Gothic" panose="020B0503020000020004" pitchFamily="34" charset="-127"/>
                <a:ea typeface="Malgun Gothic" panose="020B0503020000020004" pitchFamily="34" charset="-127"/>
                <a:cs typeface="Calibri"/>
                <a:sym typeface="Calibri"/>
              </a:rPr>
              <a:t>Ian de Boer, MD, MS</a:t>
            </a:r>
            <a:endParaRPr sz="2000" cap="small" dirty="0">
              <a:solidFill>
                <a:schemeClr val="tx1"/>
              </a:solidFill>
              <a:latin typeface="Malgun Gothic" panose="020B0503020000020004" pitchFamily="34" charset="-127"/>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algun Gothic" panose="020B0503020000020004" pitchFamily="34" charset="-127"/>
                <a:ea typeface="Malgun Gothic" panose="020B0503020000020004" pitchFamily="34" charset="-127"/>
                <a:cs typeface="Calibri"/>
                <a:sym typeface="Calibri"/>
              </a:rPr>
              <a:t>Peter Rossing, MD, DMSc</a:t>
            </a:r>
            <a:endParaRPr sz="2000" cap="small" dirty="0">
              <a:solidFill>
                <a:schemeClr val="tx1"/>
              </a:solidFill>
              <a:latin typeface="Malgun Gothic" panose="020B0503020000020004" pitchFamily="34" charset="-127"/>
              <a:ea typeface="Malgun Gothic" panose="020B0503020000020004" pitchFamily="34" charset="-127"/>
            </a:endParaRPr>
          </a:p>
        </p:txBody>
      </p:sp>
      <p:pic>
        <p:nvPicPr>
          <p:cNvPr id="69" name="Google Shape;69;p1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8844" y="339051"/>
            <a:ext cx="1814311" cy="16322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1" descr="A person wearing glasses and smiling at the camera&#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06701" y="1396978"/>
            <a:ext cx="1007112" cy="1298875"/>
          </a:xfrm>
          <a:prstGeom prst="rect">
            <a:avLst/>
          </a:prstGeom>
          <a:noFill/>
          <a:ln>
            <a:noFill/>
          </a:ln>
        </p:spPr>
      </p:pic>
      <p:pic>
        <p:nvPicPr>
          <p:cNvPr id="194" name="Google Shape;194;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48626" y="1350491"/>
            <a:ext cx="1173270" cy="1348032"/>
          </a:xfrm>
          <a:prstGeom prst="rect">
            <a:avLst/>
          </a:prstGeom>
          <a:noFill/>
          <a:ln>
            <a:noFill/>
          </a:ln>
        </p:spPr>
      </p:pic>
      <p:sp>
        <p:nvSpPr>
          <p:cNvPr id="195" name="Google Shape;195;p21"/>
          <p:cNvSpPr txBox="1">
            <a:spLocks noGrp="1"/>
          </p:cNvSpPr>
          <p:nvPr>
            <p:ph type="ctrTitle"/>
          </p:nvPr>
        </p:nvSpPr>
        <p:spPr>
          <a:xfrm>
            <a:off x="4462924" y="159326"/>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Work Group</a:t>
            </a:r>
            <a:endParaRPr sz="4400" b="0" cap="small">
              <a:solidFill>
                <a:srgbClr val="2C62A9"/>
              </a:solidFill>
              <a:latin typeface="Calibri"/>
              <a:ea typeface="Calibri"/>
              <a:cs typeface="Calibri"/>
              <a:sym typeface="Calibri"/>
            </a:endParaRPr>
          </a:p>
        </p:txBody>
      </p:sp>
      <p:pic>
        <p:nvPicPr>
          <p:cNvPr id="196" name="Google Shape;196;p21" descr="A person wearing a suit and tie smiling and looking at the camera&#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89023" y="251152"/>
            <a:ext cx="894715" cy="1225550"/>
          </a:xfrm>
          <a:prstGeom prst="rect">
            <a:avLst/>
          </a:prstGeom>
          <a:noFill/>
          <a:ln>
            <a:noFill/>
          </a:ln>
        </p:spPr>
      </p:pic>
      <p:pic>
        <p:nvPicPr>
          <p:cNvPr id="197" name="Google Shape;197;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967749" y="251152"/>
            <a:ext cx="1010979" cy="1272983"/>
          </a:xfrm>
          <a:prstGeom prst="rect">
            <a:avLst/>
          </a:prstGeom>
          <a:noFill/>
          <a:ln>
            <a:noFill/>
          </a:ln>
        </p:spPr>
      </p:pic>
      <p:pic>
        <p:nvPicPr>
          <p:cNvPr id="198" name="Google Shape;198;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48027" y="1473227"/>
            <a:ext cx="896112" cy="1225296"/>
          </a:xfrm>
          <a:prstGeom prst="rect">
            <a:avLst/>
          </a:prstGeom>
          <a:noFill/>
          <a:ln>
            <a:noFill/>
          </a:ln>
        </p:spPr>
      </p:pic>
      <p:pic>
        <p:nvPicPr>
          <p:cNvPr id="199" name="Google Shape;199;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6727" y="2774961"/>
            <a:ext cx="1170432" cy="1344168"/>
          </a:xfrm>
          <a:prstGeom prst="rect">
            <a:avLst/>
          </a:prstGeom>
          <a:noFill/>
          <a:ln>
            <a:noFill/>
          </a:ln>
        </p:spPr>
      </p:pic>
      <p:pic>
        <p:nvPicPr>
          <p:cNvPr id="200" name="Google Shape;200;p2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033891" y="2774961"/>
            <a:ext cx="1002739" cy="1344168"/>
          </a:xfrm>
          <a:prstGeom prst="rect">
            <a:avLst/>
          </a:prstGeom>
          <a:noFill/>
          <a:ln>
            <a:noFill/>
          </a:ln>
        </p:spPr>
      </p:pic>
      <p:pic>
        <p:nvPicPr>
          <p:cNvPr id="201" name="Google Shape;201;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31385" y="4191705"/>
            <a:ext cx="929396" cy="1340306"/>
          </a:xfrm>
          <a:prstGeom prst="rect">
            <a:avLst/>
          </a:prstGeom>
          <a:noFill/>
          <a:ln>
            <a:noFill/>
          </a:ln>
        </p:spPr>
      </p:pic>
      <p:pic>
        <p:nvPicPr>
          <p:cNvPr id="202" name="Google Shape;202;p2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903111" y="4183979"/>
            <a:ext cx="1173269" cy="1348032"/>
          </a:xfrm>
          <a:prstGeom prst="rect">
            <a:avLst/>
          </a:prstGeom>
          <a:noFill/>
          <a:ln>
            <a:noFill/>
          </a:ln>
        </p:spPr>
      </p:pic>
      <p:pic>
        <p:nvPicPr>
          <p:cNvPr id="203" name="Google Shape;203;p2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14743" y="5612311"/>
            <a:ext cx="914400" cy="1280160"/>
          </a:xfrm>
          <a:prstGeom prst="rect">
            <a:avLst/>
          </a:prstGeom>
          <a:noFill/>
          <a:ln>
            <a:noFill/>
          </a:ln>
        </p:spPr>
      </p:pic>
      <p:pic>
        <p:nvPicPr>
          <p:cNvPr id="204" name="Google Shape;204;p2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836024" y="5612311"/>
            <a:ext cx="1240356" cy="1245689"/>
          </a:xfrm>
          <a:prstGeom prst="rect">
            <a:avLst/>
          </a:prstGeom>
          <a:noFill/>
          <a:ln>
            <a:noFill/>
          </a:ln>
        </p:spPr>
      </p:pic>
      <p:pic>
        <p:nvPicPr>
          <p:cNvPr id="205" name="Google Shape;205;p2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9279666" y="1475897"/>
            <a:ext cx="1007112" cy="1219956"/>
          </a:xfrm>
          <a:prstGeom prst="rect">
            <a:avLst/>
          </a:prstGeom>
          <a:noFill/>
          <a:ln>
            <a:noFill/>
          </a:ln>
        </p:spPr>
      </p:pic>
      <p:pic>
        <p:nvPicPr>
          <p:cNvPr id="206" name="Google Shape;206;p21"/>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9283701" y="2774039"/>
            <a:ext cx="1007112" cy="1422907"/>
          </a:xfrm>
          <a:prstGeom prst="rect">
            <a:avLst/>
          </a:prstGeom>
          <a:noFill/>
          <a:ln>
            <a:noFill/>
          </a:ln>
        </p:spPr>
      </p:pic>
      <p:pic>
        <p:nvPicPr>
          <p:cNvPr id="207" name="Google Shape;207;p2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0906702" y="2836682"/>
            <a:ext cx="1010979" cy="1344166"/>
          </a:xfrm>
          <a:prstGeom prst="rect">
            <a:avLst/>
          </a:prstGeom>
          <a:noFill/>
          <a:ln>
            <a:noFill/>
          </a:ln>
        </p:spPr>
      </p:pic>
      <p:pic>
        <p:nvPicPr>
          <p:cNvPr id="208" name="Google Shape;208;p21"/>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9279666" y="4267710"/>
            <a:ext cx="1007112" cy="1344166"/>
          </a:xfrm>
          <a:prstGeom prst="rect">
            <a:avLst/>
          </a:prstGeom>
          <a:noFill/>
          <a:ln>
            <a:noFill/>
          </a:ln>
        </p:spPr>
      </p:pic>
      <p:pic>
        <p:nvPicPr>
          <p:cNvPr id="209" name="Google Shape;209;p21"/>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0934515" y="4267710"/>
            <a:ext cx="951485" cy="1344166"/>
          </a:xfrm>
          <a:prstGeom prst="rect">
            <a:avLst/>
          </a:prstGeom>
          <a:noFill/>
          <a:ln>
            <a:noFill/>
          </a:ln>
        </p:spPr>
      </p:pic>
      <p:pic>
        <p:nvPicPr>
          <p:cNvPr id="210" name="Google Shape;210;p21"/>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9908805" y="5665843"/>
            <a:ext cx="1128869" cy="1192157"/>
          </a:xfrm>
          <a:prstGeom prst="rect">
            <a:avLst/>
          </a:prstGeom>
          <a:noFill/>
          <a:ln>
            <a:noFill/>
          </a:ln>
        </p:spPr>
      </p:pic>
      <p:pic>
        <p:nvPicPr>
          <p:cNvPr id="211" name="Google Shape;211;p21"/>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3121896" y="887643"/>
            <a:ext cx="6031166" cy="5573993"/>
          </a:xfrm>
          <a:prstGeom prst="rect">
            <a:avLst/>
          </a:prstGeom>
          <a:noFill/>
          <a:ln>
            <a:noFill/>
          </a:ln>
        </p:spPr>
      </p:pic>
      <p:pic>
        <p:nvPicPr>
          <p:cNvPr id="3" name="Picture 2" descr="A screenshot of a newspaper&#10;&#10;Description automatically generated">
            <a:extLst>
              <a:ext uri="{FF2B5EF4-FFF2-40B4-BE49-F238E27FC236}">
                <a16:creationId xmlns:a16="http://schemas.microsoft.com/office/drawing/2014/main" id="{8E26093A-FB8C-774B-976B-F2C7315AF8A1}"/>
              </a:ext>
            </a:extLst>
          </p:cNvPr>
          <p:cNvPicPr>
            <a:picLocks noChangeAspect="1"/>
          </p:cNvPicPr>
          <p:nvPr/>
        </p:nvPicPr>
        <p:blipFill>
          <a:blip r:embed="rId21"/>
          <a:stretch>
            <a:fillRect/>
          </a:stretch>
        </p:blipFill>
        <p:spPr>
          <a:xfrm>
            <a:off x="50295" y="0"/>
            <a:ext cx="1209141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59911" y="618735"/>
            <a:ext cx="908050" cy="1323975"/>
          </a:xfrm>
          <a:prstGeom prst="rect">
            <a:avLst/>
          </a:prstGeom>
          <a:noFill/>
          <a:ln>
            <a:noFill/>
          </a:ln>
        </p:spPr>
      </p:pic>
      <p:pic>
        <p:nvPicPr>
          <p:cNvPr id="217" name="Google Shape;217;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624039" y="602542"/>
            <a:ext cx="908050" cy="1356360"/>
          </a:xfrm>
          <a:prstGeom prst="rect">
            <a:avLst/>
          </a:prstGeom>
          <a:noFill/>
          <a:ln>
            <a:noFill/>
          </a:ln>
        </p:spPr>
      </p:pic>
      <p:pic>
        <p:nvPicPr>
          <p:cNvPr id="218" name="Google Shape;218;p22" descr="page1image228785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59911" y="2253381"/>
            <a:ext cx="870585" cy="1325880"/>
          </a:xfrm>
          <a:prstGeom prst="rect">
            <a:avLst/>
          </a:prstGeom>
          <a:noFill/>
          <a:ln>
            <a:noFill/>
          </a:ln>
        </p:spPr>
      </p:pic>
      <p:pic>
        <p:nvPicPr>
          <p:cNvPr id="219" name="Google Shape;219;p22" descr="A person in a blue shirt&#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78643" y="3963921"/>
            <a:ext cx="964168" cy="1325880"/>
          </a:xfrm>
          <a:prstGeom prst="rect">
            <a:avLst/>
          </a:prstGeom>
          <a:noFill/>
          <a:ln>
            <a:noFill/>
          </a:ln>
        </p:spPr>
      </p:pic>
      <p:pic>
        <p:nvPicPr>
          <p:cNvPr id="220" name="Google Shape;220;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49189" y="3904220"/>
            <a:ext cx="1025870" cy="1356361"/>
          </a:xfrm>
          <a:prstGeom prst="rect">
            <a:avLst/>
          </a:prstGeom>
          <a:noFill/>
          <a:ln>
            <a:noFill/>
          </a:ln>
        </p:spPr>
      </p:pic>
      <p:pic>
        <p:nvPicPr>
          <p:cNvPr id="221" name="Google Shape;221;p22" descr="Clinician and scientist to lead Medicine and Public Health – News"/>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549805" y="2253381"/>
            <a:ext cx="1025870" cy="1356360"/>
          </a:xfrm>
          <a:prstGeom prst="rect">
            <a:avLst/>
          </a:prstGeom>
          <a:noFill/>
          <a:ln>
            <a:noFill/>
          </a:ln>
        </p:spPr>
      </p:pic>
      <p:pic>
        <p:nvPicPr>
          <p:cNvPr id="222" name="Google Shape;222;p2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000514" y="1183364"/>
            <a:ext cx="6210019" cy="461600"/>
          </a:xfrm>
          <a:prstGeom prst="rect">
            <a:avLst/>
          </a:prstGeom>
          <a:noFill/>
          <a:ln>
            <a:noFill/>
          </a:ln>
        </p:spPr>
      </p:pic>
      <p:pic>
        <p:nvPicPr>
          <p:cNvPr id="223" name="Google Shape;223;p2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766468" y="1968800"/>
            <a:ext cx="2558582" cy="353129"/>
          </a:xfrm>
          <a:prstGeom prst="rect">
            <a:avLst/>
          </a:prstGeom>
          <a:noFill/>
          <a:ln>
            <a:noFill/>
          </a:ln>
        </p:spPr>
      </p:pic>
      <p:pic>
        <p:nvPicPr>
          <p:cNvPr id="224" name="Google Shape;224;p2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264274" y="2487732"/>
            <a:ext cx="5562969" cy="295237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AE15F95C-12A5-7A4A-B177-EBD549904EAA}"/>
              </a:ext>
            </a:extLst>
          </p:cNvPr>
          <p:cNvPicPr>
            <a:picLocks noChangeAspect="1"/>
          </p:cNvPicPr>
          <p:nvPr/>
        </p:nvPicPr>
        <p:blipFill>
          <a:blip r:embed="rId12"/>
          <a:stretch>
            <a:fillRect/>
          </a:stretch>
        </p:blipFill>
        <p:spPr>
          <a:xfrm>
            <a:off x="17318" y="0"/>
            <a:ext cx="12157364"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3"/>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Calibri"/>
                <a:ea typeface="Calibri"/>
                <a:cs typeface="Calibri"/>
                <a:sym typeface="Calibri"/>
              </a:rPr>
              <a:t>Challenges to the Guideline</a:t>
            </a:r>
            <a:endParaRPr sz="4400" b="0" cap="small" dirty="0">
              <a:solidFill>
                <a:srgbClr val="2C62A9"/>
              </a:solidFill>
              <a:latin typeface="Calibri"/>
              <a:ea typeface="Calibri"/>
              <a:cs typeface="Calibri"/>
              <a:sym typeface="Calibri"/>
            </a:endParaRPr>
          </a:p>
        </p:txBody>
      </p:sp>
      <p:sp>
        <p:nvSpPr>
          <p:cNvPr id="230" name="Google Shape;230;p23"/>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What to do when evidence is lacking?</a:t>
            </a:r>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a:solidFill>
                  <a:schemeClr val="dk2"/>
                </a:solidFill>
                <a:latin typeface="Calibri"/>
                <a:ea typeface="Calibri"/>
                <a:cs typeface="Calibri"/>
                <a:sym typeface="Calibri"/>
              </a:rPr>
              <a:t>Balance providing guidance with rigor</a:t>
            </a:r>
            <a:endParaRPr/>
          </a:p>
          <a:p>
            <a:pPr marL="800100" marR="0" lvl="1" indent="-165100" algn="l" rtl="0">
              <a:lnSpc>
                <a:spcPct val="100000"/>
              </a:lnSpc>
              <a:spcBef>
                <a:spcPts val="0"/>
              </a:spcBef>
              <a:spcAft>
                <a:spcPts val="0"/>
              </a:spcAft>
              <a:buClr>
                <a:schemeClr val="dk1"/>
              </a:buClr>
              <a:buSzPts val="2800"/>
              <a:buFont typeface="Arial"/>
              <a:buNone/>
            </a:pPr>
            <a:endParaRPr sz="28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How to address clinically relevant groups of patients?</a:t>
            </a:r>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a:solidFill>
                  <a:schemeClr val="dk2"/>
                </a:solidFill>
                <a:latin typeface="Calibri"/>
                <a:ea typeface="Calibri"/>
                <a:cs typeface="Calibri"/>
                <a:sym typeface="Calibri"/>
              </a:rPr>
              <a:t>Type 1 and Type 2 diabetes</a:t>
            </a:r>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a:solidFill>
                  <a:schemeClr val="dk2"/>
                </a:solidFill>
                <a:latin typeface="Calibri"/>
                <a:ea typeface="Calibri"/>
                <a:cs typeface="Calibri"/>
                <a:sym typeface="Calibri"/>
              </a:rPr>
              <a:t>CKD stages</a:t>
            </a:r>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a:solidFill>
                  <a:schemeClr val="dk2"/>
                </a:solidFill>
                <a:latin typeface="Calibri"/>
                <a:ea typeface="Calibri"/>
                <a:cs typeface="Calibri"/>
                <a:sym typeface="Calibri"/>
              </a:rPr>
              <a:t>Kidney failure/ESKD</a:t>
            </a:r>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a:solidFill>
                  <a:schemeClr val="dk2"/>
                </a:solidFill>
                <a:latin typeface="Calibri"/>
                <a:ea typeface="Calibri"/>
                <a:cs typeface="Calibri"/>
                <a:sym typeface="Calibri"/>
              </a:rPr>
              <a:t>Transplant recipients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ctrTitle"/>
          </p:nvPr>
        </p:nvSpPr>
        <p:spPr>
          <a:xfrm>
            <a:off x="304800" y="241616"/>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Evidence review </a:t>
            </a:r>
            <a:endParaRPr sz="4400" b="0" cap="small">
              <a:solidFill>
                <a:srgbClr val="2C62A9"/>
              </a:solidFill>
              <a:latin typeface="Calibri"/>
              <a:ea typeface="Calibri"/>
              <a:cs typeface="Calibri"/>
              <a:sym typeface="Calibri"/>
            </a:endParaRPr>
          </a:p>
        </p:txBody>
      </p:sp>
      <p:sp>
        <p:nvSpPr>
          <p:cNvPr id="236" name="Google Shape;236;p24"/>
          <p:cNvSpPr txBox="1">
            <a:spLocks noGrp="1"/>
          </p:cNvSpPr>
          <p:nvPr>
            <p:ph type="subTitle" idx="1"/>
          </p:nvPr>
        </p:nvSpPr>
        <p:spPr>
          <a:xfrm>
            <a:off x="261128" y="1129606"/>
            <a:ext cx="11218333" cy="48055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ERT - Cochrane Kidney Transplant </a:t>
            </a:r>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PICO questions developed</a:t>
            </a:r>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Clinical and important outcomes identified </a:t>
            </a:r>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graphicFrame>
        <p:nvGraphicFramePr>
          <p:cNvPr id="237" name="Google Shape;237;p24"/>
          <p:cNvGraphicFramePr/>
          <p:nvPr/>
        </p:nvGraphicFramePr>
        <p:xfrm>
          <a:off x="883920" y="2324652"/>
          <a:ext cx="10442100" cy="4458875"/>
        </p:xfrm>
        <a:graphic>
          <a:graphicData uri="http://schemas.openxmlformats.org/drawingml/2006/table">
            <a:tbl>
              <a:tblPr firstRow="1" bandRow="1">
                <a:noFill/>
                <a:tableStyleId>{1ECA0C15-4737-4E3B-B5A0-22ED9B0B2A0D}</a:tableStyleId>
              </a:tblPr>
              <a:tblGrid>
                <a:gridCol w="5678675">
                  <a:extLst>
                    <a:ext uri="{9D8B030D-6E8A-4147-A177-3AD203B41FA5}">
                      <a16:colId xmlns:a16="http://schemas.microsoft.com/office/drawing/2014/main" val="20000"/>
                    </a:ext>
                  </a:extLst>
                </a:gridCol>
                <a:gridCol w="4763425">
                  <a:extLst>
                    <a:ext uri="{9D8B030D-6E8A-4147-A177-3AD203B41FA5}">
                      <a16:colId xmlns:a16="http://schemas.microsoft.com/office/drawing/2014/main" val="20001"/>
                    </a:ext>
                  </a:extLst>
                </a:gridCol>
              </a:tblGrid>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Critical outcomes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Important outcomes </a:t>
                      </a:r>
                      <a:endParaRPr sz="1400" u="none" strike="noStrike" cap="none"/>
                    </a:p>
                  </a:txBody>
                  <a:tcPr marL="91450" marR="91450" marT="45725" marB="45725"/>
                </a:tc>
                <a:extLst>
                  <a:ext uri="{0D108BD9-81ED-4DB2-BD59-A6C34878D82A}">
                    <a16:rowId xmlns:a16="http://schemas.microsoft.com/office/drawing/2014/main" val="10000"/>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All-cause mortality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Albuminuria progression</a:t>
                      </a:r>
                      <a:endParaRPr sz="1400" u="none" strike="noStrike" cap="none"/>
                    </a:p>
                  </a:txBody>
                  <a:tcPr marL="91450" marR="91450" marT="45725" marB="45725"/>
                </a:tc>
                <a:extLst>
                  <a:ext uri="{0D108BD9-81ED-4DB2-BD59-A6C34878D82A}">
                    <a16:rowId xmlns:a16="http://schemas.microsoft.com/office/drawing/2014/main" val="10001"/>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Cardiovascular mortality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4990"/>
                        </a:buClr>
                        <a:buSzPts val="2000"/>
                        <a:buFont typeface="Calibri"/>
                        <a:buNone/>
                      </a:pPr>
                      <a:r>
                        <a:rPr lang="en-US" sz="2000" u="none" strike="noStrike" cap="none">
                          <a:solidFill>
                            <a:srgbClr val="004990"/>
                          </a:solidFill>
                          <a:latin typeface="Calibri"/>
                          <a:ea typeface="Calibri"/>
                          <a:cs typeface="Calibri"/>
                          <a:sym typeface="Calibri"/>
                        </a:rPr>
                        <a:t>Acute kidney injury</a:t>
                      </a:r>
                      <a:endParaRPr sz="1400" u="none" strike="noStrike" cap="none"/>
                    </a:p>
                  </a:txBody>
                  <a:tcPr marL="91450" marR="91450" marT="45725" marB="45725"/>
                </a:tc>
                <a:extLst>
                  <a:ext uri="{0D108BD9-81ED-4DB2-BD59-A6C34878D82A}">
                    <a16:rowId xmlns:a16="http://schemas.microsoft.com/office/drawing/2014/main" val="10002"/>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3-point and 4-point MACE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4990"/>
                        </a:buClr>
                        <a:buSzPts val="2000"/>
                        <a:buFont typeface="Calibri"/>
                        <a:buNone/>
                      </a:pPr>
                      <a:r>
                        <a:rPr lang="en-US" sz="2000" u="none" strike="noStrike" cap="none">
                          <a:solidFill>
                            <a:srgbClr val="004990"/>
                          </a:solidFill>
                          <a:latin typeface="Calibri"/>
                          <a:ea typeface="Calibri"/>
                          <a:cs typeface="Calibri"/>
                          <a:sym typeface="Calibri"/>
                        </a:rPr>
                        <a:t>Falls</a:t>
                      </a:r>
                      <a:endParaRPr sz="1400" u="none" strike="noStrike" cap="none"/>
                    </a:p>
                  </a:txBody>
                  <a:tcPr marL="91450" marR="91450" marT="45725" marB="45725"/>
                </a:tc>
                <a:extLst>
                  <a:ext uri="{0D108BD9-81ED-4DB2-BD59-A6C34878D82A}">
                    <a16:rowId xmlns:a16="http://schemas.microsoft.com/office/drawing/2014/main" val="10003"/>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Kidney failure (ESKD)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4990"/>
                        </a:buClr>
                        <a:buSzPts val="2000"/>
                        <a:buFont typeface="Calibri"/>
                        <a:buNone/>
                      </a:pPr>
                      <a:r>
                        <a:rPr lang="en-US" sz="2000" u="none" strike="noStrike" cap="none">
                          <a:solidFill>
                            <a:srgbClr val="004990"/>
                          </a:solidFill>
                          <a:latin typeface="Calibri"/>
                          <a:ea typeface="Calibri"/>
                          <a:cs typeface="Calibri"/>
                          <a:sym typeface="Calibri"/>
                        </a:rPr>
                        <a:t>Harms (fatigue, amputations, fractures, etc.)</a:t>
                      </a:r>
                      <a:endParaRPr sz="1400" u="none" strike="noStrike" cap="none"/>
                    </a:p>
                  </a:txBody>
                  <a:tcPr marL="91450" marR="91450" marT="45725" marB="45725"/>
                </a:tc>
                <a:extLst>
                  <a:ext uri="{0D108BD9-81ED-4DB2-BD59-A6C34878D82A}">
                    <a16:rowId xmlns:a16="http://schemas.microsoft.com/office/drawing/2014/main" val="10004"/>
                  </a:ext>
                </a:extLst>
              </a:tr>
              <a:tr h="7581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Cardiovascular outcomes  - myocardial infarction, stroke, heart failure</a:t>
                      </a:r>
                      <a:endParaRPr sz="2000" u="none" strike="noStrike" cap="none">
                        <a:solidFill>
                          <a:srgbClr val="00499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Hyperkalemia</a:t>
                      </a:r>
                      <a:endParaRPr sz="2000" u="none" strike="noStrike" cap="none">
                        <a:solidFill>
                          <a:srgbClr val="00499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Doubling serum creatinine</a:t>
                      </a:r>
                      <a:endParaRPr sz="2000" u="none" strike="noStrike" cap="none">
                        <a:solidFill>
                          <a:srgbClr val="00499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Quality of life</a:t>
                      </a:r>
                      <a:endParaRPr sz="1400" u="none" strike="noStrike" cap="none"/>
                    </a:p>
                  </a:txBody>
                  <a:tcPr marL="91450" marR="91450" marT="45725" marB="45725"/>
                </a:tc>
                <a:extLst>
                  <a:ext uri="{0D108BD9-81ED-4DB2-BD59-A6C34878D82A}">
                    <a16:rowId xmlns:a16="http://schemas.microsoft.com/office/drawing/2014/main" val="10006"/>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Hypoglycemia requiring 3</a:t>
                      </a:r>
                      <a:r>
                        <a:rPr lang="en-US" sz="2000" u="none" strike="noStrike" cap="none" baseline="30000">
                          <a:solidFill>
                            <a:srgbClr val="004990"/>
                          </a:solidFill>
                          <a:latin typeface="Calibri"/>
                          <a:ea typeface="Calibri"/>
                          <a:cs typeface="Calibri"/>
                          <a:sym typeface="Calibri"/>
                        </a:rPr>
                        <a:t>rd</a:t>
                      </a:r>
                      <a:r>
                        <a:rPr lang="en-US" sz="2000" u="none" strike="noStrike" cap="none">
                          <a:solidFill>
                            <a:srgbClr val="004990"/>
                          </a:solidFill>
                          <a:latin typeface="Calibri"/>
                          <a:ea typeface="Calibri"/>
                          <a:cs typeface="Calibri"/>
                          <a:sym typeface="Calibri"/>
                        </a:rPr>
                        <a:t> party assistance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Blood pressure</a:t>
                      </a:r>
                      <a:endParaRPr sz="1400" u="none" strike="noStrike" cap="none"/>
                    </a:p>
                  </a:txBody>
                  <a:tcPr marL="91450" marR="91450" marT="45725" marB="45725"/>
                </a:tc>
                <a:extLst>
                  <a:ext uri="{0D108BD9-81ED-4DB2-BD59-A6C34878D82A}">
                    <a16:rowId xmlns:a16="http://schemas.microsoft.com/office/drawing/2014/main" val="10007"/>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HbA1c</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Body weight, body mass index (BMI)</a:t>
                      </a:r>
                      <a:endParaRPr sz="1400" u="none" strike="noStrike" cap="none"/>
                    </a:p>
                  </a:txBody>
                  <a:tcPr marL="91450" marR="91450" marT="45725" marB="45725"/>
                </a:tc>
                <a:extLst>
                  <a:ext uri="{0D108BD9-81ED-4DB2-BD59-A6C34878D82A}">
                    <a16:rowId xmlns:a16="http://schemas.microsoft.com/office/drawing/2014/main" val="10008"/>
                  </a:ext>
                </a:extLst>
              </a:tr>
            </a:tbl>
          </a:graphicData>
        </a:graphic>
      </p:graphicFrame>
      <p:pic>
        <p:nvPicPr>
          <p:cNvPr id="238" name="Google Shape;238;p24" descr="J:\KHA-CARI Guidelines\[KDIGO] - Global Guidelines\Support work\Powerpoint\Cochrane_KidneyandTransplant_RGB.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41727" y="994182"/>
            <a:ext cx="3084290" cy="7499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5"/>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Evidence Review </a:t>
            </a:r>
            <a:endParaRPr sz="4400" b="0" cap="small">
              <a:solidFill>
                <a:srgbClr val="2C62A9"/>
              </a:solidFill>
              <a:latin typeface="Calibri"/>
              <a:ea typeface="Calibri"/>
              <a:cs typeface="Calibri"/>
              <a:sym typeface="Calibri"/>
            </a:endParaRPr>
          </a:p>
        </p:txBody>
      </p:sp>
      <p:sp>
        <p:nvSpPr>
          <p:cNvPr id="244" name="Google Shape;244;p25"/>
          <p:cNvSpPr txBox="1">
            <a:spLocks noGrp="1"/>
          </p:cNvSpPr>
          <p:nvPr>
            <p:ph type="subTitle" idx="1"/>
          </p:nvPr>
        </p:nvSpPr>
        <p:spPr>
          <a:xfrm>
            <a:off x="261128" y="1265030"/>
            <a:ext cx="11218333" cy="48055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ERT - Cochrane Kidney Transplant </a:t>
            </a:r>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Existing PICO questions and new PICO questions developed</a:t>
            </a:r>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Clinical and important outcomes identified </a:t>
            </a:r>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graphicFrame>
        <p:nvGraphicFramePr>
          <p:cNvPr id="245" name="Google Shape;245;p25"/>
          <p:cNvGraphicFramePr/>
          <p:nvPr/>
        </p:nvGraphicFramePr>
        <p:xfrm>
          <a:off x="447315" y="2699936"/>
          <a:ext cx="3000000" cy="3000000"/>
        </p:xfrm>
        <a:graphic>
          <a:graphicData uri="http://schemas.openxmlformats.org/drawingml/2006/table">
            <a:tbl>
              <a:tblPr firstRow="1" bandRow="1">
                <a:noFill/>
                <a:tableStyleId>{1ECA0C15-4737-4E3B-B5A0-22ED9B0B2A0D}</a:tableStyleId>
              </a:tblPr>
              <a:tblGrid>
                <a:gridCol w="5529475">
                  <a:extLst>
                    <a:ext uri="{9D8B030D-6E8A-4147-A177-3AD203B41FA5}">
                      <a16:colId xmlns:a16="http://schemas.microsoft.com/office/drawing/2014/main" val="20000"/>
                    </a:ext>
                  </a:extLst>
                </a:gridCol>
                <a:gridCol w="53164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Critical outcomes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Important outcomes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All-cause mortality</a:t>
                      </a:r>
                      <a:endParaRPr sz="1400" u="none" strike="noStrike" cap="none"/>
                    </a:p>
                  </a:txBody>
                  <a:tcPr marL="91450" marR="91450" marT="45725" marB="45725"/>
                </a:tc>
                <a:tc rowSpan="6">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Albuminuria progression - (onset of albuminuria, micro to macroalbuminuria) </a:t>
                      </a:r>
                      <a:endParaRPr sz="2400" u="none" strike="noStrike" cap="none">
                        <a:solidFill>
                          <a:srgbClr val="00499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166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End-stage kidney disease</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Cardiovascular outcomes  - MACE,  myocardial infarction, stroke, heart failure</a:t>
                      </a:r>
                      <a:endParaRPr sz="2400" u="none" strike="noStrike" cap="none">
                        <a:solidFill>
                          <a:srgbClr val="004990"/>
                        </a:solidFill>
                        <a:latin typeface="Calibri"/>
                        <a:ea typeface="Calibri"/>
                        <a:cs typeface="Calibri"/>
                        <a:sym typeface="Calibri"/>
                      </a:endParaRPr>
                    </a:p>
                  </a:txBody>
                  <a:tcPr marL="91450" marR="91450" marT="45725" marB="45725"/>
                </a:tc>
                <a:tc v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Doubling serum creatinine</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Hypoglycemia requiring 3</a:t>
                      </a:r>
                      <a:r>
                        <a:rPr lang="en-US" sz="2400" u="none" strike="noStrike" cap="none" baseline="30000">
                          <a:solidFill>
                            <a:srgbClr val="004990"/>
                          </a:solidFill>
                          <a:latin typeface="Calibri"/>
                          <a:ea typeface="Calibri"/>
                          <a:cs typeface="Calibri"/>
                          <a:sym typeface="Calibri"/>
                        </a:rPr>
                        <a:t>rd</a:t>
                      </a:r>
                      <a:r>
                        <a:rPr lang="en-US" sz="2400" u="none" strike="noStrike" cap="none">
                          <a:solidFill>
                            <a:srgbClr val="004990"/>
                          </a:solidFill>
                          <a:latin typeface="Calibri"/>
                          <a:ea typeface="Calibri"/>
                          <a:cs typeface="Calibri"/>
                          <a:sym typeface="Calibri"/>
                        </a:rPr>
                        <a:t> party assistance</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4990"/>
                          </a:solidFill>
                          <a:latin typeface="Calibri"/>
                          <a:ea typeface="Calibri"/>
                          <a:cs typeface="Calibri"/>
                          <a:sym typeface="Calibri"/>
                        </a:rPr>
                        <a:t>HbA1c</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246" name="Google Shape;246;p25" descr="J:\KHA-CARI Guidelines\[KDIGO] - Global Guidelines\Support work\Powerpoint\Cochrane_KidneyandTransplant_RGB.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5170" y="703774"/>
            <a:ext cx="3084290" cy="7499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PICO questions </a:t>
            </a:r>
            <a:endParaRPr sz="4400" b="0" cap="small">
              <a:solidFill>
                <a:srgbClr val="2C62A9"/>
              </a:solidFill>
              <a:latin typeface="Calibri"/>
              <a:ea typeface="Calibri"/>
              <a:cs typeface="Calibri"/>
              <a:sym typeface="Calibri"/>
            </a:endParaRPr>
          </a:p>
        </p:txBody>
      </p:sp>
      <p:graphicFrame>
        <p:nvGraphicFramePr>
          <p:cNvPr id="252" name="Google Shape;252;p26"/>
          <p:cNvGraphicFramePr/>
          <p:nvPr/>
        </p:nvGraphicFramePr>
        <p:xfrm>
          <a:off x="0" y="2841969"/>
          <a:ext cx="3000000" cy="3000000"/>
        </p:xfrm>
        <a:graphic>
          <a:graphicData uri="http://schemas.openxmlformats.org/drawingml/2006/table">
            <a:tbl>
              <a:tblPr firstRow="1" bandRow="1">
                <a:noFill/>
                <a:tableStyleId>{1ECA0C15-4737-4E3B-B5A0-22ED9B0B2A0D}</a:tableStyleId>
              </a:tblPr>
              <a:tblGrid>
                <a:gridCol w="3535150">
                  <a:extLst>
                    <a:ext uri="{9D8B030D-6E8A-4147-A177-3AD203B41FA5}">
                      <a16:colId xmlns:a16="http://schemas.microsoft.com/office/drawing/2014/main" val="20000"/>
                    </a:ext>
                  </a:extLst>
                </a:gridCol>
                <a:gridCol w="3343175">
                  <a:extLst>
                    <a:ext uri="{9D8B030D-6E8A-4147-A177-3AD203B41FA5}">
                      <a16:colId xmlns:a16="http://schemas.microsoft.com/office/drawing/2014/main" val="20001"/>
                    </a:ext>
                  </a:extLst>
                </a:gridCol>
                <a:gridCol w="2194550">
                  <a:extLst>
                    <a:ext uri="{9D8B030D-6E8A-4147-A177-3AD203B41FA5}">
                      <a16:colId xmlns:a16="http://schemas.microsoft.com/office/drawing/2014/main" val="20002"/>
                    </a:ext>
                  </a:extLst>
                </a:gridCol>
                <a:gridCol w="3119125">
                  <a:extLst>
                    <a:ext uri="{9D8B030D-6E8A-4147-A177-3AD203B41FA5}">
                      <a16:colId xmlns:a16="http://schemas.microsoft.com/office/drawing/2014/main" val="20003"/>
                    </a:ext>
                  </a:extLst>
                </a:gridCol>
              </a:tblGrid>
              <a:tr h="505725">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Population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Intervention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Comparator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Outcome</a:t>
                      </a:r>
                      <a:endParaRPr sz="1400" u="none" strike="noStrike" cap="none"/>
                    </a:p>
                  </a:txBody>
                  <a:tcPr marL="91450" marR="91450" marT="45725" marB="45725"/>
                </a:tc>
                <a:extLst>
                  <a:ext uri="{0D108BD9-81ED-4DB2-BD59-A6C34878D82A}">
                    <a16:rowId xmlns:a16="http://schemas.microsoft.com/office/drawing/2014/main" val="10000"/>
                  </a:ext>
                </a:extLst>
              </a:tr>
              <a:tr h="391175">
                <a:tc gridSpan="4">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a:solidFill>
                            <a:srgbClr val="004990"/>
                          </a:solidFill>
                          <a:latin typeface="Calibri"/>
                          <a:ea typeface="Calibri"/>
                          <a:cs typeface="Calibri"/>
                          <a:sym typeface="Calibri"/>
                        </a:rPr>
                        <a:t>Comprehensive care</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00475">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Patients with CKD and diabetes</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rgbClr val="004990"/>
                          </a:solidFill>
                          <a:latin typeface="Calibri"/>
                          <a:ea typeface="Calibri"/>
                          <a:cs typeface="Calibri"/>
                          <a:sym typeface="Calibri"/>
                        </a:rPr>
                        <a:t>Antihypertensive</a:t>
                      </a:r>
                      <a:r>
                        <a:rPr lang="en-US" sz="2200" b="1" u="none" strike="noStrike" cap="none">
                          <a:solidFill>
                            <a:srgbClr val="004990"/>
                          </a:solidFill>
                          <a:latin typeface="Calibri"/>
                          <a:ea typeface="Calibri"/>
                          <a:cs typeface="Calibri"/>
                          <a:sym typeface="Calibri"/>
                        </a:rPr>
                        <a:t> – RAS, aldosterone antagonists, direct renin inhibitors</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solidFill>
                            <a:srgbClr val="004990"/>
                          </a:solidFill>
                          <a:latin typeface="Calibri"/>
                          <a:ea typeface="Calibri"/>
                          <a:cs typeface="Calibri"/>
                          <a:sym typeface="Calibri"/>
                        </a:rPr>
                        <a:t>Placebo / standard of care</a:t>
                      </a:r>
                      <a:endParaRPr sz="2200" b="1"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solidFill>
                            <a:srgbClr val="004990"/>
                          </a:solidFill>
                          <a:latin typeface="Calibri"/>
                          <a:ea typeface="Calibri"/>
                          <a:cs typeface="Calibri"/>
                          <a:sym typeface="Calibri"/>
                        </a:rPr>
                        <a:t>Critical and important outcomes, hyperkalemia, AKI</a:t>
                      </a:r>
                      <a:endParaRPr sz="2200" b="1" u="none" strike="noStrike" cap="none">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1697825">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Patients with CKD and diabetes</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rgbClr val="004990"/>
                          </a:solidFill>
                          <a:latin typeface="Calibri"/>
                          <a:ea typeface="Calibri"/>
                          <a:cs typeface="Calibri"/>
                          <a:sym typeface="Calibri"/>
                        </a:rPr>
                        <a:t>Other – </a:t>
                      </a:r>
                      <a:r>
                        <a:rPr lang="en-US" sz="2200" b="1" u="none" strike="noStrike" cap="none">
                          <a:solidFill>
                            <a:srgbClr val="004990"/>
                          </a:solidFill>
                          <a:latin typeface="Calibri"/>
                          <a:ea typeface="Calibri"/>
                          <a:cs typeface="Calibri"/>
                          <a:sym typeface="Calibri"/>
                        </a:rPr>
                        <a:t>potassium binders, antiplatelet</a:t>
                      </a:r>
                      <a:r>
                        <a:rPr lang="en-US" sz="2200" b="0" u="none" strike="noStrike" cap="none">
                          <a:solidFill>
                            <a:srgbClr val="004990"/>
                          </a:solidFill>
                          <a:latin typeface="Calibri"/>
                          <a:ea typeface="Calibri"/>
                          <a:cs typeface="Calibri"/>
                          <a:sym typeface="Calibri"/>
                        </a:rPr>
                        <a:t> therapy, </a:t>
                      </a:r>
                      <a:r>
                        <a:rPr lang="en-US" sz="2200" b="1" u="none" strike="noStrike" cap="none">
                          <a:solidFill>
                            <a:srgbClr val="004990"/>
                          </a:solidFill>
                          <a:latin typeface="Calibri"/>
                          <a:ea typeface="Calibri"/>
                          <a:cs typeface="Calibri"/>
                          <a:sym typeface="Calibri"/>
                        </a:rPr>
                        <a:t>bariatric surgery</a:t>
                      </a:r>
                      <a:r>
                        <a:rPr lang="en-US" sz="2200" b="0" u="none" strike="noStrike" cap="none">
                          <a:solidFill>
                            <a:srgbClr val="004990"/>
                          </a:solidFill>
                          <a:latin typeface="Calibri"/>
                          <a:ea typeface="Calibri"/>
                          <a:cs typeface="Calibri"/>
                          <a:sym typeface="Calibri"/>
                        </a:rPr>
                        <a:t>, </a:t>
                      </a:r>
                      <a:r>
                        <a:rPr lang="en-US" sz="2200" b="1" u="none" strike="noStrike" cap="none">
                          <a:solidFill>
                            <a:srgbClr val="004990"/>
                          </a:solidFill>
                          <a:latin typeface="Calibri"/>
                          <a:ea typeface="Calibri"/>
                          <a:cs typeface="Calibri"/>
                          <a:sym typeface="Calibri"/>
                        </a:rPr>
                        <a:t>weight loss </a:t>
                      </a:r>
                      <a:r>
                        <a:rPr lang="en-US" sz="2200" b="0" u="none" strike="noStrike" cap="none">
                          <a:solidFill>
                            <a:srgbClr val="004990"/>
                          </a:solidFill>
                          <a:latin typeface="Calibri"/>
                          <a:ea typeface="Calibri"/>
                          <a:cs typeface="Calibri"/>
                          <a:sym typeface="Calibri"/>
                        </a:rPr>
                        <a:t>therapy, </a:t>
                      </a:r>
                      <a:r>
                        <a:rPr lang="en-US" sz="2200" b="1" u="none" strike="noStrike" cap="none">
                          <a:solidFill>
                            <a:srgbClr val="004990"/>
                          </a:solidFill>
                          <a:latin typeface="Calibri"/>
                          <a:ea typeface="Calibri"/>
                          <a:cs typeface="Calibri"/>
                          <a:sym typeface="Calibri"/>
                        </a:rPr>
                        <a:t>smoking</a:t>
                      </a:r>
                      <a:r>
                        <a:rPr lang="en-US" sz="2200" b="0" u="none" strike="noStrike" cap="none">
                          <a:solidFill>
                            <a:srgbClr val="004990"/>
                          </a:solidFill>
                          <a:latin typeface="Calibri"/>
                          <a:ea typeface="Calibri"/>
                          <a:cs typeface="Calibri"/>
                          <a:sym typeface="Calibri"/>
                        </a:rPr>
                        <a:t> cessation</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solidFill>
                            <a:srgbClr val="004990"/>
                          </a:solidFill>
                          <a:latin typeface="Calibri"/>
                          <a:ea typeface="Calibri"/>
                          <a:cs typeface="Calibri"/>
                          <a:sym typeface="Calibri"/>
                        </a:rPr>
                        <a:t>Placebo / standard of care</a:t>
                      </a:r>
                      <a:endParaRPr sz="2200" b="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solidFill>
                            <a:srgbClr val="004990"/>
                          </a:solidFill>
                          <a:latin typeface="Calibri"/>
                          <a:ea typeface="Calibri"/>
                          <a:cs typeface="Calibri"/>
                          <a:sym typeface="Calibri"/>
                        </a:rPr>
                        <a:t>Critical and important outcomes, hyperkalemia, AKI, QoL, BP, BMI, weight fatigue</a:t>
                      </a:r>
                      <a:endParaRPr sz="2200" b="0" u="none" strike="noStrike" cap="none">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3"/>
                  </a:ext>
                </a:extLst>
              </a:tr>
            </a:tbl>
          </a:graphicData>
        </a:graphic>
      </p:graphicFrame>
      <p:sp>
        <p:nvSpPr>
          <p:cNvPr id="253" name="Google Shape;253;p26"/>
          <p:cNvSpPr/>
          <p:nvPr/>
        </p:nvSpPr>
        <p:spPr>
          <a:xfrm>
            <a:off x="266700" y="1185475"/>
            <a:ext cx="10496550" cy="156966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Focus on RCTs - mapped to existing Cochrane Systematic reviews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New systematic reviews undertaken as required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Some focused observational studies reviews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General diabetes population - Existing systematic reviews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aphicFrame>
        <p:nvGraphicFramePr>
          <p:cNvPr id="258" name="Google Shape;258;p27"/>
          <p:cNvGraphicFramePr/>
          <p:nvPr/>
        </p:nvGraphicFramePr>
        <p:xfrm>
          <a:off x="0" y="238540"/>
          <a:ext cx="3000000" cy="3000000"/>
        </p:xfrm>
        <a:graphic>
          <a:graphicData uri="http://schemas.openxmlformats.org/drawingml/2006/table">
            <a:tbl>
              <a:tblPr firstRow="1" bandRow="1">
                <a:noFill/>
                <a:tableStyleId>{1ECA0C15-4737-4E3B-B5A0-22ED9B0B2A0D}</a:tableStyleId>
              </a:tblPr>
              <a:tblGrid>
                <a:gridCol w="3271600">
                  <a:extLst>
                    <a:ext uri="{9D8B030D-6E8A-4147-A177-3AD203B41FA5}">
                      <a16:colId xmlns:a16="http://schemas.microsoft.com/office/drawing/2014/main" val="20000"/>
                    </a:ext>
                  </a:extLst>
                </a:gridCol>
                <a:gridCol w="3551325">
                  <a:extLst>
                    <a:ext uri="{9D8B030D-6E8A-4147-A177-3AD203B41FA5}">
                      <a16:colId xmlns:a16="http://schemas.microsoft.com/office/drawing/2014/main" val="20001"/>
                    </a:ext>
                  </a:extLst>
                </a:gridCol>
                <a:gridCol w="2395725">
                  <a:extLst>
                    <a:ext uri="{9D8B030D-6E8A-4147-A177-3AD203B41FA5}">
                      <a16:colId xmlns:a16="http://schemas.microsoft.com/office/drawing/2014/main" val="20002"/>
                    </a:ext>
                  </a:extLst>
                </a:gridCol>
                <a:gridCol w="2973325">
                  <a:extLst>
                    <a:ext uri="{9D8B030D-6E8A-4147-A177-3AD203B41FA5}">
                      <a16:colId xmlns:a16="http://schemas.microsoft.com/office/drawing/2014/main" val="20003"/>
                    </a:ext>
                  </a:extLst>
                </a:gridCol>
              </a:tblGrid>
              <a:tr h="37810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Population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Intervention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Comparator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Outcome</a:t>
                      </a:r>
                      <a:endParaRPr sz="1400" u="none" strike="noStrike" cap="none"/>
                    </a:p>
                  </a:txBody>
                  <a:tcPr marL="91450" marR="91450" marT="45725" marB="45725"/>
                </a:tc>
                <a:extLst>
                  <a:ext uri="{0D108BD9-81ED-4DB2-BD59-A6C34878D82A}">
                    <a16:rowId xmlns:a16="http://schemas.microsoft.com/office/drawing/2014/main" val="10000"/>
                  </a:ext>
                </a:extLst>
              </a:tr>
              <a:tr h="378100">
                <a:tc gridSpan="4">
                  <a:txBody>
                    <a:bodyPr/>
                    <a:lstStyle/>
                    <a:p>
                      <a:pPr marL="0" marR="0" lvl="0" indent="0" algn="l" rtl="0">
                        <a:lnSpc>
                          <a:spcPct val="100000"/>
                        </a:lnSpc>
                        <a:spcBef>
                          <a:spcPts val="0"/>
                        </a:spcBef>
                        <a:spcAft>
                          <a:spcPts val="0"/>
                        </a:spcAft>
                        <a:buClr>
                          <a:srgbClr val="004990"/>
                        </a:buClr>
                        <a:buSzPts val="2000"/>
                        <a:buFont typeface="Arial"/>
                        <a:buNone/>
                      </a:pPr>
                      <a:r>
                        <a:rPr lang="en-US" sz="2000" b="1" u="none" strike="noStrike" cap="none">
                          <a:solidFill>
                            <a:srgbClr val="004990"/>
                          </a:solidFill>
                          <a:latin typeface="Calibri"/>
                          <a:ea typeface="Calibri"/>
                          <a:cs typeface="Calibri"/>
                          <a:sym typeface="Calibri"/>
                        </a:rPr>
                        <a:t>Glycemic monitoring and targets </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250600">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Patients with CKD and diabetes</a:t>
                      </a:r>
                      <a:endParaRPr sz="1400" u="none" strike="noStrike" cap="none"/>
                    </a:p>
                    <a:p>
                      <a:pPr marL="0" marR="0" lvl="0" indent="0" algn="l" rtl="0">
                        <a:lnSpc>
                          <a:spcPct val="100000"/>
                        </a:lnSpc>
                        <a:spcBef>
                          <a:spcPts val="0"/>
                        </a:spcBef>
                        <a:spcAft>
                          <a:spcPts val="0"/>
                        </a:spcAft>
                        <a:buClr>
                          <a:schemeClr val="dk1"/>
                        </a:buClr>
                        <a:buSzPts val="2000"/>
                        <a:buFont typeface="Arial"/>
                        <a:buNone/>
                      </a:pPr>
                      <a:endParaRPr sz="2000" u="none" strike="noStrike" cap="none">
                        <a:solidFill>
                          <a:srgbClr val="004990"/>
                        </a:solidFill>
                        <a:latin typeface="Calibri"/>
                        <a:ea typeface="Calibri"/>
                        <a:cs typeface="Calibri"/>
                        <a:sym typeface="Calibri"/>
                      </a:endParaRPr>
                    </a:p>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General diabetes population</a:t>
                      </a:r>
                      <a:endParaRPr sz="1400" u="none" strike="noStrike" cap="none"/>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b="1" u="none" strike="noStrike" cap="none">
                          <a:solidFill>
                            <a:srgbClr val="004990"/>
                          </a:solidFill>
                          <a:latin typeface="Calibri"/>
                          <a:ea typeface="Calibri"/>
                          <a:cs typeface="Calibri"/>
                          <a:sym typeface="Calibri"/>
                        </a:rPr>
                        <a:t>Continuous</a:t>
                      </a:r>
                      <a:r>
                        <a:rPr lang="en-US" sz="2000" u="none" strike="noStrike" cap="none">
                          <a:solidFill>
                            <a:srgbClr val="004990"/>
                          </a:solidFill>
                          <a:latin typeface="Calibri"/>
                          <a:ea typeface="Calibri"/>
                          <a:cs typeface="Calibri"/>
                          <a:sym typeface="Calibri"/>
                        </a:rPr>
                        <a:t> glucose monitoring</a:t>
                      </a:r>
                      <a:endParaRPr sz="1400" u="none" strike="noStrike" cap="none"/>
                    </a:p>
                    <a:p>
                      <a:pPr marL="285750" marR="0" lvl="0" indent="-285750" algn="l" rtl="0">
                        <a:lnSpc>
                          <a:spcPct val="100000"/>
                        </a:lnSpc>
                        <a:spcBef>
                          <a:spcPts val="0"/>
                        </a:spcBef>
                        <a:spcAft>
                          <a:spcPts val="0"/>
                        </a:spcAft>
                        <a:buClr>
                          <a:srgbClr val="004990"/>
                        </a:buClr>
                        <a:buSzPts val="2000"/>
                        <a:buFont typeface="Arial"/>
                        <a:buChar char="•"/>
                      </a:pPr>
                      <a:r>
                        <a:rPr lang="en-US" sz="2000" b="1" u="none" strike="noStrike" cap="none">
                          <a:solidFill>
                            <a:srgbClr val="004990"/>
                          </a:solidFill>
                          <a:latin typeface="Calibri"/>
                          <a:ea typeface="Calibri"/>
                          <a:cs typeface="Calibri"/>
                          <a:sym typeface="Calibri"/>
                        </a:rPr>
                        <a:t>Self-monitoring</a:t>
                      </a:r>
                      <a:r>
                        <a:rPr lang="en-US" sz="2000" u="none" strike="noStrike" cap="none">
                          <a:solidFill>
                            <a:srgbClr val="004990"/>
                          </a:solidFill>
                          <a:latin typeface="Calibri"/>
                          <a:ea typeface="Calibri"/>
                          <a:cs typeface="Calibri"/>
                          <a:sym typeface="Calibri"/>
                        </a:rPr>
                        <a:t> blood glucose  </a:t>
                      </a:r>
                      <a:endParaRPr sz="1400" u="none" strike="noStrike" cap="none"/>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Measured blood glucose/ HbA1c</a:t>
                      </a:r>
                      <a:endParaRPr sz="1400" u="none" strike="noStrike" cap="none"/>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Diagnosis – sensitivity, specificity</a:t>
                      </a:r>
                      <a:endParaRPr sz="1400" u="none" strike="noStrike" cap="none"/>
                    </a:p>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Correlation </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2"/>
                  </a:ext>
                </a:extLst>
              </a:tr>
              <a:tr h="1250600">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Patients with CKD and diabetes</a:t>
                      </a:r>
                      <a:endParaRPr sz="1400" u="none" strike="noStrike" cap="none"/>
                    </a:p>
                    <a:p>
                      <a:pPr marL="0" marR="0" lvl="0" indent="0" algn="l" rtl="0">
                        <a:lnSpc>
                          <a:spcPct val="100000"/>
                        </a:lnSpc>
                        <a:spcBef>
                          <a:spcPts val="0"/>
                        </a:spcBef>
                        <a:spcAft>
                          <a:spcPts val="0"/>
                        </a:spcAft>
                        <a:buClr>
                          <a:schemeClr val="dk1"/>
                        </a:buClr>
                        <a:buSzPts val="2000"/>
                        <a:buFont typeface="Arial"/>
                        <a:buNone/>
                      </a:pPr>
                      <a:endParaRPr sz="2000" u="none" strike="noStrike" cap="none">
                        <a:solidFill>
                          <a:srgbClr val="004990"/>
                        </a:solidFill>
                        <a:latin typeface="Calibri"/>
                        <a:ea typeface="Calibri"/>
                        <a:cs typeface="Calibri"/>
                        <a:sym typeface="Calibri"/>
                      </a:endParaRPr>
                    </a:p>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General diabetes population</a:t>
                      </a:r>
                      <a:endParaRPr sz="1400" u="none" strike="noStrike" cap="none"/>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b="1" u="none" strike="noStrike" cap="none">
                          <a:solidFill>
                            <a:srgbClr val="004990"/>
                          </a:solidFill>
                          <a:latin typeface="Calibri"/>
                          <a:ea typeface="Calibri"/>
                          <a:cs typeface="Calibri"/>
                          <a:sym typeface="Calibri"/>
                        </a:rPr>
                        <a:t>Alternative biomarkers</a:t>
                      </a:r>
                      <a:r>
                        <a:rPr lang="en-US" sz="2000" u="none" strike="noStrike" cap="none">
                          <a:solidFill>
                            <a:srgbClr val="004990"/>
                          </a:solidFill>
                          <a:latin typeface="Calibri"/>
                          <a:ea typeface="Calibri"/>
                          <a:cs typeface="Calibri"/>
                          <a:sym typeface="Calibri"/>
                        </a:rPr>
                        <a:t> (glycated albumin, fructosamine, carbamylates albumin)</a:t>
                      </a:r>
                      <a:endParaRPr sz="20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Measured blood glucose/ HbA1c</a:t>
                      </a:r>
                      <a:endParaRPr sz="1400" u="none" strike="noStrike" cap="none"/>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Diagnosis – sensitivity, specificity</a:t>
                      </a:r>
                      <a:endParaRPr sz="1400" u="none" strike="noStrike" cap="none"/>
                    </a:p>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Correlation </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3"/>
                  </a:ext>
                </a:extLst>
              </a:tr>
              <a:tr h="959775">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Patients with CKD and diabetes</a:t>
                      </a:r>
                      <a:endParaRPr sz="1400" u="none" strike="noStrike" cap="none"/>
                    </a:p>
                    <a:p>
                      <a:pPr marL="285750" marR="0" lvl="0" indent="-158750" algn="l" rtl="0">
                        <a:lnSpc>
                          <a:spcPct val="100000"/>
                        </a:lnSpc>
                        <a:spcBef>
                          <a:spcPts val="0"/>
                        </a:spcBef>
                        <a:spcAft>
                          <a:spcPts val="0"/>
                        </a:spcAft>
                        <a:buClr>
                          <a:schemeClr val="dk1"/>
                        </a:buClr>
                        <a:buSzPts val="2000"/>
                        <a:buFont typeface="Arial"/>
                        <a:buNone/>
                      </a:pPr>
                      <a:endParaRPr sz="20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b="1" u="none" strike="noStrike" cap="none">
                          <a:solidFill>
                            <a:srgbClr val="004990"/>
                          </a:solidFill>
                          <a:latin typeface="Calibri"/>
                          <a:ea typeface="Calibri"/>
                          <a:cs typeface="Calibri"/>
                          <a:sym typeface="Calibri"/>
                        </a:rPr>
                        <a:t>Tight glycemic </a:t>
                      </a:r>
                      <a:r>
                        <a:rPr lang="en-US" sz="2000" u="none" strike="noStrike" cap="none">
                          <a:solidFill>
                            <a:srgbClr val="004990"/>
                          </a:solidFill>
                          <a:latin typeface="Calibri"/>
                          <a:ea typeface="Calibri"/>
                          <a:cs typeface="Calibri"/>
                          <a:sym typeface="Calibri"/>
                        </a:rPr>
                        <a:t>control (HbA1c targets - ≤7.0%, ≤6.5%, ≤6.0%)</a:t>
                      </a:r>
                      <a:endParaRPr sz="20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Standard glycemic control</a:t>
                      </a:r>
                      <a:endParaRPr sz="1400" u="none" strike="noStrike" cap="none"/>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000"/>
                        <a:buFont typeface="Arial"/>
                        <a:buChar char="•"/>
                      </a:pPr>
                      <a:r>
                        <a:rPr lang="en-US" sz="2000" u="none" strike="noStrike" cap="none">
                          <a:solidFill>
                            <a:srgbClr val="004990"/>
                          </a:solidFill>
                          <a:latin typeface="Calibri"/>
                          <a:ea typeface="Calibri"/>
                          <a:cs typeface="Calibri"/>
                          <a:sym typeface="Calibri"/>
                        </a:rPr>
                        <a:t>Critical and important outcomes</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4"/>
                  </a:ext>
                </a:extLst>
              </a:tr>
              <a:tr h="378100">
                <a:tc gridSpan="4">
                  <a:txBody>
                    <a:bodyPr/>
                    <a:lstStyle/>
                    <a:p>
                      <a:pPr marL="0" marR="0" lvl="0" indent="0" algn="l" rtl="0">
                        <a:lnSpc>
                          <a:spcPct val="100000"/>
                        </a:lnSpc>
                        <a:spcBef>
                          <a:spcPts val="0"/>
                        </a:spcBef>
                        <a:spcAft>
                          <a:spcPts val="0"/>
                        </a:spcAft>
                        <a:buClr>
                          <a:srgbClr val="004990"/>
                        </a:buClr>
                        <a:buSzPts val="2000"/>
                        <a:buFont typeface="Arial"/>
                        <a:buNone/>
                      </a:pPr>
                      <a:r>
                        <a:rPr lang="en-US" sz="2000" b="1" u="none" strike="noStrike" cap="none">
                          <a:solidFill>
                            <a:srgbClr val="004990"/>
                          </a:solidFill>
                          <a:latin typeface="Calibri"/>
                          <a:ea typeface="Calibri"/>
                          <a:cs typeface="Calibri"/>
                          <a:sym typeface="Calibri"/>
                        </a:rPr>
                        <a:t>Lifestyle interventions</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59775">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Patients with CKD and diabetes</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Dietary interventions (protein, salt, potassium, dietary patterns – DASH diet) </a:t>
                      </a:r>
                      <a:endParaRPr sz="20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Usual diet</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Critical and important outcomes, QoL, BP, BMI, weight, fatigue</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6"/>
                  </a:ext>
                </a:extLst>
              </a:tr>
              <a:tr h="959775">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Patients with CKD and diabetes</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Exercise interventions</a:t>
                      </a:r>
                      <a:endParaRPr sz="20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Standard of care</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a:solidFill>
                            <a:srgbClr val="004990"/>
                          </a:solidFill>
                          <a:latin typeface="Calibri"/>
                          <a:ea typeface="Calibri"/>
                          <a:cs typeface="Calibri"/>
                          <a:sym typeface="Calibri"/>
                        </a:rPr>
                        <a:t>Critical and important outcomes, QoL, BP, BMI, weight, fatigue</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aphicFrame>
        <p:nvGraphicFramePr>
          <p:cNvPr id="263" name="Google Shape;263;p28"/>
          <p:cNvGraphicFramePr/>
          <p:nvPr/>
        </p:nvGraphicFramePr>
        <p:xfrm>
          <a:off x="0" y="247330"/>
          <a:ext cx="3000000" cy="3000000"/>
        </p:xfrm>
        <a:graphic>
          <a:graphicData uri="http://schemas.openxmlformats.org/drawingml/2006/table">
            <a:tbl>
              <a:tblPr firstRow="1" bandRow="1">
                <a:noFill/>
                <a:tableStyleId>{1ECA0C15-4737-4E3B-B5A0-22ED9B0B2A0D}</a:tableStyleId>
              </a:tblPr>
              <a:tblGrid>
                <a:gridCol w="3272025">
                  <a:extLst>
                    <a:ext uri="{9D8B030D-6E8A-4147-A177-3AD203B41FA5}">
                      <a16:colId xmlns:a16="http://schemas.microsoft.com/office/drawing/2014/main" val="20000"/>
                    </a:ext>
                  </a:extLst>
                </a:gridCol>
                <a:gridCol w="162075">
                  <a:extLst>
                    <a:ext uri="{9D8B030D-6E8A-4147-A177-3AD203B41FA5}">
                      <a16:colId xmlns:a16="http://schemas.microsoft.com/office/drawing/2014/main" val="20001"/>
                    </a:ext>
                  </a:extLst>
                </a:gridCol>
                <a:gridCol w="3108950">
                  <a:extLst>
                    <a:ext uri="{9D8B030D-6E8A-4147-A177-3AD203B41FA5}">
                      <a16:colId xmlns:a16="http://schemas.microsoft.com/office/drawing/2014/main" val="20002"/>
                    </a:ext>
                  </a:extLst>
                </a:gridCol>
                <a:gridCol w="2418075">
                  <a:extLst>
                    <a:ext uri="{9D8B030D-6E8A-4147-A177-3AD203B41FA5}">
                      <a16:colId xmlns:a16="http://schemas.microsoft.com/office/drawing/2014/main" val="20003"/>
                    </a:ext>
                  </a:extLst>
                </a:gridCol>
                <a:gridCol w="3230875">
                  <a:extLst>
                    <a:ext uri="{9D8B030D-6E8A-4147-A177-3AD203B41FA5}">
                      <a16:colId xmlns:a16="http://schemas.microsoft.com/office/drawing/2014/main" val="20004"/>
                    </a:ext>
                  </a:extLst>
                </a:gridCol>
              </a:tblGrid>
              <a:tr h="45145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Population</a:t>
                      </a:r>
                      <a:endParaRPr sz="1400" u="none" strike="noStrike" cap="none"/>
                    </a:p>
                  </a:txBody>
                  <a:tcPr marL="91450" marR="91450" marT="45725" marB="45725"/>
                </a:tc>
                <a:tc gridSpan="2">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Intervention</a:t>
                      </a:r>
                      <a:endParaRPr sz="1400" u="none" strike="noStrike" cap="none"/>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Comparator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Outcome</a:t>
                      </a:r>
                      <a:endParaRPr sz="1800" u="none" strike="noStrike" cap="none"/>
                    </a:p>
                  </a:txBody>
                  <a:tcPr marL="91450" marR="91450" marT="45725" marB="45725"/>
                </a:tc>
                <a:extLst>
                  <a:ext uri="{0D108BD9-81ED-4DB2-BD59-A6C34878D82A}">
                    <a16:rowId xmlns:a16="http://schemas.microsoft.com/office/drawing/2014/main" val="10000"/>
                  </a:ext>
                </a:extLst>
              </a:tr>
              <a:tr h="451450">
                <a:tc gridSpan="5">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a:solidFill>
                            <a:srgbClr val="004990"/>
                          </a:solidFill>
                          <a:latin typeface="Calibri"/>
                          <a:ea typeface="Calibri"/>
                          <a:cs typeface="Calibri"/>
                          <a:sym typeface="Calibri"/>
                        </a:rPr>
                        <a:t>Antihyperglycemic therapies</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70325">
                <a:tc gridSpan="2">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Patients with CKD and diabetes</a:t>
                      </a:r>
                      <a:endParaRPr sz="1400" u="none" strike="noStrike" cap="none"/>
                    </a:p>
                  </a:txBody>
                  <a:tcPr marL="91450" marR="91450" marT="45725" marB="45725">
                    <a:solidFill>
                      <a:srgbClr val="E7EBF6"/>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Older – </a:t>
                      </a:r>
                      <a:r>
                        <a:rPr lang="en-US" sz="2200" b="1" u="none" strike="noStrike" cap="none">
                          <a:solidFill>
                            <a:srgbClr val="004990"/>
                          </a:solidFill>
                          <a:latin typeface="Calibri"/>
                          <a:ea typeface="Calibri"/>
                          <a:cs typeface="Calibri"/>
                          <a:sym typeface="Calibri"/>
                        </a:rPr>
                        <a:t>metformin</a:t>
                      </a:r>
                      <a:r>
                        <a:rPr lang="en-US" sz="2200" u="none" strike="noStrike" cap="none">
                          <a:solidFill>
                            <a:srgbClr val="004990"/>
                          </a:solidFill>
                          <a:latin typeface="Calibri"/>
                          <a:ea typeface="Calibri"/>
                          <a:cs typeface="Calibri"/>
                          <a:sym typeface="Calibri"/>
                        </a:rPr>
                        <a:t>, </a:t>
                      </a:r>
                      <a:r>
                        <a:rPr lang="en-US" sz="2200" b="1" u="none" strike="noStrike" cap="none">
                          <a:solidFill>
                            <a:srgbClr val="004990"/>
                          </a:solidFill>
                          <a:latin typeface="Calibri"/>
                          <a:ea typeface="Calibri"/>
                          <a:cs typeface="Calibri"/>
                          <a:sym typeface="Calibri"/>
                        </a:rPr>
                        <a:t>sulfonylureas</a:t>
                      </a:r>
                      <a:r>
                        <a:rPr lang="en-US" sz="2200" u="none" strike="noStrike" cap="none">
                          <a:solidFill>
                            <a:srgbClr val="004990"/>
                          </a:solidFill>
                          <a:latin typeface="Calibri"/>
                          <a:ea typeface="Calibri"/>
                          <a:cs typeface="Calibri"/>
                          <a:sym typeface="Calibri"/>
                        </a:rPr>
                        <a:t>, </a:t>
                      </a:r>
                      <a:r>
                        <a:rPr lang="en-US" sz="2200" b="1" u="none" strike="noStrike" cap="none">
                          <a:solidFill>
                            <a:srgbClr val="004990"/>
                          </a:solidFill>
                          <a:latin typeface="Calibri"/>
                          <a:ea typeface="Calibri"/>
                          <a:cs typeface="Calibri"/>
                          <a:sym typeface="Calibri"/>
                        </a:rPr>
                        <a:t>thiazolidinediones, insulins</a:t>
                      </a:r>
                      <a:endParaRPr sz="1400" u="none" strike="noStrike" cap="none"/>
                    </a:p>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Newer – </a:t>
                      </a:r>
                      <a:r>
                        <a:rPr lang="en-US" sz="2200" b="1" u="none" strike="noStrike" cap="none">
                          <a:solidFill>
                            <a:srgbClr val="004990"/>
                          </a:solidFill>
                          <a:latin typeface="Calibri"/>
                          <a:ea typeface="Calibri"/>
                          <a:cs typeface="Calibri"/>
                          <a:sym typeface="Calibri"/>
                        </a:rPr>
                        <a:t>SGLT2</a:t>
                      </a:r>
                      <a:r>
                        <a:rPr lang="en-US" sz="2200" u="none" strike="noStrike" cap="none">
                          <a:solidFill>
                            <a:srgbClr val="004990"/>
                          </a:solidFill>
                          <a:latin typeface="Calibri"/>
                          <a:ea typeface="Calibri"/>
                          <a:cs typeface="Calibri"/>
                          <a:sym typeface="Calibri"/>
                        </a:rPr>
                        <a:t> inhibitors, </a:t>
                      </a:r>
                      <a:r>
                        <a:rPr lang="en-US" sz="2200" b="1" u="none" strike="noStrike" cap="none">
                          <a:solidFill>
                            <a:srgbClr val="004990"/>
                          </a:solidFill>
                          <a:latin typeface="Calibri"/>
                          <a:ea typeface="Calibri"/>
                          <a:cs typeface="Calibri"/>
                          <a:sym typeface="Calibri"/>
                        </a:rPr>
                        <a:t>GLP1</a:t>
                      </a:r>
                      <a:r>
                        <a:rPr lang="en-US" sz="2200" u="none" strike="noStrike" cap="none">
                          <a:solidFill>
                            <a:srgbClr val="004990"/>
                          </a:solidFill>
                          <a:latin typeface="Calibri"/>
                          <a:ea typeface="Calibri"/>
                          <a:cs typeface="Calibri"/>
                          <a:sym typeface="Calibri"/>
                        </a:rPr>
                        <a:t> agonists, </a:t>
                      </a:r>
                      <a:r>
                        <a:rPr lang="en-US" sz="2200" b="1" u="none" strike="noStrike" cap="none">
                          <a:solidFill>
                            <a:srgbClr val="004990"/>
                          </a:solidFill>
                          <a:latin typeface="Calibri"/>
                          <a:ea typeface="Calibri"/>
                          <a:cs typeface="Calibri"/>
                          <a:sym typeface="Calibri"/>
                        </a:rPr>
                        <a:t>DPP-4</a:t>
                      </a:r>
                      <a:r>
                        <a:rPr lang="en-US" sz="2200" u="none" strike="noStrike" cap="none">
                          <a:solidFill>
                            <a:srgbClr val="004990"/>
                          </a:solidFill>
                          <a:latin typeface="Calibri"/>
                          <a:ea typeface="Calibri"/>
                          <a:cs typeface="Calibri"/>
                          <a:sym typeface="Calibri"/>
                        </a:rPr>
                        <a:t> inhibitors</a:t>
                      </a:r>
                      <a:endParaRPr sz="22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Standard of care vs other therapies</a:t>
                      </a:r>
                      <a:endParaRPr sz="22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285750" marR="0" lvl="0" indent="-285750" algn="l" rtl="0">
                        <a:lnSpc>
                          <a:spcPct val="100000"/>
                        </a:lnSpc>
                        <a:spcBef>
                          <a:spcPts val="0"/>
                        </a:spcBef>
                        <a:spcAft>
                          <a:spcPts val="0"/>
                        </a:spcAft>
                        <a:buClr>
                          <a:srgbClr val="004990"/>
                        </a:buClr>
                        <a:buSzPts val="2200"/>
                        <a:buFont typeface="Arial"/>
                        <a:buChar char="•"/>
                      </a:pPr>
                      <a:r>
                        <a:rPr lang="en-US" sz="2200" u="none" strike="noStrike" cap="none">
                          <a:solidFill>
                            <a:srgbClr val="004990"/>
                          </a:solidFill>
                          <a:latin typeface="Calibri"/>
                          <a:ea typeface="Calibri"/>
                          <a:cs typeface="Calibri"/>
                          <a:sym typeface="Calibri"/>
                        </a:rPr>
                        <a:t>Critical and important outcomes, BMI, weight</a:t>
                      </a:r>
                      <a:endParaRPr sz="1400" u="none" strike="noStrike" cap="none"/>
                    </a:p>
                    <a:p>
                      <a:pPr marL="285750" marR="0" lvl="0" indent="-285750" algn="l" rtl="0">
                        <a:lnSpc>
                          <a:spcPct val="100000"/>
                        </a:lnSpc>
                        <a:spcBef>
                          <a:spcPts val="0"/>
                        </a:spcBef>
                        <a:spcAft>
                          <a:spcPts val="0"/>
                        </a:spcAft>
                        <a:buClr>
                          <a:srgbClr val="004990"/>
                        </a:buClr>
                        <a:buSzPts val="2200"/>
                        <a:buFont typeface="Arial"/>
                        <a:buChar char="•"/>
                      </a:pPr>
                      <a:r>
                        <a:rPr lang="en-US" sz="2200" u="none" strike="noStrike" cap="none">
                          <a:solidFill>
                            <a:srgbClr val="004990"/>
                          </a:solidFill>
                          <a:latin typeface="Calibri"/>
                          <a:ea typeface="Calibri"/>
                          <a:cs typeface="Calibri"/>
                          <a:sym typeface="Calibri"/>
                        </a:rPr>
                        <a:t>Harms - Hypoglycemia, lactic acidosis, amputations</a:t>
                      </a:r>
                      <a:endParaRPr sz="2200" u="none" strike="noStrike" cap="none">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373750">
                <a:tc gridSpan="3">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a:solidFill>
                            <a:srgbClr val="004990"/>
                          </a:solidFill>
                          <a:latin typeface="Calibri"/>
                          <a:ea typeface="Calibri"/>
                          <a:cs typeface="Calibri"/>
                          <a:sym typeface="Calibri"/>
                        </a:rPr>
                        <a:t>Approaches to management </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solidFill>
                          <a:srgbClr val="004990"/>
                        </a:solidFill>
                        <a:latin typeface="Calibri"/>
                        <a:ea typeface="Calibri"/>
                        <a:cs typeface="Calibri"/>
                        <a:sym typeface="Calibri"/>
                      </a:endParaRPr>
                    </a:p>
                  </a:txBody>
                  <a:tcPr marL="91450" marR="91450" marT="45725" marB="45725">
                    <a:solidFill>
                      <a:srgbClr val="CCD5EA"/>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solidFill>
                          <a:srgbClr val="004990"/>
                        </a:solidFill>
                        <a:latin typeface="Calibri"/>
                        <a:ea typeface="Calibri"/>
                        <a:cs typeface="Calibri"/>
                        <a:sym typeface="Calibri"/>
                      </a:endParaRPr>
                    </a:p>
                  </a:txBody>
                  <a:tcPr marL="91450" marR="91450" marT="45725" marB="45725">
                    <a:solidFill>
                      <a:srgbClr val="CCD5EA"/>
                    </a:solidFill>
                  </a:tcPr>
                </a:tc>
                <a:extLst>
                  <a:ext uri="{0D108BD9-81ED-4DB2-BD59-A6C34878D82A}">
                    <a16:rowId xmlns:a16="http://schemas.microsoft.com/office/drawing/2014/main" val="10003"/>
                  </a:ext>
                </a:extLst>
              </a:tr>
              <a:tr h="1515625">
                <a:tc gridSpan="2">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Patients with CKD and diabetes</a:t>
                      </a:r>
                      <a:endParaRPr sz="1400" u="none" strike="noStrike" cap="none"/>
                    </a:p>
                    <a:p>
                      <a:pPr marL="0" marR="0" lvl="0" indent="0" algn="l" rtl="0">
                        <a:lnSpc>
                          <a:spcPct val="100000"/>
                        </a:lnSpc>
                        <a:spcBef>
                          <a:spcPts val="0"/>
                        </a:spcBef>
                        <a:spcAft>
                          <a:spcPts val="0"/>
                        </a:spcAft>
                        <a:buClr>
                          <a:schemeClr val="dk1"/>
                        </a:buClr>
                        <a:buSzPts val="2200"/>
                        <a:buFont typeface="Arial"/>
                        <a:buNone/>
                      </a:pPr>
                      <a:endParaRPr sz="2200" u="none" strike="noStrike" cap="none">
                        <a:solidFill>
                          <a:srgbClr val="004990"/>
                        </a:solidFill>
                        <a:latin typeface="Calibri"/>
                        <a:ea typeface="Calibri"/>
                        <a:cs typeface="Calibri"/>
                        <a:sym typeface="Calibri"/>
                      </a:endParaRPr>
                    </a:p>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General diabetes population</a:t>
                      </a:r>
                      <a:endParaRPr sz="1400" u="none" strike="noStrike" cap="none"/>
                    </a:p>
                  </a:txBody>
                  <a:tcPr marL="91450" marR="91450" marT="45725" marB="45725">
                    <a:solidFill>
                      <a:srgbClr val="E7EBF6"/>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a:solidFill>
                            <a:srgbClr val="004990"/>
                          </a:solidFill>
                          <a:latin typeface="Calibri"/>
                          <a:ea typeface="Calibri"/>
                          <a:cs typeface="Calibri"/>
                          <a:sym typeface="Calibri"/>
                        </a:rPr>
                        <a:t>Education</a:t>
                      </a:r>
                      <a:r>
                        <a:rPr lang="en-US" sz="2200" u="none" strike="noStrike" cap="none">
                          <a:solidFill>
                            <a:srgbClr val="004990"/>
                          </a:solidFill>
                          <a:latin typeface="Calibri"/>
                          <a:ea typeface="Calibri"/>
                          <a:cs typeface="Calibri"/>
                          <a:sym typeface="Calibri"/>
                        </a:rPr>
                        <a:t> and </a:t>
                      </a:r>
                      <a:r>
                        <a:rPr lang="en-US" sz="2200" b="1" u="none" strike="noStrike" cap="none">
                          <a:solidFill>
                            <a:srgbClr val="004990"/>
                          </a:solidFill>
                          <a:latin typeface="Calibri"/>
                          <a:ea typeface="Calibri"/>
                          <a:cs typeface="Calibri"/>
                          <a:sym typeface="Calibri"/>
                        </a:rPr>
                        <a:t>self-management</a:t>
                      </a:r>
                      <a:r>
                        <a:rPr lang="en-US" sz="2200" u="none" strike="noStrike" cap="none">
                          <a:solidFill>
                            <a:srgbClr val="004990"/>
                          </a:solidFill>
                          <a:latin typeface="Calibri"/>
                          <a:ea typeface="Calibri"/>
                          <a:cs typeface="Calibri"/>
                          <a:sym typeface="Calibri"/>
                        </a:rPr>
                        <a:t> programs</a:t>
                      </a:r>
                      <a:endParaRPr sz="22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Standard of care</a:t>
                      </a:r>
                      <a:endParaRPr sz="22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Critical and important outcomes, QoL, fatigue</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4"/>
                  </a:ext>
                </a:extLst>
              </a:tr>
              <a:tr h="1515625">
                <a:tc gridSpan="2">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Patients with CKD and diabetes</a:t>
                      </a:r>
                      <a:endParaRPr sz="1400" u="none" strike="noStrike" cap="none"/>
                    </a:p>
                    <a:p>
                      <a:pPr marL="0" marR="0" lvl="0" indent="0" algn="l" rtl="0">
                        <a:lnSpc>
                          <a:spcPct val="100000"/>
                        </a:lnSpc>
                        <a:spcBef>
                          <a:spcPts val="0"/>
                        </a:spcBef>
                        <a:spcAft>
                          <a:spcPts val="0"/>
                        </a:spcAft>
                        <a:buClr>
                          <a:schemeClr val="dk1"/>
                        </a:buClr>
                        <a:buSzPts val="2200"/>
                        <a:buFont typeface="Arial"/>
                        <a:buNone/>
                      </a:pPr>
                      <a:endParaRPr sz="2200" u="none" strike="noStrike" cap="none">
                        <a:solidFill>
                          <a:srgbClr val="004990"/>
                        </a:solidFill>
                        <a:latin typeface="Calibri"/>
                        <a:ea typeface="Calibri"/>
                        <a:cs typeface="Calibri"/>
                        <a:sym typeface="Calibri"/>
                      </a:endParaRPr>
                    </a:p>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General diabetes population</a:t>
                      </a:r>
                      <a:endParaRPr sz="1400" u="none" strike="noStrike" cap="none"/>
                    </a:p>
                  </a:txBody>
                  <a:tcPr marL="91450" marR="91450" marT="45725" marB="45725">
                    <a:solidFill>
                      <a:srgbClr val="E7EBF6"/>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a:solidFill>
                            <a:srgbClr val="004990"/>
                          </a:solidFill>
                          <a:latin typeface="Calibri"/>
                          <a:ea typeface="Calibri"/>
                          <a:cs typeface="Calibri"/>
                          <a:sym typeface="Calibri"/>
                        </a:rPr>
                        <a:t>Models of care</a:t>
                      </a:r>
                      <a:endParaRPr sz="2200" u="none" strike="noStrike" cap="none">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Standard of care</a:t>
                      </a:r>
                      <a:endParaRPr sz="1400" u="none" strike="noStrike" cap="none"/>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Critical and important outcomes, Qol, fatigue</a:t>
                      </a:r>
                      <a:endParaRPr sz="1400" u="none" strike="noStrike" cap="none"/>
                    </a:p>
                  </a:txBody>
                  <a:tcPr marL="91450" marR="91450" marT="45725" marB="45725">
                    <a:solidFill>
                      <a:srgbClr val="E7EBF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348342" y="274310"/>
            <a:ext cx="3712029" cy="2585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a:solidFill>
                  <a:srgbClr val="2C62A9"/>
                </a:solidFill>
                <a:latin typeface="Calibri"/>
                <a:ea typeface="Calibri"/>
                <a:cs typeface="Calibri"/>
                <a:sym typeface="Calibri"/>
              </a:rPr>
              <a:t>Literature search</a:t>
            </a:r>
            <a:br>
              <a:rPr lang="en-US" sz="4400" b="0" cap="small">
                <a:solidFill>
                  <a:srgbClr val="2C62A9"/>
                </a:solidFill>
                <a:latin typeface="Calibri"/>
                <a:ea typeface="Calibri"/>
                <a:cs typeface="Calibri"/>
                <a:sym typeface="Calibri"/>
              </a:rPr>
            </a:br>
            <a:br>
              <a:rPr lang="en-US" cap="small">
                <a:solidFill>
                  <a:srgbClr val="2C62A9"/>
                </a:solidFill>
                <a:latin typeface="Calibri"/>
                <a:ea typeface="Calibri"/>
                <a:cs typeface="Calibri"/>
                <a:sym typeface="Calibri"/>
              </a:rPr>
            </a:br>
            <a:r>
              <a:rPr lang="en-US" sz="2400" b="0" cap="small">
                <a:solidFill>
                  <a:srgbClr val="2C62A9"/>
                </a:solidFill>
                <a:latin typeface="Calibri"/>
                <a:ea typeface="Calibri"/>
                <a:cs typeface="Calibri"/>
                <a:sym typeface="Calibri"/>
              </a:rPr>
              <a:t>October 2018; </a:t>
            </a:r>
            <a:r>
              <a:rPr lang="en-US" sz="2400" cap="small">
                <a:solidFill>
                  <a:srgbClr val="2C62A9"/>
                </a:solidFill>
                <a:latin typeface="Calibri"/>
                <a:ea typeface="Calibri"/>
                <a:cs typeface="Calibri"/>
                <a:sym typeface="Calibri"/>
              </a:rPr>
              <a:t>U</a:t>
            </a:r>
            <a:r>
              <a:rPr lang="en-US" sz="2400" b="0" cap="small">
                <a:solidFill>
                  <a:srgbClr val="2C62A9"/>
                </a:solidFill>
                <a:latin typeface="Calibri"/>
                <a:ea typeface="Calibri"/>
                <a:cs typeface="Calibri"/>
                <a:sym typeface="Calibri"/>
              </a:rPr>
              <a:t>pdated in February 2020</a:t>
            </a:r>
            <a:endParaRPr/>
          </a:p>
        </p:txBody>
      </p:sp>
      <p:pic>
        <p:nvPicPr>
          <p:cNvPr id="270" name="Google Shape;270;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13187" y="308722"/>
            <a:ext cx="7210425" cy="6419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0"/>
          <p:cNvSpPr txBox="1">
            <a:spLocks noGrp="1"/>
          </p:cNvSpPr>
          <p:nvPr>
            <p:ph type="ctrTitle"/>
          </p:nvPr>
        </p:nvSpPr>
        <p:spPr>
          <a:xfrm>
            <a:off x="304800" y="410906"/>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a:solidFill>
                  <a:srgbClr val="2C62A9"/>
                </a:solidFill>
                <a:latin typeface="Calibri"/>
                <a:ea typeface="Calibri"/>
                <a:cs typeface="Calibri"/>
                <a:sym typeface="Calibri"/>
              </a:rPr>
              <a:t>Evidence synthesis </a:t>
            </a:r>
            <a:endParaRPr/>
          </a:p>
        </p:txBody>
      </p:sp>
      <p:sp>
        <p:nvSpPr>
          <p:cNvPr id="277" name="Google Shape;277;p30"/>
          <p:cNvSpPr txBox="1">
            <a:spLocks noGrp="1"/>
          </p:cNvSpPr>
          <p:nvPr>
            <p:ph type="subTitle" idx="1"/>
          </p:nvPr>
        </p:nvSpPr>
        <p:spPr>
          <a:xfrm>
            <a:off x="266701" y="1253387"/>
            <a:ext cx="6107596" cy="50172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Standard Cochrane methods – Two independent reviewers </a:t>
            </a:r>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Data abstraction</a:t>
            </a:r>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Critical appraisal – using validated tools </a:t>
            </a:r>
            <a:endParaRPr/>
          </a:p>
          <a:p>
            <a:pPr marL="457200" marR="0" lvl="1" indent="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Data-analysis </a:t>
            </a:r>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Random effects meta-analysis and generic inverse variance</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Relative risk for dichotomous outcomes</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Mean difference for continuous outcomes</a:t>
            </a:r>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Heterogeneity assessed using the I</a:t>
            </a:r>
            <a:r>
              <a:rPr lang="en-US" sz="2200" b="0" i="0" u="none" strike="noStrike" cap="none" baseline="30000">
                <a:solidFill>
                  <a:srgbClr val="004990"/>
                </a:solidFill>
                <a:latin typeface="Calibri"/>
                <a:ea typeface="Calibri"/>
                <a:cs typeface="Calibri"/>
                <a:sym typeface="Calibri"/>
              </a:rPr>
              <a:t>2</a:t>
            </a:r>
            <a:r>
              <a:rPr lang="en-US" sz="2200" b="0" i="0" u="none" strike="noStrike" cap="none">
                <a:solidFill>
                  <a:srgbClr val="004990"/>
                </a:solidFill>
                <a:latin typeface="Calibri"/>
                <a:ea typeface="Calibri"/>
                <a:cs typeface="Calibri"/>
                <a:sym typeface="Calibri"/>
              </a:rPr>
              <a:t> statistic </a:t>
            </a:r>
            <a:endParaRPr/>
          </a:p>
          <a:p>
            <a:pPr marL="457200" marR="0" lvl="1" indent="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p:txBody>
      </p:sp>
      <p:sp>
        <p:nvSpPr>
          <p:cNvPr id="278" name="Google Shape;278;p30"/>
          <p:cNvSpPr txBox="1"/>
          <p:nvPr/>
        </p:nvSpPr>
        <p:spPr>
          <a:xfrm>
            <a:off x="8189970" y="645865"/>
            <a:ext cx="3291618"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Risk of bias graph example</a:t>
            </a:r>
            <a:endParaRPr sz="1400" b="0" i="0" u="none" strike="noStrike" cap="none">
              <a:solidFill>
                <a:srgbClr val="000000"/>
              </a:solidFill>
              <a:latin typeface="Arial"/>
              <a:ea typeface="Arial"/>
              <a:cs typeface="Arial"/>
              <a:sym typeface="Arial"/>
            </a:endParaRPr>
          </a:p>
        </p:txBody>
      </p:sp>
      <p:sp>
        <p:nvSpPr>
          <p:cNvPr id="279" name="Google Shape;279;p30"/>
          <p:cNvSpPr txBox="1"/>
          <p:nvPr/>
        </p:nvSpPr>
        <p:spPr>
          <a:xfrm>
            <a:off x="6374297" y="2917927"/>
            <a:ext cx="581770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Forest plot example – SGLT2 inhibitors – 3-point MACE</a:t>
            </a:r>
            <a:endParaRPr sz="1400" b="0" i="0" u="none" strike="noStrike" cap="none">
              <a:solidFill>
                <a:srgbClr val="000000"/>
              </a:solidFill>
              <a:latin typeface="Arial"/>
              <a:ea typeface="Arial"/>
              <a:cs typeface="Arial"/>
              <a:sym typeface="Arial"/>
            </a:endParaRPr>
          </a:p>
        </p:txBody>
      </p:sp>
      <p:pic>
        <p:nvPicPr>
          <p:cNvPr id="280" name="Google Shape;280;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46259" y="999150"/>
            <a:ext cx="4179040" cy="1717120"/>
          </a:xfrm>
          <a:prstGeom prst="rect">
            <a:avLst/>
          </a:prstGeom>
          <a:noFill/>
          <a:ln>
            <a:noFill/>
          </a:ln>
        </p:spPr>
      </p:pic>
      <p:pic>
        <p:nvPicPr>
          <p:cNvPr id="281" name="Google Shape;281;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74296" y="3356172"/>
            <a:ext cx="5744956" cy="25116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algun Gothic" panose="020B0503020000020004" pitchFamily="34" charset="-127"/>
                <a:ea typeface="Malgun Gothic" panose="020B0503020000020004" pitchFamily="34" charset="-127"/>
                <a:cs typeface="Calibri"/>
                <a:sym typeface="Calibri"/>
              </a:rPr>
              <a:t>Table of contents</a:t>
            </a:r>
            <a:endParaRPr dirty="0">
              <a:latin typeface="Malgun Gothic" panose="020B0503020000020004" pitchFamily="34" charset="-127"/>
              <a:ea typeface="Malgun Gothic" panose="020B0503020000020004" pitchFamily="34" charset="-127"/>
            </a:endParaRPr>
          </a:p>
        </p:txBody>
      </p:sp>
      <p:sp>
        <p:nvSpPr>
          <p:cNvPr id="82" name="Google Shape;82;p13"/>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Introduction</a:t>
            </a:r>
            <a:endParaRPr dirty="0">
              <a:latin typeface="+mj-lt"/>
            </a:endParaRPr>
          </a:p>
          <a:p>
            <a:pPr marL="342900" marR="0" lvl="0" indent="-24130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Guideline Development Process:</a:t>
            </a:r>
            <a:endParaRPr dirty="0">
              <a:latin typeface="+mj-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Evidence Review</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Guideline Format</a:t>
            </a:r>
            <a:endParaRPr dirty="0">
              <a:latin typeface="+mj-lt"/>
            </a:endParaRPr>
          </a:p>
          <a:p>
            <a:pPr marL="800100" marR="0" lvl="1" indent="-241300" algn="l" rtl="0">
              <a:lnSpc>
                <a:spcPct val="100000"/>
              </a:lnSpc>
              <a:spcBef>
                <a:spcPts val="0"/>
              </a:spcBef>
              <a:spcAft>
                <a:spcPts val="0"/>
              </a:spcAft>
              <a:buClr>
                <a:schemeClr val="dk1"/>
              </a:buClr>
              <a:buSzPts val="1600"/>
              <a:buFont typeface="Arial"/>
              <a:buNone/>
            </a:pPr>
            <a:endParaRPr sz="1600" b="0" i="0" u="none" strike="noStrike" cap="none" dirty="0">
              <a:solidFill>
                <a:schemeClr val="dk1"/>
              </a:solidFill>
              <a:latin typeface="+mj-lt"/>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Guideline Statements and Rationale from:</a:t>
            </a:r>
            <a:endParaRPr dirty="0">
              <a:latin typeface="+mj-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1. Comprehensive Care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2. Glycemic Monitoring and Targets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3. Lifestyle Interventions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4. Antihyperglycemic Therapies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5. Approaches to Management of Patients with Diabetes and CKD</a:t>
            </a:r>
            <a:endParaRPr sz="2200" b="0" i="0" u="none" strike="noStrike" cap="none" dirty="0">
              <a:solidFill>
                <a:schemeClr val="dk2"/>
              </a:solidFill>
              <a:latin typeface="+mj-lt"/>
              <a:ea typeface="Calibri"/>
              <a:cs typeface="Calibri"/>
              <a:sym typeface="Calibri"/>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Question and Answer</a:t>
            </a:r>
            <a:endParaRPr dirty="0">
              <a:latin typeface="+mj-lt"/>
            </a:endParaRPr>
          </a:p>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j-lt"/>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1"/>
          <p:cNvSpPr txBox="1">
            <a:spLocks noGrp="1"/>
          </p:cNvSpPr>
          <p:nvPr>
            <p:ph type="ctrTitle"/>
          </p:nvPr>
        </p:nvSpPr>
        <p:spPr>
          <a:xfrm>
            <a:off x="304800" y="410906"/>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a:solidFill>
                  <a:srgbClr val="2C62A9"/>
                </a:solidFill>
                <a:latin typeface="Calibri"/>
                <a:ea typeface="Calibri"/>
                <a:cs typeface="Calibri"/>
                <a:sym typeface="Calibri"/>
              </a:rPr>
              <a:t>Grading recommendations</a:t>
            </a:r>
            <a:endParaRPr/>
          </a:p>
        </p:txBody>
      </p:sp>
      <p:sp>
        <p:nvSpPr>
          <p:cNvPr id="287" name="Google Shape;287;p31"/>
          <p:cNvSpPr txBox="1">
            <a:spLocks noGrp="1"/>
          </p:cNvSpPr>
          <p:nvPr>
            <p:ph type="subTitle" idx="1"/>
          </p:nvPr>
        </p:nvSpPr>
        <p:spPr>
          <a:xfrm>
            <a:off x="266700" y="1253387"/>
            <a:ext cx="10981267" cy="5017237"/>
          </a:xfrm>
          <a:prstGeom prst="rect">
            <a:avLst/>
          </a:prstGeom>
          <a:noFill/>
          <a:ln>
            <a:noFill/>
          </a:ln>
        </p:spPr>
        <p:txBody>
          <a:bodyPr spcFirstLastPara="1" wrap="square" lIns="91425" tIns="45700" rIns="91425" bIns="45700" anchor="t" anchorCtr="0">
            <a:noAutofit/>
          </a:bodyPr>
          <a:lstStyle/>
          <a:p>
            <a:pPr marL="365125" marR="0" lvl="1" indent="-352425" algn="l" rtl="0">
              <a:lnSpc>
                <a:spcPct val="100000"/>
              </a:lnSpc>
              <a:spcBef>
                <a:spcPts val="0"/>
              </a:spcBef>
              <a:spcAft>
                <a:spcPts val="0"/>
              </a:spcAft>
              <a:buClr>
                <a:schemeClr val="dk2"/>
              </a:buClr>
              <a:buSzPts val="2800"/>
              <a:buFont typeface="Arial"/>
              <a:buChar char="•"/>
            </a:pPr>
            <a:r>
              <a:rPr lang="en-US" sz="2800" b="0" i="0" u="none" strike="noStrike" cap="none">
                <a:solidFill>
                  <a:schemeClr val="dk2"/>
                </a:solidFill>
                <a:latin typeface="Calibri"/>
                <a:ea typeface="Calibri"/>
                <a:cs typeface="Calibri"/>
                <a:sym typeface="Calibri"/>
              </a:rPr>
              <a:t>GRADE methodology</a:t>
            </a:r>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The quality of the evidence – Level A, B, C, D</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Study limitations</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Inconsistency</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Indirectness</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Imprecision</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Publication bias</a:t>
            </a:r>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Strength of the recommendation – “We recommend” or “We suggest”</a:t>
            </a:r>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a:solidFill>
                  <a:srgbClr val="004990"/>
                </a:solidFill>
                <a:latin typeface="Calibri"/>
                <a:ea typeface="Calibri"/>
                <a:cs typeface="Calibri"/>
                <a:sym typeface="Calibri"/>
              </a:rPr>
              <a:t>Two face-to-face meetings – New Orleans Jan 2019, Barcelona Sept 2019</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Balance of benefits and harms </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Quality of the evidence </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Patient values and preferences – Two patients on the workgroup</a:t>
            </a:r>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a:solidFill>
                  <a:srgbClr val="004990"/>
                </a:solidFill>
                <a:latin typeface="Calibri"/>
                <a:ea typeface="Calibri"/>
                <a:cs typeface="Calibri"/>
                <a:sym typeface="Calibri"/>
              </a:rPr>
              <a:t>Resources and other considerations</a:t>
            </a:r>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p:txBody>
      </p:sp>
      <p:pic>
        <p:nvPicPr>
          <p:cNvPr id="288" name="Google Shape;288;p31"/>
          <p:cNvPicPr preferRelativeResize="0"/>
          <p:nvPr/>
        </p:nvPicPr>
        <p:blipFill rotWithShape="1">
          <a:blip r:embed="rId3">
            <a:alphaModFix/>
          </a:blip>
          <a:srcRect/>
          <a:stretch/>
        </p:blipFill>
        <p:spPr>
          <a:xfrm>
            <a:off x="8883772" y="1253387"/>
            <a:ext cx="2188633" cy="8644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Guideline Format</a:t>
            </a:r>
            <a:endParaRPr sz="4400" b="0" cap="small">
              <a:solidFill>
                <a:srgbClr val="2C62A9"/>
              </a:solidFill>
              <a:latin typeface="Calibri"/>
              <a:ea typeface="Calibri"/>
              <a:cs typeface="Calibri"/>
              <a:sym typeface="Calibri"/>
            </a:endParaRPr>
          </a:p>
        </p:txBody>
      </p:sp>
      <p:pic>
        <p:nvPicPr>
          <p:cNvPr id="294" name="Google Shape;294;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8941" y="1452282"/>
            <a:ext cx="11295530" cy="3789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Guideline Format</a:t>
            </a:r>
            <a:endParaRPr sz="4400" b="0" cap="small">
              <a:solidFill>
                <a:srgbClr val="2C62A9"/>
              </a:solidFill>
              <a:latin typeface="Calibri"/>
              <a:ea typeface="Calibri"/>
              <a:cs typeface="Calibri"/>
              <a:sym typeface="Calibri"/>
            </a:endParaRPr>
          </a:p>
        </p:txBody>
      </p:sp>
      <p:pic>
        <p:nvPicPr>
          <p:cNvPr id="300" name="Google Shape;300;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9906" y="1147763"/>
            <a:ext cx="11089060" cy="46798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MAGICapp – Evidence to recommendation</a:t>
            </a:r>
            <a:endParaRPr sz="4400" b="0" cap="small">
              <a:solidFill>
                <a:srgbClr val="2C62A9"/>
              </a:solidFill>
              <a:latin typeface="Calibri"/>
              <a:ea typeface="Calibri"/>
              <a:cs typeface="Calibri"/>
              <a:sym typeface="Calibri"/>
            </a:endParaRPr>
          </a:p>
        </p:txBody>
      </p:sp>
      <p:sp>
        <p:nvSpPr>
          <p:cNvPr id="306" name="Google Shape;306;p34"/>
          <p:cNvSpPr txBox="1">
            <a:spLocks noGrp="1"/>
          </p:cNvSpPr>
          <p:nvPr>
            <p:ph type="subTitle" idx="1"/>
          </p:nvPr>
        </p:nvSpPr>
        <p:spPr>
          <a:xfrm>
            <a:off x="266700" y="1253387"/>
            <a:ext cx="10981267" cy="5017237"/>
          </a:xfrm>
          <a:prstGeom prst="rect">
            <a:avLst/>
          </a:prstGeom>
          <a:noFill/>
          <a:ln>
            <a:noFill/>
          </a:ln>
        </p:spPr>
        <p:txBody>
          <a:bodyPr spcFirstLastPara="1" wrap="square" lIns="91425" tIns="45700" rIns="91425" bIns="45700" anchor="t" anchorCtr="0">
            <a:noAutofit/>
          </a:bodyPr>
          <a:lstStyle/>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p:txBody>
      </p:sp>
      <p:sp>
        <p:nvSpPr>
          <p:cNvPr id="307" name="Google Shape;307;p34"/>
          <p:cNvSpPr txBox="1"/>
          <p:nvPr/>
        </p:nvSpPr>
        <p:spPr>
          <a:xfrm>
            <a:off x="292779" y="1002563"/>
            <a:ext cx="11090676" cy="690562"/>
          </a:xfrm>
          <a:prstGeom prst="rect">
            <a:avLst/>
          </a:prstGeom>
          <a:noFill/>
          <a:ln>
            <a:noFill/>
          </a:ln>
        </p:spPr>
        <p:txBody>
          <a:bodyPr spcFirstLastPara="1" wrap="square" lIns="91425" tIns="45700" rIns="91425" bIns="45700" anchor="t" anchorCtr="0">
            <a:noAutofit/>
          </a:bodyPr>
          <a:lstStyle/>
          <a:p>
            <a:pPr marL="609600" marR="0" lvl="0" indent="-342900" algn="l" rtl="0">
              <a:lnSpc>
                <a:spcPct val="9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Summary of findings tables presented in MAGICapp</a:t>
            </a:r>
            <a:endParaRPr sz="1400" b="0" i="0" u="none" strike="noStrike" cap="none">
              <a:solidFill>
                <a:srgbClr val="000000"/>
              </a:solidFill>
              <a:latin typeface="Arial"/>
              <a:ea typeface="Arial"/>
              <a:cs typeface="Arial"/>
              <a:sym typeface="Arial"/>
            </a:endParaRPr>
          </a:p>
          <a:p>
            <a:pPr marL="609600" marR="0" lvl="0" indent="-342900" algn="l" rtl="0">
              <a:lnSpc>
                <a:spcPct val="90000"/>
              </a:lnSpc>
              <a:spcBef>
                <a:spcPts val="6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Tables are linked directly to recommendations  - transparency</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3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pic>
        <p:nvPicPr>
          <p:cNvPr id="308" name="Google Shape;308;p34" descr="\\localhost\c$\temp\LOCAL FOLDER – NOT BACKED UP\60017891\Downloads\BP guideline screenshot.JPG"/>
          <p:cNvPicPr preferRelativeResize="0"/>
          <p:nvPr/>
        </p:nvPicPr>
        <p:blipFill rotWithShape="1">
          <a:blip r:embed="rId3">
            <a:alphaModFix/>
          </a:blip>
          <a:srcRect/>
          <a:stretch/>
        </p:blipFill>
        <p:spPr>
          <a:xfrm>
            <a:off x="290285" y="1838325"/>
            <a:ext cx="11739789" cy="49115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5"/>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MAGICapp – Evidence to recommendation</a:t>
            </a:r>
            <a:endParaRPr sz="4400" b="0" cap="small">
              <a:solidFill>
                <a:srgbClr val="2C62A9"/>
              </a:solidFill>
              <a:latin typeface="Calibri"/>
              <a:ea typeface="Calibri"/>
              <a:cs typeface="Calibri"/>
              <a:sym typeface="Calibri"/>
            </a:endParaRPr>
          </a:p>
        </p:txBody>
      </p:sp>
      <p:sp>
        <p:nvSpPr>
          <p:cNvPr id="314" name="Google Shape;314;p35"/>
          <p:cNvSpPr txBox="1">
            <a:spLocks noGrp="1"/>
          </p:cNvSpPr>
          <p:nvPr>
            <p:ph type="subTitle" idx="1"/>
          </p:nvPr>
        </p:nvSpPr>
        <p:spPr>
          <a:xfrm>
            <a:off x="266700" y="1253387"/>
            <a:ext cx="10981267" cy="5017237"/>
          </a:xfrm>
          <a:prstGeom prst="rect">
            <a:avLst/>
          </a:prstGeom>
          <a:noFill/>
          <a:ln>
            <a:noFill/>
          </a:ln>
        </p:spPr>
        <p:txBody>
          <a:bodyPr spcFirstLastPara="1" wrap="square" lIns="91425" tIns="45700" rIns="91425" bIns="45700" anchor="t" anchorCtr="0">
            <a:noAutofit/>
          </a:bodyPr>
          <a:lstStyle/>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p:txBody>
      </p:sp>
      <p:sp>
        <p:nvSpPr>
          <p:cNvPr id="315" name="Google Shape;315;p35"/>
          <p:cNvSpPr txBox="1"/>
          <p:nvPr/>
        </p:nvSpPr>
        <p:spPr>
          <a:xfrm>
            <a:off x="292779" y="1002563"/>
            <a:ext cx="11090676" cy="690562"/>
          </a:xfrm>
          <a:prstGeom prst="rect">
            <a:avLst/>
          </a:prstGeom>
          <a:noFill/>
          <a:ln>
            <a:noFill/>
          </a:ln>
        </p:spPr>
        <p:txBody>
          <a:bodyPr spcFirstLastPara="1" wrap="square" lIns="91425" tIns="45700" rIns="91425" bIns="45700" anchor="t" anchorCtr="0">
            <a:noAutofit/>
          </a:bodyPr>
          <a:lstStyle/>
          <a:p>
            <a:pPr marL="609600" marR="0" lvl="0" indent="-342900" algn="l" rtl="0">
              <a:lnSpc>
                <a:spcPct val="9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Studies and references linked directly to tables </a:t>
            </a:r>
            <a:endParaRPr sz="1400" b="0" i="0" u="none" strike="noStrike" cap="none">
              <a:solidFill>
                <a:srgbClr val="000000"/>
              </a:solidFill>
              <a:latin typeface="Arial"/>
              <a:ea typeface="Arial"/>
              <a:cs typeface="Arial"/>
              <a:sym typeface="Arial"/>
            </a:endParaRPr>
          </a:p>
          <a:p>
            <a:pPr marL="609600" marR="0" lvl="0" indent="-342900" algn="l" rtl="0">
              <a:lnSpc>
                <a:spcPct val="90000"/>
              </a:lnSpc>
              <a:spcBef>
                <a:spcPts val="6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Easy updating – new studies added easily</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3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pic>
        <p:nvPicPr>
          <p:cNvPr id="316" name="Google Shape;316;p35" descr="\\localhost\c$\temp\LOCAL FOLDER – NOT BACKED UP\60017891\Downloads\BP guideline screenshot 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862" y="1763647"/>
            <a:ext cx="10672276" cy="5094353"/>
          </a:xfrm>
          <a:prstGeom prst="rect">
            <a:avLst/>
          </a:prstGeom>
          <a:noFill/>
          <a:ln>
            <a:noFill/>
          </a:ln>
        </p:spPr>
      </p:pic>
      <p:sp>
        <p:nvSpPr>
          <p:cNvPr id="317" name="Google Shape;317;p35"/>
          <p:cNvSpPr/>
          <p:nvPr/>
        </p:nvSpPr>
        <p:spPr>
          <a:xfrm>
            <a:off x="1038225" y="5775324"/>
            <a:ext cx="9953625" cy="9906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a:solidFill>
                  <a:srgbClr val="2C62A9"/>
                </a:solidFill>
                <a:latin typeface="Calibri"/>
                <a:ea typeface="Calibri"/>
                <a:cs typeface="Calibri"/>
                <a:sym typeface="Calibri"/>
              </a:rPr>
              <a:t>Diabetes &amp; CKD Guideline Contents</a:t>
            </a:r>
            <a:endParaRPr/>
          </a:p>
        </p:txBody>
      </p:sp>
      <p:sp>
        <p:nvSpPr>
          <p:cNvPr id="323" name="Google Shape;323;p36"/>
          <p:cNvSpPr txBox="1">
            <a:spLocks noGrp="1"/>
          </p:cNvSpPr>
          <p:nvPr>
            <p:ph type="subTitle" idx="1"/>
          </p:nvPr>
        </p:nvSpPr>
        <p:spPr>
          <a:xfrm>
            <a:off x="304796" y="1193070"/>
            <a:ext cx="5619750" cy="47886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Chapter 1. Comprehensive care in patients with diabetes and CKD</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Comprehensive diabetes and CKD management</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RAS blockade</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Smoking cessation</a:t>
            </a:r>
            <a:endParaRPr/>
          </a:p>
          <a:p>
            <a:pPr marL="800100" marR="0" lvl="1" indent="-203200" algn="l" rtl="0">
              <a:lnSpc>
                <a:spcPct val="100000"/>
              </a:lnSpc>
              <a:spcBef>
                <a:spcPts val="0"/>
              </a:spcBef>
              <a:spcAft>
                <a:spcPts val="0"/>
              </a:spcAft>
              <a:buClr>
                <a:schemeClr val="dk1"/>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Chapter 2. Glycemic monitoring and targets in patients with diabetes and CKD</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Glycemic monitoring</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Glycemic targets</a:t>
            </a:r>
            <a:endParaRPr/>
          </a:p>
          <a:p>
            <a:pPr marL="800100" marR="0" lvl="1" indent="-203200" algn="l" rtl="0">
              <a:lnSpc>
                <a:spcPct val="100000"/>
              </a:lnSpc>
              <a:spcBef>
                <a:spcPts val="0"/>
              </a:spcBef>
              <a:spcAft>
                <a:spcPts val="0"/>
              </a:spcAft>
              <a:buClr>
                <a:schemeClr val="dk1"/>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Chapter 3. Lifestyle interventions in patients with diabetes and CKD</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Nutrition intake</a:t>
            </a:r>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Physical activity</a:t>
            </a:r>
            <a:endParaRPr/>
          </a:p>
        </p:txBody>
      </p:sp>
      <p:sp>
        <p:nvSpPr>
          <p:cNvPr id="324" name="Google Shape;324;p36"/>
          <p:cNvSpPr txBox="1"/>
          <p:nvPr/>
        </p:nvSpPr>
        <p:spPr>
          <a:xfrm>
            <a:off x="6267454" y="1193070"/>
            <a:ext cx="5619750" cy="47886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Chapter 4. Antihyperglycemic therapies in patients with diabetes and CKD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Overall approach</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Metformin</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SGLT-2 inhibitors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GLP-1 receptor agonists</a:t>
            </a:r>
            <a:endParaRPr sz="1400" b="0" i="0" u="none" strike="noStrike" cap="none">
              <a:solidFill>
                <a:srgbClr val="000000"/>
              </a:solidFill>
              <a:latin typeface="Arial"/>
              <a:ea typeface="Arial"/>
              <a:cs typeface="Arial"/>
              <a:sym typeface="Arial"/>
            </a:endParaRPr>
          </a:p>
          <a:p>
            <a:pPr marL="800100" marR="0" lvl="1" indent="-203200" algn="l" rtl="0">
              <a:lnSpc>
                <a:spcPct val="100000"/>
              </a:lnSpc>
              <a:spcBef>
                <a:spcPts val="0"/>
              </a:spcBef>
              <a:spcAft>
                <a:spcPts val="0"/>
              </a:spcAft>
              <a:buClr>
                <a:schemeClr val="dk1"/>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Chapter 5. Approaches to management of patients with diabetes and CKD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Self-management education programs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Calibri"/>
                <a:ea typeface="Calibri"/>
                <a:cs typeface="Calibri"/>
                <a:sym typeface="Calibri"/>
              </a:rPr>
              <a:t>Team-based integrated care</a:t>
            </a:r>
            <a:endParaRPr sz="1400" b="0" i="0" u="none" strike="noStrike" cap="none">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099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Comprehensive Care in Patients with Diabetes and CKD</a:t>
            </a:r>
            <a:endParaRPr/>
          </a:p>
        </p:txBody>
      </p:sp>
      <p:sp>
        <p:nvSpPr>
          <p:cNvPr id="331" name="Google Shape;331;p37"/>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a:solidFill>
                  <a:schemeClr val="dk2"/>
                </a:solidFill>
                <a:latin typeface="Calibri"/>
                <a:ea typeface="Calibri"/>
                <a:cs typeface="Calibri"/>
                <a:sym typeface="Calibri"/>
              </a:rPr>
              <a:t>Practice Point 1.1.1: Patients with diabetes and chronic kidney disease (CKD) should be treated with a comprehensive strategy to reduce risks of kidney disease progression and cardiovascular disease (Figure 2).</a:t>
            </a:r>
            <a:endParaRPr/>
          </a:p>
        </p:txBody>
      </p:sp>
      <p:pic>
        <p:nvPicPr>
          <p:cNvPr id="332" name="Google Shape;332;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12832" y="2383916"/>
            <a:ext cx="5155827" cy="42565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txBox="1">
            <a:spLocks noGrp="1"/>
          </p:cNvSpPr>
          <p:nvPr>
            <p:ph type="ctrTitle"/>
          </p:nvPr>
        </p:nvSpPr>
        <p:spPr>
          <a:xfrm>
            <a:off x="304799" y="26099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Comprehensive Care in Patients with Diabetes and CKD</a:t>
            </a:r>
            <a:endParaRPr sz="4000" b="0" cap="small">
              <a:solidFill>
                <a:srgbClr val="2C62A9"/>
              </a:solidFill>
              <a:latin typeface="Calibri"/>
              <a:ea typeface="Calibri"/>
              <a:cs typeface="Calibri"/>
              <a:sym typeface="Calibri"/>
            </a:endParaRPr>
          </a:p>
        </p:txBody>
      </p:sp>
      <p:sp>
        <p:nvSpPr>
          <p:cNvPr id="338" name="Google Shape;338;p38"/>
          <p:cNvSpPr txBox="1">
            <a:spLocks noGrp="1"/>
          </p:cNvSpPr>
          <p:nvPr>
            <p:ph type="subTitle" idx="1"/>
          </p:nvPr>
        </p:nvSpPr>
        <p:spPr>
          <a:xfrm>
            <a:off x="304800" y="1196238"/>
            <a:ext cx="11090676" cy="5661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Recommendation 1.2.1: We recommend that treatment with an angiotensin-converting enzyme inhibitor (ACEi) or an angiotensin II receptor blocker (ARB) be initiated in patients with diabetes, hypertension, and albuminuria, and that these medications be titrated to the highest approved dose that is tolerated </a:t>
            </a:r>
            <a:r>
              <a:rPr lang="en-US" sz="2600" b="1" i="1" u="none" strike="noStrike" cap="none">
                <a:solidFill>
                  <a:schemeClr val="dk2"/>
                </a:solidFill>
                <a:latin typeface="Calibri"/>
                <a:ea typeface="Calibri"/>
                <a:cs typeface="Calibri"/>
                <a:sym typeface="Calibri"/>
              </a:rPr>
              <a:t>(1B)</a:t>
            </a:r>
            <a:r>
              <a:rPr lang="en-US" sz="2600" b="1" i="0" u="none" strike="noStrike" cap="none">
                <a:solidFill>
                  <a:schemeClr val="dk2"/>
                </a:solidFill>
                <a:latin typeface="Calibri"/>
                <a:ea typeface="Calibri"/>
                <a:cs typeface="Calibri"/>
                <a:sym typeface="Calibri"/>
              </a:rPr>
              <a:t>.</a:t>
            </a:r>
            <a:endParaRPr sz="2600" b="1" i="1"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600"/>
              <a:buFont typeface="Arial"/>
              <a:buNone/>
            </a:pPr>
            <a:endParaRPr sz="2600" b="1"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9"/>
          <p:cNvSpPr txBox="1">
            <a:spLocks noGrp="1"/>
          </p:cNvSpPr>
          <p:nvPr>
            <p:ph type="ctrTitle"/>
          </p:nvPr>
        </p:nvSpPr>
        <p:spPr>
          <a:xfrm>
            <a:off x="304799" y="26099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Comprehensive Care in Patients with Diabetes and CKD</a:t>
            </a:r>
            <a:endParaRPr sz="4000" b="0" cap="small">
              <a:solidFill>
                <a:srgbClr val="2C62A9"/>
              </a:solidFill>
              <a:latin typeface="Calibri"/>
              <a:ea typeface="Calibri"/>
              <a:cs typeface="Calibri"/>
              <a:sym typeface="Calibri"/>
            </a:endParaRPr>
          </a:p>
        </p:txBody>
      </p:sp>
      <p:sp>
        <p:nvSpPr>
          <p:cNvPr id="344" name="Google Shape;344;p39"/>
          <p:cNvSpPr txBox="1">
            <a:spLocks noGrp="1"/>
          </p:cNvSpPr>
          <p:nvPr>
            <p:ph type="subTitle" idx="1"/>
          </p:nvPr>
        </p:nvSpPr>
        <p:spPr>
          <a:xfrm>
            <a:off x="304800" y="1196238"/>
            <a:ext cx="11090676" cy="5661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1.2.1: For patients with diabetes, albuminuria, and normal blood pressure, treatment with an ACEi or ARB may be considered.</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1.2.2: Monitor for changes in blood pressure, serum creatinine, and serum potassium within 2-4 weeks of initiation or increase in the dose of an ACEi or ARB (Figure 4).</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1.2.3: Continue ACEi or ARB therapy unless serum creatinine rises by more than 30% within 4 weeks following initiation of treatment or an increase in dose (Figure 4).</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1.2.4: Advise contraception in women who are receiving ACEi or ARB therapy and discontinue these agents in women who are considering pregnancy or who become pregnant.</a:t>
            </a:r>
            <a:endParaRPr/>
          </a:p>
          <a:p>
            <a:pPr marL="0" marR="0" lvl="0" indent="0" algn="l" rtl="0">
              <a:lnSpc>
                <a:spcPct val="90000"/>
              </a:lnSpc>
              <a:spcBef>
                <a:spcPts val="1000"/>
              </a:spcBef>
              <a:spcAft>
                <a:spcPts val="0"/>
              </a:spcAft>
              <a:buClr>
                <a:schemeClr val="dk2"/>
              </a:buClr>
              <a:buSzPts val="2600"/>
              <a:buFont typeface="Arial"/>
              <a:buNone/>
            </a:pPr>
            <a:endParaRPr sz="2600" b="1" i="0" u="none" strike="noStrike" cap="none">
              <a:solidFill>
                <a:schemeClr val="dk2"/>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0"/>
          <p:cNvSpPr txBox="1">
            <a:spLocks noGrp="1"/>
          </p:cNvSpPr>
          <p:nvPr>
            <p:ph type="ctrTitle"/>
          </p:nvPr>
        </p:nvSpPr>
        <p:spPr>
          <a:xfrm>
            <a:off x="304799" y="257111"/>
            <a:ext cx="11553826" cy="8679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2800" b="1" i="1">
                <a:solidFill>
                  <a:srgbClr val="004990"/>
                </a:solidFill>
                <a:latin typeface="Calibri"/>
                <a:ea typeface="Calibri"/>
                <a:cs typeface="Calibri"/>
                <a:sym typeface="Calibri"/>
              </a:rPr>
              <a:t>Figure 4. Monitoring of serum creatinine and potassium during ACEi or ARB treatment - dose adjustment and monitoring of side effects</a:t>
            </a:r>
            <a:endParaRPr sz="2800">
              <a:solidFill>
                <a:srgbClr val="004990"/>
              </a:solidFill>
              <a:latin typeface="Calibri"/>
              <a:ea typeface="Calibri"/>
              <a:cs typeface="Calibri"/>
              <a:sym typeface="Calibri"/>
            </a:endParaRPr>
          </a:p>
        </p:txBody>
      </p:sp>
      <p:pic>
        <p:nvPicPr>
          <p:cNvPr id="350" name="Google Shape;350;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98103" y="1163639"/>
            <a:ext cx="8110537" cy="5343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66800"/>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Guidelines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KDIGO’s core mission. KDIGO is the only organization developing global guidelines in nephrology.</a:t>
            </a:r>
            <a:endParaRPr sz="1800" b="0" i="0" u="none" strike="noStrike" cap="none" dirty="0">
              <a:solidFill>
                <a:srgbClr val="000000"/>
              </a:solidFill>
              <a:latin typeface="+mn-lt"/>
              <a:ea typeface="Malgun Gothic" panose="020B0503020000020004" pitchFamily="34" charset="-127"/>
              <a:sym typeface="Arial"/>
            </a:endParaRPr>
          </a:p>
          <a:p>
            <a:pPr marL="0" marR="0" lvl="0" indent="0" algn="l" rtl="0">
              <a:lnSpc>
                <a:spcPct val="110000"/>
              </a:lnSpc>
              <a:spcBef>
                <a:spcPts val="0"/>
              </a:spcBef>
              <a:spcAft>
                <a:spcPts val="0"/>
              </a:spcAft>
              <a:buClr>
                <a:srgbClr val="004990"/>
              </a:buClr>
              <a:buSzPts val="1900"/>
              <a:buFont typeface="Calibri"/>
              <a:buNone/>
            </a:pPr>
            <a:endParaRPr sz="1800" b="0" i="0" u="none" strike="noStrike" cap="none" dirty="0">
              <a:solidFill>
                <a:srgbClr val="004990"/>
              </a:solidFill>
              <a:latin typeface="+mn-lt"/>
              <a:ea typeface="Malgun Gothic" panose="020B0503020000020004" pitchFamily="34" charset="-127"/>
              <a:cs typeface="Calibri"/>
              <a:sym typeface="Calibri"/>
            </a:endParaRPr>
          </a:p>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Controversies Conferences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International Conferences that examine significant topics in nephrology and related disciplines that are not fully resolved. Results in a published paper, usually in Kidney International. Often a Controversies Conference will prompt development of a guideline or a guideline update.</a:t>
            </a:r>
            <a:endParaRPr sz="1800" b="0" i="0" u="none" strike="noStrike" cap="none" dirty="0">
              <a:solidFill>
                <a:srgbClr val="000000"/>
              </a:solidFill>
              <a:latin typeface="+mn-lt"/>
              <a:ea typeface="Malgun Gothic" panose="020B0503020000020004" pitchFamily="34" charset="-127"/>
              <a:sym typeface="Arial"/>
            </a:endParaRPr>
          </a:p>
          <a:p>
            <a:pPr marL="0" marR="0" lvl="0" indent="0" algn="l" rtl="0">
              <a:lnSpc>
                <a:spcPct val="110000"/>
              </a:lnSpc>
              <a:spcBef>
                <a:spcPts val="0"/>
              </a:spcBef>
              <a:spcAft>
                <a:spcPts val="0"/>
              </a:spcAft>
              <a:buClr>
                <a:srgbClr val="004990"/>
              </a:buClr>
              <a:buSzPts val="1900"/>
              <a:buFont typeface="Calibri"/>
              <a:buNone/>
            </a:pPr>
            <a:endParaRPr sz="1800" b="0" i="0" u="none" strike="noStrike" cap="none" dirty="0">
              <a:solidFill>
                <a:srgbClr val="004990"/>
              </a:solidFill>
              <a:latin typeface="+mn-lt"/>
              <a:ea typeface="Malgun Gothic" panose="020B0503020000020004" pitchFamily="34" charset="-127"/>
              <a:cs typeface="Calibri"/>
              <a:sym typeface="Calibri"/>
            </a:endParaRPr>
          </a:p>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Implementation Activities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Dissemination and Implementation of KDIGO Guidelines </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Controversies Conference Reports and Observations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Live Clinical Practice Conferences – usually with a nephrology society to bring global KDIGO’s work to local audiences, using case studies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Implementation Summits bring local experts together to discuss local or regional barriers and opportunities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Core Implementation Kits – educational materials including Speaker’s Guides, Reference Tools, and Case Studies to assist with implementation of all KDIGO publications </a:t>
            </a:r>
            <a:endParaRPr sz="1800" b="0" i="0" u="none" strike="noStrike" cap="none" dirty="0">
              <a:solidFill>
                <a:srgbClr val="000000"/>
              </a:solidFill>
              <a:latin typeface="+mn-lt"/>
              <a:ea typeface="Malgun Gothic" panose="020B0503020000020004" pitchFamily="34" charset="-127"/>
              <a:sym typeface="Arial"/>
            </a:endParaRPr>
          </a:p>
        </p:txBody>
      </p:sp>
      <p:sp>
        <p:nvSpPr>
          <p:cNvPr id="89" name="Google Shape;89;p14"/>
          <p:cNvSpPr txBox="1"/>
          <p:nvPr/>
        </p:nvSpPr>
        <p:spPr>
          <a:xfrm>
            <a:off x="270932" y="297359"/>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2C62A9"/>
                </a:solidFill>
                <a:latin typeface="Malgun Gothic" panose="020B0503020000020004" pitchFamily="34" charset="-127"/>
                <a:ea typeface="Malgun Gothic" panose="020B0503020000020004" pitchFamily="34" charset="-127"/>
                <a:cs typeface="Calibri"/>
                <a:sym typeface="Calibri"/>
              </a:rPr>
              <a:t>KDIGO Programs</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a:spLocks noGrp="1"/>
          </p:cNvSpPr>
          <p:nvPr>
            <p:ph type="ctrTitle"/>
          </p:nvPr>
        </p:nvSpPr>
        <p:spPr>
          <a:xfrm>
            <a:off x="304799" y="26099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Comprehensive Care in Patients with Diabetes and CKD</a:t>
            </a:r>
            <a:endParaRPr sz="4000" b="0" cap="small">
              <a:solidFill>
                <a:srgbClr val="2C62A9"/>
              </a:solidFill>
              <a:latin typeface="Calibri"/>
              <a:ea typeface="Calibri"/>
              <a:cs typeface="Calibri"/>
              <a:sym typeface="Calibri"/>
            </a:endParaRPr>
          </a:p>
        </p:txBody>
      </p:sp>
      <p:sp>
        <p:nvSpPr>
          <p:cNvPr id="356" name="Google Shape;356;p41"/>
          <p:cNvSpPr txBox="1">
            <a:spLocks noGrp="1"/>
          </p:cNvSpPr>
          <p:nvPr>
            <p:ph type="subTitle" idx="1"/>
          </p:nvPr>
        </p:nvSpPr>
        <p:spPr>
          <a:xfrm>
            <a:off x="304800" y="1011176"/>
            <a:ext cx="11090676" cy="5661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1.2.5: Hyperkalemia associated with the use of an ACEi or ARB can often be managed by measures to reduce serum potassium levels rather than decreasing the dose or stopping ACEi or ARB immediately (Figure 4).</a:t>
            </a:r>
            <a:endParaRPr/>
          </a:p>
          <a:p>
            <a:pPr marL="228600" lvl="0" indent="-114300" algn="l" rtl="0">
              <a:lnSpc>
                <a:spcPct val="90000"/>
              </a:lnSpc>
              <a:spcBef>
                <a:spcPts val="1000"/>
              </a:spcBef>
              <a:spcAft>
                <a:spcPts val="0"/>
              </a:spcAft>
              <a:buClr>
                <a:schemeClr val="dk2"/>
              </a:buClr>
              <a:buSzPts val="1800"/>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1.2.6: Reduce the dose or discontinue ACEi or ARB in the setting of either symptomatic hypotension or uncontrolled hyperkalemia despite medical treatment outlined in Practice Point 1.2.5., or to reduce uremic symptoms while treating kidney failure (estimated glomerular filtration rate [eGFR] &lt;15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a:t>
            </a:r>
            <a:endParaRPr/>
          </a:p>
          <a:p>
            <a:pPr marL="228600" lvl="0" indent="-114300" algn="l" rtl="0">
              <a:lnSpc>
                <a:spcPct val="90000"/>
              </a:lnSpc>
              <a:spcBef>
                <a:spcPts val="1000"/>
              </a:spcBef>
              <a:spcAft>
                <a:spcPts val="0"/>
              </a:spcAft>
              <a:buClr>
                <a:schemeClr val="dk2"/>
              </a:buClr>
              <a:buSzPts val="1800"/>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1.2.7: Use only one agent at a time to block the RAS. The combination of an ACEi with an ARB, or the combination of an ACEi or ARB with a direct renin inhibitor, is potentially harmful.</a:t>
            </a:r>
            <a:endParaRPr/>
          </a:p>
          <a:p>
            <a:pPr marL="228600" lvl="0" indent="-114300" algn="l" rtl="0">
              <a:lnSpc>
                <a:spcPct val="90000"/>
              </a:lnSpc>
              <a:spcBef>
                <a:spcPts val="1000"/>
              </a:spcBef>
              <a:spcAft>
                <a:spcPts val="0"/>
              </a:spcAft>
              <a:buClr>
                <a:schemeClr val="dk2"/>
              </a:buClr>
              <a:buSzPts val="1800"/>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1.2.8: Mineralocorticoid receptor antagonists are effective for management of refractory hypertension but may cause hyperkalemia or a reversible decline in glomerular filtration, particularly among patients with a low eGFR.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0213" y="537732"/>
            <a:ext cx="9509737" cy="6309635"/>
          </a:xfrm>
          <a:prstGeom prst="rect">
            <a:avLst/>
          </a:prstGeom>
          <a:noFill/>
          <a:ln>
            <a:noFill/>
          </a:ln>
        </p:spPr>
      </p:pic>
      <p:sp>
        <p:nvSpPr>
          <p:cNvPr id="363" name="Google Shape;363;p42"/>
          <p:cNvSpPr txBox="1">
            <a:spLocks noGrp="1"/>
          </p:cNvSpPr>
          <p:nvPr>
            <p:ph type="subTitle" idx="1"/>
          </p:nvPr>
        </p:nvSpPr>
        <p:spPr>
          <a:xfrm>
            <a:off x="246321" y="245288"/>
            <a:ext cx="11090676" cy="6905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400"/>
              <a:buNone/>
            </a:pPr>
            <a:r>
              <a:rPr lang="en-US"/>
              <a:t>Drugs causing hyperkalemia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3"/>
          <p:cNvSpPr txBox="1">
            <a:spLocks noGrp="1"/>
          </p:cNvSpPr>
          <p:nvPr>
            <p:ph type="ctrTitle"/>
          </p:nvPr>
        </p:nvSpPr>
        <p:spPr>
          <a:xfrm>
            <a:off x="304799" y="26099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Comprehensive Care in Patients with Diabetes and CKD</a:t>
            </a:r>
            <a:endParaRPr sz="4000" b="0" cap="small">
              <a:solidFill>
                <a:srgbClr val="2C62A9"/>
              </a:solidFill>
              <a:latin typeface="Calibri"/>
              <a:ea typeface="Calibri"/>
              <a:cs typeface="Calibri"/>
              <a:sym typeface="Calibri"/>
            </a:endParaRPr>
          </a:p>
        </p:txBody>
      </p:sp>
      <p:sp>
        <p:nvSpPr>
          <p:cNvPr id="369" name="Google Shape;369;p43"/>
          <p:cNvSpPr txBox="1">
            <a:spLocks noGrp="1"/>
          </p:cNvSpPr>
          <p:nvPr>
            <p:ph type="subTitle" idx="1"/>
          </p:nvPr>
        </p:nvSpPr>
        <p:spPr>
          <a:xfrm>
            <a:off x="333375" y="1164771"/>
            <a:ext cx="11090676" cy="49717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1.3.1: We recommend advising patients with diabetes and CKD who use tobacco to quit using tobacco products </a:t>
            </a:r>
            <a:r>
              <a:rPr lang="en-US" sz="2400" b="1" i="1" u="none" strike="noStrike" cap="none">
                <a:solidFill>
                  <a:schemeClr val="dk2"/>
                </a:solidFill>
                <a:latin typeface="Calibri"/>
                <a:ea typeface="Calibri"/>
                <a:cs typeface="Calibri"/>
                <a:sym typeface="Calibri"/>
              </a:rPr>
              <a:t>(1D)</a:t>
            </a:r>
            <a:r>
              <a:rPr lang="en-US" sz="2400" b="1" i="0" u="none" strike="noStrike" cap="none">
                <a:solidFill>
                  <a:schemeClr val="dk2"/>
                </a:solidFill>
                <a:latin typeface="Calibri"/>
                <a:ea typeface="Calibri"/>
                <a:cs typeface="Calibri"/>
                <a:sym typeface="Calibri"/>
              </a:rPr>
              <a:t>.</a:t>
            </a:r>
            <a:endParaRPr/>
          </a:p>
          <a:p>
            <a:pPr marL="228600" lvl="0" indent="-76200" algn="l" rtl="0">
              <a:lnSpc>
                <a:spcPct val="90000"/>
              </a:lnSpc>
              <a:spcBef>
                <a:spcPts val="1000"/>
              </a:spcBef>
              <a:spcAft>
                <a:spcPts val="0"/>
              </a:spcAft>
              <a:buClr>
                <a:schemeClr val="dk2"/>
              </a:buClr>
              <a:buSzPts val="2400"/>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1.3.1: Physicians should counsel patients with diabetes and CKD to reduce secondhand smoke exposure.</a:t>
            </a:r>
            <a:endParaRPr/>
          </a:p>
          <a:p>
            <a:pPr marL="0" marR="0" lvl="0" indent="0" algn="l" rtl="0">
              <a:lnSpc>
                <a:spcPct val="90000"/>
              </a:lnSpc>
              <a:spcBef>
                <a:spcPts val="100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a:spLocks noGrp="1"/>
          </p:cNvSpPr>
          <p:nvPr>
            <p:ph type="ctrTitle"/>
          </p:nvPr>
        </p:nvSpPr>
        <p:spPr>
          <a:xfrm>
            <a:off x="304799" y="251010"/>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Glycemic Monitoring and Targets in Patients with Diabetes and CKD</a:t>
            </a:r>
            <a:endParaRPr/>
          </a:p>
        </p:txBody>
      </p:sp>
      <p:sp>
        <p:nvSpPr>
          <p:cNvPr id="375" name="Google Shape;375;p44"/>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376" name="Google Shape;376;p44"/>
          <p:cNvSpPr txBox="1"/>
          <p:nvPr/>
        </p:nvSpPr>
        <p:spPr>
          <a:xfrm>
            <a:off x="304800" y="1320711"/>
            <a:ext cx="11090676" cy="5406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Recommendation 2.1.1: We recommend hemoglobin A1c (HbA1c) to monitor glycemic control in patients with diabetes and CKD </a:t>
            </a:r>
            <a:r>
              <a:rPr lang="en-US" sz="2600" b="1" i="1" u="none" strike="noStrike" cap="none">
                <a:solidFill>
                  <a:schemeClr val="dk2"/>
                </a:solidFill>
                <a:latin typeface="Calibri"/>
                <a:ea typeface="Calibri"/>
                <a:cs typeface="Calibri"/>
                <a:sym typeface="Calibri"/>
              </a:rPr>
              <a:t>(1C)</a:t>
            </a:r>
            <a:r>
              <a:rPr lang="en-US" sz="2600" b="1" i="0" u="none" strike="noStrike" cap="none">
                <a:solidFill>
                  <a:schemeClr val="dk2"/>
                </a:solidFill>
                <a:latin typeface="Calibri"/>
                <a:ea typeface="Calibri"/>
                <a:cs typeface="Calibri"/>
                <a:sym typeface="Calibri"/>
              </a:rPr>
              <a:t>.</a:t>
            </a:r>
            <a:endParaRPr sz="2600" b="0" i="0" u="none" strike="noStrike" cap="none">
              <a:solidFill>
                <a:schemeClr val="dk2"/>
              </a:solidFill>
              <a:latin typeface="Calibri"/>
              <a:ea typeface="Calibri"/>
              <a:cs typeface="Calibri"/>
              <a:sym typeface="Calibri"/>
            </a:endParaRPr>
          </a:p>
        </p:txBody>
      </p:sp>
      <p:sp>
        <p:nvSpPr>
          <p:cNvPr id="377" name="Google Shape;377;p44"/>
          <p:cNvSpPr txBox="1"/>
          <p:nvPr/>
        </p:nvSpPr>
        <p:spPr>
          <a:xfrm>
            <a:off x="304800" y="2317641"/>
            <a:ext cx="6275616" cy="4387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2.1.1: Monitoring long-term glycemic control by HbA1c twice per year is reasonable for patients with diabetes. HbA1c may be measured as often as 4 times per year if the glycemic target is not met or after a change in antihyperglycemic therapy.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2.1.2: Accuracy and precision of HbA1c measurement declines with advanced CKD (G4-G5), particularly among patients treated by dialysis, in whom HbA1c measurements have low reliability.</a:t>
            </a:r>
            <a:endParaRPr sz="1400" b="0" i="0" u="none" strike="noStrike" cap="none">
              <a:solidFill>
                <a:srgbClr val="000000"/>
              </a:solidFill>
              <a:latin typeface="Arial"/>
              <a:ea typeface="Arial"/>
              <a:cs typeface="Arial"/>
              <a:sym typeface="Arial"/>
            </a:endParaRPr>
          </a:p>
        </p:txBody>
      </p:sp>
      <p:pic>
        <p:nvPicPr>
          <p:cNvPr id="378" name="Google Shape;378;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0416" y="2246513"/>
            <a:ext cx="5462306" cy="3664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45"/>
          <p:cNvSpPr txBox="1">
            <a:spLocks noGrp="1"/>
          </p:cNvSpPr>
          <p:nvPr>
            <p:ph type="ctrTitle"/>
          </p:nvPr>
        </p:nvSpPr>
        <p:spPr>
          <a:xfrm>
            <a:off x="304799" y="251008"/>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Glycemic Monitoring and Targets in Patients with Diabetes and CKD</a:t>
            </a:r>
            <a:endParaRPr/>
          </a:p>
        </p:txBody>
      </p:sp>
      <p:sp>
        <p:nvSpPr>
          <p:cNvPr id="383" name="Google Shape;383;p45"/>
          <p:cNvSpPr txBox="1">
            <a:spLocks noGrp="1"/>
          </p:cNvSpPr>
          <p:nvPr>
            <p:ph type="subTitle" idx="1"/>
          </p:nvPr>
        </p:nvSpPr>
        <p:spPr>
          <a:xfrm>
            <a:off x="304799" y="1451338"/>
            <a:ext cx="11090676" cy="61142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200"/>
              <a:buFont typeface="Arial"/>
              <a:buNone/>
            </a:pPr>
            <a:r>
              <a:rPr lang="en-US" sz="2200" b="0" i="0" u="none" strike="noStrike" cap="none">
                <a:solidFill>
                  <a:schemeClr val="dk2"/>
                </a:solidFill>
                <a:latin typeface="Calibri"/>
                <a:ea typeface="Calibri"/>
                <a:cs typeface="Calibri"/>
                <a:sym typeface="Calibri"/>
              </a:rPr>
              <a:t>Practice Point 2.1.3: A glucose management indicator (GMI) derived from continuous glucose monitoring (CGM) data can be used to index glycemia for individuals in whom HbA1c is not concordant with directly measured blood glucose levels or clinical symptoms. </a:t>
            </a:r>
            <a:endParaRPr/>
          </a:p>
          <a:p>
            <a:pPr marL="0" marR="0" lvl="0" indent="0" algn="l" rtl="0">
              <a:lnSpc>
                <a:spcPct val="90000"/>
              </a:lnSpc>
              <a:spcBef>
                <a:spcPts val="1000"/>
              </a:spcBef>
              <a:spcAft>
                <a:spcPts val="0"/>
              </a:spcAft>
              <a:buClr>
                <a:schemeClr val="dk2"/>
              </a:buClr>
              <a:buSzPts val="1200"/>
              <a:buFont typeface="Arial"/>
              <a:buNone/>
            </a:pPr>
            <a:endParaRPr sz="12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200"/>
              <a:buFont typeface="Arial"/>
              <a:buNone/>
            </a:pPr>
            <a:r>
              <a:rPr lang="en-US" sz="2200" b="0" i="0" u="none" strike="noStrike" cap="none">
                <a:solidFill>
                  <a:schemeClr val="dk2"/>
                </a:solidFill>
                <a:latin typeface="Calibri"/>
                <a:ea typeface="Calibri"/>
                <a:cs typeface="Calibri"/>
                <a:sym typeface="Calibri"/>
              </a:rPr>
              <a:t>Practice Point 2.1.4: Daily glycemic monitoring with CGM or self-monitoring of blood glucose (SMBG) may help to prevent hypoglycemia and improve glycemic control when antihyperglycemic therapies associated with risk of hypoglycemia are used.</a:t>
            </a:r>
            <a:endParaRPr/>
          </a:p>
          <a:p>
            <a:pPr marL="0" marR="0" lvl="0" indent="0" algn="l" rtl="0">
              <a:lnSpc>
                <a:spcPct val="90000"/>
              </a:lnSpc>
              <a:spcBef>
                <a:spcPts val="1000"/>
              </a:spcBef>
              <a:spcAft>
                <a:spcPts val="0"/>
              </a:spcAft>
              <a:buClr>
                <a:schemeClr val="dk2"/>
              </a:buClr>
              <a:buSzPts val="1200"/>
              <a:buFont typeface="Arial"/>
              <a:buNone/>
            </a:pPr>
            <a:endParaRPr sz="12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200"/>
              <a:buFont typeface="Arial"/>
              <a:buNone/>
            </a:pPr>
            <a:r>
              <a:rPr lang="en-US" sz="2200" b="0" i="0" u="none" strike="noStrike" cap="none">
                <a:solidFill>
                  <a:schemeClr val="dk2"/>
                </a:solidFill>
                <a:latin typeface="Calibri"/>
                <a:ea typeface="Calibri"/>
                <a:cs typeface="Calibri"/>
                <a:sym typeface="Calibri"/>
              </a:rPr>
              <a:t>Practice Point 2.1.5: For patients with type 2 diabetes (T2D) and CKD who choose not to do daily glycemic monitoring by CGM or SMBG, antihyperglycemic agents that pose a lower risk of hypoglycemia are preferred and should be administered in doses that are appropriate for the level of eGFR.</a:t>
            </a:r>
            <a:endParaRPr/>
          </a:p>
          <a:p>
            <a:pPr marL="0" marR="0" lvl="0" indent="0" algn="l" rtl="0">
              <a:lnSpc>
                <a:spcPct val="90000"/>
              </a:lnSpc>
              <a:spcBef>
                <a:spcPts val="1000"/>
              </a:spcBef>
              <a:spcAft>
                <a:spcPts val="0"/>
              </a:spcAft>
              <a:buClr>
                <a:schemeClr val="dk2"/>
              </a:buClr>
              <a:buSzPts val="1200"/>
              <a:buFont typeface="Arial"/>
              <a:buNone/>
            </a:pPr>
            <a:endParaRPr sz="12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200"/>
              <a:buFont typeface="Arial"/>
              <a:buNone/>
            </a:pPr>
            <a:r>
              <a:rPr lang="en-US" sz="2200" b="0" i="0" u="none" strike="noStrike" cap="none">
                <a:solidFill>
                  <a:schemeClr val="dk2"/>
                </a:solidFill>
                <a:latin typeface="Calibri"/>
                <a:ea typeface="Calibri"/>
                <a:cs typeface="Calibri"/>
                <a:sym typeface="Calibri"/>
              </a:rPr>
              <a:t>Practice Point 2.1.6: CGM devices are rapidly evolving with multiple functionalities (e.g., real-time and intermittently scanned CGM). Newer CGM devices may offer advantages for certain patients, depending on their values, goals, and preferences.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6"/>
          <p:cNvSpPr txBox="1">
            <a:spLocks noGrp="1"/>
          </p:cNvSpPr>
          <p:nvPr>
            <p:ph type="ctrTitle"/>
          </p:nvPr>
        </p:nvSpPr>
        <p:spPr>
          <a:xfrm>
            <a:off x="304799" y="267622"/>
            <a:ext cx="11553826" cy="4801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2800" b="1" i="1">
                <a:solidFill>
                  <a:srgbClr val="004990"/>
                </a:solidFill>
                <a:latin typeface="Calibri"/>
                <a:ea typeface="Calibri"/>
                <a:cs typeface="Calibri"/>
                <a:sym typeface="Calibri"/>
              </a:rPr>
              <a:t>Figure 6. Frequency of HbA1c measurement and use of GMI in CKD</a:t>
            </a:r>
            <a:endParaRPr sz="2800" b="1" i="1" cap="small">
              <a:solidFill>
                <a:srgbClr val="004990"/>
              </a:solidFill>
              <a:latin typeface="Calibri"/>
              <a:ea typeface="Calibri"/>
              <a:cs typeface="Calibri"/>
              <a:sym typeface="Calibri"/>
            </a:endParaRPr>
          </a:p>
        </p:txBody>
      </p:sp>
      <p:pic>
        <p:nvPicPr>
          <p:cNvPr id="390" name="Google Shape;390;p46"/>
          <p:cNvPicPr preferRelativeResize="0"/>
          <p:nvPr/>
        </p:nvPicPr>
        <p:blipFill rotWithShape="1">
          <a:blip r:embed="rId3">
            <a:alphaModFix/>
          </a:blip>
          <a:srcRect/>
          <a:stretch/>
        </p:blipFill>
        <p:spPr>
          <a:xfrm>
            <a:off x="583452" y="1605242"/>
            <a:ext cx="11052073" cy="35524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7"/>
          <p:cNvSpPr txBox="1">
            <a:spLocks noGrp="1"/>
          </p:cNvSpPr>
          <p:nvPr>
            <p:ph type="subTitle" idx="1"/>
          </p:nvPr>
        </p:nvSpPr>
        <p:spPr>
          <a:xfrm>
            <a:off x="246321" y="245288"/>
            <a:ext cx="11090676" cy="6905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b="1" i="1"/>
              <a:t>Figure 7. Glossary of glucose-monitoring terms</a:t>
            </a:r>
            <a:r>
              <a:rPr lang="en-US" b="1" i="1" baseline="30000"/>
              <a:t>*</a:t>
            </a:r>
            <a:endParaRPr/>
          </a:p>
        </p:txBody>
      </p:sp>
      <p:pic>
        <p:nvPicPr>
          <p:cNvPr id="397" name="Google Shape;397;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5486" y="723541"/>
            <a:ext cx="7141028" cy="5889171"/>
          </a:xfrm>
          <a:prstGeom prst="rect">
            <a:avLst/>
          </a:prstGeom>
          <a:noFill/>
          <a:ln>
            <a:noFill/>
          </a:ln>
        </p:spPr>
      </p:pic>
      <p:sp>
        <p:nvSpPr>
          <p:cNvPr id="398" name="Google Shape;398;p47"/>
          <p:cNvSpPr txBox="1"/>
          <p:nvPr/>
        </p:nvSpPr>
        <p:spPr>
          <a:xfrm>
            <a:off x="2525486" y="6612712"/>
            <a:ext cx="232409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baseline="30000">
                <a:solidFill>
                  <a:schemeClr val="dk1"/>
                </a:solidFill>
                <a:latin typeface="Arial"/>
                <a:ea typeface="Arial"/>
                <a:cs typeface="Arial"/>
                <a:sym typeface="Arial"/>
              </a:rPr>
              <a:t>*</a:t>
            </a:r>
            <a:r>
              <a:rPr lang="en-US" sz="1200" b="0" i="0" u="none" strike="noStrike" cap="none">
                <a:solidFill>
                  <a:schemeClr val="dk1"/>
                </a:solidFill>
                <a:latin typeface="Arial"/>
                <a:ea typeface="Arial"/>
                <a:cs typeface="Arial"/>
                <a:sym typeface="Arial"/>
              </a:rPr>
              <a:t>Adapted from Battelino T, </a:t>
            </a:r>
            <a:r>
              <a:rPr lang="en-US" sz="1200" b="0" i="1" u="none" strike="noStrike" cap="none">
                <a:solidFill>
                  <a:schemeClr val="dk1"/>
                </a:solidFill>
                <a:latin typeface="Arial"/>
                <a:ea typeface="Arial"/>
                <a:cs typeface="Arial"/>
                <a:sym typeface="Arial"/>
              </a:rPr>
              <a:t>et al</a:t>
            </a:r>
            <a:r>
              <a:rPr lang="en-US" sz="12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8"/>
          <p:cNvSpPr txBox="1">
            <a:spLocks noGrp="1"/>
          </p:cNvSpPr>
          <p:nvPr>
            <p:ph type="ctrTitle"/>
          </p:nvPr>
        </p:nvSpPr>
        <p:spPr>
          <a:xfrm>
            <a:off x="304800" y="22286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Glycemic Monitoring and Targets in Patients with Diabetes and CKD</a:t>
            </a:r>
            <a:endParaRPr/>
          </a:p>
        </p:txBody>
      </p:sp>
      <p:sp>
        <p:nvSpPr>
          <p:cNvPr id="404" name="Google Shape;404;p48"/>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405" name="Google Shape;405;p48"/>
          <p:cNvSpPr txBox="1"/>
          <p:nvPr/>
        </p:nvSpPr>
        <p:spPr>
          <a:xfrm>
            <a:off x="304800" y="1364248"/>
            <a:ext cx="11090676" cy="5406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Recommendation 2.2.1. We recommend an individualized HbA1c target ranging from &lt;6.5% to &lt;8.0% in patients with diabetes and CKD not treated with dialysis (Figure 9) </a:t>
            </a:r>
            <a:r>
              <a:rPr lang="en-US" sz="2600" b="1" i="1" u="none" strike="noStrike" cap="none">
                <a:solidFill>
                  <a:schemeClr val="dk2"/>
                </a:solidFill>
                <a:latin typeface="Calibri"/>
                <a:ea typeface="Calibri"/>
                <a:cs typeface="Calibri"/>
                <a:sym typeface="Calibri"/>
              </a:rPr>
              <a:t>(1C)</a:t>
            </a:r>
            <a:r>
              <a:rPr lang="en-US" sz="2600" b="1" i="0" u="none" strike="noStrike" cap="none">
                <a:solidFill>
                  <a:schemeClr val="dk2"/>
                </a:solidFill>
                <a:latin typeface="Calibri"/>
                <a:ea typeface="Calibri"/>
                <a:cs typeface="Calibri"/>
                <a:sym typeface="Calibri"/>
              </a:rPr>
              <a:t>.</a:t>
            </a:r>
            <a:endParaRPr sz="26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pic>
        <p:nvPicPr>
          <p:cNvPr id="406" name="Google Shape;406;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7188" y="2796148"/>
            <a:ext cx="10325897" cy="2989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9"/>
          <p:cNvSpPr txBox="1">
            <a:spLocks noGrp="1"/>
          </p:cNvSpPr>
          <p:nvPr>
            <p:ph type="ctrTitle"/>
          </p:nvPr>
        </p:nvSpPr>
        <p:spPr>
          <a:xfrm>
            <a:off x="333374" y="25100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Glycemic Monitoring and Targets in Patients with Diabetes and CKD</a:t>
            </a:r>
            <a:endParaRPr/>
          </a:p>
        </p:txBody>
      </p:sp>
      <p:sp>
        <p:nvSpPr>
          <p:cNvPr id="412" name="Google Shape;412;p49"/>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413" name="Google Shape;413;p49"/>
          <p:cNvSpPr txBox="1"/>
          <p:nvPr/>
        </p:nvSpPr>
        <p:spPr>
          <a:xfrm>
            <a:off x="304800" y="1516654"/>
            <a:ext cx="11090676" cy="5406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2.2.1: Safe achievement of lower HbA1c targets (e.g., &lt;6.5% or &lt;7.0%) may be facilitated by CGM or SMBG and by selection of antihyperglycemic agents that are not associated with hypoglycemia.</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2.2.2: CGM metrics, such as time in range and time in hypoglycemia, may be considered as alternatives to HbA1c for defining glycemic targets in some patients.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0"/>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Lifestyle Interventions in Patients with Diabetes and CKD</a:t>
            </a:r>
            <a:endParaRPr/>
          </a:p>
        </p:txBody>
      </p:sp>
      <p:sp>
        <p:nvSpPr>
          <p:cNvPr id="419" name="Google Shape;419;p50"/>
          <p:cNvSpPr txBox="1">
            <a:spLocks noGrp="1"/>
          </p:cNvSpPr>
          <p:nvPr>
            <p:ph type="subTitle" idx="1"/>
          </p:nvPr>
        </p:nvSpPr>
        <p:spPr>
          <a:xfrm>
            <a:off x="304800" y="1196238"/>
            <a:ext cx="11090676" cy="15183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3.1.1: Patients with diabetes and CKD should consume an individualized diet high in vegetables, fruits, whole grains, fiber, legumes, plant-based proteins, unsaturated fats, and nuts; and lower in processed meats, refined carbohydrates, and sweetened beverages. </a:t>
            </a:r>
            <a:endParaRPr/>
          </a:p>
        </p:txBody>
      </p:sp>
      <p:pic>
        <p:nvPicPr>
          <p:cNvPr id="420" name="Google Shape;420;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000" y="2404846"/>
            <a:ext cx="6228952" cy="44531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304800" y="377040"/>
            <a:ext cx="11353800"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3600" b="0" cap="small" dirty="0">
                <a:solidFill>
                  <a:srgbClr val="2C62A9"/>
                </a:solidFill>
                <a:cs typeface="Calibri"/>
                <a:sym typeface="Calibri"/>
              </a:rPr>
              <a:t>KDIGO Controversies Conference: Diabetes &amp; CKD</a:t>
            </a:r>
            <a:endParaRPr sz="3600" dirty="0"/>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96" name="Google Shape;96;p15"/>
          <p:cNvSpPr txBox="1"/>
          <p:nvPr/>
        </p:nvSpPr>
        <p:spPr>
          <a:xfrm>
            <a:off x="449146" y="1408169"/>
            <a:ext cx="6067425" cy="49711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February, 2015 (Vancouver, BC)</a:t>
            </a:r>
            <a:endParaRPr sz="1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Topics: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Lifestyle measures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Glycemic control</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Cardiovascular &amp; other outcomes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Paths forward for new therapies</a:t>
            </a:r>
            <a:endParaRPr sz="1400" b="0" i="0" u="none" strike="noStrike" cap="none" dirty="0">
              <a:solidFill>
                <a:srgbClr val="000000"/>
              </a:solidFill>
              <a:latin typeface="+mn-lt"/>
              <a:ea typeface="Arial"/>
              <a:cs typeface="Arial"/>
              <a:sym typeface="Arial"/>
            </a:endParaRPr>
          </a:p>
          <a:p>
            <a:pPr marL="800100" marR="0" lvl="1" indent="-228600" algn="l" rtl="0">
              <a:lnSpc>
                <a:spcPct val="100000"/>
              </a:lnSpc>
              <a:spcBef>
                <a:spcPts val="0"/>
              </a:spcBef>
              <a:spcAft>
                <a:spcPts val="0"/>
              </a:spcAft>
              <a:buClr>
                <a:schemeClr val="dk1"/>
              </a:buClr>
              <a:buSzPts val="1800"/>
              <a:buFont typeface="Arial"/>
              <a:buNone/>
            </a:pPr>
            <a:endParaRPr sz="1800" b="0" i="0" u="none" strike="noStrike" cap="none" dirty="0">
              <a:solidFill>
                <a:srgbClr val="004990"/>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Report published in Kidney International (2016)</a:t>
            </a:r>
            <a:endParaRPr sz="1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Led to initiation of new clinical practice guideline</a:t>
            </a:r>
            <a:endParaRPr sz="14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n-lt"/>
              <a:ea typeface="Calibri"/>
              <a:cs typeface="Calibri"/>
              <a:sym typeface="Calibri"/>
            </a:endParaRPr>
          </a:p>
        </p:txBody>
      </p:sp>
      <p:pic>
        <p:nvPicPr>
          <p:cNvPr id="97" name="Google Shape;97;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41635" y="1054151"/>
            <a:ext cx="4292259" cy="56792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1"/>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Lifestyle Interventions in Patients with Diabetes and CKD</a:t>
            </a:r>
            <a:endParaRPr/>
          </a:p>
        </p:txBody>
      </p:sp>
      <p:sp>
        <p:nvSpPr>
          <p:cNvPr id="426" name="Google Shape;426;p51"/>
          <p:cNvSpPr txBox="1">
            <a:spLocks noGrp="1"/>
          </p:cNvSpPr>
          <p:nvPr>
            <p:ph type="subTitle" idx="1"/>
          </p:nvPr>
        </p:nvSpPr>
        <p:spPr>
          <a:xfrm>
            <a:off x="304800" y="1196238"/>
            <a:ext cx="11090676" cy="17088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Recommendation 3.1.1: We suggest maintaining a protein intake of 0.8 g of protein/kg (weight)/d for those with diabetes and CKD not treated with dialysis (</a:t>
            </a:r>
            <a:r>
              <a:rPr lang="en-US" sz="2600" b="1" i="1" u="none" strike="noStrike" cap="none">
                <a:solidFill>
                  <a:schemeClr val="dk2"/>
                </a:solidFill>
                <a:latin typeface="Calibri"/>
                <a:ea typeface="Calibri"/>
                <a:cs typeface="Calibri"/>
                <a:sym typeface="Calibri"/>
              </a:rPr>
              <a:t>2C)</a:t>
            </a:r>
            <a:r>
              <a:rPr lang="en-US" sz="2600" b="1" i="0" u="none" strike="noStrike" cap="none">
                <a:solidFill>
                  <a:schemeClr val="dk2"/>
                </a:solidFill>
                <a:latin typeface="Calibri"/>
                <a:ea typeface="Calibri"/>
                <a:cs typeface="Calibri"/>
                <a:sym typeface="Calibri"/>
              </a:rPr>
              <a:t>.</a:t>
            </a:r>
            <a:endParaRPr/>
          </a:p>
          <a:p>
            <a:pPr marL="0" marR="0" lvl="0" indent="0" algn="l" rtl="0">
              <a:lnSpc>
                <a:spcPct val="90000"/>
              </a:lnSpc>
              <a:spcBef>
                <a:spcPts val="1000"/>
              </a:spcBef>
              <a:spcAft>
                <a:spcPts val="0"/>
              </a:spcAft>
              <a:buClr>
                <a:schemeClr val="dk2"/>
              </a:buClr>
              <a:buSzPts val="1800"/>
              <a:buFont typeface="Arial"/>
              <a:buNone/>
            </a:pPr>
            <a:endParaRPr sz="1800" b="1"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3.1.2: Patients treated with hemodialysis, and particularly peritoneal dialysis should consume between 1.0 and 1.2 g protein/kg (weight)/d.</a:t>
            </a:r>
            <a:endParaRPr/>
          </a:p>
        </p:txBody>
      </p:sp>
      <p:pic>
        <p:nvPicPr>
          <p:cNvPr id="427" name="Google Shape;427;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46270" y="3471022"/>
            <a:ext cx="6648450" cy="3143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2"/>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Lifestyle Interventions in Patients with Diabetes and CKD</a:t>
            </a:r>
            <a:endParaRPr/>
          </a:p>
        </p:txBody>
      </p:sp>
      <p:sp>
        <p:nvSpPr>
          <p:cNvPr id="433" name="Google Shape;433;p52"/>
          <p:cNvSpPr txBox="1">
            <a:spLocks noGrp="1"/>
          </p:cNvSpPr>
          <p:nvPr>
            <p:ph type="subTitle" idx="1"/>
          </p:nvPr>
        </p:nvSpPr>
        <p:spPr>
          <a:xfrm>
            <a:off x="304800" y="907327"/>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Recommendation 3.1.2: We suggest that sodium intake be &lt;2 g of sodium per day (or &lt;90 mmol of sodium per day, or &lt;5 g of sodium chloride per day) in patients with diabetes and CKD </a:t>
            </a:r>
            <a:r>
              <a:rPr lang="en-US" sz="2600" b="1" i="1" u="none" strike="noStrike" cap="none">
                <a:solidFill>
                  <a:schemeClr val="dk2"/>
                </a:solidFill>
                <a:latin typeface="Calibri"/>
                <a:ea typeface="Calibri"/>
                <a:cs typeface="Calibri"/>
                <a:sym typeface="Calibri"/>
              </a:rPr>
              <a:t>(2C)</a:t>
            </a:r>
            <a:r>
              <a:rPr lang="en-US" sz="2600" b="1" i="0" u="none" strike="noStrike" cap="none">
                <a:solidFill>
                  <a:schemeClr val="dk2"/>
                </a:solidFill>
                <a:latin typeface="Calibri"/>
                <a:ea typeface="Calibri"/>
                <a:cs typeface="Calibri"/>
                <a:sym typeface="Calibri"/>
              </a:rPr>
              <a:t>.</a:t>
            </a:r>
            <a:endParaRPr sz="2600" b="0" i="0" u="none" strike="noStrike" cap="none">
              <a:solidFill>
                <a:schemeClr val="dk2"/>
              </a:solidFill>
              <a:latin typeface="Calibri"/>
              <a:ea typeface="Calibri"/>
              <a:cs typeface="Calibri"/>
              <a:sym typeface="Calibri"/>
            </a:endParaRPr>
          </a:p>
        </p:txBody>
      </p:sp>
      <p:pic>
        <p:nvPicPr>
          <p:cNvPr id="434" name="Google Shape;434;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0278" y="2241176"/>
            <a:ext cx="6299160" cy="43531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ctrTitle"/>
          </p:nvPr>
        </p:nvSpPr>
        <p:spPr>
          <a:xfrm>
            <a:off x="304800" y="274792"/>
            <a:ext cx="11553826" cy="4801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2800" b="1" i="1">
                <a:solidFill>
                  <a:srgbClr val="004990"/>
                </a:solidFill>
                <a:latin typeface="Calibri"/>
                <a:ea typeface="Calibri"/>
                <a:cs typeface="Calibri"/>
                <a:sym typeface="Calibri"/>
              </a:rPr>
              <a:t>Figure 14. Ten ways to cut out salt</a:t>
            </a:r>
            <a:endParaRPr sz="2400" b="0" cap="small">
              <a:solidFill>
                <a:srgbClr val="004990"/>
              </a:solidFill>
              <a:latin typeface="Calibri"/>
              <a:ea typeface="Calibri"/>
              <a:cs typeface="Calibri"/>
              <a:sym typeface="Calibri"/>
            </a:endParaRPr>
          </a:p>
        </p:txBody>
      </p:sp>
      <p:pic>
        <p:nvPicPr>
          <p:cNvPr id="440" name="Google Shape;440;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5921" y="907327"/>
            <a:ext cx="8520157" cy="59525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4"/>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Lifestyle Interventions in Patients with Diabetes and CKD</a:t>
            </a:r>
            <a:endParaRPr/>
          </a:p>
        </p:txBody>
      </p:sp>
      <p:sp>
        <p:nvSpPr>
          <p:cNvPr id="446" name="Google Shape;446;p54"/>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3.1.3: Shared decision-making should be a cornerstone of patient-centered nutrition management in patients with diabetes and CKD.</a:t>
            </a:r>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3.1.4: Accredited nutrition providers, registered dietitians and diabetes educators, community health workers, peer counselors, or other health workers should be engaged in the multidisciplinary nutrition care of patients with diabetes and CKD.</a:t>
            </a:r>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3.1.5: Health care providers should consider cultural differences, food intolerances, variations in food resources, cooking skills, comorbidities, and cost when recommending dietary options to patients and their families.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5"/>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Lifestyle Interventions in Patients with Diabetes and CKD</a:t>
            </a:r>
            <a:endParaRPr/>
          </a:p>
        </p:txBody>
      </p:sp>
      <p:sp>
        <p:nvSpPr>
          <p:cNvPr id="452" name="Google Shape;452;p55"/>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3.2.1. We recommend that patients with diabetes and CKD be advised to undertake moderate-intensity physical activity for a cumulative duration of at least 150 minutes per week, or to a level compatible with their cardiovascular and physical tolerance </a:t>
            </a:r>
            <a:r>
              <a:rPr lang="en-US" sz="2400" b="1" i="1" u="none" strike="noStrike" cap="none">
                <a:solidFill>
                  <a:schemeClr val="dk2"/>
                </a:solidFill>
                <a:latin typeface="Calibri"/>
                <a:ea typeface="Calibri"/>
                <a:cs typeface="Calibri"/>
                <a:sym typeface="Calibri"/>
              </a:rPr>
              <a:t>(1D)</a:t>
            </a:r>
            <a:r>
              <a:rPr lang="en-US" sz="2400" b="1" i="0" u="none" strike="noStrike" cap="none">
                <a:solidFill>
                  <a:schemeClr val="dk2"/>
                </a:solidFill>
                <a:latin typeface="Calibri"/>
                <a:ea typeface="Calibri"/>
                <a:cs typeface="Calibri"/>
                <a:sym typeface="Calibri"/>
              </a:rPr>
              <a:t>.</a:t>
            </a:r>
            <a:endParaRPr/>
          </a:p>
          <a:p>
            <a:pPr marL="0" marR="0" lvl="0" indent="0" algn="l" rtl="0">
              <a:lnSpc>
                <a:spcPct val="90000"/>
              </a:lnSpc>
              <a:spcBef>
                <a:spcPts val="1000"/>
              </a:spcBef>
              <a:spcAft>
                <a:spcPts val="0"/>
              </a:spcAft>
              <a:buClr>
                <a:schemeClr val="dk2"/>
              </a:buClr>
              <a:buSzPts val="1400"/>
              <a:buFont typeface="Arial"/>
              <a:buNone/>
            </a:pPr>
            <a:endParaRPr sz="1400" b="1"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1400"/>
              <a:buFont typeface="Arial"/>
              <a:buNone/>
            </a:pPr>
            <a:endParaRPr sz="1400" b="0" i="0" u="none" strike="noStrike" cap="none">
              <a:solidFill>
                <a:schemeClr val="dk2"/>
              </a:solidFill>
              <a:latin typeface="Calibri"/>
              <a:ea typeface="Calibri"/>
              <a:cs typeface="Calibri"/>
              <a:sym typeface="Calibri"/>
            </a:endParaRPr>
          </a:p>
        </p:txBody>
      </p:sp>
      <p:pic>
        <p:nvPicPr>
          <p:cNvPr id="453" name="Google Shape;453;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0219" y="2825470"/>
            <a:ext cx="9440930" cy="31510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Lifestyle Interventions in Patients with Diabetes and CKD</a:t>
            </a:r>
            <a:endParaRPr/>
          </a:p>
        </p:txBody>
      </p:sp>
      <p:sp>
        <p:nvSpPr>
          <p:cNvPr id="459" name="Google Shape;459;p56"/>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3.2.1: Recommendations for physical activity should consider age, ethnic background, presence of other comorbidities, and access to resources.</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3.2.2: Patients should be advised to avoid sedentary behavior.</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3.2.3: For patients at higher risk of falls, health care providers should provide advice on the intensity of physical activity (low, moderate, or vigorous) and type of exercises (aerobic vs. resistance, or both).</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3.2.4: Physicians should consider advising/encouraging patients with obesity, diabetes, and CKD to lose weight, particularly patients with eGFR ≥30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7"/>
          <p:cNvSpPr txBox="1">
            <a:spLocks noGrp="1"/>
          </p:cNvSpPr>
          <p:nvPr>
            <p:ph type="ctrTitle"/>
          </p:nvPr>
        </p:nvSpPr>
        <p:spPr>
          <a:xfrm>
            <a:off x="304800" y="248171"/>
            <a:ext cx="11553826" cy="757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b="1" i="1">
                <a:solidFill>
                  <a:srgbClr val="004990"/>
                </a:solidFill>
                <a:latin typeface="Calibri"/>
                <a:ea typeface="Calibri"/>
                <a:cs typeface="Calibri"/>
                <a:sym typeface="Calibri"/>
              </a:rPr>
              <a:t>Figure 17. Suggested approach to address physical inactivity and sedentary behavior in CKD</a:t>
            </a:r>
            <a:endParaRPr sz="2400">
              <a:solidFill>
                <a:srgbClr val="004990"/>
              </a:solidFill>
              <a:latin typeface="Calibri"/>
              <a:ea typeface="Calibri"/>
              <a:cs typeface="Calibri"/>
              <a:sym typeface="Calibri"/>
            </a:endParaRPr>
          </a:p>
        </p:txBody>
      </p:sp>
      <p:pic>
        <p:nvPicPr>
          <p:cNvPr id="466" name="Google Shape;466;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3016" y="973324"/>
            <a:ext cx="9615487" cy="5210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8"/>
          <p:cNvSpPr txBox="1">
            <a:spLocks noGrp="1"/>
          </p:cNvSpPr>
          <p:nvPr>
            <p:ph type="ctrTitle"/>
          </p:nvPr>
        </p:nvSpPr>
        <p:spPr>
          <a:xfrm>
            <a:off x="304800" y="26099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Clinical Trials of New </a:t>
            </a:r>
            <a:r>
              <a:rPr lang="en-US" sz="4000" b="0" cap="small">
                <a:solidFill>
                  <a:srgbClr val="2C62A9"/>
                </a:solidFill>
                <a:latin typeface="Calibri"/>
                <a:ea typeface="Calibri"/>
                <a:cs typeface="Calibri"/>
                <a:sym typeface="Calibri"/>
              </a:rPr>
              <a:t>Diabetes Drugs</a:t>
            </a:r>
            <a:endParaRPr/>
          </a:p>
        </p:txBody>
      </p:sp>
      <p:pic>
        <p:nvPicPr>
          <p:cNvPr id="472" name="Google Shape;472;p58"/>
          <p:cNvPicPr preferRelativeResize="0"/>
          <p:nvPr/>
        </p:nvPicPr>
        <p:blipFill rotWithShape="1">
          <a:blip r:embed="rId3">
            <a:alphaModFix/>
          </a:blip>
          <a:srcRect/>
          <a:stretch/>
        </p:blipFill>
        <p:spPr>
          <a:xfrm>
            <a:off x="1095334" y="907327"/>
            <a:ext cx="10001331" cy="5689677"/>
          </a:xfrm>
          <a:prstGeom prst="rect">
            <a:avLst/>
          </a:prstGeom>
          <a:noFill/>
          <a:ln>
            <a:noFill/>
          </a:ln>
        </p:spPr>
      </p:pic>
      <p:sp>
        <p:nvSpPr>
          <p:cNvPr id="473" name="Google Shape;473;p58"/>
          <p:cNvSpPr/>
          <p:nvPr/>
        </p:nvSpPr>
        <p:spPr>
          <a:xfrm>
            <a:off x="6781800" y="6172200"/>
            <a:ext cx="4314865" cy="42480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Cefalu W </a:t>
            </a:r>
            <a:r>
              <a:rPr lang="en-US" sz="1400" b="0" i="1" u="none" strike="noStrike" cap="none">
                <a:solidFill>
                  <a:schemeClr val="dk1"/>
                </a:solidFill>
                <a:latin typeface="Arial"/>
                <a:ea typeface="Arial"/>
                <a:cs typeface="Arial"/>
                <a:sym typeface="Arial"/>
              </a:rPr>
              <a:t>et al, Diabetes Care </a:t>
            </a:r>
            <a:r>
              <a:rPr lang="en-US" sz="1400" b="0" i="0" u="none" strike="noStrike" cap="none">
                <a:solidFill>
                  <a:schemeClr val="dk1"/>
                </a:solidFill>
                <a:latin typeface="Arial"/>
                <a:ea typeface="Arial"/>
                <a:cs typeface="Arial"/>
                <a:sym typeface="Arial"/>
              </a:rPr>
              <a:t>2018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9"/>
          <p:cNvSpPr txBox="1">
            <a:spLocks noGrp="1"/>
          </p:cNvSpPr>
          <p:nvPr>
            <p:ph type="ctrTitle"/>
          </p:nvPr>
        </p:nvSpPr>
        <p:spPr>
          <a:xfrm>
            <a:off x="304800" y="231029"/>
            <a:ext cx="11553826" cy="23083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Summary of the benefits and harms of SGLT2 inhibitors, GLP-1 receptor agonists, and DPP-4 inhibitors, by class, as observed in large, placebo-controlled clinical outcomes trials</a:t>
            </a:r>
            <a:endParaRPr sz="4000" b="0" cap="small">
              <a:solidFill>
                <a:srgbClr val="2C62A9"/>
              </a:solidFill>
              <a:latin typeface="Calibri"/>
              <a:ea typeface="Calibri"/>
              <a:cs typeface="Calibri"/>
              <a:sym typeface="Calibri"/>
            </a:endParaRPr>
          </a:p>
        </p:txBody>
      </p:sp>
      <p:sp>
        <p:nvSpPr>
          <p:cNvPr id="480" name="Google Shape;480;p59"/>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pic>
        <p:nvPicPr>
          <p:cNvPr id="481" name="Google Shape;481;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38943" y="2539352"/>
            <a:ext cx="9677485" cy="40930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0"/>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487" name="Google Shape;487;p60"/>
          <p:cNvSpPr txBox="1">
            <a:spLocks noGrp="1"/>
          </p:cNvSpPr>
          <p:nvPr>
            <p:ph type="subTitle" idx="1"/>
          </p:nvPr>
        </p:nvSpPr>
        <p:spPr>
          <a:xfrm>
            <a:off x="304800" y="1462908"/>
            <a:ext cx="11090676" cy="505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4.1: Glycemic management for patients with T2D and CKD should include lifestyle therapy, first-line treatment with metformin and a sodium-glucose cotransporter-2 inhibitor (SGLT2i), and additional drug therapy as needed for glycemic control (Figure 18).</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 Most patients with T2D, CKD, and eGFR ≥30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 would benefit from treatment with both metformin and an SGLT2i.</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4.3: Patient preferences, comorbidities, eGFR, and cost should guide selection of additional drugs to manage glycemia, when needed, with glucagon-like peptide-1 receptor agonists (GLP-1 RA) generally preferred (Figure 20).</a:t>
            </a:r>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117986" y="277030"/>
            <a:ext cx="11769214"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3600" b="0" cap="small" dirty="0">
                <a:solidFill>
                  <a:srgbClr val="2C62A9"/>
                </a:solidFill>
                <a:cs typeface="Calibri"/>
                <a:sym typeface="Calibri"/>
              </a:rPr>
              <a:t>Timeline: Guideline </a:t>
            </a:r>
            <a:r>
              <a:rPr lang="en-US" sz="3600" cap="small" dirty="0">
                <a:solidFill>
                  <a:srgbClr val="2C62A9"/>
                </a:solidFill>
                <a:cs typeface="Calibri"/>
                <a:sym typeface="Calibri"/>
              </a:rPr>
              <a:t>for</a:t>
            </a:r>
            <a:r>
              <a:rPr lang="en-US" sz="3600" b="0" cap="small" dirty="0">
                <a:solidFill>
                  <a:srgbClr val="2C62A9"/>
                </a:solidFill>
                <a:cs typeface="Calibri"/>
                <a:sym typeface="Calibri"/>
              </a:rPr>
              <a:t> </a:t>
            </a:r>
            <a:r>
              <a:rPr lang="en-US" sz="3600" cap="small" dirty="0">
                <a:solidFill>
                  <a:srgbClr val="2C62A9"/>
                </a:solidFill>
                <a:cs typeface="Calibri"/>
                <a:sym typeface="Calibri"/>
              </a:rPr>
              <a:t>Diabetes Management in CKD</a:t>
            </a:r>
            <a:endParaRPr sz="3600" b="0" cap="small" dirty="0">
              <a:solidFill>
                <a:srgbClr val="2C62A9"/>
              </a:solidFill>
              <a:cs typeface="Calibri"/>
              <a:sym typeface="Calibri"/>
            </a:endParaRPr>
          </a:p>
        </p:txBody>
      </p:sp>
      <p:sp>
        <p:nvSpPr>
          <p:cNvPr id="104" name="Google Shape;104;p16"/>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Malgun Gothic" panose="020B0503020000020004" pitchFamily="34" charset="-127"/>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Malgun Gothic" panose="020B0503020000020004" pitchFamily="34" charset="-127"/>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Malgun Gothic" panose="020B0503020000020004" pitchFamily="34" charset="-127"/>
              <a:sym typeface="Calibri"/>
            </a:endParaRPr>
          </a:p>
        </p:txBody>
      </p:sp>
      <p:sp>
        <p:nvSpPr>
          <p:cNvPr id="105" name="Google Shape;105;p16"/>
          <p:cNvSpPr txBox="1"/>
          <p:nvPr/>
        </p:nvSpPr>
        <p:spPr>
          <a:xfrm>
            <a:off x="11423056" y="5115475"/>
            <a:ext cx="562613" cy="3100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ED7D31"/>
                </a:solidFill>
                <a:latin typeface="Calibri"/>
                <a:ea typeface="Malgun Gothic" panose="020B0503020000020004" pitchFamily="34" charset="-127"/>
                <a:cs typeface="Calibri"/>
                <a:sym typeface="Calibri"/>
              </a:rPr>
              <a:t>2021</a:t>
            </a:r>
            <a:endParaRPr sz="2000" b="1" i="0" u="none" strike="noStrike" cap="none" dirty="0">
              <a:solidFill>
                <a:srgbClr val="ED7D31"/>
              </a:solidFill>
              <a:latin typeface="Calibri"/>
              <a:ea typeface="Malgun Gothic" panose="020B0503020000020004" pitchFamily="34" charset="-127"/>
              <a:cs typeface="Calibri"/>
              <a:sym typeface="Calibri"/>
            </a:endParaRPr>
          </a:p>
        </p:txBody>
      </p:sp>
      <p:cxnSp>
        <p:nvCxnSpPr>
          <p:cNvPr id="106" name="Google Shape;106;p16"/>
          <p:cNvCxnSpPr/>
          <p:nvPr/>
        </p:nvCxnSpPr>
        <p:spPr>
          <a:xfrm>
            <a:off x="968835" y="4594183"/>
            <a:ext cx="0" cy="549317"/>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07" name="Google Shape;107;p16"/>
          <p:cNvCxnSpPr/>
          <p:nvPr/>
        </p:nvCxnSpPr>
        <p:spPr>
          <a:xfrm>
            <a:off x="2366381" y="3849751"/>
            <a:ext cx="0" cy="589657"/>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08" name="Google Shape;108;p16"/>
          <p:cNvCxnSpPr/>
          <p:nvPr/>
        </p:nvCxnSpPr>
        <p:spPr>
          <a:xfrm>
            <a:off x="2366381" y="4625463"/>
            <a:ext cx="0" cy="518037"/>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09" name="Google Shape;109;p16"/>
          <p:cNvCxnSpPr/>
          <p:nvPr/>
        </p:nvCxnSpPr>
        <p:spPr>
          <a:xfrm>
            <a:off x="2572155" y="3182917"/>
            <a:ext cx="0" cy="1256492"/>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10" name="Google Shape;110;p16"/>
          <p:cNvCxnSpPr/>
          <p:nvPr/>
        </p:nvCxnSpPr>
        <p:spPr>
          <a:xfrm>
            <a:off x="2572155" y="4625463"/>
            <a:ext cx="0" cy="25400"/>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11" name="Google Shape;111;p16"/>
          <p:cNvCxnSpPr/>
          <p:nvPr/>
        </p:nvCxnSpPr>
        <p:spPr>
          <a:xfrm>
            <a:off x="3052294" y="4565497"/>
            <a:ext cx="0" cy="578002"/>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12" name="Google Shape;112;p16"/>
          <p:cNvCxnSpPr/>
          <p:nvPr/>
        </p:nvCxnSpPr>
        <p:spPr>
          <a:xfrm>
            <a:off x="10160063" y="4322657"/>
            <a:ext cx="0" cy="820843"/>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13" name="Google Shape;113;p16"/>
          <p:cNvCxnSpPr/>
          <p:nvPr/>
        </p:nvCxnSpPr>
        <p:spPr>
          <a:xfrm>
            <a:off x="2572155" y="4805888"/>
            <a:ext cx="0" cy="337612"/>
          </a:xfrm>
          <a:prstGeom prst="straightConnector1">
            <a:avLst/>
          </a:prstGeom>
          <a:noFill/>
          <a:ln w="9525" cap="flat" cmpd="sng">
            <a:solidFill>
              <a:srgbClr val="4F81BD">
                <a:alpha val="49411"/>
              </a:srgbClr>
            </a:solidFill>
            <a:prstDash val="solid"/>
            <a:miter lim="800000"/>
            <a:headEnd type="none" w="sm" len="sm"/>
            <a:tailEnd type="none" w="sm" len="sm"/>
          </a:ln>
        </p:spPr>
      </p:cxnSp>
      <p:cxnSp>
        <p:nvCxnSpPr>
          <p:cNvPr id="114" name="Google Shape;114;p16"/>
          <p:cNvCxnSpPr/>
          <p:nvPr/>
        </p:nvCxnSpPr>
        <p:spPr>
          <a:xfrm>
            <a:off x="10243685" y="4694978"/>
            <a:ext cx="0" cy="448522"/>
          </a:xfrm>
          <a:prstGeom prst="straightConnector1">
            <a:avLst/>
          </a:prstGeom>
          <a:noFill/>
          <a:ln w="9525" cap="flat" cmpd="sng">
            <a:solidFill>
              <a:srgbClr val="4F81BD">
                <a:alpha val="49411"/>
              </a:srgbClr>
            </a:solidFill>
            <a:prstDash val="solid"/>
            <a:miter lim="800000"/>
            <a:headEnd type="none" w="sm" len="sm"/>
            <a:tailEnd type="none" w="sm" len="sm"/>
          </a:ln>
        </p:spPr>
      </p:cxnSp>
      <p:sp>
        <p:nvSpPr>
          <p:cNvPr id="115" name="Google Shape;115;p16"/>
          <p:cNvSpPr/>
          <p:nvPr/>
        </p:nvSpPr>
        <p:spPr>
          <a:xfrm>
            <a:off x="844465" y="5143500"/>
            <a:ext cx="10452100" cy="254000"/>
          </a:xfrm>
          <a:prstGeom prst="roundRect">
            <a:avLst>
              <a:gd name="adj" fmla="val 16667"/>
            </a:avLst>
          </a:prstGeom>
          <a:gradFill>
            <a:gsLst>
              <a:gs pos="0">
                <a:srgbClr val="44546A"/>
              </a:gs>
              <a:gs pos="100000">
                <a:srgbClr val="52667F"/>
              </a:gs>
            </a:gsLst>
            <a:lin ang="5400000" scaled="0"/>
          </a:gradFill>
          <a:ln>
            <a:noFill/>
          </a:ln>
          <a:effectLst>
            <a:reflection stA="50000" endA="300" endPos="555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16" name="Google Shape;116;p16"/>
          <p:cNvSpPr/>
          <p:nvPr/>
        </p:nvSpPr>
        <p:spPr>
          <a:xfrm>
            <a:off x="844465" y="5346700"/>
            <a:ext cx="9093200" cy="50800"/>
          </a:xfrm>
          <a:prstGeom prst="roundRect">
            <a:avLst>
              <a:gd name="adj" fmla="val 16667"/>
            </a:avLst>
          </a:prstGeom>
          <a:solidFill>
            <a:srgbClr val="FF0000">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ea typeface="Malgun Gothic" panose="020B0503020000020004" pitchFamily="34" charset="-127"/>
              <a:sym typeface="Arial"/>
            </a:endParaRPr>
          </a:p>
        </p:txBody>
      </p:sp>
      <p:sp>
        <p:nvSpPr>
          <p:cNvPr id="117" name="Google Shape;117;p16"/>
          <p:cNvSpPr txBox="1"/>
          <p:nvPr/>
        </p:nvSpPr>
        <p:spPr>
          <a:xfrm>
            <a:off x="907965" y="5181600"/>
            <a:ext cx="244875"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Oct</a:t>
            </a:r>
            <a:endParaRPr sz="1400" b="0" i="0" u="none" strike="noStrike" cap="none">
              <a:solidFill>
                <a:srgbClr val="000000"/>
              </a:solidFill>
              <a:ea typeface="Malgun Gothic" panose="020B0503020000020004" pitchFamily="34" charset="-127"/>
              <a:sym typeface="Arial"/>
            </a:endParaRPr>
          </a:p>
        </p:txBody>
      </p:sp>
      <p:sp>
        <p:nvSpPr>
          <p:cNvPr id="118" name="Google Shape;118;p16"/>
          <p:cNvSpPr txBox="1"/>
          <p:nvPr/>
        </p:nvSpPr>
        <p:spPr>
          <a:xfrm>
            <a:off x="1962556" y="5181600"/>
            <a:ext cx="252698"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Feb</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19" name="Google Shape;119;p16"/>
          <p:cNvSpPr txBox="1"/>
          <p:nvPr/>
        </p:nvSpPr>
        <p:spPr>
          <a:xfrm>
            <a:off x="2991425" y="5181600"/>
            <a:ext cx="236860"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Jun</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20" name="Google Shape;120;p16"/>
          <p:cNvSpPr txBox="1"/>
          <p:nvPr/>
        </p:nvSpPr>
        <p:spPr>
          <a:xfrm>
            <a:off x="4037441" y="5181600"/>
            <a:ext cx="244875"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Oct</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21" name="Google Shape;121;p16"/>
          <p:cNvSpPr txBox="1"/>
          <p:nvPr/>
        </p:nvSpPr>
        <p:spPr>
          <a:xfrm>
            <a:off x="5092032" y="5181600"/>
            <a:ext cx="252698"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Feb</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22" name="Google Shape;122;p16"/>
          <p:cNvSpPr txBox="1"/>
          <p:nvPr/>
        </p:nvSpPr>
        <p:spPr>
          <a:xfrm>
            <a:off x="6120900" y="5181600"/>
            <a:ext cx="236860"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Jun</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23" name="Google Shape;123;p16"/>
          <p:cNvSpPr txBox="1"/>
          <p:nvPr/>
        </p:nvSpPr>
        <p:spPr>
          <a:xfrm>
            <a:off x="7166917" y="5181600"/>
            <a:ext cx="244875"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Oct</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24" name="Google Shape;124;p16"/>
          <p:cNvSpPr txBox="1"/>
          <p:nvPr/>
        </p:nvSpPr>
        <p:spPr>
          <a:xfrm>
            <a:off x="907965" y="4926457"/>
            <a:ext cx="365485" cy="21704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4546A"/>
                </a:solidFill>
                <a:latin typeface="Calibri"/>
                <a:ea typeface="Malgun Gothic" panose="020B0503020000020004" pitchFamily="34" charset="-127"/>
                <a:cs typeface="Calibri"/>
                <a:sym typeface="Calibri"/>
              </a:rPr>
              <a:t>2017</a:t>
            </a:r>
            <a:endParaRPr sz="1400" b="0" i="0" u="none" strike="noStrike" cap="none">
              <a:solidFill>
                <a:srgbClr val="000000"/>
              </a:solidFill>
              <a:ea typeface="Malgun Gothic" panose="020B0503020000020004" pitchFamily="34" charset="-127"/>
              <a:sym typeface="Arial"/>
            </a:endParaRPr>
          </a:p>
        </p:txBody>
      </p:sp>
      <p:sp>
        <p:nvSpPr>
          <p:cNvPr id="125" name="Google Shape;125;p16"/>
          <p:cNvSpPr txBox="1"/>
          <p:nvPr/>
        </p:nvSpPr>
        <p:spPr>
          <a:xfrm>
            <a:off x="1962556" y="4926457"/>
            <a:ext cx="365485" cy="21704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4546A"/>
                </a:solidFill>
                <a:latin typeface="Calibri"/>
                <a:ea typeface="Malgun Gothic" panose="020B0503020000020004" pitchFamily="34" charset="-127"/>
                <a:cs typeface="Calibri"/>
                <a:sym typeface="Calibri"/>
              </a:rPr>
              <a:t>2018</a:t>
            </a:r>
            <a:endParaRPr sz="1400" b="0" i="0" u="none" strike="noStrike" cap="none">
              <a:solidFill>
                <a:srgbClr val="000000"/>
              </a:solidFill>
              <a:ea typeface="Malgun Gothic" panose="020B0503020000020004" pitchFamily="34" charset="-127"/>
              <a:sym typeface="Arial"/>
            </a:endParaRPr>
          </a:p>
        </p:txBody>
      </p:sp>
      <p:sp>
        <p:nvSpPr>
          <p:cNvPr id="126" name="Google Shape;126;p16"/>
          <p:cNvSpPr txBox="1"/>
          <p:nvPr/>
        </p:nvSpPr>
        <p:spPr>
          <a:xfrm>
            <a:off x="5092032" y="4926457"/>
            <a:ext cx="365485" cy="21704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4546A"/>
                </a:solidFill>
                <a:latin typeface="Calibri"/>
                <a:ea typeface="Malgun Gothic" panose="020B0503020000020004" pitchFamily="34" charset="-127"/>
                <a:cs typeface="Calibri"/>
                <a:sym typeface="Calibri"/>
              </a:rPr>
              <a:t>2019</a:t>
            </a:r>
            <a:endParaRPr sz="1400" b="0" i="0" u="none" strike="noStrike" cap="none">
              <a:solidFill>
                <a:srgbClr val="000000"/>
              </a:solidFill>
              <a:ea typeface="Malgun Gothic" panose="020B0503020000020004" pitchFamily="34" charset="-127"/>
              <a:sym typeface="Arial"/>
            </a:endParaRPr>
          </a:p>
        </p:txBody>
      </p:sp>
      <p:sp>
        <p:nvSpPr>
          <p:cNvPr id="127" name="Google Shape;127;p16"/>
          <p:cNvSpPr txBox="1"/>
          <p:nvPr/>
        </p:nvSpPr>
        <p:spPr>
          <a:xfrm>
            <a:off x="8221507" y="5181600"/>
            <a:ext cx="252698"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Feb</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28" name="Google Shape;128;p16"/>
          <p:cNvSpPr txBox="1"/>
          <p:nvPr/>
        </p:nvSpPr>
        <p:spPr>
          <a:xfrm>
            <a:off x="8221507" y="4926457"/>
            <a:ext cx="365485" cy="21704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4546A"/>
                </a:solidFill>
                <a:latin typeface="Calibri"/>
                <a:ea typeface="Malgun Gothic" panose="020B0503020000020004" pitchFamily="34" charset="-127"/>
                <a:cs typeface="Calibri"/>
                <a:sym typeface="Calibri"/>
              </a:rPr>
              <a:t>2020</a:t>
            </a:r>
            <a:endParaRPr sz="1400" b="0" i="0" u="none" strike="noStrike" cap="none">
              <a:solidFill>
                <a:srgbClr val="000000"/>
              </a:solidFill>
              <a:ea typeface="Malgun Gothic" panose="020B0503020000020004" pitchFamily="34" charset="-127"/>
              <a:sym typeface="Arial"/>
            </a:endParaRPr>
          </a:p>
        </p:txBody>
      </p:sp>
      <p:sp>
        <p:nvSpPr>
          <p:cNvPr id="129" name="Google Shape;129;p16"/>
          <p:cNvSpPr txBox="1"/>
          <p:nvPr/>
        </p:nvSpPr>
        <p:spPr>
          <a:xfrm>
            <a:off x="9258950" y="5181600"/>
            <a:ext cx="236860"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Jun</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30" name="Google Shape;130;p16"/>
          <p:cNvSpPr txBox="1"/>
          <p:nvPr/>
        </p:nvSpPr>
        <p:spPr>
          <a:xfrm>
            <a:off x="10304967" y="5181600"/>
            <a:ext cx="244875"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Malgun Gothic" panose="020B0503020000020004" pitchFamily="34" charset="-127"/>
                <a:cs typeface="Calibri"/>
                <a:sym typeface="Calibri"/>
              </a:rPr>
              <a:t>Oct</a:t>
            </a:r>
            <a:endParaRPr sz="1400" b="0" i="0" u="none" strike="noStrike" cap="none">
              <a:solidFill>
                <a:schemeClr val="lt1"/>
              </a:solidFill>
              <a:latin typeface="Calibri"/>
              <a:ea typeface="Malgun Gothic" panose="020B0503020000020004" pitchFamily="34" charset="-127"/>
              <a:cs typeface="Calibri"/>
              <a:sym typeface="Calibri"/>
            </a:endParaRPr>
          </a:p>
        </p:txBody>
      </p:sp>
      <p:sp>
        <p:nvSpPr>
          <p:cNvPr id="131" name="Google Shape;131;p16"/>
          <p:cNvSpPr/>
          <p:nvPr/>
        </p:nvSpPr>
        <p:spPr>
          <a:xfrm>
            <a:off x="4882769" y="2104962"/>
            <a:ext cx="508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32" name="Google Shape;132;p16"/>
          <p:cNvSpPr/>
          <p:nvPr/>
        </p:nvSpPr>
        <p:spPr>
          <a:xfrm>
            <a:off x="6966234" y="2354517"/>
            <a:ext cx="50800" cy="127000"/>
          </a:xfrm>
          <a:prstGeom prst="rect">
            <a:avLst/>
          </a:prstGeom>
          <a:solidFill>
            <a:srgbClr val="96D6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33" name="Google Shape;133;p16"/>
          <p:cNvSpPr/>
          <p:nvPr/>
        </p:nvSpPr>
        <p:spPr>
          <a:xfrm>
            <a:off x="7780756" y="2604072"/>
            <a:ext cx="381000" cy="127000"/>
          </a:xfrm>
          <a:prstGeom prst="rect">
            <a:avLst/>
          </a:prstGeom>
          <a:solidFill>
            <a:srgbClr val="F99B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34" name="Google Shape;134;p16"/>
          <p:cNvSpPr/>
          <p:nvPr/>
        </p:nvSpPr>
        <p:spPr>
          <a:xfrm>
            <a:off x="3047959" y="1855407"/>
            <a:ext cx="3670300" cy="127000"/>
          </a:xfrm>
          <a:prstGeom prst="rect">
            <a:avLst/>
          </a:prstGeom>
          <a:solidFill>
            <a:srgbClr val="2F3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35" name="Google Shape;135;p16"/>
          <p:cNvSpPr txBox="1"/>
          <p:nvPr/>
        </p:nvSpPr>
        <p:spPr>
          <a:xfrm>
            <a:off x="4084617" y="2090949"/>
            <a:ext cx="7493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Jan 14 - Jan 16</a:t>
            </a:r>
            <a:endParaRPr sz="1400" b="0" i="0" u="none" strike="noStrike" cap="none">
              <a:solidFill>
                <a:srgbClr val="000000"/>
              </a:solidFill>
              <a:ea typeface="Malgun Gothic" panose="020B0503020000020004" pitchFamily="34" charset="-127"/>
              <a:sym typeface="Arial"/>
            </a:endParaRPr>
          </a:p>
        </p:txBody>
      </p:sp>
      <p:sp>
        <p:nvSpPr>
          <p:cNvPr id="136" name="Google Shape;136;p16"/>
          <p:cNvSpPr txBox="1"/>
          <p:nvPr/>
        </p:nvSpPr>
        <p:spPr>
          <a:xfrm>
            <a:off x="4984369" y="2075434"/>
            <a:ext cx="647700" cy="18605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Meeting 1</a:t>
            </a:r>
            <a:endParaRPr sz="1400" b="0" i="0" u="none" strike="noStrike" cap="none">
              <a:solidFill>
                <a:srgbClr val="000000"/>
              </a:solidFill>
              <a:ea typeface="Malgun Gothic" panose="020B0503020000020004" pitchFamily="34" charset="-127"/>
              <a:sym typeface="Arial"/>
            </a:endParaRPr>
          </a:p>
        </p:txBody>
      </p:sp>
      <p:sp>
        <p:nvSpPr>
          <p:cNvPr id="137" name="Google Shape;137;p16"/>
          <p:cNvSpPr txBox="1"/>
          <p:nvPr/>
        </p:nvSpPr>
        <p:spPr>
          <a:xfrm>
            <a:off x="6127696" y="2340504"/>
            <a:ext cx="8001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Sep 15 - Sep 16</a:t>
            </a:r>
            <a:endParaRPr sz="1400" b="0" i="0" u="none" strike="noStrike" cap="none">
              <a:solidFill>
                <a:srgbClr val="000000"/>
              </a:solidFill>
              <a:ea typeface="Malgun Gothic" panose="020B0503020000020004" pitchFamily="34" charset="-127"/>
              <a:sym typeface="Arial"/>
            </a:endParaRPr>
          </a:p>
        </p:txBody>
      </p:sp>
      <p:sp>
        <p:nvSpPr>
          <p:cNvPr id="138" name="Google Shape;138;p16"/>
          <p:cNvSpPr txBox="1"/>
          <p:nvPr/>
        </p:nvSpPr>
        <p:spPr>
          <a:xfrm>
            <a:off x="7067834" y="2324989"/>
            <a:ext cx="647700" cy="18605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Meeting 2</a:t>
            </a:r>
            <a:endParaRPr sz="1400" b="0" i="0" u="none" strike="noStrike" cap="none">
              <a:solidFill>
                <a:srgbClr val="000000"/>
              </a:solidFill>
              <a:ea typeface="Malgun Gothic" panose="020B0503020000020004" pitchFamily="34" charset="-127"/>
              <a:sym typeface="Arial"/>
            </a:endParaRPr>
          </a:p>
        </p:txBody>
      </p:sp>
      <p:sp>
        <p:nvSpPr>
          <p:cNvPr id="139" name="Google Shape;139;p16"/>
          <p:cNvSpPr txBox="1"/>
          <p:nvPr/>
        </p:nvSpPr>
        <p:spPr>
          <a:xfrm>
            <a:off x="6955594" y="2590059"/>
            <a:ext cx="7747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Dec 19 - Jan 31</a:t>
            </a:r>
            <a:endParaRPr sz="1000" b="0" i="0" u="none" strike="noStrike" cap="none">
              <a:solidFill>
                <a:srgbClr val="44546A"/>
              </a:solidFill>
              <a:latin typeface="Calibri"/>
              <a:ea typeface="Malgun Gothic" panose="020B0503020000020004" pitchFamily="34" charset="-127"/>
              <a:cs typeface="Calibri"/>
              <a:sym typeface="Calibri"/>
            </a:endParaRPr>
          </a:p>
        </p:txBody>
      </p:sp>
      <p:sp>
        <p:nvSpPr>
          <p:cNvPr id="140" name="Google Shape;140;p16"/>
          <p:cNvSpPr txBox="1"/>
          <p:nvPr/>
        </p:nvSpPr>
        <p:spPr>
          <a:xfrm>
            <a:off x="8208802" y="2574544"/>
            <a:ext cx="1524000" cy="18605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Guideline Public Review</a:t>
            </a:r>
            <a:endParaRPr sz="1400" b="0" i="0" u="none" strike="noStrike" cap="none">
              <a:solidFill>
                <a:srgbClr val="000000"/>
              </a:solidFill>
              <a:ea typeface="Malgun Gothic" panose="020B0503020000020004" pitchFamily="34" charset="-127"/>
              <a:sym typeface="Arial"/>
            </a:endParaRPr>
          </a:p>
        </p:txBody>
      </p:sp>
      <p:sp>
        <p:nvSpPr>
          <p:cNvPr id="141" name="Google Shape;141;p16"/>
          <p:cNvSpPr txBox="1"/>
          <p:nvPr/>
        </p:nvSpPr>
        <p:spPr>
          <a:xfrm>
            <a:off x="2212003" y="1841394"/>
            <a:ext cx="7874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Jun 15 - Aug 15</a:t>
            </a:r>
            <a:endParaRPr sz="1400" b="0" i="0" u="none" strike="noStrike" cap="none">
              <a:solidFill>
                <a:srgbClr val="000000"/>
              </a:solidFill>
              <a:ea typeface="Malgun Gothic" panose="020B0503020000020004" pitchFamily="34" charset="-127"/>
              <a:sym typeface="Arial"/>
            </a:endParaRPr>
          </a:p>
        </p:txBody>
      </p:sp>
      <p:sp>
        <p:nvSpPr>
          <p:cNvPr id="142" name="Google Shape;142;p16"/>
          <p:cNvSpPr txBox="1"/>
          <p:nvPr/>
        </p:nvSpPr>
        <p:spPr>
          <a:xfrm>
            <a:off x="6759811" y="1825879"/>
            <a:ext cx="1054100" cy="18605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Evidence Review</a:t>
            </a:r>
            <a:endParaRPr sz="1400" b="0" i="0" u="none" strike="noStrike" cap="none">
              <a:solidFill>
                <a:srgbClr val="000000"/>
              </a:solidFill>
              <a:ea typeface="Malgun Gothic" panose="020B0503020000020004" pitchFamily="34" charset="-127"/>
              <a:sym typeface="Arial"/>
            </a:endParaRPr>
          </a:p>
        </p:txBody>
      </p:sp>
      <p:sp>
        <p:nvSpPr>
          <p:cNvPr id="143" name="Google Shape;143;p16"/>
          <p:cNvSpPr/>
          <p:nvPr/>
        </p:nvSpPr>
        <p:spPr>
          <a:xfrm rot="5400000">
            <a:off x="778335" y="4594183"/>
            <a:ext cx="165100" cy="165100"/>
          </a:xfrm>
          <a:prstGeom prst="flowChartMerg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44" name="Google Shape;144;p16"/>
          <p:cNvSpPr/>
          <p:nvPr/>
        </p:nvSpPr>
        <p:spPr>
          <a:xfrm rot="5400000">
            <a:off x="2175881" y="3849751"/>
            <a:ext cx="165100" cy="165100"/>
          </a:xfrm>
          <a:prstGeom prst="flowChartMerge">
            <a:avLst/>
          </a:prstGeom>
          <a:solidFill>
            <a:srgbClr val="1AA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45" name="Google Shape;145;p16"/>
          <p:cNvSpPr/>
          <p:nvPr/>
        </p:nvSpPr>
        <p:spPr>
          <a:xfrm rot="5400000">
            <a:off x="2381655" y="3182917"/>
            <a:ext cx="165100" cy="165100"/>
          </a:xfrm>
          <a:prstGeom prst="flowChartMerge">
            <a:avLst/>
          </a:prstGeom>
          <a:solidFill>
            <a:srgbClr val="EA16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46" name="Google Shape;146;p16"/>
          <p:cNvSpPr/>
          <p:nvPr/>
        </p:nvSpPr>
        <p:spPr>
          <a:xfrm rot="5400000">
            <a:off x="2861794" y="4565498"/>
            <a:ext cx="165100" cy="165100"/>
          </a:xfrm>
          <a:prstGeom prst="flowChartMerge">
            <a:avLst/>
          </a:prstGeom>
          <a:solidFill>
            <a:srgbClr val="6F31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47" name="Google Shape;147;p16"/>
          <p:cNvSpPr/>
          <p:nvPr/>
        </p:nvSpPr>
        <p:spPr>
          <a:xfrm rot="5400000">
            <a:off x="9969563" y="4322657"/>
            <a:ext cx="165100" cy="165100"/>
          </a:xfrm>
          <a:prstGeom prst="flowChartMerge">
            <a:avLst/>
          </a:prstGeom>
          <a:solidFill>
            <a:srgbClr val="FBF7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ea typeface="Malgun Gothic" panose="020B0503020000020004" pitchFamily="34" charset="-127"/>
              <a:sym typeface="Arial"/>
            </a:endParaRPr>
          </a:p>
        </p:txBody>
      </p:sp>
      <p:sp>
        <p:nvSpPr>
          <p:cNvPr id="148" name="Google Shape;148;p16"/>
          <p:cNvSpPr/>
          <p:nvPr/>
        </p:nvSpPr>
        <p:spPr>
          <a:xfrm rot="5400000">
            <a:off x="10053185" y="4694978"/>
            <a:ext cx="165100" cy="165100"/>
          </a:xfrm>
          <a:prstGeom prst="flowChartMerge">
            <a:avLst/>
          </a:prstGeom>
          <a:solidFill>
            <a:srgbClr val="6F31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ea typeface="Malgun Gothic" panose="020B0503020000020004" pitchFamily="34" charset="-127"/>
              <a:sym typeface="Arial"/>
            </a:endParaRPr>
          </a:p>
        </p:txBody>
      </p:sp>
      <p:sp>
        <p:nvSpPr>
          <p:cNvPr id="149" name="Google Shape;149;p16"/>
          <p:cNvSpPr txBox="1"/>
          <p:nvPr/>
        </p:nvSpPr>
        <p:spPr>
          <a:xfrm>
            <a:off x="117535" y="4375066"/>
            <a:ext cx="635000" cy="37211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Guideline Kickoff</a:t>
            </a:r>
            <a:endParaRPr sz="1400" b="0" i="0" u="none" strike="noStrike" cap="none">
              <a:solidFill>
                <a:srgbClr val="000000"/>
              </a:solidFill>
              <a:ea typeface="Malgun Gothic" panose="020B0503020000020004" pitchFamily="34" charset="-127"/>
              <a:sym typeface="Arial"/>
            </a:endParaRPr>
          </a:p>
        </p:txBody>
      </p:sp>
      <p:sp>
        <p:nvSpPr>
          <p:cNvPr id="150" name="Google Shape;150;p16"/>
          <p:cNvSpPr txBox="1"/>
          <p:nvPr/>
        </p:nvSpPr>
        <p:spPr>
          <a:xfrm>
            <a:off x="402415" y="4772575"/>
            <a:ext cx="3429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Oct 15</a:t>
            </a:r>
            <a:endParaRPr sz="1400" b="0" i="0" u="none" strike="noStrike" cap="none">
              <a:solidFill>
                <a:srgbClr val="000000"/>
              </a:solidFill>
              <a:ea typeface="Malgun Gothic" panose="020B0503020000020004" pitchFamily="34" charset="-127"/>
              <a:sym typeface="Arial"/>
            </a:endParaRPr>
          </a:p>
        </p:txBody>
      </p:sp>
      <p:sp>
        <p:nvSpPr>
          <p:cNvPr id="151" name="Google Shape;151;p16"/>
          <p:cNvSpPr txBox="1"/>
          <p:nvPr/>
        </p:nvSpPr>
        <p:spPr>
          <a:xfrm>
            <a:off x="769610" y="3630634"/>
            <a:ext cx="1371600" cy="37211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Scope of Work Public Review</a:t>
            </a:r>
            <a:endParaRPr sz="1400" b="0" i="0" u="none" strike="noStrike" cap="none">
              <a:solidFill>
                <a:srgbClr val="000000"/>
              </a:solidFill>
              <a:ea typeface="Malgun Gothic" panose="020B0503020000020004" pitchFamily="34" charset="-127"/>
              <a:sym typeface="Arial"/>
            </a:endParaRPr>
          </a:p>
        </p:txBody>
      </p:sp>
      <p:sp>
        <p:nvSpPr>
          <p:cNvPr id="152" name="Google Shape;152;p16"/>
          <p:cNvSpPr txBox="1"/>
          <p:nvPr/>
        </p:nvSpPr>
        <p:spPr>
          <a:xfrm>
            <a:off x="1766603" y="4028144"/>
            <a:ext cx="3810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Mar 27</a:t>
            </a:r>
            <a:endParaRPr sz="1400" b="0" i="0" u="none" strike="noStrike" cap="none">
              <a:solidFill>
                <a:srgbClr val="000000"/>
              </a:solidFill>
              <a:ea typeface="Malgun Gothic" panose="020B0503020000020004" pitchFamily="34" charset="-127"/>
              <a:sym typeface="Arial"/>
            </a:endParaRPr>
          </a:p>
        </p:txBody>
      </p:sp>
      <p:sp>
        <p:nvSpPr>
          <p:cNvPr id="153" name="Google Shape;153;p16"/>
          <p:cNvSpPr txBox="1"/>
          <p:nvPr/>
        </p:nvSpPr>
        <p:spPr>
          <a:xfrm>
            <a:off x="1780225" y="2963799"/>
            <a:ext cx="571500" cy="37211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Meeting 0</a:t>
            </a:r>
            <a:endParaRPr sz="1400" b="0" i="0" u="none" strike="noStrike" cap="none">
              <a:solidFill>
                <a:srgbClr val="000000"/>
              </a:solidFill>
              <a:ea typeface="Malgun Gothic" panose="020B0503020000020004" pitchFamily="34" charset="-127"/>
              <a:sym typeface="Arial"/>
            </a:endParaRPr>
          </a:p>
        </p:txBody>
      </p:sp>
      <p:sp>
        <p:nvSpPr>
          <p:cNvPr id="154" name="Google Shape;154;p16"/>
          <p:cNvSpPr txBox="1"/>
          <p:nvPr/>
        </p:nvSpPr>
        <p:spPr>
          <a:xfrm>
            <a:off x="2001587" y="3361309"/>
            <a:ext cx="3429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Apr 20</a:t>
            </a:r>
            <a:endParaRPr sz="1400" b="0" i="0" u="none" strike="noStrike" cap="none">
              <a:solidFill>
                <a:srgbClr val="000000"/>
              </a:solidFill>
              <a:ea typeface="Malgun Gothic" panose="020B0503020000020004" pitchFamily="34" charset="-127"/>
              <a:sym typeface="Arial"/>
            </a:endParaRPr>
          </a:p>
        </p:txBody>
      </p:sp>
      <p:sp>
        <p:nvSpPr>
          <p:cNvPr id="155" name="Google Shape;155;p16"/>
          <p:cNvSpPr txBox="1"/>
          <p:nvPr/>
        </p:nvSpPr>
        <p:spPr>
          <a:xfrm>
            <a:off x="1011531" y="4439408"/>
            <a:ext cx="1816100" cy="18605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Malgun Gothic" panose="020B0503020000020004" pitchFamily="34" charset="-127"/>
                <a:cs typeface="Calibri"/>
                <a:sym typeface="Calibri"/>
              </a:rPr>
              <a:t>Appointment of Work Group</a:t>
            </a:r>
            <a:endParaRPr sz="1400" b="0" i="0" u="none" strike="noStrike" cap="none">
              <a:solidFill>
                <a:srgbClr val="000000"/>
              </a:solidFill>
              <a:ea typeface="Malgun Gothic" panose="020B0503020000020004" pitchFamily="34" charset="-127"/>
              <a:sym typeface="Arial"/>
            </a:endParaRPr>
          </a:p>
        </p:txBody>
      </p:sp>
      <p:sp>
        <p:nvSpPr>
          <p:cNvPr id="156" name="Google Shape;156;p16"/>
          <p:cNvSpPr txBox="1"/>
          <p:nvPr/>
        </p:nvSpPr>
        <p:spPr>
          <a:xfrm>
            <a:off x="2492266" y="4650863"/>
            <a:ext cx="3429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Jun 15</a:t>
            </a:r>
            <a:endParaRPr sz="1400" b="0" i="0" u="none" strike="noStrike" cap="none">
              <a:solidFill>
                <a:srgbClr val="000000"/>
              </a:solidFill>
              <a:ea typeface="Malgun Gothic" panose="020B0503020000020004" pitchFamily="34" charset="-127"/>
              <a:sym typeface="Arial"/>
            </a:endParaRPr>
          </a:p>
        </p:txBody>
      </p:sp>
      <p:sp>
        <p:nvSpPr>
          <p:cNvPr id="157" name="Google Shape;157;p16"/>
          <p:cNvSpPr txBox="1"/>
          <p:nvPr/>
        </p:nvSpPr>
        <p:spPr>
          <a:xfrm>
            <a:off x="9053102" y="4576657"/>
            <a:ext cx="965200" cy="17051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Malgun Gothic" panose="020B0503020000020004" pitchFamily="34" charset="-127"/>
                <a:cs typeface="Calibri"/>
                <a:sym typeface="Calibri"/>
              </a:rPr>
              <a:t>Print Publication</a:t>
            </a:r>
            <a:endParaRPr sz="1400" b="0" i="0" u="none" strike="noStrike" cap="none">
              <a:solidFill>
                <a:srgbClr val="000000"/>
              </a:solidFill>
              <a:ea typeface="Malgun Gothic" panose="020B0503020000020004" pitchFamily="34" charset="-127"/>
              <a:sym typeface="Arial"/>
            </a:endParaRPr>
          </a:p>
        </p:txBody>
      </p:sp>
      <p:sp>
        <p:nvSpPr>
          <p:cNvPr id="158" name="Google Shape;158;p16"/>
          <p:cNvSpPr txBox="1"/>
          <p:nvPr/>
        </p:nvSpPr>
        <p:spPr>
          <a:xfrm>
            <a:off x="9741654" y="4772575"/>
            <a:ext cx="279400" cy="1550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Malgun Gothic" panose="020B0503020000020004" pitchFamily="34" charset="-127"/>
                <a:cs typeface="Calibri"/>
                <a:sym typeface="Calibri"/>
              </a:rPr>
              <a:t>Oct 1</a:t>
            </a:r>
            <a:endParaRPr sz="1000" b="0" i="0" u="none" strike="noStrike" cap="none">
              <a:solidFill>
                <a:srgbClr val="44546A"/>
              </a:solidFill>
              <a:latin typeface="Calibri"/>
              <a:ea typeface="Malgun Gothic" panose="020B0503020000020004" pitchFamily="34" charset="-127"/>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a:spLocks noGrp="1"/>
          </p:cNvSpPr>
          <p:nvPr>
            <p:ph type="ctrTitle"/>
          </p:nvPr>
        </p:nvSpPr>
        <p:spPr>
          <a:xfrm>
            <a:off x="304800" y="259460"/>
            <a:ext cx="11553826" cy="757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b="1" i="1">
                <a:solidFill>
                  <a:srgbClr val="004990"/>
                </a:solidFill>
                <a:latin typeface="Calibri"/>
                <a:ea typeface="Calibri"/>
                <a:cs typeface="Calibri"/>
                <a:sym typeface="Calibri"/>
              </a:rPr>
              <a:t>Figure 18. Treatment algorithm for selecting antihyperglycemic drugs for patients with T2D and CKD</a:t>
            </a:r>
            <a:endParaRPr sz="2400">
              <a:solidFill>
                <a:srgbClr val="004990"/>
              </a:solidFill>
              <a:latin typeface="Calibri"/>
              <a:ea typeface="Calibri"/>
              <a:cs typeface="Calibri"/>
              <a:sym typeface="Calibri"/>
            </a:endParaRPr>
          </a:p>
        </p:txBody>
      </p:sp>
      <p:pic>
        <p:nvPicPr>
          <p:cNvPr id="493" name="Google Shape;493;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68692" y="1244414"/>
            <a:ext cx="9134723" cy="513248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78935" y="813312"/>
            <a:ext cx="6034130" cy="6044688"/>
          </a:xfrm>
          <a:prstGeom prst="rect">
            <a:avLst/>
          </a:prstGeom>
          <a:noFill/>
          <a:ln>
            <a:noFill/>
          </a:ln>
        </p:spPr>
      </p:pic>
      <p:sp>
        <p:nvSpPr>
          <p:cNvPr id="499" name="Google Shape;499;p62"/>
          <p:cNvSpPr txBox="1">
            <a:spLocks noGrp="1"/>
          </p:cNvSpPr>
          <p:nvPr>
            <p:ph type="ctrTitle"/>
          </p:nvPr>
        </p:nvSpPr>
        <p:spPr>
          <a:xfrm>
            <a:off x="214132" y="270196"/>
            <a:ext cx="11553826" cy="757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b="1" i="1">
                <a:solidFill>
                  <a:srgbClr val="004990"/>
                </a:solidFill>
                <a:latin typeface="Calibri"/>
                <a:ea typeface="Calibri"/>
                <a:cs typeface="Calibri"/>
                <a:sym typeface="Calibri"/>
              </a:rPr>
              <a:t>Figure 20. Patient factors influencing selection of glucose-lowering drugs other than SGLT2i and metformin in T2D and CKD</a:t>
            </a:r>
            <a:endParaRPr sz="2400">
              <a:solidFill>
                <a:srgbClr val="00499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3"/>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505" name="Google Shape;505;p63"/>
          <p:cNvSpPr txBox="1">
            <a:spLocks noGrp="1"/>
          </p:cNvSpPr>
          <p:nvPr>
            <p:ph type="subTitle" idx="1"/>
          </p:nvPr>
        </p:nvSpPr>
        <p:spPr>
          <a:xfrm>
            <a:off x="304800" y="1462908"/>
            <a:ext cx="11090676" cy="5079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4.1.1: We recommend treating patients with T2D, CKD, and eGFR ≥30 ml/min per 1.73 m</a:t>
            </a:r>
            <a:r>
              <a:rPr lang="en-US" sz="2400" b="1" i="0" u="none" strike="noStrike" cap="none" baseline="30000">
                <a:solidFill>
                  <a:schemeClr val="dk2"/>
                </a:solidFill>
                <a:latin typeface="Calibri"/>
                <a:ea typeface="Calibri"/>
                <a:cs typeface="Calibri"/>
                <a:sym typeface="Calibri"/>
              </a:rPr>
              <a:t>2 </a:t>
            </a:r>
            <a:r>
              <a:rPr lang="en-US" sz="2400" b="1" i="0" u="none" strike="noStrike" cap="none">
                <a:solidFill>
                  <a:schemeClr val="dk2"/>
                </a:solidFill>
                <a:latin typeface="Calibri"/>
                <a:ea typeface="Calibri"/>
                <a:cs typeface="Calibri"/>
                <a:sym typeface="Calibri"/>
              </a:rPr>
              <a:t>with metformin </a:t>
            </a:r>
            <a:r>
              <a:rPr lang="en-US" sz="2400" b="1" i="1" u="none" strike="noStrike" cap="none">
                <a:solidFill>
                  <a:schemeClr val="dk2"/>
                </a:solidFill>
                <a:latin typeface="Calibri"/>
                <a:ea typeface="Calibri"/>
                <a:cs typeface="Calibri"/>
                <a:sym typeface="Calibri"/>
              </a:rPr>
              <a:t>(1B)</a:t>
            </a:r>
            <a:r>
              <a:rPr lang="en-US" sz="2400" b="1" i="0" u="none" strike="noStrike" cap="none">
                <a:solidFill>
                  <a:schemeClr val="dk2"/>
                </a:solidFill>
                <a:latin typeface="Calibri"/>
                <a:ea typeface="Calibri"/>
                <a:cs typeface="Calibri"/>
                <a:sym typeface="Calibri"/>
              </a:rPr>
              <a:t>.</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rgbClr val="004990"/>
              </a:buClr>
              <a:buSzPts val="2400"/>
              <a:buFont typeface="Arial"/>
              <a:buNone/>
            </a:pPr>
            <a:r>
              <a:rPr lang="en-US" sz="2400" b="0" i="0" u="none" strike="noStrike" cap="none">
                <a:solidFill>
                  <a:srgbClr val="004990"/>
                </a:solidFill>
                <a:latin typeface="Calibri"/>
                <a:ea typeface="Calibri"/>
                <a:cs typeface="Calibri"/>
                <a:sym typeface="Calibri"/>
              </a:rPr>
              <a:t>Practice Point 4.1.1: Treat kidney transplant recipients with T2D and eGFR ≥30 ml/min per 1.73 m</a:t>
            </a:r>
            <a:r>
              <a:rPr lang="en-US" sz="2400" b="0" i="0" u="none" strike="noStrike" cap="none" baseline="30000">
                <a:solidFill>
                  <a:srgbClr val="004990"/>
                </a:solidFill>
                <a:latin typeface="Calibri"/>
                <a:ea typeface="Calibri"/>
                <a:cs typeface="Calibri"/>
                <a:sym typeface="Calibri"/>
              </a:rPr>
              <a:t>2</a:t>
            </a:r>
            <a:r>
              <a:rPr lang="en-US" sz="2400" b="0" i="0" u="none" strike="noStrike" cap="none">
                <a:solidFill>
                  <a:srgbClr val="004990"/>
                </a:solidFill>
                <a:latin typeface="Calibri"/>
                <a:ea typeface="Calibri"/>
                <a:cs typeface="Calibri"/>
                <a:sym typeface="Calibri"/>
              </a:rPr>
              <a:t> with metformin according to recommendations for patients with T2D and CKD.</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rgbClr val="004990"/>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4.1.2: Monitor eGFR in patients treated with metformin. Increase the frequency of monitoring when eGFR is &lt;60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 (Figure 22).</a:t>
            </a:r>
            <a:endParaRPr/>
          </a:p>
          <a:p>
            <a:pPr marL="0" marR="0" lvl="0" indent="0" algn="l" rtl="0">
              <a:lnSpc>
                <a:spcPct val="90000"/>
              </a:lnSpc>
              <a:spcBef>
                <a:spcPts val="100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 </a:t>
            </a:r>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4"/>
          <p:cNvSpPr txBox="1">
            <a:spLocks noGrp="1"/>
          </p:cNvSpPr>
          <p:nvPr>
            <p:ph type="ctrTitle"/>
          </p:nvPr>
        </p:nvSpPr>
        <p:spPr>
          <a:xfrm>
            <a:off x="304800" y="276174"/>
            <a:ext cx="11553826" cy="42473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b="1" i="1">
                <a:solidFill>
                  <a:srgbClr val="004990"/>
                </a:solidFill>
                <a:latin typeface="Calibri"/>
                <a:ea typeface="Calibri"/>
                <a:cs typeface="Calibri"/>
                <a:sym typeface="Calibri"/>
              </a:rPr>
              <a:t>Figure 22. Suggested approach in dosing metformin based on the level of kidney function</a:t>
            </a:r>
            <a:endParaRPr sz="2400">
              <a:solidFill>
                <a:srgbClr val="004990"/>
              </a:solidFill>
              <a:latin typeface="Calibri"/>
              <a:ea typeface="Calibri"/>
              <a:cs typeface="Calibri"/>
              <a:sym typeface="Calibri"/>
            </a:endParaRPr>
          </a:p>
        </p:txBody>
      </p:sp>
      <p:pic>
        <p:nvPicPr>
          <p:cNvPr id="511" name="Google Shape;511;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9135" y="722907"/>
            <a:ext cx="6729413" cy="600551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5"/>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517" name="Google Shape;517;p65"/>
          <p:cNvSpPr txBox="1">
            <a:spLocks noGrp="1"/>
          </p:cNvSpPr>
          <p:nvPr>
            <p:ph type="subTitle" idx="1"/>
          </p:nvPr>
        </p:nvSpPr>
        <p:spPr>
          <a:xfrm>
            <a:off x="304800" y="1462908"/>
            <a:ext cx="11090676" cy="5079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4.1.3: Adjust the dose of metformin when eGFR is &lt;45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 and for some patients when eGFR is 45-59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 (Figure 22).</a:t>
            </a:r>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4.1.4: Monitor patients for vitamin B12 deficiency when they are treated with metformin for more than 4 years.</a:t>
            </a:r>
            <a:endParaRPr/>
          </a:p>
          <a:p>
            <a:pPr marL="0" marR="0" lvl="0" indent="0" algn="l" rtl="0">
              <a:lnSpc>
                <a:spcPct val="90000"/>
              </a:lnSpc>
              <a:spcBef>
                <a:spcPts val="100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 </a:t>
            </a:r>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523" name="Google Shape;523;p66"/>
          <p:cNvSpPr txBox="1">
            <a:spLocks noGrp="1"/>
          </p:cNvSpPr>
          <p:nvPr>
            <p:ph type="subTitle" idx="1"/>
          </p:nvPr>
        </p:nvSpPr>
        <p:spPr>
          <a:xfrm>
            <a:off x="304800" y="1462907"/>
            <a:ext cx="11090676"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1" i="0" u="none" strike="noStrike" cap="none">
                <a:solidFill>
                  <a:schemeClr val="dk2"/>
                </a:solidFill>
                <a:latin typeface="Calibri"/>
                <a:ea typeface="Calibri"/>
                <a:cs typeface="Calibri"/>
                <a:sym typeface="Calibri"/>
              </a:rPr>
              <a:t>Recommendation 4.2.1: We recommend treating patients with T2D, CKD, and eGFR ≥30 ml/min per 1.73 m</a:t>
            </a:r>
            <a:r>
              <a:rPr lang="en-US" sz="2600" b="1" i="0" u="none" strike="noStrike" cap="none" baseline="30000">
                <a:solidFill>
                  <a:schemeClr val="dk2"/>
                </a:solidFill>
                <a:latin typeface="Calibri"/>
                <a:ea typeface="Calibri"/>
                <a:cs typeface="Calibri"/>
                <a:sym typeface="Calibri"/>
              </a:rPr>
              <a:t>2</a:t>
            </a:r>
            <a:r>
              <a:rPr lang="en-US" sz="2600" b="1" i="0" u="none" strike="noStrike" cap="none">
                <a:solidFill>
                  <a:schemeClr val="dk2"/>
                </a:solidFill>
                <a:latin typeface="Calibri"/>
                <a:ea typeface="Calibri"/>
                <a:cs typeface="Calibri"/>
                <a:sym typeface="Calibri"/>
              </a:rPr>
              <a:t> with an SGLT2i </a:t>
            </a:r>
            <a:r>
              <a:rPr lang="en-US" sz="2600" b="1" i="1" u="none" strike="noStrike" cap="none">
                <a:solidFill>
                  <a:schemeClr val="dk2"/>
                </a:solidFill>
                <a:latin typeface="Calibri"/>
                <a:ea typeface="Calibri"/>
                <a:cs typeface="Calibri"/>
                <a:sym typeface="Calibri"/>
              </a:rPr>
              <a:t>(1A)</a:t>
            </a:r>
            <a:r>
              <a:rPr lang="en-US" sz="2600" b="1" i="0" u="none" strike="noStrike" cap="none">
                <a:solidFill>
                  <a:schemeClr val="dk2"/>
                </a:solidFill>
                <a:latin typeface="Calibri"/>
                <a:ea typeface="Calibri"/>
                <a:cs typeface="Calibri"/>
                <a:sym typeface="Calibri"/>
              </a:rPr>
              <a:t>.</a:t>
            </a:r>
            <a:endParaRPr sz="2600" b="1" i="1"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1800"/>
              <a:buFont typeface="Arial"/>
              <a:buNone/>
            </a:pPr>
            <a:endParaRPr sz="1800" b="1"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4.2.1: An SGLT2i can be added to other antihyperglycemic medications for patients whose glycemic targets are not currently met or who are meeting glycemic targets but can safely attain a lower target (Figure 24).</a:t>
            </a:r>
            <a:endParaRPr/>
          </a:p>
          <a:p>
            <a:pPr marL="0" marR="0" lvl="0" indent="0" algn="l" rtl="0">
              <a:lnSpc>
                <a:spcPct val="90000"/>
              </a:lnSpc>
              <a:spcBef>
                <a:spcPts val="100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7"/>
          <p:cNvSpPr txBox="1">
            <a:spLocks noGrp="1"/>
          </p:cNvSpPr>
          <p:nvPr>
            <p:ph type="ctrTitle"/>
          </p:nvPr>
        </p:nvSpPr>
        <p:spPr>
          <a:xfrm>
            <a:off x="319087" y="269932"/>
            <a:ext cx="11553826" cy="10895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b="1" i="1">
                <a:solidFill>
                  <a:srgbClr val="004990"/>
                </a:solidFill>
                <a:latin typeface="Calibri"/>
                <a:ea typeface="Calibri"/>
                <a:cs typeface="Calibri"/>
                <a:sym typeface="Calibri"/>
              </a:rPr>
              <a:t>Figure 24. Algorithm for initiation of SGLT2i therapy for patients with T2D, CKD, and eGFR ≥30 ml/min per 1.73 m</a:t>
            </a:r>
            <a:r>
              <a:rPr lang="en-US" sz="2400" b="1" i="1" baseline="30000">
                <a:solidFill>
                  <a:srgbClr val="004990"/>
                </a:solidFill>
                <a:latin typeface="Calibri"/>
                <a:ea typeface="Calibri"/>
                <a:cs typeface="Calibri"/>
                <a:sym typeface="Calibri"/>
              </a:rPr>
              <a:t>2</a:t>
            </a:r>
            <a:r>
              <a:rPr lang="en-US" sz="2400" b="1" i="1">
                <a:solidFill>
                  <a:srgbClr val="004990"/>
                </a:solidFill>
                <a:latin typeface="Calibri"/>
                <a:ea typeface="Calibri"/>
                <a:cs typeface="Calibri"/>
                <a:sym typeface="Calibri"/>
              </a:rPr>
              <a:t>, who are already being treated with antihyperglycemic medications</a:t>
            </a:r>
            <a:endParaRPr sz="2400" b="1" i="1">
              <a:solidFill>
                <a:srgbClr val="004990"/>
              </a:solidFill>
              <a:latin typeface="Calibri"/>
              <a:ea typeface="Calibri"/>
              <a:cs typeface="Calibri"/>
              <a:sym typeface="Calibri"/>
            </a:endParaRPr>
          </a:p>
        </p:txBody>
      </p:sp>
      <p:pic>
        <p:nvPicPr>
          <p:cNvPr id="529" name="Google Shape;529;p67"/>
          <p:cNvPicPr preferRelativeResize="0"/>
          <p:nvPr/>
        </p:nvPicPr>
        <p:blipFill rotWithShape="1">
          <a:blip r:embed="rId3">
            <a:alphaModFix/>
          </a:blip>
          <a:srcRect/>
          <a:stretch/>
        </p:blipFill>
        <p:spPr>
          <a:xfrm>
            <a:off x="851647" y="1571758"/>
            <a:ext cx="10384118" cy="356203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68"/>
          <p:cNvPicPr preferRelativeResize="0"/>
          <p:nvPr/>
        </p:nvPicPr>
        <p:blipFill rotWithShape="1">
          <a:blip r:embed="rId3">
            <a:alphaModFix/>
          </a:blip>
          <a:srcRect/>
          <a:stretch/>
        </p:blipFill>
        <p:spPr>
          <a:xfrm>
            <a:off x="0" y="19050"/>
            <a:ext cx="12192000" cy="6819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6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7"/>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cs typeface="Calibri"/>
                <a:sym typeface="Calibri"/>
              </a:rPr>
              <a:t>The Beginning</a:t>
            </a:r>
            <a:endParaRPr dirty="0"/>
          </a:p>
        </p:txBody>
      </p:sp>
      <p:sp>
        <p:nvSpPr>
          <p:cNvPr id="164" name="Google Shape;164;p17"/>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pic>
        <p:nvPicPr>
          <p:cNvPr id="165" name="Google Shape;165;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75479" y="1447537"/>
            <a:ext cx="8850686" cy="387273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45127" y="0"/>
            <a:ext cx="9101745"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72"/>
          <p:cNvPicPr preferRelativeResize="0"/>
          <p:nvPr/>
        </p:nvPicPr>
        <p:blipFill rotWithShape="1">
          <a:blip r:embed="rId3">
            <a:alphaModFix/>
          </a:blip>
          <a:srcRect/>
          <a:stretch/>
        </p:blipFill>
        <p:spPr>
          <a:xfrm>
            <a:off x="0" y="291673"/>
            <a:ext cx="12192000" cy="62746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32466" y="0"/>
            <a:ext cx="9127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ctrTitle"/>
          </p:nvPr>
        </p:nvSpPr>
        <p:spPr>
          <a:xfrm>
            <a:off x="304800" y="275322"/>
            <a:ext cx="12263869"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SGLT2 inhibitors and CKD progression</a:t>
            </a:r>
            <a:endParaRPr/>
          </a:p>
        </p:txBody>
      </p:sp>
      <p:pic>
        <p:nvPicPr>
          <p:cNvPr id="565" name="Google Shape;565;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8542" y="1369678"/>
            <a:ext cx="11574915" cy="411864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5"/>
          <p:cNvSpPr txBox="1">
            <a:spLocks noGrp="1"/>
          </p:cNvSpPr>
          <p:nvPr>
            <p:ph type="ctrTitle"/>
          </p:nvPr>
        </p:nvSpPr>
        <p:spPr>
          <a:xfrm>
            <a:off x="304800" y="231983"/>
            <a:ext cx="12263869" cy="13111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SGLT2 inhibitors and 3-point major cardiovascular events</a:t>
            </a:r>
            <a:endParaRPr/>
          </a:p>
        </p:txBody>
      </p:sp>
      <p:pic>
        <p:nvPicPr>
          <p:cNvPr id="571" name="Google Shape;571;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2271" y="1543111"/>
            <a:ext cx="10467458" cy="457627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sp>
        <p:nvSpPr>
          <p:cNvPr id="576" name="Google Shape;576;p76"/>
          <p:cNvSpPr txBox="1">
            <a:spLocks noGrp="1"/>
          </p:cNvSpPr>
          <p:nvPr>
            <p:ph type="ctrTitle"/>
          </p:nvPr>
        </p:nvSpPr>
        <p:spPr>
          <a:xfrm>
            <a:off x="304800" y="275322"/>
            <a:ext cx="12263869"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SGLT2 inhibitors and kidney outcomes</a:t>
            </a:r>
            <a:endParaRPr/>
          </a:p>
        </p:txBody>
      </p:sp>
      <p:pic>
        <p:nvPicPr>
          <p:cNvPr id="577" name="Google Shape;577;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30124" y="977053"/>
            <a:ext cx="5731751" cy="5845031"/>
          </a:xfrm>
          <a:prstGeom prst="rect">
            <a:avLst/>
          </a:prstGeom>
          <a:noFill/>
          <a:ln>
            <a:noFill/>
          </a:ln>
        </p:spPr>
      </p:pic>
      <p:sp>
        <p:nvSpPr>
          <p:cNvPr id="578" name="Google Shape;578;p76"/>
          <p:cNvSpPr txBox="1"/>
          <p:nvPr/>
        </p:nvSpPr>
        <p:spPr>
          <a:xfrm>
            <a:off x="113732" y="6288088"/>
            <a:ext cx="7784819" cy="508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6"/>
              </a:buClr>
              <a:buSzPts val="1200"/>
              <a:buFont typeface="Arial"/>
              <a:buNone/>
            </a:pPr>
            <a:r>
              <a:rPr lang="en-US" sz="1200" b="0" i="0" u="none" strike="noStrike" cap="none">
                <a:solidFill>
                  <a:schemeClr val="dk2"/>
                </a:solidFill>
                <a:latin typeface="Arial"/>
                <a:ea typeface="Arial"/>
                <a:cs typeface="Arial"/>
                <a:sym typeface="Arial"/>
              </a:rPr>
              <a:t>B Neuen et al The Lancet D&amp;E Oct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582"/>
        <p:cNvGrpSpPr/>
        <p:nvPr/>
      </p:nvGrpSpPr>
      <p:grpSpPr>
        <a:xfrm>
          <a:off x="0" y="0"/>
          <a:ext cx="0" cy="0"/>
          <a:chOff x="0" y="0"/>
          <a:chExt cx="0" cy="0"/>
        </a:xfrm>
      </p:grpSpPr>
      <p:pic>
        <p:nvPicPr>
          <p:cNvPr id="583" name="Google Shape;583;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4489" y="1709753"/>
            <a:ext cx="7636801" cy="4554800"/>
          </a:xfrm>
          <a:prstGeom prst="rect">
            <a:avLst/>
          </a:prstGeom>
          <a:noFill/>
          <a:ln>
            <a:noFill/>
          </a:ln>
        </p:spPr>
      </p:pic>
      <p:sp>
        <p:nvSpPr>
          <p:cNvPr id="584" name="Google Shape;584;p77"/>
          <p:cNvSpPr txBox="1"/>
          <p:nvPr/>
        </p:nvSpPr>
        <p:spPr>
          <a:xfrm>
            <a:off x="0" y="238824"/>
            <a:ext cx="12191999" cy="69319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small">
                <a:solidFill>
                  <a:srgbClr val="2C62A9"/>
                </a:solidFill>
                <a:latin typeface="Calibri"/>
                <a:ea typeface="Calibri"/>
                <a:cs typeface="Calibri"/>
                <a:sym typeface="Calibri"/>
              </a:rPr>
              <a:t>Effect of SGLT2i on substantial loss of kidney function, ESKD, or death due to kidney disease, stratified by baseline eGFR</a:t>
            </a:r>
            <a:endParaRPr sz="1800" b="0" i="0" u="none" strike="noStrike" cap="none">
              <a:solidFill>
                <a:schemeClr val="dk1"/>
              </a:solidFill>
              <a:latin typeface="Arial"/>
              <a:ea typeface="Arial"/>
              <a:cs typeface="Arial"/>
              <a:sym typeface="Arial"/>
            </a:endParaRPr>
          </a:p>
        </p:txBody>
      </p:sp>
      <p:pic>
        <p:nvPicPr>
          <p:cNvPr id="585" name="Google Shape;585;p7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63137" y="6163991"/>
            <a:ext cx="2476800" cy="591867"/>
          </a:xfrm>
          <a:prstGeom prst="rect">
            <a:avLst/>
          </a:prstGeom>
          <a:noFill/>
          <a:ln>
            <a:noFill/>
          </a:ln>
        </p:spPr>
      </p:pic>
      <p:sp>
        <p:nvSpPr>
          <p:cNvPr id="586" name="Google Shape;586;p77"/>
          <p:cNvSpPr txBox="1"/>
          <p:nvPr/>
        </p:nvSpPr>
        <p:spPr>
          <a:xfrm>
            <a:off x="107536" y="6288319"/>
            <a:ext cx="7784819" cy="508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6"/>
              </a:buClr>
              <a:buSzPts val="1200"/>
              <a:buFont typeface="Arial"/>
              <a:buNone/>
            </a:pPr>
            <a:r>
              <a:rPr lang="en-US" sz="1200" b="0" i="0" u="none" strike="noStrike" cap="none">
                <a:solidFill>
                  <a:schemeClr val="dk2"/>
                </a:solidFill>
                <a:latin typeface="Arial"/>
                <a:ea typeface="Arial"/>
                <a:cs typeface="Arial"/>
                <a:sym typeface="Arial"/>
              </a:rPr>
              <a:t>B Neuen et al The Lancet D&amp;E Oct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590"/>
        <p:cNvGrpSpPr/>
        <p:nvPr/>
      </p:nvGrpSpPr>
      <p:grpSpPr>
        <a:xfrm>
          <a:off x="0" y="0"/>
          <a:ext cx="0" cy="0"/>
          <a:chOff x="0" y="0"/>
          <a:chExt cx="0" cy="0"/>
        </a:xfrm>
      </p:grpSpPr>
      <p:pic>
        <p:nvPicPr>
          <p:cNvPr id="591" name="Google Shape;591;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79904" y="2347450"/>
            <a:ext cx="8351453" cy="3687110"/>
          </a:xfrm>
          <a:prstGeom prst="rect">
            <a:avLst/>
          </a:prstGeom>
          <a:noFill/>
          <a:ln>
            <a:noFill/>
          </a:ln>
        </p:spPr>
      </p:pic>
      <p:sp>
        <p:nvSpPr>
          <p:cNvPr id="592" name="Google Shape;592;p78"/>
          <p:cNvSpPr txBox="1"/>
          <p:nvPr/>
        </p:nvSpPr>
        <p:spPr>
          <a:xfrm>
            <a:off x="0" y="225260"/>
            <a:ext cx="12192000" cy="149214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small">
                <a:solidFill>
                  <a:srgbClr val="2C62A9"/>
                </a:solidFill>
                <a:latin typeface="Calibri"/>
                <a:ea typeface="Calibri"/>
                <a:cs typeface="Calibri"/>
                <a:sym typeface="Calibri"/>
              </a:rPr>
              <a:t>Effect of SGLT2i on substantial loss of kidney function, ESKD, or death due to kidney disease, stratified by baseline ACR</a:t>
            </a:r>
            <a:endParaRPr sz="1800" b="0" i="0" u="none" strike="noStrike" cap="none">
              <a:solidFill>
                <a:schemeClr val="dk1"/>
              </a:solidFill>
              <a:latin typeface="Arial"/>
              <a:ea typeface="Arial"/>
              <a:cs typeface="Arial"/>
              <a:sym typeface="Arial"/>
            </a:endParaRPr>
          </a:p>
        </p:txBody>
      </p:sp>
      <p:pic>
        <p:nvPicPr>
          <p:cNvPr id="593" name="Google Shape;593;p7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32551" y="5240335"/>
            <a:ext cx="2745681" cy="656120"/>
          </a:xfrm>
          <a:prstGeom prst="rect">
            <a:avLst/>
          </a:prstGeom>
          <a:noFill/>
          <a:ln>
            <a:noFill/>
          </a:ln>
        </p:spPr>
      </p:pic>
      <p:sp>
        <p:nvSpPr>
          <p:cNvPr id="594" name="Google Shape;594;p78"/>
          <p:cNvSpPr txBox="1"/>
          <p:nvPr/>
        </p:nvSpPr>
        <p:spPr>
          <a:xfrm>
            <a:off x="149097" y="6288088"/>
            <a:ext cx="7784819" cy="508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6"/>
              </a:buClr>
              <a:buSzPts val="1200"/>
              <a:buFont typeface="Arial"/>
              <a:buNone/>
            </a:pPr>
            <a:r>
              <a:rPr lang="en-US" sz="1200" b="0" i="0" u="none" strike="noStrike" cap="none">
                <a:solidFill>
                  <a:schemeClr val="dk2"/>
                </a:solidFill>
                <a:latin typeface="Arial"/>
                <a:ea typeface="Arial"/>
                <a:cs typeface="Arial"/>
                <a:sym typeface="Arial"/>
              </a:rPr>
              <a:t>B Neuen et al The Lancet D&amp;E Oct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79"/>
          <p:cNvPicPr preferRelativeResize="0"/>
          <p:nvPr/>
        </p:nvPicPr>
        <p:blipFill rotWithShape="1">
          <a:blip r:embed="rId3" cstate="screen">
            <a:alphaModFix/>
            <a:extLst>
              <a:ext uri="{28A0092B-C50C-407E-A947-70E740481C1C}">
                <a14:useLocalDpi xmlns:a14="http://schemas.microsoft.com/office/drawing/2010/main"/>
              </a:ext>
            </a:extLst>
          </a:blip>
          <a:srcRect b="14087"/>
          <a:stretch/>
        </p:blipFill>
        <p:spPr>
          <a:xfrm>
            <a:off x="3215515" y="1255058"/>
            <a:ext cx="6165850" cy="5486400"/>
          </a:xfrm>
          <a:prstGeom prst="rect">
            <a:avLst/>
          </a:prstGeom>
          <a:noFill/>
          <a:ln>
            <a:noFill/>
          </a:ln>
        </p:spPr>
      </p:pic>
      <p:sp>
        <p:nvSpPr>
          <p:cNvPr id="600" name="Google Shape;600;p79"/>
          <p:cNvSpPr/>
          <p:nvPr/>
        </p:nvSpPr>
        <p:spPr>
          <a:xfrm>
            <a:off x="548741" y="5977834"/>
            <a:ext cx="292186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1140F"/>
                </a:solidFill>
                <a:latin typeface="Arial"/>
                <a:ea typeface="Arial"/>
                <a:cs typeface="Arial"/>
                <a:sym typeface="Arial"/>
              </a:rPr>
              <a:t>Alicic RZ, Johnson EJ, Tuttle KR.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1140F"/>
                </a:solidFill>
                <a:latin typeface="Arial"/>
                <a:ea typeface="Arial"/>
                <a:cs typeface="Arial"/>
                <a:sym typeface="Arial"/>
              </a:rPr>
              <a:t>Am J Kidney Dis 2018;72:267-277</a:t>
            </a:r>
            <a:endParaRPr sz="1400" b="0" i="0" u="none" strike="noStrike" cap="none">
              <a:solidFill>
                <a:srgbClr val="000000"/>
              </a:solidFill>
              <a:latin typeface="Arial"/>
              <a:ea typeface="Arial"/>
              <a:cs typeface="Arial"/>
              <a:sym typeface="Arial"/>
            </a:endParaRPr>
          </a:p>
        </p:txBody>
      </p:sp>
      <p:sp>
        <p:nvSpPr>
          <p:cNvPr id="601" name="Google Shape;601;p79"/>
          <p:cNvSpPr txBox="1">
            <a:spLocks noGrp="1"/>
          </p:cNvSpPr>
          <p:nvPr>
            <p:ph type="ctrTitle"/>
          </p:nvPr>
        </p:nvSpPr>
        <p:spPr>
          <a:xfrm>
            <a:off x="207818" y="252553"/>
            <a:ext cx="11090676" cy="13111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SGLT-2 Inhibition and Glomerular Hemodynamics in Diabetes </a:t>
            </a:r>
            <a:endParaRPr cap="small">
              <a:solidFill>
                <a:srgbClr val="2C62A9"/>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0"/>
          <p:cNvSpPr txBox="1">
            <a:spLocks noGrp="1"/>
          </p:cNvSpPr>
          <p:nvPr>
            <p:ph type="ctrTitle"/>
          </p:nvPr>
        </p:nvSpPr>
        <p:spPr>
          <a:xfrm>
            <a:off x="166918" y="424779"/>
            <a:ext cx="5707409" cy="19205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The Kidney-Heart Connection for Organ Protection</a:t>
            </a:r>
            <a:endParaRPr/>
          </a:p>
        </p:txBody>
      </p:sp>
      <p:sp>
        <p:nvSpPr>
          <p:cNvPr id="608" name="Google Shape;608;p80"/>
          <p:cNvSpPr txBox="1"/>
          <p:nvPr/>
        </p:nvSpPr>
        <p:spPr>
          <a:xfrm>
            <a:off x="194627" y="6062802"/>
            <a:ext cx="3746894" cy="492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Scheen AJ; </a:t>
            </a:r>
            <a:r>
              <a:rPr lang="en-US" sz="1300" b="0" i="1" u="none" strike="noStrike" cap="none">
                <a:solidFill>
                  <a:schemeClr val="dk1"/>
                </a:solidFill>
                <a:latin typeface="Arial"/>
                <a:ea typeface="Arial"/>
                <a:cs typeface="Arial"/>
                <a:sym typeface="Arial"/>
              </a:rPr>
              <a:t>Circ Res </a:t>
            </a:r>
            <a:r>
              <a:rPr lang="en-US" sz="1300" b="0" i="0" u="none" strike="noStrike" cap="none">
                <a:solidFill>
                  <a:schemeClr val="dk1"/>
                </a:solidFill>
                <a:latin typeface="Arial"/>
                <a:ea typeface="Arial"/>
                <a:cs typeface="Arial"/>
                <a:sym typeface="Arial"/>
              </a:rPr>
              <a:t>2018;122:1439-1459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Tuttle KR et al. </a:t>
            </a:r>
            <a:r>
              <a:rPr lang="en-US" sz="1300" b="0" i="1" u="none" strike="noStrike" cap="none">
                <a:solidFill>
                  <a:schemeClr val="dk1"/>
                </a:solidFill>
                <a:latin typeface="Arial"/>
                <a:ea typeface="Arial"/>
                <a:cs typeface="Arial"/>
                <a:sym typeface="Arial"/>
              </a:rPr>
              <a:t>Am J Kidney Dis </a:t>
            </a:r>
            <a:r>
              <a:rPr lang="en-US" sz="1300" b="0" i="0" u="none" strike="noStrike" cap="none">
                <a:solidFill>
                  <a:schemeClr val="dk1"/>
                </a:solidFill>
                <a:latin typeface="Arial"/>
                <a:ea typeface="Arial"/>
                <a:cs typeface="Arial"/>
                <a:sym typeface="Arial"/>
              </a:rPr>
              <a:t>2020; in press</a:t>
            </a:r>
            <a:endParaRPr sz="1400" b="0" i="0" u="none" strike="noStrike" cap="none">
              <a:solidFill>
                <a:srgbClr val="000000"/>
              </a:solidFill>
              <a:latin typeface="Arial"/>
              <a:ea typeface="Arial"/>
              <a:cs typeface="Arial"/>
              <a:sym typeface="Arial"/>
            </a:endParaRPr>
          </a:p>
        </p:txBody>
      </p:sp>
      <p:pic>
        <p:nvPicPr>
          <p:cNvPr id="609" name="Google Shape;609;p80"/>
          <p:cNvPicPr preferRelativeResize="0"/>
          <p:nvPr/>
        </p:nvPicPr>
        <p:blipFill rotWithShape="1">
          <a:blip r:embed="rId3" cstate="screen">
            <a:alphaModFix/>
            <a:extLst>
              <a:ext uri="{28A0092B-C50C-407E-A947-70E740481C1C}">
                <a14:useLocalDpi xmlns:a14="http://schemas.microsoft.com/office/drawing/2010/main"/>
              </a:ext>
            </a:extLst>
          </a:blip>
          <a:srcRect b="533"/>
          <a:stretch/>
        </p:blipFill>
        <p:spPr>
          <a:xfrm>
            <a:off x="5512799" y="264096"/>
            <a:ext cx="5784410" cy="65939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cs typeface="Calibri"/>
                <a:sym typeface="Calibri"/>
              </a:rPr>
              <a:t>Scope of the Clinical Practice Guideline</a:t>
            </a:r>
            <a:endParaRPr sz="4400" b="0" cap="small" dirty="0">
              <a:solidFill>
                <a:srgbClr val="2C62A9"/>
              </a:solidFill>
              <a:cs typeface="Calibri"/>
              <a:sym typeface="Calibri"/>
            </a:endParaRPr>
          </a:p>
        </p:txBody>
      </p:sp>
      <p:sp>
        <p:nvSpPr>
          <p:cNvPr id="171" name="Google Shape;171;p18"/>
          <p:cNvSpPr txBox="1">
            <a:spLocks noGrp="1"/>
          </p:cNvSpPr>
          <p:nvPr>
            <p:ph type="subTitle" idx="1"/>
          </p:nvPr>
        </p:nvSpPr>
        <p:spPr>
          <a:xfrm>
            <a:off x="304800" y="1062888"/>
            <a:ext cx="5610225"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3200" b="1" i="0" u="none" strike="noStrike" cap="none" dirty="0">
                <a:solidFill>
                  <a:schemeClr val="dk2"/>
                </a:solidFill>
                <a:sym typeface="Calibri"/>
              </a:rPr>
              <a:t>Include:</a:t>
            </a:r>
            <a:endParaRPr dirty="0"/>
          </a:p>
          <a:p>
            <a:pPr marL="228600" marR="0" lvl="0" indent="-2286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Types 1 and 2 diabetes</a:t>
            </a:r>
            <a:endParaRPr dirty="0"/>
          </a:p>
          <a:p>
            <a:pPr marL="228600" marR="0" lvl="0" indent="-1143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All stages of CKD</a:t>
            </a:r>
            <a:endParaRPr dirty="0"/>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Kidney transplant recipients</a:t>
            </a:r>
            <a:endParaRPr dirty="0">
              <a:latin typeface="Malgun Gothic" panose="020B0503020000020004" pitchFamily="34" charset="-127"/>
              <a:ea typeface="Malgun Gothic" panose="020B0503020000020004" pitchFamily="34" charset="-127"/>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Dialysis</a:t>
            </a:r>
            <a:endParaRPr dirty="0">
              <a:latin typeface="Malgun Gothic" panose="020B0503020000020004" pitchFamily="34" charset="-127"/>
              <a:ea typeface="Malgun Gothic" panose="020B0503020000020004" pitchFamily="34" charset="-127"/>
            </a:endParaRPr>
          </a:p>
          <a:p>
            <a:pPr marL="685800" marR="0" lvl="1" indent="-114300" algn="l" rtl="0">
              <a:lnSpc>
                <a:spcPct val="100000"/>
              </a:lnSpc>
              <a:spcBef>
                <a:spcPts val="0"/>
              </a:spcBef>
              <a:spcAft>
                <a:spcPts val="0"/>
              </a:spcAft>
              <a:buClr>
                <a:schemeClr val="dk1"/>
              </a:buClr>
              <a:buSzPts val="1800"/>
              <a:buFont typeface="Arial"/>
              <a:buNone/>
            </a:pPr>
            <a:endParaRPr sz="1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Interventions addressed with rigorous data (RCTs)</a:t>
            </a:r>
            <a:endParaRPr dirty="0"/>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Lifestyle</a:t>
            </a:r>
            <a:endParaRPr dirty="0">
              <a:latin typeface="Malgun Gothic" panose="020B0503020000020004" pitchFamily="34" charset="-127"/>
              <a:ea typeface="Malgun Gothic" panose="020B0503020000020004" pitchFamily="34" charset="-127"/>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Pharmacotherapy</a:t>
            </a:r>
            <a:endParaRPr dirty="0">
              <a:latin typeface="Malgun Gothic" panose="020B0503020000020004" pitchFamily="34" charset="-127"/>
              <a:ea typeface="Malgun Gothic" panose="020B0503020000020004" pitchFamily="34" charset="-127"/>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Systems</a:t>
            </a:r>
            <a:endParaRPr dirty="0">
              <a:latin typeface="Malgun Gothic" panose="020B0503020000020004" pitchFamily="34" charset="-127"/>
              <a:ea typeface="Malgun Gothic" panose="020B0503020000020004" pitchFamily="34" charset="-127"/>
            </a:endParaRPr>
          </a:p>
        </p:txBody>
      </p:sp>
      <p:sp>
        <p:nvSpPr>
          <p:cNvPr id="172" name="Google Shape;172;p18"/>
          <p:cNvSpPr txBox="1"/>
          <p:nvPr/>
        </p:nvSpPr>
        <p:spPr>
          <a:xfrm>
            <a:off x="6096000" y="1103823"/>
            <a:ext cx="6019799"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3200" b="1"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Exclude:</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228600" marR="0" lvl="0" indent="-2286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Interventions covered elsewhere</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Blood pressure</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Lipids</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114300" algn="l" rtl="0">
              <a:lnSpc>
                <a:spcPct val="100000"/>
              </a:lnSpc>
              <a:spcBef>
                <a:spcPts val="0"/>
              </a:spcBef>
              <a:spcAft>
                <a:spcPts val="0"/>
              </a:spcAft>
              <a:buClr>
                <a:schemeClr val="dk1"/>
              </a:buClr>
              <a:buSzPts val="1800"/>
              <a:buFont typeface="Arial"/>
              <a:buNone/>
            </a:pPr>
            <a:endParaRPr sz="1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Prevention &amp; screening</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228600" marR="0" lvl="0" indent="-1143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Topics with insufficient data</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Diagnosis</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Emerging &amp; pipeline therapies</a:t>
            </a:r>
            <a:endParaRPr sz="1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1"/>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615" name="Google Shape;615;p81"/>
          <p:cNvSpPr txBox="1">
            <a:spLocks noGrp="1"/>
          </p:cNvSpPr>
          <p:nvPr>
            <p:ph type="subTitle" idx="1"/>
          </p:nvPr>
        </p:nvSpPr>
        <p:spPr>
          <a:xfrm>
            <a:off x="304800" y="1339082"/>
            <a:ext cx="11090676"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4.2.2: For patients in whom additional glucose-lowering may increase risk for hypoglycemia (e.g., those treated with insulin or sulfonylureas and currently meeting glycemic targets), it may be necessary to stop or reduce the dose of an antihyperglycemic drug other than metformin to facilitate addition of an SGLT2i.</a:t>
            </a:r>
            <a:endParaRPr/>
          </a:p>
          <a:p>
            <a:pPr marL="0" marR="0" lvl="0" indent="0" algn="l" rtl="0">
              <a:lnSpc>
                <a:spcPct val="90000"/>
              </a:lnSpc>
              <a:spcBef>
                <a:spcPts val="1000"/>
              </a:spcBef>
              <a:spcAft>
                <a:spcPts val="0"/>
              </a:spcAft>
              <a:buClr>
                <a:schemeClr val="dk2"/>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4.2.3: The choice of an SGLT2i should prioritize agents with documented kidney or cardiovascular benefits and take eGFR into account.</a:t>
            </a:r>
            <a:endParaRPr/>
          </a:p>
          <a:p>
            <a:pPr marL="0" marR="0" lvl="0" indent="0" algn="l" rtl="0">
              <a:lnSpc>
                <a:spcPct val="90000"/>
              </a:lnSpc>
              <a:spcBef>
                <a:spcPts val="1000"/>
              </a:spcBef>
              <a:spcAft>
                <a:spcPts val="0"/>
              </a:spcAft>
              <a:buClr>
                <a:schemeClr val="dk2"/>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4.2.4: It is reasonable to withhold SGLT2i during times of prolonged fasting, surgery, or critical medical illness (when patients may be at greater risk for ketosis).</a:t>
            </a:r>
            <a:endParaRPr/>
          </a:p>
          <a:p>
            <a:pPr marL="0" marR="0" lvl="0" indent="0" algn="l" rtl="0">
              <a:lnSpc>
                <a:spcPct val="90000"/>
              </a:lnSpc>
              <a:spcBef>
                <a:spcPts val="1000"/>
              </a:spcBef>
              <a:spcAft>
                <a:spcPts val="0"/>
              </a:spcAft>
              <a:buClr>
                <a:schemeClr val="dk2"/>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4.2.5: If a patient is at risk for hypovolemia, consider decreasing thiazide or loop diuretic dosages before commencement of SGLT2i treatment, advise patients about symptoms of volume depletion and low blood pressure, and follow up on volume status after drug initiation.</a:t>
            </a:r>
            <a:endParaRPr/>
          </a:p>
          <a:p>
            <a:pPr marL="0" marR="0" lvl="0" indent="0" algn="l" rtl="0">
              <a:lnSpc>
                <a:spcPct val="90000"/>
              </a:lnSpc>
              <a:spcBef>
                <a:spcPts val="100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2"/>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621" name="Google Shape;621;p82"/>
          <p:cNvSpPr txBox="1">
            <a:spLocks noGrp="1"/>
          </p:cNvSpPr>
          <p:nvPr>
            <p:ph type="subTitle" idx="1"/>
          </p:nvPr>
        </p:nvSpPr>
        <p:spPr>
          <a:xfrm>
            <a:off x="304800" y="1339082"/>
            <a:ext cx="11090676"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4.2.6: A reversible decrease in the eGFR with commencement of SGLT2i treatment may occur and is generally not an indication to discontinue therapy.</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4.2.7: Once an SGLT2i is initiated, it is reasonable to continue an SGLT2i even if eGFR falls below 30 ml/min per 1.73 m</a:t>
            </a:r>
            <a:r>
              <a:rPr lang="en-US" sz="2400" b="0" i="0" u="none" strike="noStrike" cap="none" baseline="30000">
                <a:solidFill>
                  <a:schemeClr val="dk2"/>
                </a:solidFill>
                <a:latin typeface="Calibri"/>
                <a:ea typeface="Calibri"/>
                <a:cs typeface="Calibri"/>
                <a:sym typeface="Calibri"/>
              </a:rPr>
              <a:t>2</a:t>
            </a:r>
            <a:r>
              <a:rPr lang="en-US" sz="2400" b="0" i="0" u="none" strike="noStrike" cap="none">
                <a:solidFill>
                  <a:schemeClr val="dk2"/>
                </a:solidFill>
                <a:latin typeface="Calibri"/>
                <a:ea typeface="Calibri"/>
                <a:cs typeface="Calibri"/>
                <a:sym typeface="Calibri"/>
              </a:rPr>
              <a:t>, unless it is not tolerated or kidney replacement therapy is initiated.</a:t>
            </a:r>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 </a:t>
            </a:r>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4.2.8: SGLT2i have not been adequately studied in kidney transplant recipients, who may benefit from SGLT2i treatment, but are immunosuppressed and potentially at increased risk for infections; therefore, the recommendation to use SGLT2i treatment does not apply to kidney transplant recipients. (see Recommendation 4.2.1)</a:t>
            </a:r>
            <a:endParaRPr/>
          </a:p>
          <a:p>
            <a:pPr marL="0" marR="0" lvl="0" indent="0" algn="l" rtl="0">
              <a:lnSpc>
                <a:spcPct val="90000"/>
              </a:lnSpc>
              <a:spcBef>
                <a:spcPts val="100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3"/>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627" name="Google Shape;627;p83"/>
          <p:cNvSpPr txBox="1">
            <a:spLocks noGrp="1"/>
          </p:cNvSpPr>
          <p:nvPr>
            <p:ph type="subTitle" idx="1"/>
          </p:nvPr>
        </p:nvSpPr>
        <p:spPr>
          <a:xfrm>
            <a:off x="304799" y="1351213"/>
            <a:ext cx="11732525"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4.3.1: In patients with T2D and CKD who have not achieved individualized glycemic targets despite use of metformin and SGLT2i treatment, or who are unable to use those medications, we recommend a long-acting GLP-1 RA </a:t>
            </a:r>
            <a:r>
              <a:rPr lang="en-US" sz="2400" b="1" i="1" u="none" strike="noStrike" cap="none">
                <a:solidFill>
                  <a:schemeClr val="dk2"/>
                </a:solidFill>
                <a:latin typeface="Calibri"/>
                <a:ea typeface="Calibri"/>
                <a:cs typeface="Calibri"/>
                <a:sym typeface="Calibri"/>
              </a:rPr>
              <a:t>(1B)</a:t>
            </a:r>
            <a:r>
              <a:rPr lang="en-US" sz="2400" b="1" i="0" u="none" strike="noStrike" cap="none">
                <a:solidFill>
                  <a:schemeClr val="dk2"/>
                </a:solidFill>
                <a:latin typeface="Calibri"/>
                <a:ea typeface="Calibri"/>
                <a:cs typeface="Calibri"/>
                <a:sym typeface="Calibri"/>
              </a:rPr>
              <a:t>.</a:t>
            </a:r>
            <a:endParaRPr sz="2400" b="0" i="0" u="none" strike="noStrike" cap="none">
              <a:solidFill>
                <a:schemeClr val="dk2"/>
              </a:solidFill>
              <a:latin typeface="Calibri"/>
              <a:ea typeface="Calibri"/>
              <a:cs typeface="Calibri"/>
              <a:sym typeface="Calibri"/>
            </a:endParaRPr>
          </a:p>
          <a:p>
            <a:pPr marL="342900" marR="0" lvl="0" indent="-177800" algn="l" rtl="0">
              <a:lnSpc>
                <a:spcPct val="100000"/>
              </a:lnSpc>
              <a:spcBef>
                <a:spcPts val="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a:p>
            <a:pPr marL="342900" marR="0" lvl="0" indent="-177800" algn="l" rtl="0">
              <a:lnSpc>
                <a:spcPct val="100000"/>
              </a:lnSpc>
              <a:spcBef>
                <a:spcPts val="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a:p>
            <a:pPr marL="342900" marR="0" lvl="0" indent="-177800" algn="l" rtl="0">
              <a:lnSpc>
                <a:spcPct val="100000"/>
              </a:lnSpc>
              <a:spcBef>
                <a:spcPts val="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628" name="Google Shape;628;p83"/>
          <p:cNvSpPr txBox="1"/>
          <p:nvPr/>
        </p:nvSpPr>
        <p:spPr>
          <a:xfrm>
            <a:off x="3772070" y="2471010"/>
            <a:ext cx="4797981"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3-point Major Cardiovascular Events</a:t>
            </a:r>
            <a:endParaRPr sz="1400" b="0" i="0" u="none" strike="noStrike" cap="none">
              <a:solidFill>
                <a:srgbClr val="000000"/>
              </a:solidFill>
              <a:latin typeface="Arial"/>
              <a:ea typeface="Arial"/>
              <a:cs typeface="Arial"/>
              <a:sym typeface="Arial"/>
            </a:endParaRPr>
          </a:p>
        </p:txBody>
      </p:sp>
      <p:pic>
        <p:nvPicPr>
          <p:cNvPr id="629" name="Google Shape;629;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33069" y="2932675"/>
            <a:ext cx="9497288" cy="366101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4"/>
          <p:cNvSpPr/>
          <p:nvPr/>
        </p:nvSpPr>
        <p:spPr>
          <a:xfrm>
            <a:off x="1" y="268573"/>
            <a:ext cx="1219199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small">
                <a:solidFill>
                  <a:srgbClr val="2C62A9"/>
                </a:solidFill>
                <a:latin typeface="Calibri"/>
                <a:ea typeface="Calibri"/>
                <a:cs typeface="Calibri"/>
                <a:sym typeface="Calibri"/>
              </a:rPr>
              <a:t>All-cause mortality with GLP-1 receptor agonists in patients with T2D</a:t>
            </a:r>
            <a:endParaRPr sz="1400" b="0" i="0" u="none" strike="noStrike" cap="none">
              <a:solidFill>
                <a:srgbClr val="000000"/>
              </a:solidFill>
              <a:latin typeface="Arial"/>
              <a:ea typeface="Arial"/>
              <a:cs typeface="Arial"/>
              <a:sym typeface="Arial"/>
            </a:endParaRPr>
          </a:p>
        </p:txBody>
      </p:sp>
      <p:pic>
        <p:nvPicPr>
          <p:cNvPr id="635" name="Google Shape;635;p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67186" y="1751034"/>
            <a:ext cx="9457627" cy="335593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639"/>
        <p:cNvGrpSpPr/>
        <p:nvPr/>
      </p:nvGrpSpPr>
      <p:grpSpPr>
        <a:xfrm>
          <a:off x="0" y="0"/>
          <a:ext cx="0" cy="0"/>
          <a:chOff x="0" y="0"/>
          <a:chExt cx="0" cy="0"/>
        </a:xfrm>
      </p:grpSpPr>
      <p:pic>
        <p:nvPicPr>
          <p:cNvPr id="640" name="Google Shape;640;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52494" y="2780723"/>
            <a:ext cx="8010622" cy="3974920"/>
          </a:xfrm>
          <a:prstGeom prst="rect">
            <a:avLst/>
          </a:prstGeom>
          <a:noFill/>
          <a:ln>
            <a:noFill/>
          </a:ln>
        </p:spPr>
      </p:pic>
      <p:sp>
        <p:nvSpPr>
          <p:cNvPr id="641" name="Google Shape;641;p85"/>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642" name="Google Shape;642;p85"/>
          <p:cNvSpPr txBox="1">
            <a:spLocks noGrp="1"/>
          </p:cNvSpPr>
          <p:nvPr>
            <p:ph type="subTitle" idx="1"/>
          </p:nvPr>
        </p:nvSpPr>
        <p:spPr>
          <a:xfrm>
            <a:off x="304799" y="1300413"/>
            <a:ext cx="11732525"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4.3.1: In patients with T2D and CKD who have not achieved individualized glycemic targets despite use of metformin and SGLT2i, or who are unable to use those medications, we recommend a long-acting GLP-1 RA </a:t>
            </a:r>
            <a:r>
              <a:rPr lang="en-US" sz="2400" b="1" i="1" u="none" strike="noStrike" cap="none">
                <a:solidFill>
                  <a:schemeClr val="dk2"/>
                </a:solidFill>
                <a:latin typeface="Calibri"/>
                <a:ea typeface="Calibri"/>
                <a:cs typeface="Calibri"/>
                <a:sym typeface="Calibri"/>
              </a:rPr>
              <a:t>(1B)</a:t>
            </a:r>
            <a:r>
              <a:rPr lang="en-US" sz="2400" b="1" i="0" u="none" strike="noStrike" cap="none">
                <a:solidFill>
                  <a:schemeClr val="dk2"/>
                </a:solidFill>
                <a:latin typeface="Calibri"/>
                <a:ea typeface="Calibri"/>
                <a:cs typeface="Calibri"/>
                <a:sym typeface="Calibri"/>
              </a:rPr>
              <a:t>.</a:t>
            </a:r>
            <a:endParaRPr sz="2400" b="0" i="0" u="none" strike="noStrike" cap="none">
              <a:solidFill>
                <a:schemeClr val="dk2"/>
              </a:solidFill>
              <a:latin typeface="Calibri"/>
              <a:ea typeface="Calibri"/>
              <a:cs typeface="Calibri"/>
              <a:sym typeface="Calibri"/>
            </a:endParaRPr>
          </a:p>
          <a:p>
            <a:pPr marL="342900" marR="0" lvl="0" indent="-177800" algn="l" rtl="0">
              <a:lnSpc>
                <a:spcPct val="100000"/>
              </a:lnSpc>
              <a:spcBef>
                <a:spcPts val="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a:p>
            <a:pPr marL="342900" marR="0" lvl="0" indent="-177800" algn="l" rtl="0">
              <a:lnSpc>
                <a:spcPct val="100000"/>
              </a:lnSpc>
              <a:spcBef>
                <a:spcPts val="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a:p>
            <a:pPr marL="342900" marR="0" lvl="0" indent="-177800" algn="l" rtl="0">
              <a:lnSpc>
                <a:spcPct val="100000"/>
              </a:lnSpc>
              <a:spcBef>
                <a:spcPts val="0"/>
              </a:spcBef>
              <a:spcAft>
                <a:spcPts val="0"/>
              </a:spcAft>
              <a:buClr>
                <a:schemeClr val="dk2"/>
              </a:buClr>
              <a:buSzPts val="2600"/>
              <a:buFont typeface="Arial"/>
              <a:buNone/>
            </a:pPr>
            <a:endParaRPr sz="26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643" name="Google Shape;643;p85"/>
          <p:cNvSpPr txBox="1"/>
          <p:nvPr/>
        </p:nvSpPr>
        <p:spPr>
          <a:xfrm>
            <a:off x="0" y="6562131"/>
            <a:ext cx="7567482" cy="3465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SL Kristensen et al Lancet Diabetes Endocrinol 2019; 7: 776–85</a:t>
            </a:r>
            <a:endParaRPr sz="1400" b="0" i="0" u="none" strike="noStrike" cap="none">
              <a:solidFill>
                <a:srgbClr val="000000"/>
              </a:solidFill>
              <a:latin typeface="Arial"/>
              <a:ea typeface="Arial"/>
              <a:cs typeface="Arial"/>
              <a:sym typeface="Arial"/>
            </a:endParaRPr>
          </a:p>
        </p:txBody>
      </p:sp>
      <p:sp>
        <p:nvSpPr>
          <p:cNvPr id="644" name="Google Shape;644;p85"/>
          <p:cNvSpPr/>
          <p:nvPr/>
        </p:nvSpPr>
        <p:spPr>
          <a:xfrm>
            <a:off x="7391779" y="4440455"/>
            <a:ext cx="1751150" cy="279422"/>
          </a:xfrm>
          <a:prstGeom prst="ellipse">
            <a:avLst/>
          </a:prstGeom>
          <a:noFill/>
          <a:ln w="3175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85"/>
          <p:cNvSpPr/>
          <p:nvPr/>
        </p:nvSpPr>
        <p:spPr>
          <a:xfrm>
            <a:off x="7391779" y="6192273"/>
            <a:ext cx="1751150" cy="279422"/>
          </a:xfrm>
          <a:prstGeom prst="ellipse">
            <a:avLst/>
          </a:prstGeom>
          <a:noFill/>
          <a:ln w="3175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6"/>
          <p:cNvSpPr txBox="1">
            <a:spLocks noGrp="1"/>
          </p:cNvSpPr>
          <p:nvPr>
            <p:ph type="ctrTitle"/>
          </p:nvPr>
        </p:nvSpPr>
        <p:spPr>
          <a:xfrm>
            <a:off x="234392" y="321824"/>
            <a:ext cx="9904866" cy="13111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GLP-1 Receptor Agonists in Discovery and Pre-Clinical Science</a:t>
            </a:r>
            <a:endParaRPr/>
          </a:p>
        </p:txBody>
      </p:sp>
      <p:sp>
        <p:nvSpPr>
          <p:cNvPr id="651" name="Google Shape;651;p86"/>
          <p:cNvSpPr txBox="1">
            <a:spLocks noGrp="1"/>
          </p:cNvSpPr>
          <p:nvPr>
            <p:ph type="subTitle" idx="1"/>
          </p:nvPr>
        </p:nvSpPr>
        <p:spPr>
          <a:xfrm>
            <a:off x="96983" y="1674517"/>
            <a:ext cx="6115342" cy="323597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000"/>
              <a:buChar char="•"/>
            </a:pPr>
            <a:r>
              <a:rPr lang="en-US" sz="2000"/>
              <a:t>GLP-1 receptors in the kidney. </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Endothelial cells </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Macrophages</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Proximal tubular cells</a:t>
            </a:r>
            <a:endParaRPr/>
          </a:p>
          <a:p>
            <a:pPr marL="228600" lvl="0" indent="-228600" algn="l" rtl="0">
              <a:lnSpc>
                <a:spcPct val="90000"/>
              </a:lnSpc>
              <a:spcBef>
                <a:spcPts val="1000"/>
              </a:spcBef>
              <a:spcAft>
                <a:spcPts val="0"/>
              </a:spcAft>
              <a:buClr>
                <a:schemeClr val="dk2"/>
              </a:buClr>
              <a:buSzPts val="2000"/>
              <a:buChar char="•"/>
            </a:pPr>
            <a:r>
              <a:rPr lang="en-US" sz="2000"/>
              <a:t>Mediators for effects of GLP-1 receptor agonists.</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Signaling – PKC beta inhibition </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Oxidative Stress – increased cAMP and PKA, NAD(P)H oxidase inhibition</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Inflammation – inhibition of ICAM-1 expression, macrophage infiltration</a:t>
            </a:r>
            <a:endParaRPr/>
          </a:p>
          <a:p>
            <a:pPr marL="228600" lvl="0" indent="-228600" algn="l" rtl="0">
              <a:lnSpc>
                <a:spcPct val="90000"/>
              </a:lnSpc>
              <a:spcBef>
                <a:spcPts val="1000"/>
              </a:spcBef>
              <a:spcAft>
                <a:spcPts val="0"/>
              </a:spcAft>
              <a:buClr>
                <a:schemeClr val="dk2"/>
              </a:buClr>
              <a:buSzPts val="2000"/>
              <a:buChar char="•"/>
            </a:pPr>
            <a:r>
              <a:rPr lang="en-US" sz="2000"/>
              <a:t>GLP-1 receptor agonists in experimental models.</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Reduce albuminuria</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Decrease mesangial expansion and GBM thickness</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Endothelial protection</a:t>
            </a:r>
            <a:endParaRPr/>
          </a:p>
          <a:p>
            <a:pPr marL="685800" lvl="1" indent="-228600" algn="l" rtl="0">
              <a:lnSpc>
                <a:spcPct val="90000"/>
              </a:lnSpc>
              <a:spcBef>
                <a:spcPts val="500"/>
              </a:spcBef>
              <a:spcAft>
                <a:spcPts val="0"/>
              </a:spcAft>
              <a:buClr>
                <a:schemeClr val="dk2"/>
              </a:buClr>
              <a:buSzPts val="2000"/>
              <a:buChar char="•"/>
            </a:pPr>
            <a:r>
              <a:rPr lang="en-US" sz="2000">
                <a:solidFill>
                  <a:schemeClr val="dk2"/>
                </a:solidFill>
                <a:latin typeface="Calibri"/>
                <a:ea typeface="Calibri"/>
                <a:cs typeface="Calibri"/>
                <a:sym typeface="Calibri"/>
              </a:rPr>
              <a:t>Restore podocytes</a:t>
            </a:r>
            <a:endParaRPr/>
          </a:p>
          <a:p>
            <a:pPr marL="685800" lvl="1" indent="-101600" algn="l" rtl="0">
              <a:lnSpc>
                <a:spcPct val="90000"/>
              </a:lnSpc>
              <a:spcBef>
                <a:spcPts val="500"/>
              </a:spcBef>
              <a:spcAft>
                <a:spcPts val="0"/>
              </a:spcAft>
              <a:buClr>
                <a:schemeClr val="dk1"/>
              </a:buClr>
              <a:buSzPts val="2000"/>
              <a:buNone/>
            </a:pPr>
            <a:endParaRPr sz="2000">
              <a:solidFill>
                <a:schemeClr val="dk2"/>
              </a:solidFill>
              <a:latin typeface="Calibri"/>
              <a:ea typeface="Calibri"/>
              <a:cs typeface="Calibri"/>
              <a:sym typeface="Calibri"/>
            </a:endParaRPr>
          </a:p>
          <a:p>
            <a:pPr marL="685800" lvl="1" indent="-101600" algn="l" rtl="0">
              <a:lnSpc>
                <a:spcPct val="90000"/>
              </a:lnSpc>
              <a:spcBef>
                <a:spcPts val="500"/>
              </a:spcBef>
              <a:spcAft>
                <a:spcPts val="0"/>
              </a:spcAft>
              <a:buClr>
                <a:schemeClr val="dk1"/>
              </a:buClr>
              <a:buSzPts val="2000"/>
              <a:buNone/>
            </a:pPr>
            <a:endParaRPr sz="2000">
              <a:solidFill>
                <a:schemeClr val="dk2"/>
              </a:solidFill>
              <a:latin typeface="Calibri"/>
              <a:ea typeface="Calibri"/>
              <a:cs typeface="Calibri"/>
              <a:sym typeface="Calibri"/>
            </a:endParaRPr>
          </a:p>
          <a:p>
            <a:pPr marL="228600" lvl="0" indent="-101600" algn="l" rtl="0">
              <a:lnSpc>
                <a:spcPct val="90000"/>
              </a:lnSpc>
              <a:spcBef>
                <a:spcPts val="1000"/>
              </a:spcBef>
              <a:spcAft>
                <a:spcPts val="0"/>
              </a:spcAft>
              <a:buClr>
                <a:schemeClr val="dk2"/>
              </a:buClr>
              <a:buSzPts val="2000"/>
              <a:buNone/>
            </a:pPr>
            <a:endParaRPr sz="2000"/>
          </a:p>
        </p:txBody>
      </p:sp>
      <p:sp>
        <p:nvSpPr>
          <p:cNvPr id="652" name="Google Shape;652;p86"/>
          <p:cNvSpPr txBox="1"/>
          <p:nvPr/>
        </p:nvSpPr>
        <p:spPr>
          <a:xfrm>
            <a:off x="7865164" y="6297388"/>
            <a:ext cx="330879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448"/>
              </a:buClr>
              <a:buSzPts val="1400"/>
              <a:buFont typeface="Noto Sans Symbols"/>
              <a:buNone/>
            </a:pPr>
            <a:r>
              <a:rPr lang="en-US" sz="1400" b="0" i="0" u="none" strike="noStrike" cap="none">
                <a:solidFill>
                  <a:srgbClr val="002448"/>
                </a:solidFill>
                <a:latin typeface="Arial"/>
                <a:ea typeface="Arial"/>
                <a:cs typeface="Arial"/>
                <a:sym typeface="Arial"/>
              </a:rPr>
              <a:t>Tanaka T </a:t>
            </a:r>
            <a:r>
              <a:rPr lang="en-US" sz="1400" b="0" i="1" u="none" strike="noStrike" cap="none">
                <a:solidFill>
                  <a:srgbClr val="002448"/>
                </a:solidFill>
                <a:latin typeface="Arial"/>
                <a:ea typeface="Arial"/>
                <a:cs typeface="Arial"/>
                <a:sym typeface="Arial"/>
              </a:rPr>
              <a:t>et al. Kidney Int </a:t>
            </a:r>
            <a:r>
              <a:rPr lang="en-US" sz="1400" b="0" i="0" u="none" strike="noStrike" cap="none">
                <a:solidFill>
                  <a:srgbClr val="002448"/>
                </a:solidFill>
                <a:latin typeface="Arial"/>
                <a:ea typeface="Arial"/>
                <a:cs typeface="Arial"/>
                <a:sym typeface="Arial"/>
              </a:rPr>
              <a:t>2014;86:701–711</a:t>
            </a:r>
            <a:endParaRPr sz="1400" b="0" i="0" u="none" strike="noStrike" cap="none">
              <a:solidFill>
                <a:srgbClr val="000000"/>
              </a:solidFill>
              <a:latin typeface="Arial"/>
              <a:ea typeface="Arial"/>
              <a:cs typeface="Arial"/>
              <a:sym typeface="Arial"/>
            </a:endParaRPr>
          </a:p>
        </p:txBody>
      </p:sp>
      <p:pic>
        <p:nvPicPr>
          <p:cNvPr id="653" name="Google Shape;653;p86" descr="nrneph.2017.123-f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12324" y="1163572"/>
            <a:ext cx="5328511" cy="5030677"/>
          </a:xfrm>
          <a:prstGeom prst="rect">
            <a:avLst/>
          </a:prstGeom>
          <a:noFill/>
          <a:ln>
            <a:noFill/>
          </a:ln>
        </p:spPr>
      </p:pic>
      <p:sp>
        <p:nvSpPr>
          <p:cNvPr id="654" name="Google Shape;654;p86"/>
          <p:cNvSpPr/>
          <p:nvPr/>
        </p:nvSpPr>
        <p:spPr>
          <a:xfrm>
            <a:off x="9960282" y="2535306"/>
            <a:ext cx="1829935" cy="163491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7"/>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Anti-hyperglycemic Therapies in Patients with Diabetes and CKD</a:t>
            </a:r>
            <a:endParaRPr/>
          </a:p>
        </p:txBody>
      </p:sp>
      <p:sp>
        <p:nvSpPr>
          <p:cNvPr id="660" name="Google Shape;660;p87"/>
          <p:cNvSpPr txBox="1">
            <a:spLocks noGrp="1"/>
          </p:cNvSpPr>
          <p:nvPr>
            <p:ph type="subTitle" idx="1"/>
          </p:nvPr>
        </p:nvSpPr>
        <p:spPr>
          <a:xfrm>
            <a:off x="304800" y="1462908"/>
            <a:ext cx="11090676" cy="5079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4.3.1: The choice of GLP-1 RA should prioritize agents with documented cardiovascular benefits.</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4.3.2: To minimize gastrointestinal side effects, start with a low dose of GLP-1 RA, and titrate up slowly (Figure 27).</a:t>
            </a:r>
            <a:endParaRPr/>
          </a:p>
          <a:p>
            <a:pPr marL="228600" lvl="0" indent="-76200" algn="l" rtl="0">
              <a:lnSpc>
                <a:spcPct val="90000"/>
              </a:lnSpc>
              <a:spcBef>
                <a:spcPts val="1000"/>
              </a:spcBef>
              <a:spcAft>
                <a:spcPts val="0"/>
              </a:spcAft>
              <a:buClr>
                <a:schemeClr val="dk2"/>
              </a:buClr>
              <a:buSzPts val="2400"/>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4.3.3: GLP-1 RA should not be used in combination with dipeptidyl peptidase-4 (DPP-4) inhibitors.</a:t>
            </a:r>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4.3.4: The risk of hypoglycemia is generally low with GLP-1 RA when used alone, but risk is increased when GLP-1 RA are used concomitantly with other medications such as sulfonylureas or insulin. The doses of sulfonylurea and/or insulin may need to be reduced.</a:t>
            </a:r>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8"/>
          <p:cNvSpPr txBox="1">
            <a:spLocks noGrp="1"/>
          </p:cNvSpPr>
          <p:nvPr>
            <p:ph type="ctrTitle"/>
          </p:nvPr>
        </p:nvSpPr>
        <p:spPr>
          <a:xfrm>
            <a:off x="304800" y="261651"/>
            <a:ext cx="11553826" cy="42473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b="1" i="1">
                <a:solidFill>
                  <a:srgbClr val="004990"/>
                </a:solidFill>
                <a:latin typeface="Calibri"/>
                <a:ea typeface="Calibri"/>
                <a:cs typeface="Calibri"/>
                <a:sym typeface="Calibri"/>
              </a:rPr>
              <a:t>Figure 27. Dosing for available GLP-1 RA agents and dose modification for CKD</a:t>
            </a:r>
            <a:endParaRPr sz="2400">
              <a:solidFill>
                <a:srgbClr val="004990"/>
              </a:solidFill>
              <a:latin typeface="Calibri"/>
              <a:ea typeface="Calibri"/>
              <a:cs typeface="Calibri"/>
              <a:sym typeface="Calibri"/>
            </a:endParaRPr>
          </a:p>
        </p:txBody>
      </p:sp>
      <p:pic>
        <p:nvPicPr>
          <p:cNvPr id="666" name="Google Shape;666;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1787" y="998537"/>
            <a:ext cx="9293131" cy="51293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670"/>
        <p:cNvGrpSpPr/>
        <p:nvPr/>
      </p:nvGrpSpPr>
      <p:grpSpPr>
        <a:xfrm>
          <a:off x="0" y="0"/>
          <a:ext cx="0" cy="0"/>
          <a:chOff x="0" y="0"/>
          <a:chExt cx="0" cy="0"/>
        </a:xfrm>
      </p:grpSpPr>
      <p:pic>
        <p:nvPicPr>
          <p:cNvPr id="671" name="Google Shape;671;p89"/>
          <p:cNvPicPr preferRelativeResize="0"/>
          <p:nvPr/>
        </p:nvPicPr>
        <p:blipFill rotWithShape="1">
          <a:blip r:embed="rId3">
            <a:alphaModFix/>
          </a:blip>
          <a:srcRect/>
          <a:stretch/>
        </p:blipFill>
        <p:spPr>
          <a:xfrm>
            <a:off x="2072646" y="1544512"/>
            <a:ext cx="7686652" cy="4997563"/>
          </a:xfrm>
          <a:prstGeom prst="rect">
            <a:avLst/>
          </a:prstGeom>
          <a:noFill/>
          <a:ln>
            <a:noFill/>
          </a:ln>
        </p:spPr>
      </p:pic>
      <p:sp>
        <p:nvSpPr>
          <p:cNvPr id="672" name="Google Shape;672;p89"/>
          <p:cNvSpPr txBox="1"/>
          <p:nvPr/>
        </p:nvSpPr>
        <p:spPr>
          <a:xfrm>
            <a:off x="1661725" y="6288075"/>
            <a:ext cx="7784819" cy="508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6"/>
              </a:buClr>
              <a:buSzPts val="1000"/>
              <a:buFont typeface="Arial"/>
              <a:buNone/>
            </a:pPr>
            <a:r>
              <a:rPr lang="en-US" sz="1000" b="1" i="1" u="none" strike="noStrike" cap="none">
                <a:solidFill>
                  <a:schemeClr val="lt1"/>
                </a:solidFill>
                <a:latin typeface="Arial"/>
                <a:ea typeface="Arial"/>
                <a:cs typeface="Arial"/>
                <a:sym typeface="Arial"/>
              </a:rPr>
              <a:t>SL Kristensen et al Lancet Diabetes Endocrinol </a:t>
            </a:r>
            <a:r>
              <a:rPr lang="en-US" sz="1000" b="1" i="0" u="none" strike="noStrike" cap="none">
                <a:solidFill>
                  <a:schemeClr val="lt1"/>
                </a:solidFill>
                <a:latin typeface="Arial"/>
                <a:ea typeface="Arial"/>
                <a:cs typeface="Arial"/>
                <a:sym typeface="Arial"/>
              </a:rPr>
              <a:t>2019; 7: 776–85</a:t>
            </a:r>
            <a:endParaRPr sz="1000" b="0" i="0" u="none" strike="noStrike" cap="none">
              <a:solidFill>
                <a:schemeClr val="lt1"/>
              </a:solidFill>
              <a:latin typeface="Arial"/>
              <a:ea typeface="Arial"/>
              <a:cs typeface="Arial"/>
              <a:sym typeface="Arial"/>
            </a:endParaRPr>
          </a:p>
        </p:txBody>
      </p:sp>
      <p:sp>
        <p:nvSpPr>
          <p:cNvPr id="673" name="Google Shape;673;p89"/>
          <p:cNvSpPr/>
          <p:nvPr/>
        </p:nvSpPr>
        <p:spPr>
          <a:xfrm>
            <a:off x="0" y="148828"/>
            <a:ext cx="12191999" cy="1477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small">
                <a:solidFill>
                  <a:srgbClr val="2C62A9"/>
                </a:solidFill>
                <a:latin typeface="Calibri"/>
                <a:ea typeface="Calibri"/>
                <a:cs typeface="Calibri"/>
                <a:sym typeface="Calibri"/>
              </a:rPr>
              <a:t>Cardiovascular mortality and kidney outcomes with GLP-1 receptor agonists in patients with T2D: A systematic review and meta-analysis of CVOTs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small">
                <a:solidFill>
                  <a:srgbClr val="2C62A9"/>
                </a:solidFill>
                <a:latin typeface="Calibri"/>
                <a:ea typeface="Calibri"/>
                <a:cs typeface="Calibri"/>
                <a:sym typeface="Calibri"/>
              </a:rPr>
              <a:t>Mortality, hospitalization for heart failure and composite kidney outcomes</a:t>
            </a:r>
            <a:endParaRPr sz="1400" b="0" i="0" u="none" strike="noStrike" cap="none">
              <a:solidFill>
                <a:srgbClr val="000000"/>
              </a:solidFill>
              <a:latin typeface="Arial"/>
              <a:ea typeface="Arial"/>
              <a:cs typeface="Arial"/>
              <a:sym typeface="Arial"/>
            </a:endParaRPr>
          </a:p>
        </p:txBody>
      </p:sp>
      <p:sp>
        <p:nvSpPr>
          <p:cNvPr id="674" name="Google Shape;674;p89"/>
          <p:cNvSpPr/>
          <p:nvPr/>
        </p:nvSpPr>
        <p:spPr>
          <a:xfrm>
            <a:off x="6734175" y="3021840"/>
            <a:ext cx="2541579" cy="392403"/>
          </a:xfrm>
          <a:prstGeom prst="ellipse">
            <a:avLst/>
          </a:prstGeom>
          <a:noFill/>
          <a:ln w="3175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5" name="Google Shape;675;p89"/>
          <p:cNvSpPr/>
          <p:nvPr/>
        </p:nvSpPr>
        <p:spPr>
          <a:xfrm>
            <a:off x="6800850" y="4632773"/>
            <a:ext cx="2407569" cy="392403"/>
          </a:xfrm>
          <a:prstGeom prst="ellipse">
            <a:avLst/>
          </a:prstGeom>
          <a:noFill/>
          <a:ln w="3175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6" name="Google Shape;676;p89"/>
          <p:cNvSpPr/>
          <p:nvPr/>
        </p:nvSpPr>
        <p:spPr>
          <a:xfrm>
            <a:off x="6666840" y="6009757"/>
            <a:ext cx="2541579" cy="392403"/>
          </a:xfrm>
          <a:prstGeom prst="ellipse">
            <a:avLst/>
          </a:prstGeom>
          <a:noFill/>
          <a:ln w="3175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7" name="Google Shape;677;p89"/>
          <p:cNvSpPr txBox="1"/>
          <p:nvPr/>
        </p:nvSpPr>
        <p:spPr>
          <a:xfrm>
            <a:off x="0" y="6562131"/>
            <a:ext cx="7567482" cy="3465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SL Kristensen et al Lancet Diabetes Endocrinol 2019; 7: 776–85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0"/>
          <p:cNvSpPr txBox="1">
            <a:spLocks noGrp="1"/>
          </p:cNvSpPr>
          <p:nvPr>
            <p:ph type="ctrTitle"/>
          </p:nvPr>
        </p:nvSpPr>
        <p:spPr>
          <a:xfrm>
            <a:off x="304800" y="532055"/>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Ongoing and Upcoming Kidney Outcome Trials</a:t>
            </a:r>
            <a:endParaRPr/>
          </a:p>
        </p:txBody>
      </p:sp>
      <p:sp>
        <p:nvSpPr>
          <p:cNvPr id="683" name="Google Shape;683;p90"/>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684" name="Google Shape;684;p90"/>
          <p:cNvSpPr/>
          <p:nvPr/>
        </p:nvSpPr>
        <p:spPr>
          <a:xfrm>
            <a:off x="0" y="1452880"/>
            <a:ext cx="12192000" cy="4043680"/>
          </a:xfrm>
          <a:prstGeom prst="rect">
            <a:avLst/>
          </a:prstGeom>
          <a:gradFill>
            <a:gsLst>
              <a:gs pos="0">
                <a:srgbClr val="FFFFFF"/>
              </a:gs>
              <a:gs pos="64000">
                <a:srgbClr val="E2F5FE"/>
              </a:gs>
              <a:gs pos="95385">
                <a:srgbClr val="E2F5FE"/>
              </a:gs>
              <a:gs pos="100000">
                <a:srgbClr val="E2F5FE"/>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p:txBody>
      </p:sp>
      <p:pic>
        <p:nvPicPr>
          <p:cNvPr id="685" name="Google Shape;685;p90" descr="Related image"/>
          <p:cNvPicPr preferRelativeResize="0"/>
          <p:nvPr/>
        </p:nvPicPr>
        <p:blipFill rotWithShape="1">
          <a:blip r:embed="rId3">
            <a:alphaModFix/>
          </a:blip>
          <a:srcRect/>
          <a:stretch/>
        </p:blipFill>
        <p:spPr>
          <a:xfrm>
            <a:off x="6916241" y="3756698"/>
            <a:ext cx="4479235" cy="1314616"/>
          </a:xfrm>
          <a:prstGeom prst="rect">
            <a:avLst/>
          </a:prstGeom>
          <a:noFill/>
          <a:ln>
            <a:noFill/>
          </a:ln>
        </p:spPr>
      </p:pic>
      <p:pic>
        <p:nvPicPr>
          <p:cNvPr id="686" name="Google Shape;686;p90" descr="A close up of a sign&#10;&#10;Description generated with high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53657" y="3756698"/>
            <a:ext cx="2926080" cy="1341004"/>
          </a:xfrm>
          <a:prstGeom prst="rect">
            <a:avLst/>
          </a:prstGeom>
          <a:noFill/>
          <a:ln>
            <a:noFill/>
          </a:ln>
        </p:spPr>
      </p:pic>
      <p:pic>
        <p:nvPicPr>
          <p:cNvPr id="687" name="Google Shape;687;p90" descr="EMPA-KIDNEY"/>
          <p:cNvPicPr preferRelativeResize="0"/>
          <p:nvPr/>
        </p:nvPicPr>
        <p:blipFill rotWithShape="1">
          <a:blip r:embed="rId5">
            <a:alphaModFix/>
          </a:blip>
          <a:srcRect/>
          <a:stretch/>
        </p:blipFill>
        <p:spPr>
          <a:xfrm>
            <a:off x="530835" y="1680252"/>
            <a:ext cx="5571724" cy="1567329"/>
          </a:xfrm>
          <a:prstGeom prst="rect">
            <a:avLst/>
          </a:prstGeom>
          <a:noFill/>
          <a:ln>
            <a:noFill/>
          </a:ln>
        </p:spPr>
      </p:pic>
      <p:pic>
        <p:nvPicPr>
          <p:cNvPr id="688" name="Google Shape;688;p90" descr="Image result for dapa ckd"/>
          <p:cNvPicPr preferRelativeResize="0"/>
          <p:nvPr/>
        </p:nvPicPr>
        <p:blipFill rotWithShape="1">
          <a:blip r:embed="rId6">
            <a:alphaModFix/>
          </a:blip>
          <a:srcRect/>
          <a:stretch/>
        </p:blipFill>
        <p:spPr>
          <a:xfrm>
            <a:off x="6851915" y="1733659"/>
            <a:ext cx="4240461" cy="13410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cs typeface="Calibri"/>
                <a:sym typeface="Calibri"/>
              </a:rPr>
              <a:t>Guideline goals</a:t>
            </a:r>
            <a:endParaRPr sz="4400" b="0" cap="small" dirty="0">
              <a:solidFill>
                <a:srgbClr val="2C62A9"/>
              </a:solidFill>
              <a:cs typeface="Calibri"/>
              <a:sym typeface="Calibri"/>
            </a:endParaRPr>
          </a:p>
        </p:txBody>
      </p:sp>
      <p:sp>
        <p:nvSpPr>
          <p:cNvPr id="178" name="Google Shape;178;p19"/>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Generate a useful resource for clinicians and patients</a:t>
            </a:r>
            <a:endParaRPr dirty="0"/>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Address relevant questions with actionable recommendations</a:t>
            </a:r>
            <a:endParaRPr dirty="0">
              <a:latin typeface="Malgun Gothic" panose="020B0503020000020004" pitchFamily="34" charset="-127"/>
              <a:ea typeface="Malgun Gothic" panose="020B0503020000020004" pitchFamily="34" charset="-127"/>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Take on controversial topics when sufficient evidence</a:t>
            </a:r>
            <a:endParaRPr dirty="0">
              <a:latin typeface="Malgun Gothic" panose="020B0503020000020004" pitchFamily="34" charset="-127"/>
              <a:ea typeface="Malgun Gothic" panose="020B0503020000020004" pitchFamily="34" charset="-127"/>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Communicate clearly: highlight figures and tables</a:t>
            </a:r>
            <a:endParaRPr dirty="0">
              <a:latin typeface="Malgun Gothic" panose="020B0503020000020004" pitchFamily="34" charset="-127"/>
              <a:ea typeface="Malgun Gothic" panose="020B0503020000020004" pitchFamily="34" charset="-127"/>
            </a:endParaRPr>
          </a:p>
          <a:p>
            <a:pPr marL="342900" marR="0" lvl="0" indent="-279400" algn="l" rtl="0">
              <a:lnSpc>
                <a:spcPct val="100000"/>
              </a:lnSpc>
              <a:spcBef>
                <a:spcPts val="0"/>
              </a:spcBef>
              <a:spcAft>
                <a:spcPts val="0"/>
              </a:spcAft>
              <a:buClr>
                <a:schemeClr val="dk2"/>
              </a:buClr>
              <a:buSzPts val="1000"/>
              <a:buFont typeface="Arial"/>
              <a:buNone/>
            </a:pPr>
            <a:endParaRPr sz="1000"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Stay true to evidence</a:t>
            </a:r>
            <a:endParaRPr dirty="0"/>
          </a:p>
          <a:p>
            <a:pPr marL="342900" marR="0" lvl="0" indent="-279400" algn="l" rtl="0">
              <a:lnSpc>
                <a:spcPct val="100000"/>
              </a:lnSpc>
              <a:spcBef>
                <a:spcPts val="0"/>
              </a:spcBef>
              <a:spcAft>
                <a:spcPts val="0"/>
              </a:spcAft>
              <a:buClr>
                <a:schemeClr val="dk2"/>
              </a:buClr>
              <a:buSzPts val="1000"/>
              <a:buFont typeface="Arial"/>
              <a:buNone/>
            </a:pPr>
            <a:endParaRPr sz="1000"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Target audience: broad, primarily clinicians treating diabetes &amp; CKD</a:t>
            </a:r>
            <a:endParaRPr dirty="0"/>
          </a:p>
          <a:p>
            <a:pPr marL="342900" marR="0" lvl="0" indent="-279400" algn="l" rtl="0">
              <a:lnSpc>
                <a:spcPct val="100000"/>
              </a:lnSpc>
              <a:spcBef>
                <a:spcPts val="0"/>
              </a:spcBef>
              <a:spcAft>
                <a:spcPts val="0"/>
              </a:spcAft>
              <a:buClr>
                <a:schemeClr val="dk2"/>
              </a:buClr>
              <a:buSzPts val="1000"/>
              <a:buFont typeface="Arial"/>
              <a:buNone/>
            </a:pPr>
            <a:endParaRPr sz="1000"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Be mindful of implications for policy and payment</a:t>
            </a:r>
            <a:endParaRPr dirty="0"/>
          </a:p>
          <a:p>
            <a:pPr marL="342900" marR="0" lvl="0" indent="-279400" algn="l" rtl="0">
              <a:lnSpc>
                <a:spcPct val="100000"/>
              </a:lnSpc>
              <a:spcBef>
                <a:spcPts val="0"/>
              </a:spcBef>
              <a:spcAft>
                <a:spcPts val="0"/>
              </a:spcAft>
              <a:buClr>
                <a:schemeClr val="dk2"/>
              </a:buClr>
              <a:buSzPts val="1000"/>
              <a:buFont typeface="Arial"/>
              <a:buNone/>
            </a:pPr>
            <a:endParaRPr sz="1000"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dirty="0">
                <a:solidFill>
                  <a:schemeClr val="dk2"/>
                </a:solidFill>
                <a:sym typeface="Calibri"/>
              </a:rPr>
              <a:t>Propose research questions</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4375" y="378384"/>
            <a:ext cx="10996425" cy="596918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52474" y="142128"/>
            <a:ext cx="7386637" cy="3752850"/>
          </a:xfrm>
          <a:prstGeom prst="rect">
            <a:avLst/>
          </a:prstGeom>
          <a:noFill/>
          <a:ln>
            <a:noFill/>
          </a:ln>
        </p:spPr>
      </p:pic>
      <p:pic>
        <p:nvPicPr>
          <p:cNvPr id="699" name="Google Shape;699;p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38968" y="3866998"/>
            <a:ext cx="5665974" cy="2991002"/>
          </a:xfrm>
          <a:prstGeom prst="rect">
            <a:avLst/>
          </a:prstGeom>
          <a:noFill/>
          <a:ln>
            <a:noFill/>
          </a:ln>
        </p:spPr>
      </p:pic>
      <p:pic>
        <p:nvPicPr>
          <p:cNvPr id="700" name="Google Shape;700;p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00778" y="3779234"/>
            <a:ext cx="1771930" cy="23148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9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4"/>
          <p:cNvSpPr txBox="1">
            <a:spLocks noGrp="1"/>
          </p:cNvSpPr>
          <p:nvPr>
            <p:ph type="ctrTitle"/>
          </p:nvPr>
        </p:nvSpPr>
        <p:spPr>
          <a:xfrm>
            <a:off x="304800" y="430892"/>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a:solidFill>
                  <a:srgbClr val="2C62A9"/>
                </a:solidFill>
                <a:latin typeface="Calibri"/>
                <a:ea typeface="Calibri"/>
                <a:cs typeface="Calibri"/>
                <a:sym typeface="Calibri"/>
              </a:rPr>
              <a:t>Impact of outcome trials on treatment guidelines</a:t>
            </a:r>
            <a:endParaRPr sz="4000" b="0" cap="small">
              <a:solidFill>
                <a:srgbClr val="2C62A9"/>
              </a:solidFill>
              <a:latin typeface="Calibri"/>
              <a:ea typeface="Calibri"/>
              <a:cs typeface="Calibri"/>
              <a:sym typeface="Calibri"/>
            </a:endParaRPr>
          </a:p>
        </p:txBody>
      </p:sp>
      <p:sp>
        <p:nvSpPr>
          <p:cNvPr id="711" name="Google Shape;711;p94"/>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grpSp>
        <p:nvGrpSpPr>
          <p:cNvPr id="712" name="Google Shape;712;p94"/>
          <p:cNvGrpSpPr/>
          <p:nvPr/>
        </p:nvGrpSpPr>
        <p:grpSpPr>
          <a:xfrm>
            <a:off x="-4940808" y="291129"/>
            <a:ext cx="15818272" cy="7041089"/>
            <a:chOff x="-5913081" y="-905109"/>
            <a:chExt cx="15818272" cy="7041089"/>
          </a:xfrm>
        </p:grpSpPr>
        <p:sp>
          <p:nvSpPr>
            <p:cNvPr id="713" name="Google Shape;713;p94"/>
            <p:cNvSpPr/>
            <p:nvPr/>
          </p:nvSpPr>
          <p:spPr>
            <a:xfrm>
              <a:off x="-5913081" y="-905109"/>
              <a:ext cx="7041089" cy="7041089"/>
            </a:xfrm>
            <a:prstGeom prst="blockArc">
              <a:avLst>
                <a:gd name="adj1" fmla="val 18900000"/>
                <a:gd name="adj2" fmla="val 2700000"/>
                <a:gd name="adj3" fmla="val 307"/>
              </a:avLst>
            </a:pr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94"/>
            <p:cNvSpPr/>
            <p:nvPr/>
          </p:nvSpPr>
          <p:spPr>
            <a:xfrm>
              <a:off x="726044" y="429637"/>
              <a:ext cx="9179147" cy="1233072"/>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94"/>
            <p:cNvSpPr txBox="1"/>
            <p:nvPr/>
          </p:nvSpPr>
          <p:spPr>
            <a:xfrm>
              <a:off x="726044" y="429637"/>
              <a:ext cx="9179147" cy="1233072"/>
            </a:xfrm>
            <a:prstGeom prst="rect">
              <a:avLst/>
            </a:prstGeom>
            <a:noFill/>
            <a:ln>
              <a:noFill/>
            </a:ln>
          </p:spPr>
          <p:txBody>
            <a:bodyPr spcFirstLastPara="1" wrap="square" lIns="830400" tIns="55875" rIns="55875" bIns="55875"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0" i="0" u="none" strike="noStrike" cap="none">
                  <a:solidFill>
                    <a:schemeClr val="lt1"/>
                  </a:solidFill>
                  <a:latin typeface="Calibri"/>
                  <a:ea typeface="Calibri"/>
                  <a:cs typeface="Calibri"/>
                  <a:sym typeface="Calibri"/>
                </a:rPr>
                <a:t>Outcome trials have </a:t>
              </a:r>
              <a:r>
                <a:rPr lang="en-US" sz="2200" b="1" i="0" u="none" strike="noStrike" cap="none">
                  <a:solidFill>
                    <a:schemeClr val="lt1"/>
                  </a:solidFill>
                  <a:latin typeface="Calibri"/>
                  <a:ea typeface="Calibri"/>
                  <a:cs typeface="Calibri"/>
                  <a:sym typeface="Calibri"/>
                </a:rPr>
                <a:t>dramatically improved our knowledge</a:t>
              </a:r>
              <a:r>
                <a:rPr lang="en-US" sz="2200" b="0" i="0" u="none" strike="noStrike" cap="none">
                  <a:solidFill>
                    <a:schemeClr val="lt1"/>
                  </a:solidFill>
                  <a:latin typeface="Calibri"/>
                  <a:ea typeface="Calibri"/>
                  <a:cs typeface="Calibri"/>
                  <a:sym typeface="Calibri"/>
                </a:rPr>
                <a:t> on the non-HbA</a:t>
              </a:r>
              <a:r>
                <a:rPr lang="en-US" sz="2200" b="0" i="0" u="none" strike="noStrike" cap="none" baseline="-25000">
                  <a:solidFill>
                    <a:schemeClr val="lt1"/>
                  </a:solidFill>
                  <a:latin typeface="Calibri"/>
                  <a:ea typeface="Calibri"/>
                  <a:cs typeface="Calibri"/>
                  <a:sym typeface="Calibri"/>
                </a:rPr>
                <a:t>1c</a:t>
              </a:r>
              <a:r>
                <a:rPr lang="en-US" sz="2200" b="0" i="0" u="none" strike="noStrike" cap="none">
                  <a:solidFill>
                    <a:schemeClr val="lt1"/>
                  </a:solidFill>
                  <a:latin typeface="Calibri"/>
                  <a:ea typeface="Calibri"/>
                  <a:cs typeface="Calibri"/>
                  <a:sym typeface="Calibri"/>
                </a:rPr>
                <a:t> effects of GLP-1 receptor agonists, DPP4 inhibitors and SGLT2 inhibitors</a:t>
              </a:r>
              <a:endParaRPr sz="2200" b="0" i="0" u="none" strike="noStrike" cap="none">
                <a:solidFill>
                  <a:schemeClr val="lt1"/>
                </a:solidFill>
                <a:latin typeface="Calibri"/>
                <a:ea typeface="Calibri"/>
                <a:cs typeface="Calibri"/>
                <a:sym typeface="Calibri"/>
              </a:endParaRPr>
            </a:p>
          </p:txBody>
        </p:sp>
        <p:sp>
          <p:nvSpPr>
            <p:cNvPr id="716" name="Google Shape;716;p94"/>
            <p:cNvSpPr/>
            <p:nvPr/>
          </p:nvSpPr>
          <p:spPr>
            <a:xfrm>
              <a:off x="72186" y="392315"/>
              <a:ext cx="1307717" cy="1307717"/>
            </a:xfrm>
            <a:prstGeom prst="ellipse">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94"/>
            <p:cNvSpPr/>
            <p:nvPr/>
          </p:nvSpPr>
          <p:spPr>
            <a:xfrm>
              <a:off x="1106329" y="2092348"/>
              <a:ext cx="8798862" cy="1046174"/>
            </a:xfrm>
            <a:prstGeom prst="rect">
              <a:avLst/>
            </a:prstGeom>
            <a:solidFill>
              <a:srgbClr val="08D0D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94"/>
            <p:cNvSpPr txBox="1"/>
            <p:nvPr/>
          </p:nvSpPr>
          <p:spPr>
            <a:xfrm>
              <a:off x="1106329" y="2092348"/>
              <a:ext cx="8798862" cy="1046174"/>
            </a:xfrm>
            <a:prstGeom prst="rect">
              <a:avLst/>
            </a:prstGeom>
            <a:noFill/>
            <a:ln>
              <a:noFill/>
            </a:ln>
          </p:spPr>
          <p:txBody>
            <a:bodyPr spcFirstLastPara="1" wrap="square" lIns="830400" tIns="55875" rIns="55875" bIns="55875"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0" i="0" u="none" strike="noStrike" cap="none">
                  <a:solidFill>
                    <a:schemeClr val="lt1"/>
                  </a:solidFill>
                  <a:latin typeface="Calibri"/>
                  <a:ea typeface="Calibri"/>
                  <a:cs typeface="Calibri"/>
                  <a:sym typeface="Calibri"/>
                </a:rPr>
                <a:t>The </a:t>
              </a:r>
              <a:r>
                <a:rPr lang="en-US" sz="2200" b="1" i="0" u="none" strike="noStrike" cap="none">
                  <a:solidFill>
                    <a:schemeClr val="lt1"/>
                  </a:solidFill>
                  <a:latin typeface="Calibri"/>
                  <a:ea typeface="Calibri"/>
                  <a:cs typeface="Calibri"/>
                  <a:sym typeface="Calibri"/>
                </a:rPr>
                <a:t>CV benefit of GLP-1 receptor agonists and SGLT2 inhibitors </a:t>
              </a:r>
              <a:r>
                <a:rPr lang="en-US" sz="2200" b="0" i="0" u="none" strike="noStrike" cap="none">
                  <a:solidFill>
                    <a:schemeClr val="lt1"/>
                  </a:solidFill>
                  <a:latin typeface="Calibri"/>
                  <a:ea typeface="Calibri"/>
                  <a:cs typeface="Calibri"/>
                  <a:sym typeface="Calibri"/>
                </a:rPr>
                <a:t>has been well-proven and use of these drugs have been implemented in guidelines </a:t>
              </a:r>
              <a:endParaRPr sz="1400" b="0" i="0" u="none" strike="noStrike" cap="none">
                <a:solidFill>
                  <a:srgbClr val="000000"/>
                </a:solidFill>
                <a:latin typeface="Arial"/>
                <a:ea typeface="Arial"/>
                <a:cs typeface="Arial"/>
                <a:sym typeface="Arial"/>
              </a:endParaRPr>
            </a:p>
          </p:txBody>
        </p:sp>
        <p:sp>
          <p:nvSpPr>
            <p:cNvPr id="719" name="Google Shape;719;p94"/>
            <p:cNvSpPr/>
            <p:nvPr/>
          </p:nvSpPr>
          <p:spPr>
            <a:xfrm>
              <a:off x="452470" y="1961576"/>
              <a:ext cx="1307717" cy="1307717"/>
            </a:xfrm>
            <a:prstGeom prst="ellipse">
              <a:avLst/>
            </a:prstGeom>
            <a:solidFill>
              <a:schemeClr val="lt1"/>
            </a:solidFill>
            <a:ln w="12700" cap="flat" cmpd="sng">
              <a:solidFill>
                <a:srgbClr val="08D0D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94"/>
            <p:cNvSpPr/>
            <p:nvPr/>
          </p:nvSpPr>
          <p:spPr>
            <a:xfrm>
              <a:off x="726044" y="3535220"/>
              <a:ext cx="9179147" cy="1298950"/>
            </a:xfrm>
            <a:prstGeom prst="rect">
              <a:avLst/>
            </a:prstGeom>
            <a:solidFill>
              <a:srgbClr val="0DCF9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94"/>
            <p:cNvSpPr txBox="1"/>
            <p:nvPr/>
          </p:nvSpPr>
          <p:spPr>
            <a:xfrm>
              <a:off x="726044" y="3535220"/>
              <a:ext cx="9179147" cy="1298950"/>
            </a:xfrm>
            <a:prstGeom prst="rect">
              <a:avLst/>
            </a:prstGeom>
            <a:noFill/>
            <a:ln>
              <a:noFill/>
            </a:ln>
          </p:spPr>
          <p:txBody>
            <a:bodyPr spcFirstLastPara="1" wrap="square" lIns="830400" tIns="55875" rIns="55875" bIns="55875" anchor="ctr" anchorCtr="0">
              <a:noAutofit/>
            </a:bodyPr>
            <a:lstStyle/>
            <a:p>
              <a:pPr marL="0" marR="0" lvl="0" indent="0" algn="l" rtl="0">
                <a:lnSpc>
                  <a:spcPct val="90000"/>
                </a:lnSpc>
                <a:spcBef>
                  <a:spcPts val="0"/>
                </a:spcBef>
                <a:spcAft>
                  <a:spcPts val="0"/>
                </a:spcAft>
                <a:buClr>
                  <a:srgbClr val="009FDA"/>
                </a:buClr>
                <a:buSzPts val="2200"/>
                <a:buFont typeface="Arial"/>
                <a:buNone/>
              </a:pPr>
              <a:r>
                <a:rPr lang="en-US" sz="2200" b="0" i="0" u="none" strike="noStrike" cap="none">
                  <a:solidFill>
                    <a:schemeClr val="lt1"/>
                  </a:solidFill>
                  <a:latin typeface="Calibri"/>
                  <a:ea typeface="Calibri"/>
                  <a:cs typeface="Calibri"/>
                  <a:sym typeface="Calibri"/>
                </a:rPr>
                <a:t>The </a:t>
              </a:r>
              <a:r>
                <a:rPr lang="en-US" sz="2200" b="1" i="0" u="none" strike="noStrike" cap="none">
                  <a:solidFill>
                    <a:schemeClr val="lt1"/>
                  </a:solidFill>
                  <a:latin typeface="Calibri"/>
                  <a:ea typeface="Calibri"/>
                  <a:cs typeface="Calibri"/>
                  <a:sym typeface="Calibri"/>
                </a:rPr>
                <a:t>kidney benefit of new glucose lowering medications </a:t>
              </a:r>
              <a:r>
                <a:rPr lang="en-US" sz="2200" b="0" i="0" u="none" strike="noStrike" cap="none">
                  <a:solidFill>
                    <a:schemeClr val="lt1"/>
                  </a:solidFill>
                  <a:latin typeface="Calibri"/>
                  <a:ea typeface="Calibri"/>
                  <a:cs typeface="Calibri"/>
                  <a:sym typeface="Calibri"/>
                </a:rPr>
                <a:t>are being extensively investigated</a:t>
              </a:r>
              <a:endParaRPr sz="2200" b="0" i="0" u="none" strike="noStrike" cap="none">
                <a:solidFill>
                  <a:schemeClr val="lt1"/>
                </a:solidFill>
                <a:latin typeface="Calibri"/>
                <a:ea typeface="Calibri"/>
                <a:cs typeface="Calibri"/>
                <a:sym typeface="Calibri"/>
              </a:endParaRPr>
            </a:p>
          </p:txBody>
        </p:sp>
        <p:sp>
          <p:nvSpPr>
            <p:cNvPr id="722" name="Google Shape;722;p94"/>
            <p:cNvSpPr/>
            <p:nvPr/>
          </p:nvSpPr>
          <p:spPr>
            <a:xfrm>
              <a:off x="72186" y="3530837"/>
              <a:ext cx="1307717" cy="1307717"/>
            </a:xfrm>
            <a:prstGeom prst="ellipse">
              <a:avLst/>
            </a:prstGeom>
            <a:solidFill>
              <a:schemeClr val="lt1"/>
            </a:solidFill>
            <a:ln w="12700" cap="flat" cmpd="sng">
              <a:solidFill>
                <a:srgbClr val="0DCF9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5"/>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Approaches to Management of Patients with Diabetes and CKD</a:t>
            </a:r>
            <a:endParaRPr/>
          </a:p>
        </p:txBody>
      </p:sp>
      <p:sp>
        <p:nvSpPr>
          <p:cNvPr id="728" name="Google Shape;728;p95"/>
          <p:cNvSpPr txBox="1">
            <a:spLocks noGrp="1"/>
          </p:cNvSpPr>
          <p:nvPr>
            <p:ph type="subTitle" idx="1"/>
          </p:nvPr>
        </p:nvSpPr>
        <p:spPr>
          <a:xfrm>
            <a:off x="304800" y="1462907"/>
            <a:ext cx="11677934"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5.1.1: We recommend that a structured self-management educational program be implemented for care of people with diabetes and CKD (Figure 28) </a:t>
            </a:r>
            <a:r>
              <a:rPr lang="en-US" sz="2400" b="1" i="1" u="none" strike="noStrike" cap="none">
                <a:solidFill>
                  <a:schemeClr val="dk2"/>
                </a:solidFill>
                <a:latin typeface="Calibri"/>
                <a:ea typeface="Calibri"/>
                <a:cs typeface="Calibri"/>
                <a:sym typeface="Calibri"/>
              </a:rPr>
              <a:t>(1C)</a:t>
            </a:r>
            <a:r>
              <a:rPr lang="en-US" sz="2400" b="1" i="0" u="none" strike="noStrike" cap="none">
                <a:solidFill>
                  <a:schemeClr val="dk2"/>
                </a:solidFill>
                <a:latin typeface="Calibri"/>
                <a:ea typeface="Calibri"/>
                <a:cs typeface="Calibri"/>
                <a:sym typeface="Calibri"/>
              </a:rPr>
              <a:t>.</a:t>
            </a:r>
            <a:endParaRPr/>
          </a:p>
          <a:p>
            <a:pPr marL="0" marR="0" lvl="0" indent="0" algn="l" rtl="0">
              <a:lnSpc>
                <a:spcPct val="90000"/>
              </a:lnSpc>
              <a:spcBef>
                <a:spcPts val="1000"/>
              </a:spcBef>
              <a:spcAft>
                <a:spcPts val="0"/>
              </a:spcAft>
              <a:buClr>
                <a:schemeClr val="dk2"/>
              </a:buClr>
              <a:buSzPts val="1400"/>
              <a:buFont typeface="Arial"/>
              <a:buNone/>
            </a:pPr>
            <a:endParaRPr sz="1400" b="1" i="0" u="none" strike="noStrike" cap="none">
              <a:solidFill>
                <a:schemeClr val="dk2"/>
              </a:solidFill>
              <a:latin typeface="Calibri"/>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5.1.1: Health care systems should consider implementing a structured self-management program for patients with diabetes and CKD, taking into consideration local context, cultures, and availability of resources.</a:t>
            </a:r>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p:txBody>
      </p:sp>
      <p:pic>
        <p:nvPicPr>
          <p:cNvPr id="729" name="Google Shape;729;p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31235" y="3677382"/>
            <a:ext cx="7068578" cy="300935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6"/>
          <p:cNvSpPr txBox="1">
            <a:spLocks noGrp="1"/>
          </p:cNvSpPr>
          <p:nvPr>
            <p:ph type="ctrTitle"/>
          </p:nvPr>
        </p:nvSpPr>
        <p:spPr>
          <a:xfrm>
            <a:off x="319087" y="281405"/>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Approaches to Management of Patients with Diabetes and CKD</a:t>
            </a:r>
            <a:endParaRPr/>
          </a:p>
        </p:txBody>
      </p:sp>
      <p:sp>
        <p:nvSpPr>
          <p:cNvPr id="735" name="Google Shape;735;p96"/>
          <p:cNvSpPr txBox="1">
            <a:spLocks noGrp="1"/>
          </p:cNvSpPr>
          <p:nvPr>
            <p:ph type="subTitle" idx="1"/>
          </p:nvPr>
        </p:nvSpPr>
        <p:spPr>
          <a:xfrm>
            <a:off x="319087" y="1481733"/>
            <a:ext cx="11090676" cy="50948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a:solidFill>
                  <a:schemeClr val="dk2"/>
                </a:solidFill>
                <a:latin typeface="Calibri"/>
                <a:ea typeface="Calibri"/>
                <a:cs typeface="Calibri"/>
                <a:sym typeface="Calibri"/>
              </a:rPr>
              <a:t>Recommendation 5.2.1: We suggest that policymakers and institutional decision-makers should implement team-based, integrated care focused on risk evaluation and patient empowerment to provide comprehensive care in patients with diabetes and CKD </a:t>
            </a:r>
            <a:r>
              <a:rPr lang="en-US" sz="2400" b="1" i="1" u="none" strike="noStrike" cap="none">
                <a:solidFill>
                  <a:schemeClr val="dk2"/>
                </a:solidFill>
                <a:latin typeface="Calibri"/>
                <a:ea typeface="Calibri"/>
                <a:cs typeface="Calibri"/>
                <a:sym typeface="Calibri"/>
              </a:rPr>
              <a:t>(2B)</a:t>
            </a:r>
            <a:r>
              <a:rPr lang="en-US" sz="2400" b="1" i="0" u="none" strike="noStrike" cap="none">
                <a:solidFill>
                  <a:schemeClr val="dk2"/>
                </a:solidFill>
                <a:latin typeface="Calibri"/>
                <a:ea typeface="Calibri"/>
                <a:cs typeface="Calibri"/>
                <a:sym typeface="Calibri"/>
              </a:rPr>
              <a:t>.</a:t>
            </a: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Calibri"/>
              <a:ea typeface="Calibri"/>
              <a:cs typeface="Calibri"/>
              <a:sym typeface="Calibri"/>
            </a:endParaRPr>
          </a:p>
          <a:p>
            <a:pPr marL="342900" marR="0" lvl="0" indent="-165100" algn="l"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Calibri"/>
              <a:ea typeface="Calibri"/>
              <a:cs typeface="Calibri"/>
              <a:sym typeface="Calibri"/>
            </a:endParaRPr>
          </a:p>
        </p:txBody>
      </p:sp>
      <p:pic>
        <p:nvPicPr>
          <p:cNvPr id="736" name="Google Shape;736;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00812" y="2499360"/>
            <a:ext cx="5790376" cy="435864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47209" y="2792748"/>
            <a:ext cx="5712609" cy="4065252"/>
          </a:xfrm>
          <a:prstGeom prst="rect">
            <a:avLst/>
          </a:prstGeom>
          <a:noFill/>
          <a:ln>
            <a:noFill/>
          </a:ln>
        </p:spPr>
      </p:pic>
      <p:sp>
        <p:nvSpPr>
          <p:cNvPr id="742" name="Google Shape;742;p97"/>
          <p:cNvSpPr txBox="1">
            <a:spLocks noGrp="1"/>
          </p:cNvSpPr>
          <p:nvPr>
            <p:ph type="ctrTitle"/>
          </p:nvPr>
        </p:nvSpPr>
        <p:spPr>
          <a:xfrm>
            <a:off x="319087" y="281405"/>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Approaches to Management of Patients with Diabetes and CKD</a:t>
            </a:r>
            <a:endParaRPr/>
          </a:p>
        </p:txBody>
      </p:sp>
      <p:sp>
        <p:nvSpPr>
          <p:cNvPr id="743" name="Google Shape;743;p97"/>
          <p:cNvSpPr txBox="1">
            <a:spLocks noGrp="1"/>
          </p:cNvSpPr>
          <p:nvPr>
            <p:ph type="subTitle" idx="1"/>
          </p:nvPr>
        </p:nvSpPr>
        <p:spPr>
          <a:xfrm>
            <a:off x="319087" y="1481733"/>
            <a:ext cx="11090676" cy="50948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a:solidFill>
                  <a:schemeClr val="dk2"/>
                </a:solidFill>
                <a:latin typeface="Calibri"/>
                <a:ea typeface="Calibri"/>
                <a:cs typeface="Calibri"/>
                <a:sym typeface="Calibri"/>
              </a:rPr>
              <a:t>Practice Point 5.2.1:</a:t>
            </a:r>
            <a:r>
              <a:rPr lang="en-US" sz="2400" b="0" i="1" u="none" strike="noStrike" cap="none">
                <a:solidFill>
                  <a:schemeClr val="dk2"/>
                </a:solidFill>
                <a:latin typeface="Calibri"/>
                <a:ea typeface="Calibri"/>
                <a:cs typeface="Calibri"/>
                <a:sym typeface="Calibri"/>
              </a:rPr>
              <a:t> </a:t>
            </a:r>
            <a:r>
              <a:rPr lang="en-US" sz="2400" b="0" i="0" u="none" strike="noStrike" cap="none">
                <a:solidFill>
                  <a:schemeClr val="dk2"/>
                </a:solidFill>
                <a:latin typeface="Calibri"/>
                <a:ea typeface="Calibri"/>
                <a:cs typeface="Calibri"/>
                <a:sym typeface="Calibri"/>
              </a:rPr>
              <a:t>Team-based integrated care, supported by decision-makers, should be delivered by physicians and nonphysician personnel (e.g., trained nurses and dieticians, pharmacists, health care assistants, community workers, peer supporters) preferably with knowledge of CKD (Figure 33).</a:t>
            </a:r>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Calibri"/>
              <a:ea typeface="Calibri"/>
              <a:cs typeface="Calibri"/>
              <a:sym typeface="Calibri"/>
            </a:endParaRPr>
          </a:p>
          <a:p>
            <a:pPr marL="342900" marR="0" lvl="0" indent="-165100" algn="l"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8"/>
          <p:cNvSpPr txBox="1">
            <a:spLocks noGrp="1"/>
          </p:cNvSpPr>
          <p:nvPr>
            <p:ph type="ctrTitle"/>
          </p:nvPr>
        </p:nvSpPr>
        <p:spPr>
          <a:xfrm>
            <a:off x="304800" y="365164"/>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Calibri"/>
                <a:ea typeface="Calibri"/>
                <a:cs typeface="Calibri"/>
                <a:sym typeface="Calibri"/>
              </a:rPr>
              <a:t>Overall Summary</a:t>
            </a:r>
            <a:endParaRPr dirty="0"/>
          </a:p>
        </p:txBody>
      </p:sp>
      <p:sp>
        <p:nvSpPr>
          <p:cNvPr id="749" name="Google Shape;749;p98"/>
          <p:cNvSpPr txBox="1">
            <a:spLocks noGrp="1"/>
          </p:cNvSpPr>
          <p:nvPr>
            <p:ph type="subTitle" idx="1"/>
          </p:nvPr>
        </p:nvSpPr>
        <p:spPr>
          <a:xfrm>
            <a:off x="304800" y="1346709"/>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750" name="Google Shape;750;p98"/>
          <p:cNvSpPr txBox="1"/>
          <p:nvPr/>
        </p:nvSpPr>
        <p:spPr>
          <a:xfrm>
            <a:off x="296411" y="884155"/>
            <a:ext cx="11582400" cy="584321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First KDIGO guideline on Diabetes and CKD now available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Provide recommendations and practice points on: </a:t>
            </a:r>
            <a:endParaRPr sz="2400" b="0" i="0" u="none" strike="noStrike" cap="none">
              <a:solidFill>
                <a:schemeClr val="dk2"/>
              </a:solidFill>
              <a:latin typeface="Calibri"/>
              <a:ea typeface="Calibri"/>
              <a:cs typeface="Calibri"/>
              <a:sym typeface="Calibri"/>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Comprehensive care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Glycemic monitoring and targets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Lifestyle interventions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Antihyperglycemic therapies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Approaches to management of patients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Patient-centered decision-making and support; and consistent efforts at improving diet and exercise remain the foundation of all glycemic management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Control of risk factors including RAS blockade remains part of standard of care</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Glycemia is monitored with HbA1c and blood glucose</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Glycemic targets should be individualized with focus on increased risk for hypoglycemia with declining kidney function</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Initial use of both metformin and SGLT2i is recommended</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2"/>
              </a:buClr>
              <a:buSzPts val="2400"/>
              <a:buFont typeface="Arial"/>
              <a:buChar char="•"/>
            </a:pPr>
            <a:r>
              <a:rPr lang="en-US" sz="2400" b="0" i="0" u="none" strike="noStrike" cap="none">
                <a:solidFill>
                  <a:schemeClr val="dk2"/>
                </a:solidFill>
                <a:latin typeface="Calibri"/>
                <a:ea typeface="Calibri"/>
                <a:cs typeface="Calibri"/>
                <a:sym typeface="Calibri"/>
              </a:rPr>
              <a:t>Health care organizations should support a coordinated effort. </a:t>
            </a:r>
            <a:endParaRPr sz="1400" b="0" i="0" u="none" strike="noStrike" cap="none">
              <a:solidFill>
                <a:srgbClr val="000000"/>
              </a:solidFill>
              <a:latin typeface="Arial"/>
              <a:ea typeface="Arial"/>
              <a:cs typeface="Arial"/>
              <a:sym typeface="Arial"/>
            </a:endParaRPr>
          </a:p>
          <a:p>
            <a:pPr marL="228600" marR="0" lvl="0" indent="-101600" algn="l" rtl="0">
              <a:lnSpc>
                <a:spcPct val="90000"/>
              </a:lnSpc>
              <a:spcBef>
                <a:spcPts val="100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Calibri"/>
              <a:ea typeface="Calibri"/>
              <a:cs typeface="Calibri"/>
              <a:sym typeface="Calibri"/>
            </a:endParaRPr>
          </a:p>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1D9B2-943E-4A60-A3BE-D2C8B80E89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64" t="1283" r="3090" b="-1"/>
          <a:stretch/>
        </p:blipFill>
        <p:spPr>
          <a:xfrm>
            <a:off x="2372412" y="747885"/>
            <a:ext cx="7447175" cy="6110115"/>
          </a:xfrm>
          <a:prstGeom prst="rect">
            <a:avLst/>
          </a:prstGeom>
          <a:noFill/>
        </p:spPr>
      </p:pic>
      <p:sp>
        <p:nvSpPr>
          <p:cNvPr id="2" name="Title 1">
            <a:extLst>
              <a:ext uri="{FF2B5EF4-FFF2-40B4-BE49-F238E27FC236}">
                <a16:creationId xmlns:a16="http://schemas.microsoft.com/office/drawing/2014/main" id="{0DDD9A94-E481-43C9-BAC6-86A4B328685C}"/>
              </a:ext>
            </a:extLst>
          </p:cNvPr>
          <p:cNvSpPr>
            <a:spLocks noGrp="1"/>
          </p:cNvSpPr>
          <p:nvPr>
            <p:ph type="ctrTitle"/>
          </p:nvPr>
        </p:nvSpPr>
        <p:spPr>
          <a:xfrm>
            <a:off x="304800" y="120790"/>
            <a:ext cx="11090676" cy="769441"/>
          </a:xfrm>
        </p:spPr>
        <p:txBody>
          <a:bodyPr/>
          <a:lstStyle/>
          <a:p>
            <a:r>
              <a:rPr lang="en-US" sz="4400" b="0" cap="small" dirty="0">
                <a:solidFill>
                  <a:srgbClr val="2C62A9"/>
                </a:solidFill>
                <a:latin typeface="Calibri"/>
                <a:ea typeface="Calibri"/>
                <a:cs typeface="Calibri"/>
                <a:sym typeface="Calibri"/>
              </a:rPr>
              <a:t>Central Illustration</a:t>
            </a:r>
            <a:endParaRPr lang="en-US" dirty="0"/>
          </a:p>
        </p:txBody>
      </p:sp>
    </p:spTree>
    <p:extLst>
      <p:ext uri="{BB962C8B-B14F-4D97-AF65-F5344CB8AC3E}">
        <p14:creationId xmlns:p14="http://schemas.microsoft.com/office/powerpoint/2010/main" val="3971682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9"/>
          <p:cNvSpPr txBox="1">
            <a:spLocks noGrp="1"/>
          </p:cNvSpPr>
          <p:nvPr>
            <p:ph type="ctrTitle"/>
          </p:nvPr>
        </p:nvSpPr>
        <p:spPr>
          <a:xfrm>
            <a:off x="304800" y="365164"/>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a:solidFill>
                  <a:srgbClr val="2C62A9"/>
                </a:solidFill>
                <a:latin typeface="Calibri"/>
                <a:ea typeface="Calibri"/>
                <a:cs typeface="Calibri"/>
                <a:sym typeface="Calibri"/>
              </a:rPr>
              <a:t>Question and Answer</a:t>
            </a:r>
            <a:endParaRPr/>
          </a:p>
        </p:txBody>
      </p:sp>
      <p:sp>
        <p:nvSpPr>
          <p:cNvPr id="756" name="Google Shape;756;p99"/>
          <p:cNvSpPr txBox="1">
            <a:spLocks noGrp="1"/>
          </p:cNvSpPr>
          <p:nvPr>
            <p:ph type="subTitle" idx="1"/>
          </p:nvPr>
        </p:nvSpPr>
        <p:spPr>
          <a:xfrm>
            <a:off x="304800" y="1346709"/>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Calibri"/>
                <a:ea typeface="Calibri"/>
                <a:cs typeface="Calibri"/>
                <a:sym typeface="Calibri"/>
              </a:rPr>
              <a:t>Work Group</a:t>
            </a:r>
            <a:endParaRPr sz="4400" b="0" cap="small">
              <a:solidFill>
                <a:srgbClr val="2C62A9"/>
              </a:solidFill>
              <a:latin typeface="Calibri"/>
              <a:ea typeface="Calibri"/>
              <a:cs typeface="Calibri"/>
              <a:sym typeface="Calibri"/>
            </a:endParaRPr>
          </a:p>
        </p:txBody>
      </p:sp>
      <p:sp>
        <p:nvSpPr>
          <p:cNvPr id="184" name="Google Shape;184;p20"/>
          <p:cNvSpPr txBox="1">
            <a:spLocks noGrp="1"/>
          </p:cNvSpPr>
          <p:nvPr>
            <p:ph type="subTitle" idx="1"/>
          </p:nvPr>
        </p:nvSpPr>
        <p:spPr>
          <a:xfrm>
            <a:off x="304800" y="1062888"/>
            <a:ext cx="11582400" cy="493279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Diverse expertise</a:t>
            </a:r>
            <a:endParaRPr/>
          </a:p>
          <a:p>
            <a:pPr marL="342900" marR="0" lvl="0" indent="-139700" algn="l" rtl="0">
              <a:lnSpc>
                <a:spcPct val="100000"/>
              </a:lnSpc>
              <a:spcBef>
                <a:spcPts val="0"/>
              </a:spcBef>
              <a:spcAft>
                <a:spcPts val="0"/>
              </a:spcAft>
              <a:buClr>
                <a:schemeClr val="dk2"/>
              </a:buClr>
              <a:buSzPts val="3200"/>
              <a:buFont typeface="Arial"/>
              <a:buNone/>
            </a:pPr>
            <a:endParaRPr sz="3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Worldwide scope </a:t>
            </a:r>
            <a:endParaRPr/>
          </a:p>
          <a:p>
            <a:pPr marL="342900" marR="0" lvl="0" indent="-139700" algn="l" rtl="0">
              <a:lnSpc>
                <a:spcPct val="100000"/>
              </a:lnSpc>
              <a:spcBef>
                <a:spcPts val="0"/>
              </a:spcBef>
              <a:spcAft>
                <a:spcPts val="0"/>
              </a:spcAft>
              <a:buClr>
                <a:schemeClr val="dk2"/>
              </a:buClr>
              <a:buSzPts val="3200"/>
              <a:buFont typeface="Arial"/>
              <a:buNone/>
            </a:pPr>
            <a:endParaRPr sz="3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Deep experience</a:t>
            </a:r>
            <a:endParaRPr/>
          </a:p>
          <a:p>
            <a:pPr marL="342900" marR="0" lvl="0" indent="-139700" algn="l" rtl="0">
              <a:lnSpc>
                <a:spcPct val="100000"/>
              </a:lnSpc>
              <a:spcBef>
                <a:spcPts val="0"/>
              </a:spcBef>
              <a:spcAft>
                <a:spcPts val="0"/>
              </a:spcAft>
              <a:buClr>
                <a:schemeClr val="dk2"/>
              </a:buClr>
              <a:buSzPts val="3200"/>
              <a:buFont typeface="Arial"/>
              <a:buNone/>
            </a:pPr>
            <a:endParaRPr sz="3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Patients</a:t>
            </a:r>
            <a:endParaRPr/>
          </a:p>
          <a:p>
            <a:pPr marL="342900" marR="0" lvl="0" indent="-139700" algn="l" rtl="0">
              <a:lnSpc>
                <a:spcPct val="100000"/>
              </a:lnSpc>
              <a:spcBef>
                <a:spcPts val="0"/>
              </a:spcBef>
              <a:spcAft>
                <a:spcPts val="0"/>
              </a:spcAft>
              <a:buClr>
                <a:schemeClr val="dk2"/>
              </a:buClr>
              <a:buSzPts val="3200"/>
              <a:buFont typeface="Arial"/>
              <a:buNone/>
            </a:pPr>
            <a:endParaRPr sz="3200" b="0" i="0" u="none" strike="noStrike" cap="none">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3200" b="0" i="0" u="none" strike="noStrike" cap="none">
                <a:solidFill>
                  <a:schemeClr val="dk2"/>
                </a:solidFill>
                <a:latin typeface="Calibri"/>
                <a:ea typeface="Calibri"/>
                <a:cs typeface="Calibri"/>
                <a:sym typeface="Calibri"/>
              </a:rPr>
              <a:t>Evidence Review Team</a:t>
            </a:r>
            <a:endParaRPr/>
          </a:p>
          <a:p>
            <a:pPr marL="342900" marR="0" lvl="0" indent="-139700" algn="l" rtl="0">
              <a:lnSpc>
                <a:spcPct val="100000"/>
              </a:lnSpc>
              <a:spcBef>
                <a:spcPts val="0"/>
              </a:spcBef>
              <a:spcAft>
                <a:spcPts val="0"/>
              </a:spcAft>
              <a:buClr>
                <a:schemeClr val="dk2"/>
              </a:buClr>
              <a:buSzPts val="3200"/>
              <a:buFont typeface="Arial"/>
              <a:buNone/>
            </a:pPr>
            <a:endParaRPr sz="3200" b="0" i="0" u="none" strike="noStrike" cap="none">
              <a:solidFill>
                <a:schemeClr val="dk2"/>
              </a:solidFill>
              <a:latin typeface="Calibri"/>
              <a:ea typeface="Calibri"/>
              <a:cs typeface="Calibri"/>
              <a:sym typeface="Calibri"/>
            </a:endParaRPr>
          </a:p>
        </p:txBody>
      </p:sp>
      <p:pic>
        <p:nvPicPr>
          <p:cNvPr id="185" name="Google Shape;185;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23529" y="454212"/>
            <a:ext cx="6031166" cy="5573993"/>
          </a:xfrm>
          <a:prstGeom prst="rect">
            <a:avLst/>
          </a:prstGeom>
          <a:noFill/>
          <a:ln>
            <a:noFill/>
          </a:ln>
        </p:spPr>
      </p:pic>
      <p:pic>
        <p:nvPicPr>
          <p:cNvPr id="186" name="Google Shape;186;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22189" y="6105899"/>
            <a:ext cx="5332506" cy="304360"/>
          </a:xfrm>
          <a:prstGeom prst="rect">
            <a:avLst/>
          </a:prstGeom>
          <a:noFill/>
          <a:ln>
            <a:noFill/>
          </a:ln>
        </p:spPr>
      </p:pic>
      <p:pic>
        <p:nvPicPr>
          <p:cNvPr id="187" name="Google Shape;187;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62977" y="6410259"/>
            <a:ext cx="4501646" cy="311964"/>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681</TotalTime>
  <Words>4623</Words>
  <Application>Microsoft Macintosh PowerPoint</Application>
  <PresentationFormat>Widescreen</PresentationFormat>
  <Paragraphs>576</Paragraphs>
  <Slides>89</Slides>
  <Notes>88</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89</vt:i4>
      </vt:variant>
    </vt:vector>
  </HeadingPairs>
  <TitlesOfParts>
    <vt:vector size="96" baseType="lpstr">
      <vt:lpstr>Malgun Gothic</vt:lpstr>
      <vt:lpstr>Arial</vt:lpstr>
      <vt:lpstr>Calibri</vt:lpstr>
      <vt:lpstr>Noto Sans Symbols</vt:lpstr>
      <vt:lpstr>Verdana</vt:lpstr>
      <vt:lpstr>1_Office Theme</vt:lpstr>
      <vt:lpstr>2_Office Theme</vt:lpstr>
      <vt:lpstr>KDIGO 2020 Clinical Practice Guideline  on Diabetes Management in CKD Speaker’s Guide</vt:lpstr>
      <vt:lpstr>Table of contents</vt:lpstr>
      <vt:lpstr>PowerPoint Presentation</vt:lpstr>
      <vt:lpstr>KDIGO Controversies Conference: Diabetes &amp; CKD</vt:lpstr>
      <vt:lpstr>Timeline: Guideline for Diabetes Management in CKD</vt:lpstr>
      <vt:lpstr>The Beginning</vt:lpstr>
      <vt:lpstr>Scope of the Clinical Practice Guideline</vt:lpstr>
      <vt:lpstr>Guideline goals</vt:lpstr>
      <vt:lpstr>Work Group</vt:lpstr>
      <vt:lpstr>Work Group</vt:lpstr>
      <vt:lpstr>PowerPoint Presentation</vt:lpstr>
      <vt:lpstr>Challenges to the Guideline</vt:lpstr>
      <vt:lpstr>Evidence review </vt:lpstr>
      <vt:lpstr>Evidence Review </vt:lpstr>
      <vt:lpstr>PICO questions </vt:lpstr>
      <vt:lpstr>PowerPoint Presentation</vt:lpstr>
      <vt:lpstr>PowerPoint Presentation</vt:lpstr>
      <vt:lpstr>Literature search  October 2018; Updated in February 2020</vt:lpstr>
      <vt:lpstr>Evidence synthesis </vt:lpstr>
      <vt:lpstr>Grading recommendations</vt:lpstr>
      <vt:lpstr>Guideline Format</vt:lpstr>
      <vt:lpstr>Guideline Format</vt:lpstr>
      <vt:lpstr>MAGICapp – Evidence to recommendation</vt:lpstr>
      <vt:lpstr>MAGICapp – Evidence to recommendation</vt:lpstr>
      <vt:lpstr>Diabetes &amp; CKD Guideline Contents</vt:lpstr>
      <vt:lpstr>Comprehensive Care in Patients with Diabetes and CKD</vt:lpstr>
      <vt:lpstr>Comprehensive Care in Patients with Diabetes and CKD</vt:lpstr>
      <vt:lpstr>Comprehensive Care in Patients with Diabetes and CKD</vt:lpstr>
      <vt:lpstr>Figure 4. Monitoring of serum creatinine and potassium during ACEi or ARB treatment - dose adjustment and monitoring of side effects</vt:lpstr>
      <vt:lpstr>Comprehensive Care in Patients with Diabetes and CKD</vt:lpstr>
      <vt:lpstr>PowerPoint Presentation</vt:lpstr>
      <vt:lpstr>Comprehensive Care in Patients with Diabetes and CKD</vt:lpstr>
      <vt:lpstr>Glycemic Monitoring and Targets in Patients with Diabetes and CKD</vt:lpstr>
      <vt:lpstr>Glycemic Monitoring and Targets in Patients with Diabetes and CKD</vt:lpstr>
      <vt:lpstr>Figure 6. Frequency of HbA1c measurement and use of GMI in CKD</vt:lpstr>
      <vt:lpstr>PowerPoint Presentation</vt:lpstr>
      <vt:lpstr>Glycemic Monitoring and Targets in Patients with Diabetes and CKD</vt:lpstr>
      <vt:lpstr>Glycemic Monitoring and Targets in Patients with Diabetes and CKD</vt:lpstr>
      <vt:lpstr>Lifestyle Interventions in Patients with Diabetes and CKD</vt:lpstr>
      <vt:lpstr>Lifestyle Interventions in Patients with Diabetes and CKD</vt:lpstr>
      <vt:lpstr>Lifestyle Interventions in Patients with Diabetes and CKD</vt:lpstr>
      <vt:lpstr>Figure 14. Ten ways to cut out salt</vt:lpstr>
      <vt:lpstr>Lifestyle Interventions in Patients with Diabetes and CKD</vt:lpstr>
      <vt:lpstr>Lifestyle Interventions in Patients with Diabetes and CKD</vt:lpstr>
      <vt:lpstr>Lifestyle Interventions in Patients with Diabetes and CKD</vt:lpstr>
      <vt:lpstr>Figure 17. Suggested approach to address physical inactivity and sedentary behavior in CKD</vt:lpstr>
      <vt:lpstr>Clinical Trials of New Diabetes Drugs</vt:lpstr>
      <vt:lpstr>Summary of the benefits and harms of SGLT2 inhibitors, GLP-1 receptor agonists, and DPP-4 inhibitors, by class, as observed in large, placebo-controlled clinical outcomes trials</vt:lpstr>
      <vt:lpstr>Anti-hyperglycemic Therapies in Patients with Diabetes and CKD</vt:lpstr>
      <vt:lpstr>Figure 18. Treatment algorithm for selecting antihyperglycemic drugs for patients with T2D and CKD</vt:lpstr>
      <vt:lpstr>Figure 20. Patient factors influencing selection of glucose-lowering drugs other than SGLT2i and metformin in T2D and CKD</vt:lpstr>
      <vt:lpstr>Anti-hyperglycemic Therapies in Patients with Diabetes and CKD</vt:lpstr>
      <vt:lpstr>Figure 22. Suggested approach in dosing metformin based on the level of kidney function</vt:lpstr>
      <vt:lpstr>Anti-hyperglycemic Therapies in Patients with Diabetes and CKD</vt:lpstr>
      <vt:lpstr>Anti-hyperglycemic Therapies in Patients with Diabetes and CKD</vt:lpstr>
      <vt:lpstr>Figure 24. Algorithm for initiation of SGLT2i therapy for patients with T2D, CKD, and eGFR ≥30 ml/min per 1.73 m2, who are already being treated with antihyperglycemic medications</vt:lpstr>
      <vt:lpstr>PowerPoint Presentation</vt:lpstr>
      <vt:lpstr>PowerPoint Presentation</vt:lpstr>
      <vt:lpstr>PowerPoint Presentation</vt:lpstr>
      <vt:lpstr>PowerPoint Presentation</vt:lpstr>
      <vt:lpstr>PowerPoint Presentation</vt:lpstr>
      <vt:lpstr>PowerPoint Presentation</vt:lpstr>
      <vt:lpstr>SGLT2 inhibitors and CKD progression</vt:lpstr>
      <vt:lpstr>SGLT2 inhibitors and 3-point major cardiovascular events</vt:lpstr>
      <vt:lpstr>SGLT2 inhibitors and kidney outcomes</vt:lpstr>
      <vt:lpstr>PowerPoint Presentation</vt:lpstr>
      <vt:lpstr>PowerPoint Presentation</vt:lpstr>
      <vt:lpstr>SGLT-2 Inhibition and Glomerular Hemodynamics in Diabetes </vt:lpstr>
      <vt:lpstr>The Kidney-Heart Connection for Organ Protection</vt:lpstr>
      <vt:lpstr>Anti-hyperglycemic Therapies in Patients with Diabetes and CKD</vt:lpstr>
      <vt:lpstr>Anti-hyperglycemic Therapies in Patients with Diabetes and CKD</vt:lpstr>
      <vt:lpstr>Anti-hyperglycemic Therapies in Patients with Diabetes and CKD</vt:lpstr>
      <vt:lpstr>PowerPoint Presentation</vt:lpstr>
      <vt:lpstr>Anti-hyperglycemic Therapies in Patients with Diabetes and CKD</vt:lpstr>
      <vt:lpstr>GLP-1 Receptor Agonists in Discovery and Pre-Clinical Science</vt:lpstr>
      <vt:lpstr>Anti-hyperglycemic Therapies in Patients with Diabetes and CKD</vt:lpstr>
      <vt:lpstr>Figure 27. Dosing for available GLP-1 RA agents and dose modification for CKD</vt:lpstr>
      <vt:lpstr>PowerPoint Presentation</vt:lpstr>
      <vt:lpstr>Ongoing and Upcoming Kidney Outcome Trials</vt:lpstr>
      <vt:lpstr>PowerPoint Presentation</vt:lpstr>
      <vt:lpstr>PowerPoint Presentation</vt:lpstr>
      <vt:lpstr>PowerPoint Presentation</vt:lpstr>
      <vt:lpstr>Impact of outcome trials on treatment guidelines</vt:lpstr>
      <vt:lpstr>Approaches to Management of Patients with Diabetes and CKD</vt:lpstr>
      <vt:lpstr>Approaches to Management of Patients with Diabetes and CKD</vt:lpstr>
      <vt:lpstr>Approaches to Management of Patients with Diabetes and CKD</vt:lpstr>
      <vt:lpstr>Overall Summary</vt:lpstr>
      <vt:lpstr>Central Illustration</vt:lpstr>
      <vt:lpstr>Question and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KDIGO Clinical Practice Guideline  on Diabetes Management in CKD</dc:title>
  <dc:creator>Amy Earley</dc:creator>
  <cp:lastModifiedBy>Tanya Green</cp:lastModifiedBy>
  <cp:revision>18</cp:revision>
  <dcterms:modified xsi:type="dcterms:W3CDTF">2020-11-10T01:17:38Z</dcterms:modified>
</cp:coreProperties>
</file>