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Lst>
  <p:notesMasterIdLst>
    <p:notesMasterId r:id="rId71"/>
  </p:notesMasterIdLst>
  <p:sldIdLst>
    <p:sldId id="256" r:id="rId3"/>
    <p:sldId id="258" r:id="rId4"/>
    <p:sldId id="259" r:id="rId5"/>
    <p:sldId id="260" r:id="rId6"/>
    <p:sldId id="346" r:id="rId7"/>
    <p:sldId id="262" r:id="rId8"/>
    <p:sldId id="263" r:id="rId9"/>
    <p:sldId id="264" r:id="rId10"/>
    <p:sldId id="265" r:id="rId11"/>
    <p:sldId id="266" r:id="rId12"/>
    <p:sldId id="267" r:id="rId13"/>
    <p:sldId id="268" r:id="rId14"/>
    <p:sldId id="269" r:id="rId15"/>
    <p:sldId id="270" r:id="rId16"/>
    <p:sldId id="347" r:id="rId17"/>
    <p:sldId id="271" r:id="rId18"/>
    <p:sldId id="348" r:id="rId19"/>
    <p:sldId id="272" r:id="rId20"/>
    <p:sldId id="349" r:id="rId21"/>
    <p:sldId id="273" r:id="rId22"/>
    <p:sldId id="274" r:id="rId23"/>
    <p:sldId id="275" r:id="rId24"/>
    <p:sldId id="276" r:id="rId25"/>
    <p:sldId id="277" r:id="rId26"/>
    <p:sldId id="350" r:id="rId27"/>
    <p:sldId id="278" r:id="rId28"/>
    <p:sldId id="281" r:id="rId29"/>
    <p:sldId id="282" r:id="rId30"/>
    <p:sldId id="351" r:id="rId31"/>
    <p:sldId id="283" r:id="rId32"/>
    <p:sldId id="284" r:id="rId33"/>
    <p:sldId id="285" r:id="rId34"/>
    <p:sldId id="286" r:id="rId35"/>
    <p:sldId id="311" r:id="rId36"/>
    <p:sldId id="352" r:id="rId37"/>
    <p:sldId id="327" r:id="rId38"/>
    <p:sldId id="353" r:id="rId39"/>
    <p:sldId id="354"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5" r:id="rId56"/>
    <p:sldId id="306" r:id="rId57"/>
    <p:sldId id="307" r:id="rId58"/>
    <p:sldId id="308" r:id="rId59"/>
    <p:sldId id="309" r:id="rId60"/>
    <p:sldId id="310" r:id="rId61"/>
    <p:sldId id="328" r:id="rId62"/>
    <p:sldId id="332" r:id="rId63"/>
    <p:sldId id="340" r:id="rId64"/>
    <p:sldId id="341" r:id="rId65"/>
    <p:sldId id="355" r:id="rId66"/>
    <p:sldId id="342" r:id="rId67"/>
    <p:sldId id="343" r:id="rId68"/>
    <p:sldId id="345" r:id="rId69"/>
    <p:sldId id="344" r:id="rId7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CA0C15-4737-4E3B-B5A0-22ED9B0B2A0D}">
  <a:tblStyle styleId="{1ECA0C15-4737-4E3B-B5A0-22ED9B0B2A0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5"/>
          </a:solidFill>
        </a:fill>
      </a:tcStyle>
    </a:wholeTbl>
    <a:band1H>
      <a:tcTxStyle b="off" i="off"/>
      <a:tcStyle>
        <a:tcBdr/>
        <a:fill>
          <a:solidFill>
            <a:srgbClr val="CAD4EA"/>
          </a:solidFill>
        </a:fill>
      </a:tcStyle>
    </a:band1H>
    <a:band2H>
      <a:tcTxStyle b="off" i="off"/>
      <a:tcStyle>
        <a:tcBdr/>
      </a:tcStyle>
    </a:band2H>
    <a:band1V>
      <a:tcTxStyle b="off" i="off"/>
      <a:tcStyle>
        <a:tcBdr/>
        <a:fill>
          <a:solidFill>
            <a:srgbClr val="CAD4EA"/>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3" autoAdjust="0"/>
    <p:restoredTop sz="83770" autoAdjust="0"/>
  </p:normalViewPr>
  <p:slideViewPr>
    <p:cSldViewPr snapToGrid="0">
      <p:cViewPr varScale="1">
        <p:scale>
          <a:sx n="94" d="100"/>
          <a:sy n="94" d="100"/>
        </p:scale>
        <p:origin x="368" y="19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4372DC-ED5C-46B1-BAA6-A49F7FDF0A1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A093C22-DB3D-42C3-BDD7-AAC3D7C5AD31}">
      <dgm:prSet phldrT="[Text]" custT="1"/>
      <dgm:spPr/>
      <dgm:t>
        <a:bodyPr/>
        <a:lstStyle/>
        <a:p>
          <a:r>
            <a:rPr lang="en-US" sz="2800" b="1" dirty="0"/>
            <a:t>3.</a:t>
          </a:r>
          <a:r>
            <a:rPr lang="en-US" sz="2400" b="1" dirty="0"/>
            <a:t>                         Testable            PICO Question</a:t>
          </a:r>
        </a:p>
      </dgm:t>
    </dgm:pt>
    <dgm:pt modelId="{796B2334-86D5-426E-A7E8-802F8B317E59}" type="parTrans" cxnId="{06CFF3C8-DD17-480D-AAF0-3284AB299B4D}">
      <dgm:prSet/>
      <dgm:spPr/>
      <dgm:t>
        <a:bodyPr/>
        <a:lstStyle/>
        <a:p>
          <a:endParaRPr lang="en-US"/>
        </a:p>
      </dgm:t>
    </dgm:pt>
    <dgm:pt modelId="{5B3EC0A0-60AF-42DF-A215-03CA76BA147F}" type="sibTrans" cxnId="{06CFF3C8-DD17-480D-AAF0-3284AB299B4D}">
      <dgm:prSet/>
      <dgm:spPr/>
      <dgm:t>
        <a:bodyPr/>
        <a:lstStyle/>
        <a:p>
          <a:endParaRPr lang="en-US"/>
        </a:p>
      </dgm:t>
    </dgm:pt>
    <dgm:pt modelId="{9A93FD65-847B-4C4A-BB21-E2013AB16D7A}">
      <dgm:prSet phldrT="[Text]" custT="1"/>
      <dgm:spPr/>
      <dgm:t>
        <a:bodyPr/>
        <a:lstStyle/>
        <a:p>
          <a:r>
            <a:rPr lang="en-US" sz="2000" dirty="0">
              <a:solidFill>
                <a:srgbClr val="004990"/>
              </a:solidFill>
            </a:rPr>
            <a:t>Not included in a systematic review due to resource limitations</a:t>
          </a:r>
        </a:p>
      </dgm:t>
    </dgm:pt>
    <dgm:pt modelId="{4A7F85CF-EB6D-445E-B07E-FA08335E7C07}" type="parTrans" cxnId="{0803376E-8B2D-41B2-BAF0-6519F242712F}">
      <dgm:prSet/>
      <dgm:spPr/>
      <dgm:t>
        <a:bodyPr/>
        <a:lstStyle/>
        <a:p>
          <a:endParaRPr lang="en-US"/>
        </a:p>
      </dgm:t>
    </dgm:pt>
    <dgm:pt modelId="{30A2FF4C-52C8-4FCB-8687-D3B3CA0E00D2}" type="sibTrans" cxnId="{0803376E-8B2D-41B2-BAF0-6519F242712F}">
      <dgm:prSet/>
      <dgm:spPr/>
      <dgm:t>
        <a:bodyPr/>
        <a:lstStyle/>
        <a:p>
          <a:endParaRPr lang="en-US"/>
        </a:p>
      </dgm:t>
    </dgm:pt>
    <dgm:pt modelId="{5AD187B5-B5A3-4728-B9FF-3F06224140AF}">
      <dgm:prSet phldrT="[Text]" custT="1"/>
      <dgm:spPr/>
      <dgm:t>
        <a:bodyPr/>
        <a:lstStyle/>
        <a:p>
          <a:r>
            <a:rPr lang="en-US" sz="2000" dirty="0">
              <a:solidFill>
                <a:srgbClr val="004990"/>
              </a:solidFill>
            </a:rPr>
            <a:t>Uncommon (ideally none)</a:t>
          </a:r>
        </a:p>
      </dgm:t>
    </dgm:pt>
    <dgm:pt modelId="{2FC548B8-2FD3-4FDD-9B73-FB0F81369F71}" type="parTrans" cxnId="{4AC11153-A075-409F-B63F-223642A41063}">
      <dgm:prSet/>
      <dgm:spPr/>
      <dgm:t>
        <a:bodyPr/>
        <a:lstStyle/>
        <a:p>
          <a:endParaRPr lang="en-US"/>
        </a:p>
      </dgm:t>
    </dgm:pt>
    <dgm:pt modelId="{6A5E2EDD-15F2-42FC-908D-FA09672E537F}" type="sibTrans" cxnId="{4AC11153-A075-409F-B63F-223642A41063}">
      <dgm:prSet/>
      <dgm:spPr/>
      <dgm:t>
        <a:bodyPr/>
        <a:lstStyle/>
        <a:p>
          <a:endParaRPr lang="en-US"/>
        </a:p>
      </dgm:t>
    </dgm:pt>
    <dgm:pt modelId="{1EF53DEC-EDF3-4416-871B-25CF1B0D107B}" type="pres">
      <dgm:prSet presAssocID="{E54372DC-ED5C-46B1-BAA6-A49F7FDF0A15}" presName="diagram" presStyleCnt="0">
        <dgm:presLayoutVars>
          <dgm:chPref val="1"/>
          <dgm:dir/>
          <dgm:animOne val="branch"/>
          <dgm:animLvl val="lvl"/>
          <dgm:resizeHandles/>
        </dgm:presLayoutVars>
      </dgm:prSet>
      <dgm:spPr/>
    </dgm:pt>
    <dgm:pt modelId="{4EB3FB68-C417-4F0B-915E-85DE4E1903FF}" type="pres">
      <dgm:prSet presAssocID="{2A093C22-DB3D-42C3-BDD7-AAC3D7C5AD31}" presName="root" presStyleCnt="0"/>
      <dgm:spPr/>
    </dgm:pt>
    <dgm:pt modelId="{074E047A-4265-46BD-B2D2-A07357EB5DFF}" type="pres">
      <dgm:prSet presAssocID="{2A093C22-DB3D-42C3-BDD7-AAC3D7C5AD31}" presName="rootComposite" presStyleCnt="0"/>
      <dgm:spPr/>
    </dgm:pt>
    <dgm:pt modelId="{8697281F-865D-48FE-AD8D-FBF463D30B27}" type="pres">
      <dgm:prSet presAssocID="{2A093C22-DB3D-42C3-BDD7-AAC3D7C5AD31}" presName="rootText" presStyleLbl="node1" presStyleIdx="0" presStyleCnt="1" custLinFactNeighborY="-2160"/>
      <dgm:spPr/>
    </dgm:pt>
    <dgm:pt modelId="{F2CCCD47-4A4C-4ABE-BCD1-F77FF4BBE8E5}" type="pres">
      <dgm:prSet presAssocID="{2A093C22-DB3D-42C3-BDD7-AAC3D7C5AD31}" presName="rootConnector" presStyleLbl="node1" presStyleIdx="0" presStyleCnt="1"/>
      <dgm:spPr/>
    </dgm:pt>
    <dgm:pt modelId="{C695A002-69A9-4848-AD07-CA19985C234F}" type="pres">
      <dgm:prSet presAssocID="{2A093C22-DB3D-42C3-BDD7-AAC3D7C5AD31}" presName="childShape" presStyleCnt="0"/>
      <dgm:spPr/>
    </dgm:pt>
    <dgm:pt modelId="{E2BC5ACA-7824-46E4-863F-DD622460556B}" type="pres">
      <dgm:prSet presAssocID="{4A7F85CF-EB6D-445E-B07E-FA08335E7C07}" presName="Name13" presStyleLbl="parChTrans1D2" presStyleIdx="0" presStyleCnt="2"/>
      <dgm:spPr/>
    </dgm:pt>
    <dgm:pt modelId="{B7B9D405-FD8D-4D48-9383-59F549D96BF5}" type="pres">
      <dgm:prSet presAssocID="{9A93FD65-847B-4C4A-BB21-E2013AB16D7A}" presName="childText" presStyleLbl="bgAcc1" presStyleIdx="0" presStyleCnt="2">
        <dgm:presLayoutVars>
          <dgm:bulletEnabled val="1"/>
        </dgm:presLayoutVars>
      </dgm:prSet>
      <dgm:spPr/>
    </dgm:pt>
    <dgm:pt modelId="{E04C1610-5751-4646-9FD2-329E38F8B1EA}" type="pres">
      <dgm:prSet presAssocID="{2FC548B8-2FD3-4FDD-9B73-FB0F81369F71}" presName="Name13" presStyleLbl="parChTrans1D2" presStyleIdx="1" presStyleCnt="2"/>
      <dgm:spPr/>
    </dgm:pt>
    <dgm:pt modelId="{297C1473-4F5C-48FB-9CFA-80BE444466C1}" type="pres">
      <dgm:prSet presAssocID="{5AD187B5-B5A3-4728-B9FF-3F06224140AF}" presName="childText" presStyleLbl="bgAcc1" presStyleIdx="1" presStyleCnt="2">
        <dgm:presLayoutVars>
          <dgm:bulletEnabled val="1"/>
        </dgm:presLayoutVars>
      </dgm:prSet>
      <dgm:spPr/>
    </dgm:pt>
  </dgm:ptLst>
  <dgm:cxnLst>
    <dgm:cxn modelId="{98063A08-2FA9-49BA-BD6A-897E563AF5DB}" type="presOf" srcId="{5AD187B5-B5A3-4728-B9FF-3F06224140AF}" destId="{297C1473-4F5C-48FB-9CFA-80BE444466C1}" srcOrd="0" destOrd="0" presId="urn:microsoft.com/office/officeart/2005/8/layout/hierarchy3"/>
    <dgm:cxn modelId="{6B5B252A-B4FF-4E6C-8308-41E68BAC15CB}" type="presOf" srcId="{2A093C22-DB3D-42C3-BDD7-AAC3D7C5AD31}" destId="{F2CCCD47-4A4C-4ABE-BCD1-F77FF4BBE8E5}" srcOrd="1" destOrd="0" presId="urn:microsoft.com/office/officeart/2005/8/layout/hierarchy3"/>
    <dgm:cxn modelId="{2CA7B62F-6D5A-4766-B15F-BDA26F850E77}" type="presOf" srcId="{2A093C22-DB3D-42C3-BDD7-AAC3D7C5AD31}" destId="{8697281F-865D-48FE-AD8D-FBF463D30B27}" srcOrd="0" destOrd="0" presId="urn:microsoft.com/office/officeart/2005/8/layout/hierarchy3"/>
    <dgm:cxn modelId="{E3E6EF45-383E-4915-9874-749E6345E876}" type="presOf" srcId="{2FC548B8-2FD3-4FDD-9B73-FB0F81369F71}" destId="{E04C1610-5751-4646-9FD2-329E38F8B1EA}" srcOrd="0" destOrd="0" presId="urn:microsoft.com/office/officeart/2005/8/layout/hierarchy3"/>
    <dgm:cxn modelId="{4AC11153-A075-409F-B63F-223642A41063}" srcId="{2A093C22-DB3D-42C3-BDD7-AAC3D7C5AD31}" destId="{5AD187B5-B5A3-4728-B9FF-3F06224140AF}" srcOrd="1" destOrd="0" parTransId="{2FC548B8-2FD3-4FDD-9B73-FB0F81369F71}" sibTransId="{6A5E2EDD-15F2-42FC-908D-FA09672E537F}"/>
    <dgm:cxn modelId="{0803376E-8B2D-41B2-BAF0-6519F242712F}" srcId="{2A093C22-DB3D-42C3-BDD7-AAC3D7C5AD31}" destId="{9A93FD65-847B-4C4A-BB21-E2013AB16D7A}" srcOrd="0" destOrd="0" parTransId="{4A7F85CF-EB6D-445E-B07E-FA08335E7C07}" sibTransId="{30A2FF4C-52C8-4FCB-8687-D3B3CA0E00D2}"/>
    <dgm:cxn modelId="{C8633D8E-2C1C-451C-A079-05077A681C99}" type="presOf" srcId="{4A7F85CF-EB6D-445E-B07E-FA08335E7C07}" destId="{E2BC5ACA-7824-46E4-863F-DD622460556B}" srcOrd="0" destOrd="0" presId="urn:microsoft.com/office/officeart/2005/8/layout/hierarchy3"/>
    <dgm:cxn modelId="{BE1D149D-A369-4B67-BE29-FFF5E58155D6}" type="presOf" srcId="{E54372DC-ED5C-46B1-BAA6-A49F7FDF0A15}" destId="{1EF53DEC-EDF3-4416-871B-25CF1B0D107B}" srcOrd="0" destOrd="0" presId="urn:microsoft.com/office/officeart/2005/8/layout/hierarchy3"/>
    <dgm:cxn modelId="{06CFF3C8-DD17-480D-AAF0-3284AB299B4D}" srcId="{E54372DC-ED5C-46B1-BAA6-A49F7FDF0A15}" destId="{2A093C22-DB3D-42C3-BDD7-AAC3D7C5AD31}" srcOrd="0" destOrd="0" parTransId="{796B2334-86D5-426E-A7E8-802F8B317E59}" sibTransId="{5B3EC0A0-60AF-42DF-A215-03CA76BA147F}"/>
    <dgm:cxn modelId="{776703ED-4F29-4B42-93F4-5CAA0160754F}" type="presOf" srcId="{9A93FD65-847B-4C4A-BB21-E2013AB16D7A}" destId="{B7B9D405-FD8D-4D48-9383-59F549D96BF5}" srcOrd="0" destOrd="0" presId="urn:microsoft.com/office/officeart/2005/8/layout/hierarchy3"/>
    <dgm:cxn modelId="{376A0214-607A-4603-A886-AEE3CBA50FC7}" type="presParOf" srcId="{1EF53DEC-EDF3-4416-871B-25CF1B0D107B}" destId="{4EB3FB68-C417-4F0B-915E-85DE4E1903FF}" srcOrd="0" destOrd="0" presId="urn:microsoft.com/office/officeart/2005/8/layout/hierarchy3"/>
    <dgm:cxn modelId="{5DCFE29A-7A4E-4C56-BD12-58EFB5CAB0FF}" type="presParOf" srcId="{4EB3FB68-C417-4F0B-915E-85DE4E1903FF}" destId="{074E047A-4265-46BD-B2D2-A07357EB5DFF}" srcOrd="0" destOrd="0" presId="urn:microsoft.com/office/officeart/2005/8/layout/hierarchy3"/>
    <dgm:cxn modelId="{BD877437-962F-4DEA-AB10-CEA7E37D98DE}" type="presParOf" srcId="{074E047A-4265-46BD-B2D2-A07357EB5DFF}" destId="{8697281F-865D-48FE-AD8D-FBF463D30B27}" srcOrd="0" destOrd="0" presId="urn:microsoft.com/office/officeart/2005/8/layout/hierarchy3"/>
    <dgm:cxn modelId="{1483564C-4509-4261-B8AA-A9C54AD8C811}" type="presParOf" srcId="{074E047A-4265-46BD-B2D2-A07357EB5DFF}" destId="{F2CCCD47-4A4C-4ABE-BCD1-F77FF4BBE8E5}" srcOrd="1" destOrd="0" presId="urn:microsoft.com/office/officeart/2005/8/layout/hierarchy3"/>
    <dgm:cxn modelId="{087C5327-9B61-4B57-A111-0096665A8963}" type="presParOf" srcId="{4EB3FB68-C417-4F0B-915E-85DE4E1903FF}" destId="{C695A002-69A9-4848-AD07-CA19985C234F}" srcOrd="1" destOrd="0" presId="urn:microsoft.com/office/officeart/2005/8/layout/hierarchy3"/>
    <dgm:cxn modelId="{AC483853-CECF-41DA-90A0-3E630154084D}" type="presParOf" srcId="{C695A002-69A9-4848-AD07-CA19985C234F}" destId="{E2BC5ACA-7824-46E4-863F-DD622460556B}" srcOrd="0" destOrd="0" presId="urn:microsoft.com/office/officeart/2005/8/layout/hierarchy3"/>
    <dgm:cxn modelId="{364F2132-67CD-4D01-9705-6E6A59690016}" type="presParOf" srcId="{C695A002-69A9-4848-AD07-CA19985C234F}" destId="{B7B9D405-FD8D-4D48-9383-59F549D96BF5}" srcOrd="1" destOrd="0" presId="urn:microsoft.com/office/officeart/2005/8/layout/hierarchy3"/>
    <dgm:cxn modelId="{2D8D213A-65E0-47A9-A64D-41404FA24029}" type="presParOf" srcId="{C695A002-69A9-4848-AD07-CA19985C234F}" destId="{E04C1610-5751-4646-9FD2-329E38F8B1EA}" srcOrd="2" destOrd="0" presId="urn:microsoft.com/office/officeart/2005/8/layout/hierarchy3"/>
    <dgm:cxn modelId="{557DC7A8-BCF3-44B4-8422-69168520C5FB}" type="presParOf" srcId="{C695A002-69A9-4848-AD07-CA19985C234F}" destId="{297C1473-4F5C-48FB-9CFA-80BE444466C1}"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4372DC-ED5C-46B1-BAA6-A49F7FDF0A1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A093C22-DB3D-42C3-BDD7-AAC3D7C5AD31}">
      <dgm:prSet phldrT="[Text]" custT="1"/>
      <dgm:spPr>
        <a:solidFill>
          <a:schemeClr val="accent6">
            <a:lumMod val="75000"/>
          </a:schemeClr>
        </a:solidFill>
      </dgm:spPr>
      <dgm:t>
        <a:bodyPr/>
        <a:lstStyle/>
        <a:p>
          <a:pPr>
            <a:spcAft>
              <a:spcPts val="600"/>
            </a:spcAft>
          </a:pPr>
          <a:r>
            <a:rPr lang="en-US" sz="2800" b="1" dirty="0"/>
            <a:t>2.</a:t>
          </a:r>
          <a:r>
            <a:rPr lang="en-US" sz="2400" b="1" dirty="0"/>
            <a:t>  </a:t>
          </a:r>
        </a:p>
        <a:p>
          <a:pPr>
            <a:spcAft>
              <a:spcPts val="600"/>
            </a:spcAft>
          </a:pPr>
          <a:r>
            <a:rPr lang="en-US" sz="2400" b="1" dirty="0"/>
            <a:t>Implementation Guidance</a:t>
          </a:r>
        </a:p>
      </dgm:t>
    </dgm:pt>
    <dgm:pt modelId="{796B2334-86D5-426E-A7E8-802F8B317E59}" type="parTrans" cxnId="{06CFF3C8-DD17-480D-AAF0-3284AB299B4D}">
      <dgm:prSet/>
      <dgm:spPr/>
      <dgm:t>
        <a:bodyPr/>
        <a:lstStyle/>
        <a:p>
          <a:endParaRPr lang="en-US"/>
        </a:p>
      </dgm:t>
    </dgm:pt>
    <dgm:pt modelId="{5B3EC0A0-60AF-42DF-A215-03CA76BA147F}" type="sibTrans" cxnId="{06CFF3C8-DD17-480D-AAF0-3284AB299B4D}">
      <dgm:prSet/>
      <dgm:spPr/>
      <dgm:t>
        <a:bodyPr/>
        <a:lstStyle/>
        <a:p>
          <a:endParaRPr lang="en-US"/>
        </a:p>
      </dgm:t>
    </dgm:pt>
    <dgm:pt modelId="{9A93FD65-847B-4C4A-BB21-E2013AB16D7A}">
      <dgm:prSet phldrT="[Text]" custT="1"/>
      <dgm:spPr>
        <a:ln>
          <a:solidFill>
            <a:schemeClr val="accent6">
              <a:lumMod val="75000"/>
            </a:schemeClr>
          </a:solidFill>
        </a:ln>
      </dgm:spPr>
      <dgm:t>
        <a:bodyPr/>
        <a:lstStyle/>
        <a:p>
          <a:r>
            <a:rPr lang="en-US" sz="2000" dirty="0">
              <a:solidFill>
                <a:srgbClr val="004990"/>
              </a:solidFill>
            </a:rPr>
            <a:t>Commonly used as figures, tables, algorithms, and explanatory text</a:t>
          </a:r>
        </a:p>
      </dgm:t>
    </dgm:pt>
    <dgm:pt modelId="{4A7F85CF-EB6D-445E-B07E-FA08335E7C07}" type="parTrans" cxnId="{0803376E-8B2D-41B2-BAF0-6519F242712F}">
      <dgm:prSet/>
      <dgm:spPr>
        <a:ln>
          <a:solidFill>
            <a:schemeClr val="accent6">
              <a:lumMod val="75000"/>
            </a:schemeClr>
          </a:solidFill>
        </a:ln>
      </dgm:spPr>
      <dgm:t>
        <a:bodyPr/>
        <a:lstStyle/>
        <a:p>
          <a:endParaRPr lang="en-US"/>
        </a:p>
      </dgm:t>
    </dgm:pt>
    <dgm:pt modelId="{30A2FF4C-52C8-4FCB-8687-D3B3CA0E00D2}" type="sibTrans" cxnId="{0803376E-8B2D-41B2-BAF0-6519F242712F}">
      <dgm:prSet/>
      <dgm:spPr/>
      <dgm:t>
        <a:bodyPr/>
        <a:lstStyle/>
        <a:p>
          <a:endParaRPr lang="en-US"/>
        </a:p>
      </dgm:t>
    </dgm:pt>
    <dgm:pt modelId="{5AD187B5-B5A3-4728-B9FF-3F06224140AF}">
      <dgm:prSet phldrT="[Text]" custT="1"/>
      <dgm:spPr>
        <a:ln>
          <a:solidFill>
            <a:schemeClr val="accent6">
              <a:lumMod val="75000"/>
            </a:schemeClr>
          </a:solidFill>
        </a:ln>
      </dgm:spPr>
      <dgm:t>
        <a:bodyPr/>
        <a:lstStyle/>
        <a:p>
          <a:r>
            <a:rPr lang="en-US" sz="2000" dirty="0">
              <a:solidFill>
                <a:srgbClr val="004990"/>
              </a:solidFill>
            </a:rPr>
            <a:t>Variable as  needed</a:t>
          </a:r>
        </a:p>
      </dgm:t>
    </dgm:pt>
    <dgm:pt modelId="{2FC548B8-2FD3-4FDD-9B73-FB0F81369F71}" type="parTrans" cxnId="{4AC11153-A075-409F-B63F-223642A41063}">
      <dgm:prSet/>
      <dgm:spPr>
        <a:ln>
          <a:solidFill>
            <a:schemeClr val="accent6">
              <a:lumMod val="75000"/>
            </a:schemeClr>
          </a:solidFill>
        </a:ln>
      </dgm:spPr>
      <dgm:t>
        <a:bodyPr/>
        <a:lstStyle/>
        <a:p>
          <a:endParaRPr lang="en-US"/>
        </a:p>
      </dgm:t>
    </dgm:pt>
    <dgm:pt modelId="{6A5E2EDD-15F2-42FC-908D-FA09672E537F}" type="sibTrans" cxnId="{4AC11153-A075-409F-B63F-223642A41063}">
      <dgm:prSet/>
      <dgm:spPr/>
      <dgm:t>
        <a:bodyPr/>
        <a:lstStyle/>
        <a:p>
          <a:endParaRPr lang="en-US"/>
        </a:p>
      </dgm:t>
    </dgm:pt>
    <dgm:pt modelId="{1EF53DEC-EDF3-4416-871B-25CF1B0D107B}" type="pres">
      <dgm:prSet presAssocID="{E54372DC-ED5C-46B1-BAA6-A49F7FDF0A15}" presName="diagram" presStyleCnt="0">
        <dgm:presLayoutVars>
          <dgm:chPref val="1"/>
          <dgm:dir/>
          <dgm:animOne val="branch"/>
          <dgm:animLvl val="lvl"/>
          <dgm:resizeHandles/>
        </dgm:presLayoutVars>
      </dgm:prSet>
      <dgm:spPr/>
    </dgm:pt>
    <dgm:pt modelId="{4EB3FB68-C417-4F0B-915E-85DE4E1903FF}" type="pres">
      <dgm:prSet presAssocID="{2A093C22-DB3D-42C3-BDD7-AAC3D7C5AD31}" presName="root" presStyleCnt="0"/>
      <dgm:spPr/>
    </dgm:pt>
    <dgm:pt modelId="{074E047A-4265-46BD-B2D2-A07357EB5DFF}" type="pres">
      <dgm:prSet presAssocID="{2A093C22-DB3D-42C3-BDD7-AAC3D7C5AD31}" presName="rootComposite" presStyleCnt="0"/>
      <dgm:spPr/>
    </dgm:pt>
    <dgm:pt modelId="{8697281F-865D-48FE-AD8D-FBF463D30B27}" type="pres">
      <dgm:prSet presAssocID="{2A093C22-DB3D-42C3-BDD7-AAC3D7C5AD31}" presName="rootText" presStyleLbl="node1" presStyleIdx="0" presStyleCnt="1" custLinFactNeighborX="313" custLinFactNeighborY="-2786"/>
      <dgm:spPr/>
    </dgm:pt>
    <dgm:pt modelId="{F2CCCD47-4A4C-4ABE-BCD1-F77FF4BBE8E5}" type="pres">
      <dgm:prSet presAssocID="{2A093C22-DB3D-42C3-BDD7-AAC3D7C5AD31}" presName="rootConnector" presStyleLbl="node1" presStyleIdx="0" presStyleCnt="1"/>
      <dgm:spPr/>
    </dgm:pt>
    <dgm:pt modelId="{C695A002-69A9-4848-AD07-CA19985C234F}" type="pres">
      <dgm:prSet presAssocID="{2A093C22-DB3D-42C3-BDD7-AAC3D7C5AD31}" presName="childShape" presStyleCnt="0"/>
      <dgm:spPr/>
    </dgm:pt>
    <dgm:pt modelId="{E2BC5ACA-7824-46E4-863F-DD622460556B}" type="pres">
      <dgm:prSet presAssocID="{4A7F85CF-EB6D-445E-B07E-FA08335E7C07}" presName="Name13" presStyleLbl="parChTrans1D2" presStyleIdx="0" presStyleCnt="2"/>
      <dgm:spPr/>
    </dgm:pt>
    <dgm:pt modelId="{B7B9D405-FD8D-4D48-9383-59F549D96BF5}" type="pres">
      <dgm:prSet presAssocID="{9A93FD65-847B-4C4A-BB21-E2013AB16D7A}" presName="childText" presStyleLbl="bgAcc1" presStyleIdx="0" presStyleCnt="2">
        <dgm:presLayoutVars>
          <dgm:bulletEnabled val="1"/>
        </dgm:presLayoutVars>
      </dgm:prSet>
      <dgm:spPr/>
    </dgm:pt>
    <dgm:pt modelId="{E04C1610-5751-4646-9FD2-329E38F8B1EA}" type="pres">
      <dgm:prSet presAssocID="{2FC548B8-2FD3-4FDD-9B73-FB0F81369F71}" presName="Name13" presStyleLbl="parChTrans1D2" presStyleIdx="1" presStyleCnt="2"/>
      <dgm:spPr/>
    </dgm:pt>
    <dgm:pt modelId="{297C1473-4F5C-48FB-9CFA-80BE444466C1}" type="pres">
      <dgm:prSet presAssocID="{5AD187B5-B5A3-4728-B9FF-3F06224140AF}" presName="childText" presStyleLbl="bgAcc1" presStyleIdx="1" presStyleCnt="2">
        <dgm:presLayoutVars>
          <dgm:bulletEnabled val="1"/>
        </dgm:presLayoutVars>
      </dgm:prSet>
      <dgm:spPr/>
    </dgm:pt>
  </dgm:ptLst>
  <dgm:cxnLst>
    <dgm:cxn modelId="{98063A08-2FA9-49BA-BD6A-897E563AF5DB}" type="presOf" srcId="{5AD187B5-B5A3-4728-B9FF-3F06224140AF}" destId="{297C1473-4F5C-48FB-9CFA-80BE444466C1}" srcOrd="0" destOrd="0" presId="urn:microsoft.com/office/officeart/2005/8/layout/hierarchy3"/>
    <dgm:cxn modelId="{6B5B252A-B4FF-4E6C-8308-41E68BAC15CB}" type="presOf" srcId="{2A093C22-DB3D-42C3-BDD7-AAC3D7C5AD31}" destId="{F2CCCD47-4A4C-4ABE-BCD1-F77FF4BBE8E5}" srcOrd="1" destOrd="0" presId="urn:microsoft.com/office/officeart/2005/8/layout/hierarchy3"/>
    <dgm:cxn modelId="{2CA7B62F-6D5A-4766-B15F-BDA26F850E77}" type="presOf" srcId="{2A093C22-DB3D-42C3-BDD7-AAC3D7C5AD31}" destId="{8697281F-865D-48FE-AD8D-FBF463D30B27}" srcOrd="0" destOrd="0" presId="urn:microsoft.com/office/officeart/2005/8/layout/hierarchy3"/>
    <dgm:cxn modelId="{E3E6EF45-383E-4915-9874-749E6345E876}" type="presOf" srcId="{2FC548B8-2FD3-4FDD-9B73-FB0F81369F71}" destId="{E04C1610-5751-4646-9FD2-329E38F8B1EA}" srcOrd="0" destOrd="0" presId="urn:microsoft.com/office/officeart/2005/8/layout/hierarchy3"/>
    <dgm:cxn modelId="{4AC11153-A075-409F-B63F-223642A41063}" srcId="{2A093C22-DB3D-42C3-BDD7-AAC3D7C5AD31}" destId="{5AD187B5-B5A3-4728-B9FF-3F06224140AF}" srcOrd="1" destOrd="0" parTransId="{2FC548B8-2FD3-4FDD-9B73-FB0F81369F71}" sibTransId="{6A5E2EDD-15F2-42FC-908D-FA09672E537F}"/>
    <dgm:cxn modelId="{0803376E-8B2D-41B2-BAF0-6519F242712F}" srcId="{2A093C22-DB3D-42C3-BDD7-AAC3D7C5AD31}" destId="{9A93FD65-847B-4C4A-BB21-E2013AB16D7A}" srcOrd="0" destOrd="0" parTransId="{4A7F85CF-EB6D-445E-B07E-FA08335E7C07}" sibTransId="{30A2FF4C-52C8-4FCB-8687-D3B3CA0E00D2}"/>
    <dgm:cxn modelId="{C8633D8E-2C1C-451C-A079-05077A681C99}" type="presOf" srcId="{4A7F85CF-EB6D-445E-B07E-FA08335E7C07}" destId="{E2BC5ACA-7824-46E4-863F-DD622460556B}" srcOrd="0" destOrd="0" presId="urn:microsoft.com/office/officeart/2005/8/layout/hierarchy3"/>
    <dgm:cxn modelId="{BE1D149D-A369-4B67-BE29-FFF5E58155D6}" type="presOf" srcId="{E54372DC-ED5C-46B1-BAA6-A49F7FDF0A15}" destId="{1EF53DEC-EDF3-4416-871B-25CF1B0D107B}" srcOrd="0" destOrd="0" presId="urn:microsoft.com/office/officeart/2005/8/layout/hierarchy3"/>
    <dgm:cxn modelId="{06CFF3C8-DD17-480D-AAF0-3284AB299B4D}" srcId="{E54372DC-ED5C-46B1-BAA6-A49F7FDF0A15}" destId="{2A093C22-DB3D-42C3-BDD7-AAC3D7C5AD31}" srcOrd="0" destOrd="0" parTransId="{796B2334-86D5-426E-A7E8-802F8B317E59}" sibTransId="{5B3EC0A0-60AF-42DF-A215-03CA76BA147F}"/>
    <dgm:cxn modelId="{776703ED-4F29-4B42-93F4-5CAA0160754F}" type="presOf" srcId="{9A93FD65-847B-4C4A-BB21-E2013AB16D7A}" destId="{B7B9D405-FD8D-4D48-9383-59F549D96BF5}" srcOrd="0" destOrd="0" presId="urn:microsoft.com/office/officeart/2005/8/layout/hierarchy3"/>
    <dgm:cxn modelId="{376A0214-607A-4603-A886-AEE3CBA50FC7}" type="presParOf" srcId="{1EF53DEC-EDF3-4416-871B-25CF1B0D107B}" destId="{4EB3FB68-C417-4F0B-915E-85DE4E1903FF}" srcOrd="0" destOrd="0" presId="urn:microsoft.com/office/officeart/2005/8/layout/hierarchy3"/>
    <dgm:cxn modelId="{5DCFE29A-7A4E-4C56-BD12-58EFB5CAB0FF}" type="presParOf" srcId="{4EB3FB68-C417-4F0B-915E-85DE4E1903FF}" destId="{074E047A-4265-46BD-B2D2-A07357EB5DFF}" srcOrd="0" destOrd="0" presId="urn:microsoft.com/office/officeart/2005/8/layout/hierarchy3"/>
    <dgm:cxn modelId="{BD877437-962F-4DEA-AB10-CEA7E37D98DE}" type="presParOf" srcId="{074E047A-4265-46BD-B2D2-A07357EB5DFF}" destId="{8697281F-865D-48FE-AD8D-FBF463D30B27}" srcOrd="0" destOrd="0" presId="urn:microsoft.com/office/officeart/2005/8/layout/hierarchy3"/>
    <dgm:cxn modelId="{1483564C-4509-4261-B8AA-A9C54AD8C811}" type="presParOf" srcId="{074E047A-4265-46BD-B2D2-A07357EB5DFF}" destId="{F2CCCD47-4A4C-4ABE-BCD1-F77FF4BBE8E5}" srcOrd="1" destOrd="0" presId="urn:microsoft.com/office/officeart/2005/8/layout/hierarchy3"/>
    <dgm:cxn modelId="{087C5327-9B61-4B57-A111-0096665A8963}" type="presParOf" srcId="{4EB3FB68-C417-4F0B-915E-85DE4E1903FF}" destId="{C695A002-69A9-4848-AD07-CA19985C234F}" srcOrd="1" destOrd="0" presId="urn:microsoft.com/office/officeart/2005/8/layout/hierarchy3"/>
    <dgm:cxn modelId="{AC483853-CECF-41DA-90A0-3E630154084D}" type="presParOf" srcId="{C695A002-69A9-4848-AD07-CA19985C234F}" destId="{E2BC5ACA-7824-46E4-863F-DD622460556B}" srcOrd="0" destOrd="0" presId="urn:microsoft.com/office/officeart/2005/8/layout/hierarchy3"/>
    <dgm:cxn modelId="{364F2132-67CD-4D01-9705-6E6A59690016}" type="presParOf" srcId="{C695A002-69A9-4848-AD07-CA19985C234F}" destId="{B7B9D405-FD8D-4D48-9383-59F549D96BF5}" srcOrd="1" destOrd="0" presId="urn:microsoft.com/office/officeart/2005/8/layout/hierarchy3"/>
    <dgm:cxn modelId="{2D8D213A-65E0-47A9-A64D-41404FA24029}" type="presParOf" srcId="{C695A002-69A9-4848-AD07-CA19985C234F}" destId="{E04C1610-5751-4646-9FD2-329E38F8B1EA}" srcOrd="2" destOrd="0" presId="urn:microsoft.com/office/officeart/2005/8/layout/hierarchy3"/>
    <dgm:cxn modelId="{557DC7A8-BCF3-44B4-8422-69168520C5FB}" type="presParOf" srcId="{C695A002-69A9-4848-AD07-CA19985C234F}" destId="{297C1473-4F5C-48FB-9CFA-80BE444466C1}" srcOrd="3"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4372DC-ED5C-46B1-BAA6-A49F7FDF0A1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A093C22-DB3D-42C3-BDD7-AAC3D7C5AD31}">
      <dgm:prSet phldrT="[Text]" custT="1"/>
      <dgm:spPr>
        <a:solidFill>
          <a:schemeClr val="accent2">
            <a:lumMod val="75000"/>
          </a:schemeClr>
        </a:solidFill>
      </dgm:spPr>
      <dgm:t>
        <a:bodyPr/>
        <a:lstStyle/>
        <a:p>
          <a:pPr algn="ctr"/>
          <a:r>
            <a:rPr lang="en-US" sz="2400" b="1" dirty="0"/>
            <a:t>1.</a:t>
          </a:r>
        </a:p>
        <a:p>
          <a:pPr algn="ctr"/>
          <a:r>
            <a:rPr lang="en-US" sz="2400" b="1" dirty="0"/>
            <a:t> Not Testable     PICO Question</a:t>
          </a:r>
        </a:p>
      </dgm:t>
    </dgm:pt>
    <dgm:pt modelId="{796B2334-86D5-426E-A7E8-802F8B317E59}" type="parTrans" cxnId="{06CFF3C8-DD17-480D-AAF0-3284AB299B4D}">
      <dgm:prSet/>
      <dgm:spPr/>
      <dgm:t>
        <a:bodyPr/>
        <a:lstStyle/>
        <a:p>
          <a:endParaRPr lang="en-US"/>
        </a:p>
      </dgm:t>
    </dgm:pt>
    <dgm:pt modelId="{5B3EC0A0-60AF-42DF-A215-03CA76BA147F}" type="sibTrans" cxnId="{06CFF3C8-DD17-480D-AAF0-3284AB299B4D}">
      <dgm:prSet/>
      <dgm:spPr/>
      <dgm:t>
        <a:bodyPr/>
        <a:lstStyle/>
        <a:p>
          <a:endParaRPr lang="en-US"/>
        </a:p>
      </dgm:t>
    </dgm:pt>
    <dgm:pt modelId="{9A93FD65-847B-4C4A-BB21-E2013AB16D7A}">
      <dgm:prSet phldrT="[Text]" custT="1"/>
      <dgm:spPr>
        <a:ln>
          <a:solidFill>
            <a:schemeClr val="accent2">
              <a:lumMod val="75000"/>
            </a:schemeClr>
          </a:solidFill>
        </a:ln>
      </dgm:spPr>
      <dgm:t>
        <a:bodyPr/>
        <a:lstStyle/>
        <a:p>
          <a:r>
            <a:rPr lang="en-US" sz="2000" dirty="0">
              <a:solidFill>
                <a:srgbClr val="004990"/>
              </a:solidFill>
            </a:rPr>
            <a:t>There is no reasonable alternative</a:t>
          </a:r>
        </a:p>
      </dgm:t>
    </dgm:pt>
    <dgm:pt modelId="{4A7F85CF-EB6D-445E-B07E-FA08335E7C07}" type="parTrans" cxnId="{0803376E-8B2D-41B2-BAF0-6519F242712F}">
      <dgm:prSet/>
      <dgm:spPr>
        <a:ln>
          <a:solidFill>
            <a:schemeClr val="accent2">
              <a:lumMod val="75000"/>
            </a:schemeClr>
          </a:solidFill>
        </a:ln>
      </dgm:spPr>
      <dgm:t>
        <a:bodyPr/>
        <a:lstStyle/>
        <a:p>
          <a:endParaRPr lang="en-US"/>
        </a:p>
      </dgm:t>
    </dgm:pt>
    <dgm:pt modelId="{30A2FF4C-52C8-4FCB-8687-D3B3CA0E00D2}" type="sibTrans" cxnId="{0803376E-8B2D-41B2-BAF0-6519F242712F}">
      <dgm:prSet/>
      <dgm:spPr/>
      <dgm:t>
        <a:bodyPr/>
        <a:lstStyle/>
        <a:p>
          <a:endParaRPr lang="en-US"/>
        </a:p>
      </dgm:t>
    </dgm:pt>
    <dgm:pt modelId="{5AD187B5-B5A3-4728-B9FF-3F06224140AF}">
      <dgm:prSet phldrT="[Text]" custT="1"/>
      <dgm:spPr>
        <a:ln>
          <a:solidFill>
            <a:schemeClr val="accent2">
              <a:lumMod val="75000"/>
            </a:schemeClr>
          </a:solidFill>
        </a:ln>
      </dgm:spPr>
      <dgm:t>
        <a:bodyPr/>
        <a:lstStyle/>
        <a:p>
          <a:r>
            <a:rPr lang="en-US" sz="2000" dirty="0">
              <a:solidFill>
                <a:srgbClr val="004990"/>
              </a:solidFill>
            </a:rPr>
            <a:t>Rarely needed</a:t>
          </a:r>
        </a:p>
      </dgm:t>
    </dgm:pt>
    <dgm:pt modelId="{2FC548B8-2FD3-4FDD-9B73-FB0F81369F71}" type="parTrans" cxnId="{4AC11153-A075-409F-B63F-223642A41063}">
      <dgm:prSet/>
      <dgm:spPr>
        <a:ln>
          <a:solidFill>
            <a:schemeClr val="accent2">
              <a:lumMod val="75000"/>
            </a:schemeClr>
          </a:solidFill>
        </a:ln>
      </dgm:spPr>
      <dgm:t>
        <a:bodyPr/>
        <a:lstStyle/>
        <a:p>
          <a:endParaRPr lang="en-US"/>
        </a:p>
      </dgm:t>
    </dgm:pt>
    <dgm:pt modelId="{6A5E2EDD-15F2-42FC-908D-FA09672E537F}" type="sibTrans" cxnId="{4AC11153-A075-409F-B63F-223642A41063}">
      <dgm:prSet/>
      <dgm:spPr/>
      <dgm:t>
        <a:bodyPr/>
        <a:lstStyle/>
        <a:p>
          <a:endParaRPr lang="en-US"/>
        </a:p>
      </dgm:t>
    </dgm:pt>
    <dgm:pt modelId="{1EF53DEC-EDF3-4416-871B-25CF1B0D107B}" type="pres">
      <dgm:prSet presAssocID="{E54372DC-ED5C-46B1-BAA6-A49F7FDF0A15}" presName="diagram" presStyleCnt="0">
        <dgm:presLayoutVars>
          <dgm:chPref val="1"/>
          <dgm:dir/>
          <dgm:animOne val="branch"/>
          <dgm:animLvl val="lvl"/>
          <dgm:resizeHandles/>
        </dgm:presLayoutVars>
      </dgm:prSet>
      <dgm:spPr/>
    </dgm:pt>
    <dgm:pt modelId="{4EB3FB68-C417-4F0B-915E-85DE4E1903FF}" type="pres">
      <dgm:prSet presAssocID="{2A093C22-DB3D-42C3-BDD7-AAC3D7C5AD31}" presName="root" presStyleCnt="0"/>
      <dgm:spPr/>
    </dgm:pt>
    <dgm:pt modelId="{074E047A-4265-46BD-B2D2-A07357EB5DFF}" type="pres">
      <dgm:prSet presAssocID="{2A093C22-DB3D-42C3-BDD7-AAC3D7C5AD31}" presName="rootComposite" presStyleCnt="0"/>
      <dgm:spPr/>
    </dgm:pt>
    <dgm:pt modelId="{8697281F-865D-48FE-AD8D-FBF463D30B27}" type="pres">
      <dgm:prSet presAssocID="{2A093C22-DB3D-42C3-BDD7-AAC3D7C5AD31}" presName="rootText" presStyleLbl="node1" presStyleIdx="0" presStyleCnt="1" custLinFactNeighborX="-322" custLinFactNeighborY="-2160"/>
      <dgm:spPr/>
    </dgm:pt>
    <dgm:pt modelId="{F2CCCD47-4A4C-4ABE-BCD1-F77FF4BBE8E5}" type="pres">
      <dgm:prSet presAssocID="{2A093C22-DB3D-42C3-BDD7-AAC3D7C5AD31}" presName="rootConnector" presStyleLbl="node1" presStyleIdx="0" presStyleCnt="1"/>
      <dgm:spPr/>
    </dgm:pt>
    <dgm:pt modelId="{C695A002-69A9-4848-AD07-CA19985C234F}" type="pres">
      <dgm:prSet presAssocID="{2A093C22-DB3D-42C3-BDD7-AAC3D7C5AD31}" presName="childShape" presStyleCnt="0"/>
      <dgm:spPr/>
    </dgm:pt>
    <dgm:pt modelId="{E2BC5ACA-7824-46E4-863F-DD622460556B}" type="pres">
      <dgm:prSet presAssocID="{4A7F85CF-EB6D-445E-B07E-FA08335E7C07}" presName="Name13" presStyleLbl="parChTrans1D2" presStyleIdx="0" presStyleCnt="2"/>
      <dgm:spPr/>
    </dgm:pt>
    <dgm:pt modelId="{B7B9D405-FD8D-4D48-9383-59F549D96BF5}" type="pres">
      <dgm:prSet presAssocID="{9A93FD65-847B-4C4A-BB21-E2013AB16D7A}" presName="childText" presStyleLbl="bgAcc1" presStyleIdx="0" presStyleCnt="2">
        <dgm:presLayoutVars>
          <dgm:bulletEnabled val="1"/>
        </dgm:presLayoutVars>
      </dgm:prSet>
      <dgm:spPr/>
    </dgm:pt>
    <dgm:pt modelId="{E04C1610-5751-4646-9FD2-329E38F8B1EA}" type="pres">
      <dgm:prSet presAssocID="{2FC548B8-2FD3-4FDD-9B73-FB0F81369F71}" presName="Name13" presStyleLbl="parChTrans1D2" presStyleIdx="1" presStyleCnt="2"/>
      <dgm:spPr/>
    </dgm:pt>
    <dgm:pt modelId="{297C1473-4F5C-48FB-9CFA-80BE444466C1}" type="pres">
      <dgm:prSet presAssocID="{5AD187B5-B5A3-4728-B9FF-3F06224140AF}" presName="childText" presStyleLbl="bgAcc1" presStyleIdx="1" presStyleCnt="2">
        <dgm:presLayoutVars>
          <dgm:bulletEnabled val="1"/>
        </dgm:presLayoutVars>
      </dgm:prSet>
      <dgm:spPr/>
    </dgm:pt>
  </dgm:ptLst>
  <dgm:cxnLst>
    <dgm:cxn modelId="{98063A08-2FA9-49BA-BD6A-897E563AF5DB}" type="presOf" srcId="{5AD187B5-B5A3-4728-B9FF-3F06224140AF}" destId="{297C1473-4F5C-48FB-9CFA-80BE444466C1}" srcOrd="0" destOrd="0" presId="urn:microsoft.com/office/officeart/2005/8/layout/hierarchy3"/>
    <dgm:cxn modelId="{6B5B252A-B4FF-4E6C-8308-41E68BAC15CB}" type="presOf" srcId="{2A093C22-DB3D-42C3-BDD7-AAC3D7C5AD31}" destId="{F2CCCD47-4A4C-4ABE-BCD1-F77FF4BBE8E5}" srcOrd="1" destOrd="0" presId="urn:microsoft.com/office/officeart/2005/8/layout/hierarchy3"/>
    <dgm:cxn modelId="{2CA7B62F-6D5A-4766-B15F-BDA26F850E77}" type="presOf" srcId="{2A093C22-DB3D-42C3-BDD7-AAC3D7C5AD31}" destId="{8697281F-865D-48FE-AD8D-FBF463D30B27}" srcOrd="0" destOrd="0" presId="urn:microsoft.com/office/officeart/2005/8/layout/hierarchy3"/>
    <dgm:cxn modelId="{E3E6EF45-383E-4915-9874-749E6345E876}" type="presOf" srcId="{2FC548B8-2FD3-4FDD-9B73-FB0F81369F71}" destId="{E04C1610-5751-4646-9FD2-329E38F8B1EA}" srcOrd="0" destOrd="0" presId="urn:microsoft.com/office/officeart/2005/8/layout/hierarchy3"/>
    <dgm:cxn modelId="{4AC11153-A075-409F-B63F-223642A41063}" srcId="{2A093C22-DB3D-42C3-BDD7-AAC3D7C5AD31}" destId="{5AD187B5-B5A3-4728-B9FF-3F06224140AF}" srcOrd="1" destOrd="0" parTransId="{2FC548B8-2FD3-4FDD-9B73-FB0F81369F71}" sibTransId="{6A5E2EDD-15F2-42FC-908D-FA09672E537F}"/>
    <dgm:cxn modelId="{0803376E-8B2D-41B2-BAF0-6519F242712F}" srcId="{2A093C22-DB3D-42C3-BDD7-AAC3D7C5AD31}" destId="{9A93FD65-847B-4C4A-BB21-E2013AB16D7A}" srcOrd="0" destOrd="0" parTransId="{4A7F85CF-EB6D-445E-B07E-FA08335E7C07}" sibTransId="{30A2FF4C-52C8-4FCB-8687-D3B3CA0E00D2}"/>
    <dgm:cxn modelId="{C8633D8E-2C1C-451C-A079-05077A681C99}" type="presOf" srcId="{4A7F85CF-EB6D-445E-B07E-FA08335E7C07}" destId="{E2BC5ACA-7824-46E4-863F-DD622460556B}" srcOrd="0" destOrd="0" presId="urn:microsoft.com/office/officeart/2005/8/layout/hierarchy3"/>
    <dgm:cxn modelId="{BE1D149D-A369-4B67-BE29-FFF5E58155D6}" type="presOf" srcId="{E54372DC-ED5C-46B1-BAA6-A49F7FDF0A15}" destId="{1EF53DEC-EDF3-4416-871B-25CF1B0D107B}" srcOrd="0" destOrd="0" presId="urn:microsoft.com/office/officeart/2005/8/layout/hierarchy3"/>
    <dgm:cxn modelId="{06CFF3C8-DD17-480D-AAF0-3284AB299B4D}" srcId="{E54372DC-ED5C-46B1-BAA6-A49F7FDF0A15}" destId="{2A093C22-DB3D-42C3-BDD7-AAC3D7C5AD31}" srcOrd="0" destOrd="0" parTransId="{796B2334-86D5-426E-A7E8-802F8B317E59}" sibTransId="{5B3EC0A0-60AF-42DF-A215-03CA76BA147F}"/>
    <dgm:cxn modelId="{776703ED-4F29-4B42-93F4-5CAA0160754F}" type="presOf" srcId="{9A93FD65-847B-4C4A-BB21-E2013AB16D7A}" destId="{B7B9D405-FD8D-4D48-9383-59F549D96BF5}" srcOrd="0" destOrd="0" presId="urn:microsoft.com/office/officeart/2005/8/layout/hierarchy3"/>
    <dgm:cxn modelId="{376A0214-607A-4603-A886-AEE3CBA50FC7}" type="presParOf" srcId="{1EF53DEC-EDF3-4416-871B-25CF1B0D107B}" destId="{4EB3FB68-C417-4F0B-915E-85DE4E1903FF}" srcOrd="0" destOrd="0" presId="urn:microsoft.com/office/officeart/2005/8/layout/hierarchy3"/>
    <dgm:cxn modelId="{5DCFE29A-7A4E-4C56-BD12-58EFB5CAB0FF}" type="presParOf" srcId="{4EB3FB68-C417-4F0B-915E-85DE4E1903FF}" destId="{074E047A-4265-46BD-B2D2-A07357EB5DFF}" srcOrd="0" destOrd="0" presId="urn:microsoft.com/office/officeart/2005/8/layout/hierarchy3"/>
    <dgm:cxn modelId="{BD877437-962F-4DEA-AB10-CEA7E37D98DE}" type="presParOf" srcId="{074E047A-4265-46BD-B2D2-A07357EB5DFF}" destId="{8697281F-865D-48FE-AD8D-FBF463D30B27}" srcOrd="0" destOrd="0" presId="urn:microsoft.com/office/officeart/2005/8/layout/hierarchy3"/>
    <dgm:cxn modelId="{1483564C-4509-4261-B8AA-A9C54AD8C811}" type="presParOf" srcId="{074E047A-4265-46BD-B2D2-A07357EB5DFF}" destId="{F2CCCD47-4A4C-4ABE-BCD1-F77FF4BBE8E5}" srcOrd="1" destOrd="0" presId="urn:microsoft.com/office/officeart/2005/8/layout/hierarchy3"/>
    <dgm:cxn modelId="{087C5327-9B61-4B57-A111-0096665A8963}" type="presParOf" srcId="{4EB3FB68-C417-4F0B-915E-85DE4E1903FF}" destId="{C695A002-69A9-4848-AD07-CA19985C234F}" srcOrd="1" destOrd="0" presId="urn:microsoft.com/office/officeart/2005/8/layout/hierarchy3"/>
    <dgm:cxn modelId="{AC483853-CECF-41DA-90A0-3E630154084D}" type="presParOf" srcId="{C695A002-69A9-4848-AD07-CA19985C234F}" destId="{E2BC5ACA-7824-46E4-863F-DD622460556B}" srcOrd="0" destOrd="0" presId="urn:microsoft.com/office/officeart/2005/8/layout/hierarchy3"/>
    <dgm:cxn modelId="{364F2132-67CD-4D01-9705-6E6A59690016}" type="presParOf" srcId="{C695A002-69A9-4848-AD07-CA19985C234F}" destId="{B7B9D405-FD8D-4D48-9383-59F549D96BF5}" srcOrd="1" destOrd="0" presId="urn:microsoft.com/office/officeart/2005/8/layout/hierarchy3"/>
    <dgm:cxn modelId="{2D8D213A-65E0-47A9-A64D-41404FA24029}" type="presParOf" srcId="{C695A002-69A9-4848-AD07-CA19985C234F}" destId="{E04C1610-5751-4646-9FD2-329E38F8B1EA}" srcOrd="2" destOrd="0" presId="urn:microsoft.com/office/officeart/2005/8/layout/hierarchy3"/>
    <dgm:cxn modelId="{557DC7A8-BCF3-44B4-8422-69168520C5FB}" type="presParOf" srcId="{C695A002-69A9-4848-AD07-CA19985C234F}" destId="{297C1473-4F5C-48FB-9CFA-80BE444466C1}" srcOrd="3"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7281F-865D-48FE-AD8D-FBF463D30B27}">
      <dsp:nvSpPr>
        <dsp:cNvPr id="0" name=""/>
        <dsp:cNvSpPr/>
      </dsp:nvSpPr>
      <dsp:spPr>
        <a:xfrm>
          <a:off x="0" y="355491"/>
          <a:ext cx="2657306" cy="13286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3.</a:t>
          </a:r>
          <a:r>
            <a:rPr lang="en-US" sz="2400" b="1" kern="1200" dirty="0"/>
            <a:t>                         Testable            PICO Question</a:t>
          </a:r>
        </a:p>
      </dsp:txBody>
      <dsp:txXfrm>
        <a:off x="38915" y="394406"/>
        <a:ext cx="2579476" cy="1250823"/>
      </dsp:txXfrm>
    </dsp:sp>
    <dsp:sp modelId="{E2BC5ACA-7824-46E4-863F-DD622460556B}">
      <dsp:nvSpPr>
        <dsp:cNvPr id="0" name=""/>
        <dsp:cNvSpPr/>
      </dsp:nvSpPr>
      <dsp:spPr>
        <a:xfrm>
          <a:off x="265730" y="1684144"/>
          <a:ext cx="265730" cy="1025188"/>
        </a:xfrm>
        <a:custGeom>
          <a:avLst/>
          <a:gdLst/>
          <a:ahLst/>
          <a:cxnLst/>
          <a:rect l="0" t="0" r="0" b="0"/>
          <a:pathLst>
            <a:path>
              <a:moveTo>
                <a:pt x="0" y="0"/>
              </a:moveTo>
              <a:lnTo>
                <a:pt x="0" y="1025188"/>
              </a:lnTo>
              <a:lnTo>
                <a:pt x="265730" y="10251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B9D405-FD8D-4D48-9383-59F549D96BF5}">
      <dsp:nvSpPr>
        <dsp:cNvPr id="0" name=""/>
        <dsp:cNvSpPr/>
      </dsp:nvSpPr>
      <dsp:spPr>
        <a:xfrm>
          <a:off x="531461" y="2045007"/>
          <a:ext cx="2125844" cy="132865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990"/>
              </a:solidFill>
            </a:rPr>
            <a:t>Not included in a systematic review due to resource limitations</a:t>
          </a:r>
        </a:p>
      </dsp:txBody>
      <dsp:txXfrm>
        <a:off x="570376" y="2083922"/>
        <a:ext cx="2048014" cy="1250823"/>
      </dsp:txXfrm>
    </dsp:sp>
    <dsp:sp modelId="{E04C1610-5751-4646-9FD2-329E38F8B1EA}">
      <dsp:nvSpPr>
        <dsp:cNvPr id="0" name=""/>
        <dsp:cNvSpPr/>
      </dsp:nvSpPr>
      <dsp:spPr>
        <a:xfrm>
          <a:off x="265730" y="1684144"/>
          <a:ext cx="265730" cy="2686004"/>
        </a:xfrm>
        <a:custGeom>
          <a:avLst/>
          <a:gdLst/>
          <a:ahLst/>
          <a:cxnLst/>
          <a:rect l="0" t="0" r="0" b="0"/>
          <a:pathLst>
            <a:path>
              <a:moveTo>
                <a:pt x="0" y="0"/>
              </a:moveTo>
              <a:lnTo>
                <a:pt x="0" y="2686004"/>
              </a:lnTo>
              <a:lnTo>
                <a:pt x="265730" y="26860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7C1473-4F5C-48FB-9CFA-80BE444466C1}">
      <dsp:nvSpPr>
        <dsp:cNvPr id="0" name=""/>
        <dsp:cNvSpPr/>
      </dsp:nvSpPr>
      <dsp:spPr>
        <a:xfrm>
          <a:off x="531461" y="3705823"/>
          <a:ext cx="2125844" cy="132865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990"/>
              </a:solidFill>
            </a:rPr>
            <a:t>Uncommon (ideally none)</a:t>
          </a:r>
        </a:p>
      </dsp:txBody>
      <dsp:txXfrm>
        <a:off x="570376" y="3744738"/>
        <a:ext cx="2048014" cy="12508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7281F-865D-48FE-AD8D-FBF463D30B27}">
      <dsp:nvSpPr>
        <dsp:cNvPr id="0" name=""/>
        <dsp:cNvSpPr/>
      </dsp:nvSpPr>
      <dsp:spPr>
        <a:xfrm>
          <a:off x="0" y="347174"/>
          <a:ext cx="2657306" cy="1328653"/>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ts val="600"/>
            </a:spcAft>
            <a:buNone/>
          </a:pPr>
          <a:r>
            <a:rPr lang="en-US" sz="2800" b="1" kern="1200" dirty="0"/>
            <a:t>2.</a:t>
          </a:r>
          <a:r>
            <a:rPr lang="en-US" sz="2400" b="1" kern="1200" dirty="0"/>
            <a:t>  </a:t>
          </a:r>
        </a:p>
        <a:p>
          <a:pPr marL="0" lvl="0" indent="0" algn="ctr" defTabSz="1244600">
            <a:lnSpc>
              <a:spcPct val="90000"/>
            </a:lnSpc>
            <a:spcBef>
              <a:spcPct val="0"/>
            </a:spcBef>
            <a:spcAft>
              <a:spcPts val="600"/>
            </a:spcAft>
            <a:buNone/>
          </a:pPr>
          <a:r>
            <a:rPr lang="en-US" sz="2400" b="1" kern="1200" dirty="0"/>
            <a:t>Implementation Guidance</a:t>
          </a:r>
        </a:p>
      </dsp:txBody>
      <dsp:txXfrm>
        <a:off x="38915" y="386089"/>
        <a:ext cx="2579476" cy="1250823"/>
      </dsp:txXfrm>
    </dsp:sp>
    <dsp:sp modelId="{E2BC5ACA-7824-46E4-863F-DD622460556B}">
      <dsp:nvSpPr>
        <dsp:cNvPr id="0" name=""/>
        <dsp:cNvSpPr/>
      </dsp:nvSpPr>
      <dsp:spPr>
        <a:xfrm>
          <a:off x="265730" y="1675827"/>
          <a:ext cx="265730" cy="1033506"/>
        </a:xfrm>
        <a:custGeom>
          <a:avLst/>
          <a:gdLst/>
          <a:ahLst/>
          <a:cxnLst/>
          <a:rect l="0" t="0" r="0" b="0"/>
          <a:pathLst>
            <a:path>
              <a:moveTo>
                <a:pt x="0" y="0"/>
              </a:moveTo>
              <a:lnTo>
                <a:pt x="0" y="1033506"/>
              </a:lnTo>
              <a:lnTo>
                <a:pt x="265730" y="1033506"/>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B7B9D405-FD8D-4D48-9383-59F549D96BF5}">
      <dsp:nvSpPr>
        <dsp:cNvPr id="0" name=""/>
        <dsp:cNvSpPr/>
      </dsp:nvSpPr>
      <dsp:spPr>
        <a:xfrm>
          <a:off x="531461" y="2045007"/>
          <a:ext cx="2125844" cy="1328653"/>
        </a:xfrm>
        <a:prstGeom prst="roundRect">
          <a:avLst>
            <a:gd name="adj" fmla="val 10000"/>
          </a:avLst>
        </a:prstGeom>
        <a:solidFill>
          <a:schemeClr val="lt1">
            <a:alpha val="90000"/>
            <a:hueOff val="0"/>
            <a:satOff val="0"/>
            <a:lumOff val="0"/>
            <a:alphaOff val="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990"/>
              </a:solidFill>
            </a:rPr>
            <a:t>Commonly used as figures, tables, algorithms, and explanatory text</a:t>
          </a:r>
        </a:p>
      </dsp:txBody>
      <dsp:txXfrm>
        <a:off x="570376" y="2083922"/>
        <a:ext cx="2048014" cy="1250823"/>
      </dsp:txXfrm>
    </dsp:sp>
    <dsp:sp modelId="{E04C1610-5751-4646-9FD2-329E38F8B1EA}">
      <dsp:nvSpPr>
        <dsp:cNvPr id="0" name=""/>
        <dsp:cNvSpPr/>
      </dsp:nvSpPr>
      <dsp:spPr>
        <a:xfrm>
          <a:off x="265730" y="1675827"/>
          <a:ext cx="265730" cy="2694322"/>
        </a:xfrm>
        <a:custGeom>
          <a:avLst/>
          <a:gdLst/>
          <a:ahLst/>
          <a:cxnLst/>
          <a:rect l="0" t="0" r="0" b="0"/>
          <a:pathLst>
            <a:path>
              <a:moveTo>
                <a:pt x="0" y="0"/>
              </a:moveTo>
              <a:lnTo>
                <a:pt x="0" y="2694322"/>
              </a:lnTo>
              <a:lnTo>
                <a:pt x="265730" y="2694322"/>
              </a:lnTo>
            </a:path>
          </a:pathLst>
        </a:custGeom>
        <a:noFill/>
        <a:ln w="25400"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297C1473-4F5C-48FB-9CFA-80BE444466C1}">
      <dsp:nvSpPr>
        <dsp:cNvPr id="0" name=""/>
        <dsp:cNvSpPr/>
      </dsp:nvSpPr>
      <dsp:spPr>
        <a:xfrm>
          <a:off x="531461" y="3705823"/>
          <a:ext cx="2125844" cy="1328653"/>
        </a:xfrm>
        <a:prstGeom prst="roundRect">
          <a:avLst>
            <a:gd name="adj" fmla="val 10000"/>
          </a:avLst>
        </a:prstGeom>
        <a:solidFill>
          <a:schemeClr val="lt1">
            <a:alpha val="90000"/>
            <a:hueOff val="0"/>
            <a:satOff val="0"/>
            <a:lumOff val="0"/>
            <a:alphaOff val="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990"/>
              </a:solidFill>
            </a:rPr>
            <a:t>Variable as  needed</a:t>
          </a:r>
        </a:p>
      </dsp:txBody>
      <dsp:txXfrm>
        <a:off x="570376" y="3744738"/>
        <a:ext cx="2048014" cy="12508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7281F-865D-48FE-AD8D-FBF463D30B27}">
      <dsp:nvSpPr>
        <dsp:cNvPr id="0" name=""/>
        <dsp:cNvSpPr/>
      </dsp:nvSpPr>
      <dsp:spPr>
        <a:xfrm>
          <a:off x="0" y="355491"/>
          <a:ext cx="2657306" cy="1328653"/>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1.</a:t>
          </a:r>
        </a:p>
        <a:p>
          <a:pPr marL="0" lvl="0" indent="0" algn="ctr" defTabSz="1066800">
            <a:lnSpc>
              <a:spcPct val="90000"/>
            </a:lnSpc>
            <a:spcBef>
              <a:spcPct val="0"/>
            </a:spcBef>
            <a:spcAft>
              <a:spcPct val="35000"/>
            </a:spcAft>
            <a:buNone/>
          </a:pPr>
          <a:r>
            <a:rPr lang="en-US" sz="2400" b="1" kern="1200" dirty="0"/>
            <a:t> Not Testable     PICO Question</a:t>
          </a:r>
        </a:p>
      </dsp:txBody>
      <dsp:txXfrm>
        <a:off x="38915" y="394406"/>
        <a:ext cx="2579476" cy="1250823"/>
      </dsp:txXfrm>
    </dsp:sp>
    <dsp:sp modelId="{E2BC5ACA-7824-46E4-863F-DD622460556B}">
      <dsp:nvSpPr>
        <dsp:cNvPr id="0" name=""/>
        <dsp:cNvSpPr/>
      </dsp:nvSpPr>
      <dsp:spPr>
        <a:xfrm>
          <a:off x="265730" y="1684144"/>
          <a:ext cx="265730" cy="1025188"/>
        </a:xfrm>
        <a:custGeom>
          <a:avLst/>
          <a:gdLst/>
          <a:ahLst/>
          <a:cxnLst/>
          <a:rect l="0" t="0" r="0" b="0"/>
          <a:pathLst>
            <a:path>
              <a:moveTo>
                <a:pt x="0" y="0"/>
              </a:moveTo>
              <a:lnTo>
                <a:pt x="0" y="1025188"/>
              </a:lnTo>
              <a:lnTo>
                <a:pt x="265730" y="1025188"/>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B7B9D405-FD8D-4D48-9383-59F549D96BF5}">
      <dsp:nvSpPr>
        <dsp:cNvPr id="0" name=""/>
        <dsp:cNvSpPr/>
      </dsp:nvSpPr>
      <dsp:spPr>
        <a:xfrm>
          <a:off x="531461" y="2045007"/>
          <a:ext cx="2125844" cy="1328653"/>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990"/>
              </a:solidFill>
            </a:rPr>
            <a:t>There is no reasonable alternative</a:t>
          </a:r>
        </a:p>
      </dsp:txBody>
      <dsp:txXfrm>
        <a:off x="570376" y="2083922"/>
        <a:ext cx="2048014" cy="1250823"/>
      </dsp:txXfrm>
    </dsp:sp>
    <dsp:sp modelId="{E04C1610-5751-4646-9FD2-329E38F8B1EA}">
      <dsp:nvSpPr>
        <dsp:cNvPr id="0" name=""/>
        <dsp:cNvSpPr/>
      </dsp:nvSpPr>
      <dsp:spPr>
        <a:xfrm>
          <a:off x="265730" y="1684144"/>
          <a:ext cx="265730" cy="2686004"/>
        </a:xfrm>
        <a:custGeom>
          <a:avLst/>
          <a:gdLst/>
          <a:ahLst/>
          <a:cxnLst/>
          <a:rect l="0" t="0" r="0" b="0"/>
          <a:pathLst>
            <a:path>
              <a:moveTo>
                <a:pt x="0" y="0"/>
              </a:moveTo>
              <a:lnTo>
                <a:pt x="0" y="2686004"/>
              </a:lnTo>
              <a:lnTo>
                <a:pt x="265730" y="2686004"/>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97C1473-4F5C-48FB-9CFA-80BE444466C1}">
      <dsp:nvSpPr>
        <dsp:cNvPr id="0" name=""/>
        <dsp:cNvSpPr/>
      </dsp:nvSpPr>
      <dsp:spPr>
        <a:xfrm>
          <a:off x="531461" y="3705823"/>
          <a:ext cx="2125844" cy="1328653"/>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4990"/>
              </a:solidFill>
            </a:rPr>
            <a:t>Rarely needed</a:t>
          </a:r>
        </a:p>
      </dsp:txBody>
      <dsp:txXfrm>
        <a:off x="570376" y="3744738"/>
        <a:ext cx="2048014" cy="12508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3183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1016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3223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0757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strike="noStrike" spc="-1" dirty="0">
                <a:latin typeface="Arial"/>
              </a:rPr>
              <a:t>Kidney–heart risk factor management.</a:t>
            </a:r>
            <a:r>
              <a:rPr lang="en-US" sz="1200" b="0" strike="noStrike" spc="-1" dirty="0">
                <a:latin typeface="Arial"/>
              </a:rPr>
              <a:t> People with diabetes and chronic kidney disease (CKD) should be treated with a comprehensive approach to improve kidney and cardiovascular outcomes. This approach should include a foundation of lifestyle modification and self-management for all patients, upon which are layered first-line drug therapies according to clinical characteristics (in parentheses), additional drugs with proven kidney and heart protection as guided by assessments of residual risk, and additional interventions as needed to further control risk factors. Glycemic control is based on insulin for type 1 diabetes (T1D) and a combination of metformin and sodium–glucose cotransporter-2 inhibitors (SGLT2i) for type 2 diabetes (T2D). Metformin may be given when estimated glomerular filtration rate (eGFR) ≥30 ml/min per 1.73 m</a:t>
            </a:r>
            <a:r>
              <a:rPr lang="en-US" sz="1200" b="0" strike="noStrike" spc="-1" baseline="33000" dirty="0">
                <a:latin typeface="Arial"/>
              </a:rPr>
              <a:t>2</a:t>
            </a:r>
            <a:r>
              <a:rPr lang="en-US" sz="1200" b="0" strike="noStrike" spc="-1" dirty="0">
                <a:latin typeface="Arial"/>
              </a:rPr>
              <a:t>, and SGLT2i should be initiated when eGFR is ≥20 ml/min per 1.73 m</a:t>
            </a:r>
            <a:r>
              <a:rPr lang="en-US" sz="1200" b="0" strike="noStrike" spc="-1" baseline="33000" dirty="0">
                <a:latin typeface="Arial"/>
              </a:rPr>
              <a:t>2</a:t>
            </a:r>
            <a:r>
              <a:rPr lang="en-US" sz="1200" b="0" strike="noStrike" spc="-1" dirty="0">
                <a:latin typeface="Arial"/>
              </a:rPr>
              <a:t> and continued as tolerated, until dialysis or transplantation is initiated. Renin–angiotensin system (RAS) inhibition is recommended for patients with albuminuria and hypertension (HTN). A statin is recommended for all patients with T1D or T2D and CKD. Glucagon-like peptide-1 receptor agonists (GLP-1 RA) are preferred glucose-lowering drugs for people T2D if SGLT2i and metformin are insufficient to meet glycemic targets or if they are unable to use SGLT2i or metformin. A nonsteroidal mineralocorticoid receptor antagonist (ns-MRA) can be added to first-line therapy for patients with T2D and high residual risks of kidney disease progression and cardiovascular events, as evidenced by persistent albuminuria (&gt;30 mg/g [&gt;3 mg/mmol]). Aspirin generally should be used lifelong for secondary prevention among those with established cardiovascular disease and may be considered for primary prevention among patients with high risk of atherosclerotic cardiovascular disease (ASCVD).</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Holistic approach for improving outcomes in patients with diabetes and chronic kidney disease. </a:t>
            </a:r>
            <a:r>
              <a:rPr lang="en-US" dirty="0"/>
              <a:t>*Angiotensin-converting </a:t>
            </a:r>
            <a:r>
              <a:rPr lang="en-US" dirty="0" err="1"/>
              <a:t>ezyme</a:t>
            </a:r>
            <a:r>
              <a:rPr lang="en-US" dirty="0"/>
              <a:t> inhibitor (</a:t>
            </a:r>
            <a:r>
              <a:rPr lang="en-US" dirty="0" err="1"/>
              <a:t>ACEi</a:t>
            </a:r>
            <a:r>
              <a:rPr lang="en-US" dirty="0"/>
              <a:t>) or angiotensin II receptor blocker (ARB) should be first-line therapy for hypertension (HTN) when albuminuria is present, otherwise dihydropyridine calcium channel blocker (CCB) or diuretic can also be considered; all 3 classes are often needed to attain blood pressure (BP) targets. †</a:t>
            </a:r>
            <a:r>
              <a:rPr lang="en-US" dirty="0" err="1"/>
              <a:t>Finerenone</a:t>
            </a:r>
            <a:r>
              <a:rPr lang="en-US" dirty="0"/>
              <a:t> is currently the only nonsteroidal mineralocorticoid receptor antagonist (MRA) with proven clinical kidney and cardiovascular benefits. Icons presented indicate the following benefits: blood pressure cuff = blood pressure–lowering; glucometer = glucose-lowering; heart = heart protection; kidney = kidney protection; scale, weight management; ACR, albumin-creatinine ratio; ASCVD, atherosclerotic cardiovascular disease; CVD, cardiovascular disease; eGFR, estimated glomerular filtration rate; GLP-1 RA, glucagon-like peptide-1 receptor agonist; PCSK9i, proprotein convertase subtilisin/</a:t>
            </a:r>
            <a:r>
              <a:rPr lang="en-US" dirty="0" err="1"/>
              <a:t>kexin</a:t>
            </a:r>
            <a:r>
              <a:rPr lang="en-US" dirty="0"/>
              <a:t> type 9 inhibitor; RAS, renin-angiotensin system; SGLT2i, sodium-glucose cotransporter-2 inhibitor; T1D, type 1 diabetes; T2D, type 2 diabetes.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7" name="Google Shape;34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745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 name="Google Shape;8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Monitoring of serum creatinine and potassium during angiotensin-converting enzyme inhibitor (</a:t>
            </a:r>
            <a:r>
              <a:rPr lang="en-US" b="1" dirty="0" err="1"/>
              <a:t>ACEi</a:t>
            </a:r>
            <a:r>
              <a:rPr lang="en-US" b="1" dirty="0"/>
              <a:t>) or angiotensin II receptor blocker (ARB) treatment—dose adjustment and monitoring of side effects. </a:t>
            </a:r>
            <a:r>
              <a:rPr lang="en-US" dirty="0"/>
              <a:t>AKI, acute kidney injury; NSAID, nonsteroidal anti-inflammatory drug.</a:t>
            </a:r>
          </a:p>
        </p:txBody>
      </p:sp>
      <p:sp>
        <p:nvSpPr>
          <p:cNvPr id="347" name="Google Shape;34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strike="noStrike" spc="-1" dirty="0">
                <a:latin typeface="Arial"/>
              </a:rPr>
              <a:t>Practical approach to initiating sodium-glucose cotransporter-2 inhibitors (SGLT2i) in patients with type 2 diabetes and chronic kidney disease (CKD).</a:t>
            </a:r>
            <a:r>
              <a:rPr lang="en-US" sz="1200" b="0" strike="noStrike" spc="-1" dirty="0">
                <a:latin typeface="Arial"/>
              </a:rPr>
              <a:t> *Sick day protocol (for illness or excessive exercise or alcohol intake): temporarily withhold SGLT2i, keep drinking and eating (if possible), check blood glucose and blood ketone levels more often, and seek medical help early. </a:t>
            </a:r>
            <a:r>
              <a:rPr lang="en-US" sz="1200" b="0" strike="noStrike" spc="-1" baseline="33000" dirty="0">
                <a:latin typeface="Arial"/>
              </a:rPr>
              <a:t>†</a:t>
            </a:r>
            <a:r>
              <a:rPr lang="en-US" sz="1200" b="0" strike="noStrike" spc="-1" dirty="0">
                <a:latin typeface="Arial"/>
              </a:rPr>
              <a:t>Periprocedural/perioperative care: inform patients about risk of diabetic ketoacidosis; withhold SGLT2i the day of day-stay procedures and limit fasting to minimum required; withhold SGLT2i at least 2 days in advance and the day of procedures/surgery requiring 1 or more days in hospital and/or bowel preparation (which may require increasing other glucose-lowering drugs during that time), measure both blood glucose and blood ketone levels on hospital admission (proceed with procedure/surgery if the patient is clinically well and ketones are &lt;1.0 mmol/l), and restart SGLT2i after procedure/surgery only when eating and drinking normally. Adapted from </a:t>
            </a:r>
            <a:r>
              <a:rPr lang="en-US" sz="1200" b="0" strike="noStrike" spc="-1" dirty="0" err="1">
                <a:latin typeface="Arial"/>
              </a:rPr>
              <a:t>Zoungas</a:t>
            </a:r>
            <a:r>
              <a:rPr lang="en-US" sz="1200" b="0" strike="noStrike" spc="-1" dirty="0">
                <a:latin typeface="Arial"/>
              </a:rPr>
              <a:t> S, de Boer IH. SGLT2 inhibitors in diabetic kidney disease. </a:t>
            </a:r>
            <a:r>
              <a:rPr lang="en-US" sz="1200" b="0" i="1" strike="noStrike" spc="-1" dirty="0">
                <a:latin typeface="Arial"/>
              </a:rPr>
              <a:t>Clin J Am Soc Nephrol</a:t>
            </a:r>
            <a:r>
              <a:rPr lang="en-US" sz="1200" b="0" strike="noStrike" spc="-1" dirty="0">
                <a:latin typeface="Arial"/>
              </a:rPr>
              <a:t>. 2021;16:631–633.</a:t>
            </a:r>
            <a:r>
              <a:rPr lang="en-US" sz="1200" b="0" strike="noStrike" spc="-1" baseline="33000" dirty="0">
                <a:latin typeface="Arial"/>
              </a:rPr>
              <a:t>148</a:t>
            </a:r>
            <a:r>
              <a:rPr lang="en-US" sz="1200" b="0" strike="noStrike" spc="-1" dirty="0">
                <a:latin typeface="Arial"/>
              </a:rPr>
              <a:t> Copyright © 2021 by the American Society of Nephrology. ACR, albumin-creatinine ratio; AKI, acute kidney injury; eGFR, estimated glomerular filtration rate; HbA1c, glycated hemoglobin.</a:t>
            </a:r>
          </a:p>
          <a:p>
            <a:pPr marL="0" lvl="0" indent="0" algn="l" rtl="0">
              <a:lnSpc>
                <a:spcPct val="100000"/>
              </a:lnSpc>
              <a:spcBef>
                <a:spcPts val="0"/>
              </a:spcBef>
              <a:spcAft>
                <a:spcPts val="0"/>
              </a:spcAft>
              <a:buSzPts val="1400"/>
              <a:buNone/>
            </a:pPr>
            <a:endParaRPr dirty="0"/>
          </a:p>
        </p:txBody>
      </p:sp>
      <p:sp>
        <p:nvSpPr>
          <p:cNvPr id="520" name="Google Shape;52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534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9275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33736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Serum potassium monitoring during treatment with </a:t>
            </a:r>
            <a:r>
              <a:rPr lang="en-US" b="1" dirty="0" err="1"/>
              <a:t>finerenone</a:t>
            </a:r>
            <a:r>
              <a:rPr lang="en-US" b="1" dirty="0"/>
              <a:t>. </a:t>
            </a:r>
            <a:r>
              <a:rPr lang="en-US" dirty="0"/>
              <a:t>Adapted from the protocols of </a:t>
            </a:r>
            <a:r>
              <a:rPr lang="en-US" dirty="0" err="1"/>
              <a:t>Finerenone</a:t>
            </a:r>
            <a:r>
              <a:rPr lang="en-US" dirty="0"/>
              <a:t> in Reducing Kidney Failure and Disease Progression in Diabetic Kidney Disease (FIDELIO-DKD) and </a:t>
            </a:r>
            <a:r>
              <a:rPr lang="en-US" dirty="0" err="1"/>
              <a:t>Finerenone</a:t>
            </a:r>
            <a:r>
              <a:rPr lang="en-US" dirty="0"/>
              <a:t> in Reducing Cardiovascular Mortality and Morbidity in Diabetic Kidney Disease (FIGARO-DKD). The United States Food and Drug Administration (FDA) has approved initiation of K+ &lt;5.0 mmol/l. This figure is guided by trial design and the FDA label and may be different in other countries. Serum creatinine/estimated glomerular filtration rate (eGFR) should be monitored concurrently with serum potassium.</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520" name="Google Shape;52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7294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3964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US" sz="1200" b="1" strike="noStrike" spc="-1" dirty="0">
                <a:latin typeface="Arial"/>
              </a:rPr>
              <a:t>Effects of chronic kidney disease (CKD)–related factors on glycated hemoglobin (HbA1c)</a:t>
            </a:r>
            <a:r>
              <a:rPr lang="en-US" sz="1200" b="0" strike="noStrike" spc="-1" dirty="0">
                <a:latin typeface="Arial"/>
              </a:rPr>
              <a:t>.</a:t>
            </a:r>
          </a:p>
          <a:p>
            <a:pPr marL="0"/>
            <a:endParaRPr lang="en-US" sz="1200" b="0" strike="noStrike" spc="-1" dirty="0">
              <a:latin typeface="Arial"/>
            </a:endParaRPr>
          </a:p>
          <a:p>
            <a:pPr marL="0" lvl="0" indent="0" algn="l" rtl="0">
              <a:lnSpc>
                <a:spcPct val="100000"/>
              </a:lnSpc>
              <a:spcBef>
                <a:spcPts val="0"/>
              </a:spcBef>
              <a:spcAft>
                <a:spcPts val="0"/>
              </a:spcAft>
              <a:buSzPts val="1400"/>
              <a:buNone/>
            </a:pPr>
            <a:endParaRPr dirty="0"/>
          </a:p>
        </p:txBody>
      </p:sp>
      <p:sp>
        <p:nvSpPr>
          <p:cNvPr id="372" name="Google Shape;37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strike="noStrike" spc="-1" dirty="0">
                <a:latin typeface="Arial"/>
              </a:rPr>
              <a:t>Frequency of glycated hemoglobin (HbA1c) measurement and use of glucose management indicator (GMI) in chronic kidney disease (CKD).</a:t>
            </a:r>
            <a:r>
              <a:rPr lang="en-US" sz="1200" b="0" strike="noStrike" spc="-1" dirty="0">
                <a:latin typeface="Arial"/>
              </a:rPr>
              <a:t> G1–G3b, estimated glomerular filtration rate (eGFR) ≥30 ml/min per 1.73 m</a:t>
            </a:r>
            <a:r>
              <a:rPr lang="en-US" sz="1200" b="0" strike="noStrike" spc="-1" baseline="33000" dirty="0">
                <a:latin typeface="Arial"/>
              </a:rPr>
              <a:t>2</a:t>
            </a:r>
            <a:r>
              <a:rPr lang="en-US" sz="1200" b="0" strike="noStrike" spc="-1" dirty="0">
                <a:latin typeface="Arial"/>
              </a:rPr>
              <a:t>; G4–G5, eGFR &lt;30 ml/min per 1.73 m</a:t>
            </a:r>
            <a:r>
              <a:rPr lang="en-US" sz="1200" b="0" strike="noStrike" spc="-1" baseline="33000" dirty="0">
                <a:latin typeface="Arial"/>
              </a:rPr>
              <a:t>2</a:t>
            </a:r>
            <a:r>
              <a:rPr lang="en-US" sz="1200" b="0" strike="noStrike" spc="-1" dirty="0">
                <a:latin typeface="Arial"/>
              </a:rPr>
              <a:t>.</a:t>
            </a:r>
          </a:p>
          <a:p>
            <a:pPr marL="0" lvl="0" indent="0" algn="l" rtl="0">
              <a:lnSpc>
                <a:spcPct val="100000"/>
              </a:lnSpc>
              <a:spcBef>
                <a:spcPts val="0"/>
              </a:spcBef>
              <a:spcAft>
                <a:spcPts val="0"/>
              </a:spcAft>
              <a:buSzPts val="1400"/>
              <a:buNone/>
            </a:pPr>
            <a:endParaRPr dirty="0"/>
          </a:p>
        </p:txBody>
      </p:sp>
      <p:sp>
        <p:nvSpPr>
          <p:cNvPr id="387" name="Google Shape;38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Glossary of glucose-monitoring terms. </a:t>
            </a:r>
            <a:r>
              <a:rPr lang="en-US" dirty="0"/>
              <a:t>Adapted from American Diabetes Association, Clinical targets for continuous glucose monitoring data interpretation: recommendations from the international consensus on time in range, American Diabetes Association, 2019. Copyright and all rights reserved. Material from this publication has been used with the permission of American Diabetes Association.229</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94" name="Google Shape;39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strike="noStrike" spc="-1" dirty="0">
                <a:latin typeface="Arial"/>
              </a:rPr>
              <a:t>Factors guiding decisions on individual glycated hemoglobin (HbA1c) targets.</a:t>
            </a:r>
            <a:r>
              <a:rPr lang="en-US" sz="1200" b="0" strike="noStrike" spc="-1" dirty="0">
                <a:latin typeface="Arial"/>
              </a:rPr>
              <a:t> CKD, chronic kidney disease; G1, estimated glomerular filtration rate (eGFR) ≥90 ml/min per 1.73 m</a:t>
            </a:r>
            <a:r>
              <a:rPr lang="en-US" sz="1200" b="0" strike="noStrike" spc="-1" baseline="33000" dirty="0">
                <a:latin typeface="Arial"/>
              </a:rPr>
              <a:t>2</a:t>
            </a:r>
            <a:r>
              <a:rPr lang="en-US" sz="1200" b="0" strike="noStrike" spc="-1" dirty="0">
                <a:latin typeface="Arial"/>
              </a:rPr>
              <a:t>; G5, eGFR &lt;15 ml/min per 1.73 m</a:t>
            </a:r>
            <a:r>
              <a:rPr lang="en-US" sz="1200" b="0" strike="noStrike" spc="-1" baseline="33000" dirty="0">
                <a:latin typeface="Arial"/>
              </a:rPr>
              <a:t>2</a:t>
            </a:r>
            <a:r>
              <a:rPr lang="en-US" sz="1200" b="0" strike="noStrike" spc="-1" dirty="0">
                <a:latin typeface="Arial"/>
              </a:rPr>
              <a:t>.</a:t>
            </a:r>
          </a:p>
          <a:p>
            <a:pPr marL="0" lvl="0" indent="0" algn="l" rtl="0">
              <a:lnSpc>
                <a:spcPct val="100000"/>
              </a:lnSpc>
              <a:spcBef>
                <a:spcPts val="0"/>
              </a:spcBef>
              <a:spcAft>
                <a:spcPts val="0"/>
              </a:spcAft>
              <a:buSzPts val="1400"/>
              <a:buNone/>
            </a:pPr>
            <a:endParaRPr dirty="0"/>
          </a:p>
        </p:txBody>
      </p:sp>
      <p:sp>
        <p:nvSpPr>
          <p:cNvPr id="401" name="Google Shape;4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strike="noStrike" spc="-1" dirty="0">
                <a:latin typeface="Arial"/>
              </a:rPr>
              <a:t>What does a healthy kidney diet look like?</a:t>
            </a:r>
            <a:endParaRPr lang="en-US" sz="1200" b="0" strike="noStrike" spc="-1" dirty="0">
              <a:latin typeface="Arial"/>
            </a:endParaRPr>
          </a:p>
          <a:p>
            <a:pPr marL="0" lvl="0" indent="0" algn="l" rtl="0">
              <a:lnSpc>
                <a:spcPct val="100000"/>
              </a:lnSpc>
              <a:spcBef>
                <a:spcPts val="0"/>
              </a:spcBef>
              <a:spcAft>
                <a:spcPts val="0"/>
              </a:spcAft>
              <a:buSzPts val="1400"/>
              <a:buNone/>
            </a:pPr>
            <a:endParaRPr dirty="0"/>
          </a:p>
        </p:txBody>
      </p:sp>
      <p:sp>
        <p:nvSpPr>
          <p:cNvPr id="416" name="Google Shape;41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US" sz="1200" b="1" strike="noStrike" spc="-1" dirty="0">
                <a:latin typeface="Arial"/>
              </a:rPr>
              <a:t>Average protein content of foods in grams.</a:t>
            </a:r>
            <a:endParaRPr lang="en-US" sz="1200" b="0" strike="noStrike" spc="-1" dirty="0">
              <a:latin typeface="Arial"/>
            </a:endParaRPr>
          </a:p>
          <a:p>
            <a:endParaRPr lang="en-US" sz="1200" b="0" strike="noStrike" spc="-1" dirty="0">
              <a:latin typeface="Arial"/>
            </a:endParaRPr>
          </a:p>
          <a:p>
            <a:endParaRPr lang="en-US" sz="1200" b="0" strike="noStrike" spc="-1" dirty="0">
              <a:latin typeface="Arial"/>
            </a:endParaRPr>
          </a:p>
          <a:p>
            <a:pPr marL="0" lvl="0" indent="0" algn="l" rtl="0">
              <a:lnSpc>
                <a:spcPct val="100000"/>
              </a:lnSpc>
              <a:spcBef>
                <a:spcPts val="0"/>
              </a:spcBef>
              <a:spcAft>
                <a:spcPts val="0"/>
              </a:spcAft>
              <a:buSzPts val="1400"/>
              <a:buNone/>
            </a:pPr>
            <a:endParaRPr dirty="0"/>
          </a:p>
        </p:txBody>
      </p:sp>
      <p:sp>
        <p:nvSpPr>
          <p:cNvPr id="423" name="Google Shape;42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strike="noStrike" spc="-1" dirty="0">
                <a:latin typeface="Arial"/>
              </a:rPr>
              <a:t>Effects of decreased sodium intake on various outcomes and accompanying quality of evidence.</a:t>
            </a:r>
            <a:r>
              <a:rPr lang="en-US" sz="1200" b="0" strike="noStrike" spc="-1" baseline="33000" dirty="0">
                <a:latin typeface="Arial"/>
              </a:rPr>
              <a:t>306</a:t>
            </a:r>
            <a:r>
              <a:rPr lang="en-US" sz="1200" b="0" strike="noStrike" spc="-1" dirty="0">
                <a:latin typeface="Arial"/>
              </a:rPr>
              <a:t> CKD, chronic kidney disease.</a:t>
            </a:r>
          </a:p>
          <a:p>
            <a:endParaRPr lang="en-US" sz="1200" b="0" strike="noStrike" spc="-1" dirty="0">
              <a:latin typeface="Arial"/>
            </a:endParaRPr>
          </a:p>
          <a:p>
            <a:pPr marL="0" lvl="0" indent="0" algn="l" rtl="0">
              <a:lnSpc>
                <a:spcPct val="100000"/>
              </a:lnSpc>
              <a:spcBef>
                <a:spcPts val="0"/>
              </a:spcBef>
              <a:spcAft>
                <a:spcPts val="0"/>
              </a:spcAft>
              <a:buSzPts val="1400"/>
              <a:buNone/>
            </a:pPr>
            <a:endParaRPr dirty="0"/>
          </a:p>
        </p:txBody>
      </p:sp>
      <p:sp>
        <p:nvSpPr>
          <p:cNvPr id="430" name="Google Shape;43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US" sz="1200" b="1" strike="noStrike" spc="-1" dirty="0">
                <a:latin typeface="Arial"/>
              </a:rPr>
              <a:t>Ten ways to cut out salt.</a:t>
            </a:r>
            <a:endParaRPr lang="en-US" sz="1200" b="0" strike="noStrike" spc="-1" dirty="0">
              <a:latin typeface="Arial"/>
            </a:endParaRPr>
          </a:p>
          <a:p>
            <a:pPr marL="0"/>
            <a:endParaRPr lang="en-US" sz="1200" b="0" strike="noStrike" spc="-1" dirty="0">
              <a:latin typeface="Arial"/>
            </a:endParaRPr>
          </a:p>
          <a:p>
            <a:pPr marL="0" lvl="0" indent="0" algn="l" rtl="0">
              <a:lnSpc>
                <a:spcPct val="100000"/>
              </a:lnSpc>
              <a:spcBef>
                <a:spcPts val="0"/>
              </a:spcBef>
              <a:spcAft>
                <a:spcPts val="0"/>
              </a:spcAft>
              <a:buSzPts val="1400"/>
              <a:buNone/>
            </a:pPr>
            <a:endParaRPr dirty="0"/>
          </a:p>
        </p:txBody>
      </p:sp>
      <p:sp>
        <p:nvSpPr>
          <p:cNvPr id="437" name="Google Shape;43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18613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strike="noStrike" spc="-1" dirty="0">
                <a:latin typeface="Arial"/>
              </a:rPr>
              <a:t>Examples of various levels of physical activity and their associated metabolic equivalents (METs).</a:t>
            </a:r>
            <a:r>
              <a:rPr lang="en-US" sz="1200" b="0" strike="noStrike" spc="-1" dirty="0">
                <a:latin typeface="Arial"/>
              </a:rPr>
              <a:t> A MET is a unit useful for describing the energy expenditure of a specific activity. A MET is the ratio of the rate of energy expended during an activity to the rate of energy expended at rest. Republished with permission of the American Society of Nephrology, </a:t>
            </a:r>
            <a:r>
              <a:rPr lang="en-US" sz="1200" b="0" i="1" strike="noStrike" spc="-1" dirty="0">
                <a:latin typeface="Arial"/>
              </a:rPr>
              <a:t>Clinical Journal of the American Society of Nephrology</a:t>
            </a:r>
            <a:r>
              <a:rPr lang="en-US" sz="1200" b="0" strike="noStrike" spc="-1" dirty="0">
                <a:latin typeface="Arial"/>
              </a:rPr>
              <a:t>, Light-intensity physical activities and mortality in the United States general population and CKD subpopulation. </a:t>
            </a:r>
            <a:r>
              <a:rPr lang="en-US" sz="1200" b="0" strike="noStrike" spc="-1" dirty="0" err="1">
                <a:latin typeface="Arial"/>
              </a:rPr>
              <a:t>Beddhu</a:t>
            </a:r>
            <a:r>
              <a:rPr lang="en-US" sz="1200" b="0" strike="noStrike" spc="-1" dirty="0">
                <a:latin typeface="Arial"/>
              </a:rPr>
              <a:t> S, Wei G, Marcus RL, et al., volume 10, issue 7, 2015, permission conveyed through the Copyright Clearance Center, Inc.</a:t>
            </a:r>
            <a:r>
              <a:rPr lang="en-US" sz="1200" b="0" strike="noStrike" spc="-1" baseline="33000" dirty="0">
                <a:latin typeface="Arial"/>
              </a:rPr>
              <a:t>313</a:t>
            </a:r>
            <a:r>
              <a:rPr lang="en-US" sz="1200" b="0" strike="noStrike" spc="-1" dirty="0">
                <a:latin typeface="Arial"/>
              </a:rPr>
              <a:t> Copyright © American Society of Nephrology.</a:t>
            </a:r>
          </a:p>
          <a:p>
            <a:pPr marL="0" lvl="0" indent="0" algn="l" rtl="0">
              <a:lnSpc>
                <a:spcPct val="100000"/>
              </a:lnSpc>
              <a:spcBef>
                <a:spcPts val="0"/>
              </a:spcBef>
              <a:spcAft>
                <a:spcPts val="0"/>
              </a:spcAft>
              <a:buSzPts val="1400"/>
              <a:buNone/>
            </a:pPr>
            <a:endParaRPr dirty="0"/>
          </a:p>
        </p:txBody>
      </p:sp>
      <p:sp>
        <p:nvSpPr>
          <p:cNvPr id="449" name="Google Shape;44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strike="noStrike" spc="-1" dirty="0">
                <a:latin typeface="Arial"/>
              </a:rPr>
              <a:t>Suggested approach to address physical inactivity and sedentary behavior in chronic kidney disease (CKD).</a:t>
            </a:r>
            <a:endParaRPr lang="en-US" sz="1200" b="0" strike="noStrike" spc="-1" dirty="0">
              <a:latin typeface="Arial"/>
            </a:endParaRPr>
          </a:p>
          <a:p>
            <a:pPr marL="0"/>
            <a:endParaRPr lang="en-US" sz="1200" b="0" strike="noStrike" spc="-1" dirty="0">
              <a:latin typeface="Arial"/>
            </a:endParaRPr>
          </a:p>
          <a:p>
            <a:pPr marL="0" lvl="0" indent="0" algn="l" rtl="0">
              <a:lnSpc>
                <a:spcPct val="100000"/>
              </a:lnSpc>
              <a:spcBef>
                <a:spcPts val="0"/>
              </a:spcBef>
              <a:spcAft>
                <a:spcPts val="0"/>
              </a:spcAft>
              <a:buSzPts val="1400"/>
              <a:buNone/>
            </a:pPr>
            <a:endParaRPr dirty="0"/>
          </a:p>
        </p:txBody>
      </p:sp>
      <p:sp>
        <p:nvSpPr>
          <p:cNvPr id="463" name="Google Shape;46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US" sz="1200" b="1" strike="noStrike" spc="-1" dirty="0">
                <a:latin typeface="Arial"/>
              </a:rPr>
              <a:t>Treatment algorithm for selecting glucose-lowering drugs for patients with type 2 diabetes (T2D) and chronic kidney disease (CKD).</a:t>
            </a:r>
            <a:r>
              <a:rPr lang="en-US" sz="1200" b="0" strike="noStrike" spc="-1" dirty="0">
                <a:latin typeface="Arial"/>
              </a:rPr>
              <a:t> Kidney icon indicates estimated glomerular filtration rate (eGFR; ml/min per 1.73 m</a:t>
            </a:r>
            <a:r>
              <a:rPr lang="en-US" sz="1200" b="0" strike="noStrike" spc="-1" baseline="33000" dirty="0">
                <a:latin typeface="Arial"/>
              </a:rPr>
              <a:t>2</a:t>
            </a:r>
            <a:r>
              <a:rPr lang="en-US" sz="1200" b="0" strike="noStrike" spc="-1" dirty="0">
                <a:latin typeface="Arial"/>
              </a:rPr>
              <a:t>); dialysis machine icon indicates dialysis. DPP-4, dipeptidyl peptidase-4; GLP-1, glucagon-like peptide-1; SGLT2, sodium–glucose cotransporter-2; TZD, thiazolidinedione.</a:t>
            </a:r>
          </a:p>
          <a:p>
            <a:endParaRPr lang="en-US" sz="1200" b="0" strike="noStrike" spc="-1" dirty="0">
              <a:latin typeface="Arial"/>
            </a:endParaRPr>
          </a:p>
          <a:p>
            <a:pPr marL="0" lvl="0" indent="0" algn="l" rtl="0">
              <a:lnSpc>
                <a:spcPct val="100000"/>
              </a:lnSpc>
              <a:spcBef>
                <a:spcPts val="0"/>
              </a:spcBef>
              <a:spcAft>
                <a:spcPts val="0"/>
              </a:spcAft>
              <a:buSzPts val="1400"/>
              <a:buNone/>
            </a:pPr>
            <a:endParaRPr dirty="0"/>
          </a:p>
        </p:txBody>
      </p:sp>
      <p:sp>
        <p:nvSpPr>
          <p:cNvPr id="490" name="Google Shape;49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strike="noStrike" spc="-1" dirty="0">
                <a:latin typeface="Arial"/>
              </a:rPr>
              <a:t>Patient factors influencing the selection of glucose-lowering drugs other than sodium–glucose cotransporter-2 inhibitor (SGLT2i) and metformin in type 2 diabetes (T2D) and chronic kidney disease (CKD).</a:t>
            </a:r>
            <a:r>
              <a:rPr lang="en-US" sz="1200" b="0" strike="noStrike" spc="-1" dirty="0">
                <a:latin typeface="Arial"/>
              </a:rPr>
              <a:t> AGI, alpha-glucosidase inhibitor; ASCVD, atherosclerotic cardiovascular disease; DPP4i, dipeptidyl peptidase-4 inhibitor; eGFR, estimated glomerular filtration rate; GLP1RA, glucagon-like peptide-1 receptor agonist; SU, sulfonylurea; TZD, thiazolidinedione.</a:t>
            </a:r>
          </a:p>
          <a:p>
            <a:pPr marL="0" lvl="0" indent="0" algn="l" rtl="0">
              <a:lnSpc>
                <a:spcPct val="100000"/>
              </a:lnSpc>
              <a:spcBef>
                <a:spcPts val="0"/>
              </a:spcBef>
              <a:spcAft>
                <a:spcPts val="0"/>
              </a:spcAft>
              <a:buSzPts val="1400"/>
              <a:buNone/>
            </a:pPr>
            <a:endParaRPr dirty="0"/>
          </a:p>
        </p:txBody>
      </p:sp>
      <p:sp>
        <p:nvSpPr>
          <p:cNvPr id="496" name="Google Shape;49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strike="noStrike" spc="-1" dirty="0">
                <a:latin typeface="Arial"/>
              </a:rPr>
              <a:t>Suggested approach in dosing metformin based on the level of kidney function.</a:t>
            </a:r>
            <a:r>
              <a:rPr lang="en-US" sz="1200" b="0" strike="noStrike" spc="-1" dirty="0">
                <a:latin typeface="Arial"/>
              </a:rPr>
              <a:t> eGFR, estimated glomerular filtration rate (in ml/min per 1.73 m</a:t>
            </a:r>
            <a:r>
              <a:rPr lang="en-US" sz="1200" b="0" strike="noStrike" spc="-1" baseline="33000" dirty="0">
                <a:latin typeface="Arial"/>
              </a:rPr>
              <a:t>2</a:t>
            </a:r>
            <a:r>
              <a:rPr lang="en-US" sz="1200" b="0" strike="noStrike" spc="-1" dirty="0">
                <a:latin typeface="Arial"/>
              </a:rPr>
              <a:t>); GI, gastrointestinal.</a:t>
            </a:r>
          </a:p>
          <a:p>
            <a:pPr marL="0" lvl="0" indent="0" algn="l" rtl="0">
              <a:lnSpc>
                <a:spcPct val="100000"/>
              </a:lnSpc>
              <a:spcBef>
                <a:spcPts val="0"/>
              </a:spcBef>
              <a:spcAft>
                <a:spcPts val="0"/>
              </a:spcAft>
              <a:buSzPts val="1400"/>
              <a:buNone/>
            </a:pPr>
            <a:endParaRPr dirty="0"/>
          </a:p>
        </p:txBody>
      </p:sp>
      <p:sp>
        <p:nvSpPr>
          <p:cNvPr id="508" name="Google Shape;50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strike="noStrike" spc="-1" dirty="0">
                <a:latin typeface="Arial"/>
              </a:rPr>
              <a:t>Dosing for available glucagon-like peptide-1 receptor agonists (GLP-1 RA) and dose modification for chronic kidney disease (CKD).</a:t>
            </a:r>
            <a:r>
              <a:rPr lang="en-US" sz="1200" b="0" strike="noStrike" spc="-1" dirty="0">
                <a:latin typeface="Arial"/>
              </a:rPr>
              <a:t> </a:t>
            </a:r>
            <a:r>
              <a:rPr lang="en-US" sz="1200" b="0" strike="noStrike" spc="-1" dirty="0" err="1">
                <a:latin typeface="Arial"/>
              </a:rPr>
              <a:t>CrCl</a:t>
            </a:r>
            <a:r>
              <a:rPr lang="en-US" sz="1200" b="0" strike="noStrike" spc="-1" dirty="0">
                <a:latin typeface="Arial"/>
              </a:rPr>
              <a:t>, creatinine clearance; eGFR, estimated glomerular filtration rate.</a:t>
            </a:r>
          </a:p>
          <a:p>
            <a:pPr marL="0" lvl="0" indent="0" algn="l" rtl="0">
              <a:lnSpc>
                <a:spcPct val="100000"/>
              </a:lnSpc>
              <a:spcBef>
                <a:spcPts val="0"/>
              </a:spcBef>
              <a:spcAft>
                <a:spcPts val="0"/>
              </a:spcAft>
              <a:buSzPts val="1400"/>
              <a:buNone/>
            </a:pPr>
            <a:endParaRPr dirty="0"/>
          </a:p>
        </p:txBody>
      </p:sp>
      <p:sp>
        <p:nvSpPr>
          <p:cNvPr id="624" name="Google Shape;62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7" name="Google Shape;657;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US" sz="1200" b="1" strike="noStrike" spc="-1" dirty="0">
                <a:latin typeface="Arial"/>
              </a:rPr>
              <a:t>Key objectives of effective diabetes self-management education programs.</a:t>
            </a:r>
            <a:r>
              <a:rPr lang="en-US" sz="1200" b="0" strike="noStrike" spc="-1" dirty="0">
                <a:latin typeface="Arial"/>
              </a:rPr>
              <a:t> Reprinted from </a:t>
            </a:r>
            <a:r>
              <a:rPr lang="en-US" sz="1200" b="0" i="1" strike="noStrike" spc="-1" dirty="0">
                <a:latin typeface="Arial"/>
              </a:rPr>
              <a:t>The Lancet Diabetes &amp; Endocrinology</a:t>
            </a:r>
            <a:r>
              <a:rPr lang="en-US" sz="1200" b="0" strike="noStrike" spc="-1" dirty="0">
                <a:latin typeface="Arial"/>
              </a:rPr>
              <a:t>, volume 6, Chatterjee S, Davies MJ, Heller S, Speight J, Snoek FJ, </a:t>
            </a:r>
            <a:r>
              <a:rPr lang="en-US" sz="1200" b="0" strike="noStrike" spc="-1" dirty="0" err="1">
                <a:latin typeface="Arial"/>
              </a:rPr>
              <a:t>Khunti</a:t>
            </a:r>
            <a:r>
              <a:rPr lang="en-US" sz="1200" b="0" strike="noStrike" spc="-1" dirty="0">
                <a:latin typeface="Arial"/>
              </a:rPr>
              <a:t> K. Diabetes structured self-management education </a:t>
            </a:r>
            <a:r>
              <a:rPr lang="en-US" sz="1200" b="0" strike="noStrike" spc="-1" dirty="0" err="1">
                <a:latin typeface="Arial"/>
              </a:rPr>
              <a:t>programmes</a:t>
            </a:r>
            <a:r>
              <a:rPr lang="en-US" sz="1200" b="0" strike="noStrike" spc="-1" dirty="0">
                <a:latin typeface="Arial"/>
              </a:rPr>
              <a:t>: a narrative review and current innovations, pages 130–142, Copyright © 2018, with permission from Elsevier.</a:t>
            </a:r>
            <a:r>
              <a:rPr lang="en-US" sz="1200" b="0" strike="noStrike" spc="-1" baseline="33000" dirty="0">
                <a:latin typeface="Arial"/>
              </a:rPr>
              <a:t>403</a:t>
            </a:r>
            <a:endParaRPr lang="en-US" sz="1200" b="0" strike="noStrike" spc="-1" dirty="0">
              <a:latin typeface="Arial"/>
            </a:endParaRPr>
          </a:p>
          <a:p>
            <a:endParaRPr lang="en-US" sz="1200" b="0" strike="noStrike" spc="-1" dirty="0">
              <a:latin typeface="Arial"/>
            </a:endParaRPr>
          </a:p>
          <a:p>
            <a:pPr marL="0" lvl="0" indent="0" algn="l" rtl="0">
              <a:lnSpc>
                <a:spcPct val="100000"/>
              </a:lnSpc>
              <a:spcBef>
                <a:spcPts val="0"/>
              </a:spcBef>
              <a:spcAft>
                <a:spcPts val="0"/>
              </a:spcAft>
              <a:buSzPts val="1400"/>
              <a:buNone/>
            </a:pPr>
            <a:endParaRPr dirty="0"/>
          </a:p>
        </p:txBody>
      </p:sp>
      <p:sp>
        <p:nvSpPr>
          <p:cNvPr id="725" name="Google Shape;725;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strike="noStrike" spc="-1" dirty="0">
                <a:latin typeface="Arial"/>
              </a:rPr>
              <a:t>Integrated care approach to improve outcomes, self-management, and patient–provider communication in patients with diabetes and chronic kidney disease (CKD).</a:t>
            </a:r>
            <a:r>
              <a:rPr lang="en-US" sz="1200" b="0" strike="noStrike" spc="-1" baseline="33000" dirty="0">
                <a:latin typeface="Arial"/>
              </a:rPr>
              <a:t>429–432</a:t>
            </a:r>
            <a:r>
              <a:rPr lang="en-US" sz="1200" b="0" strike="noStrike" spc="-1" dirty="0">
                <a:latin typeface="Arial"/>
              </a:rPr>
              <a:t> A schematic diagram showing the use of physician and nonphysician personnel to provide regular assessments, assisted by information technology, to facilitate individualized management and patient self-management with ongoing support in order to detect, monitor, and treat risk factors and complications early to reduce hospitalizations, multiple morbidities, and premature death.</a:t>
            </a:r>
          </a:p>
          <a:p>
            <a:pPr marL="0" lvl="0" indent="0" algn="l" rtl="0">
              <a:lnSpc>
                <a:spcPct val="100000"/>
              </a:lnSpc>
              <a:spcBef>
                <a:spcPts val="0"/>
              </a:spcBef>
              <a:spcAft>
                <a:spcPts val="0"/>
              </a:spcAft>
              <a:buSzPts val="1400"/>
              <a:buNone/>
            </a:pPr>
            <a:endParaRPr dirty="0"/>
          </a:p>
        </p:txBody>
      </p:sp>
      <p:sp>
        <p:nvSpPr>
          <p:cNvPr id="732" name="Google Shape;732;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strike="noStrike" spc="-1" dirty="0">
                <a:latin typeface="Arial"/>
              </a:rPr>
              <a:t>The chronic care model.</a:t>
            </a:r>
            <a:r>
              <a:rPr lang="en-US" sz="1200" b="0" strike="noStrike" spc="-1" dirty="0">
                <a:latin typeface="Arial"/>
              </a:rPr>
              <a:t> The chronic care model emphasizes the additive benefits of different components at the system, policy, provider, and patient levels in improving clinical outcomes. CKD, chronic kidney disease. Reproduced from Improving the quality of health care for chronic conditions, Epping-Jordan JE, Pruitt SD, </a:t>
            </a:r>
            <a:r>
              <a:rPr lang="en-US" sz="1200" b="0" strike="noStrike" spc="-1" dirty="0" err="1">
                <a:latin typeface="Arial"/>
              </a:rPr>
              <a:t>Bengoa</a:t>
            </a:r>
            <a:r>
              <a:rPr lang="en-US" sz="1200" b="0" strike="noStrike" spc="-1" dirty="0">
                <a:latin typeface="Arial"/>
              </a:rPr>
              <a:t> R, et al., volume 13, 299–305, Copyright © 2004, with permission from BMJ Publishing Group Ltd.</a:t>
            </a:r>
            <a:r>
              <a:rPr lang="en-US" sz="1200" b="0" strike="noStrike" spc="-1" baseline="33000" dirty="0">
                <a:latin typeface="Arial"/>
              </a:rPr>
              <a:t>436</a:t>
            </a:r>
            <a:endParaRPr lang="en-US" sz="1200" b="0" strike="noStrike" spc="-1" dirty="0">
              <a:latin typeface="Arial"/>
            </a:endParaRPr>
          </a:p>
          <a:p>
            <a:pPr marL="0" lvl="0" indent="0" algn="l" rtl="0">
              <a:lnSpc>
                <a:spcPct val="100000"/>
              </a:lnSpc>
              <a:spcBef>
                <a:spcPts val="0"/>
              </a:spcBef>
              <a:spcAft>
                <a:spcPts val="0"/>
              </a:spcAft>
              <a:buSzPts val="1400"/>
              <a:buNone/>
            </a:pPr>
            <a:endParaRPr dirty="0"/>
          </a:p>
        </p:txBody>
      </p:sp>
      <p:sp>
        <p:nvSpPr>
          <p:cNvPr id="490" name="Google Shape;49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82898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US" sz="1200" b="1" strike="noStrike" spc="-1" dirty="0">
                <a:latin typeface="Arial"/>
              </a:rPr>
              <a:t>Team-based integrated care delivered by physicians and nonphysician personnel supported by decision-makers.</a:t>
            </a:r>
            <a:r>
              <a:rPr lang="en-US" sz="1200" b="0" strike="noStrike" spc="-1" dirty="0">
                <a:latin typeface="Arial"/>
              </a:rPr>
              <a:t> BP, blood pressure.</a:t>
            </a:r>
          </a:p>
        </p:txBody>
      </p:sp>
      <p:sp>
        <p:nvSpPr>
          <p:cNvPr id="739" name="Google Shape;739;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3" name="Google Shape;753;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 y="0"/>
            <a:ext cx="12192000" cy="6858000"/>
          </a:xfrm>
          <a:prstGeom prst="rect">
            <a:avLst/>
          </a:prstGeom>
          <a:noFill/>
          <a:ln>
            <a:noFill/>
          </a:ln>
        </p:spPr>
      </p:pic>
      <p:pic>
        <p:nvPicPr>
          <p:cNvPr id="12" name="Google Shape;12;p2"/>
          <p:cNvPicPr preferRelativeResize="0"/>
          <p:nvPr/>
        </p:nvPicPr>
        <p:blipFill rotWithShape="1">
          <a:blip r:embed="rId3" cstate="screen">
            <a:alphaModFix/>
            <a:extLst>
              <a:ext uri="{28A0092B-C50C-407E-A947-70E740481C1C}">
                <a14:useLocalDpi xmlns:a14="http://schemas.microsoft.com/office/drawing/2010/main"/>
              </a:ext>
            </a:extLst>
          </a:blip>
          <a:srcRect l="8971" t="13758" r="12597" b="10001"/>
          <a:stretch/>
        </p:blipFill>
        <p:spPr>
          <a:xfrm>
            <a:off x="178817" y="268817"/>
            <a:ext cx="12173026" cy="6733072"/>
          </a:xfrm>
          <a:prstGeom prst="rect">
            <a:avLst/>
          </a:prstGeom>
          <a:noFill/>
          <a:ln>
            <a:noFill/>
          </a:ln>
        </p:spPr>
      </p:pic>
      <p:sp>
        <p:nvSpPr>
          <p:cNvPr id="13" name="Google Shape;13;p2"/>
          <p:cNvSpPr/>
          <p:nvPr/>
        </p:nvSpPr>
        <p:spPr>
          <a:xfrm>
            <a:off x="982133" y="0"/>
            <a:ext cx="10346267" cy="6858001"/>
          </a:xfrm>
          <a:prstGeom prst="rect">
            <a:avLst/>
          </a:prstGeom>
          <a:solidFill>
            <a:schemeClr val="l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2"/>
          <p:cNvSpPr txBox="1">
            <a:spLocks noGrp="1"/>
          </p:cNvSpPr>
          <p:nvPr>
            <p:ph type="ctrTitle"/>
          </p:nvPr>
        </p:nvSpPr>
        <p:spPr>
          <a:xfrm>
            <a:off x="2197100" y="2563812"/>
            <a:ext cx="7797802" cy="1008063"/>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5" name="Google Shape;15;p2"/>
          <p:cNvSpPr txBox="1">
            <a:spLocks noGrp="1"/>
          </p:cNvSpPr>
          <p:nvPr>
            <p:ph type="subTitle" idx="1"/>
          </p:nvPr>
        </p:nvSpPr>
        <p:spPr>
          <a:xfrm>
            <a:off x="3757385" y="3801578"/>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noFill/>
          <a:ln>
            <a:noFill/>
          </a:ln>
        </p:spPr>
      </p:pic>
      <p:pic>
        <p:nvPicPr>
          <p:cNvPr id="18" name="Google Shape;18;p3"/>
          <p:cNvPicPr preferRelativeResize="0"/>
          <p:nvPr/>
        </p:nvPicPr>
        <p:blipFill rotWithShape="1">
          <a:blip r:embed="rId3" cstate="screen">
            <a:alphaModFix/>
            <a:extLst>
              <a:ext uri="{28A0092B-C50C-407E-A947-70E740481C1C}">
                <a14:useLocalDpi xmlns:a14="http://schemas.microsoft.com/office/drawing/2010/main"/>
              </a:ext>
            </a:extLst>
          </a:blip>
          <a:srcRect l="8971" t="13758" r="12597" b="10001"/>
          <a:stretch/>
        </p:blipFill>
        <p:spPr>
          <a:xfrm>
            <a:off x="9487" y="268817"/>
            <a:ext cx="12173026" cy="6733072"/>
          </a:xfrm>
          <a:prstGeom prst="rect">
            <a:avLst/>
          </a:prstGeom>
          <a:noFill/>
          <a:ln>
            <a:noFill/>
          </a:ln>
        </p:spPr>
      </p:pic>
      <p:sp>
        <p:nvSpPr>
          <p:cNvPr id="19" name="Google Shape;19;p3"/>
          <p:cNvSpPr/>
          <p:nvPr/>
        </p:nvSpPr>
        <p:spPr>
          <a:xfrm>
            <a:off x="28461" y="266700"/>
            <a:ext cx="12173026" cy="6591300"/>
          </a:xfrm>
          <a:prstGeom prst="rect">
            <a:avLst/>
          </a:prstGeom>
          <a:solidFill>
            <a:schemeClr val="lt1">
              <a:alpha val="8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 name="Google Shape;20;p3"/>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 name="Google Shape;21;p3" descr="KDIGO Logo - transparent.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22" name="Google Shape;22;p3"/>
          <p:cNvSpPr txBox="1">
            <a:spLocks noGrp="1"/>
          </p:cNvSpPr>
          <p:nvPr>
            <p:ph type="ctrTitle" hasCustomPrompt="1"/>
          </p:nvPr>
        </p:nvSpPr>
        <p:spPr>
          <a:xfrm>
            <a:off x="304800" y="309330"/>
            <a:ext cx="11090676" cy="76944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latin typeface="Malgun Gothic" panose="020B0503020000020004" pitchFamily="34" charset="-127"/>
                <a:ea typeface="Malgun Gothic" panose="020B0503020000020004" pitchFamily="34" charset="-127"/>
              </a:rPr>
              <a:t>Header</a:t>
            </a:r>
            <a:endParaRPr dirty="0"/>
          </a:p>
        </p:txBody>
      </p:sp>
      <p:sp>
        <p:nvSpPr>
          <p:cNvPr id="23" name="Google Shape;23;p3"/>
          <p:cNvSpPr txBox="1">
            <a:spLocks noGrp="1"/>
          </p:cNvSpPr>
          <p:nvPr>
            <p:ph type="subTitle" idx="1" hasCustomPrompt="1"/>
          </p:nvPr>
        </p:nvSpPr>
        <p:spPr>
          <a:xfrm>
            <a:off x="304800" y="1510563"/>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2"/>
              </a:buClr>
              <a:buSzPts val="2400"/>
              <a:buFont typeface="Arial"/>
              <a:buChar char="•"/>
              <a:defRPr sz="2400" b="0" i="0" u="none" strike="noStrike" cap="none">
                <a:solidFill>
                  <a:schemeClr val="dk2"/>
                </a:solidFill>
                <a:latin typeface="Malgun Gothic" panose="020B0503020000020004" pitchFamily="34" charset="-127"/>
                <a:ea typeface="Malgun Gothic" panose="020B0503020000020004" pitchFamily="34" charset="-127"/>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dirty="0"/>
              <a:t> Text</a:t>
            </a:r>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noFill/>
          <a:ln>
            <a:noFill/>
          </a:ln>
        </p:spPr>
      </p:pic>
      <p:sp>
        <p:nvSpPr>
          <p:cNvPr id="26" name="Google Shape;26;p4"/>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 name="Google Shape;27;p4"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28" name="Google Shape;28;p4"/>
          <p:cNvSpPr txBox="1">
            <a:spLocks noGrp="1"/>
          </p:cNvSpPr>
          <p:nvPr>
            <p:ph type="ctrTitle"/>
          </p:nvPr>
        </p:nvSpPr>
        <p:spPr>
          <a:xfrm>
            <a:off x="304800" y="309330"/>
            <a:ext cx="11090676" cy="76944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9" name="Google Shape;29;p4"/>
          <p:cNvSpPr txBox="1">
            <a:spLocks noGrp="1"/>
          </p:cNvSpPr>
          <p:nvPr>
            <p:ph type="subTitle" idx="1"/>
          </p:nvPr>
        </p:nvSpPr>
        <p:spPr>
          <a:xfrm>
            <a:off x="304800" y="1510563"/>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2"/>
              </a:buClr>
              <a:buSzPts val="2400"/>
              <a:buFont typeface="Arial"/>
              <a:buChar char="•"/>
              <a:defRPr sz="2400" b="0" i="0" u="none" strike="noStrike" cap="none">
                <a:solidFill>
                  <a:schemeClr val="dk2"/>
                </a:solidFill>
                <a:latin typeface="Malgun Gothic" panose="020B0503020000020004" pitchFamily="34" charset="-127"/>
                <a:ea typeface="Malgun Gothic" panose="020B0503020000020004" pitchFamily="34" charset="-127"/>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Èn tekstspalte">
  <p:cSld name="1_Èn tekstspalte">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11279721" y="6288075"/>
            <a:ext cx="912281" cy="144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3" name="Google Shape;43;p6"/>
          <p:cNvSpPr txBox="1">
            <a:spLocks noGrp="1"/>
          </p:cNvSpPr>
          <p:nvPr>
            <p:ph type="body" idx="1"/>
          </p:nvPr>
        </p:nvSpPr>
        <p:spPr>
          <a:xfrm>
            <a:off x="1661725" y="6252624"/>
            <a:ext cx="7784819" cy="508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1000"/>
              </a:spcBef>
              <a:spcAft>
                <a:spcPts val="0"/>
              </a:spcAft>
              <a:buClr>
                <a:schemeClr val="lt1"/>
              </a:buClr>
              <a:buSzPts val="667"/>
              <a:buFont typeface="Arial"/>
              <a:buNone/>
              <a:defRPr sz="667" b="0" i="0" u="none" strike="noStrike" cap="none">
                <a:solidFill>
                  <a:schemeClr val="lt1"/>
                </a:solidFill>
                <a:latin typeface="Arial"/>
                <a:ea typeface="Arial"/>
                <a:cs typeface="Arial"/>
                <a:sym typeface="Arial"/>
              </a:defRPr>
            </a:lvl1pPr>
            <a:lvl2pPr marL="914400" marR="0" lvl="1"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2pPr>
            <a:lvl3pPr marL="1371600" marR="0" lvl="2"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3pPr>
            <a:lvl4pPr marL="1828800" marR="0" lvl="3"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4pPr>
            <a:lvl5pPr marL="2286000" marR="0" lvl="4"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le Slide" type="title">
  <p:cSld name="TITLE">
    <p:spTree>
      <p:nvGrpSpPr>
        <p:cNvPr id="1" name="Shape 45"/>
        <p:cNvGrpSpPr/>
        <p:nvPr/>
      </p:nvGrpSpPr>
      <p:grpSpPr>
        <a:xfrm>
          <a:off x="0" y="0"/>
          <a:ext cx="0" cy="0"/>
          <a:chOff x="0" y="0"/>
          <a:chExt cx="0" cy="0"/>
        </a:xfrm>
      </p:grpSpPr>
      <p:pic>
        <p:nvPicPr>
          <p:cNvPr id="46" name="Google Shape;46;p8"/>
          <p:cNvPicPr preferRelativeResize="0"/>
          <p:nvPr/>
        </p:nvPicPr>
        <p:blipFill rotWithShape="1">
          <a:blip r:embed="rId2" cstate="screen">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47" name="Google Shape;47;p8"/>
          <p:cNvSpPr/>
          <p:nvPr/>
        </p:nvSpPr>
        <p:spPr>
          <a:xfrm>
            <a:off x="1727200" y="0"/>
            <a:ext cx="8737600" cy="6858001"/>
          </a:xfrm>
          <a:prstGeom prst="rect">
            <a:avLst/>
          </a:prstGeom>
          <a:solidFill>
            <a:schemeClr val="lt1">
              <a:alpha val="8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8" name="Google Shape;48;p8"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49" name="Google Shape;49;p8"/>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50" name="Google Shape;50;p8"/>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51"/>
        <p:cNvGrpSpPr/>
        <p:nvPr/>
      </p:nvGrpSpPr>
      <p:grpSpPr>
        <a:xfrm>
          <a:off x="0" y="0"/>
          <a:ext cx="0" cy="0"/>
          <a:chOff x="0" y="0"/>
          <a:chExt cx="0" cy="0"/>
        </a:xfrm>
      </p:grpSpPr>
      <p:pic>
        <p:nvPicPr>
          <p:cNvPr id="52" name="Google Shape;52;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53" name="Google Shape;53;p9"/>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4" name="Google Shape;54;p9"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55" name="Google Shape;55;p9"/>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56" name="Google Shape;56;p9"/>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57"/>
        <p:cNvGrpSpPr/>
        <p:nvPr/>
      </p:nvGrpSpPr>
      <p:grpSpPr>
        <a:xfrm>
          <a:off x="0" y="0"/>
          <a:ext cx="0" cy="0"/>
          <a:chOff x="0" y="0"/>
          <a:chExt cx="0" cy="0"/>
        </a:xfrm>
      </p:grpSpPr>
      <p:pic>
        <p:nvPicPr>
          <p:cNvPr id="58" name="Google Shape;58;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59" name="Google Shape;59;p10"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60" name="Google Shape;60;p10"/>
          <p:cNvSpPr txBox="1">
            <a:spLocks noGrp="1"/>
          </p:cNvSpPr>
          <p:nvPr>
            <p:ph type="subTitle" idx="1"/>
          </p:nvPr>
        </p:nvSpPr>
        <p:spPr>
          <a:xfrm>
            <a:off x="266700" y="1331913"/>
            <a:ext cx="1023620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Char char="•"/>
              <a:defRPr sz="2400" b="0"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61" name="Google Shape;61;p10"/>
          <p:cNvSpPr txBox="1">
            <a:spLocks noGrp="1"/>
          </p:cNvSpPr>
          <p:nvPr>
            <p:ph type="body" idx="2"/>
          </p:nvPr>
        </p:nvSpPr>
        <p:spPr>
          <a:xfrm>
            <a:off x="266700" y="5980176"/>
            <a:ext cx="11087100" cy="78263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10"/>
          <p:cNvSpPr txBox="1">
            <a:spLocks noGrp="1"/>
          </p:cNvSpPr>
          <p:nvPr>
            <p:ph type="body" idx="3"/>
          </p:nvPr>
        </p:nvSpPr>
        <p:spPr>
          <a:xfrm>
            <a:off x="266700" y="533400"/>
            <a:ext cx="6159500" cy="7985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3200"/>
              <a:buFont typeface="Arial"/>
              <a:buNone/>
              <a:defRPr sz="3200" b="1"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10.xml"/><Relationship Id="rId16" Type="http://schemas.openxmlformats.org/officeDocument/2006/relationships/image" Target="../media/image28.jpeg"/><Relationship Id="rId20"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emf"/><Relationship Id="rId5" Type="http://schemas.openxmlformats.org/officeDocument/2006/relationships/image" Target="../media/image34.jpeg"/><Relationship Id="rId10" Type="http://schemas.openxmlformats.org/officeDocument/2006/relationships/image" Target="../media/image39.emf"/><Relationship Id="rId4" Type="http://schemas.openxmlformats.org/officeDocument/2006/relationships/image" Target="../media/image33.jpeg"/><Relationship Id="rId9" Type="http://schemas.openxmlformats.org/officeDocument/2006/relationships/image" Target="../media/image38.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5.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t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txBox="1">
            <a:spLocks noGrp="1"/>
          </p:cNvSpPr>
          <p:nvPr>
            <p:ph type="ctrTitle"/>
          </p:nvPr>
        </p:nvSpPr>
        <p:spPr>
          <a:xfrm>
            <a:off x="1033745" y="2896205"/>
            <a:ext cx="10227154" cy="175432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2C62A9"/>
              </a:buClr>
              <a:buSzPts val="5400"/>
              <a:buFont typeface="Calibri"/>
              <a:buNone/>
            </a:pPr>
            <a:r>
              <a:rPr lang="en-US" sz="4400" b="0" cap="small" dirty="0">
                <a:solidFill>
                  <a:srgbClr val="2C62A9"/>
                </a:solidFill>
                <a:latin typeface="+mj-lt"/>
                <a:ea typeface="Malgun Gothic" panose="020B0503020000020004" pitchFamily="34" charset="-127"/>
                <a:cs typeface="Calibri"/>
                <a:sym typeface="Calibri"/>
              </a:rPr>
              <a:t>KDIGO 2022 Clinical Practice Guideline  on Diabetes Management in CKD</a:t>
            </a:r>
            <a:br>
              <a:rPr lang="en-US" sz="4800" b="0" cap="small" dirty="0">
                <a:solidFill>
                  <a:srgbClr val="2C62A9"/>
                </a:solidFill>
                <a:latin typeface="+mj-lt"/>
                <a:ea typeface="Malgun Gothic" panose="020B0503020000020004" pitchFamily="34" charset="-127"/>
                <a:cs typeface="Calibri"/>
                <a:sym typeface="Calibri"/>
              </a:rPr>
            </a:br>
            <a:r>
              <a:rPr lang="en-US" sz="4800" b="0" cap="small" dirty="0">
                <a:solidFill>
                  <a:srgbClr val="2C62A9"/>
                </a:solidFill>
                <a:latin typeface="+mj-lt"/>
                <a:ea typeface="Malgun Gothic" panose="020B0503020000020004" pitchFamily="34" charset="-127"/>
                <a:cs typeface="Calibri"/>
                <a:sym typeface="Calibri"/>
              </a:rPr>
              <a:t>Slide Set</a:t>
            </a:r>
            <a:endParaRPr sz="3600" b="0" dirty="0">
              <a:latin typeface="+mj-lt"/>
              <a:ea typeface="Malgun Gothic" panose="020B0503020000020004" pitchFamily="34" charset="-127"/>
            </a:endParaRPr>
          </a:p>
        </p:txBody>
      </p:sp>
      <p:sp>
        <p:nvSpPr>
          <p:cNvPr id="68" name="Google Shape;68;p11"/>
          <p:cNvSpPr txBox="1">
            <a:spLocks noGrp="1"/>
          </p:cNvSpPr>
          <p:nvPr>
            <p:ph type="subTitle" idx="1"/>
          </p:nvPr>
        </p:nvSpPr>
        <p:spPr>
          <a:xfrm>
            <a:off x="1577492" y="5550429"/>
            <a:ext cx="9037015" cy="112746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7A962"/>
              </a:buClr>
              <a:buSzPts val="3200"/>
              <a:buNone/>
            </a:pPr>
            <a:r>
              <a:rPr lang="en-US" sz="2000" cap="small" dirty="0">
                <a:solidFill>
                  <a:schemeClr val="tx1"/>
                </a:solidFill>
                <a:latin typeface="+mj-lt"/>
                <a:ea typeface="Malgun Gothic" panose="020B0503020000020004" pitchFamily="34" charset="-127"/>
                <a:cs typeface="Calibri"/>
                <a:sym typeface="Calibri"/>
              </a:rPr>
              <a:t>KDIGO Guideline Co-Chairs:</a:t>
            </a:r>
            <a:endParaRPr sz="2000" cap="small" dirty="0">
              <a:solidFill>
                <a:schemeClr val="tx1"/>
              </a:solidFill>
              <a:latin typeface="+mj-lt"/>
              <a:ea typeface="Malgun Gothic" panose="020B0503020000020004" pitchFamily="34" charset="-127"/>
            </a:endParaRPr>
          </a:p>
          <a:p>
            <a:pPr marL="0" lvl="0" indent="0" algn="ctr" rtl="0">
              <a:lnSpc>
                <a:spcPct val="100000"/>
              </a:lnSpc>
              <a:spcBef>
                <a:spcPts val="0"/>
              </a:spcBef>
              <a:spcAft>
                <a:spcPts val="0"/>
              </a:spcAft>
              <a:buClr>
                <a:srgbClr val="37A962"/>
              </a:buClr>
              <a:buSzPts val="3200"/>
              <a:buNone/>
            </a:pPr>
            <a:r>
              <a:rPr lang="en-US" sz="2000" cap="small" dirty="0">
                <a:solidFill>
                  <a:schemeClr val="tx1"/>
                </a:solidFill>
                <a:latin typeface="+mj-lt"/>
                <a:ea typeface="Malgun Gothic" panose="020B0503020000020004" pitchFamily="34" charset="-127"/>
                <a:cs typeface="Calibri"/>
                <a:sym typeface="Calibri"/>
              </a:rPr>
              <a:t>Ian de Boer, MD, MS</a:t>
            </a:r>
            <a:endParaRPr sz="2000" cap="small" dirty="0">
              <a:solidFill>
                <a:schemeClr val="tx1"/>
              </a:solidFill>
              <a:latin typeface="+mj-lt"/>
              <a:ea typeface="Malgun Gothic" panose="020B0503020000020004" pitchFamily="34" charset="-127"/>
            </a:endParaRPr>
          </a:p>
          <a:p>
            <a:pPr marL="0" lvl="0" indent="0" algn="ctr" rtl="0">
              <a:lnSpc>
                <a:spcPct val="100000"/>
              </a:lnSpc>
              <a:spcBef>
                <a:spcPts val="0"/>
              </a:spcBef>
              <a:spcAft>
                <a:spcPts val="0"/>
              </a:spcAft>
              <a:buClr>
                <a:srgbClr val="37A962"/>
              </a:buClr>
              <a:buSzPts val="3200"/>
              <a:buNone/>
            </a:pPr>
            <a:r>
              <a:rPr lang="en-US" sz="2000" cap="small" dirty="0">
                <a:solidFill>
                  <a:schemeClr val="tx1"/>
                </a:solidFill>
                <a:latin typeface="+mj-lt"/>
                <a:ea typeface="Malgun Gothic" panose="020B0503020000020004" pitchFamily="34" charset="-127"/>
                <a:cs typeface="Calibri"/>
                <a:sym typeface="Calibri"/>
              </a:rPr>
              <a:t>Peter Rossing, MD, DMSc</a:t>
            </a:r>
            <a:endParaRPr sz="2000" cap="small" dirty="0">
              <a:solidFill>
                <a:schemeClr val="tx1"/>
              </a:solidFill>
              <a:latin typeface="+mj-lt"/>
              <a:ea typeface="Malgun Gothic" panose="020B0503020000020004" pitchFamily="34" charset="-127"/>
            </a:endParaRPr>
          </a:p>
        </p:txBody>
      </p:sp>
      <p:pic>
        <p:nvPicPr>
          <p:cNvPr id="69" name="Google Shape;69;p11"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88844" y="339051"/>
            <a:ext cx="1814311" cy="16322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5" name="Google Shape;195;p21"/>
          <p:cNvSpPr txBox="1">
            <a:spLocks noGrp="1"/>
          </p:cNvSpPr>
          <p:nvPr>
            <p:ph type="ctrTitle"/>
          </p:nvPr>
        </p:nvSpPr>
        <p:spPr>
          <a:xfrm>
            <a:off x="4225284" y="317480"/>
            <a:ext cx="3741431"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Work Group</a:t>
            </a:r>
            <a:endParaRPr sz="4400" b="0" cap="small" dirty="0">
              <a:solidFill>
                <a:srgbClr val="2C62A9"/>
              </a:solidFill>
              <a:latin typeface="+mj-lt"/>
              <a:ea typeface="Calibri"/>
              <a:cs typeface="Calibri"/>
              <a:sym typeface="Calibri"/>
            </a:endParaRPr>
          </a:p>
        </p:txBody>
      </p:sp>
      <p:pic>
        <p:nvPicPr>
          <p:cNvPr id="2" name="Main graphic">
            <a:extLst>
              <a:ext uri="{FF2B5EF4-FFF2-40B4-BE49-F238E27FC236}">
                <a16:creationId xmlns:a16="http://schemas.microsoft.com/office/drawing/2014/main" id="{07BA93BE-2ECF-C0EA-048D-99A846618FD8}"/>
              </a:ext>
            </a:extLst>
          </p:cNvPr>
          <p:cNvPicPr/>
          <p:nvPr/>
        </p:nvPicPr>
        <p:blipFill>
          <a:blip r:embed="rId3"/>
          <a:stretch/>
        </p:blipFill>
        <p:spPr>
          <a:xfrm>
            <a:off x="1177178" y="272082"/>
            <a:ext cx="1051560" cy="1225296"/>
          </a:xfrm>
          <a:prstGeom prst="rect">
            <a:avLst/>
          </a:prstGeom>
          <a:ln>
            <a:noFill/>
          </a:ln>
        </p:spPr>
      </p:pic>
      <p:pic>
        <p:nvPicPr>
          <p:cNvPr id="3" name="Main graphic">
            <a:extLst>
              <a:ext uri="{FF2B5EF4-FFF2-40B4-BE49-F238E27FC236}">
                <a16:creationId xmlns:a16="http://schemas.microsoft.com/office/drawing/2014/main" id="{70B11F45-172C-750C-C074-5F594825E370}"/>
              </a:ext>
            </a:extLst>
          </p:cNvPr>
          <p:cNvPicPr/>
          <p:nvPr/>
        </p:nvPicPr>
        <p:blipFill>
          <a:blip r:embed="rId4"/>
          <a:stretch/>
        </p:blipFill>
        <p:spPr>
          <a:xfrm>
            <a:off x="209221" y="1497378"/>
            <a:ext cx="1051560" cy="1225296"/>
          </a:xfrm>
          <a:prstGeom prst="rect">
            <a:avLst/>
          </a:prstGeom>
          <a:ln>
            <a:noFill/>
          </a:ln>
        </p:spPr>
      </p:pic>
      <p:pic>
        <p:nvPicPr>
          <p:cNvPr id="4" name="Main graphic">
            <a:extLst>
              <a:ext uri="{FF2B5EF4-FFF2-40B4-BE49-F238E27FC236}">
                <a16:creationId xmlns:a16="http://schemas.microsoft.com/office/drawing/2014/main" id="{DD81D44F-5682-5663-B2AD-47055FD90F6C}"/>
              </a:ext>
            </a:extLst>
          </p:cNvPr>
          <p:cNvPicPr/>
          <p:nvPr/>
        </p:nvPicPr>
        <p:blipFill>
          <a:blip r:embed="rId5"/>
          <a:stretch/>
        </p:blipFill>
        <p:spPr>
          <a:xfrm>
            <a:off x="1987858" y="1509515"/>
            <a:ext cx="1051560" cy="1225296"/>
          </a:xfrm>
          <a:prstGeom prst="rect">
            <a:avLst/>
          </a:prstGeom>
          <a:ln>
            <a:noFill/>
          </a:ln>
        </p:spPr>
      </p:pic>
      <p:pic>
        <p:nvPicPr>
          <p:cNvPr id="5" name="Main graphic">
            <a:extLst>
              <a:ext uri="{FF2B5EF4-FFF2-40B4-BE49-F238E27FC236}">
                <a16:creationId xmlns:a16="http://schemas.microsoft.com/office/drawing/2014/main" id="{1A0CD43D-FDE5-B966-6DF5-4AC7DB5CC906}"/>
              </a:ext>
            </a:extLst>
          </p:cNvPr>
          <p:cNvPicPr/>
          <p:nvPr/>
        </p:nvPicPr>
        <p:blipFill>
          <a:blip r:embed="rId6"/>
          <a:stretch/>
        </p:blipFill>
        <p:spPr>
          <a:xfrm>
            <a:off x="206405" y="2774039"/>
            <a:ext cx="1051560" cy="1225296"/>
          </a:xfrm>
          <a:prstGeom prst="rect">
            <a:avLst/>
          </a:prstGeom>
          <a:ln>
            <a:noFill/>
          </a:ln>
        </p:spPr>
      </p:pic>
      <p:pic>
        <p:nvPicPr>
          <p:cNvPr id="6" name="Main graphic">
            <a:extLst>
              <a:ext uri="{FF2B5EF4-FFF2-40B4-BE49-F238E27FC236}">
                <a16:creationId xmlns:a16="http://schemas.microsoft.com/office/drawing/2014/main" id="{6A46707A-4C44-3969-6E3D-4B0D6B3AA013}"/>
              </a:ext>
            </a:extLst>
          </p:cNvPr>
          <p:cNvPicPr/>
          <p:nvPr/>
        </p:nvPicPr>
        <p:blipFill>
          <a:blip r:embed="rId7"/>
          <a:stretch/>
        </p:blipFill>
        <p:spPr>
          <a:xfrm>
            <a:off x="1984154" y="2774039"/>
            <a:ext cx="1051560" cy="1225296"/>
          </a:xfrm>
          <a:prstGeom prst="rect">
            <a:avLst/>
          </a:prstGeom>
          <a:ln>
            <a:noFill/>
          </a:ln>
        </p:spPr>
      </p:pic>
      <p:pic>
        <p:nvPicPr>
          <p:cNvPr id="7" name="Main graphic">
            <a:extLst>
              <a:ext uri="{FF2B5EF4-FFF2-40B4-BE49-F238E27FC236}">
                <a16:creationId xmlns:a16="http://schemas.microsoft.com/office/drawing/2014/main" id="{63BEE347-96D9-D2C4-C549-DDBB600EE032}"/>
              </a:ext>
            </a:extLst>
          </p:cNvPr>
          <p:cNvPicPr/>
          <p:nvPr/>
        </p:nvPicPr>
        <p:blipFill>
          <a:blip r:embed="rId8"/>
          <a:stretch/>
        </p:blipFill>
        <p:spPr>
          <a:xfrm>
            <a:off x="208247" y="4050700"/>
            <a:ext cx="1051560" cy="1225296"/>
          </a:xfrm>
          <a:prstGeom prst="rect">
            <a:avLst/>
          </a:prstGeom>
          <a:ln>
            <a:noFill/>
          </a:ln>
        </p:spPr>
      </p:pic>
      <p:pic>
        <p:nvPicPr>
          <p:cNvPr id="8" name="Main graphic">
            <a:extLst>
              <a:ext uri="{FF2B5EF4-FFF2-40B4-BE49-F238E27FC236}">
                <a16:creationId xmlns:a16="http://schemas.microsoft.com/office/drawing/2014/main" id="{26321D08-AC9A-42E3-7B2D-1DA1A6BDA454}"/>
              </a:ext>
            </a:extLst>
          </p:cNvPr>
          <p:cNvPicPr/>
          <p:nvPr/>
        </p:nvPicPr>
        <p:blipFill>
          <a:blip r:embed="rId9"/>
          <a:stretch/>
        </p:blipFill>
        <p:spPr>
          <a:xfrm>
            <a:off x="1979115" y="4050700"/>
            <a:ext cx="1051560" cy="1225296"/>
          </a:xfrm>
          <a:prstGeom prst="rect">
            <a:avLst/>
          </a:prstGeom>
          <a:ln>
            <a:noFill/>
          </a:ln>
        </p:spPr>
      </p:pic>
      <p:pic>
        <p:nvPicPr>
          <p:cNvPr id="9" name="Main graphic">
            <a:extLst>
              <a:ext uri="{FF2B5EF4-FFF2-40B4-BE49-F238E27FC236}">
                <a16:creationId xmlns:a16="http://schemas.microsoft.com/office/drawing/2014/main" id="{EDC50D3F-ADBD-A7C9-0A59-50FD0CDC82C5}"/>
              </a:ext>
            </a:extLst>
          </p:cNvPr>
          <p:cNvPicPr/>
          <p:nvPr/>
        </p:nvPicPr>
        <p:blipFill>
          <a:blip r:embed="rId10"/>
          <a:stretch/>
        </p:blipFill>
        <p:spPr>
          <a:xfrm>
            <a:off x="213074" y="5327361"/>
            <a:ext cx="1051560" cy="1225296"/>
          </a:xfrm>
          <a:prstGeom prst="rect">
            <a:avLst/>
          </a:prstGeom>
          <a:ln>
            <a:noFill/>
          </a:ln>
        </p:spPr>
      </p:pic>
      <p:pic>
        <p:nvPicPr>
          <p:cNvPr id="10" name="Main graphic">
            <a:extLst>
              <a:ext uri="{FF2B5EF4-FFF2-40B4-BE49-F238E27FC236}">
                <a16:creationId xmlns:a16="http://schemas.microsoft.com/office/drawing/2014/main" id="{3A52AB7E-A59F-4585-33D5-6940398D8EE4}"/>
              </a:ext>
            </a:extLst>
          </p:cNvPr>
          <p:cNvPicPr/>
          <p:nvPr/>
        </p:nvPicPr>
        <p:blipFill>
          <a:blip r:embed="rId11"/>
          <a:stretch/>
        </p:blipFill>
        <p:spPr>
          <a:xfrm>
            <a:off x="1987378" y="5315224"/>
            <a:ext cx="1051560" cy="1225296"/>
          </a:xfrm>
          <a:prstGeom prst="rect">
            <a:avLst/>
          </a:prstGeom>
          <a:ln>
            <a:noFill/>
          </a:ln>
        </p:spPr>
      </p:pic>
      <p:pic>
        <p:nvPicPr>
          <p:cNvPr id="11" name="Main graphic">
            <a:extLst>
              <a:ext uri="{FF2B5EF4-FFF2-40B4-BE49-F238E27FC236}">
                <a16:creationId xmlns:a16="http://schemas.microsoft.com/office/drawing/2014/main" id="{A17F607B-85AB-C25E-4572-17C3A8C57B6B}"/>
              </a:ext>
            </a:extLst>
          </p:cNvPr>
          <p:cNvPicPr/>
          <p:nvPr/>
        </p:nvPicPr>
        <p:blipFill>
          <a:blip r:embed="rId12"/>
          <a:stretch/>
        </p:blipFill>
        <p:spPr>
          <a:xfrm>
            <a:off x="9270900" y="1509515"/>
            <a:ext cx="1051560" cy="1225296"/>
          </a:xfrm>
          <a:prstGeom prst="rect">
            <a:avLst/>
          </a:prstGeom>
          <a:ln>
            <a:noFill/>
          </a:ln>
        </p:spPr>
      </p:pic>
      <p:pic>
        <p:nvPicPr>
          <p:cNvPr id="12" name="Main graphic">
            <a:extLst>
              <a:ext uri="{FF2B5EF4-FFF2-40B4-BE49-F238E27FC236}">
                <a16:creationId xmlns:a16="http://schemas.microsoft.com/office/drawing/2014/main" id="{E6233C6C-4C18-9F37-CF22-5C63C92586F3}"/>
              </a:ext>
            </a:extLst>
          </p:cNvPr>
          <p:cNvPicPr/>
          <p:nvPr/>
        </p:nvPicPr>
        <p:blipFill>
          <a:blip r:embed="rId13"/>
          <a:stretch/>
        </p:blipFill>
        <p:spPr>
          <a:xfrm>
            <a:off x="10884477" y="1524135"/>
            <a:ext cx="1051560" cy="1225296"/>
          </a:xfrm>
          <a:prstGeom prst="rect">
            <a:avLst/>
          </a:prstGeom>
          <a:ln>
            <a:noFill/>
          </a:ln>
        </p:spPr>
      </p:pic>
      <p:pic>
        <p:nvPicPr>
          <p:cNvPr id="13" name="Main graphic">
            <a:extLst>
              <a:ext uri="{FF2B5EF4-FFF2-40B4-BE49-F238E27FC236}">
                <a16:creationId xmlns:a16="http://schemas.microsoft.com/office/drawing/2014/main" id="{E4AC41F6-2865-9E2B-12CA-93A78DB081F8}"/>
              </a:ext>
            </a:extLst>
          </p:cNvPr>
          <p:cNvPicPr/>
          <p:nvPr/>
        </p:nvPicPr>
        <p:blipFill>
          <a:blip r:embed="rId14"/>
          <a:stretch/>
        </p:blipFill>
        <p:spPr>
          <a:xfrm>
            <a:off x="9257442" y="2770621"/>
            <a:ext cx="1051560" cy="1225296"/>
          </a:xfrm>
          <a:prstGeom prst="rect">
            <a:avLst/>
          </a:prstGeom>
          <a:ln>
            <a:noFill/>
          </a:ln>
        </p:spPr>
      </p:pic>
      <p:pic>
        <p:nvPicPr>
          <p:cNvPr id="14" name="Main graphic">
            <a:extLst>
              <a:ext uri="{FF2B5EF4-FFF2-40B4-BE49-F238E27FC236}">
                <a16:creationId xmlns:a16="http://schemas.microsoft.com/office/drawing/2014/main" id="{1A469A64-8578-D195-B4DF-8708282B6EF6}"/>
              </a:ext>
            </a:extLst>
          </p:cNvPr>
          <p:cNvPicPr/>
          <p:nvPr/>
        </p:nvPicPr>
        <p:blipFill>
          <a:blip r:embed="rId15"/>
          <a:stretch/>
        </p:blipFill>
        <p:spPr>
          <a:xfrm>
            <a:off x="10884477" y="2770621"/>
            <a:ext cx="1051560" cy="1225296"/>
          </a:xfrm>
          <a:prstGeom prst="rect">
            <a:avLst/>
          </a:prstGeom>
          <a:ln>
            <a:noFill/>
          </a:ln>
        </p:spPr>
      </p:pic>
      <p:pic>
        <p:nvPicPr>
          <p:cNvPr id="15" name="Main graphic">
            <a:extLst>
              <a:ext uri="{FF2B5EF4-FFF2-40B4-BE49-F238E27FC236}">
                <a16:creationId xmlns:a16="http://schemas.microsoft.com/office/drawing/2014/main" id="{300E4D9C-8539-C478-89FD-B763CC639EA8}"/>
              </a:ext>
            </a:extLst>
          </p:cNvPr>
          <p:cNvPicPr/>
          <p:nvPr/>
        </p:nvPicPr>
        <p:blipFill>
          <a:blip r:embed="rId16"/>
          <a:stretch/>
        </p:blipFill>
        <p:spPr>
          <a:xfrm>
            <a:off x="9257442" y="4048779"/>
            <a:ext cx="1051560" cy="1225296"/>
          </a:xfrm>
          <a:prstGeom prst="rect">
            <a:avLst/>
          </a:prstGeom>
          <a:ln>
            <a:noFill/>
          </a:ln>
        </p:spPr>
      </p:pic>
      <p:pic>
        <p:nvPicPr>
          <p:cNvPr id="16" name="Main graphic">
            <a:extLst>
              <a:ext uri="{FF2B5EF4-FFF2-40B4-BE49-F238E27FC236}">
                <a16:creationId xmlns:a16="http://schemas.microsoft.com/office/drawing/2014/main" id="{0DF3D834-4641-0F5F-5827-99DFB4F67498}"/>
              </a:ext>
            </a:extLst>
          </p:cNvPr>
          <p:cNvPicPr/>
          <p:nvPr/>
        </p:nvPicPr>
        <p:blipFill>
          <a:blip r:embed="rId17"/>
          <a:stretch/>
        </p:blipFill>
        <p:spPr>
          <a:xfrm>
            <a:off x="10884477" y="4048779"/>
            <a:ext cx="1051560" cy="1225296"/>
          </a:xfrm>
          <a:prstGeom prst="rect">
            <a:avLst/>
          </a:prstGeom>
          <a:ln>
            <a:noFill/>
          </a:ln>
        </p:spPr>
      </p:pic>
      <p:pic>
        <p:nvPicPr>
          <p:cNvPr id="17" name="Main graphic">
            <a:extLst>
              <a:ext uri="{FF2B5EF4-FFF2-40B4-BE49-F238E27FC236}">
                <a16:creationId xmlns:a16="http://schemas.microsoft.com/office/drawing/2014/main" id="{8D32BDFD-8D10-A468-5849-C48748614257}"/>
              </a:ext>
            </a:extLst>
          </p:cNvPr>
          <p:cNvPicPr/>
          <p:nvPr/>
        </p:nvPicPr>
        <p:blipFill>
          <a:blip r:embed="rId18"/>
          <a:stretch/>
        </p:blipFill>
        <p:spPr>
          <a:xfrm>
            <a:off x="9257442" y="5315224"/>
            <a:ext cx="1051560" cy="1225296"/>
          </a:xfrm>
          <a:prstGeom prst="rect">
            <a:avLst/>
          </a:prstGeom>
          <a:ln>
            <a:noFill/>
          </a:ln>
        </p:spPr>
      </p:pic>
      <p:pic>
        <p:nvPicPr>
          <p:cNvPr id="18" name="Main graphic">
            <a:extLst>
              <a:ext uri="{FF2B5EF4-FFF2-40B4-BE49-F238E27FC236}">
                <a16:creationId xmlns:a16="http://schemas.microsoft.com/office/drawing/2014/main" id="{FD7890A4-98F4-C8CD-781A-90C8DDEB38E3}"/>
              </a:ext>
            </a:extLst>
          </p:cNvPr>
          <p:cNvPicPr/>
          <p:nvPr/>
        </p:nvPicPr>
        <p:blipFill>
          <a:blip r:embed="rId19"/>
          <a:stretch/>
        </p:blipFill>
        <p:spPr>
          <a:xfrm>
            <a:off x="10056953" y="272082"/>
            <a:ext cx="1051560" cy="1225296"/>
          </a:xfrm>
          <a:prstGeom prst="rect">
            <a:avLst/>
          </a:prstGeom>
          <a:ln>
            <a:noFill/>
          </a:ln>
        </p:spPr>
      </p:pic>
      <p:pic>
        <p:nvPicPr>
          <p:cNvPr id="24" name="Picture 23">
            <a:extLst>
              <a:ext uri="{FF2B5EF4-FFF2-40B4-BE49-F238E27FC236}">
                <a16:creationId xmlns:a16="http://schemas.microsoft.com/office/drawing/2014/main" id="{1FD3006E-DB3F-6980-01AB-584DD3CD3D2C}"/>
              </a:ext>
            </a:extLst>
          </p:cNvPr>
          <p:cNvPicPr>
            <a:picLocks noChangeAspect="1"/>
          </p:cNvPicPr>
          <p:nvPr/>
        </p:nvPicPr>
        <p:blipFill>
          <a:blip r:embed="rId20"/>
          <a:stretch>
            <a:fillRect/>
          </a:stretch>
        </p:blipFill>
        <p:spPr>
          <a:xfrm>
            <a:off x="3078480" y="861057"/>
            <a:ext cx="6082188" cy="567946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 name="Main graphic">
            <a:extLst>
              <a:ext uri="{FF2B5EF4-FFF2-40B4-BE49-F238E27FC236}">
                <a16:creationId xmlns:a16="http://schemas.microsoft.com/office/drawing/2014/main" id="{0AF106D0-03D8-413B-BE69-F1B9358C6C25}"/>
              </a:ext>
            </a:extLst>
          </p:cNvPr>
          <p:cNvPicPr/>
          <p:nvPr/>
        </p:nvPicPr>
        <p:blipFill>
          <a:blip r:embed="rId3"/>
          <a:stretch/>
        </p:blipFill>
        <p:spPr>
          <a:xfrm>
            <a:off x="1634947" y="743504"/>
            <a:ext cx="1051560" cy="1225296"/>
          </a:xfrm>
          <a:prstGeom prst="rect">
            <a:avLst/>
          </a:prstGeom>
          <a:ln>
            <a:noFill/>
          </a:ln>
        </p:spPr>
      </p:pic>
      <p:pic>
        <p:nvPicPr>
          <p:cNvPr id="4" name="Main graphic">
            <a:extLst>
              <a:ext uri="{FF2B5EF4-FFF2-40B4-BE49-F238E27FC236}">
                <a16:creationId xmlns:a16="http://schemas.microsoft.com/office/drawing/2014/main" id="{8E814623-3881-A8B8-F55F-5103D9CF326D}"/>
              </a:ext>
            </a:extLst>
          </p:cNvPr>
          <p:cNvPicPr/>
          <p:nvPr/>
        </p:nvPicPr>
        <p:blipFill>
          <a:blip r:embed="rId4"/>
          <a:stretch/>
        </p:blipFill>
        <p:spPr>
          <a:xfrm>
            <a:off x="9523499" y="743504"/>
            <a:ext cx="1051560" cy="1225296"/>
          </a:xfrm>
          <a:prstGeom prst="rect">
            <a:avLst/>
          </a:prstGeom>
          <a:ln>
            <a:noFill/>
          </a:ln>
        </p:spPr>
      </p:pic>
      <p:pic>
        <p:nvPicPr>
          <p:cNvPr id="5" name="Main graphic">
            <a:extLst>
              <a:ext uri="{FF2B5EF4-FFF2-40B4-BE49-F238E27FC236}">
                <a16:creationId xmlns:a16="http://schemas.microsoft.com/office/drawing/2014/main" id="{A5F97913-72F5-0465-09DA-8C232C34D358}"/>
              </a:ext>
            </a:extLst>
          </p:cNvPr>
          <p:cNvPicPr/>
          <p:nvPr/>
        </p:nvPicPr>
        <p:blipFill>
          <a:blip r:embed="rId5"/>
          <a:stretch/>
        </p:blipFill>
        <p:spPr>
          <a:xfrm>
            <a:off x="1634947" y="2203704"/>
            <a:ext cx="1051560" cy="1225296"/>
          </a:xfrm>
          <a:prstGeom prst="rect">
            <a:avLst/>
          </a:prstGeom>
          <a:ln>
            <a:noFill/>
          </a:ln>
        </p:spPr>
      </p:pic>
      <p:pic>
        <p:nvPicPr>
          <p:cNvPr id="6" name="Main graphic">
            <a:extLst>
              <a:ext uri="{FF2B5EF4-FFF2-40B4-BE49-F238E27FC236}">
                <a16:creationId xmlns:a16="http://schemas.microsoft.com/office/drawing/2014/main" id="{BD352D1D-9AF8-8CCE-4449-B24A9AD11ED9}"/>
              </a:ext>
            </a:extLst>
          </p:cNvPr>
          <p:cNvPicPr/>
          <p:nvPr/>
        </p:nvPicPr>
        <p:blipFill>
          <a:blip r:embed="rId6"/>
          <a:stretch/>
        </p:blipFill>
        <p:spPr>
          <a:xfrm>
            <a:off x="9523499" y="2206909"/>
            <a:ext cx="1051560" cy="1225296"/>
          </a:xfrm>
          <a:prstGeom prst="rect">
            <a:avLst/>
          </a:prstGeom>
          <a:ln>
            <a:noFill/>
          </a:ln>
        </p:spPr>
      </p:pic>
      <p:pic>
        <p:nvPicPr>
          <p:cNvPr id="7" name="Main graphic">
            <a:extLst>
              <a:ext uri="{FF2B5EF4-FFF2-40B4-BE49-F238E27FC236}">
                <a16:creationId xmlns:a16="http://schemas.microsoft.com/office/drawing/2014/main" id="{09AFF43F-2774-3599-FAF7-2AA0278EFB46}"/>
              </a:ext>
            </a:extLst>
          </p:cNvPr>
          <p:cNvPicPr/>
          <p:nvPr/>
        </p:nvPicPr>
        <p:blipFill>
          <a:blip r:embed="rId7"/>
          <a:stretch/>
        </p:blipFill>
        <p:spPr>
          <a:xfrm>
            <a:off x="1634947" y="3663905"/>
            <a:ext cx="1051560" cy="1225296"/>
          </a:xfrm>
          <a:prstGeom prst="rect">
            <a:avLst/>
          </a:prstGeom>
          <a:ln>
            <a:noFill/>
          </a:ln>
        </p:spPr>
      </p:pic>
      <p:pic>
        <p:nvPicPr>
          <p:cNvPr id="8" name="Main graphic">
            <a:extLst>
              <a:ext uri="{FF2B5EF4-FFF2-40B4-BE49-F238E27FC236}">
                <a16:creationId xmlns:a16="http://schemas.microsoft.com/office/drawing/2014/main" id="{1B3E7812-863C-B89D-6EC2-951F3C4671F5}"/>
              </a:ext>
            </a:extLst>
          </p:cNvPr>
          <p:cNvPicPr/>
          <p:nvPr/>
        </p:nvPicPr>
        <p:blipFill>
          <a:blip r:embed="rId8"/>
          <a:stretch/>
        </p:blipFill>
        <p:spPr>
          <a:xfrm>
            <a:off x="9522757" y="3663905"/>
            <a:ext cx="1051560" cy="1225296"/>
          </a:xfrm>
          <a:prstGeom prst="rect">
            <a:avLst/>
          </a:prstGeom>
          <a:ln>
            <a:noFill/>
          </a:ln>
        </p:spPr>
      </p:pic>
      <p:pic>
        <p:nvPicPr>
          <p:cNvPr id="14" name="Picture 13">
            <a:extLst>
              <a:ext uri="{FF2B5EF4-FFF2-40B4-BE49-F238E27FC236}">
                <a16:creationId xmlns:a16="http://schemas.microsoft.com/office/drawing/2014/main" id="{6A3DAD25-6A4A-6983-0AA4-20B130C3342F}"/>
              </a:ext>
            </a:extLst>
          </p:cNvPr>
          <p:cNvPicPr>
            <a:picLocks noChangeAspect="1"/>
          </p:cNvPicPr>
          <p:nvPr/>
        </p:nvPicPr>
        <p:blipFill rotWithShape="1">
          <a:blip r:embed="rId9"/>
          <a:srcRect b="22728"/>
          <a:stretch/>
        </p:blipFill>
        <p:spPr>
          <a:xfrm>
            <a:off x="4544419" y="1968800"/>
            <a:ext cx="3103162" cy="486862"/>
          </a:xfrm>
          <a:prstGeom prst="rect">
            <a:avLst/>
          </a:prstGeom>
        </p:spPr>
      </p:pic>
      <p:pic>
        <p:nvPicPr>
          <p:cNvPr id="16" name="Picture 15">
            <a:extLst>
              <a:ext uri="{FF2B5EF4-FFF2-40B4-BE49-F238E27FC236}">
                <a16:creationId xmlns:a16="http://schemas.microsoft.com/office/drawing/2014/main" id="{303EB63D-22BE-F35A-0545-C8037B15F1F1}"/>
              </a:ext>
            </a:extLst>
          </p:cNvPr>
          <p:cNvPicPr>
            <a:picLocks noChangeAspect="1"/>
          </p:cNvPicPr>
          <p:nvPr/>
        </p:nvPicPr>
        <p:blipFill>
          <a:blip r:embed="rId10"/>
          <a:stretch>
            <a:fillRect/>
          </a:stretch>
        </p:blipFill>
        <p:spPr>
          <a:xfrm>
            <a:off x="2991307" y="2911602"/>
            <a:ext cx="6362243" cy="1850679"/>
          </a:xfrm>
          <a:prstGeom prst="rect">
            <a:avLst/>
          </a:prstGeom>
        </p:spPr>
      </p:pic>
      <p:pic>
        <p:nvPicPr>
          <p:cNvPr id="18" name="Picture 17">
            <a:extLst>
              <a:ext uri="{FF2B5EF4-FFF2-40B4-BE49-F238E27FC236}">
                <a16:creationId xmlns:a16="http://schemas.microsoft.com/office/drawing/2014/main" id="{C3771887-055B-8F22-35B1-6C068E562B79}"/>
              </a:ext>
            </a:extLst>
          </p:cNvPr>
          <p:cNvPicPr>
            <a:picLocks noChangeAspect="1"/>
          </p:cNvPicPr>
          <p:nvPr/>
        </p:nvPicPr>
        <p:blipFill>
          <a:blip r:embed="rId11"/>
          <a:stretch>
            <a:fillRect/>
          </a:stretch>
        </p:blipFill>
        <p:spPr>
          <a:xfrm>
            <a:off x="2923881" y="957463"/>
            <a:ext cx="6362243" cy="39868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3"/>
          <p:cNvSpPr txBox="1">
            <a:spLocks noGrp="1"/>
          </p:cNvSpPr>
          <p:nvPr>
            <p:ph type="ctrTitle"/>
          </p:nvPr>
        </p:nvSpPr>
        <p:spPr>
          <a:xfrm>
            <a:off x="304800" y="272265"/>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cs typeface="Calibri"/>
                <a:sym typeface="Calibri"/>
              </a:rPr>
              <a:t>Challenges to the Guideline</a:t>
            </a:r>
            <a:endParaRPr sz="4400" b="0" cap="small" dirty="0">
              <a:solidFill>
                <a:srgbClr val="2C62A9"/>
              </a:solidFill>
              <a:latin typeface="+mj-lt"/>
              <a:cs typeface="Calibri"/>
              <a:sym typeface="Calibri"/>
            </a:endParaRPr>
          </a:p>
        </p:txBody>
      </p:sp>
      <p:sp>
        <p:nvSpPr>
          <p:cNvPr id="230" name="Google Shape;230;p23"/>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j-lt"/>
                <a:ea typeface="Calibri"/>
                <a:cs typeface="Calibri"/>
                <a:sym typeface="Calibri"/>
              </a:rPr>
              <a:t>What to do when evidence is lacking?</a:t>
            </a:r>
            <a:endParaRPr sz="2800" dirty="0">
              <a:latin typeface="+mj-lt"/>
            </a:endParaRPr>
          </a:p>
          <a:p>
            <a:pPr marL="800100" marR="0" lvl="1" indent="-3429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j-lt"/>
                <a:ea typeface="Calibri"/>
                <a:cs typeface="Calibri"/>
                <a:sym typeface="Calibri"/>
              </a:rPr>
              <a:t>Balance providing guidance with rigor</a:t>
            </a:r>
            <a:endParaRPr sz="2800" dirty="0">
              <a:latin typeface="+mj-lt"/>
            </a:endParaRPr>
          </a:p>
          <a:p>
            <a:pPr marL="800100" marR="0" lvl="1" indent="-165100" algn="l" rtl="0">
              <a:lnSpc>
                <a:spcPct val="100000"/>
              </a:lnSpc>
              <a:spcBef>
                <a:spcPts val="0"/>
              </a:spcBef>
              <a:spcAft>
                <a:spcPts val="0"/>
              </a:spcAft>
              <a:buClr>
                <a:schemeClr val="dk1"/>
              </a:buClr>
              <a:buSzPts val="2800"/>
              <a:buFont typeface="Arial"/>
              <a:buNone/>
            </a:pPr>
            <a:endParaRPr sz="2800" b="0" i="0" u="none" strike="noStrike" cap="none" dirty="0">
              <a:solidFill>
                <a:schemeClr val="dk2"/>
              </a:solidFill>
              <a:latin typeface="+mj-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j-lt"/>
                <a:ea typeface="Calibri"/>
                <a:cs typeface="Calibri"/>
                <a:sym typeface="Calibri"/>
              </a:rPr>
              <a:t>How to address clinically relevant groups of patients?</a:t>
            </a:r>
            <a:endParaRPr sz="2800" dirty="0">
              <a:latin typeface="+mj-lt"/>
            </a:endParaRPr>
          </a:p>
          <a:p>
            <a:pPr marL="800100" marR="0" lvl="1" indent="-3429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j-lt"/>
                <a:ea typeface="Calibri"/>
                <a:cs typeface="Calibri"/>
                <a:sym typeface="Calibri"/>
              </a:rPr>
              <a:t>Type 1 and Type 2 diabetes</a:t>
            </a:r>
            <a:endParaRPr sz="2800" dirty="0">
              <a:latin typeface="+mj-lt"/>
            </a:endParaRPr>
          </a:p>
          <a:p>
            <a:pPr marL="800100" marR="0" lvl="1" indent="-3429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j-lt"/>
                <a:ea typeface="Calibri"/>
                <a:cs typeface="Calibri"/>
                <a:sym typeface="Calibri"/>
              </a:rPr>
              <a:t>CKD stages</a:t>
            </a:r>
            <a:endParaRPr sz="2800" dirty="0">
              <a:latin typeface="+mj-lt"/>
            </a:endParaRPr>
          </a:p>
          <a:p>
            <a:pPr marL="800100" marR="0" lvl="1" indent="-3429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j-lt"/>
                <a:ea typeface="Calibri"/>
                <a:cs typeface="Calibri"/>
                <a:sym typeface="Calibri"/>
              </a:rPr>
              <a:t>Kidney failure/ESKD</a:t>
            </a:r>
            <a:endParaRPr sz="2800" dirty="0">
              <a:latin typeface="+mj-lt"/>
            </a:endParaRPr>
          </a:p>
          <a:p>
            <a:pPr marL="800100" marR="0" lvl="1" indent="-342900"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j-lt"/>
                <a:ea typeface="Calibri"/>
                <a:cs typeface="Calibri"/>
                <a:sym typeface="Calibri"/>
              </a:rPr>
              <a:t>Transplant recipients</a:t>
            </a:r>
            <a:endParaRPr sz="2800" dirty="0">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4"/>
          <p:cNvSpPr txBox="1">
            <a:spLocks noGrp="1"/>
          </p:cNvSpPr>
          <p:nvPr>
            <p:ph type="ctrTitle"/>
          </p:nvPr>
        </p:nvSpPr>
        <p:spPr>
          <a:xfrm>
            <a:off x="304800" y="270191"/>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Evidence Review </a:t>
            </a:r>
            <a:endParaRPr sz="4400" b="0" cap="small" dirty="0">
              <a:solidFill>
                <a:srgbClr val="2C62A9"/>
              </a:solidFill>
              <a:latin typeface="+mj-lt"/>
              <a:ea typeface="Calibri"/>
              <a:cs typeface="Calibri"/>
              <a:sym typeface="Calibri"/>
            </a:endParaRPr>
          </a:p>
        </p:txBody>
      </p:sp>
      <p:sp>
        <p:nvSpPr>
          <p:cNvPr id="236" name="Google Shape;236;p24"/>
          <p:cNvSpPr txBox="1">
            <a:spLocks noGrp="1"/>
          </p:cNvSpPr>
          <p:nvPr>
            <p:ph type="subTitle" idx="1"/>
          </p:nvPr>
        </p:nvSpPr>
        <p:spPr>
          <a:xfrm>
            <a:off x="304800" y="971922"/>
            <a:ext cx="11218333" cy="480557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ERT - Cochrane Kidney Transplant </a:t>
            </a:r>
            <a:endParaRPr dirty="0">
              <a:latin typeface="+mn-lt"/>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PICO questions developed</a:t>
            </a:r>
            <a:endParaRPr dirty="0">
              <a:latin typeface="+mn-lt"/>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Clinical and important outcomes identified </a:t>
            </a:r>
            <a:endParaRPr dirty="0">
              <a:latin typeface="+mn-lt"/>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p:txBody>
      </p:sp>
      <p:graphicFrame>
        <p:nvGraphicFramePr>
          <p:cNvPr id="237" name="Google Shape;237;p24"/>
          <p:cNvGraphicFramePr/>
          <p:nvPr>
            <p:extLst>
              <p:ext uri="{D42A27DB-BD31-4B8C-83A1-F6EECF244321}">
                <p14:modId xmlns:p14="http://schemas.microsoft.com/office/powerpoint/2010/main" val="2486838121"/>
              </p:ext>
            </p:extLst>
          </p:nvPr>
        </p:nvGraphicFramePr>
        <p:xfrm>
          <a:off x="883917" y="2292873"/>
          <a:ext cx="10442100" cy="4186350"/>
        </p:xfrm>
        <a:graphic>
          <a:graphicData uri="http://schemas.openxmlformats.org/drawingml/2006/table">
            <a:tbl>
              <a:tblPr firstRow="1" bandRow="1">
                <a:noFill/>
                <a:tableStyleId>{1ECA0C15-4737-4E3B-B5A0-22ED9B0B2A0D}</a:tableStyleId>
              </a:tblPr>
              <a:tblGrid>
                <a:gridCol w="5212080">
                  <a:extLst>
                    <a:ext uri="{9D8B030D-6E8A-4147-A177-3AD203B41FA5}">
                      <a16:colId xmlns:a16="http://schemas.microsoft.com/office/drawing/2014/main" val="20000"/>
                    </a:ext>
                  </a:extLst>
                </a:gridCol>
                <a:gridCol w="5230020">
                  <a:extLst>
                    <a:ext uri="{9D8B030D-6E8A-4147-A177-3AD203B41FA5}">
                      <a16:colId xmlns:a16="http://schemas.microsoft.com/office/drawing/2014/main" val="20001"/>
                    </a:ext>
                  </a:extLst>
                </a:gridCol>
              </a:tblGrid>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Critical outcomes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Important outcomes </a:t>
                      </a:r>
                      <a:endParaRPr sz="1400" u="none" strike="noStrike" cap="none"/>
                    </a:p>
                  </a:txBody>
                  <a:tcPr marL="91450" marR="91450" marT="45725" marB="45725"/>
                </a:tc>
                <a:extLst>
                  <a:ext uri="{0D108BD9-81ED-4DB2-BD59-A6C34878D82A}">
                    <a16:rowId xmlns:a16="http://schemas.microsoft.com/office/drawing/2014/main" val="10000"/>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All-cause mortality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Albuminuria progression</a:t>
                      </a:r>
                      <a:endParaRPr sz="1400" u="none" strike="noStrike" cap="none"/>
                    </a:p>
                  </a:txBody>
                  <a:tcPr marL="91450" marR="91450" marT="45725" marB="45725"/>
                </a:tc>
                <a:extLst>
                  <a:ext uri="{0D108BD9-81ED-4DB2-BD59-A6C34878D82A}">
                    <a16:rowId xmlns:a16="http://schemas.microsoft.com/office/drawing/2014/main" val="10001"/>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rgbClr val="004990"/>
                          </a:solidFill>
                          <a:latin typeface="Calibri"/>
                          <a:ea typeface="Calibri"/>
                          <a:cs typeface="Calibri"/>
                          <a:sym typeface="Calibri"/>
                        </a:rPr>
                        <a:t>Cardiovascular mortality</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4990"/>
                        </a:buClr>
                        <a:buSzPts val="2000"/>
                        <a:buFont typeface="Calibri"/>
                        <a:buNone/>
                      </a:pPr>
                      <a:r>
                        <a:rPr lang="en-US" sz="2000" u="none" strike="noStrike" cap="none">
                          <a:solidFill>
                            <a:srgbClr val="004990"/>
                          </a:solidFill>
                          <a:latin typeface="Calibri"/>
                          <a:ea typeface="Calibri"/>
                          <a:cs typeface="Calibri"/>
                          <a:sym typeface="Calibri"/>
                        </a:rPr>
                        <a:t>Acute kidney injury</a:t>
                      </a:r>
                      <a:endParaRPr sz="1400" u="none" strike="noStrike" cap="none"/>
                    </a:p>
                  </a:txBody>
                  <a:tcPr marL="91450" marR="91450" marT="45725" marB="45725"/>
                </a:tc>
                <a:extLst>
                  <a:ext uri="{0D108BD9-81ED-4DB2-BD59-A6C34878D82A}">
                    <a16:rowId xmlns:a16="http://schemas.microsoft.com/office/drawing/2014/main" val="10002"/>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rgbClr val="004990"/>
                          </a:solidFill>
                          <a:latin typeface="Calibri"/>
                          <a:ea typeface="Calibri"/>
                          <a:cs typeface="Calibri"/>
                          <a:sym typeface="Calibri"/>
                        </a:rPr>
                        <a:t>3-point and 4-point MACE</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4990"/>
                        </a:buClr>
                        <a:buSzPts val="2000"/>
                        <a:buFont typeface="Calibri"/>
                        <a:buNone/>
                      </a:pPr>
                      <a:r>
                        <a:rPr lang="en-US" sz="2000" u="none" strike="noStrike" cap="none">
                          <a:solidFill>
                            <a:srgbClr val="004990"/>
                          </a:solidFill>
                          <a:latin typeface="Calibri"/>
                          <a:ea typeface="Calibri"/>
                          <a:cs typeface="Calibri"/>
                          <a:sym typeface="Calibri"/>
                        </a:rPr>
                        <a:t>Falls</a:t>
                      </a:r>
                      <a:endParaRPr sz="1400" u="none" strike="noStrike" cap="none"/>
                    </a:p>
                  </a:txBody>
                  <a:tcPr marL="91450" marR="91450" marT="45725" marB="45725"/>
                </a:tc>
                <a:extLst>
                  <a:ext uri="{0D108BD9-81ED-4DB2-BD59-A6C34878D82A}">
                    <a16:rowId xmlns:a16="http://schemas.microsoft.com/office/drawing/2014/main" val="10003"/>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Kidney failure (ESKD)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4990"/>
                        </a:buClr>
                        <a:buSzPts val="2000"/>
                        <a:buFont typeface="Calibri"/>
                        <a:buNone/>
                      </a:pPr>
                      <a:r>
                        <a:rPr lang="en-US" sz="2000" u="none" strike="noStrike" cap="none">
                          <a:solidFill>
                            <a:srgbClr val="004990"/>
                          </a:solidFill>
                          <a:latin typeface="Calibri"/>
                          <a:ea typeface="Calibri"/>
                          <a:cs typeface="Calibri"/>
                          <a:sym typeface="Calibri"/>
                        </a:rPr>
                        <a:t>Harms (fatigue, amputations, fractures, etc.)</a:t>
                      </a:r>
                      <a:endParaRPr sz="1400" u="none" strike="noStrike" cap="none"/>
                    </a:p>
                  </a:txBody>
                  <a:tcPr marL="91450" marR="91450" marT="45725" marB="45725"/>
                </a:tc>
                <a:extLst>
                  <a:ext uri="{0D108BD9-81ED-4DB2-BD59-A6C34878D82A}">
                    <a16:rowId xmlns:a16="http://schemas.microsoft.com/office/drawing/2014/main" val="10004"/>
                  </a:ext>
                </a:extLst>
              </a:tr>
              <a:tr h="7581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Cardiovascular outcomes  - myocardial infarction, stroke, heart failure</a:t>
                      </a:r>
                      <a:endParaRPr sz="2000" u="none" strike="noStrike" cap="none">
                        <a:solidFill>
                          <a:srgbClr val="004990"/>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Hyperkalemia</a:t>
                      </a:r>
                      <a:endParaRPr sz="2000" u="none" strike="noStrike" cap="none">
                        <a:solidFill>
                          <a:srgbClr val="00499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Doubling serum creatinine</a:t>
                      </a:r>
                      <a:endParaRPr sz="2000" u="none" strike="noStrike" cap="none">
                        <a:solidFill>
                          <a:srgbClr val="004990"/>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Quality of life</a:t>
                      </a:r>
                      <a:endParaRPr sz="1400" u="none" strike="noStrike" cap="none"/>
                    </a:p>
                  </a:txBody>
                  <a:tcPr marL="91450" marR="91450" marT="45725" marB="45725"/>
                </a:tc>
                <a:extLst>
                  <a:ext uri="{0D108BD9-81ED-4DB2-BD59-A6C34878D82A}">
                    <a16:rowId xmlns:a16="http://schemas.microsoft.com/office/drawing/2014/main" val="10006"/>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Hypoglycemia requiring 3</a:t>
                      </a:r>
                      <a:r>
                        <a:rPr lang="en-US" sz="2000" u="none" strike="noStrike" cap="none" baseline="30000">
                          <a:solidFill>
                            <a:srgbClr val="004990"/>
                          </a:solidFill>
                          <a:latin typeface="Calibri"/>
                          <a:ea typeface="Calibri"/>
                          <a:cs typeface="Calibri"/>
                          <a:sym typeface="Calibri"/>
                        </a:rPr>
                        <a:t>rd</a:t>
                      </a:r>
                      <a:r>
                        <a:rPr lang="en-US" sz="2000" u="none" strike="noStrike" cap="none">
                          <a:solidFill>
                            <a:srgbClr val="004990"/>
                          </a:solidFill>
                          <a:latin typeface="Calibri"/>
                          <a:ea typeface="Calibri"/>
                          <a:cs typeface="Calibri"/>
                          <a:sym typeface="Calibri"/>
                        </a:rPr>
                        <a:t> party assistance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Blood pressure</a:t>
                      </a:r>
                      <a:endParaRPr sz="1400" u="none" strike="noStrike" cap="none"/>
                    </a:p>
                  </a:txBody>
                  <a:tcPr marL="91450" marR="91450" marT="45725" marB="45725"/>
                </a:tc>
                <a:extLst>
                  <a:ext uri="{0D108BD9-81ED-4DB2-BD59-A6C34878D82A}">
                    <a16:rowId xmlns:a16="http://schemas.microsoft.com/office/drawing/2014/main" val="10007"/>
                  </a:ext>
                </a:extLst>
              </a:tr>
              <a:tr h="428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04990"/>
                          </a:solidFill>
                          <a:latin typeface="Calibri"/>
                          <a:ea typeface="Calibri"/>
                          <a:cs typeface="Calibri"/>
                          <a:sym typeface="Calibri"/>
                        </a:rPr>
                        <a:t>HbA1c</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rgbClr val="004990"/>
                          </a:solidFill>
                          <a:latin typeface="Calibri"/>
                          <a:ea typeface="Calibri"/>
                          <a:cs typeface="Calibri"/>
                          <a:sym typeface="Calibri"/>
                        </a:rPr>
                        <a:t>Body weight, body mass index (BMI)</a:t>
                      </a:r>
                      <a:endParaRPr sz="1400" u="none" strike="noStrike" cap="none" dirty="0"/>
                    </a:p>
                  </a:txBody>
                  <a:tcPr marL="91450" marR="91450" marT="45725" marB="45725"/>
                </a:tc>
                <a:extLst>
                  <a:ext uri="{0D108BD9-81ED-4DB2-BD59-A6C34878D82A}">
                    <a16:rowId xmlns:a16="http://schemas.microsoft.com/office/drawing/2014/main" val="10008"/>
                  </a:ext>
                </a:extLst>
              </a:tr>
            </a:tbl>
          </a:graphicData>
        </a:graphic>
      </p:graphicFrame>
      <p:pic>
        <p:nvPicPr>
          <p:cNvPr id="238" name="Google Shape;238;p24" descr="J:\KHA-CARI Guidelines\[KDIGO] - Global Guidelines\Support work\Powerpoint\Cochrane_KidneyandTransplant_RGB.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11186" y="327341"/>
            <a:ext cx="3084290" cy="7499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5"/>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Evidence Review </a:t>
            </a:r>
            <a:endParaRPr sz="4400" b="0" cap="small" dirty="0">
              <a:solidFill>
                <a:srgbClr val="2C62A9"/>
              </a:solidFill>
              <a:latin typeface="+mj-lt"/>
              <a:ea typeface="Calibri"/>
              <a:cs typeface="Calibri"/>
              <a:sym typeface="Calibri"/>
            </a:endParaRPr>
          </a:p>
        </p:txBody>
      </p:sp>
      <p:sp>
        <p:nvSpPr>
          <p:cNvPr id="244" name="Google Shape;244;p25"/>
          <p:cNvSpPr txBox="1">
            <a:spLocks noGrp="1"/>
          </p:cNvSpPr>
          <p:nvPr>
            <p:ph type="subTitle" idx="1"/>
          </p:nvPr>
        </p:nvSpPr>
        <p:spPr>
          <a:xfrm>
            <a:off x="261128" y="974898"/>
            <a:ext cx="11218333" cy="490820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Calibri"/>
                <a:ea typeface="Calibri"/>
                <a:cs typeface="Calibri"/>
                <a:sym typeface="Calibri"/>
              </a:rPr>
              <a:t>ERT - Cochrane Kidney Transplant </a:t>
            </a:r>
            <a:endParaRPr dirty="0"/>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a:ea typeface="Calibri"/>
                <a:cs typeface="Calibri"/>
                <a:sym typeface="Calibri"/>
              </a:rPr>
              <a:t>Existing PICO questions and new PICO questions developed</a:t>
            </a:r>
            <a:endParaRPr dirty="0"/>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a:ea typeface="Calibri"/>
                <a:cs typeface="Calibri"/>
                <a:sym typeface="Calibri"/>
              </a:rPr>
              <a:t>Clinical and important outcomes identified </a:t>
            </a:r>
            <a:endParaRPr dirty="0"/>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p:txBody>
      </p:sp>
      <p:graphicFrame>
        <p:nvGraphicFramePr>
          <p:cNvPr id="245" name="Google Shape;245;p25"/>
          <p:cNvGraphicFramePr/>
          <p:nvPr>
            <p:extLst>
              <p:ext uri="{D42A27DB-BD31-4B8C-83A1-F6EECF244321}">
                <p14:modId xmlns:p14="http://schemas.microsoft.com/office/powerpoint/2010/main" val="3088563116"/>
              </p:ext>
            </p:extLst>
          </p:nvPr>
        </p:nvGraphicFramePr>
        <p:xfrm>
          <a:off x="828675" y="2246907"/>
          <a:ext cx="10144126" cy="3078550"/>
        </p:xfrm>
        <a:graphic>
          <a:graphicData uri="http://schemas.openxmlformats.org/drawingml/2006/table">
            <a:tbl>
              <a:tblPr firstRow="1" bandRow="1">
                <a:noFill/>
                <a:tableStyleId>{1ECA0C15-4737-4E3B-B5A0-22ED9B0B2A0D}</a:tableStyleId>
              </a:tblPr>
              <a:tblGrid>
                <a:gridCol w="5171671">
                  <a:extLst>
                    <a:ext uri="{9D8B030D-6E8A-4147-A177-3AD203B41FA5}">
                      <a16:colId xmlns:a16="http://schemas.microsoft.com/office/drawing/2014/main" val="20000"/>
                    </a:ext>
                  </a:extLst>
                </a:gridCol>
                <a:gridCol w="497245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latin typeface="Calibri"/>
                          <a:ea typeface="Calibri"/>
                          <a:cs typeface="Calibri"/>
                          <a:sym typeface="Calibri"/>
                        </a:rPr>
                        <a:t>Critical outcomes</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a:latin typeface="Calibri"/>
                          <a:ea typeface="Calibri"/>
                          <a:cs typeface="Calibri"/>
                          <a:sym typeface="Calibri"/>
                        </a:rPr>
                        <a:t>Important outcomes </a:t>
                      </a:r>
                      <a:endParaRPr sz="20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a:solidFill>
                            <a:srgbClr val="004990"/>
                          </a:solidFill>
                          <a:latin typeface="Calibri"/>
                          <a:ea typeface="Calibri"/>
                          <a:cs typeface="Calibri"/>
                          <a:sym typeface="Calibri"/>
                        </a:rPr>
                        <a:t>All-cause mortality</a:t>
                      </a:r>
                      <a:endParaRPr sz="2000" u="none" strike="noStrike" cap="none"/>
                    </a:p>
                  </a:txBody>
                  <a:tcPr marL="91450" marR="91450" marT="45725" marB="45725"/>
                </a:tc>
                <a:tc rowSpan="6">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solidFill>
                            <a:srgbClr val="004990"/>
                          </a:solidFill>
                          <a:latin typeface="Calibri"/>
                          <a:ea typeface="Calibri"/>
                          <a:cs typeface="Calibri"/>
                          <a:sym typeface="Calibri"/>
                        </a:rPr>
                        <a:t>Albuminuria progression (onset of albuminuria, moderately increased to severely increased albuminuria) </a:t>
                      </a:r>
                      <a:endParaRPr sz="2000" u="none" strike="noStrike" cap="none" dirty="0">
                        <a:solidFill>
                          <a:srgbClr val="00499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316650">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solidFill>
                            <a:srgbClr val="004990"/>
                          </a:solidFill>
                          <a:latin typeface="Calibri"/>
                          <a:ea typeface="Calibri"/>
                          <a:cs typeface="Calibri"/>
                          <a:sym typeface="Calibri"/>
                        </a:rPr>
                        <a:t>Kidney failure/End-stage kidney disease</a:t>
                      </a:r>
                      <a:endParaRPr sz="2000" u="none" strike="noStrike" cap="none" dirty="0"/>
                    </a:p>
                  </a:txBody>
                  <a:tcPr marL="91450" marR="91450" marT="45725" marB="45725"/>
                </a:tc>
                <a:tc vMerge="1">
                  <a:txBody>
                    <a:bodyPr/>
                    <a:lstStyle/>
                    <a:p>
                      <a:endParaRPr lang="en-US"/>
                    </a:p>
                  </a:txBody>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solidFill>
                            <a:srgbClr val="004990"/>
                          </a:solidFill>
                          <a:latin typeface="Calibri"/>
                          <a:ea typeface="Calibri"/>
                          <a:cs typeface="Calibri"/>
                          <a:sym typeface="Calibri"/>
                        </a:rPr>
                        <a:t>Cardiovascular outcomes  - MACE,  myocardial infarction, stroke, heart failure</a:t>
                      </a:r>
                      <a:endParaRPr sz="2000" u="none" strike="noStrike" cap="none" dirty="0">
                        <a:solidFill>
                          <a:srgbClr val="004990"/>
                        </a:solidFill>
                        <a:latin typeface="Calibri"/>
                        <a:ea typeface="Calibri"/>
                        <a:cs typeface="Calibri"/>
                        <a:sym typeface="Calibri"/>
                      </a:endParaRPr>
                    </a:p>
                  </a:txBody>
                  <a:tcPr marL="91450" marR="91450" marT="45725" marB="45725"/>
                </a:tc>
                <a:tc vMerge="1">
                  <a:txBody>
                    <a:bodyPr/>
                    <a:lstStyle/>
                    <a:p>
                      <a:endParaRPr lang="en-US"/>
                    </a:p>
                  </a:txBody>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solidFill>
                            <a:srgbClr val="004990"/>
                          </a:solidFill>
                          <a:latin typeface="Calibri"/>
                          <a:ea typeface="Calibri"/>
                          <a:cs typeface="Calibri"/>
                          <a:sym typeface="Calibri"/>
                        </a:rPr>
                        <a:t>Doubling serum creatinine</a:t>
                      </a:r>
                      <a:endParaRPr sz="2000" u="none" strike="noStrike" cap="none" dirty="0"/>
                    </a:p>
                  </a:txBody>
                  <a:tcPr marL="91450" marR="91450" marT="45725" marB="45725"/>
                </a:tc>
                <a:tc vMerge="1">
                  <a:txBody>
                    <a:bodyPr/>
                    <a:lstStyle/>
                    <a:p>
                      <a:endParaRPr lang="en-US"/>
                    </a:p>
                  </a:txBody>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a:solidFill>
                            <a:srgbClr val="004990"/>
                          </a:solidFill>
                          <a:latin typeface="Calibri"/>
                          <a:ea typeface="Calibri"/>
                          <a:cs typeface="Calibri"/>
                          <a:sym typeface="Calibri"/>
                        </a:rPr>
                        <a:t>Hypoglycemia requiring 3</a:t>
                      </a:r>
                      <a:r>
                        <a:rPr lang="en-US" sz="2000" u="none" strike="noStrike" cap="none" baseline="30000">
                          <a:solidFill>
                            <a:srgbClr val="004990"/>
                          </a:solidFill>
                          <a:latin typeface="Calibri"/>
                          <a:ea typeface="Calibri"/>
                          <a:cs typeface="Calibri"/>
                          <a:sym typeface="Calibri"/>
                        </a:rPr>
                        <a:t>rd</a:t>
                      </a:r>
                      <a:r>
                        <a:rPr lang="en-US" sz="2000" u="none" strike="noStrike" cap="none">
                          <a:solidFill>
                            <a:srgbClr val="004990"/>
                          </a:solidFill>
                          <a:latin typeface="Calibri"/>
                          <a:ea typeface="Calibri"/>
                          <a:cs typeface="Calibri"/>
                          <a:sym typeface="Calibri"/>
                        </a:rPr>
                        <a:t> party assistance</a:t>
                      </a:r>
                      <a:endParaRPr sz="2000" u="none" strike="noStrike" cap="none"/>
                    </a:p>
                  </a:txBody>
                  <a:tcPr marL="91450" marR="91450" marT="45725" marB="45725"/>
                </a:tc>
                <a:tc vMerge="1">
                  <a:txBody>
                    <a:bodyPr/>
                    <a:lstStyle/>
                    <a:p>
                      <a:endParaRPr lang="en-US"/>
                    </a:p>
                  </a:txBody>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000" u="none" strike="noStrike" cap="none" dirty="0">
                          <a:solidFill>
                            <a:srgbClr val="004990"/>
                          </a:solidFill>
                          <a:latin typeface="Calibri"/>
                          <a:ea typeface="Calibri"/>
                          <a:cs typeface="Calibri"/>
                          <a:sym typeface="Calibri"/>
                        </a:rPr>
                        <a:t>HbA1c</a:t>
                      </a:r>
                      <a:endParaRPr sz="2000" u="none" strike="noStrike" cap="none" dirty="0"/>
                    </a:p>
                  </a:txBody>
                  <a:tcPr marL="91450" marR="91450" marT="45725" marB="45725"/>
                </a:tc>
                <a:tc vMerge="1">
                  <a:txBody>
                    <a:bodyPr/>
                    <a:lstStyle/>
                    <a:p>
                      <a:endParaRPr lang="en-US"/>
                    </a:p>
                  </a:txBody>
                  <a:tcPr/>
                </a:tc>
                <a:extLst>
                  <a:ext uri="{0D108BD9-81ED-4DB2-BD59-A6C34878D82A}">
                    <a16:rowId xmlns:a16="http://schemas.microsoft.com/office/drawing/2014/main" val="10006"/>
                  </a:ext>
                </a:extLst>
              </a:tr>
            </a:tbl>
          </a:graphicData>
        </a:graphic>
      </p:graphicFrame>
      <p:pic>
        <p:nvPicPr>
          <p:cNvPr id="246" name="Google Shape;246;p25" descr="J:\KHA-CARI Guidelines\[KDIGO] - Global Guidelines\Support work\Powerpoint\Cochrane_KidneyandTransplant_RGB.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95171" y="300840"/>
            <a:ext cx="3084290" cy="7499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6"/>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PICO questions </a:t>
            </a:r>
            <a:endParaRPr sz="4400" b="0" cap="small" dirty="0">
              <a:solidFill>
                <a:srgbClr val="2C62A9"/>
              </a:solidFill>
              <a:latin typeface="+mj-lt"/>
              <a:ea typeface="Calibri"/>
              <a:cs typeface="Calibri"/>
              <a:sym typeface="Calibri"/>
            </a:endParaRPr>
          </a:p>
        </p:txBody>
      </p:sp>
      <p:graphicFrame>
        <p:nvGraphicFramePr>
          <p:cNvPr id="252" name="Google Shape;252;p26"/>
          <p:cNvGraphicFramePr/>
          <p:nvPr>
            <p:extLst>
              <p:ext uri="{D42A27DB-BD31-4B8C-83A1-F6EECF244321}">
                <p14:modId xmlns:p14="http://schemas.microsoft.com/office/powerpoint/2010/main" val="838022258"/>
              </p:ext>
            </p:extLst>
          </p:nvPr>
        </p:nvGraphicFramePr>
        <p:xfrm>
          <a:off x="0" y="2956269"/>
          <a:ext cx="12192001" cy="3900275"/>
        </p:xfrm>
        <a:graphic>
          <a:graphicData uri="http://schemas.openxmlformats.org/drawingml/2006/table">
            <a:tbl>
              <a:tblPr firstRow="1" bandRow="1">
                <a:noFill/>
                <a:tableStyleId>{1ECA0C15-4737-4E3B-B5A0-22ED9B0B2A0D}</a:tableStyleId>
              </a:tblPr>
              <a:tblGrid>
                <a:gridCol w="3535150">
                  <a:extLst>
                    <a:ext uri="{9D8B030D-6E8A-4147-A177-3AD203B41FA5}">
                      <a16:colId xmlns:a16="http://schemas.microsoft.com/office/drawing/2014/main" val="20000"/>
                    </a:ext>
                  </a:extLst>
                </a:gridCol>
                <a:gridCol w="2768863">
                  <a:extLst>
                    <a:ext uri="{9D8B030D-6E8A-4147-A177-3AD203B41FA5}">
                      <a16:colId xmlns:a16="http://schemas.microsoft.com/office/drawing/2014/main" val="20001"/>
                    </a:ext>
                  </a:extLst>
                </a:gridCol>
                <a:gridCol w="2768863">
                  <a:extLst>
                    <a:ext uri="{9D8B030D-6E8A-4147-A177-3AD203B41FA5}">
                      <a16:colId xmlns:a16="http://schemas.microsoft.com/office/drawing/2014/main" val="2235065185"/>
                    </a:ext>
                  </a:extLst>
                </a:gridCol>
                <a:gridCol w="3119125">
                  <a:extLst>
                    <a:ext uri="{9D8B030D-6E8A-4147-A177-3AD203B41FA5}">
                      <a16:colId xmlns:a16="http://schemas.microsoft.com/office/drawing/2014/main" val="20003"/>
                    </a:ext>
                  </a:extLst>
                </a:gridCol>
              </a:tblGrid>
              <a:tr h="505725">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latin typeface="Calibri"/>
                          <a:ea typeface="Calibri"/>
                          <a:cs typeface="Calibri"/>
                          <a:sym typeface="Calibri"/>
                        </a:rPr>
                        <a:t>Population</a:t>
                      </a:r>
                      <a:endParaRPr sz="12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latin typeface="Calibri"/>
                          <a:ea typeface="Calibri"/>
                          <a:cs typeface="Calibri"/>
                          <a:sym typeface="Calibri"/>
                        </a:rPr>
                        <a:t>Intervention</a:t>
                      </a:r>
                      <a:endParaRPr sz="12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latin typeface="Calibri"/>
                          <a:ea typeface="Calibri"/>
                          <a:cs typeface="Calibri"/>
                          <a:sym typeface="Calibri"/>
                        </a:rPr>
                        <a:t>Comparator</a:t>
                      </a:r>
                      <a:endParaRPr sz="12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a:latin typeface="Calibri"/>
                          <a:ea typeface="Calibri"/>
                          <a:cs typeface="Calibri"/>
                          <a:sym typeface="Calibri"/>
                        </a:rPr>
                        <a:t>Outcome</a:t>
                      </a:r>
                      <a:endParaRPr sz="1200" u="none" strike="noStrike" cap="none"/>
                    </a:p>
                  </a:txBody>
                  <a:tcPr marL="91450" marR="91450" marT="45725" marB="45725"/>
                </a:tc>
                <a:extLst>
                  <a:ext uri="{0D108BD9-81ED-4DB2-BD59-A6C34878D82A}">
                    <a16:rowId xmlns:a16="http://schemas.microsoft.com/office/drawing/2014/main" val="10000"/>
                  </a:ext>
                </a:extLst>
              </a:tr>
              <a:tr h="391175">
                <a:tc gridSpan="4">
                  <a:txBody>
                    <a:bodyPr/>
                    <a:lstStyle/>
                    <a:p>
                      <a:pPr marL="0" marR="0" lvl="0" indent="0" algn="l" rtl="0">
                        <a:lnSpc>
                          <a:spcPct val="100000"/>
                        </a:lnSpc>
                        <a:spcBef>
                          <a:spcPts val="0"/>
                        </a:spcBef>
                        <a:spcAft>
                          <a:spcPts val="0"/>
                        </a:spcAft>
                        <a:buClr>
                          <a:srgbClr val="004990"/>
                        </a:buClr>
                        <a:buSzPts val="2200"/>
                        <a:buFont typeface="Arial"/>
                        <a:buNone/>
                      </a:pPr>
                      <a:r>
                        <a:rPr lang="en-US" sz="2000" b="1" u="none" strike="noStrike" cap="none" dirty="0">
                          <a:solidFill>
                            <a:srgbClr val="004990"/>
                          </a:solidFill>
                          <a:latin typeface="Calibri"/>
                          <a:ea typeface="Calibri"/>
                          <a:cs typeface="Calibri"/>
                          <a:sym typeface="Calibri"/>
                        </a:rPr>
                        <a:t>Comprehensive care</a:t>
                      </a:r>
                      <a:endParaRPr sz="1200" u="none" strike="noStrike" cap="none" dirty="0"/>
                    </a:p>
                  </a:txBody>
                  <a:tcPr marL="91450" marR="91450" marT="45725" marB="45725">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00475">
                <a:tc>
                  <a:txBody>
                    <a:bodyPr/>
                    <a:lstStyle/>
                    <a:p>
                      <a:pPr marL="0" marR="0" lvl="0" indent="0" algn="l" rtl="0">
                        <a:lnSpc>
                          <a:spcPct val="100000"/>
                        </a:lnSpc>
                        <a:spcBef>
                          <a:spcPts val="0"/>
                        </a:spcBef>
                        <a:spcAft>
                          <a:spcPts val="0"/>
                        </a:spcAft>
                        <a:buClr>
                          <a:srgbClr val="004990"/>
                        </a:buClr>
                        <a:buSzPts val="2200"/>
                        <a:buFont typeface="Arial"/>
                        <a:buNone/>
                      </a:pPr>
                      <a:r>
                        <a:rPr lang="en-US" sz="2000" u="none" strike="noStrike" cap="none" dirty="0">
                          <a:solidFill>
                            <a:srgbClr val="004990"/>
                          </a:solidFill>
                          <a:latin typeface="Calibri"/>
                          <a:ea typeface="Calibri"/>
                          <a:cs typeface="Calibri"/>
                          <a:sym typeface="Calibri"/>
                        </a:rPr>
                        <a:t>Adults with CKD (G1-G5, G5D) and diabetes (T1D and T2D)</a:t>
                      </a:r>
                      <a:endParaRPr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b="0" u="none" strike="noStrike" cap="none" dirty="0">
                          <a:solidFill>
                            <a:srgbClr val="004990"/>
                          </a:solidFill>
                          <a:latin typeface="Calibri"/>
                          <a:ea typeface="Calibri"/>
                          <a:cs typeface="Calibri"/>
                          <a:sym typeface="Calibri"/>
                        </a:rPr>
                        <a:t>Antihypertensive</a:t>
                      </a:r>
                      <a:r>
                        <a:rPr lang="en-US" sz="2000" b="1" u="none" strike="noStrike" cap="none" dirty="0">
                          <a:solidFill>
                            <a:srgbClr val="004990"/>
                          </a:solidFill>
                          <a:latin typeface="Calibri"/>
                          <a:ea typeface="Calibri"/>
                          <a:cs typeface="Calibri"/>
                          <a:sym typeface="Calibri"/>
                        </a:rPr>
                        <a:t> – RAS inhibitors (</a:t>
                      </a:r>
                      <a:r>
                        <a:rPr lang="en-US" sz="2000" b="1" u="none" strike="noStrike" cap="none" dirty="0" err="1">
                          <a:solidFill>
                            <a:srgbClr val="004990"/>
                          </a:solidFill>
                          <a:latin typeface="Calibri"/>
                          <a:ea typeface="Calibri"/>
                          <a:cs typeface="Calibri"/>
                          <a:sym typeface="Calibri"/>
                        </a:rPr>
                        <a:t>ACEi</a:t>
                      </a:r>
                      <a:r>
                        <a:rPr lang="en-US" sz="2000" b="1" u="none" strike="noStrike" cap="none" dirty="0">
                          <a:solidFill>
                            <a:srgbClr val="004990"/>
                          </a:solidFill>
                          <a:latin typeface="Calibri"/>
                          <a:ea typeface="Calibri"/>
                          <a:cs typeface="Calibri"/>
                          <a:sym typeface="Calibri"/>
                        </a:rPr>
                        <a:t> and ARB)</a:t>
                      </a:r>
                      <a:endParaRPr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solidFill>
                            <a:srgbClr val="004990"/>
                          </a:solidFill>
                          <a:latin typeface="Calibri"/>
                          <a:ea typeface="Calibri"/>
                          <a:cs typeface="Calibri"/>
                          <a:sym typeface="Calibri"/>
                        </a:rPr>
                        <a:t>Placebo/standard of care</a:t>
                      </a:r>
                      <a:endParaRPr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solidFill>
                            <a:srgbClr val="004990"/>
                          </a:solidFill>
                          <a:latin typeface="Calibri"/>
                          <a:ea typeface="Calibri"/>
                          <a:cs typeface="Calibri"/>
                          <a:sym typeface="Calibri"/>
                        </a:rPr>
                        <a:t>Critical and important outcomes, AKI, hyperkalemia</a:t>
                      </a:r>
                      <a:endParaRPr sz="2000" b="1"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10002"/>
                  </a:ext>
                </a:extLst>
              </a:tr>
              <a:tr h="1697825">
                <a:tc>
                  <a:txBody>
                    <a:bodyPr/>
                    <a:lstStyle/>
                    <a:p>
                      <a:pPr marL="0" marR="0" lvl="0" indent="0" algn="l" rtl="0">
                        <a:lnSpc>
                          <a:spcPct val="100000"/>
                        </a:lnSpc>
                        <a:spcBef>
                          <a:spcPts val="0"/>
                        </a:spcBef>
                        <a:spcAft>
                          <a:spcPts val="0"/>
                        </a:spcAft>
                        <a:buClr>
                          <a:srgbClr val="004990"/>
                        </a:buClr>
                        <a:buSzPts val="2200"/>
                        <a:buFont typeface="Arial"/>
                        <a:buNone/>
                      </a:pPr>
                      <a:r>
                        <a:rPr lang="en-US" sz="2000" u="none" strike="noStrike" cap="none" dirty="0">
                          <a:solidFill>
                            <a:srgbClr val="004990"/>
                          </a:solidFill>
                          <a:latin typeface="Calibri"/>
                          <a:ea typeface="Calibri"/>
                          <a:cs typeface="Calibri"/>
                          <a:sym typeface="Calibri"/>
                        </a:rPr>
                        <a:t>Adults with CKD (G1-G5, G5D) and diabetes (T1D and T2D)</a:t>
                      </a:r>
                      <a:endParaRPr lang="en-US"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b="0" u="none" strike="noStrike" cap="none" dirty="0">
                          <a:solidFill>
                            <a:srgbClr val="004990"/>
                          </a:solidFill>
                          <a:latin typeface="Calibri"/>
                          <a:ea typeface="Calibri"/>
                          <a:cs typeface="Calibri"/>
                          <a:sym typeface="Calibri"/>
                        </a:rPr>
                        <a:t>Dual RAS inhibition</a:t>
                      </a:r>
                      <a:endParaRPr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solidFill>
                            <a:srgbClr val="004990"/>
                          </a:solidFill>
                          <a:latin typeface="Calibri"/>
                          <a:ea typeface="Calibri"/>
                          <a:cs typeface="Calibri"/>
                          <a:sym typeface="Calibri"/>
                        </a:rPr>
                        <a:t>Mono RAS inhibition</a:t>
                      </a:r>
                      <a:endParaRPr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solidFill>
                            <a:srgbClr val="004990"/>
                          </a:solidFill>
                          <a:latin typeface="Calibri"/>
                          <a:ea typeface="Calibri"/>
                          <a:cs typeface="Calibri"/>
                          <a:sym typeface="Calibri"/>
                        </a:rPr>
                        <a:t>Critical and important outcomes, AKI, hyperkalemia</a:t>
                      </a:r>
                      <a:endParaRPr sz="2000" b="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10003"/>
                  </a:ext>
                </a:extLst>
              </a:tr>
            </a:tbl>
          </a:graphicData>
        </a:graphic>
      </p:graphicFrame>
      <p:sp>
        <p:nvSpPr>
          <p:cNvPr id="253" name="Google Shape;253;p26"/>
          <p:cNvSpPr/>
          <p:nvPr/>
        </p:nvSpPr>
        <p:spPr>
          <a:xfrm>
            <a:off x="304800" y="964471"/>
            <a:ext cx="10496550" cy="156966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Focus on RCTs - mapped to existing Cochrane Systematic reviews </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New systematic reviews undertaken as required</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Some focused observational studies reviews</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General diabetes population - Existing systematic reviews</a:t>
            </a:r>
            <a:endParaRPr sz="1400" b="0" i="0" u="none" strike="noStrike" cap="none" dirty="0">
              <a:solidFill>
                <a:srgbClr val="000000"/>
              </a:solidFill>
              <a:latin typeface="+mn-lt"/>
              <a:ea typeface="Arial"/>
              <a:cs typeface="Arial"/>
              <a:sym typeface="Arial"/>
            </a:endParaRPr>
          </a:p>
        </p:txBody>
      </p:sp>
    </p:spTree>
    <p:extLst>
      <p:ext uri="{BB962C8B-B14F-4D97-AF65-F5344CB8AC3E}">
        <p14:creationId xmlns:p14="http://schemas.microsoft.com/office/powerpoint/2010/main" val="3226602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aphicFrame>
        <p:nvGraphicFramePr>
          <p:cNvPr id="252" name="Google Shape;252;p26"/>
          <p:cNvGraphicFramePr/>
          <p:nvPr>
            <p:extLst>
              <p:ext uri="{D42A27DB-BD31-4B8C-83A1-F6EECF244321}">
                <p14:modId xmlns:p14="http://schemas.microsoft.com/office/powerpoint/2010/main" val="1964658195"/>
              </p:ext>
            </p:extLst>
          </p:nvPr>
        </p:nvGraphicFramePr>
        <p:xfrm>
          <a:off x="0" y="964471"/>
          <a:ext cx="12192000" cy="5464894"/>
        </p:xfrm>
        <a:graphic>
          <a:graphicData uri="http://schemas.openxmlformats.org/drawingml/2006/table">
            <a:tbl>
              <a:tblPr firstRow="1" bandRow="1">
                <a:noFill/>
                <a:tableStyleId>{1ECA0C15-4737-4E3B-B5A0-22ED9B0B2A0D}</a:tableStyleId>
              </a:tblPr>
              <a:tblGrid>
                <a:gridCol w="3535150">
                  <a:extLst>
                    <a:ext uri="{9D8B030D-6E8A-4147-A177-3AD203B41FA5}">
                      <a16:colId xmlns:a16="http://schemas.microsoft.com/office/drawing/2014/main" val="20000"/>
                    </a:ext>
                  </a:extLst>
                </a:gridCol>
                <a:gridCol w="3343175">
                  <a:extLst>
                    <a:ext uri="{9D8B030D-6E8A-4147-A177-3AD203B41FA5}">
                      <a16:colId xmlns:a16="http://schemas.microsoft.com/office/drawing/2014/main" val="20001"/>
                    </a:ext>
                  </a:extLst>
                </a:gridCol>
                <a:gridCol w="2194550">
                  <a:extLst>
                    <a:ext uri="{9D8B030D-6E8A-4147-A177-3AD203B41FA5}">
                      <a16:colId xmlns:a16="http://schemas.microsoft.com/office/drawing/2014/main" val="20002"/>
                    </a:ext>
                  </a:extLst>
                </a:gridCol>
                <a:gridCol w="3119125">
                  <a:extLst>
                    <a:ext uri="{9D8B030D-6E8A-4147-A177-3AD203B41FA5}">
                      <a16:colId xmlns:a16="http://schemas.microsoft.com/office/drawing/2014/main" val="20003"/>
                    </a:ext>
                  </a:extLst>
                </a:gridCol>
              </a:tblGrid>
              <a:tr h="435644">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latin typeface="Calibri"/>
                          <a:ea typeface="Calibri"/>
                          <a:cs typeface="Calibri"/>
                          <a:sym typeface="Calibri"/>
                        </a:rPr>
                        <a:t>Population</a:t>
                      </a:r>
                      <a:endParaRPr sz="12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latin typeface="Calibri"/>
                          <a:ea typeface="Calibri"/>
                          <a:cs typeface="Calibri"/>
                          <a:sym typeface="Calibri"/>
                        </a:rPr>
                        <a:t>Intervention</a:t>
                      </a:r>
                      <a:endParaRPr sz="12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latin typeface="Calibri"/>
                          <a:ea typeface="Calibri"/>
                          <a:cs typeface="Calibri"/>
                          <a:sym typeface="Calibri"/>
                        </a:rPr>
                        <a:t>Comparator</a:t>
                      </a:r>
                      <a:endParaRPr sz="12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a:latin typeface="Calibri"/>
                          <a:ea typeface="Calibri"/>
                          <a:cs typeface="Calibri"/>
                          <a:sym typeface="Calibri"/>
                        </a:rPr>
                        <a:t>Outcome</a:t>
                      </a:r>
                      <a:endParaRPr sz="1200" u="none" strike="noStrike" cap="none"/>
                    </a:p>
                  </a:txBody>
                  <a:tcPr marL="91450" marR="91450" marT="45725" marB="45725"/>
                </a:tc>
                <a:extLst>
                  <a:ext uri="{0D108BD9-81ED-4DB2-BD59-A6C34878D82A}">
                    <a16:rowId xmlns:a16="http://schemas.microsoft.com/office/drawing/2014/main" val="10000"/>
                  </a:ext>
                </a:extLst>
              </a:tr>
              <a:tr h="341340">
                <a:tc gridSpan="4">
                  <a:txBody>
                    <a:bodyPr/>
                    <a:lstStyle/>
                    <a:p>
                      <a:pPr marL="0" marR="0" lvl="0" indent="0" algn="l" rtl="0">
                        <a:lnSpc>
                          <a:spcPct val="100000"/>
                        </a:lnSpc>
                        <a:spcBef>
                          <a:spcPts val="0"/>
                        </a:spcBef>
                        <a:spcAft>
                          <a:spcPts val="0"/>
                        </a:spcAft>
                        <a:buClr>
                          <a:srgbClr val="004990"/>
                        </a:buClr>
                        <a:buSzPts val="2200"/>
                        <a:buFont typeface="Arial"/>
                        <a:buNone/>
                      </a:pPr>
                      <a:r>
                        <a:rPr lang="en-US" sz="2000" b="1" u="none" strike="noStrike" cap="none" dirty="0">
                          <a:solidFill>
                            <a:srgbClr val="004990"/>
                          </a:solidFill>
                          <a:latin typeface="Calibri"/>
                          <a:ea typeface="Calibri"/>
                          <a:cs typeface="Calibri"/>
                          <a:sym typeface="Calibri"/>
                        </a:rPr>
                        <a:t>Comprehensive care</a:t>
                      </a:r>
                      <a:endParaRPr sz="1200" u="none" strike="noStrike" cap="none" dirty="0"/>
                    </a:p>
                  </a:txBody>
                  <a:tcPr marL="91450" marR="91450" marT="45725" marB="45725">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49211">
                <a:tc>
                  <a:txBody>
                    <a:bodyPr/>
                    <a:lstStyle/>
                    <a:p>
                      <a:pPr marL="0" marR="0" lvl="0" indent="0" algn="l" rtl="0">
                        <a:lnSpc>
                          <a:spcPct val="100000"/>
                        </a:lnSpc>
                        <a:spcBef>
                          <a:spcPts val="0"/>
                        </a:spcBef>
                        <a:spcAft>
                          <a:spcPts val="0"/>
                        </a:spcAft>
                        <a:buClr>
                          <a:srgbClr val="004990"/>
                        </a:buClr>
                        <a:buSzPts val="2200"/>
                        <a:buFont typeface="Arial"/>
                        <a:buNone/>
                      </a:pPr>
                      <a:r>
                        <a:rPr lang="en-US" sz="2000" u="none" strike="noStrike" cap="none" dirty="0">
                          <a:solidFill>
                            <a:srgbClr val="004990"/>
                          </a:solidFill>
                          <a:latin typeface="Calibri"/>
                          <a:ea typeface="Calibri"/>
                          <a:cs typeface="Calibri"/>
                          <a:sym typeface="Calibri"/>
                        </a:rPr>
                        <a:t>Adults with CKD (G1-G5, G5D, G1T-G5T) and diabetes (T2D)</a:t>
                      </a:r>
                      <a:endParaRPr lang="en-US"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b="0" u="none" strike="noStrike" cap="none" dirty="0">
                          <a:solidFill>
                            <a:srgbClr val="004990"/>
                          </a:solidFill>
                          <a:latin typeface="Calibri"/>
                          <a:ea typeface="Calibri"/>
                          <a:cs typeface="Calibri"/>
                          <a:sym typeface="Calibri"/>
                        </a:rPr>
                        <a:t>SGLT2i</a:t>
                      </a:r>
                      <a:endParaRPr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solidFill>
                            <a:srgbClr val="004990"/>
                          </a:solidFill>
                          <a:latin typeface="Calibri"/>
                          <a:ea typeface="Calibri"/>
                          <a:cs typeface="Calibri"/>
                          <a:sym typeface="Calibri"/>
                        </a:rPr>
                        <a:t>Placebo/standard of care</a:t>
                      </a:r>
                      <a:endParaRPr sz="2000" b="1"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solidFill>
                            <a:srgbClr val="004990"/>
                          </a:solidFill>
                          <a:latin typeface="Calibri"/>
                          <a:ea typeface="Calibri"/>
                          <a:cs typeface="Calibri"/>
                          <a:sym typeface="Calibri"/>
                        </a:rPr>
                        <a:t>Critical and important outcomes, Long-term harms: amputation, bone fractures, hypoglycemia, lactic acidosis</a:t>
                      </a:r>
                      <a:endParaRPr sz="2000" b="1"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10002"/>
                  </a:ext>
                </a:extLst>
              </a:tr>
              <a:tr h="840078">
                <a:tc>
                  <a:txBody>
                    <a:bodyPr/>
                    <a:lstStyle/>
                    <a:p>
                      <a:pPr marL="0" marR="0" lvl="0" indent="0" algn="l" defTabSz="914400" rtl="0" eaLnBrk="1" fontAlgn="auto" latinLnBrk="0" hangingPunct="1">
                        <a:lnSpc>
                          <a:spcPct val="100000"/>
                        </a:lnSpc>
                        <a:spcBef>
                          <a:spcPts val="0"/>
                        </a:spcBef>
                        <a:spcAft>
                          <a:spcPts val="0"/>
                        </a:spcAft>
                        <a:buClr>
                          <a:srgbClr val="004990"/>
                        </a:buClr>
                        <a:buSzPts val="2200"/>
                        <a:buFont typeface="Arial"/>
                        <a:buNone/>
                        <a:tabLst/>
                        <a:defRPr/>
                      </a:pPr>
                      <a:r>
                        <a:rPr lang="en-US" sz="2000" u="none" strike="noStrike" cap="none" dirty="0">
                          <a:solidFill>
                            <a:srgbClr val="004990"/>
                          </a:solidFill>
                          <a:latin typeface="Calibri"/>
                          <a:ea typeface="Calibri"/>
                          <a:cs typeface="Calibri"/>
                          <a:sym typeface="Calibri"/>
                        </a:rPr>
                        <a:t>Adults with CKD (G1-G5, G5D) and diabetes (T1D and T2D)</a:t>
                      </a:r>
                      <a:endParaRPr lang="en-US" sz="1200" u="none" strike="noStrike" cap="none" dirty="0"/>
                    </a:p>
                    <a:p>
                      <a:pPr marL="0" marR="0" lvl="0" indent="0" algn="l" rtl="0">
                        <a:lnSpc>
                          <a:spcPct val="100000"/>
                        </a:lnSpc>
                        <a:spcBef>
                          <a:spcPts val="0"/>
                        </a:spcBef>
                        <a:spcAft>
                          <a:spcPts val="0"/>
                        </a:spcAft>
                        <a:buClr>
                          <a:srgbClr val="004990"/>
                        </a:buClr>
                        <a:buSzPts val="2200"/>
                        <a:buFont typeface="Arial"/>
                        <a:buNone/>
                      </a:pPr>
                      <a:endParaRPr lang="en-US" sz="2000" b="0" i="0" u="none" strike="noStrike" cap="none" dirty="0">
                        <a:solidFill>
                          <a:srgbClr val="004990"/>
                        </a:solidFill>
                        <a:latin typeface="Calibri"/>
                        <a:ea typeface="Calibri"/>
                        <a:cs typeface="Calibri"/>
                        <a:sym typeface="Arial"/>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000" b="0" i="0" u="none" strike="noStrike" cap="none" dirty="0">
                          <a:solidFill>
                            <a:srgbClr val="004990"/>
                          </a:solidFill>
                          <a:latin typeface="Calibri"/>
                          <a:ea typeface="Calibri"/>
                          <a:cs typeface="Calibri"/>
                          <a:sym typeface="Arial"/>
                        </a:rPr>
                        <a:t>Mineralocorticoid receptor antagonists or direct renin inhibitors</a:t>
                      </a:r>
                      <a:endParaRPr sz="2000" b="0" i="0" u="none" strike="noStrike" cap="none" dirty="0">
                        <a:solidFill>
                          <a:srgbClr val="004990"/>
                        </a:solidFill>
                        <a:latin typeface="Calibri"/>
                        <a:ea typeface="Calibri"/>
                        <a:cs typeface="Calibri"/>
                        <a:sym typeface="Arial"/>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000" b="0" i="0" u="none" strike="noStrike" cap="none" dirty="0">
                          <a:solidFill>
                            <a:srgbClr val="004990"/>
                          </a:solidFill>
                          <a:latin typeface="Calibri"/>
                          <a:ea typeface="Calibri"/>
                          <a:cs typeface="Calibri"/>
                          <a:sym typeface="Calibri"/>
                        </a:rPr>
                        <a:t>Standard of care or RAS inhibitors</a:t>
                      </a:r>
                      <a:endParaRPr sz="2000" b="0" i="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
                          <a:srgbClr val="004990"/>
                        </a:buClr>
                        <a:buSzPts val="2200"/>
                        <a:buFont typeface="Arial"/>
                        <a:buNone/>
                        <a:tabLst/>
                        <a:defRPr/>
                      </a:pPr>
                      <a:r>
                        <a:rPr lang="en-US" sz="2000" u="none" strike="noStrike" cap="none" dirty="0">
                          <a:solidFill>
                            <a:srgbClr val="004990"/>
                          </a:solidFill>
                          <a:latin typeface="Calibri"/>
                          <a:ea typeface="Calibri"/>
                          <a:cs typeface="Calibri"/>
                          <a:sym typeface="Calibri"/>
                        </a:rPr>
                        <a:t>Critical and important outcomes, AKI, hyperkalemia</a:t>
                      </a:r>
                      <a:endParaRPr lang="en-US" sz="2000" b="1"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2219340394"/>
                  </a:ext>
                </a:extLst>
              </a:tr>
              <a:tr h="840078">
                <a:tc>
                  <a:txBody>
                    <a:bodyPr/>
                    <a:lstStyle/>
                    <a:p>
                      <a:pPr marL="0" marR="0" lvl="0" indent="0" algn="l" defTabSz="914400" rtl="0" eaLnBrk="1" fontAlgn="auto" latinLnBrk="0" hangingPunct="1">
                        <a:lnSpc>
                          <a:spcPct val="100000"/>
                        </a:lnSpc>
                        <a:spcBef>
                          <a:spcPts val="0"/>
                        </a:spcBef>
                        <a:spcAft>
                          <a:spcPts val="0"/>
                        </a:spcAft>
                        <a:buClr>
                          <a:srgbClr val="004990"/>
                        </a:buClr>
                        <a:buSzPts val="2200"/>
                        <a:buFont typeface="Arial"/>
                        <a:buNone/>
                        <a:tabLst/>
                        <a:defRPr/>
                      </a:pPr>
                      <a:r>
                        <a:rPr lang="en-US" sz="2000" u="none" strike="noStrike" cap="none" dirty="0">
                          <a:solidFill>
                            <a:srgbClr val="004990"/>
                          </a:solidFill>
                          <a:latin typeface="Calibri"/>
                          <a:ea typeface="Calibri"/>
                          <a:cs typeface="Calibri"/>
                          <a:sym typeface="Calibri"/>
                        </a:rPr>
                        <a:t>Adults with CKD (G1-G5, G5D, G1T-G5T) and diabetes (T1D and T2D)</a:t>
                      </a:r>
                      <a:endParaRPr lang="en-US"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000" b="0" i="0" u="none" strike="noStrike" cap="none" dirty="0">
                          <a:solidFill>
                            <a:srgbClr val="004990"/>
                          </a:solidFill>
                          <a:latin typeface="Calibri"/>
                          <a:ea typeface="Calibri"/>
                          <a:cs typeface="Calibri"/>
                          <a:sym typeface="Arial"/>
                        </a:rPr>
                        <a:t>Potassium binders</a:t>
                      </a:r>
                      <a:endParaRPr sz="2000" b="0" i="0" u="none" strike="noStrike" cap="none" dirty="0">
                        <a:solidFill>
                          <a:srgbClr val="004990"/>
                        </a:solidFill>
                        <a:latin typeface="Calibri"/>
                        <a:ea typeface="Calibri"/>
                        <a:cs typeface="Calibri"/>
                        <a:sym typeface="Arial"/>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000" b="0" i="0" u="none" strike="noStrike" cap="none" dirty="0">
                          <a:solidFill>
                            <a:srgbClr val="004990"/>
                          </a:solidFill>
                          <a:latin typeface="Calibri"/>
                          <a:ea typeface="Calibri"/>
                          <a:cs typeface="Calibri"/>
                          <a:sym typeface="Calibri"/>
                        </a:rPr>
                        <a:t>Standard of care</a:t>
                      </a:r>
                      <a:endParaRPr sz="2000" b="0" i="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
                          <a:srgbClr val="004990"/>
                        </a:buClr>
                        <a:buSzPts val="2200"/>
                        <a:buFont typeface="Arial"/>
                        <a:buNone/>
                        <a:tabLst/>
                        <a:defRPr/>
                      </a:pPr>
                      <a:r>
                        <a:rPr lang="en-US" sz="2000" u="none" strike="noStrike" cap="none" dirty="0">
                          <a:solidFill>
                            <a:srgbClr val="004990"/>
                          </a:solidFill>
                          <a:latin typeface="Calibri"/>
                          <a:ea typeface="Calibri"/>
                          <a:cs typeface="Calibri"/>
                          <a:sym typeface="Calibri"/>
                        </a:rPr>
                        <a:t>Critical and important outcomes, AKI, hyperkalemia</a:t>
                      </a:r>
                      <a:endParaRPr lang="en-US" sz="2000" b="1"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4188736618"/>
                  </a:ext>
                </a:extLst>
              </a:tr>
              <a:tr h="560400">
                <a:tc>
                  <a:txBody>
                    <a:bodyPr/>
                    <a:lstStyle/>
                    <a:p>
                      <a:pPr marL="0" marR="0" lvl="0" indent="0" algn="l" defTabSz="914400" rtl="0" eaLnBrk="1" fontAlgn="auto" latinLnBrk="0" hangingPunct="1">
                        <a:lnSpc>
                          <a:spcPct val="100000"/>
                        </a:lnSpc>
                        <a:spcBef>
                          <a:spcPts val="0"/>
                        </a:spcBef>
                        <a:spcAft>
                          <a:spcPts val="0"/>
                        </a:spcAft>
                        <a:buClr>
                          <a:srgbClr val="004990"/>
                        </a:buClr>
                        <a:buSzPts val="2200"/>
                        <a:buFont typeface="Arial"/>
                        <a:buNone/>
                        <a:tabLst/>
                        <a:defRPr/>
                      </a:pPr>
                      <a:r>
                        <a:rPr lang="en-US" sz="2000" u="none" strike="noStrike" cap="none" dirty="0">
                          <a:solidFill>
                            <a:srgbClr val="004990"/>
                          </a:solidFill>
                          <a:latin typeface="Calibri"/>
                          <a:ea typeface="Calibri"/>
                          <a:cs typeface="Calibri"/>
                          <a:sym typeface="Calibri"/>
                        </a:rPr>
                        <a:t>Adults with CKD (G1-G5, G5D, G1T-G5T) and diabetes (T1D and T2D)</a:t>
                      </a:r>
                      <a:endParaRPr lang="en-US"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b="0" u="none" strike="noStrike" cap="none" dirty="0">
                          <a:solidFill>
                            <a:srgbClr val="004990"/>
                          </a:solidFill>
                          <a:latin typeface="Calibri"/>
                          <a:ea typeface="Calibri"/>
                          <a:cs typeface="Calibri"/>
                          <a:sym typeface="Calibri"/>
                        </a:rPr>
                        <a:t>Antiplatelet therapy</a:t>
                      </a:r>
                      <a:endParaRPr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b="0" u="none" strike="noStrike" cap="none" dirty="0">
                          <a:solidFill>
                            <a:srgbClr val="004990"/>
                          </a:solidFill>
                          <a:latin typeface="Calibri"/>
                          <a:ea typeface="Calibri"/>
                          <a:cs typeface="Calibri"/>
                          <a:sym typeface="Calibri"/>
                        </a:rPr>
                        <a:t>Usual care</a:t>
                      </a:r>
                      <a:endParaRPr sz="2000" b="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solidFill>
                            <a:srgbClr val="004990"/>
                          </a:solidFill>
                          <a:latin typeface="Calibri"/>
                          <a:ea typeface="Calibri"/>
                          <a:cs typeface="Calibri"/>
                          <a:sym typeface="Calibri"/>
                        </a:rPr>
                        <a:t>Critical and important outcomes, BP, fatigue, QoL</a:t>
                      </a:r>
                      <a:endParaRPr sz="2000" b="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10003"/>
                  </a:ext>
                </a:extLst>
              </a:tr>
            </a:tbl>
          </a:graphicData>
        </a:graphic>
      </p:graphicFrame>
      <p:sp>
        <p:nvSpPr>
          <p:cNvPr id="4" name="Google Shape;251;p26">
            <a:extLst>
              <a:ext uri="{FF2B5EF4-FFF2-40B4-BE49-F238E27FC236}">
                <a16:creationId xmlns:a16="http://schemas.microsoft.com/office/drawing/2014/main" id="{28A661EB-F543-BB43-7201-4E12BE7CBA74}"/>
              </a:ext>
            </a:extLst>
          </p:cNvPr>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PICO questions </a:t>
            </a:r>
            <a:endParaRPr sz="4400" b="0" cap="small" dirty="0">
              <a:solidFill>
                <a:srgbClr val="2C62A9"/>
              </a:solidFill>
              <a:latin typeface="+mj-lt"/>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aphicFrame>
        <p:nvGraphicFramePr>
          <p:cNvPr id="252" name="Google Shape;252;p26"/>
          <p:cNvGraphicFramePr/>
          <p:nvPr>
            <p:extLst>
              <p:ext uri="{D42A27DB-BD31-4B8C-83A1-F6EECF244321}">
                <p14:modId xmlns:p14="http://schemas.microsoft.com/office/powerpoint/2010/main" val="3852020240"/>
              </p:ext>
            </p:extLst>
          </p:nvPr>
        </p:nvGraphicFramePr>
        <p:xfrm>
          <a:off x="0" y="907321"/>
          <a:ext cx="12192000" cy="5778168"/>
        </p:xfrm>
        <a:graphic>
          <a:graphicData uri="http://schemas.openxmlformats.org/drawingml/2006/table">
            <a:tbl>
              <a:tblPr firstRow="1" bandRow="1">
                <a:noFill/>
                <a:tableStyleId>{1ECA0C15-4737-4E3B-B5A0-22ED9B0B2A0D}</a:tableStyleId>
              </a:tblPr>
              <a:tblGrid>
                <a:gridCol w="3190875">
                  <a:extLst>
                    <a:ext uri="{9D8B030D-6E8A-4147-A177-3AD203B41FA5}">
                      <a16:colId xmlns:a16="http://schemas.microsoft.com/office/drawing/2014/main" val="20000"/>
                    </a:ext>
                  </a:extLst>
                </a:gridCol>
                <a:gridCol w="3687450">
                  <a:extLst>
                    <a:ext uri="{9D8B030D-6E8A-4147-A177-3AD203B41FA5}">
                      <a16:colId xmlns:a16="http://schemas.microsoft.com/office/drawing/2014/main" val="1935670583"/>
                    </a:ext>
                  </a:extLst>
                </a:gridCol>
                <a:gridCol w="2194550">
                  <a:extLst>
                    <a:ext uri="{9D8B030D-6E8A-4147-A177-3AD203B41FA5}">
                      <a16:colId xmlns:a16="http://schemas.microsoft.com/office/drawing/2014/main" val="20002"/>
                    </a:ext>
                  </a:extLst>
                </a:gridCol>
                <a:gridCol w="3119125">
                  <a:extLst>
                    <a:ext uri="{9D8B030D-6E8A-4147-A177-3AD203B41FA5}">
                      <a16:colId xmlns:a16="http://schemas.microsoft.com/office/drawing/2014/main" val="20003"/>
                    </a:ext>
                  </a:extLst>
                </a:gridCol>
              </a:tblGrid>
              <a:tr h="369761">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latin typeface="Calibri"/>
                          <a:ea typeface="Calibri"/>
                          <a:cs typeface="Calibri"/>
                          <a:sym typeface="Calibri"/>
                        </a:rPr>
                        <a:t>Population</a:t>
                      </a:r>
                      <a:endParaRPr sz="12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latin typeface="Calibri"/>
                          <a:ea typeface="Calibri"/>
                          <a:cs typeface="Calibri"/>
                          <a:sym typeface="Calibri"/>
                        </a:rPr>
                        <a:t>Intervention</a:t>
                      </a:r>
                      <a:endParaRPr sz="12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latin typeface="Calibri"/>
                          <a:ea typeface="Calibri"/>
                          <a:cs typeface="Calibri"/>
                          <a:sym typeface="Calibri"/>
                        </a:rPr>
                        <a:t>Comparator</a:t>
                      </a:r>
                      <a:endParaRPr sz="12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a:latin typeface="Calibri"/>
                          <a:ea typeface="Calibri"/>
                          <a:cs typeface="Calibri"/>
                          <a:sym typeface="Calibri"/>
                        </a:rPr>
                        <a:t>Outcome</a:t>
                      </a:r>
                      <a:endParaRPr sz="1200" u="none" strike="noStrike" cap="none"/>
                    </a:p>
                  </a:txBody>
                  <a:tcPr marL="91450" marR="91450" marT="45725" marB="45725"/>
                </a:tc>
                <a:extLst>
                  <a:ext uri="{0D108BD9-81ED-4DB2-BD59-A6C34878D82A}">
                    <a16:rowId xmlns:a16="http://schemas.microsoft.com/office/drawing/2014/main" val="10000"/>
                  </a:ext>
                </a:extLst>
              </a:tr>
              <a:tr h="336325">
                <a:tc gridSpan="4">
                  <a:txBody>
                    <a:bodyPr/>
                    <a:lstStyle/>
                    <a:p>
                      <a:pPr marL="0" marR="0" lvl="0" indent="0" algn="l" rtl="0">
                        <a:lnSpc>
                          <a:spcPct val="100000"/>
                        </a:lnSpc>
                        <a:spcBef>
                          <a:spcPts val="0"/>
                        </a:spcBef>
                        <a:spcAft>
                          <a:spcPts val="0"/>
                        </a:spcAft>
                        <a:buClr>
                          <a:srgbClr val="004990"/>
                        </a:buClr>
                        <a:buSzPts val="2200"/>
                        <a:buFont typeface="Arial"/>
                        <a:buNone/>
                      </a:pPr>
                      <a:r>
                        <a:rPr lang="en-US" sz="2000" b="1" u="none" strike="noStrike" cap="none" dirty="0">
                          <a:solidFill>
                            <a:srgbClr val="004990"/>
                          </a:solidFill>
                          <a:latin typeface="Calibri"/>
                          <a:ea typeface="Calibri"/>
                          <a:cs typeface="Calibri"/>
                          <a:sym typeface="Calibri"/>
                        </a:rPr>
                        <a:t>Comprehensive care</a:t>
                      </a:r>
                      <a:endParaRPr sz="1200" u="none" strike="noStrike" cap="none" dirty="0"/>
                    </a:p>
                  </a:txBody>
                  <a:tcPr marL="91450" marR="91450" marT="45725" marB="45725">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145168">
                <a:tc>
                  <a:txBody>
                    <a:bodyPr/>
                    <a:lstStyle/>
                    <a:p>
                      <a:pPr marL="0" marR="0" lvl="0" indent="0" algn="l" rtl="0">
                        <a:lnSpc>
                          <a:spcPct val="100000"/>
                        </a:lnSpc>
                        <a:spcBef>
                          <a:spcPts val="0"/>
                        </a:spcBef>
                        <a:spcAft>
                          <a:spcPts val="0"/>
                        </a:spcAft>
                        <a:buClr>
                          <a:srgbClr val="004990"/>
                        </a:buClr>
                        <a:buSzPts val="2200"/>
                        <a:buFont typeface="Arial"/>
                        <a:buNone/>
                      </a:pPr>
                      <a:r>
                        <a:rPr lang="en-US" sz="2000" u="none" strike="noStrike" cap="none" dirty="0">
                          <a:solidFill>
                            <a:srgbClr val="004990"/>
                          </a:solidFill>
                          <a:latin typeface="Calibri"/>
                          <a:ea typeface="Calibri"/>
                          <a:cs typeface="Calibri"/>
                          <a:sym typeface="Calibri"/>
                        </a:rPr>
                        <a:t>Adults with CKD (G1-G5, G5D, G1T-G5T) and diabetes (T1D and T2D)</a:t>
                      </a:r>
                      <a:endParaRPr lang="en-US"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000" b="0" u="none" strike="noStrike" cap="none">
                          <a:solidFill>
                            <a:srgbClr val="004990"/>
                          </a:solidFill>
                          <a:latin typeface="Calibri"/>
                          <a:ea typeface="Calibri"/>
                          <a:cs typeface="Calibri"/>
                          <a:sym typeface="Calibri"/>
                        </a:rPr>
                        <a:t>Smoking-cessation interventions</a:t>
                      </a:r>
                      <a:endParaRPr lang="en-US"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solidFill>
                            <a:srgbClr val="004990"/>
                          </a:solidFill>
                          <a:latin typeface="Calibri"/>
                          <a:ea typeface="Calibri"/>
                          <a:cs typeface="Calibri"/>
                          <a:sym typeface="Calibri"/>
                        </a:rPr>
                        <a:t>Usual care</a:t>
                      </a:r>
                      <a:endParaRPr sz="2000" b="1"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solidFill>
                            <a:srgbClr val="004990"/>
                          </a:solidFill>
                          <a:latin typeface="Calibri"/>
                          <a:ea typeface="Calibri"/>
                          <a:cs typeface="Calibri"/>
                          <a:sym typeface="Calibri"/>
                        </a:rPr>
                        <a:t>Critical and important outcomes, BP, BMI, body weight, fatigue, QoL</a:t>
                      </a:r>
                      <a:endParaRPr sz="2000" b="1"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10002"/>
                  </a:ext>
                </a:extLst>
              </a:tr>
              <a:tr h="1112439">
                <a:tc>
                  <a:txBody>
                    <a:bodyPr/>
                    <a:lstStyle/>
                    <a:p>
                      <a:pPr marL="0" marR="0" lvl="0" indent="0" algn="l" defTabSz="914400" rtl="0" eaLnBrk="1" fontAlgn="auto" latinLnBrk="0" hangingPunct="1">
                        <a:lnSpc>
                          <a:spcPct val="100000"/>
                        </a:lnSpc>
                        <a:spcBef>
                          <a:spcPts val="0"/>
                        </a:spcBef>
                        <a:spcAft>
                          <a:spcPts val="0"/>
                        </a:spcAft>
                        <a:buClr>
                          <a:srgbClr val="004990"/>
                        </a:buClr>
                        <a:buSzPts val="2200"/>
                        <a:buFont typeface="Arial"/>
                        <a:buNone/>
                        <a:tabLst/>
                        <a:defRPr/>
                      </a:pPr>
                      <a:r>
                        <a:rPr lang="en-US" sz="2000" u="none" strike="noStrike" cap="none" dirty="0">
                          <a:solidFill>
                            <a:srgbClr val="004990"/>
                          </a:solidFill>
                          <a:latin typeface="Calibri"/>
                          <a:ea typeface="Calibri"/>
                          <a:cs typeface="Calibri"/>
                          <a:sym typeface="Calibri"/>
                        </a:rPr>
                        <a:t>Adults with CKD (G1-G5, G5D, G1T-G5T) and diabetes (T1D and T2D)</a:t>
                      </a:r>
                      <a:endParaRPr lang="en-US" sz="1200" u="none" strike="noStrike" cap="none" dirty="0"/>
                    </a:p>
                    <a:p>
                      <a:pPr marL="0" marR="0" lvl="0" indent="0" algn="l" rtl="0">
                        <a:lnSpc>
                          <a:spcPct val="100000"/>
                        </a:lnSpc>
                        <a:spcBef>
                          <a:spcPts val="0"/>
                        </a:spcBef>
                        <a:spcAft>
                          <a:spcPts val="0"/>
                        </a:spcAft>
                        <a:buClr>
                          <a:srgbClr val="004990"/>
                        </a:buClr>
                        <a:buSzPts val="2200"/>
                        <a:buFont typeface="Arial"/>
                        <a:buNone/>
                      </a:pPr>
                      <a:endParaRPr lang="en-US" sz="2000" b="0" i="0" u="none" strike="noStrike" cap="none" dirty="0">
                        <a:solidFill>
                          <a:srgbClr val="004990"/>
                        </a:solidFill>
                        <a:latin typeface="Calibri"/>
                        <a:ea typeface="Calibri"/>
                        <a:cs typeface="Calibri"/>
                        <a:sym typeface="Arial"/>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000" b="0" i="0" u="none" strike="noStrike" cap="none">
                          <a:solidFill>
                            <a:srgbClr val="004990"/>
                          </a:solidFill>
                          <a:latin typeface="Calibri"/>
                          <a:ea typeface="Calibri"/>
                          <a:cs typeface="Calibri"/>
                          <a:sym typeface="Arial"/>
                        </a:rPr>
                        <a:t>Bariatric surgery</a:t>
                      </a:r>
                      <a:endParaRPr lang="en-US" sz="2000" b="0" i="0" u="none" strike="noStrike" cap="none" dirty="0">
                        <a:solidFill>
                          <a:srgbClr val="004990"/>
                        </a:solidFill>
                        <a:latin typeface="Calibri"/>
                        <a:ea typeface="Calibri"/>
                        <a:cs typeface="Calibri"/>
                        <a:sym typeface="Arial"/>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000" b="0" i="0" u="none" strike="noStrike" cap="none" dirty="0">
                          <a:solidFill>
                            <a:srgbClr val="004990"/>
                          </a:solidFill>
                          <a:latin typeface="Calibri"/>
                          <a:ea typeface="Calibri"/>
                          <a:cs typeface="Calibri"/>
                          <a:sym typeface="Calibri"/>
                        </a:rPr>
                        <a:t>Usual care</a:t>
                      </a:r>
                      <a:endParaRPr sz="2000" b="0" i="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solidFill>
                            <a:srgbClr val="004990"/>
                          </a:solidFill>
                          <a:latin typeface="Calibri"/>
                          <a:ea typeface="Calibri"/>
                          <a:cs typeface="Calibri"/>
                          <a:sym typeface="Calibri"/>
                        </a:rPr>
                        <a:t>Critical and important outcomes, BP, BMI, body weight, fatigue, QoL</a:t>
                      </a:r>
                      <a:endParaRPr lang="en-US" sz="2000" b="1"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2219340394"/>
                  </a:ext>
                </a:extLst>
              </a:tr>
              <a:tr h="2405962">
                <a:tc>
                  <a:txBody>
                    <a:bodyPr/>
                    <a:lstStyle/>
                    <a:p>
                      <a:pPr marL="0" marR="0" lvl="0" indent="0" algn="l" defTabSz="914400" rtl="0" eaLnBrk="1" fontAlgn="auto" latinLnBrk="0" hangingPunct="1">
                        <a:lnSpc>
                          <a:spcPct val="100000"/>
                        </a:lnSpc>
                        <a:spcBef>
                          <a:spcPts val="0"/>
                        </a:spcBef>
                        <a:spcAft>
                          <a:spcPts val="0"/>
                        </a:spcAft>
                        <a:buClr>
                          <a:srgbClr val="004990"/>
                        </a:buClr>
                        <a:buSzPts val="2200"/>
                        <a:buFont typeface="Arial"/>
                        <a:buNone/>
                        <a:tabLst/>
                        <a:defRPr/>
                      </a:pPr>
                      <a:r>
                        <a:rPr lang="en-US" sz="2000" u="none" strike="noStrike" cap="none" dirty="0">
                          <a:solidFill>
                            <a:srgbClr val="004990"/>
                          </a:solidFill>
                          <a:latin typeface="Calibri"/>
                          <a:ea typeface="Calibri"/>
                          <a:cs typeface="Calibri"/>
                          <a:sym typeface="Calibri"/>
                        </a:rPr>
                        <a:t>Adults with CKD (G1-G5, G5D, G1T-G5T) and diabetes (T1D and T2D)</a:t>
                      </a:r>
                      <a:endParaRPr lang="en-US"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000" b="0" i="0" u="none" strike="noStrike" cap="none" dirty="0">
                          <a:solidFill>
                            <a:srgbClr val="004990"/>
                          </a:solidFill>
                          <a:latin typeface="Calibri"/>
                          <a:ea typeface="Calibri"/>
                          <a:cs typeface="Calibri"/>
                          <a:sym typeface="Arial"/>
                        </a:rPr>
                        <a:t>Weight loss therapies (</a:t>
                      </a:r>
                      <a:r>
                        <a:rPr lang="en-US" sz="2000" b="0" i="0" u="none" strike="noStrike" cap="none" dirty="0" err="1">
                          <a:solidFill>
                            <a:srgbClr val="004990"/>
                          </a:solidFill>
                          <a:latin typeface="Calibri"/>
                          <a:ea typeface="Calibri"/>
                          <a:cs typeface="Calibri"/>
                          <a:sym typeface="Arial"/>
                        </a:rPr>
                        <a:t>olistat</a:t>
                      </a:r>
                      <a:r>
                        <a:rPr lang="en-US" sz="2000" b="0" i="0" u="none" strike="noStrike" cap="none" dirty="0">
                          <a:solidFill>
                            <a:srgbClr val="004990"/>
                          </a:solidFill>
                          <a:latin typeface="Calibri"/>
                          <a:ea typeface="Calibri"/>
                          <a:cs typeface="Calibri"/>
                          <a:sym typeface="Arial"/>
                        </a:rPr>
                        <a:t>, phentermine, </a:t>
                      </a:r>
                      <a:r>
                        <a:rPr lang="en-US" sz="2000" b="0" i="0" u="none" strike="noStrike" cap="none" dirty="0" err="1">
                          <a:solidFill>
                            <a:srgbClr val="004990"/>
                          </a:solidFill>
                          <a:latin typeface="Calibri"/>
                          <a:ea typeface="Calibri"/>
                          <a:cs typeface="Calibri"/>
                          <a:sym typeface="Arial"/>
                        </a:rPr>
                        <a:t>saxenda</a:t>
                      </a:r>
                      <a:r>
                        <a:rPr lang="en-US" sz="2000" b="0" i="0" u="none" strike="noStrike" cap="none" dirty="0">
                          <a:solidFill>
                            <a:srgbClr val="004990"/>
                          </a:solidFill>
                          <a:latin typeface="Calibri"/>
                          <a:ea typeface="Calibri"/>
                          <a:cs typeface="Calibri"/>
                          <a:sym typeface="Arial"/>
                        </a:rPr>
                        <a:t>, liraglutide, </a:t>
                      </a:r>
                      <a:r>
                        <a:rPr lang="en-US" sz="2000" b="0" i="0" u="none" strike="noStrike" cap="none" dirty="0" err="1">
                          <a:solidFill>
                            <a:srgbClr val="004990"/>
                          </a:solidFill>
                          <a:latin typeface="Calibri"/>
                          <a:ea typeface="Calibri"/>
                          <a:cs typeface="Calibri"/>
                          <a:sym typeface="Arial"/>
                        </a:rPr>
                        <a:t>lorcaserin</a:t>
                      </a:r>
                      <a:r>
                        <a:rPr lang="en-US" sz="2000" b="0" i="0" u="none" strike="noStrike" cap="none" dirty="0">
                          <a:solidFill>
                            <a:srgbClr val="004990"/>
                          </a:solidFill>
                          <a:latin typeface="Calibri"/>
                          <a:ea typeface="Calibri"/>
                          <a:cs typeface="Calibri"/>
                          <a:sym typeface="Arial"/>
                        </a:rPr>
                        <a:t>, bupropion-naltrexone, topiramate, acarbose, miglitol, pramlintide, exenatide, </a:t>
                      </a:r>
                      <a:r>
                        <a:rPr lang="en-US" sz="2000" b="0" i="0" u="none" strike="noStrike" cap="none" dirty="0" err="1">
                          <a:solidFill>
                            <a:srgbClr val="004990"/>
                          </a:solidFill>
                          <a:latin typeface="Calibri"/>
                          <a:ea typeface="Calibri"/>
                          <a:cs typeface="Calibri"/>
                          <a:sym typeface="Arial"/>
                        </a:rPr>
                        <a:t>zonisamide</a:t>
                      </a:r>
                      <a:r>
                        <a:rPr lang="en-US" sz="2000" b="0" i="0" u="none" strike="noStrike" cap="none" dirty="0">
                          <a:solidFill>
                            <a:srgbClr val="004990"/>
                          </a:solidFill>
                          <a:latin typeface="Calibri"/>
                          <a:ea typeface="Calibri"/>
                          <a:cs typeface="Calibri"/>
                          <a:sym typeface="Arial"/>
                        </a:rPr>
                        <a:t>, </a:t>
                      </a:r>
                      <a:r>
                        <a:rPr lang="en-US" sz="2000" b="0" i="0" u="none" strike="noStrike" cap="none" dirty="0" err="1">
                          <a:solidFill>
                            <a:srgbClr val="004990"/>
                          </a:solidFill>
                          <a:latin typeface="Calibri"/>
                          <a:ea typeface="Calibri"/>
                          <a:cs typeface="Calibri"/>
                          <a:sym typeface="Arial"/>
                        </a:rPr>
                        <a:t>fluoxetide</a:t>
                      </a:r>
                      <a:r>
                        <a:rPr lang="en-US" sz="2000" b="0" i="0" u="none" strike="noStrike" cap="none" dirty="0">
                          <a:solidFill>
                            <a:srgbClr val="004990"/>
                          </a:solidFill>
                          <a:latin typeface="Calibri"/>
                          <a:ea typeface="Calibri"/>
                          <a:cs typeface="Calibri"/>
                          <a:sym typeface="Arial"/>
                        </a:rPr>
                        <a:t>, </a:t>
                      </a:r>
                      <a:r>
                        <a:rPr lang="en-US" sz="2000" b="0" i="0" u="none" strike="noStrike" cap="none" dirty="0" err="1">
                          <a:solidFill>
                            <a:srgbClr val="004990"/>
                          </a:solidFill>
                          <a:latin typeface="Calibri"/>
                          <a:ea typeface="Calibri"/>
                          <a:cs typeface="Calibri"/>
                          <a:sym typeface="Arial"/>
                        </a:rPr>
                        <a:t>semaglutide</a:t>
                      </a:r>
                      <a:r>
                        <a:rPr lang="en-US" sz="2000" b="0" i="0" u="none" strike="noStrike" cap="none" dirty="0">
                          <a:solidFill>
                            <a:srgbClr val="004990"/>
                          </a:solidFill>
                          <a:latin typeface="Calibri"/>
                          <a:ea typeface="Calibri"/>
                          <a:cs typeface="Calibri"/>
                          <a:sym typeface="Arial"/>
                        </a:rPr>
                        <a:t>, dulaglutide)</a:t>
                      </a:r>
                      <a:endParaRPr lang="en-US" sz="12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000" b="0" i="0" u="none" strike="noStrike" cap="none" dirty="0">
                          <a:solidFill>
                            <a:srgbClr val="004990"/>
                          </a:solidFill>
                          <a:latin typeface="Calibri"/>
                          <a:ea typeface="Calibri"/>
                          <a:cs typeface="Calibri"/>
                          <a:sym typeface="Calibri"/>
                        </a:rPr>
                        <a:t>Placebo/Standard of care</a:t>
                      </a:r>
                      <a:endParaRPr sz="2000" b="0" i="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000" u="none" strike="noStrike" cap="none" dirty="0">
                          <a:solidFill>
                            <a:srgbClr val="004990"/>
                          </a:solidFill>
                          <a:latin typeface="Calibri"/>
                          <a:ea typeface="Calibri"/>
                          <a:cs typeface="Calibri"/>
                          <a:sym typeface="Calibri"/>
                        </a:rPr>
                        <a:t>Critical and important outcomes, BP, BMI, body weight, fatigue, QoL</a:t>
                      </a:r>
                      <a:endParaRPr lang="en-US" sz="2000" b="1"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4188736618"/>
                  </a:ext>
                </a:extLst>
              </a:tr>
            </a:tbl>
          </a:graphicData>
        </a:graphic>
      </p:graphicFrame>
      <p:sp>
        <p:nvSpPr>
          <p:cNvPr id="4" name="Google Shape;251;p26">
            <a:extLst>
              <a:ext uri="{FF2B5EF4-FFF2-40B4-BE49-F238E27FC236}">
                <a16:creationId xmlns:a16="http://schemas.microsoft.com/office/drawing/2014/main" id="{28A661EB-F543-BB43-7201-4E12BE7CBA74}"/>
              </a:ext>
            </a:extLst>
          </p:cNvPr>
          <p:cNvSpPr txBox="1">
            <a:spLocks noGrp="1"/>
          </p:cNvSpPr>
          <p:nvPr>
            <p:ph type="ctrTitle"/>
          </p:nvPr>
        </p:nvSpPr>
        <p:spPr>
          <a:xfrm>
            <a:off x="304800" y="20559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PICO questions </a:t>
            </a:r>
            <a:endParaRPr sz="4400" b="0" cap="small" dirty="0">
              <a:solidFill>
                <a:srgbClr val="2C62A9"/>
              </a:solidFill>
              <a:latin typeface="+mj-lt"/>
              <a:ea typeface="Calibri"/>
              <a:cs typeface="Calibri"/>
              <a:sym typeface="Calibri"/>
            </a:endParaRPr>
          </a:p>
        </p:txBody>
      </p:sp>
    </p:spTree>
    <p:extLst>
      <p:ext uri="{BB962C8B-B14F-4D97-AF65-F5344CB8AC3E}">
        <p14:creationId xmlns:p14="http://schemas.microsoft.com/office/powerpoint/2010/main" val="2571053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aphicFrame>
        <p:nvGraphicFramePr>
          <p:cNvPr id="258" name="Google Shape;258;p27"/>
          <p:cNvGraphicFramePr/>
          <p:nvPr>
            <p:extLst>
              <p:ext uri="{D42A27DB-BD31-4B8C-83A1-F6EECF244321}">
                <p14:modId xmlns:p14="http://schemas.microsoft.com/office/powerpoint/2010/main" val="1802405430"/>
              </p:ext>
            </p:extLst>
          </p:nvPr>
        </p:nvGraphicFramePr>
        <p:xfrm>
          <a:off x="25" y="964471"/>
          <a:ext cx="12191975" cy="5029250"/>
        </p:xfrm>
        <a:graphic>
          <a:graphicData uri="http://schemas.openxmlformats.org/drawingml/2006/table">
            <a:tbl>
              <a:tblPr firstRow="1" bandRow="1">
                <a:noFill/>
                <a:tableStyleId>{1ECA0C15-4737-4E3B-B5A0-22ED9B0B2A0D}</a:tableStyleId>
              </a:tblPr>
              <a:tblGrid>
                <a:gridCol w="3271600">
                  <a:extLst>
                    <a:ext uri="{9D8B030D-6E8A-4147-A177-3AD203B41FA5}">
                      <a16:colId xmlns:a16="http://schemas.microsoft.com/office/drawing/2014/main" val="20000"/>
                    </a:ext>
                  </a:extLst>
                </a:gridCol>
                <a:gridCol w="3167300">
                  <a:extLst>
                    <a:ext uri="{9D8B030D-6E8A-4147-A177-3AD203B41FA5}">
                      <a16:colId xmlns:a16="http://schemas.microsoft.com/office/drawing/2014/main" val="20001"/>
                    </a:ext>
                  </a:extLst>
                </a:gridCol>
                <a:gridCol w="2419350">
                  <a:extLst>
                    <a:ext uri="{9D8B030D-6E8A-4147-A177-3AD203B41FA5}">
                      <a16:colId xmlns:a16="http://schemas.microsoft.com/office/drawing/2014/main" val="419842363"/>
                    </a:ext>
                  </a:extLst>
                </a:gridCol>
                <a:gridCol w="3333725">
                  <a:extLst>
                    <a:ext uri="{9D8B030D-6E8A-4147-A177-3AD203B41FA5}">
                      <a16:colId xmlns:a16="http://schemas.microsoft.com/office/drawing/2014/main" val="4021419295"/>
                    </a:ext>
                  </a:extLst>
                </a:gridCol>
              </a:tblGrid>
              <a:tr h="37810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latin typeface="Calibri"/>
                          <a:ea typeface="Calibri"/>
                          <a:cs typeface="Calibri"/>
                          <a:sym typeface="Calibri"/>
                        </a:rPr>
                        <a:t>Population</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Intervention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latin typeface="Calibri"/>
                          <a:ea typeface="Calibri"/>
                          <a:cs typeface="Calibri"/>
                          <a:sym typeface="Calibri"/>
                        </a:rPr>
                        <a:t>Comparator</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latin typeface="Calibri"/>
                          <a:ea typeface="Calibri"/>
                          <a:cs typeface="Calibri"/>
                          <a:sym typeface="Calibri"/>
                        </a:rPr>
                        <a:t>Outcome</a:t>
                      </a:r>
                      <a:endParaRPr sz="1400" u="none" strike="noStrike" cap="none" dirty="0"/>
                    </a:p>
                  </a:txBody>
                  <a:tcPr marL="91450" marR="91450" marT="45725" marB="45725"/>
                </a:tc>
                <a:extLst>
                  <a:ext uri="{0D108BD9-81ED-4DB2-BD59-A6C34878D82A}">
                    <a16:rowId xmlns:a16="http://schemas.microsoft.com/office/drawing/2014/main" val="10000"/>
                  </a:ext>
                </a:extLst>
              </a:tr>
              <a:tr h="378100">
                <a:tc gridSpan="4">
                  <a:txBody>
                    <a:bodyPr/>
                    <a:lstStyle/>
                    <a:p>
                      <a:pPr marL="0" marR="0" lvl="0" indent="0" algn="l" rtl="0">
                        <a:lnSpc>
                          <a:spcPct val="100000"/>
                        </a:lnSpc>
                        <a:spcBef>
                          <a:spcPts val="0"/>
                        </a:spcBef>
                        <a:spcAft>
                          <a:spcPts val="0"/>
                        </a:spcAft>
                        <a:buClr>
                          <a:srgbClr val="004990"/>
                        </a:buClr>
                        <a:buSzPts val="2000"/>
                        <a:buFont typeface="Arial"/>
                        <a:buNone/>
                      </a:pPr>
                      <a:r>
                        <a:rPr lang="en-US" sz="2000" b="1" u="none" strike="noStrike" cap="none">
                          <a:solidFill>
                            <a:srgbClr val="004990"/>
                          </a:solidFill>
                          <a:latin typeface="Calibri"/>
                          <a:ea typeface="Calibri"/>
                          <a:cs typeface="Calibri"/>
                          <a:sym typeface="Calibri"/>
                        </a:rPr>
                        <a:t>Glycemic monitoring and targets </a:t>
                      </a:r>
                      <a:endParaRPr sz="1400" u="none" strike="noStrike" cap="none"/>
                    </a:p>
                  </a:txBody>
                  <a:tcPr marL="91450" marR="91450" marT="45725" marB="45725">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0000"/>
                        </a:lnSpc>
                        <a:spcBef>
                          <a:spcPts val="0"/>
                        </a:spcBef>
                        <a:spcAft>
                          <a:spcPts val="0"/>
                        </a:spcAft>
                        <a:buClr>
                          <a:srgbClr val="004990"/>
                        </a:buClr>
                        <a:buSzPts val="2200"/>
                        <a:buFont typeface="Arial"/>
                        <a:buNone/>
                        <a:tabLst/>
                        <a:defRPr/>
                      </a:pPr>
                      <a:r>
                        <a:rPr lang="en-US" sz="2000" u="none" strike="noStrike" cap="none" dirty="0">
                          <a:solidFill>
                            <a:srgbClr val="004990"/>
                          </a:solidFill>
                          <a:latin typeface="Calibri"/>
                          <a:ea typeface="Calibri"/>
                          <a:cs typeface="Calibri"/>
                          <a:sym typeface="Calibri"/>
                        </a:rPr>
                        <a:t>Adults with CKD (G1-G5, G5D) and diabetes (T1D and T2D)</a:t>
                      </a:r>
                      <a:endParaRPr lang="en-US" sz="1200" u="none" strike="noStrike" cap="none" dirty="0">
                        <a:solidFill>
                          <a:schemeClr val="dk1"/>
                        </a:solidFill>
                        <a:latin typeface="Arial"/>
                        <a:ea typeface="Calibri"/>
                        <a:cs typeface="Arial"/>
                        <a:sym typeface="Arial"/>
                      </a:endParaRPr>
                    </a:p>
                  </a:txBody>
                  <a:tcPr marL="91450" marR="91450" marT="45725" marB="45725">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
                          <a:srgbClr val="004990"/>
                        </a:buClr>
                        <a:buSzPts val="2000"/>
                        <a:buFont typeface="Arial"/>
                        <a:buNone/>
                        <a:tabLst/>
                        <a:defRPr/>
                      </a:pPr>
                      <a:r>
                        <a:rPr lang="en-US" sz="2000" b="0" u="none" strike="noStrike" cap="none" dirty="0">
                          <a:solidFill>
                            <a:srgbClr val="004990"/>
                          </a:solidFill>
                          <a:latin typeface="Calibri"/>
                          <a:ea typeface="Calibri"/>
                          <a:cs typeface="Calibri"/>
                          <a:sym typeface="Calibri"/>
                        </a:rPr>
                        <a:t>Alternative biomarkers (glycated albumin, </a:t>
                      </a:r>
                      <a:r>
                        <a:rPr lang="en-US" sz="2000" b="0" u="none" strike="noStrike" cap="none" dirty="0" err="1">
                          <a:solidFill>
                            <a:srgbClr val="004990"/>
                          </a:solidFill>
                          <a:latin typeface="Calibri"/>
                          <a:ea typeface="Calibri"/>
                          <a:cs typeface="Calibri"/>
                          <a:sym typeface="Calibri"/>
                        </a:rPr>
                        <a:t>fructosamine</a:t>
                      </a:r>
                      <a:r>
                        <a:rPr lang="en-US" sz="2000" b="0" u="none" strike="noStrike" cap="none" dirty="0">
                          <a:solidFill>
                            <a:srgbClr val="004990"/>
                          </a:solidFill>
                          <a:latin typeface="Calibri"/>
                          <a:ea typeface="Calibri"/>
                          <a:cs typeface="Calibri"/>
                          <a:sym typeface="Calibri"/>
                        </a:rPr>
                        <a:t>, carbamylates albumin)</a:t>
                      </a:r>
                    </a:p>
                  </a:txBody>
                  <a:tcPr marL="91450" marR="91450" marT="45725" marB="45725">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
                          <a:srgbClr val="004990"/>
                        </a:buClr>
                        <a:buSzPts val="2000"/>
                        <a:buFont typeface="Arial"/>
                        <a:buNone/>
                        <a:tabLst/>
                        <a:defRPr/>
                      </a:pPr>
                      <a:r>
                        <a:rPr lang="en-US" sz="2000" u="none" strike="noStrike" cap="none" dirty="0">
                          <a:solidFill>
                            <a:srgbClr val="004990"/>
                          </a:solidFill>
                          <a:latin typeface="Calibri"/>
                          <a:ea typeface="Calibri"/>
                          <a:cs typeface="Calibri"/>
                          <a:sym typeface="Calibri"/>
                        </a:rPr>
                        <a:t>HbA1c or blood glucose monitoring</a:t>
                      </a:r>
                      <a:endParaRPr lang="en-US" sz="2000" b="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
                          <a:srgbClr val="004990"/>
                        </a:buClr>
                        <a:buSzPts val="2000"/>
                        <a:buFont typeface="Arial"/>
                        <a:buNone/>
                        <a:tabLst/>
                        <a:defRPr/>
                      </a:pPr>
                      <a:r>
                        <a:rPr lang="en-US" sz="2000" b="0" i="0" u="none" strike="noStrike" cap="none">
                          <a:solidFill>
                            <a:srgbClr val="004990"/>
                          </a:solidFill>
                          <a:latin typeface="Calibri"/>
                          <a:ea typeface="Calibri"/>
                          <a:cs typeface="Calibri"/>
                          <a:sym typeface="Arial"/>
                        </a:rPr>
                        <a:t>All-cause mortality, kidney failure, CKD progression (doubling of SCr, ≥40% decline in eGFR), mean blood glucose (HbA1c)</a:t>
                      </a:r>
                      <a:endParaRPr lang="en-US" sz="2000" b="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10002"/>
                  </a:ext>
                </a:extLst>
              </a:tr>
              <a:tr h="1250600">
                <a:tc>
                  <a:txBody>
                    <a:bodyPr/>
                    <a:lstStyle/>
                    <a:p>
                      <a:pPr marL="0" marR="0" lvl="0" indent="0" algn="l" defTabSz="914400" rtl="0" eaLnBrk="1" fontAlgn="auto" latinLnBrk="0" hangingPunct="1">
                        <a:lnSpc>
                          <a:spcPct val="100000"/>
                        </a:lnSpc>
                        <a:spcBef>
                          <a:spcPts val="0"/>
                        </a:spcBef>
                        <a:spcAft>
                          <a:spcPts val="0"/>
                        </a:spcAft>
                        <a:buClr>
                          <a:srgbClr val="004990"/>
                        </a:buClr>
                        <a:buSzPts val="2000"/>
                        <a:buFont typeface="Arial"/>
                        <a:buNone/>
                        <a:tabLst/>
                        <a:defRPr/>
                      </a:pPr>
                      <a:r>
                        <a:rPr lang="en-US" sz="2000" b="0" i="0" u="none" strike="noStrike" cap="none" dirty="0">
                          <a:solidFill>
                            <a:srgbClr val="004990"/>
                          </a:solidFill>
                          <a:latin typeface="Calibri"/>
                          <a:ea typeface="Calibri"/>
                          <a:cs typeface="Calibri"/>
                          <a:sym typeface="Arial"/>
                        </a:rPr>
                        <a:t>Adults with CKD (G1-G5, G5D) and diabetes (T1D and T2D)</a:t>
                      </a:r>
                    </a:p>
                    <a:p>
                      <a:pPr marL="0" marR="0" lvl="0" indent="0" algn="l" defTabSz="914400" rtl="0" eaLnBrk="1" fontAlgn="auto" latinLnBrk="0" hangingPunct="1">
                        <a:lnSpc>
                          <a:spcPct val="100000"/>
                        </a:lnSpc>
                        <a:spcBef>
                          <a:spcPts val="0"/>
                        </a:spcBef>
                        <a:spcAft>
                          <a:spcPts val="0"/>
                        </a:spcAft>
                        <a:buClr>
                          <a:srgbClr val="004990"/>
                        </a:buClr>
                        <a:buSzPts val="2000"/>
                        <a:buFont typeface="Arial"/>
                        <a:buNone/>
                        <a:tabLst/>
                        <a:defRPr/>
                      </a:pPr>
                      <a:endParaRPr sz="2000" b="0" i="0" u="none" strike="noStrike" cap="none" dirty="0">
                        <a:solidFill>
                          <a:srgbClr val="004990"/>
                        </a:solidFill>
                        <a:latin typeface="Calibri"/>
                        <a:ea typeface="Calibri"/>
                        <a:cs typeface="Calibri"/>
                        <a:sym typeface="Arial"/>
                      </a:endParaRPr>
                    </a:p>
                  </a:txBody>
                  <a:tcPr marL="91450" marR="91450" marT="45725" marB="45725">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
                          <a:srgbClr val="004990"/>
                        </a:buClr>
                        <a:buSzPts val="2000"/>
                        <a:buFont typeface="Arial"/>
                        <a:buNone/>
                        <a:tabLst/>
                        <a:defRPr/>
                      </a:pPr>
                      <a:r>
                        <a:rPr lang="en-US" sz="2000" b="0" i="0" u="none" strike="noStrike" cap="none" dirty="0">
                          <a:solidFill>
                            <a:srgbClr val="004990"/>
                          </a:solidFill>
                          <a:latin typeface="Calibri"/>
                          <a:ea typeface="Calibri"/>
                          <a:cs typeface="Calibri"/>
                          <a:sym typeface="Arial"/>
                        </a:rPr>
                        <a:t>Glucose monitoring (CGM, SMBG)</a:t>
                      </a:r>
                      <a:endParaRPr sz="2000" b="0" i="0" u="none" strike="noStrike" cap="none" dirty="0">
                        <a:solidFill>
                          <a:srgbClr val="004990"/>
                        </a:solidFill>
                        <a:latin typeface="Calibri"/>
                        <a:ea typeface="Calibri"/>
                        <a:cs typeface="Calibri"/>
                        <a:sym typeface="Arial"/>
                      </a:endParaRPr>
                    </a:p>
                  </a:txBody>
                  <a:tcPr marL="91450" marR="91450" marT="45725" marB="45725">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
                          <a:srgbClr val="004990"/>
                        </a:buClr>
                        <a:buSzPts val="2000"/>
                        <a:buFont typeface="Arial"/>
                        <a:buNone/>
                        <a:tabLst/>
                        <a:defRPr/>
                      </a:pPr>
                      <a:r>
                        <a:rPr lang="en-US" sz="2000" b="0" i="0" u="none" strike="noStrike" cap="none">
                          <a:solidFill>
                            <a:srgbClr val="004990"/>
                          </a:solidFill>
                          <a:latin typeface="Calibri"/>
                          <a:ea typeface="Calibri"/>
                          <a:cs typeface="Calibri"/>
                          <a:sym typeface="Arial"/>
                        </a:rPr>
                        <a:t>HbA1c</a:t>
                      </a:r>
                      <a:endParaRPr sz="2000" b="0" i="0" u="none" strike="noStrike" cap="none" dirty="0">
                        <a:solidFill>
                          <a:srgbClr val="004990"/>
                        </a:solidFill>
                        <a:latin typeface="Calibri"/>
                        <a:ea typeface="Calibri"/>
                        <a:cs typeface="Calibri"/>
                        <a:sym typeface="Arial"/>
                      </a:endParaRPr>
                    </a:p>
                  </a:txBody>
                  <a:tcPr marL="91450" marR="91450" marT="45725" marB="45725">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
                          <a:srgbClr val="004990"/>
                        </a:buClr>
                        <a:buSzPts val="2000"/>
                        <a:buFont typeface="Arial"/>
                        <a:buNone/>
                        <a:tabLst/>
                        <a:defRPr/>
                      </a:pPr>
                      <a:r>
                        <a:rPr lang="en-US" sz="2000" b="0" i="0" u="none" strike="noStrike" cap="none">
                          <a:solidFill>
                            <a:srgbClr val="004990"/>
                          </a:solidFill>
                          <a:latin typeface="Calibri"/>
                          <a:ea typeface="Calibri"/>
                          <a:cs typeface="Calibri"/>
                          <a:sym typeface="Arial"/>
                        </a:rPr>
                        <a:t>All-cause mortality, kidney failure, CKD progression (doubling of SCr, ≥40% decline in eGFR), mean blood glucose (HbA1c)</a:t>
                      </a:r>
                      <a:endParaRPr sz="2000" b="0" i="0" u="none" strike="noStrike" cap="none" dirty="0">
                        <a:solidFill>
                          <a:srgbClr val="004990"/>
                        </a:solidFill>
                        <a:latin typeface="Calibri"/>
                        <a:ea typeface="Calibri"/>
                        <a:cs typeface="Calibri"/>
                        <a:sym typeface="Arial"/>
                      </a:endParaRPr>
                    </a:p>
                  </a:txBody>
                  <a:tcPr marL="91450" marR="91450" marT="45725" marB="45725">
                    <a:solidFill>
                      <a:srgbClr val="E7EBF6"/>
                    </a:solidFill>
                  </a:tcPr>
                </a:tc>
                <a:extLst>
                  <a:ext uri="{0D108BD9-81ED-4DB2-BD59-A6C34878D82A}">
                    <a16:rowId xmlns:a16="http://schemas.microsoft.com/office/drawing/2014/main" val="3743317458"/>
                  </a:ext>
                </a:extLst>
              </a:tr>
              <a:tr h="710110">
                <a:tc>
                  <a:txBody>
                    <a:bodyPr/>
                    <a:lstStyle/>
                    <a:p>
                      <a:pPr marL="0" marR="0" lvl="0" indent="0" algn="l" defTabSz="914400" rtl="0" eaLnBrk="1" fontAlgn="auto" latinLnBrk="0" hangingPunct="1">
                        <a:lnSpc>
                          <a:spcPct val="100000"/>
                        </a:lnSpc>
                        <a:spcBef>
                          <a:spcPts val="0"/>
                        </a:spcBef>
                        <a:spcAft>
                          <a:spcPts val="0"/>
                        </a:spcAft>
                        <a:buClr>
                          <a:srgbClr val="004990"/>
                        </a:buClr>
                        <a:buSzPts val="2000"/>
                        <a:buFont typeface="Arial"/>
                        <a:buNone/>
                        <a:tabLst/>
                        <a:defRPr/>
                      </a:pPr>
                      <a:r>
                        <a:rPr lang="en-US" sz="2000" b="0" i="0" u="none" strike="noStrike" cap="none" dirty="0">
                          <a:solidFill>
                            <a:srgbClr val="004990"/>
                          </a:solidFill>
                          <a:latin typeface="Calibri"/>
                          <a:ea typeface="Calibri"/>
                          <a:cs typeface="Calibri"/>
                          <a:sym typeface="Arial"/>
                        </a:rPr>
                        <a:t>Adults with CKD (G1-G5, G5D) and diabetes (T1D and T2D)</a:t>
                      </a:r>
                    </a:p>
                  </a:txBody>
                  <a:tcPr marL="91450" marR="91450" marT="45725" marB="45725">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
                          <a:srgbClr val="004990"/>
                        </a:buClr>
                        <a:buSzPts val="2000"/>
                        <a:buFont typeface="Arial"/>
                        <a:buNone/>
                        <a:tabLst/>
                        <a:defRPr/>
                      </a:pPr>
                      <a:r>
                        <a:rPr lang="en-US" sz="2000" b="0" u="none" strike="noStrike" cap="none" dirty="0">
                          <a:solidFill>
                            <a:srgbClr val="004990"/>
                          </a:solidFill>
                          <a:latin typeface="Calibri"/>
                          <a:ea typeface="Calibri"/>
                          <a:cs typeface="Calibri"/>
                          <a:sym typeface="Calibri"/>
                        </a:rPr>
                        <a:t>Tight glycemic control (HbA1c targets - ≤7.0%, ≤6.5%, ≤6.0%)</a:t>
                      </a:r>
                    </a:p>
                  </a:txBody>
                  <a:tcPr marL="91450" marR="91450" marT="45725" marB="45725">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
                          <a:srgbClr val="004990"/>
                        </a:buClr>
                        <a:buSzPts val="2000"/>
                        <a:buFont typeface="Arial"/>
                        <a:buNone/>
                        <a:tabLst/>
                        <a:defRPr/>
                      </a:pPr>
                      <a:r>
                        <a:rPr lang="en-US" sz="2000" b="0" i="0" u="none" strike="noStrike" cap="none" dirty="0">
                          <a:solidFill>
                            <a:srgbClr val="004990"/>
                          </a:solidFill>
                          <a:latin typeface="Calibri"/>
                          <a:ea typeface="Calibri"/>
                          <a:cs typeface="Calibri"/>
                          <a:sym typeface="Arial"/>
                        </a:rPr>
                        <a:t>Standard glycemic target</a:t>
                      </a:r>
                      <a:endParaRPr lang="en-US" sz="2000" b="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
                          <a:srgbClr val="004990"/>
                        </a:buClr>
                        <a:buSzPts val="2000"/>
                        <a:buFont typeface="Arial"/>
                        <a:buNone/>
                        <a:tabLst/>
                        <a:defRPr/>
                      </a:pPr>
                      <a:r>
                        <a:rPr lang="en-US" sz="2000" u="none" strike="noStrike" cap="none" dirty="0">
                          <a:solidFill>
                            <a:srgbClr val="004990"/>
                          </a:solidFill>
                          <a:latin typeface="Calibri"/>
                          <a:ea typeface="Calibri"/>
                          <a:cs typeface="Calibri"/>
                          <a:sym typeface="Calibri"/>
                        </a:rPr>
                        <a:t>Critical and important outcomes</a:t>
                      </a:r>
                      <a:endParaRPr lang="en-US" sz="2000" b="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10003"/>
                  </a:ext>
                </a:extLst>
              </a:tr>
            </a:tbl>
          </a:graphicData>
        </a:graphic>
      </p:graphicFrame>
      <p:sp>
        <p:nvSpPr>
          <p:cNvPr id="2" name="Google Shape;251;p26">
            <a:extLst>
              <a:ext uri="{FF2B5EF4-FFF2-40B4-BE49-F238E27FC236}">
                <a16:creationId xmlns:a16="http://schemas.microsoft.com/office/drawing/2014/main" id="{9A030A34-A57C-A4D9-B76E-C48A02AFF69E}"/>
              </a:ext>
            </a:extLst>
          </p:cNvPr>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PICO questions </a:t>
            </a:r>
            <a:endParaRPr sz="4400" b="0" cap="small" dirty="0">
              <a:solidFill>
                <a:srgbClr val="2C62A9"/>
              </a:solidFill>
              <a:latin typeface="+mj-lt"/>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aphicFrame>
        <p:nvGraphicFramePr>
          <p:cNvPr id="258" name="Google Shape;258;p27"/>
          <p:cNvGraphicFramePr/>
          <p:nvPr>
            <p:extLst>
              <p:ext uri="{D42A27DB-BD31-4B8C-83A1-F6EECF244321}">
                <p14:modId xmlns:p14="http://schemas.microsoft.com/office/powerpoint/2010/main" val="4022036208"/>
              </p:ext>
            </p:extLst>
          </p:nvPr>
        </p:nvGraphicFramePr>
        <p:xfrm>
          <a:off x="25" y="964471"/>
          <a:ext cx="12191975" cy="4328200"/>
        </p:xfrm>
        <a:graphic>
          <a:graphicData uri="http://schemas.openxmlformats.org/drawingml/2006/table">
            <a:tbl>
              <a:tblPr firstRow="1" bandRow="1">
                <a:noFill/>
                <a:tableStyleId>{1ECA0C15-4737-4E3B-B5A0-22ED9B0B2A0D}</a:tableStyleId>
              </a:tblPr>
              <a:tblGrid>
                <a:gridCol w="3271600">
                  <a:extLst>
                    <a:ext uri="{9D8B030D-6E8A-4147-A177-3AD203B41FA5}">
                      <a16:colId xmlns:a16="http://schemas.microsoft.com/office/drawing/2014/main" val="20000"/>
                    </a:ext>
                  </a:extLst>
                </a:gridCol>
                <a:gridCol w="3167300">
                  <a:extLst>
                    <a:ext uri="{9D8B030D-6E8A-4147-A177-3AD203B41FA5}">
                      <a16:colId xmlns:a16="http://schemas.microsoft.com/office/drawing/2014/main" val="20001"/>
                    </a:ext>
                  </a:extLst>
                </a:gridCol>
                <a:gridCol w="2419350">
                  <a:extLst>
                    <a:ext uri="{9D8B030D-6E8A-4147-A177-3AD203B41FA5}">
                      <a16:colId xmlns:a16="http://schemas.microsoft.com/office/drawing/2014/main" val="419842363"/>
                    </a:ext>
                  </a:extLst>
                </a:gridCol>
                <a:gridCol w="3333725">
                  <a:extLst>
                    <a:ext uri="{9D8B030D-6E8A-4147-A177-3AD203B41FA5}">
                      <a16:colId xmlns:a16="http://schemas.microsoft.com/office/drawing/2014/main" val="4021419295"/>
                    </a:ext>
                  </a:extLst>
                </a:gridCol>
              </a:tblGrid>
              <a:tr h="37810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Population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Intervention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latin typeface="Calibri"/>
                          <a:ea typeface="Calibri"/>
                          <a:cs typeface="Calibri"/>
                          <a:sym typeface="Calibri"/>
                        </a:rPr>
                        <a:t>Comparator</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latin typeface="Calibri"/>
                          <a:ea typeface="Calibri"/>
                          <a:cs typeface="Calibri"/>
                          <a:sym typeface="Calibri"/>
                        </a:rPr>
                        <a:t>Outcome</a:t>
                      </a:r>
                      <a:endParaRPr sz="1400" u="none" strike="noStrike" cap="none" dirty="0"/>
                    </a:p>
                  </a:txBody>
                  <a:tcPr marL="91450" marR="91450" marT="45725" marB="45725"/>
                </a:tc>
                <a:extLst>
                  <a:ext uri="{0D108BD9-81ED-4DB2-BD59-A6C34878D82A}">
                    <a16:rowId xmlns:a16="http://schemas.microsoft.com/office/drawing/2014/main" val="10000"/>
                  </a:ext>
                </a:extLst>
              </a:tr>
              <a:tr h="378100">
                <a:tc gridSpan="4">
                  <a:txBody>
                    <a:bodyPr/>
                    <a:lstStyle/>
                    <a:p>
                      <a:pPr marL="0" marR="0" lvl="0" indent="0" algn="l" rtl="0">
                        <a:lnSpc>
                          <a:spcPct val="100000"/>
                        </a:lnSpc>
                        <a:spcBef>
                          <a:spcPts val="0"/>
                        </a:spcBef>
                        <a:spcAft>
                          <a:spcPts val="0"/>
                        </a:spcAft>
                        <a:buClr>
                          <a:srgbClr val="004990"/>
                        </a:buClr>
                        <a:buSzPts val="2000"/>
                        <a:buFont typeface="Arial"/>
                        <a:buNone/>
                      </a:pPr>
                      <a:r>
                        <a:rPr lang="en-US" sz="2000" b="1" u="none" strike="noStrike" cap="none" dirty="0">
                          <a:solidFill>
                            <a:srgbClr val="004990"/>
                          </a:solidFill>
                          <a:latin typeface="Calibri"/>
                          <a:ea typeface="Calibri"/>
                          <a:cs typeface="Calibri"/>
                          <a:sym typeface="Calibri"/>
                        </a:rPr>
                        <a:t>Lifestyle interventions</a:t>
                      </a:r>
                      <a:endParaRPr sz="1400" u="none" strike="noStrike" cap="none" dirty="0"/>
                    </a:p>
                  </a:txBody>
                  <a:tcPr marL="91450" marR="91450" marT="45725" marB="45725">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959775">
                <a:tc>
                  <a:txBody>
                    <a:bodyPr/>
                    <a:lstStyle/>
                    <a:p>
                      <a:pPr marL="0" marR="0" lvl="0" indent="0" algn="l" defTabSz="914400" rtl="0" eaLnBrk="1" fontAlgn="auto" latinLnBrk="0" hangingPunct="1">
                        <a:lnSpc>
                          <a:spcPct val="100000"/>
                        </a:lnSpc>
                        <a:spcBef>
                          <a:spcPts val="0"/>
                        </a:spcBef>
                        <a:spcAft>
                          <a:spcPts val="0"/>
                        </a:spcAft>
                        <a:buClr>
                          <a:srgbClr val="004990"/>
                        </a:buClr>
                        <a:buSzPts val="2200"/>
                        <a:buFont typeface="Arial"/>
                        <a:buNone/>
                        <a:tabLst/>
                        <a:defRPr/>
                      </a:pPr>
                      <a:r>
                        <a:rPr lang="en-US" sz="2000" u="none" strike="noStrike" cap="none" dirty="0">
                          <a:solidFill>
                            <a:srgbClr val="004990"/>
                          </a:solidFill>
                          <a:latin typeface="Calibri"/>
                          <a:ea typeface="Calibri"/>
                          <a:cs typeface="Calibri"/>
                          <a:sym typeface="Calibri"/>
                        </a:rPr>
                        <a:t>Adults with CKD (G1-G5, G5D) and diabetes (T1D and T2D)</a:t>
                      </a:r>
                      <a:endParaRPr lang="en-US" sz="1200" u="none" strike="noStrike" cap="none" dirty="0">
                        <a:solidFill>
                          <a:schemeClr val="dk1"/>
                        </a:solidFill>
                        <a:latin typeface="Arial"/>
                        <a:ea typeface="Calibri"/>
                        <a:cs typeface="Arial"/>
                        <a:sym typeface="Arial"/>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dirty="0">
                          <a:solidFill>
                            <a:srgbClr val="004990"/>
                          </a:solidFill>
                          <a:latin typeface="Calibri"/>
                          <a:ea typeface="Calibri"/>
                          <a:cs typeface="Calibri"/>
                          <a:sym typeface="Calibri"/>
                        </a:rPr>
                        <a:t>Exercise/physical activity (aerobic training, resistance training)</a:t>
                      </a:r>
                      <a:endParaRPr sz="200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dirty="0">
                          <a:solidFill>
                            <a:srgbClr val="004990"/>
                          </a:solidFill>
                          <a:latin typeface="Calibri"/>
                          <a:ea typeface="Calibri"/>
                          <a:cs typeface="Calibri"/>
                          <a:sym typeface="Calibri"/>
                        </a:rPr>
                        <a:t>Usual care</a:t>
                      </a:r>
                      <a:endParaRPr sz="200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dirty="0">
                          <a:solidFill>
                            <a:srgbClr val="004990"/>
                          </a:solidFill>
                          <a:latin typeface="Calibri"/>
                          <a:ea typeface="Calibri"/>
                          <a:cs typeface="Calibri"/>
                          <a:sym typeface="Calibri"/>
                        </a:rPr>
                        <a:t>Critical and important outcomes, BP, BMI, body weight, fatigue, QoL</a:t>
                      </a:r>
                      <a:endParaRPr sz="200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10006"/>
                  </a:ext>
                </a:extLst>
              </a:tr>
              <a:tr h="959775">
                <a:tc>
                  <a:txBody>
                    <a:bodyPr/>
                    <a:lstStyle/>
                    <a:p>
                      <a:pPr marL="0" marR="0" lvl="0" indent="0" algn="l" defTabSz="914400" rtl="0" eaLnBrk="1" fontAlgn="auto" latinLnBrk="0" hangingPunct="1">
                        <a:lnSpc>
                          <a:spcPct val="100000"/>
                        </a:lnSpc>
                        <a:spcBef>
                          <a:spcPts val="0"/>
                        </a:spcBef>
                        <a:spcAft>
                          <a:spcPts val="0"/>
                        </a:spcAft>
                        <a:buClr>
                          <a:srgbClr val="004990"/>
                        </a:buClr>
                        <a:buSzPts val="2200"/>
                        <a:buFont typeface="Arial"/>
                        <a:buNone/>
                        <a:tabLst/>
                        <a:defRPr/>
                      </a:pPr>
                      <a:r>
                        <a:rPr lang="en-US" sz="2000" u="none" strike="noStrike" cap="none" dirty="0">
                          <a:solidFill>
                            <a:srgbClr val="004990"/>
                          </a:solidFill>
                          <a:latin typeface="Calibri"/>
                          <a:ea typeface="Calibri"/>
                          <a:cs typeface="Calibri"/>
                          <a:sym typeface="Calibri"/>
                        </a:rPr>
                        <a:t>Adults with CKD (G1-G5, G5D) and diabetes (T1D and T2D)</a:t>
                      </a:r>
                      <a:endParaRPr lang="en-US" sz="1200" u="none" strike="noStrike" cap="none" dirty="0">
                        <a:solidFill>
                          <a:schemeClr val="dk1"/>
                        </a:solidFill>
                        <a:latin typeface="Arial"/>
                        <a:ea typeface="Calibri"/>
                        <a:cs typeface="Arial"/>
                        <a:sym typeface="Arial"/>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dirty="0">
                          <a:solidFill>
                            <a:srgbClr val="004990"/>
                          </a:solidFill>
                          <a:latin typeface="Calibri"/>
                          <a:ea typeface="Calibri"/>
                          <a:cs typeface="Calibri"/>
                          <a:sym typeface="Calibri"/>
                        </a:rPr>
                        <a:t>Low-salt diets, low-potassium diets, low-phosphate diets, low-protein diets, dietary patterns (caloric-restriction diet, whole-food diets, Mediterranean diet, DASH diet, vegetarian diet)</a:t>
                      </a:r>
                      <a:endParaRPr sz="200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dirty="0">
                          <a:solidFill>
                            <a:srgbClr val="004990"/>
                          </a:solidFill>
                          <a:latin typeface="Calibri"/>
                          <a:ea typeface="Calibri"/>
                          <a:cs typeface="Calibri"/>
                          <a:sym typeface="Calibri"/>
                        </a:rPr>
                        <a:t>Usual diet</a:t>
                      </a:r>
                      <a:endParaRPr sz="200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000"/>
                        <a:buFont typeface="Arial"/>
                        <a:buNone/>
                      </a:pPr>
                      <a:r>
                        <a:rPr lang="en-US" sz="2000" u="none" strike="noStrike" cap="none" dirty="0">
                          <a:solidFill>
                            <a:srgbClr val="004990"/>
                          </a:solidFill>
                          <a:latin typeface="Calibri"/>
                          <a:ea typeface="Calibri"/>
                          <a:cs typeface="Calibri"/>
                          <a:sym typeface="Calibri"/>
                        </a:rPr>
                        <a:t>Critical and important outcomes, BP, BMI, body weight, fatigue, QoL</a:t>
                      </a:r>
                    </a:p>
                  </a:txBody>
                  <a:tcPr marL="91450" marR="91450" marT="45725" marB="45725">
                    <a:solidFill>
                      <a:srgbClr val="E7EBF6"/>
                    </a:solidFill>
                  </a:tcPr>
                </a:tc>
                <a:extLst>
                  <a:ext uri="{0D108BD9-81ED-4DB2-BD59-A6C34878D82A}">
                    <a16:rowId xmlns:a16="http://schemas.microsoft.com/office/drawing/2014/main" val="10007"/>
                  </a:ext>
                </a:extLst>
              </a:tr>
            </a:tbl>
          </a:graphicData>
        </a:graphic>
      </p:graphicFrame>
      <p:sp>
        <p:nvSpPr>
          <p:cNvPr id="2" name="Google Shape;251;p26">
            <a:extLst>
              <a:ext uri="{FF2B5EF4-FFF2-40B4-BE49-F238E27FC236}">
                <a16:creationId xmlns:a16="http://schemas.microsoft.com/office/drawing/2014/main" id="{982A598B-D582-DAE4-B479-20FB03F278A1}"/>
              </a:ext>
            </a:extLst>
          </p:cNvPr>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PICO questions </a:t>
            </a:r>
            <a:endParaRPr sz="4400" b="0" cap="small" dirty="0">
              <a:solidFill>
                <a:srgbClr val="2C62A9"/>
              </a:solidFill>
              <a:latin typeface="+mj-lt"/>
              <a:ea typeface="Calibri"/>
              <a:cs typeface="Calibri"/>
              <a:sym typeface="Calibri"/>
            </a:endParaRPr>
          </a:p>
        </p:txBody>
      </p:sp>
    </p:spTree>
    <p:extLst>
      <p:ext uri="{BB962C8B-B14F-4D97-AF65-F5344CB8AC3E}">
        <p14:creationId xmlns:p14="http://schemas.microsoft.com/office/powerpoint/2010/main" val="2296888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3"/>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cap="small" dirty="0">
                <a:solidFill>
                  <a:srgbClr val="2C62A9"/>
                </a:solidFill>
                <a:latin typeface="+mj-lt"/>
                <a:ea typeface="Malgun Gothic" panose="020B0503020000020004" pitchFamily="34" charset="-127"/>
                <a:cs typeface="Calibri"/>
                <a:sym typeface="Calibri"/>
              </a:rPr>
              <a:t>Table of contents</a:t>
            </a:r>
            <a:endParaRPr dirty="0">
              <a:latin typeface="+mj-lt"/>
              <a:ea typeface="Malgun Gothic" panose="020B0503020000020004" pitchFamily="34" charset="-127"/>
            </a:endParaRPr>
          </a:p>
        </p:txBody>
      </p:sp>
      <p:sp>
        <p:nvSpPr>
          <p:cNvPr id="82" name="Google Shape;82;p13"/>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j-lt"/>
                <a:ea typeface="Calibri"/>
                <a:cs typeface="Calibri"/>
                <a:sym typeface="Calibri"/>
              </a:rPr>
              <a:t>Introduction</a:t>
            </a:r>
            <a:endParaRPr dirty="0">
              <a:latin typeface="+mj-lt"/>
            </a:endParaRPr>
          </a:p>
          <a:p>
            <a:pPr marL="342900" marR="0" lvl="0" indent="-241300" algn="l" rtl="0">
              <a:lnSpc>
                <a:spcPct val="100000"/>
              </a:lnSpc>
              <a:spcBef>
                <a:spcPts val="0"/>
              </a:spcBef>
              <a:spcAft>
                <a:spcPts val="0"/>
              </a:spcAft>
              <a:buClr>
                <a:schemeClr val="dk2"/>
              </a:buClr>
              <a:buSzPts val="1600"/>
              <a:buFont typeface="Arial"/>
              <a:buNone/>
            </a:pPr>
            <a:endParaRPr sz="1600" b="0" i="0" u="none" strike="noStrike" cap="none" dirty="0">
              <a:solidFill>
                <a:schemeClr val="dk2"/>
              </a:solidFill>
              <a:latin typeface="+mj-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j-lt"/>
                <a:ea typeface="Calibri"/>
                <a:cs typeface="Calibri"/>
                <a:sym typeface="Calibri"/>
              </a:rPr>
              <a:t>Guideline Development Process:</a:t>
            </a:r>
            <a:endParaRPr dirty="0">
              <a:latin typeface="+mj-lt"/>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Evidence Review</a:t>
            </a:r>
            <a:endParaRPr dirty="0">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dirty="0">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Guideline Format</a:t>
            </a:r>
            <a:endParaRPr dirty="0">
              <a:latin typeface="+mj-lt"/>
            </a:endParaRPr>
          </a:p>
          <a:p>
            <a:pPr marL="800100" marR="0" lvl="1" indent="-241300" algn="l" rtl="0">
              <a:lnSpc>
                <a:spcPct val="100000"/>
              </a:lnSpc>
              <a:spcBef>
                <a:spcPts val="0"/>
              </a:spcBef>
              <a:spcAft>
                <a:spcPts val="0"/>
              </a:spcAft>
              <a:buClr>
                <a:schemeClr val="dk1"/>
              </a:buClr>
              <a:buSzPts val="1600"/>
              <a:buFont typeface="Arial"/>
              <a:buNone/>
            </a:pPr>
            <a:endParaRPr sz="1600" b="0" i="0" u="none" strike="noStrike" cap="none" dirty="0">
              <a:solidFill>
                <a:schemeClr val="dk1"/>
              </a:solidFill>
              <a:latin typeface="+mj-lt"/>
              <a:ea typeface="Arial"/>
              <a:cs typeface="Arial"/>
              <a:sym typeface="Arial"/>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j-lt"/>
                <a:ea typeface="Calibri"/>
                <a:cs typeface="Calibri"/>
                <a:sym typeface="Calibri"/>
              </a:rPr>
              <a:t>Guideline Statements and Rationale from:</a:t>
            </a:r>
            <a:endParaRPr dirty="0">
              <a:latin typeface="+mj-lt"/>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Chapter 1. Comprehensive care in patients with diabetes and CKD</a:t>
            </a:r>
            <a:endParaRPr dirty="0">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dirty="0">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Chapter 2. Glycemic monitoring and targets in patients with diabetes and CKD</a:t>
            </a:r>
            <a:endParaRPr dirty="0">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dirty="0">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Chapter 3. Lifestyle interventions in patients with diabetes and CKD</a:t>
            </a:r>
            <a:endParaRPr dirty="0">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dirty="0">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Chapter 4. </a:t>
            </a:r>
            <a:r>
              <a:rPr lang="en-US" sz="2200" dirty="0">
                <a:solidFill>
                  <a:schemeClr val="dk2"/>
                </a:solidFill>
                <a:latin typeface="+mj-lt"/>
                <a:ea typeface="Calibri"/>
                <a:cs typeface="Calibri"/>
                <a:sym typeface="Calibri"/>
              </a:rPr>
              <a:t>Glucose-lowering</a:t>
            </a:r>
            <a:r>
              <a:rPr lang="en-US" sz="2200" b="0" i="0" u="none" strike="noStrike" cap="none" dirty="0">
                <a:solidFill>
                  <a:schemeClr val="dk2"/>
                </a:solidFill>
                <a:latin typeface="+mj-lt"/>
                <a:ea typeface="Calibri"/>
                <a:cs typeface="Calibri"/>
                <a:sym typeface="Calibri"/>
              </a:rPr>
              <a:t> </a:t>
            </a:r>
            <a:r>
              <a:rPr lang="en-US" sz="2200" dirty="0">
                <a:solidFill>
                  <a:schemeClr val="dk2"/>
                </a:solidFill>
                <a:latin typeface="+mj-lt"/>
                <a:ea typeface="Calibri"/>
                <a:cs typeface="Calibri"/>
                <a:sym typeface="Calibri"/>
              </a:rPr>
              <a:t>t</a:t>
            </a:r>
            <a:r>
              <a:rPr lang="en-US" sz="2200" b="0" i="0" u="none" strike="noStrike" cap="none" dirty="0">
                <a:solidFill>
                  <a:schemeClr val="dk2"/>
                </a:solidFill>
                <a:latin typeface="+mj-lt"/>
                <a:ea typeface="Calibri"/>
                <a:cs typeface="Calibri"/>
                <a:sym typeface="Calibri"/>
              </a:rPr>
              <a:t>herapies in patients with T2D and CKD</a:t>
            </a:r>
            <a:endParaRPr dirty="0">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dirty="0">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j-lt"/>
                <a:ea typeface="Calibri"/>
                <a:cs typeface="Calibri"/>
                <a:sym typeface="Calibri"/>
              </a:rPr>
              <a:t>Chapter 5. Approaches to management of patients with diabetes and CKD</a:t>
            </a:r>
            <a:endParaRPr sz="2200" b="0" i="0" u="none" strike="noStrike" cap="none" dirty="0">
              <a:solidFill>
                <a:schemeClr val="dk2"/>
              </a:solidFill>
              <a:latin typeface="+mj-lt"/>
              <a:ea typeface="Calibri"/>
              <a:cs typeface="Calibri"/>
              <a:sym typeface="Calibri"/>
            </a:endParaRPr>
          </a:p>
          <a:p>
            <a:pPr marL="0" marR="0" lvl="0" indent="0" algn="l" rtl="0">
              <a:lnSpc>
                <a:spcPct val="100000"/>
              </a:lnSpc>
              <a:spcBef>
                <a:spcPts val="0"/>
              </a:spcBef>
              <a:spcAft>
                <a:spcPts val="0"/>
              </a:spcAft>
              <a:buClr>
                <a:schemeClr val="dk2"/>
              </a:buClr>
              <a:buSzPts val="1600"/>
              <a:buFont typeface="Arial"/>
              <a:buNone/>
            </a:pPr>
            <a:endParaRPr sz="1600" b="0" i="0" u="none" strike="noStrike" cap="none" dirty="0">
              <a:solidFill>
                <a:schemeClr val="dk2"/>
              </a:solidFill>
              <a:latin typeface="+mj-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j-lt"/>
                <a:ea typeface="Calibri"/>
                <a:cs typeface="Calibri"/>
                <a:sym typeface="Calibri"/>
              </a:rPr>
              <a:t>Question and Answer</a:t>
            </a:r>
            <a:endParaRPr dirty="0">
              <a:latin typeface="+mj-lt"/>
            </a:endParaRPr>
          </a:p>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mj-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j-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j-lt"/>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graphicFrame>
        <p:nvGraphicFramePr>
          <p:cNvPr id="263" name="Google Shape;263;p28"/>
          <p:cNvGraphicFramePr/>
          <p:nvPr>
            <p:extLst>
              <p:ext uri="{D42A27DB-BD31-4B8C-83A1-F6EECF244321}">
                <p14:modId xmlns:p14="http://schemas.microsoft.com/office/powerpoint/2010/main" val="3901564757"/>
              </p:ext>
            </p:extLst>
          </p:nvPr>
        </p:nvGraphicFramePr>
        <p:xfrm>
          <a:off x="0" y="964471"/>
          <a:ext cx="12192000" cy="5643058"/>
        </p:xfrm>
        <a:graphic>
          <a:graphicData uri="http://schemas.openxmlformats.org/drawingml/2006/table">
            <a:tbl>
              <a:tblPr firstRow="1" bandRow="1">
                <a:noFill/>
                <a:tableStyleId>{1ECA0C15-4737-4E3B-B5A0-22ED9B0B2A0D}</a:tableStyleId>
              </a:tblPr>
              <a:tblGrid>
                <a:gridCol w="3272025">
                  <a:extLst>
                    <a:ext uri="{9D8B030D-6E8A-4147-A177-3AD203B41FA5}">
                      <a16:colId xmlns:a16="http://schemas.microsoft.com/office/drawing/2014/main" val="20000"/>
                    </a:ext>
                  </a:extLst>
                </a:gridCol>
                <a:gridCol w="162075">
                  <a:extLst>
                    <a:ext uri="{9D8B030D-6E8A-4147-A177-3AD203B41FA5}">
                      <a16:colId xmlns:a16="http://schemas.microsoft.com/office/drawing/2014/main" val="20001"/>
                    </a:ext>
                  </a:extLst>
                </a:gridCol>
                <a:gridCol w="3108950">
                  <a:extLst>
                    <a:ext uri="{9D8B030D-6E8A-4147-A177-3AD203B41FA5}">
                      <a16:colId xmlns:a16="http://schemas.microsoft.com/office/drawing/2014/main" val="20002"/>
                    </a:ext>
                  </a:extLst>
                </a:gridCol>
                <a:gridCol w="2105650">
                  <a:extLst>
                    <a:ext uri="{9D8B030D-6E8A-4147-A177-3AD203B41FA5}">
                      <a16:colId xmlns:a16="http://schemas.microsoft.com/office/drawing/2014/main" val="20003"/>
                    </a:ext>
                  </a:extLst>
                </a:gridCol>
                <a:gridCol w="3543300">
                  <a:extLst>
                    <a:ext uri="{9D8B030D-6E8A-4147-A177-3AD203B41FA5}">
                      <a16:colId xmlns:a16="http://schemas.microsoft.com/office/drawing/2014/main" val="1923583062"/>
                    </a:ext>
                  </a:extLst>
                </a:gridCol>
              </a:tblGrid>
              <a:tr h="415240">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latin typeface="Calibri"/>
                          <a:ea typeface="Calibri"/>
                          <a:cs typeface="Calibri"/>
                          <a:sym typeface="Calibri"/>
                        </a:rPr>
                        <a:t>Population</a:t>
                      </a:r>
                      <a:endParaRPr sz="1400" u="none" strike="noStrike" cap="none" dirty="0"/>
                    </a:p>
                  </a:txBody>
                  <a:tcPr marL="91450" marR="91450" marT="45725" marB="45725"/>
                </a:tc>
                <a:tc gridSpan="2">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latin typeface="Calibri"/>
                          <a:ea typeface="Calibri"/>
                          <a:cs typeface="Calibri"/>
                          <a:sym typeface="Calibri"/>
                        </a:rPr>
                        <a:t>Intervention</a:t>
                      </a:r>
                      <a:endParaRPr sz="1400" u="none" strike="noStrike" cap="none" dirty="0"/>
                    </a:p>
                  </a:txBody>
                  <a:tcPr marL="91450" marR="91450" marT="45725" marB="45725"/>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Calibri"/>
                          <a:ea typeface="Calibri"/>
                          <a:cs typeface="Calibri"/>
                          <a:sym typeface="Calibri"/>
                        </a:rPr>
                        <a:t>Comparator</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latin typeface="Calibri"/>
                          <a:ea typeface="Calibri"/>
                          <a:cs typeface="Calibri"/>
                          <a:sym typeface="Calibri"/>
                        </a:rPr>
                        <a:t>Outcome</a:t>
                      </a:r>
                      <a:endParaRPr sz="1800" u="none" strike="noStrike" cap="none" dirty="0"/>
                    </a:p>
                  </a:txBody>
                  <a:tcPr marL="91450" marR="91450" marT="45725" marB="45725"/>
                </a:tc>
                <a:extLst>
                  <a:ext uri="{0D108BD9-81ED-4DB2-BD59-A6C34878D82A}">
                    <a16:rowId xmlns:a16="http://schemas.microsoft.com/office/drawing/2014/main" val="10000"/>
                  </a:ext>
                </a:extLst>
              </a:tr>
              <a:tr h="415240">
                <a:tc gridSpan="5">
                  <a:txBody>
                    <a:bodyPr/>
                    <a:lstStyle/>
                    <a:p>
                      <a:pPr marL="0" marR="0" lvl="0" indent="0" algn="l" rtl="0">
                        <a:lnSpc>
                          <a:spcPct val="100000"/>
                        </a:lnSpc>
                        <a:spcBef>
                          <a:spcPts val="0"/>
                        </a:spcBef>
                        <a:spcAft>
                          <a:spcPts val="0"/>
                        </a:spcAft>
                        <a:buClr>
                          <a:srgbClr val="004990"/>
                        </a:buClr>
                        <a:buSzPts val="2200"/>
                        <a:buFont typeface="Arial"/>
                        <a:buNone/>
                      </a:pPr>
                      <a:r>
                        <a:rPr lang="en-US" sz="2200" b="1" u="none" strike="noStrike" cap="none" dirty="0">
                          <a:solidFill>
                            <a:srgbClr val="004990"/>
                          </a:solidFill>
                          <a:latin typeface="Calibri"/>
                          <a:ea typeface="Calibri"/>
                          <a:cs typeface="Calibri"/>
                          <a:sym typeface="Calibri"/>
                        </a:rPr>
                        <a:t>Glucose-lowering therapies</a:t>
                      </a:r>
                      <a:endParaRPr sz="1400" u="none" strike="noStrike" cap="none" dirty="0"/>
                    </a:p>
                  </a:txBody>
                  <a:tcPr marL="91450" marR="91450" marT="45725" marB="45725">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038778">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dirty="0">
                          <a:solidFill>
                            <a:srgbClr val="004990"/>
                          </a:solidFill>
                          <a:latin typeface="Calibri"/>
                          <a:ea typeface="Calibri"/>
                          <a:cs typeface="Calibri"/>
                          <a:sym typeface="Calibri"/>
                        </a:rPr>
                        <a:t>Adults with CKD (G1-G5, G5D, G1T-G5T) and diabetes (T2D)</a:t>
                      </a:r>
                    </a:p>
                  </a:txBody>
                  <a:tcPr marL="91450" marR="91450" marT="45725" marB="45725">
                    <a:solidFill>
                      <a:srgbClr val="E7EBF6"/>
                    </a:solidFill>
                  </a:tcPr>
                </a:tc>
                <a:tc gridSpan="2">
                  <a:txBody>
                    <a:bodyPr/>
                    <a:lstStyle/>
                    <a:p>
                      <a:r>
                        <a:rPr lang="en-US" sz="2200" u="none" strike="noStrike" cap="none" dirty="0">
                          <a:solidFill>
                            <a:srgbClr val="004990"/>
                          </a:solidFill>
                          <a:latin typeface="Calibri"/>
                          <a:ea typeface="Calibri"/>
                          <a:cs typeface="Calibri"/>
                          <a:sym typeface="Calibri"/>
                        </a:rPr>
                        <a:t>Older – </a:t>
                      </a:r>
                      <a:r>
                        <a:rPr lang="en-US" sz="2200" b="0" u="none" strike="noStrike" cap="none" dirty="0">
                          <a:solidFill>
                            <a:srgbClr val="004990"/>
                          </a:solidFill>
                          <a:latin typeface="Calibri"/>
                          <a:ea typeface="Calibri"/>
                          <a:cs typeface="Calibri"/>
                          <a:sym typeface="Calibri"/>
                        </a:rPr>
                        <a:t>metformin, sulfonylureas, thiazolidinediones, </a:t>
                      </a:r>
                      <a:r>
                        <a:rPr lang="en-US" sz="2200" u="none" strike="noStrike" cap="none" dirty="0">
                          <a:solidFill>
                            <a:srgbClr val="004990"/>
                          </a:solidFill>
                          <a:latin typeface="Calibri"/>
                          <a:ea typeface="Calibri"/>
                          <a:cs typeface="Calibri"/>
                          <a:sym typeface="Calibri"/>
                        </a:rPr>
                        <a:t>Newer – alpha-glucosidase inhibitors, </a:t>
                      </a:r>
                      <a:r>
                        <a:rPr lang="en-US" sz="2200" b="0" u="none" strike="noStrike" cap="none" dirty="0">
                          <a:solidFill>
                            <a:srgbClr val="004990"/>
                          </a:solidFill>
                          <a:latin typeface="Calibri"/>
                          <a:ea typeface="Calibri"/>
                          <a:cs typeface="Calibri"/>
                          <a:sym typeface="Calibri"/>
                        </a:rPr>
                        <a:t>GLP1 RA, DPP-4 inhibitors</a:t>
                      </a:r>
                      <a:endParaRPr lang="en-US" dirty="0"/>
                    </a:p>
                  </a:txBody>
                  <a:tcPr marL="91450" marR="91450" marT="45725" marB="45725">
                    <a:solidFill>
                      <a:srgbClr val="E7EBF6"/>
                    </a:solidFill>
                  </a:tcPr>
                </a:tc>
                <a:tc hMerge="1">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dirty="0">
                          <a:solidFill>
                            <a:srgbClr val="004990"/>
                          </a:solidFill>
                          <a:latin typeface="Calibri"/>
                          <a:ea typeface="Calibri"/>
                          <a:cs typeface="Calibri"/>
                          <a:sym typeface="Calibri"/>
                        </a:rPr>
                        <a:t>Older – </a:t>
                      </a:r>
                      <a:r>
                        <a:rPr lang="en-US" sz="2200" b="0" u="none" strike="noStrike" cap="none" dirty="0">
                          <a:solidFill>
                            <a:srgbClr val="004990"/>
                          </a:solidFill>
                          <a:latin typeface="Calibri"/>
                          <a:ea typeface="Calibri"/>
                          <a:cs typeface="Calibri"/>
                          <a:sym typeface="Calibri"/>
                        </a:rPr>
                        <a:t>metformin, sulfonylureas, thiazolidinediones, </a:t>
                      </a:r>
                      <a:r>
                        <a:rPr lang="en-US" sz="2200" u="none" strike="noStrike" cap="none" dirty="0">
                          <a:solidFill>
                            <a:srgbClr val="004990"/>
                          </a:solidFill>
                          <a:latin typeface="Calibri"/>
                          <a:ea typeface="Calibri"/>
                          <a:cs typeface="Calibri"/>
                          <a:sym typeface="Calibri"/>
                        </a:rPr>
                        <a:t>Newer – alpha-glucosidase inhibitors, </a:t>
                      </a:r>
                      <a:r>
                        <a:rPr lang="en-US" sz="2200" b="0" u="none" strike="noStrike" cap="none" dirty="0">
                          <a:solidFill>
                            <a:srgbClr val="004990"/>
                          </a:solidFill>
                          <a:latin typeface="Calibri"/>
                          <a:ea typeface="Calibri"/>
                          <a:cs typeface="Calibri"/>
                          <a:sym typeface="Calibri"/>
                        </a:rPr>
                        <a:t>GLP1 RA, DPP-4 inhibitors</a:t>
                      </a:r>
                      <a:endParaRPr sz="2200" b="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dirty="0">
                          <a:solidFill>
                            <a:srgbClr val="004990"/>
                          </a:solidFill>
                          <a:latin typeface="Calibri"/>
                          <a:ea typeface="Calibri"/>
                          <a:cs typeface="Calibri"/>
                          <a:sym typeface="Calibri"/>
                        </a:rPr>
                        <a:t>Placebo/Standard of care</a:t>
                      </a:r>
                      <a:endParaRPr sz="220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Critical and important outcomes, For GLP-1 RA: BMI, body weight, Long-term harms: amputation, bone fractures, hypoglycemia, lactic acidosis</a:t>
                      </a:r>
                      <a:endParaRPr sz="220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10002"/>
                  </a:ext>
                </a:extLst>
              </a:tr>
              <a:tr h="415240">
                <a:tc gridSpan="3">
                  <a:txBody>
                    <a:bodyPr/>
                    <a:lstStyle/>
                    <a:p>
                      <a:pPr marL="0" marR="0" lvl="0" indent="0" algn="l" rtl="0">
                        <a:lnSpc>
                          <a:spcPct val="100000"/>
                        </a:lnSpc>
                        <a:spcBef>
                          <a:spcPts val="0"/>
                        </a:spcBef>
                        <a:spcAft>
                          <a:spcPts val="0"/>
                        </a:spcAft>
                        <a:buClr>
                          <a:srgbClr val="004990"/>
                        </a:buClr>
                        <a:buSzPts val="2200"/>
                        <a:buFont typeface="Arial"/>
                        <a:buNone/>
                      </a:pPr>
                      <a:r>
                        <a:rPr lang="en-US" sz="2200" b="1" u="none" strike="noStrike" cap="none">
                          <a:solidFill>
                            <a:srgbClr val="004990"/>
                          </a:solidFill>
                          <a:latin typeface="Calibri"/>
                          <a:ea typeface="Calibri"/>
                          <a:cs typeface="Calibri"/>
                          <a:sym typeface="Calibri"/>
                        </a:rPr>
                        <a:t>Approaches to management </a:t>
                      </a:r>
                      <a:endParaRPr sz="1400" u="none" strike="noStrike" cap="none"/>
                    </a:p>
                  </a:txBody>
                  <a:tcPr marL="91450" marR="91450" marT="45725" marB="45725">
                    <a:solidFill>
                      <a:srgbClr val="CCD5EA"/>
                    </a:solidFill>
                  </a:tcPr>
                </a:tc>
                <a:tc hMerge="1">
                  <a:txBody>
                    <a:bodyPr/>
                    <a:lstStyle/>
                    <a:p>
                      <a:endParaRPr lang="en-US"/>
                    </a:p>
                  </a:txBody>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200"/>
                        <a:buFont typeface="Arial"/>
                        <a:buNone/>
                      </a:pPr>
                      <a:endParaRPr sz="2200" u="none" strike="noStrike" cap="none">
                        <a:solidFill>
                          <a:srgbClr val="004990"/>
                        </a:solidFill>
                        <a:latin typeface="Calibri"/>
                        <a:ea typeface="Calibri"/>
                        <a:cs typeface="Calibri"/>
                        <a:sym typeface="Calibri"/>
                      </a:endParaRPr>
                    </a:p>
                  </a:txBody>
                  <a:tcPr marL="91450" marR="91450" marT="45725" marB="45725">
                    <a:solidFill>
                      <a:srgbClr val="CCD5EA"/>
                    </a:solidFill>
                  </a:tcPr>
                </a:tc>
                <a:tc>
                  <a:txBody>
                    <a:bodyPr/>
                    <a:lstStyle/>
                    <a:p>
                      <a:pPr marL="0" marR="0" lvl="0" indent="0" algn="l" rtl="0">
                        <a:lnSpc>
                          <a:spcPct val="100000"/>
                        </a:lnSpc>
                        <a:spcBef>
                          <a:spcPts val="0"/>
                        </a:spcBef>
                        <a:spcAft>
                          <a:spcPts val="0"/>
                        </a:spcAft>
                        <a:buClr>
                          <a:srgbClr val="000000"/>
                        </a:buClr>
                        <a:buSzPts val="2200"/>
                        <a:buFont typeface="Arial"/>
                        <a:buNone/>
                      </a:pPr>
                      <a:endParaRPr sz="2200" u="none" strike="noStrike" cap="none">
                        <a:solidFill>
                          <a:srgbClr val="004990"/>
                        </a:solidFill>
                        <a:latin typeface="Calibri"/>
                        <a:ea typeface="Calibri"/>
                        <a:cs typeface="Calibri"/>
                        <a:sym typeface="Calibri"/>
                      </a:endParaRPr>
                    </a:p>
                  </a:txBody>
                  <a:tcPr marL="91450" marR="91450" marT="45725" marB="45725">
                    <a:solidFill>
                      <a:srgbClr val="CCD5EA"/>
                    </a:solidFill>
                  </a:tcPr>
                </a:tc>
                <a:extLst>
                  <a:ext uri="{0D108BD9-81ED-4DB2-BD59-A6C34878D82A}">
                    <a16:rowId xmlns:a16="http://schemas.microsoft.com/office/drawing/2014/main" val="10003"/>
                  </a:ext>
                </a:extLst>
              </a:tr>
              <a:tr h="1067745">
                <a:tc gridSpan="2">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dirty="0">
                          <a:solidFill>
                            <a:srgbClr val="004990"/>
                          </a:solidFill>
                          <a:latin typeface="Calibri"/>
                          <a:ea typeface="Calibri"/>
                          <a:cs typeface="Calibri"/>
                          <a:sym typeface="Calibri"/>
                        </a:rPr>
                        <a:t>Adults with CKD (G1-G5, G5D) and diabetes (T1D and T2D)</a:t>
                      </a:r>
                      <a:endParaRPr sz="1400" u="none" strike="noStrike" cap="none" dirty="0"/>
                    </a:p>
                  </a:txBody>
                  <a:tcPr marL="91450" marR="91450" marT="45725" marB="45725">
                    <a:solidFill>
                      <a:srgbClr val="E7EBF6"/>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b="0" u="none" strike="noStrike" cap="none" dirty="0">
                          <a:solidFill>
                            <a:srgbClr val="004990"/>
                          </a:solidFill>
                          <a:latin typeface="Calibri"/>
                          <a:ea typeface="Calibri"/>
                          <a:cs typeface="Calibri"/>
                          <a:sym typeface="Calibri"/>
                        </a:rPr>
                        <a:t>Education and self-management programs</a:t>
                      </a:r>
                      <a:endParaRPr sz="2200" b="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dirty="0">
                          <a:solidFill>
                            <a:srgbClr val="004990"/>
                          </a:solidFill>
                          <a:latin typeface="Calibri"/>
                          <a:ea typeface="Calibri"/>
                          <a:cs typeface="Calibri"/>
                          <a:sym typeface="Calibri"/>
                        </a:rPr>
                        <a:t>Standard of care</a:t>
                      </a:r>
                      <a:endParaRPr sz="220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a:solidFill>
                            <a:srgbClr val="004990"/>
                          </a:solidFill>
                          <a:latin typeface="Calibri"/>
                          <a:ea typeface="Calibri"/>
                          <a:cs typeface="Calibri"/>
                          <a:sym typeface="Calibri"/>
                        </a:rPr>
                        <a:t>Critical and important outcomes, fatigue, QoL</a:t>
                      </a:r>
                      <a:endParaRPr sz="220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extLst>
                  <a:ext uri="{0D108BD9-81ED-4DB2-BD59-A6C34878D82A}">
                    <a16:rowId xmlns:a16="http://schemas.microsoft.com/office/drawing/2014/main" val="10004"/>
                  </a:ext>
                </a:extLst>
              </a:tr>
              <a:tr h="1162448">
                <a:tc gridSpan="2">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dirty="0">
                          <a:solidFill>
                            <a:srgbClr val="004990"/>
                          </a:solidFill>
                          <a:latin typeface="Calibri"/>
                          <a:ea typeface="Calibri"/>
                          <a:cs typeface="Calibri"/>
                          <a:sym typeface="Calibri"/>
                        </a:rPr>
                        <a:t>Adults with CKD (G1-G5, G5D) and diabetes (T1D and T2D)</a:t>
                      </a:r>
                      <a:endParaRPr lang="en-US" sz="1400" u="none" strike="noStrike" cap="none" dirty="0"/>
                    </a:p>
                  </a:txBody>
                  <a:tcPr marL="91450" marR="91450" marT="45725" marB="45725">
                    <a:solidFill>
                      <a:srgbClr val="E7EBF6"/>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b="0" u="none" strike="noStrike" cap="none" dirty="0">
                          <a:solidFill>
                            <a:srgbClr val="004990"/>
                          </a:solidFill>
                          <a:latin typeface="Calibri"/>
                          <a:ea typeface="Calibri"/>
                          <a:cs typeface="Calibri"/>
                          <a:sym typeface="Calibri"/>
                        </a:rPr>
                        <a:t>Health service delivery programs/models of care</a:t>
                      </a:r>
                      <a:endParaRPr sz="2200" b="0" u="none" strike="noStrike" cap="none" dirty="0">
                        <a:solidFill>
                          <a:srgbClr val="004990"/>
                        </a:solidFill>
                        <a:latin typeface="Calibri"/>
                        <a:ea typeface="Calibri"/>
                        <a:cs typeface="Calibri"/>
                        <a:sym typeface="Calibri"/>
                      </a:endParaRPr>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dirty="0">
                          <a:solidFill>
                            <a:srgbClr val="004990"/>
                          </a:solidFill>
                          <a:latin typeface="Calibri"/>
                          <a:ea typeface="Calibri"/>
                          <a:cs typeface="Calibri"/>
                          <a:sym typeface="Calibri"/>
                        </a:rPr>
                        <a:t>Standard of care</a:t>
                      </a:r>
                      <a:endParaRPr sz="1400" u="none" strike="noStrike" cap="none" dirty="0"/>
                    </a:p>
                  </a:txBody>
                  <a:tcPr marL="91450" marR="91450" marT="45725" marB="45725">
                    <a:solidFill>
                      <a:srgbClr val="E7EBF6"/>
                    </a:solidFill>
                  </a:tcPr>
                </a:tc>
                <a:tc>
                  <a:txBody>
                    <a:bodyPr/>
                    <a:lstStyle/>
                    <a:p>
                      <a:pPr marL="0" marR="0" lvl="0" indent="0" algn="l" rtl="0">
                        <a:lnSpc>
                          <a:spcPct val="100000"/>
                        </a:lnSpc>
                        <a:spcBef>
                          <a:spcPts val="0"/>
                        </a:spcBef>
                        <a:spcAft>
                          <a:spcPts val="0"/>
                        </a:spcAft>
                        <a:buClr>
                          <a:srgbClr val="004990"/>
                        </a:buClr>
                        <a:buSzPts val="2200"/>
                        <a:buFont typeface="Arial"/>
                        <a:buNone/>
                      </a:pPr>
                      <a:r>
                        <a:rPr lang="en-US" sz="2200" u="none" strike="noStrike" cap="none" dirty="0">
                          <a:solidFill>
                            <a:srgbClr val="004990"/>
                          </a:solidFill>
                          <a:latin typeface="Calibri"/>
                          <a:ea typeface="Calibri"/>
                          <a:cs typeface="Calibri"/>
                          <a:sym typeface="Calibri"/>
                        </a:rPr>
                        <a:t>Critical and important outcomes, fatigue, </a:t>
                      </a:r>
                      <a:r>
                        <a:rPr lang="en-US" sz="2200" u="none" strike="noStrike" cap="none" dirty="0" err="1">
                          <a:solidFill>
                            <a:srgbClr val="004990"/>
                          </a:solidFill>
                          <a:latin typeface="Calibri"/>
                          <a:ea typeface="Calibri"/>
                          <a:cs typeface="Calibri"/>
                          <a:sym typeface="Calibri"/>
                        </a:rPr>
                        <a:t>Qol</a:t>
                      </a:r>
                      <a:endParaRPr sz="1400" u="none" strike="noStrike" cap="none" dirty="0"/>
                    </a:p>
                  </a:txBody>
                  <a:tcPr marL="91450" marR="91450" marT="45725" marB="45725">
                    <a:solidFill>
                      <a:srgbClr val="E7EBF6"/>
                    </a:solidFill>
                  </a:tcPr>
                </a:tc>
                <a:extLst>
                  <a:ext uri="{0D108BD9-81ED-4DB2-BD59-A6C34878D82A}">
                    <a16:rowId xmlns:a16="http://schemas.microsoft.com/office/drawing/2014/main" val="10005"/>
                  </a:ext>
                </a:extLst>
              </a:tr>
            </a:tbl>
          </a:graphicData>
        </a:graphic>
      </p:graphicFrame>
      <p:sp>
        <p:nvSpPr>
          <p:cNvPr id="2" name="Google Shape;251;p26">
            <a:extLst>
              <a:ext uri="{FF2B5EF4-FFF2-40B4-BE49-F238E27FC236}">
                <a16:creationId xmlns:a16="http://schemas.microsoft.com/office/drawing/2014/main" id="{63586845-A841-23F9-0288-4804A4D1899B}"/>
              </a:ext>
            </a:extLst>
          </p:cNvPr>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PICO questions </a:t>
            </a:r>
            <a:endParaRPr sz="4400" b="0" cap="small" dirty="0">
              <a:solidFill>
                <a:srgbClr val="2C62A9"/>
              </a:solidFill>
              <a:latin typeface="+mj-lt"/>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9"/>
          <p:cNvSpPr txBox="1">
            <a:spLocks noGrp="1"/>
          </p:cNvSpPr>
          <p:nvPr>
            <p:ph type="ctrTitle"/>
          </p:nvPr>
        </p:nvSpPr>
        <p:spPr>
          <a:xfrm>
            <a:off x="348342" y="226685"/>
            <a:ext cx="3712029" cy="258532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2C62A9"/>
                </a:solidFill>
                <a:latin typeface="+mj-lt"/>
                <a:ea typeface="Calibri"/>
                <a:cs typeface="Calibri"/>
                <a:sym typeface="Calibri"/>
              </a:rPr>
              <a:t>Literature search</a:t>
            </a:r>
            <a:br>
              <a:rPr lang="en-US" sz="4400" b="0" cap="small" dirty="0">
                <a:solidFill>
                  <a:srgbClr val="2C62A9"/>
                </a:solidFill>
                <a:latin typeface="+mj-lt"/>
                <a:ea typeface="Calibri"/>
                <a:cs typeface="Calibri"/>
                <a:sym typeface="Calibri"/>
              </a:rPr>
            </a:br>
            <a:br>
              <a:rPr lang="en-US" cap="small" dirty="0">
                <a:solidFill>
                  <a:srgbClr val="2C62A9"/>
                </a:solidFill>
                <a:latin typeface="+mj-lt"/>
                <a:ea typeface="Calibri"/>
                <a:cs typeface="Calibri"/>
                <a:sym typeface="Calibri"/>
              </a:rPr>
            </a:br>
            <a:r>
              <a:rPr lang="en-US" sz="2400" cap="small" dirty="0">
                <a:solidFill>
                  <a:srgbClr val="2C62A9"/>
                </a:solidFill>
                <a:latin typeface="+mj-lt"/>
                <a:ea typeface="Calibri"/>
                <a:cs typeface="Calibri"/>
                <a:sym typeface="Calibri"/>
              </a:rPr>
              <a:t>Decem</a:t>
            </a:r>
            <a:r>
              <a:rPr lang="en-US" sz="2400" b="0" cap="small" dirty="0">
                <a:solidFill>
                  <a:srgbClr val="2C62A9"/>
                </a:solidFill>
                <a:latin typeface="+mj-lt"/>
                <a:ea typeface="Calibri"/>
                <a:cs typeface="Calibri"/>
                <a:sym typeface="Calibri"/>
              </a:rPr>
              <a:t>ber 2021; </a:t>
            </a:r>
            <a:r>
              <a:rPr lang="en-US" sz="2400" cap="small" dirty="0">
                <a:solidFill>
                  <a:srgbClr val="2C62A9"/>
                </a:solidFill>
                <a:latin typeface="+mj-lt"/>
                <a:ea typeface="Calibri"/>
                <a:cs typeface="Calibri"/>
                <a:sym typeface="Calibri"/>
              </a:rPr>
              <a:t>U</a:t>
            </a:r>
            <a:r>
              <a:rPr lang="en-US" sz="2400" b="0" cap="small" dirty="0">
                <a:solidFill>
                  <a:srgbClr val="2C62A9"/>
                </a:solidFill>
                <a:latin typeface="+mj-lt"/>
                <a:ea typeface="Calibri"/>
                <a:cs typeface="Calibri"/>
                <a:sym typeface="Calibri"/>
              </a:rPr>
              <a:t>pdated in February 2022</a:t>
            </a:r>
            <a:endParaRPr dirty="0">
              <a:latin typeface="+mj-lt"/>
            </a:endParaRPr>
          </a:p>
        </p:txBody>
      </p:sp>
      <p:pic>
        <p:nvPicPr>
          <p:cNvPr id="2" name="Main graphic">
            <a:extLst>
              <a:ext uri="{FF2B5EF4-FFF2-40B4-BE49-F238E27FC236}">
                <a16:creationId xmlns:a16="http://schemas.microsoft.com/office/drawing/2014/main" id="{3E0892EA-985B-AC2D-42D8-2E3FBA99DB23}"/>
              </a:ext>
            </a:extLst>
          </p:cNvPr>
          <p:cNvPicPr/>
          <p:nvPr/>
        </p:nvPicPr>
        <p:blipFill>
          <a:blip r:embed="rId3"/>
          <a:stretch/>
        </p:blipFill>
        <p:spPr>
          <a:xfrm>
            <a:off x="4174670" y="445704"/>
            <a:ext cx="6836229" cy="5966592"/>
          </a:xfrm>
          <a:prstGeom prst="rect">
            <a:avLst/>
          </a:prstGeom>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0"/>
          <p:cNvSpPr txBox="1">
            <a:spLocks noGrp="1"/>
          </p:cNvSpPr>
          <p:nvPr>
            <p:ph type="ctrTitle"/>
          </p:nvPr>
        </p:nvSpPr>
        <p:spPr>
          <a:xfrm>
            <a:off x="304800" y="268031"/>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2C62A9"/>
                </a:solidFill>
                <a:latin typeface="+mj-lt"/>
                <a:ea typeface="Calibri"/>
                <a:cs typeface="Calibri"/>
                <a:sym typeface="Calibri"/>
              </a:rPr>
              <a:t>Evidence synthesis </a:t>
            </a:r>
            <a:endParaRPr dirty="0">
              <a:latin typeface="+mj-lt"/>
            </a:endParaRPr>
          </a:p>
        </p:txBody>
      </p:sp>
      <p:sp>
        <p:nvSpPr>
          <p:cNvPr id="277" name="Google Shape;277;p30"/>
          <p:cNvSpPr txBox="1">
            <a:spLocks noGrp="1"/>
          </p:cNvSpPr>
          <p:nvPr>
            <p:ph type="subTitle" idx="1"/>
          </p:nvPr>
        </p:nvSpPr>
        <p:spPr>
          <a:xfrm>
            <a:off x="266701" y="1253387"/>
            <a:ext cx="6107596" cy="501723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Standard Cochrane methods – Two independent reviewers </a:t>
            </a:r>
            <a:endParaRPr dirty="0">
              <a:latin typeface="+mn-lt"/>
            </a:endParaRPr>
          </a:p>
          <a:p>
            <a:pPr marL="800100" marR="0" lvl="1"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Data abstraction</a:t>
            </a:r>
            <a:endParaRPr dirty="0">
              <a:latin typeface="+mn-lt"/>
            </a:endParaRPr>
          </a:p>
          <a:p>
            <a:pPr marL="800100" marR="0" lvl="1"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Critical appraisal – using validated tools </a:t>
            </a:r>
            <a:endParaRPr dirty="0">
              <a:latin typeface="+mn-lt"/>
            </a:endParaRPr>
          </a:p>
          <a:p>
            <a:pPr marL="457200" marR="0" lvl="1" indent="0" algn="l" rtl="0">
              <a:lnSpc>
                <a:spcPct val="100000"/>
              </a:lnSpc>
              <a:spcBef>
                <a:spcPts val="0"/>
              </a:spcBef>
              <a:spcAft>
                <a:spcPts val="0"/>
              </a:spcAft>
              <a:buClr>
                <a:schemeClr val="dk1"/>
              </a:buClr>
              <a:buSzPts val="2200"/>
              <a:buFont typeface="Arial"/>
              <a:buNone/>
            </a:pPr>
            <a:endParaRPr sz="2200" b="0" i="0" u="none" strike="noStrike" cap="none" dirty="0">
              <a:solidFill>
                <a:schemeClr val="dk1"/>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Data-analysis </a:t>
            </a:r>
            <a:endParaRPr dirty="0">
              <a:latin typeface="+mn-lt"/>
            </a:endParaRPr>
          </a:p>
          <a:p>
            <a:pPr marL="800100" marR="0" lvl="1"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Random effects meta-analysis and generic inverse variance</a:t>
            </a:r>
            <a:endParaRPr dirty="0">
              <a:latin typeface="+mn-lt"/>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Relative risk for dichotomous outcomes</a:t>
            </a:r>
            <a:endParaRPr dirty="0">
              <a:latin typeface="+mn-lt"/>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Mean difference for continuous outcomes</a:t>
            </a:r>
            <a:endParaRPr dirty="0">
              <a:latin typeface="+mn-lt"/>
            </a:endParaRPr>
          </a:p>
          <a:p>
            <a:pPr marL="800100" marR="0" lvl="1"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Heterogeneity assessed using the I</a:t>
            </a:r>
            <a:r>
              <a:rPr lang="en-US" sz="2200" b="0" i="0" u="none" strike="noStrike" cap="none" baseline="30000" dirty="0">
                <a:solidFill>
                  <a:srgbClr val="004990"/>
                </a:solidFill>
                <a:latin typeface="+mn-lt"/>
                <a:ea typeface="Calibri"/>
                <a:cs typeface="Calibri"/>
                <a:sym typeface="Calibri"/>
              </a:rPr>
              <a:t>2</a:t>
            </a:r>
            <a:r>
              <a:rPr lang="en-US" sz="2200" b="0" i="0" u="none" strike="noStrike" cap="none" dirty="0">
                <a:solidFill>
                  <a:srgbClr val="004990"/>
                </a:solidFill>
                <a:latin typeface="+mn-lt"/>
                <a:ea typeface="Calibri"/>
                <a:cs typeface="Calibri"/>
                <a:sym typeface="Calibri"/>
              </a:rPr>
              <a:t> statistic </a:t>
            </a:r>
            <a:endParaRPr dirty="0">
              <a:latin typeface="+mn-lt"/>
            </a:endParaRPr>
          </a:p>
          <a:p>
            <a:pPr marL="457200" marR="0" lvl="1" indent="0" algn="l" rtl="0">
              <a:lnSpc>
                <a:spcPct val="100000"/>
              </a:lnSpc>
              <a:spcBef>
                <a:spcPts val="0"/>
              </a:spcBef>
              <a:spcAft>
                <a:spcPts val="0"/>
              </a:spcAft>
              <a:buClr>
                <a:schemeClr val="dk1"/>
              </a:buClr>
              <a:buSzPts val="2200"/>
              <a:buFont typeface="Arial"/>
              <a:buNone/>
            </a:pPr>
            <a:endParaRPr sz="2200" b="0" i="0" u="none" strike="noStrike" cap="none" dirty="0">
              <a:solidFill>
                <a:schemeClr val="dk1"/>
              </a:solidFill>
              <a:latin typeface="+mn-lt"/>
              <a:ea typeface="Calibri"/>
              <a:cs typeface="Calibri"/>
              <a:sym typeface="Calibri"/>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dirty="0">
              <a:solidFill>
                <a:schemeClr val="dk2"/>
              </a:solidFill>
              <a:latin typeface="+mn-lt"/>
              <a:ea typeface="Calibri"/>
              <a:cs typeface="Calibri"/>
              <a:sym typeface="Calibri"/>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dirty="0">
              <a:solidFill>
                <a:schemeClr val="dk2"/>
              </a:solidFill>
              <a:latin typeface="+mn-lt"/>
              <a:ea typeface="Calibri"/>
              <a:cs typeface="Calibri"/>
              <a:sym typeface="Calibri"/>
            </a:endParaRPr>
          </a:p>
        </p:txBody>
      </p:sp>
      <p:sp>
        <p:nvSpPr>
          <p:cNvPr id="278" name="Google Shape;278;p30"/>
          <p:cNvSpPr txBox="1"/>
          <p:nvPr/>
        </p:nvSpPr>
        <p:spPr>
          <a:xfrm>
            <a:off x="8189970" y="645865"/>
            <a:ext cx="3291618"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Risk of bias graph example</a:t>
            </a:r>
            <a:endParaRPr sz="1400" b="0" i="0" u="none" strike="noStrike" cap="none">
              <a:solidFill>
                <a:srgbClr val="000000"/>
              </a:solidFill>
              <a:latin typeface="Arial"/>
              <a:ea typeface="Arial"/>
              <a:cs typeface="Arial"/>
              <a:sym typeface="Arial"/>
            </a:endParaRPr>
          </a:p>
        </p:txBody>
      </p:sp>
      <p:sp>
        <p:nvSpPr>
          <p:cNvPr id="279" name="Google Shape;279;p30"/>
          <p:cNvSpPr txBox="1"/>
          <p:nvPr/>
        </p:nvSpPr>
        <p:spPr>
          <a:xfrm>
            <a:off x="6374297" y="2917927"/>
            <a:ext cx="5817703"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Forest plot example – SGLT2 inhibitors – 3-point MACE</a:t>
            </a:r>
            <a:endParaRPr sz="1400" b="0" i="0" u="none" strike="noStrike" cap="none">
              <a:solidFill>
                <a:srgbClr val="000000"/>
              </a:solidFill>
              <a:latin typeface="Arial"/>
              <a:ea typeface="Arial"/>
              <a:cs typeface="Arial"/>
              <a:sym typeface="Arial"/>
            </a:endParaRPr>
          </a:p>
        </p:txBody>
      </p:sp>
      <p:pic>
        <p:nvPicPr>
          <p:cNvPr id="280" name="Google Shape;280;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46259" y="999150"/>
            <a:ext cx="4179040" cy="1717120"/>
          </a:xfrm>
          <a:prstGeom prst="rect">
            <a:avLst/>
          </a:prstGeom>
          <a:noFill/>
          <a:ln>
            <a:noFill/>
          </a:ln>
        </p:spPr>
      </p:pic>
      <p:pic>
        <p:nvPicPr>
          <p:cNvPr id="281" name="Google Shape;281;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74296" y="3356172"/>
            <a:ext cx="5744956" cy="25116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1"/>
          <p:cNvSpPr txBox="1">
            <a:spLocks noGrp="1"/>
          </p:cNvSpPr>
          <p:nvPr>
            <p:ph type="ctrTitle"/>
          </p:nvPr>
        </p:nvSpPr>
        <p:spPr>
          <a:xfrm>
            <a:off x="304800" y="268031"/>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2C62A9"/>
                </a:solidFill>
                <a:latin typeface="+mj-lt"/>
                <a:ea typeface="Calibri"/>
                <a:cs typeface="Calibri"/>
                <a:sym typeface="Calibri"/>
              </a:rPr>
              <a:t>Grading recommendations</a:t>
            </a:r>
            <a:endParaRPr dirty="0">
              <a:latin typeface="+mj-lt"/>
            </a:endParaRPr>
          </a:p>
        </p:txBody>
      </p:sp>
      <p:sp>
        <p:nvSpPr>
          <p:cNvPr id="287" name="Google Shape;287;p31"/>
          <p:cNvSpPr txBox="1">
            <a:spLocks noGrp="1"/>
          </p:cNvSpPr>
          <p:nvPr>
            <p:ph type="subTitle" idx="1"/>
          </p:nvPr>
        </p:nvSpPr>
        <p:spPr>
          <a:xfrm>
            <a:off x="304800" y="969762"/>
            <a:ext cx="10981267" cy="5017237"/>
          </a:xfrm>
          <a:prstGeom prst="rect">
            <a:avLst/>
          </a:prstGeom>
          <a:noFill/>
          <a:ln>
            <a:noFill/>
          </a:ln>
        </p:spPr>
        <p:txBody>
          <a:bodyPr spcFirstLastPara="1" wrap="square" lIns="91425" tIns="45700" rIns="91425" bIns="45700" anchor="t" anchorCtr="0">
            <a:noAutofit/>
          </a:bodyPr>
          <a:lstStyle/>
          <a:p>
            <a:pPr marL="365125" marR="0" lvl="1" indent="-352425"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n-lt"/>
                <a:ea typeface="Calibri"/>
                <a:cs typeface="Calibri"/>
                <a:sym typeface="Calibri"/>
              </a:rPr>
              <a:t>GRADE methodology</a:t>
            </a:r>
            <a:endParaRPr dirty="0">
              <a:latin typeface="+mn-lt"/>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The quality of the evidence – Level A, B, C, D</a:t>
            </a:r>
            <a:endParaRPr dirty="0">
              <a:latin typeface="+mn-lt"/>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Study limitations</a:t>
            </a:r>
            <a:endParaRPr dirty="0">
              <a:latin typeface="+mn-lt"/>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Inconsistency</a:t>
            </a:r>
            <a:endParaRPr dirty="0">
              <a:latin typeface="+mn-lt"/>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Indirectness</a:t>
            </a:r>
            <a:endParaRPr dirty="0">
              <a:latin typeface="+mn-lt"/>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Imprecision</a:t>
            </a:r>
            <a:endParaRPr dirty="0">
              <a:latin typeface="+mn-lt"/>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Publication bias</a:t>
            </a:r>
            <a:endParaRPr dirty="0">
              <a:latin typeface="+mn-lt"/>
            </a:endParaRPr>
          </a:p>
          <a:p>
            <a:pPr marL="342900" marR="0" lvl="0" indent="-203200" algn="l" rtl="0">
              <a:lnSpc>
                <a:spcPct val="100000"/>
              </a:lnSpc>
              <a:spcBef>
                <a:spcPts val="0"/>
              </a:spcBef>
              <a:spcAft>
                <a:spcPts val="0"/>
              </a:spcAft>
              <a:buClr>
                <a:schemeClr val="dk2"/>
              </a:buClr>
              <a:buSzPts val="2200"/>
              <a:buFont typeface="Arial"/>
              <a:buNone/>
            </a:pPr>
            <a:endParaRPr sz="12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Strength of the recommendation – “We recommend” or “We suggest”</a:t>
            </a:r>
            <a:endParaRPr dirty="0">
              <a:latin typeface="+mn-lt"/>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Two face-to-face meetings – New Orleans Jan 2019, Barcelona Sept 2019</a:t>
            </a:r>
            <a:endParaRPr dirty="0">
              <a:latin typeface="+mn-lt"/>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Balance of benefits and harms </a:t>
            </a:r>
            <a:endParaRPr dirty="0">
              <a:latin typeface="+mn-lt"/>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Quality of the evidence </a:t>
            </a:r>
            <a:endParaRPr dirty="0">
              <a:latin typeface="+mn-lt"/>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Patient values and preferences – Two patients on the Work Group</a:t>
            </a:r>
            <a:endParaRPr dirty="0">
              <a:latin typeface="+mn-lt"/>
            </a:endParaRPr>
          </a:p>
          <a:p>
            <a:pPr marL="1257300" marR="0" lvl="2" indent="-342900" algn="l" rtl="0">
              <a:lnSpc>
                <a:spcPct val="100000"/>
              </a:lnSpc>
              <a:spcBef>
                <a:spcPts val="0"/>
              </a:spcBef>
              <a:spcAft>
                <a:spcPts val="0"/>
              </a:spcAft>
              <a:buClr>
                <a:srgbClr val="004990"/>
              </a:buClr>
              <a:buSzPts val="2200"/>
              <a:buFont typeface="Arial"/>
              <a:buChar char="•"/>
            </a:pPr>
            <a:r>
              <a:rPr lang="en-US" sz="2200" b="0" i="0" u="none" strike="noStrike" cap="none" dirty="0">
                <a:solidFill>
                  <a:srgbClr val="004990"/>
                </a:solidFill>
                <a:latin typeface="+mn-lt"/>
                <a:ea typeface="Calibri"/>
                <a:cs typeface="Calibri"/>
                <a:sym typeface="Calibri"/>
              </a:rPr>
              <a:t>Resources and other considerations</a:t>
            </a:r>
          </a:p>
          <a:p>
            <a:pPr marL="1257300" marR="0" lvl="2" indent="-342900" algn="l" rtl="0">
              <a:lnSpc>
                <a:spcPct val="100000"/>
              </a:lnSpc>
              <a:spcBef>
                <a:spcPts val="0"/>
              </a:spcBef>
              <a:spcAft>
                <a:spcPts val="0"/>
              </a:spcAft>
              <a:buClr>
                <a:srgbClr val="004990"/>
              </a:buClr>
              <a:buSzPts val="2200"/>
              <a:buFont typeface="Arial"/>
              <a:buChar char="•"/>
            </a:pPr>
            <a:endParaRPr lang="en-US" sz="1200" b="0" i="0" u="none" strike="noStrike" cap="none" dirty="0">
              <a:solidFill>
                <a:srgbClr val="004990"/>
              </a:solidFill>
              <a:latin typeface="+mn-lt"/>
              <a:ea typeface="Calibri"/>
              <a:cs typeface="Calibri"/>
              <a:sym typeface="Calibri"/>
            </a:endParaRPr>
          </a:p>
          <a:p>
            <a:pPr marL="342900" lvl="1" indent="-342900">
              <a:lnSpc>
                <a:spcPct val="100000"/>
              </a:lnSpc>
              <a:spcBef>
                <a:spcPts val="0"/>
              </a:spcBef>
              <a:buClr>
                <a:srgbClr val="004990"/>
              </a:buClr>
              <a:buSzPts val="2200"/>
            </a:pPr>
            <a:r>
              <a:rPr lang="en-US" sz="2200" dirty="0">
                <a:solidFill>
                  <a:srgbClr val="004990"/>
                </a:solidFill>
                <a:latin typeface="+mn-lt"/>
                <a:ea typeface="Calibri"/>
                <a:cs typeface="Calibri"/>
                <a:sym typeface="Calibri"/>
              </a:rPr>
              <a:t>Update was conducted fully virtually through teleconferences</a:t>
            </a:r>
            <a:endParaRPr sz="2200" dirty="0">
              <a:latin typeface="+mn-lt"/>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dirty="0">
              <a:solidFill>
                <a:schemeClr val="dk2"/>
              </a:solidFill>
              <a:latin typeface="+mn-lt"/>
              <a:ea typeface="Calibri"/>
              <a:cs typeface="Calibri"/>
              <a:sym typeface="Calibri"/>
            </a:endParaRPr>
          </a:p>
        </p:txBody>
      </p:sp>
      <p:pic>
        <p:nvPicPr>
          <p:cNvPr id="288" name="Google Shape;288;p31"/>
          <p:cNvPicPr preferRelativeResize="0"/>
          <p:nvPr/>
        </p:nvPicPr>
        <p:blipFill rotWithShape="1">
          <a:blip r:embed="rId3">
            <a:alphaModFix/>
          </a:blip>
          <a:srcRect/>
          <a:stretch/>
        </p:blipFill>
        <p:spPr>
          <a:xfrm>
            <a:off x="9097434" y="969762"/>
            <a:ext cx="2188633" cy="8644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Guideline format</a:t>
            </a:r>
            <a:endParaRPr sz="4400" b="0" cap="small" dirty="0">
              <a:solidFill>
                <a:srgbClr val="2C62A9"/>
              </a:solidFill>
              <a:latin typeface="+mj-lt"/>
              <a:ea typeface="Calibri"/>
              <a:cs typeface="Calibri"/>
              <a:sym typeface="Calibri"/>
            </a:endParaRPr>
          </a:p>
        </p:txBody>
      </p:sp>
      <p:sp>
        <p:nvSpPr>
          <p:cNvPr id="2" name="Google Shape;287;p31">
            <a:extLst>
              <a:ext uri="{FF2B5EF4-FFF2-40B4-BE49-F238E27FC236}">
                <a16:creationId xmlns:a16="http://schemas.microsoft.com/office/drawing/2014/main" id="{C107549F-AEE4-5096-BB83-0DEA6FCDF4A2}"/>
              </a:ext>
            </a:extLst>
          </p:cNvPr>
          <p:cNvSpPr txBox="1">
            <a:spLocks noGrp="1"/>
          </p:cNvSpPr>
          <p:nvPr>
            <p:ph type="subTitle" idx="1"/>
          </p:nvPr>
        </p:nvSpPr>
        <p:spPr>
          <a:xfrm>
            <a:off x="304800" y="969762"/>
            <a:ext cx="10981267" cy="5017237"/>
          </a:xfrm>
          <a:prstGeom prst="rect">
            <a:avLst/>
          </a:prstGeom>
          <a:noFill/>
          <a:ln>
            <a:noFill/>
          </a:ln>
        </p:spPr>
        <p:txBody>
          <a:bodyPr spcFirstLastPara="1" wrap="square" lIns="91425" tIns="45700" rIns="91425" bIns="45700" anchor="t" anchorCtr="0">
            <a:noAutofit/>
          </a:bodyPr>
          <a:lstStyle/>
          <a:p>
            <a:pPr marL="365125" marR="0" lvl="1" indent="-352425"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n-lt"/>
                <a:ea typeface="Calibri"/>
                <a:cs typeface="Calibri"/>
                <a:sym typeface="Calibri"/>
              </a:rPr>
              <a:t>KDIGO guidelines continue to use GRADE methodology, but we have strengthened the link between the recommendation statements and underlying evidence base. </a:t>
            </a:r>
          </a:p>
          <a:p>
            <a:pPr marL="365125" marR="0" lvl="1" indent="-352425" algn="l" rtl="0">
              <a:lnSpc>
                <a:spcPct val="100000"/>
              </a:lnSpc>
              <a:spcBef>
                <a:spcPts val="0"/>
              </a:spcBef>
              <a:spcAft>
                <a:spcPts val="0"/>
              </a:spcAft>
              <a:buClr>
                <a:schemeClr val="dk2"/>
              </a:buClr>
              <a:buSzPts val="2800"/>
              <a:buFont typeface="Arial"/>
              <a:buChar char="•"/>
            </a:pPr>
            <a:r>
              <a:rPr lang="en-US" sz="2800" dirty="0">
                <a:solidFill>
                  <a:schemeClr val="dk2"/>
                </a:solidFill>
                <a:latin typeface="+mn-lt"/>
                <a:ea typeface="Calibri"/>
                <a:cs typeface="Calibri"/>
                <a:sym typeface="Calibri"/>
              </a:rPr>
              <a:t>Guidelines are now a </a:t>
            </a:r>
            <a:r>
              <a:rPr lang="en-US" sz="2800" dirty="0" err="1">
                <a:solidFill>
                  <a:schemeClr val="dk2"/>
                </a:solidFill>
                <a:latin typeface="+mn-lt"/>
                <a:ea typeface="Calibri"/>
                <a:cs typeface="Calibri"/>
                <a:sym typeface="Calibri"/>
              </a:rPr>
              <a:t>mox</a:t>
            </a:r>
            <a:r>
              <a:rPr lang="en-US" sz="2800" dirty="0">
                <a:solidFill>
                  <a:schemeClr val="dk2"/>
                </a:solidFill>
                <a:latin typeface="+mn-lt"/>
                <a:ea typeface="Calibri"/>
                <a:cs typeface="Calibri"/>
                <a:sym typeface="Calibri"/>
              </a:rPr>
              <a:t> of recommendations and practice points to help clinicians better evaluate and implement the guidelines from the Work Group. </a:t>
            </a:r>
          </a:p>
          <a:p>
            <a:pPr marL="365125" marR="0" lvl="1" indent="-352425" algn="l" rtl="0">
              <a:lnSpc>
                <a:spcPct val="100000"/>
              </a:lnSpc>
              <a:spcBef>
                <a:spcPts val="0"/>
              </a:spcBef>
              <a:spcAft>
                <a:spcPts val="0"/>
              </a:spcAft>
              <a:buClr>
                <a:schemeClr val="dk2"/>
              </a:buClr>
              <a:buSzPts val="2800"/>
              <a:buFont typeface="Arial"/>
              <a:buChar char="•"/>
            </a:pPr>
            <a:r>
              <a:rPr lang="en-US" sz="2800" dirty="0">
                <a:solidFill>
                  <a:schemeClr val="dk2"/>
                </a:solidFill>
                <a:latin typeface="+mn-lt"/>
                <a:ea typeface="Calibri"/>
                <a:cs typeface="Calibri"/>
                <a:sym typeface="Calibri"/>
              </a:rPr>
              <a:t>All recommendations follow a consistent and structured format and are similar in style to previous KDIGO recommendations. </a:t>
            </a:r>
          </a:p>
          <a:p>
            <a:pPr marL="365125" marR="0" lvl="1" indent="-352425" algn="l" rtl="0">
              <a:lnSpc>
                <a:spcPct val="100000"/>
              </a:lnSpc>
              <a:spcBef>
                <a:spcPts val="0"/>
              </a:spcBef>
              <a:spcAft>
                <a:spcPts val="0"/>
              </a:spcAft>
              <a:buClr>
                <a:schemeClr val="dk2"/>
              </a:buClr>
              <a:buSzPts val="2800"/>
              <a:buFont typeface="Arial"/>
              <a:buChar char="•"/>
            </a:pPr>
            <a:r>
              <a:rPr lang="en-US" sz="2800" dirty="0">
                <a:solidFill>
                  <a:schemeClr val="dk2"/>
                </a:solidFill>
                <a:latin typeface="+mn-lt"/>
                <a:ea typeface="Calibri"/>
                <a:cs typeface="Calibri"/>
                <a:sym typeface="Calibri"/>
              </a:rPr>
              <a:t>Practice points are may be formatted as text, a table, a figure, or an algorithm to make them easier to use in clinical practice. </a:t>
            </a:r>
            <a:endParaRPr sz="2200" dirty="0">
              <a:latin typeface="+mn-lt"/>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dirty="0">
              <a:solidFill>
                <a:schemeClr val="dk2"/>
              </a:solidFill>
              <a:latin typeface="+mn-lt"/>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3"/>
          <p:cNvSpPr txBox="1">
            <a:spLocks noGrp="1"/>
          </p:cNvSpPr>
          <p:nvPr>
            <p:ph type="ctrTitle"/>
          </p:nvPr>
        </p:nvSpPr>
        <p:spPr>
          <a:xfrm>
            <a:off x="215153" y="740246"/>
            <a:ext cx="12192000"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000" cap="small" dirty="0">
                <a:solidFill>
                  <a:srgbClr val="2C62A9"/>
                </a:solidFill>
                <a:latin typeface="+mj-lt"/>
                <a:ea typeface="Calibri"/>
                <a:cs typeface="Calibri"/>
                <a:sym typeface="Calibri"/>
              </a:rPr>
              <a:t>Situations when Practice Points Can/</a:t>
            </a:r>
            <a:br>
              <a:rPr lang="en-US" sz="4000" cap="small" dirty="0">
                <a:solidFill>
                  <a:srgbClr val="2C62A9"/>
                </a:solidFill>
                <a:latin typeface="+mj-lt"/>
                <a:ea typeface="Calibri"/>
                <a:cs typeface="Calibri"/>
                <a:sym typeface="Calibri"/>
              </a:rPr>
            </a:br>
            <a:r>
              <a:rPr lang="en-US" sz="4000" cap="small" dirty="0">
                <a:solidFill>
                  <a:srgbClr val="2C62A9"/>
                </a:solidFill>
                <a:latin typeface="+mj-lt"/>
                <a:ea typeface="Calibri"/>
                <a:cs typeface="Calibri"/>
                <a:sym typeface="Calibri"/>
              </a:rPr>
              <a:t>Should Be Used</a:t>
            </a:r>
            <a:endParaRPr sz="4000" b="0" cap="small" dirty="0">
              <a:solidFill>
                <a:srgbClr val="2C62A9"/>
              </a:solidFill>
              <a:latin typeface="+mj-lt"/>
              <a:ea typeface="Calibri"/>
              <a:cs typeface="Calibri"/>
              <a:sym typeface="Calibri"/>
            </a:endParaRPr>
          </a:p>
        </p:txBody>
      </p:sp>
      <p:graphicFrame>
        <p:nvGraphicFramePr>
          <p:cNvPr id="3" name="Diagram 2">
            <a:extLst>
              <a:ext uri="{FF2B5EF4-FFF2-40B4-BE49-F238E27FC236}">
                <a16:creationId xmlns:a16="http://schemas.microsoft.com/office/drawing/2014/main" id="{A75D5207-B621-F23D-6B1F-71D6B1299DA7}"/>
              </a:ext>
            </a:extLst>
          </p:cNvPr>
          <p:cNvGraphicFramePr/>
          <p:nvPr>
            <p:extLst>
              <p:ext uri="{D42A27DB-BD31-4B8C-83A1-F6EECF244321}">
                <p14:modId xmlns:p14="http://schemas.microsoft.com/office/powerpoint/2010/main" val="3102217520"/>
              </p:ext>
            </p:extLst>
          </p:nvPr>
        </p:nvGraphicFramePr>
        <p:xfrm>
          <a:off x="8497718" y="1032962"/>
          <a:ext cx="265730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3DE22BE5-43B6-D76A-3C1F-0FDA6D82E617}"/>
              </a:ext>
            </a:extLst>
          </p:cNvPr>
          <p:cNvGraphicFramePr/>
          <p:nvPr>
            <p:extLst>
              <p:ext uri="{D42A27DB-BD31-4B8C-83A1-F6EECF244321}">
                <p14:modId xmlns:p14="http://schemas.microsoft.com/office/powerpoint/2010/main" val="3031823202"/>
              </p:ext>
            </p:extLst>
          </p:nvPr>
        </p:nvGraphicFramePr>
        <p:xfrm>
          <a:off x="4703566" y="1032962"/>
          <a:ext cx="2657306"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4C2C6E8D-077D-C5AB-3C0B-F278D5027258}"/>
              </a:ext>
            </a:extLst>
          </p:cNvPr>
          <p:cNvGraphicFramePr/>
          <p:nvPr>
            <p:extLst>
              <p:ext uri="{D42A27DB-BD31-4B8C-83A1-F6EECF244321}">
                <p14:modId xmlns:p14="http://schemas.microsoft.com/office/powerpoint/2010/main" val="3963214540"/>
              </p:ext>
            </p:extLst>
          </p:nvPr>
        </p:nvGraphicFramePr>
        <p:xfrm>
          <a:off x="1011963" y="1032962"/>
          <a:ext cx="2657306" cy="54186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818839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3"/>
          <p:cNvSpPr txBox="1">
            <a:spLocks noGrp="1"/>
          </p:cNvSpPr>
          <p:nvPr>
            <p:ph type="ctrTitle"/>
          </p:nvPr>
        </p:nvSpPr>
        <p:spPr>
          <a:xfrm>
            <a:off x="249715" y="263803"/>
            <a:ext cx="11090676" cy="133917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How Should Practice Points Be Used When Caring for Patients?</a:t>
            </a:r>
            <a:endParaRPr sz="4400" b="0" cap="small" dirty="0">
              <a:solidFill>
                <a:srgbClr val="2C62A9"/>
              </a:solidFill>
              <a:latin typeface="+mj-lt"/>
              <a:ea typeface="Calibri"/>
              <a:cs typeface="Calibri"/>
              <a:sym typeface="Calibri"/>
            </a:endParaRPr>
          </a:p>
        </p:txBody>
      </p:sp>
      <p:sp>
        <p:nvSpPr>
          <p:cNvPr id="2" name="TextBox 1">
            <a:extLst>
              <a:ext uri="{FF2B5EF4-FFF2-40B4-BE49-F238E27FC236}">
                <a16:creationId xmlns:a16="http://schemas.microsoft.com/office/drawing/2014/main" id="{134E0151-27EA-9DA0-FB4C-3B0F2C8C743B}"/>
              </a:ext>
            </a:extLst>
          </p:cNvPr>
          <p:cNvSpPr txBox="1"/>
          <p:nvPr/>
        </p:nvSpPr>
        <p:spPr>
          <a:xfrm>
            <a:off x="249715" y="1602975"/>
            <a:ext cx="11496675" cy="3277820"/>
          </a:xfrm>
          <a:prstGeom prst="rect">
            <a:avLst/>
          </a:prstGeom>
          <a:noFill/>
        </p:spPr>
        <p:txBody>
          <a:bodyPr wrap="square" rtlCol="0">
            <a:spAutoFit/>
          </a:bodyPr>
          <a:lstStyle/>
          <a:p>
            <a:pPr marL="347663" lvl="1" indent="-342900">
              <a:spcAft>
                <a:spcPts val="600"/>
              </a:spcAft>
              <a:buClr>
                <a:schemeClr val="dk2"/>
              </a:buClr>
              <a:buSzPts val="2400"/>
              <a:buFont typeface="Arial" panose="020B0604020202020204" pitchFamily="34" charset="0"/>
              <a:buChar char="•"/>
            </a:pPr>
            <a:r>
              <a:rPr lang="en-US" sz="2400" dirty="0">
                <a:solidFill>
                  <a:srgbClr val="004990"/>
                </a:solidFill>
                <a:latin typeface="+mn-lt"/>
                <a:cs typeface="Calibri"/>
              </a:rPr>
              <a:t>Practice points are consensus statements about a specific aspect of care and supplement graded recommendations for which a larger quantity of evidence was identified. </a:t>
            </a:r>
          </a:p>
          <a:p>
            <a:pPr marL="347663" lvl="1" indent="-342900">
              <a:spcAft>
                <a:spcPts val="600"/>
              </a:spcAft>
              <a:buClr>
                <a:schemeClr val="dk2"/>
              </a:buClr>
              <a:buSzPts val="2400"/>
              <a:buFont typeface="Arial" panose="020B0604020202020204" pitchFamily="34" charset="0"/>
              <a:buChar char="•"/>
            </a:pPr>
            <a:r>
              <a:rPr lang="en-US" sz="2400" dirty="0">
                <a:solidFill>
                  <a:srgbClr val="004990"/>
                </a:solidFill>
                <a:latin typeface="+mn-lt"/>
                <a:cs typeface="Calibri" panose="020F0502020204030204" pitchFamily="34" charset="0"/>
              </a:rPr>
              <a:t>While practice points represent the expert judgment of the guideline Work Group, they may also be based on limited evidence. </a:t>
            </a:r>
          </a:p>
          <a:p>
            <a:pPr marL="347663" lvl="1" indent="-342900">
              <a:spcAft>
                <a:spcPts val="600"/>
              </a:spcAft>
              <a:buClr>
                <a:schemeClr val="dk2"/>
              </a:buClr>
              <a:buSzPts val="2400"/>
              <a:buFont typeface="Arial" panose="020B0604020202020204" pitchFamily="34" charset="0"/>
              <a:buChar char="•"/>
            </a:pPr>
            <a:r>
              <a:rPr lang="en-US" sz="2400" dirty="0">
                <a:solidFill>
                  <a:srgbClr val="004990"/>
                </a:solidFill>
                <a:latin typeface="+mn-lt"/>
                <a:cs typeface="Calibri" panose="020F0502020204030204" pitchFamily="34" charset="0"/>
              </a:rPr>
              <a:t>Unlike recommendations, practice points are not graded for strength of recommendation or certainty of the evidence. </a:t>
            </a:r>
          </a:p>
          <a:p>
            <a:pPr marL="347663" lvl="1" indent="-342900">
              <a:spcAft>
                <a:spcPts val="600"/>
              </a:spcAft>
              <a:buClr>
                <a:schemeClr val="dk2"/>
              </a:buClr>
              <a:buSzPts val="2400"/>
              <a:buFont typeface="Arial" panose="020B0604020202020204" pitchFamily="34" charset="0"/>
              <a:buChar char="•"/>
            </a:pPr>
            <a:r>
              <a:rPr lang="en-US" sz="2400" dirty="0">
                <a:solidFill>
                  <a:srgbClr val="004990"/>
                </a:solidFill>
                <a:latin typeface="+mn-lt"/>
                <a:cs typeface="Calibri" panose="020F0502020204030204" pitchFamily="34" charset="0"/>
              </a:rPr>
              <a:t>Users should consider the practice point as expert guidance, and use it as they see fit to inform the care of patients. </a:t>
            </a:r>
          </a:p>
        </p:txBody>
      </p:sp>
      <p:sp>
        <p:nvSpPr>
          <p:cNvPr id="3" name="Rectangle 2">
            <a:extLst>
              <a:ext uri="{FF2B5EF4-FFF2-40B4-BE49-F238E27FC236}">
                <a16:creationId xmlns:a16="http://schemas.microsoft.com/office/drawing/2014/main" id="{445B75FE-29CB-820E-C2FD-123AAA75880C}"/>
              </a:ext>
            </a:extLst>
          </p:cNvPr>
          <p:cNvSpPr/>
          <p:nvPr/>
        </p:nvSpPr>
        <p:spPr>
          <a:xfrm>
            <a:off x="4888391" y="5464036"/>
            <a:ext cx="2219325" cy="105727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4990"/>
                </a:solidFill>
                <a:latin typeface="Calibri" panose="020F0502020204030204" pitchFamily="34" charset="0"/>
                <a:cs typeface="Calibri" panose="020F0502020204030204" pitchFamily="34" charset="0"/>
              </a:rPr>
              <a:t>Start with recommendations</a:t>
            </a:r>
          </a:p>
        </p:txBody>
      </p:sp>
      <p:sp>
        <p:nvSpPr>
          <p:cNvPr id="4" name="Rectangle 3">
            <a:extLst>
              <a:ext uri="{FF2B5EF4-FFF2-40B4-BE49-F238E27FC236}">
                <a16:creationId xmlns:a16="http://schemas.microsoft.com/office/drawing/2014/main" id="{015B96D6-04D8-825D-32E9-C81F2E3FF9D0}"/>
              </a:ext>
            </a:extLst>
          </p:cNvPr>
          <p:cNvSpPr/>
          <p:nvPr/>
        </p:nvSpPr>
        <p:spPr>
          <a:xfrm>
            <a:off x="8593614" y="5464036"/>
            <a:ext cx="2219325" cy="1057275"/>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4990"/>
                </a:solidFill>
                <a:latin typeface="Calibri" panose="020F0502020204030204" pitchFamily="34" charset="0"/>
                <a:cs typeface="Calibri" panose="020F0502020204030204" pitchFamily="34" charset="0"/>
              </a:rPr>
              <a:t>Consider relevant practice points</a:t>
            </a:r>
          </a:p>
        </p:txBody>
      </p:sp>
      <p:sp>
        <p:nvSpPr>
          <p:cNvPr id="5" name="Arrow: Right 4">
            <a:extLst>
              <a:ext uri="{FF2B5EF4-FFF2-40B4-BE49-F238E27FC236}">
                <a16:creationId xmlns:a16="http://schemas.microsoft.com/office/drawing/2014/main" id="{EFD8A189-1FD3-CAF4-211B-40B723DA9CA8}"/>
              </a:ext>
            </a:extLst>
          </p:cNvPr>
          <p:cNvSpPr/>
          <p:nvPr/>
        </p:nvSpPr>
        <p:spPr>
          <a:xfrm>
            <a:off x="7422039" y="5835511"/>
            <a:ext cx="895350" cy="348020"/>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2D87A53-A05E-06A5-4C08-00AFD89500B7}"/>
              </a:ext>
            </a:extLst>
          </p:cNvPr>
          <p:cNvSpPr/>
          <p:nvPr/>
        </p:nvSpPr>
        <p:spPr>
          <a:xfrm>
            <a:off x="1183168" y="5543549"/>
            <a:ext cx="2219325" cy="105727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4990"/>
                </a:solidFill>
                <a:latin typeface="Calibri" panose="020F0502020204030204" pitchFamily="34" charset="0"/>
                <a:cs typeface="Calibri" panose="020F0502020204030204" pitchFamily="34" charset="0"/>
              </a:rPr>
              <a:t>New guideline disseminated</a:t>
            </a:r>
          </a:p>
        </p:txBody>
      </p:sp>
      <p:sp>
        <p:nvSpPr>
          <p:cNvPr id="7" name="Arrow: Right 6">
            <a:extLst>
              <a:ext uri="{FF2B5EF4-FFF2-40B4-BE49-F238E27FC236}">
                <a16:creationId xmlns:a16="http://schemas.microsoft.com/office/drawing/2014/main" id="{0B785D83-917E-5B87-116A-687971B99448}"/>
              </a:ext>
            </a:extLst>
          </p:cNvPr>
          <p:cNvSpPr/>
          <p:nvPr/>
        </p:nvSpPr>
        <p:spPr>
          <a:xfrm>
            <a:off x="3678718" y="5915024"/>
            <a:ext cx="895350" cy="34802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txBox="1">
            <a:spLocks noGrp="1"/>
          </p:cNvSpPr>
          <p:nvPr>
            <p:ph type="ctrTitle"/>
          </p:nvPr>
        </p:nvSpPr>
        <p:spPr>
          <a:xfrm>
            <a:off x="304800" y="3770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2C62A9"/>
                </a:solidFill>
                <a:latin typeface="+mj-lt"/>
                <a:ea typeface="Calibri"/>
                <a:cs typeface="Calibri"/>
                <a:sym typeface="Calibri"/>
              </a:rPr>
              <a:t>Diabetes &amp; CKD Guideline Contents</a:t>
            </a:r>
            <a:endParaRPr dirty="0">
              <a:latin typeface="+mj-lt"/>
            </a:endParaRPr>
          </a:p>
        </p:txBody>
      </p:sp>
      <p:sp>
        <p:nvSpPr>
          <p:cNvPr id="323" name="Google Shape;323;p36"/>
          <p:cNvSpPr txBox="1">
            <a:spLocks noGrp="1"/>
          </p:cNvSpPr>
          <p:nvPr>
            <p:ph type="subTitle" idx="1"/>
          </p:nvPr>
        </p:nvSpPr>
        <p:spPr>
          <a:xfrm>
            <a:off x="304796" y="1193070"/>
            <a:ext cx="5619750" cy="478862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Chapter 1. Comprehensive care in patients with diabetes and CKD</a:t>
            </a:r>
            <a:endParaRPr dirty="0">
              <a:latin typeface="+mn-lt"/>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Comprehensive diabetes and CKD management</a:t>
            </a:r>
            <a:endParaRPr dirty="0">
              <a:latin typeface="+mn-lt"/>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RAS blockade</a:t>
            </a:r>
          </a:p>
          <a:p>
            <a:pPr marL="800100" marR="0" lvl="1" indent="-342900" algn="l" rtl="0">
              <a:lnSpc>
                <a:spcPct val="100000"/>
              </a:lnSpc>
              <a:spcBef>
                <a:spcPts val="0"/>
              </a:spcBef>
              <a:spcAft>
                <a:spcPts val="0"/>
              </a:spcAft>
              <a:buClr>
                <a:schemeClr val="dk2"/>
              </a:buClr>
              <a:buSzPts val="2200"/>
              <a:buFont typeface="Arial"/>
              <a:buChar char="•"/>
            </a:pPr>
            <a:r>
              <a:rPr lang="en-US" sz="2200" dirty="0">
                <a:solidFill>
                  <a:schemeClr val="dk2"/>
                </a:solidFill>
                <a:latin typeface="+mn-lt"/>
                <a:ea typeface="Calibri"/>
                <a:cs typeface="Calibri"/>
                <a:sym typeface="Calibri"/>
              </a:rPr>
              <a:t>SGLT2i</a:t>
            </a:r>
          </a:p>
          <a:p>
            <a:pPr marL="800100" marR="0" lvl="1" indent="-342900" algn="l" rtl="0">
              <a:lnSpc>
                <a:spcPct val="100000"/>
              </a:lnSpc>
              <a:spcBef>
                <a:spcPts val="0"/>
              </a:spcBef>
              <a:spcAft>
                <a:spcPts val="0"/>
              </a:spcAft>
              <a:buClr>
                <a:schemeClr val="dk2"/>
              </a:buClr>
              <a:buSzPts val="2200"/>
              <a:buFont typeface="Arial"/>
              <a:buChar char="•"/>
            </a:pPr>
            <a:r>
              <a:rPr lang="en-US" sz="2200" dirty="0">
                <a:solidFill>
                  <a:schemeClr val="dk2"/>
                </a:solidFill>
                <a:latin typeface="+mn-lt"/>
                <a:ea typeface="Calibri"/>
                <a:cs typeface="Calibri"/>
                <a:sym typeface="Calibri"/>
              </a:rPr>
              <a:t>MRA</a:t>
            </a:r>
            <a:endParaRPr dirty="0">
              <a:latin typeface="+mn-lt"/>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Smoking cessation</a:t>
            </a:r>
            <a:endParaRPr dirty="0">
              <a:latin typeface="+mn-lt"/>
            </a:endParaRPr>
          </a:p>
          <a:p>
            <a:pPr marL="800100" marR="0" lvl="1" indent="-203200" algn="l" rtl="0">
              <a:lnSpc>
                <a:spcPct val="100000"/>
              </a:lnSpc>
              <a:spcBef>
                <a:spcPts val="0"/>
              </a:spcBef>
              <a:spcAft>
                <a:spcPts val="0"/>
              </a:spcAft>
              <a:buClr>
                <a:schemeClr val="dk1"/>
              </a:buClr>
              <a:buSzPts val="2200"/>
              <a:buFont typeface="Arial"/>
              <a:buNone/>
            </a:pPr>
            <a:endParaRPr sz="22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Chapter 2. Glycemic monitoring and targets in patients with diabetes and CKD</a:t>
            </a:r>
            <a:endParaRPr dirty="0">
              <a:latin typeface="+mn-lt"/>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Glycemic monitoring</a:t>
            </a:r>
            <a:endParaRPr dirty="0">
              <a:latin typeface="+mn-lt"/>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Glycemic targets</a:t>
            </a:r>
            <a:endParaRPr dirty="0">
              <a:latin typeface="+mn-lt"/>
            </a:endParaRPr>
          </a:p>
          <a:p>
            <a:pPr marL="800100" marR="0" lvl="1" indent="-203200" algn="l" rtl="0">
              <a:lnSpc>
                <a:spcPct val="100000"/>
              </a:lnSpc>
              <a:spcBef>
                <a:spcPts val="0"/>
              </a:spcBef>
              <a:spcAft>
                <a:spcPts val="0"/>
              </a:spcAft>
              <a:buClr>
                <a:schemeClr val="dk1"/>
              </a:buClr>
              <a:buSzPts val="2200"/>
              <a:buFont typeface="Arial"/>
              <a:buNone/>
            </a:pPr>
            <a:endParaRPr sz="2200" b="0" i="0" u="none" strike="noStrike" cap="none" dirty="0">
              <a:solidFill>
                <a:schemeClr val="dk2"/>
              </a:solidFill>
              <a:latin typeface="+mn-lt"/>
              <a:ea typeface="Calibri"/>
              <a:cs typeface="Calibri"/>
              <a:sym typeface="Calibri"/>
            </a:endParaRPr>
          </a:p>
        </p:txBody>
      </p:sp>
      <p:sp>
        <p:nvSpPr>
          <p:cNvPr id="324" name="Google Shape;324;p36"/>
          <p:cNvSpPr txBox="1"/>
          <p:nvPr/>
        </p:nvSpPr>
        <p:spPr>
          <a:xfrm>
            <a:off x="6267454" y="1193070"/>
            <a:ext cx="5619750" cy="478862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Chapter 3. Lifestyle interventions in patients with diabetes and CKD</a:t>
            </a:r>
            <a:endParaRPr lang="en-US" dirty="0">
              <a:latin typeface="+mn-lt"/>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Nutrition intake</a:t>
            </a:r>
            <a:endParaRPr lang="en-US" dirty="0">
              <a:latin typeface="+mn-lt"/>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Physical activity</a:t>
            </a:r>
            <a:endParaRPr lang="en-US" dirty="0">
              <a:latin typeface="+mn-lt"/>
            </a:endParaRPr>
          </a:p>
          <a:p>
            <a:pPr marL="342900" marR="0" lvl="0" indent="-342900" algn="l" rtl="0">
              <a:lnSpc>
                <a:spcPct val="100000"/>
              </a:lnSpc>
              <a:spcBef>
                <a:spcPts val="0"/>
              </a:spcBef>
              <a:spcAft>
                <a:spcPts val="0"/>
              </a:spcAft>
              <a:buClr>
                <a:schemeClr val="dk2"/>
              </a:buClr>
              <a:buSzPts val="2200"/>
              <a:buFont typeface="Arial"/>
              <a:buChar char="•"/>
            </a:pPr>
            <a:endParaRPr lang="en-US" sz="22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Chapter 4. Glucose-lowering therapies in patients with T2D and CKD</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Overall approach</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Metformin</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GLP-1 RA</a:t>
            </a:r>
            <a:endParaRPr sz="1400" b="0" i="0" u="none" strike="noStrike" cap="none" dirty="0">
              <a:solidFill>
                <a:srgbClr val="000000"/>
              </a:solidFill>
              <a:latin typeface="+mn-lt"/>
              <a:ea typeface="Arial"/>
              <a:cs typeface="Arial"/>
              <a:sym typeface="Arial"/>
            </a:endParaRPr>
          </a:p>
          <a:p>
            <a:pPr marL="800100" marR="0" lvl="1" indent="-203200" algn="l" rtl="0">
              <a:lnSpc>
                <a:spcPct val="100000"/>
              </a:lnSpc>
              <a:spcBef>
                <a:spcPts val="0"/>
              </a:spcBef>
              <a:spcAft>
                <a:spcPts val="0"/>
              </a:spcAft>
              <a:buClr>
                <a:schemeClr val="dk1"/>
              </a:buClr>
              <a:buSzPts val="2200"/>
              <a:buFont typeface="Arial"/>
              <a:buNone/>
            </a:pPr>
            <a:endParaRPr sz="22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Chapter 5. Approaches to management of patients with diabetes and CKD</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Self-management education programs</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dirty="0">
                <a:solidFill>
                  <a:schemeClr val="dk2"/>
                </a:solidFill>
                <a:latin typeface="+mn-lt"/>
                <a:ea typeface="Calibri"/>
                <a:cs typeface="Calibri"/>
                <a:sym typeface="Calibri"/>
              </a:rPr>
              <a:t>Team-based integrated care</a:t>
            </a:r>
            <a:endParaRPr sz="1400" b="0" i="0" u="none" strike="noStrike" cap="none" dirty="0">
              <a:solidFill>
                <a:srgbClr val="000000"/>
              </a:solidFill>
              <a:latin typeface="+mn-lt"/>
              <a:ea typeface="Arial"/>
              <a:cs typeface="Arial"/>
              <a:sym typeface="Arial"/>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dirty="0">
              <a:solidFill>
                <a:schemeClr val="dk2"/>
              </a:solidFill>
              <a:latin typeface="+mn-lt"/>
              <a:ea typeface="Calibri"/>
              <a:cs typeface="Calibri"/>
              <a:sym typeface="Calibri"/>
            </a:endParaRPr>
          </a:p>
          <a:p>
            <a:pPr marL="0" marR="0" lvl="0" indent="0" algn="l" rtl="0">
              <a:lnSpc>
                <a:spcPct val="100000"/>
              </a:lnSpc>
              <a:spcBef>
                <a:spcPts val="0"/>
              </a:spcBef>
              <a:spcAft>
                <a:spcPts val="0"/>
              </a:spcAft>
              <a:buClr>
                <a:schemeClr val="dk2"/>
              </a:buClr>
              <a:buSzPts val="1600"/>
              <a:buFont typeface="Arial"/>
              <a:buNone/>
            </a:pPr>
            <a:endParaRPr sz="1600" b="0" i="0" u="none" strike="noStrike" cap="none" dirty="0">
              <a:solidFill>
                <a:schemeClr val="dk2"/>
              </a:solidFill>
              <a:latin typeface="+mn-lt"/>
              <a:ea typeface="Calibri"/>
              <a:cs typeface="Calibri"/>
              <a:sym typeface="Calibri"/>
            </a:endParaRPr>
          </a:p>
          <a:p>
            <a:pPr marL="0" marR="0" lvl="0" indent="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836854"/>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Comprehensive Care in Patients with Diabetes and CKD</a:t>
            </a:r>
            <a:endParaRPr dirty="0">
              <a:latin typeface="+mj-lt"/>
            </a:endParaRPr>
          </a:p>
        </p:txBody>
      </p:sp>
      <p:sp>
        <p:nvSpPr>
          <p:cNvPr id="331" name="Google Shape;331;p37"/>
          <p:cNvSpPr txBox="1">
            <a:spLocks noGrp="1"/>
          </p:cNvSpPr>
          <p:nvPr>
            <p:ph type="subTitle" idx="1"/>
          </p:nvPr>
        </p:nvSpPr>
        <p:spPr>
          <a:xfrm>
            <a:off x="304799" y="1606219"/>
            <a:ext cx="4387961"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1.1.1: Patients with diabetes and chronic kidney disease (CKD) should be treated with a comprehensive strategy to reduce risks of kidney disease progression and cardiovascular disease (Figure 1 and 2).</a:t>
            </a:r>
            <a:endParaRPr dirty="0">
              <a:latin typeface="+mn-lt"/>
            </a:endParaRPr>
          </a:p>
        </p:txBody>
      </p:sp>
      <p:pic>
        <p:nvPicPr>
          <p:cNvPr id="2" name="Main graphic">
            <a:extLst>
              <a:ext uri="{FF2B5EF4-FFF2-40B4-BE49-F238E27FC236}">
                <a16:creationId xmlns:a16="http://schemas.microsoft.com/office/drawing/2014/main" id="{673D2E89-C603-96FA-47B8-45202E090ED2}"/>
              </a:ext>
            </a:extLst>
          </p:cNvPr>
          <p:cNvPicPr/>
          <p:nvPr/>
        </p:nvPicPr>
        <p:blipFill>
          <a:blip r:embed="rId3"/>
          <a:stretch/>
        </p:blipFill>
        <p:spPr>
          <a:xfrm>
            <a:off x="5930416" y="1160020"/>
            <a:ext cx="5683095" cy="4803202"/>
          </a:xfrm>
          <a:prstGeom prst="rect">
            <a:avLst/>
          </a:prstGeom>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0"/>
          <p:cNvSpPr txBox="1">
            <a:spLocks noGrp="1"/>
          </p:cNvSpPr>
          <p:nvPr>
            <p:ph type="ctrTitle"/>
          </p:nvPr>
        </p:nvSpPr>
        <p:spPr>
          <a:xfrm>
            <a:off x="304799" y="266636"/>
            <a:ext cx="11553826" cy="86793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800"/>
              <a:buFont typeface="Calibri"/>
              <a:buNone/>
            </a:pPr>
            <a:r>
              <a:rPr lang="en-US" sz="2800" dirty="0">
                <a:solidFill>
                  <a:srgbClr val="004990"/>
                </a:solidFill>
                <a:latin typeface="+mj-lt"/>
                <a:ea typeface="Calibri"/>
                <a:cs typeface="Calibri"/>
                <a:sym typeface="Calibri"/>
              </a:rPr>
              <a:t>Figure 2. Holistic approach for improving outcomes in patients with diabetes and chronic kidney disease</a:t>
            </a:r>
            <a:endParaRPr sz="2800" dirty="0">
              <a:solidFill>
                <a:srgbClr val="004990"/>
              </a:solidFill>
              <a:latin typeface="+mj-lt"/>
              <a:ea typeface="Calibri"/>
              <a:cs typeface="Calibri"/>
              <a:sym typeface="Calibri"/>
            </a:endParaRPr>
          </a:p>
        </p:txBody>
      </p:sp>
      <p:pic>
        <p:nvPicPr>
          <p:cNvPr id="2" name="Main graphic">
            <a:extLst>
              <a:ext uri="{FF2B5EF4-FFF2-40B4-BE49-F238E27FC236}">
                <a16:creationId xmlns:a16="http://schemas.microsoft.com/office/drawing/2014/main" id="{AD3BE35C-B625-B831-DCE4-66711384FB52}"/>
              </a:ext>
            </a:extLst>
          </p:cNvPr>
          <p:cNvPicPr/>
          <p:nvPr/>
        </p:nvPicPr>
        <p:blipFill>
          <a:blip r:embed="rId3"/>
          <a:stretch/>
        </p:blipFill>
        <p:spPr>
          <a:xfrm>
            <a:off x="2129229" y="1134566"/>
            <a:ext cx="7933542" cy="5209084"/>
          </a:xfrm>
          <a:prstGeom prst="rect">
            <a:avLst/>
          </a:prstGeom>
          <a:ln>
            <a:noFill/>
          </a:ln>
        </p:spPr>
      </p:pic>
    </p:spTree>
    <p:extLst>
      <p:ext uri="{BB962C8B-B14F-4D97-AF65-F5344CB8AC3E}">
        <p14:creationId xmlns:p14="http://schemas.microsoft.com/office/powerpoint/2010/main" val="1717575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4"/>
          <p:cNvSpPr txBox="1"/>
          <p:nvPr/>
        </p:nvSpPr>
        <p:spPr>
          <a:xfrm>
            <a:off x="270932" y="1066800"/>
            <a:ext cx="11142133" cy="5555109"/>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4990"/>
              </a:buClr>
              <a:buSzPts val="2000"/>
              <a:buFont typeface="Calibri"/>
              <a:buNone/>
            </a:pPr>
            <a:r>
              <a:rPr lang="en-US" sz="1800" b="1" i="0" u="none" strike="noStrike" cap="none" dirty="0">
                <a:solidFill>
                  <a:srgbClr val="004990"/>
                </a:solidFill>
                <a:latin typeface="+mn-lt"/>
                <a:ea typeface="Malgun Gothic" panose="020B0503020000020004" pitchFamily="34" charset="-127"/>
                <a:cs typeface="Calibri"/>
                <a:sym typeface="Calibri"/>
              </a:rPr>
              <a:t>Guidelines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KDIGO’s core mission. KDIGO is the only organization developing global guidelines in nephrology.</a:t>
            </a:r>
            <a:endParaRPr sz="1800" b="0" i="0" u="none" strike="noStrike" cap="none" dirty="0">
              <a:solidFill>
                <a:srgbClr val="000000"/>
              </a:solidFill>
              <a:latin typeface="+mn-lt"/>
              <a:ea typeface="Malgun Gothic" panose="020B0503020000020004" pitchFamily="34" charset="-127"/>
              <a:sym typeface="Arial"/>
            </a:endParaRPr>
          </a:p>
          <a:p>
            <a:pPr marL="0" marR="0" lvl="0" indent="0" algn="l" rtl="0">
              <a:lnSpc>
                <a:spcPct val="110000"/>
              </a:lnSpc>
              <a:spcBef>
                <a:spcPts val="0"/>
              </a:spcBef>
              <a:spcAft>
                <a:spcPts val="0"/>
              </a:spcAft>
              <a:buClr>
                <a:srgbClr val="004990"/>
              </a:buClr>
              <a:buSzPts val="1900"/>
              <a:buFont typeface="Calibri"/>
              <a:buNone/>
            </a:pPr>
            <a:endParaRPr sz="1800" b="0" i="0" u="none" strike="noStrike" cap="none" dirty="0">
              <a:solidFill>
                <a:srgbClr val="004990"/>
              </a:solidFill>
              <a:latin typeface="+mn-lt"/>
              <a:ea typeface="Malgun Gothic" panose="020B0503020000020004" pitchFamily="34" charset="-127"/>
              <a:cs typeface="Calibri"/>
              <a:sym typeface="Calibri"/>
            </a:endParaRPr>
          </a:p>
          <a:p>
            <a:pPr marL="0" marR="0" lvl="0" indent="0" algn="l" rtl="0">
              <a:lnSpc>
                <a:spcPct val="110000"/>
              </a:lnSpc>
              <a:spcBef>
                <a:spcPts val="0"/>
              </a:spcBef>
              <a:spcAft>
                <a:spcPts val="0"/>
              </a:spcAft>
              <a:buClr>
                <a:srgbClr val="004990"/>
              </a:buClr>
              <a:buSzPts val="2000"/>
              <a:buFont typeface="Calibri"/>
              <a:buNone/>
            </a:pPr>
            <a:r>
              <a:rPr lang="en-US" sz="1800" b="1" i="0" u="none" strike="noStrike" cap="none" dirty="0">
                <a:solidFill>
                  <a:srgbClr val="004990"/>
                </a:solidFill>
                <a:latin typeface="+mn-lt"/>
                <a:ea typeface="Malgun Gothic" panose="020B0503020000020004" pitchFamily="34" charset="-127"/>
                <a:cs typeface="Calibri"/>
                <a:sym typeface="Calibri"/>
              </a:rPr>
              <a:t>Controversies Conferences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International Conferences that examine significant topics in nephrology and related disciplines that are not fully resolved. Results in a published paper, usually in Kidney International. Often a Controversies Conference will prompt development of a guideline or a guideline update.</a:t>
            </a:r>
            <a:endParaRPr sz="1800" b="0" i="0" u="none" strike="noStrike" cap="none" dirty="0">
              <a:solidFill>
                <a:srgbClr val="000000"/>
              </a:solidFill>
              <a:latin typeface="+mn-lt"/>
              <a:ea typeface="Malgun Gothic" panose="020B0503020000020004" pitchFamily="34" charset="-127"/>
              <a:sym typeface="Arial"/>
            </a:endParaRPr>
          </a:p>
          <a:p>
            <a:pPr marL="0" marR="0" lvl="0" indent="0" algn="l" rtl="0">
              <a:lnSpc>
                <a:spcPct val="110000"/>
              </a:lnSpc>
              <a:spcBef>
                <a:spcPts val="0"/>
              </a:spcBef>
              <a:spcAft>
                <a:spcPts val="0"/>
              </a:spcAft>
              <a:buClr>
                <a:srgbClr val="004990"/>
              </a:buClr>
              <a:buSzPts val="1900"/>
              <a:buFont typeface="Calibri"/>
              <a:buNone/>
            </a:pPr>
            <a:endParaRPr sz="1800" b="0" i="0" u="none" strike="noStrike" cap="none" dirty="0">
              <a:solidFill>
                <a:srgbClr val="004990"/>
              </a:solidFill>
              <a:latin typeface="+mn-lt"/>
              <a:ea typeface="Malgun Gothic" panose="020B0503020000020004" pitchFamily="34" charset="-127"/>
              <a:cs typeface="Calibri"/>
              <a:sym typeface="Calibri"/>
            </a:endParaRPr>
          </a:p>
          <a:p>
            <a:pPr marL="0" marR="0" lvl="0" indent="0" algn="l" rtl="0">
              <a:lnSpc>
                <a:spcPct val="110000"/>
              </a:lnSpc>
              <a:spcBef>
                <a:spcPts val="0"/>
              </a:spcBef>
              <a:spcAft>
                <a:spcPts val="0"/>
              </a:spcAft>
              <a:buClr>
                <a:srgbClr val="004990"/>
              </a:buClr>
              <a:buSzPts val="2000"/>
              <a:buFont typeface="Calibri"/>
              <a:buNone/>
            </a:pPr>
            <a:r>
              <a:rPr lang="en-US" sz="1800" b="1" i="0" u="none" strike="noStrike" cap="none" dirty="0">
                <a:solidFill>
                  <a:srgbClr val="004990"/>
                </a:solidFill>
                <a:latin typeface="+mn-lt"/>
                <a:ea typeface="Malgun Gothic" panose="020B0503020000020004" pitchFamily="34" charset="-127"/>
                <a:cs typeface="Calibri"/>
                <a:sym typeface="Calibri"/>
              </a:rPr>
              <a:t>Implementation Activities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Dissemination and Implementation of KDIGO Guidelines </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Controversies Conference Reports and Observations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Live Clinical Practice Conferences – usually with a nephrology society to bring global KDIGO’s work to local audiences, using case studies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Implementation Summits bring local experts together to discuss local or regional barriers and opportunities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Core Implementation Kits – educational materials including Speaker’s Guides, Reference Tools, and Case Studies to assist with implementation of all KDIGO publications </a:t>
            </a:r>
            <a:endParaRPr sz="1800" b="0" i="0" u="none" strike="noStrike" cap="none" dirty="0">
              <a:solidFill>
                <a:srgbClr val="000000"/>
              </a:solidFill>
              <a:latin typeface="+mn-lt"/>
              <a:ea typeface="Malgun Gothic" panose="020B0503020000020004" pitchFamily="34" charset="-127"/>
              <a:sym typeface="Arial"/>
            </a:endParaRPr>
          </a:p>
        </p:txBody>
      </p:sp>
      <p:sp>
        <p:nvSpPr>
          <p:cNvPr id="89" name="Google Shape;89;p14"/>
          <p:cNvSpPr txBox="1"/>
          <p:nvPr/>
        </p:nvSpPr>
        <p:spPr>
          <a:xfrm>
            <a:off x="270932" y="278309"/>
            <a:ext cx="10566400" cy="769441"/>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2C62A9"/>
              </a:buClr>
              <a:buSzPts val="4400"/>
              <a:buFont typeface="Calibri"/>
              <a:buNone/>
            </a:pPr>
            <a:r>
              <a:rPr lang="en-US" sz="4400" b="0" i="0" u="none" strike="noStrike" cap="small" dirty="0">
                <a:solidFill>
                  <a:srgbClr val="2C62A9"/>
                </a:solidFill>
                <a:latin typeface="+mj-lt"/>
                <a:ea typeface="Malgun Gothic" panose="020B0503020000020004" pitchFamily="34" charset="-127"/>
                <a:cs typeface="Calibri"/>
                <a:sym typeface="Calibri"/>
              </a:rPr>
              <a:t>KDIGO Programs</a:t>
            </a:r>
            <a:endParaRPr sz="1400" b="0" i="0" u="none" strike="noStrike" cap="none" dirty="0">
              <a:solidFill>
                <a:srgbClr val="000000"/>
              </a:solidFill>
              <a:latin typeface="+mj-lt"/>
              <a:ea typeface="Malgun Gothic" panose="020B0503020000020004" pitchFamily="34" charset="-127"/>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8"/>
          <p:cNvSpPr txBox="1">
            <a:spLocks noGrp="1"/>
          </p:cNvSpPr>
          <p:nvPr>
            <p:ph type="ctrTitle"/>
          </p:nvPr>
        </p:nvSpPr>
        <p:spPr>
          <a:xfrm>
            <a:off x="304799" y="781504"/>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dirty="0">
                <a:solidFill>
                  <a:srgbClr val="2C62A9"/>
                </a:solidFill>
                <a:latin typeface="+mj-lt"/>
                <a:ea typeface="Calibri"/>
                <a:cs typeface="Calibri"/>
                <a:sym typeface="Calibri"/>
              </a:rPr>
              <a:t>Comprehensive Care in Patients with Diabetes and CKD</a:t>
            </a:r>
            <a:endParaRPr sz="4000" b="0" cap="small" dirty="0">
              <a:solidFill>
                <a:srgbClr val="2C62A9"/>
              </a:solidFill>
              <a:latin typeface="+mj-lt"/>
              <a:ea typeface="Calibri"/>
              <a:cs typeface="Calibri"/>
              <a:sym typeface="Calibri"/>
            </a:endParaRPr>
          </a:p>
        </p:txBody>
      </p:sp>
      <p:sp>
        <p:nvSpPr>
          <p:cNvPr id="338" name="Google Shape;338;p38"/>
          <p:cNvSpPr txBox="1">
            <a:spLocks noGrp="1"/>
          </p:cNvSpPr>
          <p:nvPr>
            <p:ph type="subTitle" idx="1"/>
          </p:nvPr>
        </p:nvSpPr>
        <p:spPr>
          <a:xfrm>
            <a:off x="304799" y="1828250"/>
            <a:ext cx="11090676" cy="248825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800" b="1" i="0" u="none" strike="noStrike" cap="none" dirty="0">
                <a:solidFill>
                  <a:schemeClr val="dk2"/>
                </a:solidFill>
                <a:latin typeface="+mn-lt"/>
                <a:ea typeface="Calibri"/>
                <a:cs typeface="Calibri"/>
                <a:sym typeface="Calibri"/>
              </a:rPr>
              <a:t>Recommendation 1.2.1: </a:t>
            </a:r>
            <a:r>
              <a:rPr lang="en-US" sz="2800" i="0" u="none" strike="noStrike" cap="none" dirty="0">
                <a:solidFill>
                  <a:schemeClr val="dk2"/>
                </a:solidFill>
                <a:latin typeface="+mn-lt"/>
                <a:ea typeface="Calibri"/>
                <a:cs typeface="Calibri"/>
                <a:sym typeface="Calibri"/>
              </a:rPr>
              <a:t>We recommend that treatment with an angiotensin-converting enzyme inhibitor (ACEi) or an angiotensin II receptor blocker (ARB) be initiated in patients with diabetes, hypertension, and albuminuria, and that these medications be titrated to the highest approved dose that is tolerated </a:t>
            </a:r>
            <a:r>
              <a:rPr lang="en-US" sz="2800" i="1" u="none" strike="noStrike" cap="none" dirty="0">
                <a:solidFill>
                  <a:schemeClr val="dk2"/>
                </a:solidFill>
                <a:latin typeface="+mn-lt"/>
                <a:ea typeface="Calibri"/>
                <a:cs typeface="Calibri"/>
                <a:sym typeface="Calibri"/>
              </a:rPr>
              <a:t>(1B)</a:t>
            </a:r>
            <a:r>
              <a:rPr lang="en-US" sz="2800" i="0" u="none" strike="noStrike" cap="none" dirty="0">
                <a:solidFill>
                  <a:schemeClr val="dk2"/>
                </a:solidFill>
                <a:latin typeface="+mn-lt"/>
                <a:ea typeface="Calibri"/>
                <a:cs typeface="Calibri"/>
                <a:sym typeface="Calibri"/>
              </a:rPr>
              <a:t>.</a:t>
            </a:r>
            <a:endParaRPr sz="2800" i="1" u="none" strike="noStrike" cap="none" dirty="0">
              <a:solidFill>
                <a:schemeClr val="dk2"/>
              </a:solidFill>
              <a:latin typeface="+mn-lt"/>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9"/>
          <p:cNvSpPr txBox="1">
            <a:spLocks noGrp="1"/>
          </p:cNvSpPr>
          <p:nvPr>
            <p:ph type="ctrTitle"/>
          </p:nvPr>
        </p:nvSpPr>
        <p:spPr>
          <a:xfrm>
            <a:off x="319087" y="873072"/>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dirty="0">
                <a:solidFill>
                  <a:srgbClr val="2C62A9"/>
                </a:solidFill>
                <a:latin typeface="+mj-lt"/>
                <a:ea typeface="Calibri"/>
                <a:cs typeface="Calibri"/>
                <a:sym typeface="Calibri"/>
              </a:rPr>
              <a:t>Comprehensive Care in Patients with Diabetes and CKD</a:t>
            </a:r>
            <a:endParaRPr sz="4000" b="0" cap="small" dirty="0">
              <a:solidFill>
                <a:srgbClr val="2C62A9"/>
              </a:solidFill>
              <a:latin typeface="+mj-lt"/>
              <a:ea typeface="Calibri"/>
              <a:cs typeface="Calibri"/>
              <a:sym typeface="Calibri"/>
            </a:endParaRPr>
          </a:p>
        </p:txBody>
      </p:sp>
      <p:sp>
        <p:nvSpPr>
          <p:cNvPr id="344" name="Google Shape;344;p39"/>
          <p:cNvSpPr txBox="1">
            <a:spLocks noGrp="1"/>
          </p:cNvSpPr>
          <p:nvPr>
            <p:ph type="subTitle" idx="1"/>
          </p:nvPr>
        </p:nvSpPr>
        <p:spPr>
          <a:xfrm>
            <a:off x="319087" y="1505405"/>
            <a:ext cx="11090676" cy="5661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1.2.1: For patients with diabetes, albuminuria, and normal blood pressure, treatment with an </a:t>
            </a:r>
            <a:r>
              <a:rPr lang="en-US" sz="2400" b="0" i="0" u="none" strike="noStrike" cap="none" dirty="0" err="1">
                <a:solidFill>
                  <a:schemeClr val="dk2"/>
                </a:solidFill>
                <a:latin typeface="+mn-lt"/>
                <a:ea typeface="Calibri"/>
                <a:cs typeface="Calibri"/>
                <a:sym typeface="Calibri"/>
              </a:rPr>
              <a:t>ACEi</a:t>
            </a:r>
            <a:r>
              <a:rPr lang="en-US" sz="2400" b="0" i="0" u="none" strike="noStrike" cap="none" dirty="0">
                <a:solidFill>
                  <a:schemeClr val="dk2"/>
                </a:solidFill>
                <a:latin typeface="+mn-lt"/>
                <a:ea typeface="Calibri"/>
                <a:cs typeface="Calibri"/>
                <a:sym typeface="Calibri"/>
              </a:rPr>
              <a:t> or ARB may be considered.</a:t>
            </a:r>
            <a:endParaRPr dirty="0">
              <a:latin typeface="+mn-lt"/>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1.2.2: Monitor for changes in blood pressure, serum creatinine, and serum potassium within 2-4 weeks of initiation or increase in the dose of an </a:t>
            </a:r>
            <a:r>
              <a:rPr lang="en-US" sz="2400" b="0" i="0" u="none" strike="noStrike" cap="none" dirty="0" err="1">
                <a:solidFill>
                  <a:schemeClr val="dk2"/>
                </a:solidFill>
                <a:latin typeface="+mn-lt"/>
                <a:ea typeface="Calibri"/>
                <a:cs typeface="Calibri"/>
                <a:sym typeface="Calibri"/>
              </a:rPr>
              <a:t>ACEi</a:t>
            </a:r>
            <a:r>
              <a:rPr lang="en-US" sz="2400" b="0" i="0" u="none" strike="noStrike" cap="none" dirty="0">
                <a:solidFill>
                  <a:schemeClr val="dk2"/>
                </a:solidFill>
                <a:latin typeface="+mn-lt"/>
                <a:ea typeface="Calibri"/>
                <a:cs typeface="Calibri"/>
                <a:sym typeface="Calibri"/>
              </a:rPr>
              <a:t> or ARB (Figure 4).</a:t>
            </a:r>
            <a:endParaRPr dirty="0">
              <a:latin typeface="+mn-lt"/>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1.2.3: Continue </a:t>
            </a:r>
            <a:r>
              <a:rPr lang="en-US" sz="2400" b="0" i="0" u="none" strike="noStrike" cap="none" dirty="0" err="1">
                <a:solidFill>
                  <a:schemeClr val="dk2"/>
                </a:solidFill>
                <a:latin typeface="+mn-lt"/>
                <a:ea typeface="Calibri"/>
                <a:cs typeface="Calibri"/>
                <a:sym typeface="Calibri"/>
              </a:rPr>
              <a:t>ACEi</a:t>
            </a:r>
            <a:r>
              <a:rPr lang="en-US" sz="2400" b="0" i="0" u="none" strike="noStrike" cap="none" dirty="0">
                <a:solidFill>
                  <a:schemeClr val="dk2"/>
                </a:solidFill>
                <a:latin typeface="+mn-lt"/>
                <a:ea typeface="Calibri"/>
                <a:cs typeface="Calibri"/>
                <a:sym typeface="Calibri"/>
              </a:rPr>
              <a:t> or ARB therapy unless serum creatinine rises by more than 30% within 4 weeks following initiation of treatment or an increase in dose (Figure 4).</a:t>
            </a:r>
            <a:endParaRPr dirty="0">
              <a:latin typeface="+mn-lt"/>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1.2.4: Advise contraception in women who are receiving </a:t>
            </a:r>
            <a:r>
              <a:rPr lang="en-US" sz="2400" b="0" i="0" u="none" strike="noStrike" cap="none" dirty="0" err="1">
                <a:solidFill>
                  <a:schemeClr val="dk2"/>
                </a:solidFill>
                <a:latin typeface="+mn-lt"/>
                <a:ea typeface="Calibri"/>
                <a:cs typeface="Calibri"/>
                <a:sym typeface="Calibri"/>
              </a:rPr>
              <a:t>ACEi</a:t>
            </a:r>
            <a:r>
              <a:rPr lang="en-US" sz="2400" b="0" i="0" u="none" strike="noStrike" cap="none" dirty="0">
                <a:solidFill>
                  <a:schemeClr val="dk2"/>
                </a:solidFill>
                <a:latin typeface="+mn-lt"/>
                <a:ea typeface="Calibri"/>
                <a:cs typeface="Calibri"/>
                <a:sym typeface="Calibri"/>
              </a:rPr>
              <a:t> or ARB therapy and discontinue these agents in women who are considering pregnancy or who become pregnant.</a:t>
            </a:r>
            <a:endParaRPr dirty="0">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0"/>
          <p:cNvSpPr txBox="1">
            <a:spLocks noGrp="1"/>
          </p:cNvSpPr>
          <p:nvPr>
            <p:ph type="ctrTitle"/>
          </p:nvPr>
        </p:nvSpPr>
        <p:spPr>
          <a:xfrm>
            <a:off x="304799" y="266636"/>
            <a:ext cx="11553826" cy="86793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800"/>
              <a:buFont typeface="Calibri"/>
              <a:buNone/>
            </a:pPr>
            <a:r>
              <a:rPr lang="en-US" sz="2800" dirty="0">
                <a:solidFill>
                  <a:srgbClr val="004990"/>
                </a:solidFill>
                <a:latin typeface="+mj-lt"/>
                <a:ea typeface="Calibri"/>
                <a:cs typeface="Calibri"/>
                <a:sym typeface="Calibri"/>
              </a:rPr>
              <a:t>Figure 4. Monitoring of serum creatinine and potassium during </a:t>
            </a:r>
            <a:r>
              <a:rPr lang="en-US" sz="2800" dirty="0" err="1">
                <a:solidFill>
                  <a:srgbClr val="004990"/>
                </a:solidFill>
                <a:latin typeface="+mj-lt"/>
                <a:ea typeface="Calibri"/>
                <a:cs typeface="Calibri"/>
                <a:sym typeface="Calibri"/>
              </a:rPr>
              <a:t>ACEi</a:t>
            </a:r>
            <a:r>
              <a:rPr lang="en-US" sz="2800" dirty="0">
                <a:solidFill>
                  <a:srgbClr val="004990"/>
                </a:solidFill>
                <a:latin typeface="+mj-lt"/>
                <a:ea typeface="Calibri"/>
                <a:cs typeface="Calibri"/>
                <a:sym typeface="Calibri"/>
              </a:rPr>
              <a:t> or ARB treatment - dose adjustment and monitoring of side effects</a:t>
            </a:r>
            <a:endParaRPr sz="2800" dirty="0">
              <a:solidFill>
                <a:srgbClr val="004990"/>
              </a:solidFill>
              <a:latin typeface="+mj-lt"/>
              <a:ea typeface="Calibri"/>
              <a:cs typeface="Calibri"/>
              <a:sym typeface="Calibri"/>
            </a:endParaRPr>
          </a:p>
        </p:txBody>
      </p:sp>
      <p:pic>
        <p:nvPicPr>
          <p:cNvPr id="2" name="Main graphic">
            <a:extLst>
              <a:ext uri="{FF2B5EF4-FFF2-40B4-BE49-F238E27FC236}">
                <a16:creationId xmlns:a16="http://schemas.microsoft.com/office/drawing/2014/main" id="{4CCE647E-BD36-1977-828D-D786B29089F3}"/>
              </a:ext>
            </a:extLst>
          </p:cNvPr>
          <p:cNvPicPr/>
          <p:nvPr/>
        </p:nvPicPr>
        <p:blipFill>
          <a:blip r:embed="rId3"/>
          <a:stretch/>
        </p:blipFill>
        <p:spPr>
          <a:xfrm>
            <a:off x="2060565" y="1134566"/>
            <a:ext cx="8070870" cy="5285284"/>
          </a:xfrm>
          <a:prstGeom prst="rect">
            <a:avLst/>
          </a:prstGeom>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1"/>
          <p:cNvSpPr txBox="1">
            <a:spLocks noGrp="1"/>
          </p:cNvSpPr>
          <p:nvPr>
            <p:ph type="ctrTitle"/>
          </p:nvPr>
        </p:nvSpPr>
        <p:spPr>
          <a:xfrm>
            <a:off x="304799" y="929621"/>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dirty="0">
                <a:solidFill>
                  <a:srgbClr val="2C62A9"/>
                </a:solidFill>
                <a:latin typeface="+mj-lt"/>
                <a:ea typeface="Calibri"/>
                <a:cs typeface="Calibri"/>
                <a:sym typeface="Calibri"/>
              </a:rPr>
              <a:t>Comprehensive Care in Patients with Diabetes and CKD</a:t>
            </a:r>
            <a:endParaRPr sz="4000" b="0" cap="small" dirty="0">
              <a:solidFill>
                <a:srgbClr val="2C62A9"/>
              </a:solidFill>
              <a:latin typeface="+mj-lt"/>
              <a:ea typeface="Calibri"/>
              <a:cs typeface="Calibri"/>
              <a:sym typeface="Calibri"/>
            </a:endParaRPr>
          </a:p>
        </p:txBody>
      </p:sp>
      <p:sp>
        <p:nvSpPr>
          <p:cNvPr id="356" name="Google Shape;356;p41"/>
          <p:cNvSpPr txBox="1">
            <a:spLocks noGrp="1"/>
          </p:cNvSpPr>
          <p:nvPr>
            <p:ph type="subTitle" idx="1"/>
          </p:nvPr>
        </p:nvSpPr>
        <p:spPr>
          <a:xfrm>
            <a:off x="304799" y="1575952"/>
            <a:ext cx="11090676" cy="528204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1.2.5: Hyperkalemia associated with the use of an </a:t>
            </a:r>
            <a:r>
              <a:rPr lang="en-US" sz="2400" b="0" i="0" u="none" strike="noStrike" cap="none" dirty="0" err="1">
                <a:solidFill>
                  <a:schemeClr val="dk2"/>
                </a:solidFill>
                <a:latin typeface="+mn-lt"/>
                <a:ea typeface="Calibri"/>
                <a:cs typeface="Calibri"/>
                <a:sym typeface="Calibri"/>
              </a:rPr>
              <a:t>ACEi</a:t>
            </a:r>
            <a:r>
              <a:rPr lang="en-US" sz="2400" b="0" i="0" u="none" strike="noStrike" cap="none" dirty="0">
                <a:solidFill>
                  <a:schemeClr val="dk2"/>
                </a:solidFill>
                <a:latin typeface="+mn-lt"/>
                <a:ea typeface="Calibri"/>
                <a:cs typeface="Calibri"/>
                <a:sym typeface="Calibri"/>
              </a:rPr>
              <a:t> or ARB can often be managed by measures to reduce serum potassium levels rather than decreasing the dose or stopping </a:t>
            </a:r>
            <a:r>
              <a:rPr lang="en-US" sz="2400" b="0" i="0" u="none" strike="noStrike" cap="none" dirty="0" err="1">
                <a:solidFill>
                  <a:schemeClr val="dk2"/>
                </a:solidFill>
                <a:latin typeface="+mn-lt"/>
                <a:ea typeface="Calibri"/>
                <a:cs typeface="Calibri"/>
                <a:sym typeface="Calibri"/>
              </a:rPr>
              <a:t>ACEi</a:t>
            </a:r>
            <a:r>
              <a:rPr lang="en-US" sz="2400" b="0" i="0" u="none" strike="noStrike" cap="none" dirty="0">
                <a:solidFill>
                  <a:schemeClr val="dk2"/>
                </a:solidFill>
                <a:latin typeface="+mn-lt"/>
                <a:ea typeface="Calibri"/>
                <a:cs typeface="Calibri"/>
                <a:sym typeface="Calibri"/>
              </a:rPr>
              <a:t> or ARB immediately (Figure 4).</a:t>
            </a:r>
            <a:endParaRPr dirty="0">
              <a:latin typeface="+mn-lt"/>
            </a:endParaRPr>
          </a:p>
          <a:p>
            <a:pPr marL="228600" lvl="0" indent="-114300" algn="l" rtl="0">
              <a:lnSpc>
                <a:spcPct val="90000"/>
              </a:lnSpc>
              <a:spcBef>
                <a:spcPts val="1000"/>
              </a:spcBef>
              <a:spcAft>
                <a:spcPts val="0"/>
              </a:spcAft>
              <a:buClr>
                <a:schemeClr val="dk2"/>
              </a:buClr>
              <a:buSzPts val="1800"/>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1.2.6: Reduce the dose or discontinue </a:t>
            </a:r>
            <a:r>
              <a:rPr lang="en-US" sz="2400" b="0" i="0" u="none" strike="noStrike" cap="none" dirty="0" err="1">
                <a:solidFill>
                  <a:schemeClr val="dk2"/>
                </a:solidFill>
                <a:latin typeface="+mn-lt"/>
                <a:ea typeface="Calibri"/>
                <a:cs typeface="Calibri"/>
                <a:sym typeface="Calibri"/>
              </a:rPr>
              <a:t>ACEi</a:t>
            </a:r>
            <a:r>
              <a:rPr lang="en-US" sz="2400" b="0" i="0" u="none" strike="noStrike" cap="none" dirty="0">
                <a:solidFill>
                  <a:schemeClr val="dk2"/>
                </a:solidFill>
                <a:latin typeface="+mn-lt"/>
                <a:ea typeface="Calibri"/>
                <a:cs typeface="Calibri"/>
                <a:sym typeface="Calibri"/>
              </a:rPr>
              <a:t> or ARB therapy in the setting of either symptomatic hypotension or uncontrolled hyperkalemia despite medical treatment outlined in Practice Point 1.2.5., or to reduce uremic symptoms while treating kidney failure (estimated glomerular filtration rate [eGFR] &lt;15 ml/min per 1.73 m</a:t>
            </a:r>
            <a:r>
              <a:rPr lang="en-US" sz="2400" b="0" i="0" u="none" strike="noStrike" cap="none" baseline="30000" dirty="0">
                <a:solidFill>
                  <a:schemeClr val="dk2"/>
                </a:solidFill>
                <a:latin typeface="+mn-lt"/>
                <a:ea typeface="Calibri"/>
                <a:cs typeface="Calibri"/>
                <a:sym typeface="Calibri"/>
              </a:rPr>
              <a:t>2</a:t>
            </a:r>
            <a:r>
              <a:rPr lang="en-US" sz="2400" b="0" i="0" u="none" strike="noStrike" cap="none" dirty="0">
                <a:solidFill>
                  <a:schemeClr val="dk2"/>
                </a:solidFill>
                <a:latin typeface="+mn-lt"/>
                <a:ea typeface="Calibri"/>
                <a:cs typeface="Calibri"/>
                <a:sym typeface="Calibri"/>
              </a:rPr>
              <a:t>).</a:t>
            </a:r>
            <a:endParaRPr dirty="0">
              <a:latin typeface="+mn-lt"/>
            </a:endParaRPr>
          </a:p>
          <a:p>
            <a:pPr marL="228600" lvl="0" indent="-114300" algn="l" rtl="0">
              <a:lnSpc>
                <a:spcPct val="90000"/>
              </a:lnSpc>
              <a:spcBef>
                <a:spcPts val="1000"/>
              </a:spcBef>
              <a:spcAft>
                <a:spcPts val="0"/>
              </a:spcAft>
              <a:buClr>
                <a:schemeClr val="dk2"/>
              </a:buClr>
              <a:buSzPts val="1800"/>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1.2.7: Use only one agent at a time to block the RAS. The combination of an </a:t>
            </a:r>
            <a:r>
              <a:rPr lang="en-US" sz="2400" b="0" i="0" u="none" strike="noStrike" cap="none" dirty="0" err="1">
                <a:solidFill>
                  <a:schemeClr val="dk2"/>
                </a:solidFill>
                <a:latin typeface="+mn-lt"/>
                <a:ea typeface="Calibri"/>
                <a:cs typeface="Calibri"/>
                <a:sym typeface="Calibri"/>
              </a:rPr>
              <a:t>ACEi</a:t>
            </a:r>
            <a:r>
              <a:rPr lang="en-US" sz="2400" b="0" i="0" u="none" strike="noStrike" cap="none" dirty="0">
                <a:solidFill>
                  <a:schemeClr val="dk2"/>
                </a:solidFill>
                <a:latin typeface="+mn-lt"/>
                <a:ea typeface="Calibri"/>
                <a:cs typeface="Calibri"/>
                <a:sym typeface="Calibri"/>
              </a:rPr>
              <a:t> with an ARB, or the combination of an </a:t>
            </a:r>
            <a:r>
              <a:rPr lang="en-US" sz="2400" b="0" i="0" u="none" strike="noStrike" cap="none" dirty="0" err="1">
                <a:solidFill>
                  <a:schemeClr val="dk2"/>
                </a:solidFill>
                <a:latin typeface="+mn-lt"/>
                <a:ea typeface="Calibri"/>
                <a:cs typeface="Calibri"/>
                <a:sym typeface="Calibri"/>
              </a:rPr>
              <a:t>ACEi</a:t>
            </a:r>
            <a:r>
              <a:rPr lang="en-US" sz="2400" b="0" i="0" u="none" strike="noStrike" cap="none" dirty="0">
                <a:solidFill>
                  <a:schemeClr val="dk2"/>
                </a:solidFill>
                <a:latin typeface="+mn-lt"/>
                <a:ea typeface="Calibri"/>
                <a:cs typeface="Calibri"/>
                <a:sym typeface="Calibri"/>
              </a:rPr>
              <a:t> or ARB with a direct renin inhibitor, is potentially harmful.</a:t>
            </a:r>
            <a:endParaRPr dirty="0">
              <a:latin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6"/>
          <p:cNvSpPr txBox="1">
            <a:spLocks noGrp="1"/>
          </p:cNvSpPr>
          <p:nvPr>
            <p:ph type="ctrTitle"/>
          </p:nvPr>
        </p:nvSpPr>
        <p:spPr>
          <a:xfrm>
            <a:off x="304800" y="813909"/>
            <a:ext cx="11553826" cy="60419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dirty="0">
                <a:solidFill>
                  <a:srgbClr val="2C62A9"/>
                </a:solidFill>
                <a:latin typeface="+mj-lt"/>
                <a:ea typeface="Calibri"/>
                <a:cs typeface="Calibri"/>
                <a:sym typeface="Calibri"/>
              </a:rPr>
              <a:t>Comprehensive Care in Patients with Diabetes and CKD</a:t>
            </a:r>
            <a:endParaRPr dirty="0">
              <a:latin typeface="+mj-lt"/>
            </a:endParaRPr>
          </a:p>
        </p:txBody>
      </p:sp>
      <p:sp>
        <p:nvSpPr>
          <p:cNvPr id="523" name="Google Shape;523;p66"/>
          <p:cNvSpPr txBox="1">
            <a:spLocks noGrp="1"/>
          </p:cNvSpPr>
          <p:nvPr>
            <p:ph type="subTitle" idx="1"/>
          </p:nvPr>
        </p:nvSpPr>
        <p:spPr>
          <a:xfrm>
            <a:off x="304800" y="1611250"/>
            <a:ext cx="3285565" cy="333726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b="1" i="0" u="none" strike="noStrike" cap="none" dirty="0">
                <a:solidFill>
                  <a:schemeClr val="dk2"/>
                </a:solidFill>
                <a:latin typeface="+mn-lt"/>
                <a:ea typeface="Calibri"/>
                <a:cs typeface="Calibri"/>
                <a:sym typeface="Calibri"/>
              </a:rPr>
              <a:t>Recommendation </a:t>
            </a:r>
            <a:r>
              <a:rPr lang="en-US" b="1" dirty="0">
                <a:latin typeface="+mn-lt"/>
                <a:ea typeface="Calibri"/>
              </a:rPr>
              <a:t>1.3.1</a:t>
            </a:r>
            <a:r>
              <a:rPr lang="en-US" b="1" i="0" u="none" strike="noStrike" cap="none" dirty="0">
                <a:solidFill>
                  <a:schemeClr val="dk2"/>
                </a:solidFill>
                <a:latin typeface="+mn-lt"/>
                <a:ea typeface="Calibri"/>
                <a:cs typeface="Calibri"/>
                <a:sym typeface="Calibri"/>
              </a:rPr>
              <a:t>: </a:t>
            </a:r>
            <a:r>
              <a:rPr lang="en-US" i="0" u="none" strike="noStrike" cap="none" dirty="0">
                <a:solidFill>
                  <a:schemeClr val="dk2"/>
                </a:solidFill>
                <a:latin typeface="+mn-lt"/>
                <a:ea typeface="Calibri"/>
                <a:cs typeface="Calibri"/>
                <a:sym typeface="Calibri"/>
              </a:rPr>
              <a:t>We recommend treating patients with type 2 diabetes (T2D), CKD, and eGFR ≥20 ml/min per 1.73 m</a:t>
            </a:r>
            <a:r>
              <a:rPr lang="en-US" i="0" u="none" strike="noStrike" cap="none" baseline="30000" dirty="0">
                <a:solidFill>
                  <a:schemeClr val="dk2"/>
                </a:solidFill>
                <a:latin typeface="+mn-lt"/>
                <a:ea typeface="Calibri"/>
                <a:cs typeface="Calibri"/>
                <a:sym typeface="Calibri"/>
              </a:rPr>
              <a:t>2</a:t>
            </a:r>
            <a:r>
              <a:rPr lang="en-US" i="0" u="none" strike="noStrike" cap="none" dirty="0">
                <a:solidFill>
                  <a:schemeClr val="dk2"/>
                </a:solidFill>
                <a:latin typeface="+mn-lt"/>
                <a:ea typeface="Calibri"/>
                <a:cs typeface="Calibri"/>
                <a:sym typeface="Calibri"/>
              </a:rPr>
              <a:t> with an SGLT2i </a:t>
            </a:r>
            <a:r>
              <a:rPr lang="en-US" i="1" u="none" strike="noStrike" cap="none" dirty="0">
                <a:solidFill>
                  <a:schemeClr val="dk2"/>
                </a:solidFill>
                <a:latin typeface="+mn-lt"/>
                <a:ea typeface="Calibri"/>
                <a:cs typeface="Calibri"/>
                <a:sym typeface="Calibri"/>
              </a:rPr>
              <a:t>(1A)</a:t>
            </a:r>
            <a:r>
              <a:rPr lang="en-US" i="0" u="none" strike="noStrike" cap="none" dirty="0">
                <a:solidFill>
                  <a:schemeClr val="dk2"/>
                </a:solidFill>
                <a:latin typeface="+mn-lt"/>
                <a:ea typeface="Calibri"/>
                <a:cs typeface="Calibri"/>
                <a:sym typeface="Calibri"/>
              </a:rPr>
              <a:t>.</a:t>
            </a:r>
            <a:endParaRPr i="1" u="none" strike="noStrike" cap="none" dirty="0">
              <a:solidFill>
                <a:schemeClr val="dk2"/>
              </a:solidFill>
              <a:latin typeface="+mn-lt"/>
              <a:ea typeface="Calibri"/>
              <a:cs typeface="Calibri"/>
              <a:sym typeface="Calibri"/>
            </a:endParaRPr>
          </a:p>
        </p:txBody>
      </p:sp>
      <p:pic>
        <p:nvPicPr>
          <p:cNvPr id="2" name="Main graphic">
            <a:extLst>
              <a:ext uri="{FF2B5EF4-FFF2-40B4-BE49-F238E27FC236}">
                <a16:creationId xmlns:a16="http://schemas.microsoft.com/office/drawing/2014/main" id="{C2E84B3F-A9F5-4151-1C78-5EC305E11891}"/>
              </a:ext>
            </a:extLst>
          </p:cNvPr>
          <p:cNvPicPr/>
          <p:nvPr/>
        </p:nvPicPr>
        <p:blipFill>
          <a:blip r:embed="rId3"/>
          <a:stretch/>
        </p:blipFill>
        <p:spPr>
          <a:xfrm>
            <a:off x="4001788" y="1257644"/>
            <a:ext cx="7445415" cy="5000280"/>
          </a:xfrm>
          <a:prstGeom prst="rect">
            <a:avLst/>
          </a:prstGeom>
          <a:ln>
            <a:noFill/>
          </a:ln>
        </p:spPr>
      </p:pic>
    </p:spTree>
    <p:extLst>
      <p:ext uri="{BB962C8B-B14F-4D97-AF65-F5344CB8AC3E}">
        <p14:creationId xmlns:p14="http://schemas.microsoft.com/office/powerpoint/2010/main" val="1528299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6"/>
          <p:cNvSpPr txBox="1">
            <a:spLocks noGrp="1"/>
          </p:cNvSpPr>
          <p:nvPr>
            <p:ph type="ctrTitle"/>
          </p:nvPr>
        </p:nvSpPr>
        <p:spPr>
          <a:xfrm>
            <a:off x="304800" y="790981"/>
            <a:ext cx="11553826" cy="60419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dirty="0">
                <a:solidFill>
                  <a:srgbClr val="2C62A9"/>
                </a:solidFill>
                <a:latin typeface="+mj-lt"/>
                <a:ea typeface="Calibri"/>
                <a:cs typeface="Calibri"/>
                <a:sym typeface="Calibri"/>
              </a:rPr>
              <a:t>Comprehensive Care in Patients with Diabetes and CKD</a:t>
            </a:r>
            <a:endParaRPr dirty="0">
              <a:latin typeface="+mj-lt"/>
            </a:endParaRPr>
          </a:p>
        </p:txBody>
      </p:sp>
      <p:sp>
        <p:nvSpPr>
          <p:cNvPr id="523" name="Google Shape;523;p66"/>
          <p:cNvSpPr txBox="1">
            <a:spLocks noGrp="1"/>
          </p:cNvSpPr>
          <p:nvPr>
            <p:ph type="subTitle" idx="1"/>
          </p:nvPr>
        </p:nvSpPr>
        <p:spPr>
          <a:xfrm>
            <a:off x="304800" y="1119973"/>
            <a:ext cx="11382375" cy="5114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2"/>
              </a:buClr>
              <a:buSzPts val="2400"/>
              <a:buFont typeface="Arial"/>
              <a:buNone/>
            </a:pPr>
            <a:r>
              <a:rPr lang="en-US" b="0" i="0" u="none" strike="noStrike" cap="none" dirty="0">
                <a:solidFill>
                  <a:schemeClr val="dk2"/>
                </a:solidFill>
                <a:latin typeface="+mn-lt"/>
                <a:ea typeface="Calibri"/>
                <a:cs typeface="Calibri"/>
                <a:sym typeface="Calibri"/>
              </a:rPr>
              <a:t>Practice Point 1.3.1: The recommendation for SGLT2i is for kidney and cardiovascular protection and SGLT2i have been shown to have safety and benefit in CKD patients, even for those without T2D. Thus, if patients are already being treated with other glucose-lowering agents, an SGLT2i can be added to the current treatment regimen (Figure 6).</a:t>
            </a:r>
          </a:p>
          <a:p>
            <a:pPr marL="0" marR="0" lvl="0" indent="0" algn="l" rtl="0">
              <a:lnSpc>
                <a:spcPct val="90000"/>
              </a:lnSpc>
              <a:spcBef>
                <a:spcPts val="1000"/>
              </a:spcBef>
              <a:spcAft>
                <a:spcPts val="0"/>
              </a:spcAft>
              <a:buClr>
                <a:schemeClr val="dk2"/>
              </a:buClr>
              <a:buSzPts val="2400"/>
              <a:buFont typeface="Arial"/>
              <a:buNone/>
            </a:pPr>
            <a:endParaRPr lang="en-US"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b="0" i="0" u="none" strike="noStrike" cap="none" dirty="0">
                <a:solidFill>
                  <a:schemeClr val="dk2"/>
                </a:solidFill>
                <a:latin typeface="+mn-lt"/>
                <a:ea typeface="Calibri"/>
                <a:cs typeface="Calibri"/>
                <a:sym typeface="Calibri"/>
              </a:rPr>
              <a:t>Practice Point 1.3.2: The choice of an SGLT2i should prioritize agents with documented kidney or cardiovascular benefits and take eGFR into account.</a:t>
            </a:r>
          </a:p>
          <a:p>
            <a:pPr marL="0" marR="0" lvl="0" indent="0" algn="l" rtl="0">
              <a:lnSpc>
                <a:spcPct val="90000"/>
              </a:lnSpc>
              <a:spcBef>
                <a:spcPts val="1000"/>
              </a:spcBef>
              <a:spcAft>
                <a:spcPts val="0"/>
              </a:spcAft>
              <a:buClr>
                <a:schemeClr val="dk2"/>
              </a:buClr>
              <a:buSzPts val="2400"/>
              <a:buFont typeface="Arial"/>
              <a:buNone/>
            </a:pPr>
            <a:endParaRPr lang="en-US" sz="1800" dirty="0">
              <a:latin typeface="+mn-lt"/>
              <a:ea typeface="Calibri"/>
            </a:endParaRPr>
          </a:p>
          <a:p>
            <a:pPr marL="0" marR="0" lvl="0" indent="0" algn="l" rtl="0">
              <a:lnSpc>
                <a:spcPct val="90000"/>
              </a:lnSpc>
              <a:spcBef>
                <a:spcPts val="1000"/>
              </a:spcBef>
              <a:spcAft>
                <a:spcPts val="0"/>
              </a:spcAft>
              <a:buClr>
                <a:schemeClr val="dk2"/>
              </a:buClr>
              <a:buSzPts val="2400"/>
              <a:buFont typeface="Arial"/>
              <a:buNone/>
            </a:pPr>
            <a:r>
              <a:rPr lang="en-US" dirty="0">
                <a:latin typeface="+mn-lt"/>
                <a:ea typeface="Calibri"/>
              </a:rPr>
              <a:t>Practice Point 1.3.3: </a:t>
            </a:r>
            <a:r>
              <a:rPr lang="en-US" b="0" i="0" u="none" strike="noStrike" cap="none" dirty="0">
                <a:solidFill>
                  <a:schemeClr val="dk2"/>
                </a:solidFill>
                <a:latin typeface="+mn-lt"/>
                <a:ea typeface="Calibri"/>
                <a:cs typeface="Calibri"/>
                <a:sym typeface="Calibri"/>
              </a:rPr>
              <a:t>It is reasonable to withhold SGLT2i during times of prolonged fasting, surgery, or critical medical illness (when patients may be at greater risk for ketosis).</a:t>
            </a:r>
          </a:p>
          <a:p>
            <a:pPr marL="0" marR="0" lvl="0" indent="0" algn="l" rtl="0">
              <a:lnSpc>
                <a:spcPct val="90000"/>
              </a:lnSpc>
              <a:spcBef>
                <a:spcPts val="1000"/>
              </a:spcBef>
              <a:spcAft>
                <a:spcPts val="0"/>
              </a:spcAft>
              <a:buClr>
                <a:schemeClr val="dk2"/>
              </a:buClr>
              <a:buSzPts val="2400"/>
              <a:buFont typeface="Arial"/>
              <a:buNone/>
            </a:pPr>
            <a:endParaRPr lang="en-US" sz="1800" dirty="0">
              <a:latin typeface="+mn-lt"/>
              <a:ea typeface="Calibri"/>
            </a:endParaRPr>
          </a:p>
          <a:p>
            <a:pPr>
              <a:buNone/>
            </a:pPr>
            <a:r>
              <a:rPr lang="en-US" sz="2400" b="0" i="0" u="none" strike="noStrike" cap="none" dirty="0">
                <a:solidFill>
                  <a:schemeClr val="dk2"/>
                </a:solidFill>
                <a:latin typeface="+mn-lt"/>
                <a:ea typeface="Calibri"/>
                <a:cs typeface="Calibri"/>
                <a:sym typeface="Calibri"/>
              </a:rPr>
              <a:t>Practice Point 1.3.4: If a patient is at risk for hypovolemia, consider decreasing thiazide or loop diuretic dosages before commencement of SGLT2i treatment, advise patients about symptoms of volume depletion and low blood pressure, and follow up on volume status after drug initiation.</a:t>
            </a:r>
            <a:endParaRPr lang="en-US" dirty="0">
              <a:latin typeface="+mn-lt"/>
              <a:ea typeface="Calibri"/>
            </a:endParaRPr>
          </a:p>
          <a:p>
            <a:pPr marL="0" marR="0" lvl="0" indent="0" algn="l" rtl="0">
              <a:lnSpc>
                <a:spcPct val="90000"/>
              </a:lnSpc>
              <a:spcBef>
                <a:spcPts val="1000"/>
              </a:spcBef>
              <a:spcAft>
                <a:spcPts val="0"/>
              </a:spcAft>
              <a:buClr>
                <a:schemeClr val="dk2"/>
              </a:buClr>
              <a:buSzPts val="2400"/>
              <a:buFont typeface="Arial"/>
              <a:buNone/>
            </a:pPr>
            <a:endParaRPr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3055327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1" name="Google Shape;621;p82"/>
          <p:cNvSpPr txBox="1">
            <a:spLocks noGrp="1"/>
          </p:cNvSpPr>
          <p:nvPr>
            <p:ph type="subTitle" idx="1"/>
          </p:nvPr>
        </p:nvSpPr>
        <p:spPr>
          <a:xfrm>
            <a:off x="304800" y="1510035"/>
            <a:ext cx="11090676" cy="452060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1.3.5: A reversible decrease in the eGFR with commencement of SGLT2i treatment may occur and is generally not an indication to discontinue therapy.</a:t>
            </a:r>
            <a:endParaRPr dirty="0">
              <a:latin typeface="+mn-lt"/>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a:t>
            </a:r>
            <a:r>
              <a:rPr lang="en-US" dirty="0">
                <a:latin typeface="+mn-lt"/>
                <a:ea typeface="Calibri"/>
              </a:rPr>
              <a:t>1.3.6</a:t>
            </a:r>
            <a:r>
              <a:rPr lang="en-US" sz="2400" b="0" i="0" u="none" strike="noStrike" cap="none" dirty="0">
                <a:solidFill>
                  <a:schemeClr val="dk2"/>
                </a:solidFill>
                <a:latin typeface="+mn-lt"/>
                <a:ea typeface="Calibri"/>
                <a:cs typeface="Calibri"/>
                <a:sym typeface="Calibri"/>
              </a:rPr>
              <a:t>: Once an SGLT2i is initiated, it is reasonable to continue an SGLT2i even if eGFR falls below 20 ml/min per 1.73 m</a:t>
            </a:r>
            <a:r>
              <a:rPr lang="en-US" sz="2400" b="0" i="0" u="none" strike="noStrike" cap="none" baseline="30000" dirty="0">
                <a:solidFill>
                  <a:schemeClr val="dk2"/>
                </a:solidFill>
                <a:latin typeface="+mn-lt"/>
                <a:ea typeface="Calibri"/>
                <a:cs typeface="Calibri"/>
                <a:sym typeface="Calibri"/>
              </a:rPr>
              <a:t>2</a:t>
            </a:r>
            <a:r>
              <a:rPr lang="en-US" sz="2400" b="0" i="0" u="none" strike="noStrike" cap="none" dirty="0">
                <a:solidFill>
                  <a:schemeClr val="dk2"/>
                </a:solidFill>
                <a:latin typeface="+mn-lt"/>
                <a:ea typeface="Calibri"/>
                <a:cs typeface="Calibri"/>
                <a:sym typeface="Calibri"/>
              </a:rPr>
              <a:t>, unless it is not tolerated or kidney replacement therapy is initiated.</a:t>
            </a:r>
            <a:endParaRPr dirty="0">
              <a:latin typeface="+mn-lt"/>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 </a:t>
            </a:r>
            <a:endParaRPr dirty="0">
              <a:latin typeface="+mn-lt"/>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1.3.7: SGLT2i have not been adequately studied in kidney transplant recipients, who may benefit from SGLT2i treatment, but are immunosuppressed and potentially at increased risk for infections; therefore, the recommendation to use SGLT2i treatment does not apply to kidney transplant recipients. (see Recommendation 1.3.1).</a:t>
            </a:r>
            <a:endParaRPr dirty="0">
              <a:latin typeface="+mn-lt"/>
            </a:endParaRPr>
          </a:p>
        </p:txBody>
      </p:sp>
      <p:sp>
        <p:nvSpPr>
          <p:cNvPr id="4" name="Google Shape;522;p66">
            <a:extLst>
              <a:ext uri="{FF2B5EF4-FFF2-40B4-BE49-F238E27FC236}">
                <a16:creationId xmlns:a16="http://schemas.microsoft.com/office/drawing/2014/main" id="{C8C98C54-6F48-6B3E-58E8-33B19A201461}"/>
              </a:ext>
            </a:extLst>
          </p:cNvPr>
          <p:cNvSpPr txBox="1">
            <a:spLocks/>
          </p:cNvSpPr>
          <p:nvPr/>
        </p:nvSpPr>
        <p:spPr>
          <a:xfrm>
            <a:off x="304800" y="827356"/>
            <a:ext cx="11553826" cy="60419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Comprehensive Care in Patients with Diabetes and CKD</a:t>
            </a:r>
            <a:endParaRPr lang="en-US" dirty="0">
              <a:latin typeface="+mj-lt"/>
            </a:endParaRPr>
          </a:p>
        </p:txBody>
      </p:sp>
    </p:spTree>
    <p:extLst>
      <p:ext uri="{BB962C8B-B14F-4D97-AF65-F5344CB8AC3E}">
        <p14:creationId xmlns:p14="http://schemas.microsoft.com/office/powerpoint/2010/main" val="1850295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6"/>
          <p:cNvSpPr txBox="1">
            <a:spLocks noGrp="1"/>
          </p:cNvSpPr>
          <p:nvPr>
            <p:ph type="ctrTitle"/>
          </p:nvPr>
        </p:nvSpPr>
        <p:spPr>
          <a:xfrm>
            <a:off x="333374" y="842372"/>
            <a:ext cx="11553826" cy="60419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dirty="0">
                <a:solidFill>
                  <a:srgbClr val="2C62A9"/>
                </a:solidFill>
                <a:latin typeface="+mj-lt"/>
                <a:ea typeface="Calibri"/>
                <a:cs typeface="Calibri"/>
                <a:sym typeface="Calibri"/>
              </a:rPr>
              <a:t>Comprehensive Care in Patients with Diabetes and CKD</a:t>
            </a:r>
            <a:endParaRPr dirty="0">
              <a:latin typeface="+mj-lt"/>
            </a:endParaRPr>
          </a:p>
        </p:txBody>
      </p:sp>
      <p:sp>
        <p:nvSpPr>
          <p:cNvPr id="523" name="Google Shape;523;p66"/>
          <p:cNvSpPr txBox="1">
            <a:spLocks noGrp="1"/>
          </p:cNvSpPr>
          <p:nvPr>
            <p:ph type="subTitle" idx="1"/>
          </p:nvPr>
        </p:nvSpPr>
        <p:spPr>
          <a:xfrm>
            <a:off x="304800" y="1446568"/>
            <a:ext cx="11090676" cy="5114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b="1" i="0" u="none" strike="noStrike" cap="none" dirty="0">
                <a:solidFill>
                  <a:schemeClr val="dk2"/>
                </a:solidFill>
                <a:latin typeface="+mn-lt"/>
                <a:ea typeface="Calibri"/>
                <a:cs typeface="Calibri"/>
                <a:sym typeface="Calibri"/>
              </a:rPr>
              <a:t>Recommendation </a:t>
            </a:r>
            <a:r>
              <a:rPr lang="en-US" b="1" dirty="0">
                <a:latin typeface="+mn-lt"/>
                <a:ea typeface="Calibri"/>
              </a:rPr>
              <a:t>1.4.1</a:t>
            </a:r>
            <a:r>
              <a:rPr lang="en-US" b="1" i="0" u="none" strike="noStrike" cap="none" dirty="0">
                <a:solidFill>
                  <a:schemeClr val="dk2"/>
                </a:solidFill>
                <a:latin typeface="+mn-lt"/>
                <a:ea typeface="Calibri"/>
                <a:cs typeface="Calibri"/>
                <a:sym typeface="Calibri"/>
              </a:rPr>
              <a:t>: </a:t>
            </a:r>
            <a:r>
              <a:rPr lang="en-US" i="0" u="none" strike="noStrike" cap="none" dirty="0">
                <a:solidFill>
                  <a:schemeClr val="dk2"/>
                </a:solidFill>
                <a:latin typeface="+mn-lt"/>
                <a:ea typeface="Calibri"/>
                <a:cs typeface="Calibri"/>
                <a:sym typeface="Calibri"/>
              </a:rPr>
              <a:t>We suggest a nonsteroidal mineralocorticoid receptor antagonist with proven kidney or cardiovascular benefit for patients with T2D, an eGFR ≥25 ml/min per 1.73 m</a:t>
            </a:r>
            <a:r>
              <a:rPr lang="en-US" i="0" u="none" strike="noStrike" cap="none" baseline="30000" dirty="0">
                <a:solidFill>
                  <a:schemeClr val="dk2"/>
                </a:solidFill>
                <a:latin typeface="+mn-lt"/>
                <a:ea typeface="Calibri"/>
                <a:cs typeface="Calibri"/>
                <a:sym typeface="Calibri"/>
              </a:rPr>
              <a:t>2</a:t>
            </a:r>
            <a:r>
              <a:rPr lang="en-US" i="0" u="none" strike="noStrike" cap="none" dirty="0">
                <a:solidFill>
                  <a:schemeClr val="dk2"/>
                </a:solidFill>
                <a:latin typeface="+mn-lt"/>
                <a:ea typeface="Calibri"/>
                <a:cs typeface="Calibri"/>
                <a:sym typeface="Calibri"/>
              </a:rPr>
              <a:t>, normal serum potassium concentration, and albuminuria (≥30 mg/g [≥ 3mg/mmol]) despite maximum tolerated dose of RAS inhibitor (</a:t>
            </a:r>
            <a:r>
              <a:rPr lang="en-US" i="0" u="none" strike="noStrike" cap="none" dirty="0" err="1">
                <a:solidFill>
                  <a:schemeClr val="dk2"/>
                </a:solidFill>
                <a:latin typeface="+mn-lt"/>
                <a:ea typeface="Calibri"/>
                <a:cs typeface="Calibri"/>
                <a:sym typeface="Calibri"/>
              </a:rPr>
              <a:t>RASi</a:t>
            </a:r>
            <a:r>
              <a:rPr lang="en-US" i="0" u="none" strike="noStrike" cap="none" dirty="0">
                <a:solidFill>
                  <a:schemeClr val="dk2"/>
                </a:solidFill>
                <a:latin typeface="+mn-lt"/>
                <a:ea typeface="Calibri"/>
                <a:cs typeface="Calibri"/>
                <a:sym typeface="Calibri"/>
              </a:rPr>
              <a:t>) </a:t>
            </a:r>
            <a:r>
              <a:rPr lang="en-US" i="1" u="none" strike="noStrike" cap="none" dirty="0">
                <a:solidFill>
                  <a:schemeClr val="dk2"/>
                </a:solidFill>
                <a:latin typeface="+mn-lt"/>
                <a:ea typeface="Calibri"/>
                <a:cs typeface="Calibri"/>
                <a:sym typeface="Calibri"/>
              </a:rPr>
              <a:t>(2A)</a:t>
            </a:r>
            <a:r>
              <a:rPr lang="en-US" i="0" u="none" strike="noStrike" cap="none" dirty="0">
                <a:solidFill>
                  <a:schemeClr val="dk2"/>
                </a:solidFill>
                <a:latin typeface="+mn-lt"/>
                <a:ea typeface="Calibri"/>
                <a:cs typeface="Calibri"/>
                <a:sym typeface="Calibri"/>
              </a:rPr>
              <a:t>.</a:t>
            </a:r>
            <a:endParaRPr i="1" u="none" strike="noStrike" cap="none" dirty="0">
              <a:solidFill>
                <a:schemeClr val="dk2"/>
              </a:solidFill>
              <a:latin typeface="+mn-lt"/>
              <a:ea typeface="Calibri"/>
              <a:cs typeface="Calibri"/>
              <a:sym typeface="Calibri"/>
            </a:endParaRPr>
          </a:p>
        </p:txBody>
      </p:sp>
      <p:pic>
        <p:nvPicPr>
          <p:cNvPr id="2" name="Main graphic">
            <a:extLst>
              <a:ext uri="{FF2B5EF4-FFF2-40B4-BE49-F238E27FC236}">
                <a16:creationId xmlns:a16="http://schemas.microsoft.com/office/drawing/2014/main" id="{C73BAB14-20D3-049A-9521-B565226EE4C2}"/>
              </a:ext>
            </a:extLst>
          </p:cNvPr>
          <p:cNvPicPr/>
          <p:nvPr/>
        </p:nvPicPr>
        <p:blipFill>
          <a:blip r:embed="rId3"/>
          <a:stretch/>
        </p:blipFill>
        <p:spPr>
          <a:xfrm>
            <a:off x="1768455" y="3669881"/>
            <a:ext cx="8626515" cy="2143170"/>
          </a:xfrm>
          <a:prstGeom prst="rect">
            <a:avLst/>
          </a:prstGeom>
          <a:ln>
            <a:noFill/>
          </a:ln>
        </p:spPr>
      </p:pic>
    </p:spTree>
    <p:extLst>
      <p:ext uri="{BB962C8B-B14F-4D97-AF65-F5344CB8AC3E}">
        <p14:creationId xmlns:p14="http://schemas.microsoft.com/office/powerpoint/2010/main" val="3636645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6"/>
          <p:cNvSpPr txBox="1">
            <a:spLocks noGrp="1"/>
          </p:cNvSpPr>
          <p:nvPr>
            <p:ph type="ctrTitle"/>
          </p:nvPr>
        </p:nvSpPr>
        <p:spPr>
          <a:xfrm>
            <a:off x="304799" y="869265"/>
            <a:ext cx="11553826" cy="60419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dirty="0">
                <a:solidFill>
                  <a:srgbClr val="2C62A9"/>
                </a:solidFill>
                <a:latin typeface="+mj-lt"/>
                <a:ea typeface="Calibri"/>
                <a:cs typeface="Calibri"/>
                <a:sym typeface="Calibri"/>
              </a:rPr>
              <a:t>Comprehensive Care in Patients with Diabetes and CKD</a:t>
            </a:r>
            <a:endParaRPr dirty="0">
              <a:latin typeface="+mj-lt"/>
            </a:endParaRPr>
          </a:p>
        </p:txBody>
      </p:sp>
      <p:sp>
        <p:nvSpPr>
          <p:cNvPr id="523" name="Google Shape;523;p66"/>
          <p:cNvSpPr txBox="1">
            <a:spLocks noGrp="1"/>
          </p:cNvSpPr>
          <p:nvPr>
            <p:ph type="subTitle" idx="1"/>
          </p:nvPr>
        </p:nvSpPr>
        <p:spPr>
          <a:xfrm>
            <a:off x="304799" y="1473461"/>
            <a:ext cx="11553826" cy="5114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2"/>
              </a:buClr>
              <a:buSzPts val="2400"/>
              <a:buFont typeface="Arial"/>
              <a:buNone/>
            </a:pPr>
            <a:r>
              <a:rPr lang="en-US" sz="2200" b="1" i="0" u="none" strike="noStrike" cap="none" dirty="0">
                <a:solidFill>
                  <a:schemeClr val="dk2"/>
                </a:solidFill>
                <a:latin typeface="+mn-lt"/>
                <a:ea typeface="Calibri"/>
                <a:cs typeface="Calibri"/>
                <a:sym typeface="Calibri"/>
              </a:rPr>
              <a:t>Practice Point 1.4.1: </a:t>
            </a:r>
            <a:r>
              <a:rPr lang="en-US" sz="2200" b="0" i="0" u="none" strike="noStrike" cap="none" dirty="0">
                <a:solidFill>
                  <a:schemeClr val="dk2"/>
                </a:solidFill>
                <a:latin typeface="+mn-lt"/>
                <a:ea typeface="Calibri"/>
                <a:cs typeface="Calibri"/>
                <a:sym typeface="Calibri"/>
              </a:rPr>
              <a:t>Nonsteroidal MRA are most appropriate for patients with T2D who are at high risk of CKD progression and cardiovascular events, as demonstrated by persistent albuminuria despite other standard-of-care therapies.</a:t>
            </a:r>
            <a:endParaRPr lang="en-US" sz="12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200" b="1" i="0" u="none" strike="noStrike" cap="none" dirty="0">
                <a:solidFill>
                  <a:schemeClr val="dk2"/>
                </a:solidFill>
                <a:latin typeface="+mn-lt"/>
                <a:ea typeface="Calibri"/>
                <a:cs typeface="Calibri"/>
                <a:sym typeface="Calibri"/>
              </a:rPr>
              <a:t>Practice Point 1.4.2: </a:t>
            </a:r>
            <a:r>
              <a:rPr lang="en-US" sz="2200" b="0" i="0" u="none" strike="noStrike" cap="none" dirty="0">
                <a:solidFill>
                  <a:schemeClr val="dk2"/>
                </a:solidFill>
                <a:latin typeface="+mn-lt"/>
                <a:ea typeface="Calibri"/>
                <a:cs typeface="Calibri"/>
                <a:sym typeface="Calibri"/>
              </a:rPr>
              <a:t>A nonsteroidal MRA can be added to a RASi and an SGLT2i for treatment of T2D and CKD.</a:t>
            </a:r>
            <a:endParaRPr lang="en-US" sz="1200" dirty="0">
              <a:latin typeface="+mn-lt"/>
              <a:ea typeface="Calibri"/>
            </a:endParaRPr>
          </a:p>
          <a:p>
            <a:pPr marL="0" marR="0" lvl="0" indent="0" algn="l" rtl="0">
              <a:lnSpc>
                <a:spcPct val="90000"/>
              </a:lnSpc>
              <a:spcBef>
                <a:spcPts val="1000"/>
              </a:spcBef>
              <a:spcAft>
                <a:spcPts val="0"/>
              </a:spcAft>
              <a:buClr>
                <a:schemeClr val="dk2"/>
              </a:buClr>
              <a:buSzPts val="2400"/>
              <a:buFont typeface="Arial"/>
              <a:buNone/>
            </a:pPr>
            <a:r>
              <a:rPr lang="en-US" sz="2200" b="1" dirty="0">
                <a:latin typeface="+mn-lt"/>
                <a:ea typeface="Calibri"/>
              </a:rPr>
              <a:t>Practice Point 1.4.3: </a:t>
            </a:r>
            <a:r>
              <a:rPr lang="en-US" sz="2200" i="0" u="none" strike="noStrike" cap="none" dirty="0">
                <a:solidFill>
                  <a:schemeClr val="dk2"/>
                </a:solidFill>
                <a:latin typeface="+mn-lt"/>
                <a:ea typeface="Calibri"/>
                <a:cs typeface="Calibri"/>
                <a:sym typeface="Calibri"/>
              </a:rPr>
              <a:t>To mitigate risk of hyperkalemia, select patients with consistently normal </a:t>
            </a:r>
            <a:r>
              <a:rPr lang="en-US" sz="2200" b="0" i="0" u="none" strike="noStrike" cap="none" dirty="0">
                <a:solidFill>
                  <a:schemeClr val="dk2"/>
                </a:solidFill>
                <a:latin typeface="+mn-lt"/>
                <a:ea typeface="Calibri"/>
                <a:cs typeface="Calibri"/>
                <a:sym typeface="Calibri"/>
              </a:rPr>
              <a:t>serum potassium concentration and monitor serum potassium regularly after initiation of a nonsteroidal MRA.</a:t>
            </a:r>
            <a:endParaRPr lang="en-US" sz="1200" dirty="0">
              <a:latin typeface="+mn-lt"/>
              <a:ea typeface="Calibri"/>
            </a:endParaRPr>
          </a:p>
          <a:p>
            <a:pPr>
              <a:buNone/>
            </a:pPr>
            <a:r>
              <a:rPr lang="en-US" sz="2200" b="1" i="0" u="none" strike="noStrike" cap="none" dirty="0">
                <a:solidFill>
                  <a:schemeClr val="dk2"/>
                </a:solidFill>
                <a:latin typeface="+mn-lt"/>
                <a:ea typeface="Calibri"/>
                <a:cs typeface="Calibri"/>
                <a:sym typeface="Calibri"/>
              </a:rPr>
              <a:t>Practice Point 1.4.4: </a:t>
            </a:r>
            <a:r>
              <a:rPr lang="en-US" sz="2200" b="0" i="0" u="none" strike="noStrike" cap="none" dirty="0">
                <a:solidFill>
                  <a:schemeClr val="dk2"/>
                </a:solidFill>
                <a:latin typeface="+mn-lt"/>
                <a:ea typeface="Calibri"/>
                <a:cs typeface="Calibri"/>
                <a:sym typeface="Calibri"/>
              </a:rPr>
              <a:t>The choice of a nonsteroidal MRA should prioritize agents with documented kidney or cardiovascular benefits.</a:t>
            </a:r>
            <a:endParaRPr lang="en-US" sz="12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200" b="1" dirty="0">
                <a:latin typeface="+mn-lt"/>
                <a:ea typeface="Calibri"/>
              </a:rPr>
              <a:t>Practice Point 1.4.5: </a:t>
            </a:r>
            <a:r>
              <a:rPr lang="en-US" sz="2200" dirty="0">
                <a:latin typeface="+mn-lt"/>
                <a:ea typeface="Calibri"/>
              </a:rPr>
              <a:t>A steroidal MRA should be used for treatment of heart failure, hyperaldosteronism, or refractory hypertension, but may cause hyperkalemia or a reversible decline in glomerular filtration, particularly among patients with a low GFR.</a:t>
            </a:r>
            <a:endParaRPr sz="22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83198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3"/>
          <p:cNvSpPr txBox="1">
            <a:spLocks noGrp="1"/>
          </p:cNvSpPr>
          <p:nvPr>
            <p:ph type="ctrTitle"/>
          </p:nvPr>
        </p:nvSpPr>
        <p:spPr>
          <a:xfrm>
            <a:off x="319087" y="852660"/>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cap="small" dirty="0">
                <a:solidFill>
                  <a:srgbClr val="2C62A9"/>
                </a:solidFill>
                <a:latin typeface="+mj-lt"/>
                <a:ea typeface="Calibri"/>
                <a:cs typeface="Calibri"/>
                <a:sym typeface="Calibri"/>
              </a:rPr>
              <a:t>Comprehensive Care in Patients with Diabetes and CKD</a:t>
            </a:r>
            <a:endParaRPr sz="4000" b="0" cap="small" dirty="0">
              <a:solidFill>
                <a:srgbClr val="2C62A9"/>
              </a:solidFill>
              <a:latin typeface="+mj-lt"/>
              <a:ea typeface="Calibri"/>
              <a:cs typeface="Calibri"/>
              <a:sym typeface="Calibri"/>
            </a:endParaRPr>
          </a:p>
        </p:txBody>
      </p:sp>
      <p:sp>
        <p:nvSpPr>
          <p:cNvPr id="369" name="Google Shape;369;p43"/>
          <p:cNvSpPr txBox="1">
            <a:spLocks noGrp="1"/>
          </p:cNvSpPr>
          <p:nvPr>
            <p:ph type="subTitle" idx="1"/>
          </p:nvPr>
        </p:nvSpPr>
        <p:spPr>
          <a:xfrm>
            <a:off x="304799" y="1811102"/>
            <a:ext cx="11090676" cy="297692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dirty="0">
                <a:solidFill>
                  <a:schemeClr val="dk2"/>
                </a:solidFill>
                <a:latin typeface="+mn-lt"/>
                <a:ea typeface="Calibri"/>
                <a:cs typeface="Calibri"/>
                <a:sym typeface="Calibri"/>
              </a:rPr>
              <a:t>Recommendation 1.5.1: We recommend advising patients with diabetes and CKD who use tobacco to quit using tobacco products </a:t>
            </a:r>
            <a:r>
              <a:rPr lang="en-US" sz="2400" b="1" i="1" u="none" strike="noStrike" cap="none" dirty="0">
                <a:solidFill>
                  <a:schemeClr val="dk2"/>
                </a:solidFill>
                <a:latin typeface="+mn-lt"/>
                <a:ea typeface="Calibri"/>
                <a:cs typeface="Calibri"/>
                <a:sym typeface="Calibri"/>
              </a:rPr>
              <a:t>(1D)</a:t>
            </a:r>
            <a:r>
              <a:rPr lang="en-US" sz="2400" b="1" i="0" u="none" strike="noStrike" cap="none" dirty="0">
                <a:solidFill>
                  <a:schemeClr val="dk2"/>
                </a:solidFill>
                <a:latin typeface="+mn-lt"/>
                <a:ea typeface="Calibri"/>
                <a:cs typeface="Calibri"/>
                <a:sym typeface="Calibri"/>
              </a:rPr>
              <a:t>.</a:t>
            </a:r>
            <a:endParaRPr dirty="0">
              <a:latin typeface="+mn-lt"/>
            </a:endParaRPr>
          </a:p>
          <a:p>
            <a:pPr marL="228600" lvl="0" indent="-76200" algn="l" rtl="0">
              <a:lnSpc>
                <a:spcPct val="90000"/>
              </a:lnSpc>
              <a:spcBef>
                <a:spcPts val="1000"/>
              </a:spcBef>
              <a:spcAft>
                <a:spcPts val="0"/>
              </a:spcAft>
              <a:buClr>
                <a:schemeClr val="dk2"/>
              </a:buClr>
              <a:buSzPts val="2400"/>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1" i="0" u="none" strike="noStrike" cap="none" dirty="0">
                <a:solidFill>
                  <a:schemeClr val="dk2"/>
                </a:solidFill>
                <a:latin typeface="+mn-lt"/>
                <a:ea typeface="Calibri"/>
                <a:cs typeface="Calibri"/>
                <a:sym typeface="Calibri"/>
              </a:rPr>
              <a:t>Practice Point 1.3.1: </a:t>
            </a:r>
            <a:r>
              <a:rPr lang="en-US" sz="2400" b="0" i="0" u="none" strike="noStrike" cap="none" dirty="0">
                <a:solidFill>
                  <a:schemeClr val="dk2"/>
                </a:solidFill>
                <a:latin typeface="+mn-lt"/>
                <a:ea typeface="Calibri"/>
                <a:cs typeface="Calibri"/>
                <a:sym typeface="Calibri"/>
              </a:rPr>
              <a:t>Physicians should counsel patients with diabetes and CKD to reduce secondhand smoke exposure.</a:t>
            </a:r>
            <a:endParaRPr dirty="0">
              <a:latin typeface="+mn-lt"/>
            </a:endParaRPr>
          </a:p>
          <a:p>
            <a:pPr marL="0" marR="0" lvl="0" indent="0" algn="l" rtl="0">
              <a:lnSpc>
                <a:spcPct val="90000"/>
              </a:lnSpc>
              <a:spcBef>
                <a:spcPts val="1000"/>
              </a:spcBef>
              <a:spcAft>
                <a:spcPts val="0"/>
              </a:spcAft>
              <a:buClr>
                <a:schemeClr val="dk2"/>
              </a:buClr>
              <a:buSzPts val="2600"/>
              <a:buFont typeface="Arial"/>
              <a:buNone/>
            </a:pPr>
            <a:endParaRPr sz="2600" b="0" i="0" u="none" strike="noStrike" cap="none" dirty="0">
              <a:solidFill>
                <a:schemeClr val="dk2"/>
              </a:solidFill>
              <a:latin typeface="+mn-lt"/>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304800" y="262740"/>
            <a:ext cx="11353800"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3600" b="0" cap="small" dirty="0">
                <a:solidFill>
                  <a:srgbClr val="2C62A9"/>
                </a:solidFill>
                <a:latin typeface="+mj-lt"/>
                <a:cs typeface="Calibri"/>
                <a:sym typeface="Calibri"/>
              </a:rPr>
              <a:t>KDIGO Controversies Conference: Diabetes &amp; CKD</a:t>
            </a:r>
            <a:endParaRPr sz="3600" dirty="0">
              <a:latin typeface="+mj-lt"/>
            </a:endParaRPr>
          </a:p>
        </p:txBody>
      </p:sp>
      <p:sp>
        <p:nvSpPr>
          <p:cNvPr id="95" name="Google Shape;95;p15"/>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
        <p:nvSpPr>
          <p:cNvPr id="96" name="Google Shape;96;p15"/>
          <p:cNvSpPr txBox="1"/>
          <p:nvPr/>
        </p:nvSpPr>
        <p:spPr>
          <a:xfrm>
            <a:off x="439505" y="1062888"/>
            <a:ext cx="6067425" cy="49711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February 2015 (Vancouver, BC)</a:t>
            </a:r>
            <a:endParaRPr sz="1400" b="0" i="0" u="none" strike="noStrike" cap="none" dirty="0">
              <a:solidFill>
                <a:srgbClr val="000000"/>
              </a:solidFill>
              <a:latin typeface="+mn-lt"/>
              <a:ea typeface="Arial"/>
              <a:cs typeface="Arial"/>
              <a:sym typeface="Arial"/>
            </a:endParaRPr>
          </a:p>
          <a:p>
            <a:pPr marL="342900" marR="0" lvl="0" indent="-228600" algn="l" rtl="0">
              <a:lnSpc>
                <a:spcPct val="100000"/>
              </a:lnSpc>
              <a:spcBef>
                <a:spcPts val="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Topics:</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Lifestyle measures</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Glycemic control</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Cardiovascular &amp; other outcomes</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Paths forward for new therapies</a:t>
            </a:r>
            <a:endParaRPr sz="1400" b="0" i="0" u="none" strike="noStrike" cap="none" dirty="0">
              <a:solidFill>
                <a:srgbClr val="000000"/>
              </a:solidFill>
              <a:latin typeface="+mn-lt"/>
              <a:ea typeface="Arial"/>
              <a:cs typeface="Arial"/>
              <a:sym typeface="Arial"/>
            </a:endParaRPr>
          </a:p>
          <a:p>
            <a:pPr marL="800100" marR="0" lvl="1" indent="-228600" algn="l" rtl="0">
              <a:lnSpc>
                <a:spcPct val="100000"/>
              </a:lnSpc>
              <a:spcBef>
                <a:spcPts val="0"/>
              </a:spcBef>
              <a:spcAft>
                <a:spcPts val="0"/>
              </a:spcAft>
              <a:buClr>
                <a:schemeClr val="dk1"/>
              </a:buClr>
              <a:buSzPts val="1800"/>
              <a:buFont typeface="Arial"/>
              <a:buNone/>
            </a:pPr>
            <a:endParaRPr sz="1800" b="0" i="0" u="none" strike="noStrike" cap="none" dirty="0">
              <a:solidFill>
                <a:srgbClr val="004990"/>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Report published in Kidney International (2016)</a:t>
            </a:r>
            <a:endParaRPr sz="1400" b="0" i="0" u="none" strike="noStrike" cap="none" dirty="0">
              <a:solidFill>
                <a:srgbClr val="000000"/>
              </a:solidFill>
              <a:latin typeface="+mn-lt"/>
              <a:ea typeface="Arial"/>
              <a:cs typeface="Arial"/>
              <a:sym typeface="Arial"/>
            </a:endParaRPr>
          </a:p>
          <a:p>
            <a:pPr marL="342900" marR="0" lvl="0" indent="-228600" algn="l" rtl="0">
              <a:lnSpc>
                <a:spcPct val="100000"/>
              </a:lnSpc>
              <a:spcBef>
                <a:spcPts val="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Led to initiation of new clinical practice guideline</a:t>
            </a:r>
            <a:endParaRPr sz="1400" b="0" i="0" u="none" strike="noStrike" cap="none" dirty="0">
              <a:solidFill>
                <a:srgbClr val="000000"/>
              </a:solidFill>
              <a:latin typeface="+mn-lt"/>
              <a:ea typeface="Arial"/>
              <a:cs typeface="Arial"/>
              <a:sym typeface="Arial"/>
            </a:endParaRPr>
          </a:p>
          <a:p>
            <a:pPr marL="0" marR="0" lvl="0" indent="0" algn="l" rtl="0">
              <a:lnSpc>
                <a:spcPct val="100000"/>
              </a:lnSpc>
              <a:spcBef>
                <a:spcPts val="0"/>
              </a:spcBef>
              <a:spcAft>
                <a:spcPts val="0"/>
              </a:spcAft>
              <a:buClr>
                <a:schemeClr val="dk2"/>
              </a:buClr>
              <a:buSzPts val="1600"/>
              <a:buFont typeface="Arial"/>
              <a:buNone/>
            </a:pPr>
            <a:endParaRPr sz="1600" b="0" i="0" u="none" strike="noStrike" cap="none" dirty="0">
              <a:solidFill>
                <a:schemeClr val="dk2"/>
              </a:solidFill>
              <a:latin typeface="+mn-lt"/>
              <a:ea typeface="Calibri"/>
              <a:cs typeface="Calibri"/>
              <a:sym typeface="Calibri"/>
            </a:endParaRPr>
          </a:p>
        </p:txBody>
      </p:sp>
      <p:pic>
        <p:nvPicPr>
          <p:cNvPr id="97" name="Google Shape;97;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41635" y="1054151"/>
            <a:ext cx="4292259" cy="567923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4"/>
          <p:cNvSpPr txBox="1">
            <a:spLocks noGrp="1"/>
          </p:cNvSpPr>
          <p:nvPr>
            <p:ph type="ctrTitle"/>
          </p:nvPr>
        </p:nvSpPr>
        <p:spPr>
          <a:xfrm>
            <a:off x="304799" y="26606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Glycemic Monitoring and Targets in Patients with Diabetes and CKD</a:t>
            </a:r>
            <a:endParaRPr dirty="0">
              <a:latin typeface="+mj-lt"/>
            </a:endParaRPr>
          </a:p>
        </p:txBody>
      </p:sp>
      <p:sp>
        <p:nvSpPr>
          <p:cNvPr id="376" name="Google Shape;376;p44"/>
          <p:cNvSpPr txBox="1"/>
          <p:nvPr/>
        </p:nvSpPr>
        <p:spPr>
          <a:xfrm>
            <a:off x="304800" y="1377861"/>
            <a:ext cx="11737922" cy="5406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400" b="1" i="0" u="none" strike="noStrike" cap="none" dirty="0">
                <a:solidFill>
                  <a:schemeClr val="dk2"/>
                </a:solidFill>
                <a:latin typeface="+mn-lt"/>
                <a:ea typeface="Calibri"/>
                <a:cs typeface="Calibri"/>
                <a:sym typeface="Calibri"/>
              </a:rPr>
              <a:t>Recommendation 2.1.1: We recommend hemoglobin A1c (HbA1c) to monitor glycemic control in patients with diabetes and CKD </a:t>
            </a:r>
            <a:r>
              <a:rPr lang="en-US" sz="2400" b="1" i="1" u="none" strike="noStrike" cap="none" dirty="0">
                <a:solidFill>
                  <a:schemeClr val="dk2"/>
                </a:solidFill>
                <a:latin typeface="+mn-lt"/>
                <a:ea typeface="Calibri"/>
                <a:cs typeface="Calibri"/>
                <a:sym typeface="Calibri"/>
              </a:rPr>
              <a:t>(1C)</a:t>
            </a:r>
            <a:r>
              <a:rPr lang="en-US" sz="2400" b="1" i="0" u="none" strike="noStrike" cap="none" dirty="0">
                <a:solidFill>
                  <a:schemeClr val="dk2"/>
                </a:solidFill>
                <a:latin typeface="+mn-lt"/>
                <a:ea typeface="Calibri"/>
                <a:cs typeface="Calibri"/>
                <a:sym typeface="Calibri"/>
              </a:rPr>
              <a:t>.</a:t>
            </a:r>
            <a:endParaRPr sz="2400" b="0" i="0" u="none" strike="noStrike" cap="none" dirty="0">
              <a:solidFill>
                <a:schemeClr val="dk2"/>
              </a:solidFill>
              <a:latin typeface="+mn-lt"/>
              <a:ea typeface="Calibri"/>
              <a:cs typeface="Calibri"/>
              <a:sym typeface="Calibri"/>
            </a:endParaRPr>
          </a:p>
        </p:txBody>
      </p:sp>
      <p:sp>
        <p:nvSpPr>
          <p:cNvPr id="377" name="Google Shape;377;p44"/>
          <p:cNvSpPr txBox="1"/>
          <p:nvPr/>
        </p:nvSpPr>
        <p:spPr>
          <a:xfrm>
            <a:off x="304799" y="2341763"/>
            <a:ext cx="6275616" cy="43879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dirty="0">
                <a:solidFill>
                  <a:schemeClr val="dk2"/>
                </a:solidFill>
                <a:latin typeface="+mn-lt"/>
                <a:ea typeface="Calibri"/>
                <a:cs typeface="Calibri"/>
                <a:sym typeface="Calibri"/>
              </a:rPr>
              <a:t>Practice Point 2.1.1: </a:t>
            </a:r>
            <a:r>
              <a:rPr lang="en-US" sz="2400" b="0" i="0" u="none" strike="noStrike" cap="none" dirty="0">
                <a:solidFill>
                  <a:schemeClr val="dk2"/>
                </a:solidFill>
                <a:latin typeface="+mn-lt"/>
                <a:ea typeface="Calibri"/>
                <a:cs typeface="Calibri"/>
                <a:sym typeface="Calibri"/>
              </a:rPr>
              <a:t>Monitoring long-term glycemic control by HbA1c twice per year is reasonable for patients with diabetes. HbA1c may be measured as often as 4 times per year if the glycemic target is not met or after a change in glucose-lowering therapy.</a:t>
            </a:r>
            <a:endParaRPr sz="1400" b="0" i="0" u="none" strike="noStrike" cap="none" dirty="0">
              <a:solidFill>
                <a:srgbClr val="000000"/>
              </a:solidFill>
              <a:latin typeface="+mn-lt"/>
              <a:ea typeface="Arial"/>
              <a:cs typeface="Arial"/>
              <a:sym typeface="Arial"/>
            </a:endParaRPr>
          </a:p>
          <a:p>
            <a:pPr marL="0" marR="0" lvl="0" indent="0" algn="l" rtl="0">
              <a:lnSpc>
                <a:spcPct val="90000"/>
              </a:lnSpc>
              <a:spcBef>
                <a:spcPts val="1000"/>
              </a:spcBef>
              <a:spcAft>
                <a:spcPts val="0"/>
              </a:spcAft>
              <a:buClr>
                <a:schemeClr val="dk2"/>
              </a:buClr>
              <a:buSzPts val="1800"/>
              <a:buFont typeface="Arial"/>
              <a:buNone/>
            </a:pPr>
            <a:endParaRPr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1" i="0" u="none" strike="noStrike" cap="none" dirty="0">
                <a:solidFill>
                  <a:schemeClr val="dk2"/>
                </a:solidFill>
                <a:latin typeface="+mn-lt"/>
                <a:ea typeface="Calibri"/>
                <a:cs typeface="Calibri"/>
                <a:sym typeface="Calibri"/>
              </a:rPr>
              <a:t>Practice Point 2.1.2: </a:t>
            </a:r>
            <a:r>
              <a:rPr lang="en-US" sz="2400" b="0" i="0" u="none" strike="noStrike" cap="none" dirty="0">
                <a:solidFill>
                  <a:schemeClr val="dk2"/>
                </a:solidFill>
                <a:latin typeface="+mn-lt"/>
                <a:ea typeface="Calibri"/>
                <a:cs typeface="Calibri"/>
                <a:sym typeface="Calibri"/>
              </a:rPr>
              <a:t>Accuracy and precision of HbA1c measurement declines with advanced CKD (G4-G5), particularly among patients treated by dialysis, in whom HbA1c measurements have low reliability.</a:t>
            </a:r>
            <a:endParaRPr sz="1400" b="0" i="0" u="none" strike="noStrike" cap="none" dirty="0">
              <a:solidFill>
                <a:srgbClr val="000000"/>
              </a:solidFill>
              <a:latin typeface="+mn-lt"/>
              <a:ea typeface="Arial"/>
              <a:cs typeface="Arial"/>
              <a:sym typeface="Arial"/>
            </a:endParaRPr>
          </a:p>
        </p:txBody>
      </p:sp>
      <p:pic>
        <p:nvPicPr>
          <p:cNvPr id="2" name="Main graphic">
            <a:extLst>
              <a:ext uri="{FF2B5EF4-FFF2-40B4-BE49-F238E27FC236}">
                <a16:creationId xmlns:a16="http://schemas.microsoft.com/office/drawing/2014/main" id="{EF2BCFB1-BAFF-76D7-178F-500C58E6D606}"/>
              </a:ext>
            </a:extLst>
          </p:cNvPr>
          <p:cNvPicPr/>
          <p:nvPr/>
        </p:nvPicPr>
        <p:blipFill>
          <a:blip r:embed="rId3"/>
          <a:stretch/>
        </p:blipFill>
        <p:spPr>
          <a:xfrm>
            <a:off x="6580415" y="2013210"/>
            <a:ext cx="5462307" cy="3854190"/>
          </a:xfrm>
          <a:prstGeom prst="rect">
            <a:avLst/>
          </a:prstGeom>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4" name="Google Shape;384;p45"/>
          <p:cNvSpPr txBox="1">
            <a:spLocks noGrp="1"/>
          </p:cNvSpPr>
          <p:nvPr>
            <p:ph type="ctrTitle"/>
          </p:nvPr>
        </p:nvSpPr>
        <p:spPr>
          <a:xfrm>
            <a:off x="304799" y="270058"/>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Glycemic Monitoring and Targets in Patients with Diabetes and CKD</a:t>
            </a:r>
            <a:endParaRPr dirty="0">
              <a:latin typeface="+mj-lt"/>
            </a:endParaRPr>
          </a:p>
        </p:txBody>
      </p:sp>
      <p:sp>
        <p:nvSpPr>
          <p:cNvPr id="383" name="Google Shape;383;p45"/>
          <p:cNvSpPr txBox="1">
            <a:spLocks noGrp="1"/>
          </p:cNvSpPr>
          <p:nvPr>
            <p:ph type="subTitle" idx="1"/>
          </p:nvPr>
        </p:nvSpPr>
        <p:spPr>
          <a:xfrm>
            <a:off x="304799" y="1451338"/>
            <a:ext cx="11090676" cy="51366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200"/>
              <a:buFont typeface="Arial"/>
              <a:buNone/>
            </a:pPr>
            <a:r>
              <a:rPr lang="en-US" sz="2200" b="0" i="0" u="none" strike="noStrike" cap="none" dirty="0">
                <a:solidFill>
                  <a:schemeClr val="dk2"/>
                </a:solidFill>
                <a:latin typeface="+mn-lt"/>
                <a:ea typeface="Calibri"/>
                <a:cs typeface="Calibri"/>
                <a:sym typeface="Calibri"/>
              </a:rPr>
              <a:t>Practice Point 2.1.3: A glucose management indicator (GMI) derived from continuous glucose monitoring (CGM) data can be used to index glycemia for individuals in whom HbA1c is not concordant with directly measured blood glucose levels or clinical symptoms. </a:t>
            </a:r>
            <a:endParaRPr dirty="0">
              <a:latin typeface="+mn-lt"/>
            </a:endParaRPr>
          </a:p>
          <a:p>
            <a:pPr marL="0" marR="0" lvl="0" indent="0" algn="l" rtl="0">
              <a:lnSpc>
                <a:spcPct val="90000"/>
              </a:lnSpc>
              <a:spcBef>
                <a:spcPts val="1000"/>
              </a:spcBef>
              <a:spcAft>
                <a:spcPts val="0"/>
              </a:spcAft>
              <a:buClr>
                <a:schemeClr val="dk2"/>
              </a:buClr>
              <a:buSzPts val="1200"/>
              <a:buFont typeface="Arial"/>
              <a:buNone/>
            </a:pPr>
            <a:endParaRPr sz="12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200"/>
              <a:buFont typeface="Arial"/>
              <a:buNone/>
            </a:pPr>
            <a:r>
              <a:rPr lang="en-US" sz="2200" b="0" i="0" u="none" strike="noStrike" cap="none" dirty="0">
                <a:solidFill>
                  <a:schemeClr val="dk2"/>
                </a:solidFill>
                <a:latin typeface="+mn-lt"/>
                <a:ea typeface="Calibri"/>
                <a:cs typeface="Calibri"/>
                <a:sym typeface="Calibri"/>
              </a:rPr>
              <a:t>Practice Point 2.1.4: Daily glycemic monitoring with CGM or self-monitoring of blood glucose (SMBG) may help to prevent hypoglycemia and improve glycemic control when glucose-lowering therapies associated with risk of hypoglycemia are used.</a:t>
            </a:r>
            <a:endParaRPr dirty="0">
              <a:latin typeface="+mn-lt"/>
            </a:endParaRPr>
          </a:p>
          <a:p>
            <a:pPr marL="0" marR="0" lvl="0" indent="0" algn="l" rtl="0">
              <a:lnSpc>
                <a:spcPct val="90000"/>
              </a:lnSpc>
              <a:spcBef>
                <a:spcPts val="1000"/>
              </a:spcBef>
              <a:spcAft>
                <a:spcPts val="0"/>
              </a:spcAft>
              <a:buClr>
                <a:schemeClr val="dk2"/>
              </a:buClr>
              <a:buSzPts val="1200"/>
              <a:buFont typeface="Arial"/>
              <a:buNone/>
            </a:pPr>
            <a:endParaRPr sz="12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200"/>
              <a:buFont typeface="Arial"/>
              <a:buNone/>
            </a:pPr>
            <a:r>
              <a:rPr lang="en-US" sz="2200" b="0" i="0" u="none" strike="noStrike" cap="none" dirty="0">
                <a:solidFill>
                  <a:schemeClr val="dk2"/>
                </a:solidFill>
                <a:latin typeface="+mn-lt"/>
                <a:ea typeface="Calibri"/>
                <a:cs typeface="Calibri"/>
                <a:sym typeface="Calibri"/>
              </a:rPr>
              <a:t>Practice Point 2.1.5: For patients with T2D and CKD who choose not to do daily glycemic monitoring by CGM or SMBG, glucose-lowering agents that pose a lower risk of hypoglycemia are preferred and should be administered in doses that are appropriate for the level of eGFR.</a:t>
            </a:r>
            <a:endParaRPr dirty="0">
              <a:latin typeface="+mn-lt"/>
            </a:endParaRPr>
          </a:p>
          <a:p>
            <a:pPr marL="0" marR="0" lvl="0" indent="0" algn="l" rtl="0">
              <a:lnSpc>
                <a:spcPct val="90000"/>
              </a:lnSpc>
              <a:spcBef>
                <a:spcPts val="1000"/>
              </a:spcBef>
              <a:spcAft>
                <a:spcPts val="0"/>
              </a:spcAft>
              <a:buClr>
                <a:schemeClr val="dk2"/>
              </a:buClr>
              <a:buSzPts val="1200"/>
              <a:buFont typeface="Arial"/>
              <a:buNone/>
            </a:pPr>
            <a:endParaRPr sz="12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200"/>
              <a:buFont typeface="Arial"/>
              <a:buNone/>
            </a:pPr>
            <a:r>
              <a:rPr lang="en-US" sz="2200" b="0" i="0" u="none" strike="noStrike" cap="none" dirty="0">
                <a:solidFill>
                  <a:schemeClr val="dk2"/>
                </a:solidFill>
                <a:latin typeface="+mn-lt"/>
                <a:ea typeface="Calibri"/>
                <a:cs typeface="Calibri"/>
                <a:sym typeface="Calibri"/>
              </a:rPr>
              <a:t>Practice Point 2.1.6: CGM devices are rapidly evolving with multiple functionalities (e.g., real-time and intermittently scanned CGM). Newer CGM devices may offer advantages for certain patients, depending on their values, goals, and preferences.</a:t>
            </a:r>
            <a:endParaRPr dirty="0">
              <a:latin typeface="+mn-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6"/>
          <p:cNvSpPr txBox="1">
            <a:spLocks noGrp="1"/>
          </p:cNvSpPr>
          <p:nvPr>
            <p:ph type="ctrTitle"/>
          </p:nvPr>
        </p:nvSpPr>
        <p:spPr>
          <a:xfrm>
            <a:off x="319087" y="1047552"/>
            <a:ext cx="11553826" cy="4801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800"/>
              <a:buFont typeface="Calibri"/>
              <a:buNone/>
            </a:pPr>
            <a:r>
              <a:rPr lang="en-US" sz="4000" dirty="0">
                <a:solidFill>
                  <a:srgbClr val="004990"/>
                </a:solidFill>
                <a:latin typeface="+mj-lt"/>
                <a:ea typeface="Calibri"/>
                <a:cs typeface="Calibri"/>
                <a:sym typeface="Calibri"/>
              </a:rPr>
              <a:t>Figure 11. Frequency of HbA1c measurement and use of GMI in CKD</a:t>
            </a:r>
            <a:endParaRPr sz="4000" cap="small" dirty="0">
              <a:solidFill>
                <a:srgbClr val="004990"/>
              </a:solidFill>
              <a:latin typeface="+mj-lt"/>
              <a:ea typeface="Calibri"/>
              <a:cs typeface="Calibri"/>
              <a:sym typeface="Calibri"/>
            </a:endParaRPr>
          </a:p>
        </p:txBody>
      </p:sp>
      <p:pic>
        <p:nvPicPr>
          <p:cNvPr id="2" name="Main graphic">
            <a:extLst>
              <a:ext uri="{FF2B5EF4-FFF2-40B4-BE49-F238E27FC236}">
                <a16:creationId xmlns:a16="http://schemas.microsoft.com/office/drawing/2014/main" id="{3F479155-C4E8-D1D9-1117-152E3F9F0C78}"/>
              </a:ext>
            </a:extLst>
          </p:cNvPr>
          <p:cNvPicPr/>
          <p:nvPr/>
        </p:nvPicPr>
        <p:blipFill>
          <a:blip r:embed="rId3"/>
          <a:stretch/>
        </p:blipFill>
        <p:spPr>
          <a:xfrm>
            <a:off x="819933" y="1922928"/>
            <a:ext cx="10552133" cy="3644153"/>
          </a:xfrm>
          <a:prstGeom prst="rect">
            <a:avLst/>
          </a:prstGeom>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7"/>
          <p:cNvSpPr txBox="1">
            <a:spLocks noGrp="1"/>
          </p:cNvSpPr>
          <p:nvPr>
            <p:ph type="subTitle" idx="1"/>
          </p:nvPr>
        </p:nvSpPr>
        <p:spPr>
          <a:xfrm>
            <a:off x="246320" y="273863"/>
            <a:ext cx="11945679" cy="690562"/>
          </a:xfrm>
          <a:prstGeom prst="rect">
            <a:avLst/>
          </a:prstGeom>
          <a:noFill/>
          <a:ln>
            <a:noFill/>
          </a:ln>
        </p:spPr>
        <p:txBody>
          <a:bodyPr spcFirstLastPara="1" wrap="square" lIns="91425" tIns="45700" rIns="91425" bIns="45700" anchor="t" anchorCtr="0">
            <a:noAutofit/>
          </a:bodyPr>
          <a:lstStyle/>
          <a:p>
            <a:pPr>
              <a:spcBef>
                <a:spcPts val="0"/>
              </a:spcBef>
              <a:buClr>
                <a:srgbClr val="004990"/>
              </a:buClr>
              <a:buSzPts val="2800"/>
              <a:buNone/>
            </a:pPr>
            <a:r>
              <a:rPr lang="en-US" sz="4000" cap="small" dirty="0">
                <a:solidFill>
                  <a:srgbClr val="004990"/>
                </a:solidFill>
                <a:latin typeface="+mj-lt"/>
                <a:ea typeface="Calibri"/>
                <a:sym typeface="Arial"/>
              </a:rPr>
              <a:t>Figure 12. Glossary of glucose-monitoring terms*</a:t>
            </a:r>
            <a:endParaRPr sz="4000" cap="small" dirty="0">
              <a:solidFill>
                <a:srgbClr val="004990"/>
              </a:solidFill>
              <a:latin typeface="+mj-lt"/>
              <a:ea typeface="Calibri"/>
              <a:sym typeface="Arial"/>
            </a:endParaRPr>
          </a:p>
        </p:txBody>
      </p:sp>
      <p:sp>
        <p:nvSpPr>
          <p:cNvPr id="398" name="Google Shape;398;p47"/>
          <p:cNvSpPr txBox="1"/>
          <p:nvPr/>
        </p:nvSpPr>
        <p:spPr>
          <a:xfrm>
            <a:off x="2525486" y="6612712"/>
            <a:ext cx="2324098"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000" b="0" i="0" u="none" strike="noStrike" cap="none" baseline="30000" dirty="0">
                <a:solidFill>
                  <a:schemeClr val="dk1"/>
                </a:solidFill>
                <a:latin typeface="Arial"/>
                <a:ea typeface="Arial"/>
                <a:cs typeface="Arial"/>
                <a:sym typeface="Arial"/>
              </a:rPr>
              <a:t>*</a:t>
            </a:r>
            <a:r>
              <a:rPr lang="en-US" sz="1000" b="0" i="0" u="none" strike="noStrike" cap="none" dirty="0">
                <a:solidFill>
                  <a:schemeClr val="dk1"/>
                </a:solidFill>
                <a:latin typeface="Arial"/>
                <a:ea typeface="Arial"/>
                <a:cs typeface="Arial"/>
                <a:sym typeface="Arial"/>
              </a:rPr>
              <a:t>Adapted from </a:t>
            </a:r>
            <a:r>
              <a:rPr lang="en-US" sz="1000" b="0" i="0" u="none" strike="noStrike" cap="none" dirty="0" err="1">
                <a:solidFill>
                  <a:schemeClr val="dk1"/>
                </a:solidFill>
                <a:latin typeface="Arial"/>
                <a:ea typeface="Arial"/>
                <a:cs typeface="Arial"/>
                <a:sym typeface="Arial"/>
              </a:rPr>
              <a:t>Battelino</a:t>
            </a:r>
            <a:r>
              <a:rPr lang="en-US" sz="1000" b="0" i="0" u="none" strike="noStrike" cap="none" dirty="0">
                <a:solidFill>
                  <a:schemeClr val="dk1"/>
                </a:solidFill>
                <a:latin typeface="Arial"/>
                <a:ea typeface="Arial"/>
                <a:cs typeface="Arial"/>
                <a:sym typeface="Arial"/>
              </a:rPr>
              <a:t> T, </a:t>
            </a:r>
            <a:r>
              <a:rPr lang="en-US" sz="1000" b="0" i="1" u="none" strike="noStrike" cap="none" dirty="0">
                <a:solidFill>
                  <a:schemeClr val="dk1"/>
                </a:solidFill>
                <a:latin typeface="Arial"/>
                <a:ea typeface="Arial"/>
                <a:cs typeface="Arial"/>
                <a:sym typeface="Arial"/>
              </a:rPr>
              <a:t>et al</a:t>
            </a:r>
            <a:r>
              <a:rPr lang="en-US" sz="1000" b="0" i="0" u="none" strike="noStrike" cap="none" dirty="0">
                <a:solidFill>
                  <a:schemeClr val="dk1"/>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000" b="0" i="0" u="none" strike="noStrike" cap="none" dirty="0">
              <a:solidFill>
                <a:schemeClr val="dk1"/>
              </a:solidFill>
              <a:latin typeface="Arial"/>
              <a:ea typeface="Arial"/>
              <a:cs typeface="Arial"/>
              <a:sym typeface="Arial"/>
            </a:endParaRPr>
          </a:p>
        </p:txBody>
      </p:sp>
      <p:pic>
        <p:nvPicPr>
          <p:cNvPr id="2" name="Main graphic">
            <a:extLst>
              <a:ext uri="{FF2B5EF4-FFF2-40B4-BE49-F238E27FC236}">
                <a16:creationId xmlns:a16="http://schemas.microsoft.com/office/drawing/2014/main" id="{334E0D48-01EE-0728-4CDF-67969D6DCFAA}"/>
              </a:ext>
            </a:extLst>
          </p:cNvPr>
          <p:cNvPicPr/>
          <p:nvPr/>
        </p:nvPicPr>
        <p:blipFill>
          <a:blip r:embed="rId3"/>
          <a:stretch/>
        </p:blipFill>
        <p:spPr>
          <a:xfrm>
            <a:off x="2591790" y="809744"/>
            <a:ext cx="7008420" cy="5774393"/>
          </a:xfrm>
          <a:prstGeom prst="rect">
            <a:avLst/>
          </a:prstGeom>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8"/>
          <p:cNvSpPr txBox="1">
            <a:spLocks noGrp="1"/>
          </p:cNvSpPr>
          <p:nvPr>
            <p:ph type="ctrTitle"/>
          </p:nvPr>
        </p:nvSpPr>
        <p:spPr>
          <a:xfrm>
            <a:off x="304800" y="28001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Glycemic Monitoring and Targets in Patients with Diabetes and CKD</a:t>
            </a:r>
            <a:endParaRPr dirty="0">
              <a:latin typeface="+mj-lt"/>
            </a:endParaRPr>
          </a:p>
        </p:txBody>
      </p:sp>
      <p:sp>
        <p:nvSpPr>
          <p:cNvPr id="404" name="Google Shape;404;p48"/>
          <p:cNvSpPr txBox="1">
            <a:spLocks noGrp="1"/>
          </p:cNvSpPr>
          <p:nvPr>
            <p:ph type="subTitle" idx="1"/>
          </p:nvPr>
        </p:nvSpPr>
        <p:spPr>
          <a:xfrm>
            <a:off x="304800" y="1196238"/>
            <a:ext cx="11090676" cy="5230870"/>
          </a:xfrm>
          <a:prstGeom prst="rect">
            <a:avLst/>
          </a:prstGeom>
          <a:noFill/>
          <a:ln>
            <a:noFill/>
          </a:ln>
        </p:spPr>
        <p:txBody>
          <a:bodyPr spcFirstLastPara="1" wrap="square" lIns="91425" tIns="45700" rIns="91425" bIns="45700" anchor="t" anchorCtr="0">
            <a:noAutofit/>
          </a:bodyPr>
          <a:lstStyle/>
          <a:p>
            <a:pPr marL="228600" marR="0" lvl="0" indent="-762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p:txBody>
      </p:sp>
      <p:sp>
        <p:nvSpPr>
          <p:cNvPr id="405" name="Google Shape;405;p48"/>
          <p:cNvSpPr txBox="1"/>
          <p:nvPr/>
        </p:nvSpPr>
        <p:spPr>
          <a:xfrm>
            <a:off x="304800" y="1789630"/>
            <a:ext cx="11090676" cy="5406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400" b="1" i="0" u="none" strike="noStrike" cap="none" dirty="0">
                <a:solidFill>
                  <a:schemeClr val="dk2"/>
                </a:solidFill>
                <a:latin typeface="+mn-lt"/>
                <a:ea typeface="Calibri"/>
                <a:cs typeface="Calibri"/>
                <a:sym typeface="Calibri"/>
              </a:rPr>
              <a:t>Recommendation 2.2.1. We recommend an individualized HbA1c target ranging from &lt;6.5% to &lt;8.0% in patients with diabetes and CKD not treated with dialysis (Figure 14) </a:t>
            </a:r>
            <a:r>
              <a:rPr lang="en-US" sz="2400" b="1" i="1" u="none" strike="noStrike" cap="none" dirty="0">
                <a:solidFill>
                  <a:schemeClr val="dk2"/>
                </a:solidFill>
                <a:latin typeface="+mn-lt"/>
                <a:ea typeface="Calibri"/>
                <a:cs typeface="Calibri"/>
                <a:sym typeface="Calibri"/>
              </a:rPr>
              <a:t>(1C)</a:t>
            </a:r>
            <a:r>
              <a:rPr lang="en-US" sz="2400" b="1" i="0" u="none" strike="noStrike" cap="none" dirty="0">
                <a:solidFill>
                  <a:schemeClr val="dk2"/>
                </a:solidFill>
                <a:latin typeface="+mn-lt"/>
                <a:ea typeface="Calibri"/>
                <a:cs typeface="Calibri"/>
                <a:sym typeface="Calibri"/>
              </a:rPr>
              <a:t>.</a:t>
            </a:r>
            <a:endParaRPr sz="24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endParaRPr sz="2000" b="0" i="0" u="none" strike="noStrike" cap="none" dirty="0">
              <a:solidFill>
                <a:schemeClr val="dk2"/>
              </a:solidFill>
              <a:latin typeface="+mn-lt"/>
              <a:ea typeface="Calibri"/>
              <a:cs typeface="Calibri"/>
              <a:sym typeface="Calibri"/>
            </a:endParaRPr>
          </a:p>
        </p:txBody>
      </p:sp>
      <p:pic>
        <p:nvPicPr>
          <p:cNvPr id="2" name="Main graphic">
            <a:extLst>
              <a:ext uri="{FF2B5EF4-FFF2-40B4-BE49-F238E27FC236}">
                <a16:creationId xmlns:a16="http://schemas.microsoft.com/office/drawing/2014/main" id="{E1D02749-06BE-6A5F-EC4A-55B3F80EDFD5}"/>
              </a:ext>
            </a:extLst>
          </p:cNvPr>
          <p:cNvPicPr/>
          <p:nvPr/>
        </p:nvPicPr>
        <p:blipFill>
          <a:blip r:embed="rId3"/>
          <a:stretch/>
        </p:blipFill>
        <p:spPr>
          <a:xfrm>
            <a:off x="1616055" y="2974791"/>
            <a:ext cx="8931315" cy="3271722"/>
          </a:xfrm>
          <a:prstGeom prst="rect">
            <a:avLst/>
          </a:prstGeom>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9"/>
          <p:cNvSpPr txBox="1">
            <a:spLocks noGrp="1"/>
          </p:cNvSpPr>
          <p:nvPr>
            <p:ph type="ctrTitle"/>
          </p:nvPr>
        </p:nvSpPr>
        <p:spPr>
          <a:xfrm>
            <a:off x="333374" y="279584"/>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Glycemic Monitoring and Targets in Patients with Diabetes and CKD</a:t>
            </a:r>
            <a:endParaRPr dirty="0">
              <a:latin typeface="+mj-lt"/>
            </a:endParaRPr>
          </a:p>
        </p:txBody>
      </p:sp>
      <p:sp>
        <p:nvSpPr>
          <p:cNvPr id="412" name="Google Shape;412;p49"/>
          <p:cNvSpPr txBox="1">
            <a:spLocks noGrp="1"/>
          </p:cNvSpPr>
          <p:nvPr>
            <p:ph type="subTitle" idx="1"/>
          </p:nvPr>
        </p:nvSpPr>
        <p:spPr>
          <a:xfrm>
            <a:off x="304800" y="1196238"/>
            <a:ext cx="11090676" cy="5230870"/>
          </a:xfrm>
          <a:prstGeom prst="rect">
            <a:avLst/>
          </a:prstGeom>
          <a:noFill/>
          <a:ln>
            <a:noFill/>
          </a:ln>
        </p:spPr>
        <p:txBody>
          <a:bodyPr spcFirstLastPara="1" wrap="square" lIns="91425" tIns="45700" rIns="91425" bIns="45700" anchor="t" anchorCtr="0">
            <a:noAutofit/>
          </a:bodyPr>
          <a:lstStyle/>
          <a:p>
            <a:pPr marL="228600" marR="0" lvl="0" indent="-762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
        <p:nvSpPr>
          <p:cNvPr id="413" name="Google Shape;413;p49"/>
          <p:cNvSpPr txBox="1"/>
          <p:nvPr/>
        </p:nvSpPr>
        <p:spPr>
          <a:xfrm>
            <a:off x="304800" y="1479913"/>
            <a:ext cx="11090676" cy="50985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dirty="0">
                <a:solidFill>
                  <a:schemeClr val="dk2"/>
                </a:solidFill>
                <a:latin typeface="+mn-lt"/>
                <a:ea typeface="Calibri"/>
                <a:cs typeface="Calibri"/>
                <a:sym typeface="Calibri"/>
              </a:rPr>
              <a:t>Practice Point 2.2.1: </a:t>
            </a:r>
            <a:r>
              <a:rPr lang="en-US" sz="2400" b="0" i="0" u="none" strike="noStrike" cap="none" dirty="0">
                <a:solidFill>
                  <a:schemeClr val="dk2"/>
                </a:solidFill>
                <a:latin typeface="+mn-lt"/>
                <a:ea typeface="Calibri"/>
                <a:cs typeface="Calibri"/>
                <a:sym typeface="Calibri"/>
              </a:rPr>
              <a:t>Safe achievement of lower HbA1c targets (e.g., &lt;6.5% or &lt;7.0%) may be facilitated by CGM or SMBG and by selection of glucose-lowering agents that are not associated with hypoglycemia.</a:t>
            </a:r>
            <a:endParaRPr sz="1400" b="0" i="0" u="none" strike="noStrike" cap="none" dirty="0">
              <a:solidFill>
                <a:srgbClr val="000000"/>
              </a:solidFill>
              <a:latin typeface="+mn-lt"/>
              <a:ea typeface="Arial"/>
              <a:cs typeface="Arial"/>
              <a:sym typeface="Arial"/>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1" i="0" u="none" strike="noStrike" cap="none" dirty="0">
                <a:solidFill>
                  <a:schemeClr val="dk2"/>
                </a:solidFill>
                <a:latin typeface="+mn-lt"/>
                <a:ea typeface="Calibri"/>
                <a:cs typeface="Calibri"/>
                <a:sym typeface="Calibri"/>
              </a:rPr>
              <a:t>Practice Point 2.2.2: </a:t>
            </a:r>
            <a:r>
              <a:rPr lang="en-US" sz="2400" b="0" i="0" u="none" strike="noStrike" cap="none" dirty="0">
                <a:solidFill>
                  <a:schemeClr val="dk2"/>
                </a:solidFill>
                <a:latin typeface="+mn-lt"/>
                <a:ea typeface="Calibri"/>
                <a:cs typeface="Calibri"/>
                <a:sym typeface="Calibri"/>
              </a:rPr>
              <a:t>CGM metrics, such as time in range and time in hypoglycemia, may be considered as alternatives to HbA1c for defining glycemic targets in some patients.</a:t>
            </a:r>
            <a:endParaRPr sz="1400" b="0" i="0" u="none" strike="noStrike" cap="none" dirty="0">
              <a:solidFill>
                <a:srgbClr val="000000"/>
              </a:solidFill>
              <a:latin typeface="+mn-lt"/>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0"/>
          <p:cNvSpPr txBox="1">
            <a:spLocks noGrp="1"/>
          </p:cNvSpPr>
          <p:nvPr>
            <p:ph type="ctrTitle"/>
          </p:nvPr>
        </p:nvSpPr>
        <p:spPr>
          <a:xfrm>
            <a:off x="304800" y="806407"/>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Lifestyle Interventions in Patients with Diabetes and CKD</a:t>
            </a:r>
            <a:endParaRPr dirty="0">
              <a:latin typeface="+mj-lt"/>
            </a:endParaRPr>
          </a:p>
        </p:txBody>
      </p:sp>
      <p:sp>
        <p:nvSpPr>
          <p:cNvPr id="419" name="Google Shape;419;p50"/>
          <p:cNvSpPr txBox="1">
            <a:spLocks noGrp="1"/>
          </p:cNvSpPr>
          <p:nvPr>
            <p:ph type="subTitle" idx="1"/>
          </p:nvPr>
        </p:nvSpPr>
        <p:spPr>
          <a:xfrm>
            <a:off x="304800" y="1800436"/>
            <a:ext cx="4294094" cy="15183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dirty="0">
                <a:solidFill>
                  <a:schemeClr val="dk2"/>
                </a:solidFill>
                <a:latin typeface="+mn-lt"/>
                <a:ea typeface="Calibri"/>
                <a:cs typeface="Calibri"/>
                <a:sym typeface="Calibri"/>
              </a:rPr>
              <a:t>Practice Point 3.1.1: </a:t>
            </a:r>
            <a:r>
              <a:rPr lang="en-US" sz="2400" b="0" i="0" u="none" strike="noStrike" cap="none" dirty="0">
                <a:solidFill>
                  <a:schemeClr val="dk2"/>
                </a:solidFill>
                <a:latin typeface="+mn-lt"/>
                <a:ea typeface="Calibri"/>
                <a:cs typeface="Calibri"/>
                <a:sym typeface="Calibri"/>
              </a:rPr>
              <a:t>Patients with diabetes and CKD should consume an individualized diet high in vegetables, fruits, whole grains, fiber, legumes, plant-based proteins, unsaturated fats, and nuts; and lower in processed meats, refined carbohydrates, and sweetened beverages. </a:t>
            </a:r>
            <a:endParaRPr dirty="0">
              <a:latin typeface="+mn-lt"/>
            </a:endParaRPr>
          </a:p>
        </p:txBody>
      </p:sp>
      <p:pic>
        <p:nvPicPr>
          <p:cNvPr id="2" name="Main graphic">
            <a:extLst>
              <a:ext uri="{FF2B5EF4-FFF2-40B4-BE49-F238E27FC236}">
                <a16:creationId xmlns:a16="http://schemas.microsoft.com/office/drawing/2014/main" id="{B5AA6347-0910-545E-6B06-A4DBDC98ECE0}"/>
              </a:ext>
            </a:extLst>
          </p:cNvPr>
          <p:cNvPicPr/>
          <p:nvPr/>
        </p:nvPicPr>
        <p:blipFill>
          <a:blip r:embed="rId3"/>
          <a:stretch/>
        </p:blipFill>
        <p:spPr>
          <a:xfrm>
            <a:off x="4881282" y="1452738"/>
            <a:ext cx="6318438" cy="4894274"/>
          </a:xfrm>
          <a:prstGeom prst="rect">
            <a:avLst/>
          </a:prstGeom>
          <a:ln>
            <a:solidFill>
              <a:schemeClr val="lt1">
                <a:hueOff val="0"/>
                <a:satOff val="0"/>
                <a:lumOff val="0"/>
              </a:schemeClr>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1"/>
          <p:cNvSpPr txBox="1">
            <a:spLocks noGrp="1"/>
          </p:cNvSpPr>
          <p:nvPr>
            <p:ph type="ctrTitle"/>
          </p:nvPr>
        </p:nvSpPr>
        <p:spPr>
          <a:xfrm>
            <a:off x="304800" y="737246"/>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Lifestyle Interventions in Patients with Diabetes and CKD</a:t>
            </a:r>
            <a:endParaRPr dirty="0">
              <a:latin typeface="+mj-lt"/>
            </a:endParaRPr>
          </a:p>
        </p:txBody>
      </p:sp>
      <p:sp>
        <p:nvSpPr>
          <p:cNvPr id="426" name="Google Shape;426;p51"/>
          <p:cNvSpPr txBox="1">
            <a:spLocks noGrp="1"/>
          </p:cNvSpPr>
          <p:nvPr>
            <p:ph type="subTitle" idx="1"/>
          </p:nvPr>
        </p:nvSpPr>
        <p:spPr>
          <a:xfrm>
            <a:off x="304800" y="1289447"/>
            <a:ext cx="11090676" cy="17088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b="1" i="0" u="none" strike="noStrike" cap="none" dirty="0">
                <a:solidFill>
                  <a:schemeClr val="dk2"/>
                </a:solidFill>
                <a:latin typeface="+mn-lt"/>
                <a:ea typeface="Calibri"/>
                <a:cs typeface="Calibri"/>
                <a:sym typeface="Calibri"/>
              </a:rPr>
              <a:t>Recommendation 3.1.1: We suggest maintaining a protein intake of 0.8 g of protein/kg (weight)/d for those with diabetes and CKD not treated with dialysis (</a:t>
            </a:r>
            <a:r>
              <a:rPr lang="en-US" b="1" i="1" u="none" strike="noStrike" cap="none" dirty="0">
                <a:solidFill>
                  <a:schemeClr val="dk2"/>
                </a:solidFill>
                <a:latin typeface="+mn-lt"/>
                <a:ea typeface="Calibri"/>
                <a:cs typeface="Calibri"/>
                <a:sym typeface="Calibri"/>
              </a:rPr>
              <a:t>2C)</a:t>
            </a:r>
            <a:r>
              <a:rPr lang="en-US" b="1" i="0" u="none" strike="noStrike" cap="none" dirty="0">
                <a:solidFill>
                  <a:schemeClr val="dk2"/>
                </a:solidFill>
                <a:latin typeface="+mn-lt"/>
                <a:ea typeface="Calibri"/>
                <a:cs typeface="Calibri"/>
                <a:sym typeface="Calibri"/>
              </a:rPr>
              <a:t>.</a:t>
            </a:r>
            <a:endParaRPr dirty="0">
              <a:latin typeface="+mn-lt"/>
            </a:endParaRPr>
          </a:p>
          <a:p>
            <a:pPr marL="0" marR="0" lvl="0" indent="0" algn="l" rtl="0">
              <a:lnSpc>
                <a:spcPct val="90000"/>
              </a:lnSpc>
              <a:spcBef>
                <a:spcPts val="1000"/>
              </a:spcBef>
              <a:spcAft>
                <a:spcPts val="0"/>
              </a:spcAft>
              <a:buClr>
                <a:schemeClr val="dk2"/>
              </a:buClr>
              <a:buSzPts val="1800"/>
              <a:buFont typeface="Arial"/>
              <a:buNone/>
            </a:pPr>
            <a:endParaRPr b="1"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b="0" i="0" u="none" strike="noStrike" cap="none" dirty="0">
                <a:solidFill>
                  <a:schemeClr val="dk2"/>
                </a:solidFill>
                <a:latin typeface="+mn-lt"/>
                <a:ea typeface="Calibri"/>
                <a:cs typeface="Calibri"/>
                <a:sym typeface="Calibri"/>
              </a:rPr>
              <a:t>Practice Point 3.1.2: Patients treated with hemodialysis, and particularly peritoneal dialysis should consume between 1.0 and 1.2 g protein/kg (weight)/d.</a:t>
            </a:r>
            <a:endParaRPr dirty="0">
              <a:latin typeface="+mn-lt"/>
            </a:endParaRPr>
          </a:p>
        </p:txBody>
      </p:sp>
      <p:pic>
        <p:nvPicPr>
          <p:cNvPr id="2" name="Main graphic">
            <a:extLst>
              <a:ext uri="{FF2B5EF4-FFF2-40B4-BE49-F238E27FC236}">
                <a16:creationId xmlns:a16="http://schemas.microsoft.com/office/drawing/2014/main" id="{29834035-D51A-8D7B-BD1E-C132E8F32CF3}"/>
              </a:ext>
            </a:extLst>
          </p:cNvPr>
          <p:cNvPicPr/>
          <p:nvPr/>
        </p:nvPicPr>
        <p:blipFill>
          <a:blip r:embed="rId3"/>
          <a:stretch/>
        </p:blipFill>
        <p:spPr>
          <a:xfrm>
            <a:off x="2906693" y="3624377"/>
            <a:ext cx="6350040" cy="2991600"/>
          </a:xfrm>
          <a:prstGeom prst="rect">
            <a:avLst/>
          </a:prstGeom>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2"/>
          <p:cNvSpPr txBox="1">
            <a:spLocks noGrp="1"/>
          </p:cNvSpPr>
          <p:nvPr>
            <p:ph type="ctrTitle"/>
          </p:nvPr>
        </p:nvSpPr>
        <p:spPr>
          <a:xfrm>
            <a:off x="304800" y="813808"/>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Lifestyle Interventions in Patients with Diabetes and CKD</a:t>
            </a:r>
            <a:endParaRPr dirty="0">
              <a:latin typeface="+mj-lt"/>
            </a:endParaRPr>
          </a:p>
        </p:txBody>
      </p:sp>
      <p:sp>
        <p:nvSpPr>
          <p:cNvPr id="433" name="Google Shape;433;p52"/>
          <p:cNvSpPr txBox="1">
            <a:spLocks noGrp="1"/>
          </p:cNvSpPr>
          <p:nvPr>
            <p:ph type="subTitle" idx="1"/>
          </p:nvPr>
        </p:nvSpPr>
        <p:spPr>
          <a:xfrm>
            <a:off x="304800" y="1432702"/>
            <a:ext cx="4737847" cy="34304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b="1" i="0" u="none" strike="noStrike" cap="none" dirty="0">
                <a:solidFill>
                  <a:schemeClr val="dk2"/>
                </a:solidFill>
                <a:latin typeface="+mn-lt"/>
                <a:ea typeface="Calibri"/>
                <a:cs typeface="Calibri"/>
                <a:sym typeface="Calibri"/>
              </a:rPr>
              <a:t>Recommendation 3.1.2: We suggest that sodium intake be &lt;2 g of sodium per day (or &lt;90 mmol of sodium per day, or &lt;5 g of sodium chloride per day) in patients with diabetes and CKD </a:t>
            </a:r>
            <a:r>
              <a:rPr lang="en-US" b="1" i="1" u="none" strike="noStrike" cap="none" dirty="0">
                <a:solidFill>
                  <a:schemeClr val="dk2"/>
                </a:solidFill>
                <a:latin typeface="+mn-lt"/>
                <a:ea typeface="Calibri"/>
                <a:cs typeface="Calibri"/>
                <a:sym typeface="Calibri"/>
              </a:rPr>
              <a:t>(2C)</a:t>
            </a:r>
            <a:r>
              <a:rPr lang="en-US" b="1" i="0" u="none" strike="noStrike" cap="none" dirty="0">
                <a:solidFill>
                  <a:schemeClr val="dk2"/>
                </a:solidFill>
                <a:latin typeface="+mn-lt"/>
                <a:ea typeface="Calibri"/>
                <a:cs typeface="Calibri"/>
                <a:sym typeface="Calibri"/>
              </a:rPr>
              <a:t>.</a:t>
            </a:r>
            <a:endParaRPr i="0" u="none" strike="noStrike" cap="none" dirty="0">
              <a:solidFill>
                <a:schemeClr val="dk2"/>
              </a:solidFill>
              <a:latin typeface="+mn-lt"/>
              <a:ea typeface="Calibri"/>
              <a:cs typeface="Calibri"/>
              <a:sym typeface="Calibri"/>
            </a:endParaRPr>
          </a:p>
        </p:txBody>
      </p:sp>
      <p:pic>
        <p:nvPicPr>
          <p:cNvPr id="2" name="Main graphic">
            <a:extLst>
              <a:ext uri="{FF2B5EF4-FFF2-40B4-BE49-F238E27FC236}">
                <a16:creationId xmlns:a16="http://schemas.microsoft.com/office/drawing/2014/main" id="{A366121E-5D79-1660-34EB-2CC82153D0A4}"/>
              </a:ext>
            </a:extLst>
          </p:cNvPr>
          <p:cNvPicPr/>
          <p:nvPr/>
        </p:nvPicPr>
        <p:blipFill>
          <a:blip r:embed="rId3"/>
          <a:stretch/>
        </p:blipFill>
        <p:spPr>
          <a:xfrm>
            <a:off x="5508586" y="1432702"/>
            <a:ext cx="6350040" cy="4443120"/>
          </a:xfrm>
          <a:prstGeom prst="rect">
            <a:avLst/>
          </a:prstGeom>
          <a:ln>
            <a:solidFill>
              <a:schemeClr val="lt1">
                <a:hueOff val="0"/>
                <a:satOff val="0"/>
                <a:lumOff val="0"/>
              </a:schemeClr>
            </a:solidFill>
          </a:ln>
          <a:effectLst>
            <a:outerShdw blurRad="50800" dist="38100" dir="2700000" algn="tl" rotWithShape="0">
              <a:prstClr val="black">
                <a:alpha val="40000"/>
              </a:prst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3"/>
          <p:cNvSpPr txBox="1">
            <a:spLocks noGrp="1"/>
          </p:cNvSpPr>
          <p:nvPr>
            <p:ph type="ctrTitle"/>
          </p:nvPr>
        </p:nvSpPr>
        <p:spPr>
          <a:xfrm>
            <a:off x="211510" y="463050"/>
            <a:ext cx="11553826" cy="4801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800"/>
              <a:buFont typeface="Calibri"/>
              <a:buNone/>
            </a:pPr>
            <a:r>
              <a:rPr lang="en-US" sz="4000" dirty="0">
                <a:solidFill>
                  <a:srgbClr val="004990"/>
                </a:solidFill>
                <a:latin typeface="+mj-lt"/>
                <a:ea typeface="Calibri"/>
                <a:cs typeface="Calibri"/>
                <a:sym typeface="Calibri"/>
              </a:rPr>
              <a:t>Figure 19. Ten ways to cut out salt</a:t>
            </a:r>
            <a:endParaRPr sz="4000" cap="small" dirty="0">
              <a:solidFill>
                <a:srgbClr val="004990"/>
              </a:solidFill>
              <a:latin typeface="+mj-lt"/>
              <a:ea typeface="Calibri"/>
              <a:cs typeface="Calibri"/>
              <a:sym typeface="Calibri"/>
            </a:endParaRPr>
          </a:p>
        </p:txBody>
      </p:sp>
      <p:pic>
        <p:nvPicPr>
          <p:cNvPr id="2" name="Main graphic">
            <a:extLst>
              <a:ext uri="{FF2B5EF4-FFF2-40B4-BE49-F238E27FC236}">
                <a16:creationId xmlns:a16="http://schemas.microsoft.com/office/drawing/2014/main" id="{33E33661-10D1-40B4-C1C9-4E7132E15208}"/>
              </a:ext>
            </a:extLst>
          </p:cNvPr>
          <p:cNvPicPr/>
          <p:nvPr/>
        </p:nvPicPr>
        <p:blipFill>
          <a:blip r:embed="rId3"/>
          <a:stretch/>
        </p:blipFill>
        <p:spPr>
          <a:xfrm>
            <a:off x="2073255" y="1103802"/>
            <a:ext cx="8045490" cy="5560088"/>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304800" y="385409"/>
            <a:ext cx="11353800" cy="10191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3600" b="0" cap="small" dirty="0">
                <a:solidFill>
                  <a:srgbClr val="2C62A9"/>
                </a:solidFill>
                <a:latin typeface="+mj-lt"/>
                <a:cs typeface="Calibri"/>
                <a:sym typeface="Calibri"/>
              </a:rPr>
              <a:t>KDIGO 2020 Clinical Practice Guideline for Diabetes Management in CKD</a:t>
            </a:r>
            <a:endParaRPr sz="3600" dirty="0">
              <a:latin typeface="+mj-lt"/>
            </a:endParaRPr>
          </a:p>
        </p:txBody>
      </p:sp>
      <p:sp>
        <p:nvSpPr>
          <p:cNvPr id="95" name="Google Shape;95;p15"/>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p:txBody>
      </p:sp>
      <p:sp>
        <p:nvSpPr>
          <p:cNvPr id="96" name="Google Shape;96;p15"/>
          <p:cNvSpPr txBox="1"/>
          <p:nvPr/>
        </p:nvSpPr>
        <p:spPr>
          <a:xfrm>
            <a:off x="449146" y="1408169"/>
            <a:ext cx="6237404" cy="49711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October 2020</a:t>
            </a:r>
            <a:endParaRPr sz="2400" b="0" i="0" u="none" strike="noStrike" cap="none" dirty="0">
              <a:solidFill>
                <a:srgbClr val="000000"/>
              </a:solidFill>
              <a:latin typeface="+mn-lt"/>
              <a:ea typeface="Arial"/>
              <a:cs typeface="Arial"/>
              <a:sym typeface="Arial"/>
            </a:endParaRPr>
          </a:p>
          <a:p>
            <a:pPr marL="342900" marR="0" lvl="0" indent="-228600" algn="l" rtl="0">
              <a:lnSpc>
                <a:spcPct val="100000"/>
              </a:lnSpc>
              <a:spcBef>
                <a:spcPts val="0"/>
              </a:spcBef>
              <a:spcAft>
                <a:spcPts val="0"/>
              </a:spcAft>
              <a:buClr>
                <a:schemeClr val="dk2"/>
              </a:buClr>
              <a:buSzPts val="1800"/>
              <a:buFont typeface="Arial"/>
              <a:buNone/>
            </a:pPr>
            <a:endParaRPr sz="24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Topics:</a:t>
            </a:r>
            <a:endParaRPr sz="2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Ch 1. Comprehensive care</a:t>
            </a:r>
          </a:p>
          <a:p>
            <a:pPr marL="800100" marR="0" lvl="1" indent="-342900" algn="l" rtl="0">
              <a:lnSpc>
                <a:spcPct val="100000"/>
              </a:lnSpc>
              <a:spcBef>
                <a:spcPts val="0"/>
              </a:spcBef>
              <a:spcAft>
                <a:spcPts val="0"/>
              </a:spcAft>
              <a:buClr>
                <a:srgbClr val="004990"/>
              </a:buClr>
              <a:buSzPts val="2400"/>
              <a:buFont typeface="Arial"/>
              <a:buChar char="•"/>
            </a:pPr>
            <a:r>
              <a:rPr lang="en-US" sz="2400" dirty="0">
                <a:solidFill>
                  <a:srgbClr val="004990"/>
                </a:solidFill>
                <a:latin typeface="+mn-lt"/>
                <a:ea typeface="Calibri"/>
                <a:cs typeface="Calibri"/>
                <a:sym typeface="Calibri"/>
              </a:rPr>
              <a:t>Ch 2. Glycemic monitoring and targets</a:t>
            </a:r>
            <a:endParaRPr sz="2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Ch 3. Lifestyle interventions</a:t>
            </a:r>
          </a:p>
          <a:p>
            <a:pPr marL="800100" marR="0" lvl="1" indent="-342900" algn="l" rtl="0">
              <a:lnSpc>
                <a:spcPct val="100000"/>
              </a:lnSpc>
              <a:spcBef>
                <a:spcPts val="0"/>
              </a:spcBef>
              <a:spcAft>
                <a:spcPts val="0"/>
              </a:spcAft>
              <a:buClr>
                <a:srgbClr val="004990"/>
              </a:buClr>
              <a:buSzPts val="2400"/>
              <a:buFont typeface="Arial"/>
              <a:buChar char="•"/>
            </a:pPr>
            <a:r>
              <a:rPr lang="en-US" sz="2400" dirty="0">
                <a:solidFill>
                  <a:srgbClr val="004990"/>
                </a:solidFill>
                <a:latin typeface="+mn-lt"/>
                <a:ea typeface="Calibri"/>
                <a:cs typeface="Calibri"/>
                <a:sym typeface="Calibri"/>
              </a:rPr>
              <a:t>Ch 4. Antihyperglycemic therapies in T2D</a:t>
            </a: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mn-lt"/>
                <a:ea typeface="Calibri"/>
                <a:cs typeface="Calibri"/>
                <a:sym typeface="Calibri"/>
              </a:rPr>
              <a:t>Ch 5. Approaches to management</a:t>
            </a:r>
            <a:endParaRPr sz="2400" b="0" i="0" u="none" strike="noStrike" cap="none" dirty="0">
              <a:solidFill>
                <a:srgbClr val="000000"/>
              </a:solidFill>
              <a:latin typeface="+mn-lt"/>
              <a:ea typeface="Arial"/>
              <a:cs typeface="Arial"/>
              <a:sym typeface="Arial"/>
            </a:endParaRPr>
          </a:p>
          <a:p>
            <a:pPr marL="800100" marR="0" lvl="1" indent="-228600" algn="l" rtl="0">
              <a:lnSpc>
                <a:spcPct val="100000"/>
              </a:lnSpc>
              <a:spcBef>
                <a:spcPts val="0"/>
              </a:spcBef>
              <a:spcAft>
                <a:spcPts val="0"/>
              </a:spcAft>
              <a:buClr>
                <a:schemeClr val="dk1"/>
              </a:buClr>
              <a:buSzPts val="1800"/>
              <a:buFont typeface="Arial"/>
              <a:buNone/>
            </a:pPr>
            <a:endParaRPr sz="2400" b="0" i="0" u="none" strike="noStrike" cap="none" dirty="0">
              <a:solidFill>
                <a:srgbClr val="004990"/>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Published as a Supplement</a:t>
            </a:r>
          </a:p>
          <a:p>
            <a:pPr marL="342900" marR="0" lvl="0" indent="-342900" algn="l" rtl="0">
              <a:lnSpc>
                <a:spcPct val="100000"/>
              </a:lnSpc>
              <a:spcBef>
                <a:spcPts val="0"/>
              </a:spcBef>
              <a:spcAft>
                <a:spcPts val="0"/>
              </a:spcAft>
              <a:buClr>
                <a:schemeClr val="dk2"/>
              </a:buClr>
              <a:buSzPts val="2400"/>
              <a:buFont typeface="Arial"/>
              <a:buChar char="•"/>
            </a:pPr>
            <a:endParaRPr lang="en-US" sz="2400"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Executive Summary published in Kidney International</a:t>
            </a:r>
            <a:endParaRPr sz="2400" b="0" i="0" u="none" strike="noStrike" cap="none" dirty="0">
              <a:solidFill>
                <a:srgbClr val="000000"/>
              </a:solidFill>
              <a:latin typeface="+mn-lt"/>
              <a:ea typeface="Arial"/>
              <a:cs typeface="Arial"/>
              <a:sym typeface="Arial"/>
            </a:endParaRPr>
          </a:p>
          <a:p>
            <a:pPr marL="0" marR="0" lvl="0" indent="0" algn="l" rtl="0">
              <a:lnSpc>
                <a:spcPct val="100000"/>
              </a:lnSpc>
              <a:spcBef>
                <a:spcPts val="0"/>
              </a:spcBef>
              <a:spcAft>
                <a:spcPts val="0"/>
              </a:spcAft>
              <a:buClr>
                <a:schemeClr val="dk2"/>
              </a:buClr>
              <a:buSzPts val="1600"/>
              <a:buFont typeface="Arial"/>
              <a:buNone/>
            </a:pPr>
            <a:endParaRPr sz="2400" b="0"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2D1FF531-9D14-4DA9-631F-FDFF76C1B01E}"/>
              </a:ext>
            </a:extLst>
          </p:cNvPr>
          <p:cNvPicPr>
            <a:picLocks noChangeAspect="1"/>
          </p:cNvPicPr>
          <p:nvPr/>
        </p:nvPicPr>
        <p:blipFill>
          <a:blip r:embed="rId3"/>
          <a:stretch>
            <a:fillRect/>
          </a:stretch>
        </p:blipFill>
        <p:spPr>
          <a:xfrm>
            <a:off x="6830896" y="962179"/>
            <a:ext cx="4336349" cy="56195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3845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4"/>
          <p:cNvSpPr txBox="1">
            <a:spLocks noGrp="1"/>
          </p:cNvSpPr>
          <p:nvPr>
            <p:ph type="ctrTitle"/>
          </p:nvPr>
        </p:nvSpPr>
        <p:spPr>
          <a:xfrm>
            <a:off x="304800" y="764140"/>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Lifestyle Interventions in Patients with Diabetes and CKD</a:t>
            </a:r>
            <a:endParaRPr dirty="0">
              <a:latin typeface="+mj-lt"/>
            </a:endParaRPr>
          </a:p>
        </p:txBody>
      </p:sp>
      <p:sp>
        <p:nvSpPr>
          <p:cNvPr id="446" name="Google Shape;446;p54"/>
          <p:cNvSpPr txBox="1">
            <a:spLocks noGrp="1"/>
          </p:cNvSpPr>
          <p:nvPr>
            <p:ph type="subTitle" idx="1"/>
          </p:nvPr>
        </p:nvSpPr>
        <p:spPr>
          <a:xfrm>
            <a:off x="304800" y="1410471"/>
            <a:ext cx="11090676" cy="443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3.1.3: Shared decision-making should be a cornerstone of patient-centered nutrition management in patients with diabetes and CKD.</a:t>
            </a:r>
            <a:endParaRPr dirty="0">
              <a:latin typeface="+mn-lt"/>
            </a:endParaRPr>
          </a:p>
          <a:p>
            <a:pPr marL="0" marR="0" lvl="0" indent="0" algn="l" rtl="0">
              <a:lnSpc>
                <a:spcPct val="90000"/>
              </a:lnSpc>
              <a:spcBef>
                <a:spcPts val="100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3.1.4: Accredited nutrition providers, registered dietitians and diabetes educators, community health workers, peer counselors, or other health workers should be engaged in the multidisciplinary nutrition care of patients with diabetes and CKD.</a:t>
            </a:r>
            <a:endParaRPr dirty="0">
              <a:latin typeface="+mn-lt"/>
            </a:endParaRPr>
          </a:p>
          <a:p>
            <a:pPr marL="0" marR="0" lvl="0" indent="0" algn="l" rtl="0">
              <a:lnSpc>
                <a:spcPct val="90000"/>
              </a:lnSpc>
              <a:spcBef>
                <a:spcPts val="100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3.1.5: Health care providers should consider cultural differences, food intolerances, variations in food resources, cooking skills, comorbidities, and cost when recommending dietary options to patients and their families.</a:t>
            </a:r>
            <a:endParaRPr dirty="0">
              <a:latin typeface="+mn-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5"/>
          <p:cNvSpPr txBox="1">
            <a:spLocks noGrp="1"/>
          </p:cNvSpPr>
          <p:nvPr>
            <p:ph type="ctrTitle"/>
          </p:nvPr>
        </p:nvSpPr>
        <p:spPr>
          <a:xfrm>
            <a:off x="319087" y="831376"/>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Lifestyle Interventions in Patients with Diabetes and CKD</a:t>
            </a:r>
            <a:endParaRPr dirty="0">
              <a:latin typeface="+mj-lt"/>
            </a:endParaRPr>
          </a:p>
        </p:txBody>
      </p:sp>
      <p:sp>
        <p:nvSpPr>
          <p:cNvPr id="452" name="Google Shape;452;p55"/>
          <p:cNvSpPr txBox="1">
            <a:spLocks noGrp="1"/>
          </p:cNvSpPr>
          <p:nvPr>
            <p:ph type="subTitle" idx="1"/>
          </p:nvPr>
        </p:nvSpPr>
        <p:spPr>
          <a:xfrm>
            <a:off x="319087" y="1477707"/>
            <a:ext cx="11090676" cy="5230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b="1" i="0" u="none" strike="noStrike" cap="none" dirty="0">
                <a:solidFill>
                  <a:schemeClr val="dk2"/>
                </a:solidFill>
                <a:latin typeface="+mn-lt"/>
                <a:ea typeface="Calibri"/>
                <a:cs typeface="Calibri"/>
                <a:sym typeface="Calibri"/>
              </a:rPr>
              <a:t>Recommendation 3.2.1. We recommend that patients with diabetes and CKD be advised to undertake moderate-intensity physical activity for a cumulative duration of at least 150 minutes per week, or to a level compatible with their cardiovascular and physical tolerance </a:t>
            </a:r>
            <a:r>
              <a:rPr lang="en-US" b="1" i="1" u="none" strike="noStrike" cap="none" dirty="0">
                <a:solidFill>
                  <a:schemeClr val="dk2"/>
                </a:solidFill>
                <a:latin typeface="+mn-lt"/>
                <a:ea typeface="Calibri"/>
                <a:cs typeface="Calibri"/>
                <a:sym typeface="Calibri"/>
              </a:rPr>
              <a:t>(1D)</a:t>
            </a:r>
            <a:r>
              <a:rPr lang="en-US" b="1" i="0" u="none" strike="noStrike" cap="none" dirty="0">
                <a:solidFill>
                  <a:schemeClr val="dk2"/>
                </a:solidFill>
                <a:latin typeface="+mn-lt"/>
                <a:ea typeface="Calibri"/>
                <a:cs typeface="Calibri"/>
                <a:sym typeface="Calibri"/>
              </a:rPr>
              <a:t>.</a:t>
            </a:r>
            <a:endParaRPr dirty="0">
              <a:latin typeface="+mn-lt"/>
            </a:endParaRPr>
          </a:p>
          <a:p>
            <a:pPr marL="0" marR="0" lvl="0" indent="0" algn="l" rtl="0">
              <a:lnSpc>
                <a:spcPct val="90000"/>
              </a:lnSpc>
              <a:spcBef>
                <a:spcPts val="1000"/>
              </a:spcBef>
              <a:spcAft>
                <a:spcPts val="0"/>
              </a:spcAft>
              <a:buClr>
                <a:schemeClr val="dk2"/>
              </a:buClr>
              <a:buSzPts val="1400"/>
              <a:buFont typeface="Arial"/>
              <a:buNone/>
            </a:pPr>
            <a:endParaRPr b="1"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1400"/>
              <a:buFont typeface="Arial"/>
              <a:buNone/>
            </a:pPr>
            <a:endParaRPr b="0" i="0" u="none" strike="noStrike" cap="none" dirty="0">
              <a:solidFill>
                <a:schemeClr val="dk2"/>
              </a:solidFill>
              <a:latin typeface="+mn-lt"/>
              <a:ea typeface="Calibri"/>
              <a:cs typeface="Calibri"/>
              <a:sym typeface="Calibri"/>
            </a:endParaRPr>
          </a:p>
        </p:txBody>
      </p:sp>
      <p:pic>
        <p:nvPicPr>
          <p:cNvPr id="2" name="Main graphic">
            <a:extLst>
              <a:ext uri="{FF2B5EF4-FFF2-40B4-BE49-F238E27FC236}">
                <a16:creationId xmlns:a16="http://schemas.microsoft.com/office/drawing/2014/main" id="{9137B374-F78E-CE69-1214-7C5817E932BD}"/>
              </a:ext>
            </a:extLst>
          </p:cNvPr>
          <p:cNvPicPr/>
          <p:nvPr/>
        </p:nvPicPr>
        <p:blipFill>
          <a:blip r:embed="rId3"/>
          <a:stretch/>
        </p:blipFill>
        <p:spPr>
          <a:xfrm>
            <a:off x="2011343" y="3004440"/>
            <a:ext cx="8140740" cy="3317148"/>
          </a:xfrm>
          <a:prstGeom prst="rect">
            <a:avLst/>
          </a:prstGeom>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6"/>
          <p:cNvSpPr txBox="1">
            <a:spLocks noGrp="1"/>
          </p:cNvSpPr>
          <p:nvPr>
            <p:ph type="ctrTitle"/>
          </p:nvPr>
        </p:nvSpPr>
        <p:spPr>
          <a:xfrm>
            <a:off x="333374" y="844822"/>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Lifestyle Interventions in Patients with Diabetes and CKD</a:t>
            </a:r>
            <a:endParaRPr dirty="0">
              <a:latin typeface="+mj-lt"/>
            </a:endParaRPr>
          </a:p>
        </p:txBody>
      </p:sp>
      <p:sp>
        <p:nvSpPr>
          <p:cNvPr id="459" name="Google Shape;459;p56"/>
          <p:cNvSpPr txBox="1">
            <a:spLocks noGrp="1"/>
          </p:cNvSpPr>
          <p:nvPr>
            <p:ph type="subTitle" idx="1"/>
          </p:nvPr>
        </p:nvSpPr>
        <p:spPr>
          <a:xfrm>
            <a:off x="333374" y="1491153"/>
            <a:ext cx="11658600" cy="5230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3.2.1: Recommendations for physical activity should consider age, ethnic background, presence of other comorbidities, and access to resources.</a:t>
            </a:r>
            <a:endParaRPr dirty="0">
              <a:latin typeface="+mn-lt"/>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3.2.2: Patients should be advised to avoid sedentary behavior.</a:t>
            </a:r>
            <a:endParaRPr dirty="0">
              <a:latin typeface="+mn-lt"/>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3.2.3: For patients at higher risk of falls, health care providers should provide advice on the intensity of physical activity (low, moderate, or vigorous) and type of exercises (aerobic vs. resistance, or both).</a:t>
            </a:r>
            <a:endParaRPr dirty="0">
              <a:latin typeface="+mn-lt"/>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3.2.4: Physicians should consider advising/encouraging patients with obesity, diabetes, and CKD to lose weight, particularly patients with eGFR ≥30 ml/min per 1.73 m</a:t>
            </a:r>
            <a:r>
              <a:rPr lang="en-US" sz="2400" b="0" i="0" u="none" strike="noStrike" cap="none" baseline="30000" dirty="0">
                <a:solidFill>
                  <a:schemeClr val="dk2"/>
                </a:solidFill>
                <a:latin typeface="+mn-lt"/>
                <a:ea typeface="Calibri"/>
                <a:cs typeface="Calibri"/>
                <a:sym typeface="Calibri"/>
              </a:rPr>
              <a:t>2</a:t>
            </a:r>
            <a:r>
              <a:rPr lang="en-US" sz="2400" b="0" i="0" u="none" strike="noStrike" cap="none" dirty="0">
                <a:solidFill>
                  <a:schemeClr val="dk2"/>
                </a:solidFill>
                <a:latin typeface="+mn-lt"/>
                <a:ea typeface="Calibri"/>
                <a:cs typeface="Calibri"/>
                <a:sym typeface="Calibri"/>
              </a:rPr>
              <a:t>.</a:t>
            </a:r>
            <a:endParaRPr dirty="0">
              <a:latin typeface="+mn-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7"/>
          <p:cNvSpPr txBox="1">
            <a:spLocks noGrp="1"/>
          </p:cNvSpPr>
          <p:nvPr>
            <p:ph type="ctrTitle"/>
          </p:nvPr>
        </p:nvSpPr>
        <p:spPr>
          <a:xfrm>
            <a:off x="319086" y="625342"/>
            <a:ext cx="11553826" cy="42633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400"/>
              <a:buFont typeface="Calibri"/>
              <a:buNone/>
            </a:pPr>
            <a:r>
              <a:rPr lang="en-US" sz="2400" dirty="0">
                <a:solidFill>
                  <a:srgbClr val="004990"/>
                </a:solidFill>
                <a:latin typeface="+mj-lt"/>
                <a:ea typeface="Calibri"/>
                <a:cs typeface="Calibri"/>
                <a:sym typeface="Calibri"/>
              </a:rPr>
              <a:t>Figure 22. Suggested approach to address physical inactivity and sedentary behavior in CKD</a:t>
            </a:r>
            <a:endParaRPr sz="2400" dirty="0">
              <a:solidFill>
                <a:srgbClr val="004990"/>
              </a:solidFill>
              <a:latin typeface="+mj-lt"/>
              <a:ea typeface="Calibri"/>
              <a:cs typeface="Calibri"/>
              <a:sym typeface="Calibri"/>
            </a:endParaRPr>
          </a:p>
        </p:txBody>
      </p:sp>
      <p:pic>
        <p:nvPicPr>
          <p:cNvPr id="2" name="Main graphic">
            <a:extLst>
              <a:ext uri="{FF2B5EF4-FFF2-40B4-BE49-F238E27FC236}">
                <a16:creationId xmlns:a16="http://schemas.microsoft.com/office/drawing/2014/main" id="{A764DC0B-1EDB-72D4-4A38-1B4760A3B884}"/>
              </a:ext>
            </a:extLst>
          </p:cNvPr>
          <p:cNvPicPr/>
          <p:nvPr/>
        </p:nvPicPr>
        <p:blipFill>
          <a:blip r:embed="rId3"/>
          <a:stretch/>
        </p:blipFill>
        <p:spPr>
          <a:xfrm>
            <a:off x="1014411" y="1188131"/>
            <a:ext cx="10163175" cy="5180985"/>
          </a:xfrm>
          <a:prstGeom prst="rect">
            <a:avLst/>
          </a:prstGeom>
          <a:ln>
            <a:solidFill>
              <a:schemeClr val="tx1">
                <a:lumMod val="85000"/>
                <a:lumOff val="15000"/>
              </a:schemeClr>
            </a:solidFill>
          </a:ln>
          <a:effectLst>
            <a:outerShdw blurRad="50800" dist="38100" dir="2700000" algn="tl" rotWithShape="0">
              <a:prstClr val="black">
                <a:alpha val="40000"/>
              </a:prst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0"/>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Glucose-Lowering Therapies in Patients with Diabetes and CKD</a:t>
            </a:r>
            <a:endParaRPr dirty="0">
              <a:latin typeface="+mj-lt"/>
            </a:endParaRPr>
          </a:p>
        </p:txBody>
      </p:sp>
      <p:sp>
        <p:nvSpPr>
          <p:cNvPr id="487" name="Google Shape;487;p60"/>
          <p:cNvSpPr txBox="1">
            <a:spLocks noGrp="1"/>
          </p:cNvSpPr>
          <p:nvPr>
            <p:ph type="subTitle" idx="1"/>
          </p:nvPr>
        </p:nvSpPr>
        <p:spPr>
          <a:xfrm>
            <a:off x="304800" y="1462908"/>
            <a:ext cx="11090676" cy="5056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4.1: Glycemic management for patients with T2D and CKD should include lifestyle therapy, first-line treatment with metformin and a sodium-glucose cotransporter-2 inhibitor (SGLT2i), and additional drug therapy as needed for glycemic control (Figure </a:t>
            </a:r>
            <a:r>
              <a:rPr lang="en-US" dirty="0">
                <a:latin typeface="+mn-lt"/>
                <a:ea typeface="Calibri"/>
              </a:rPr>
              <a:t>23</a:t>
            </a:r>
            <a:r>
              <a:rPr lang="en-US" sz="2400" b="0" i="0" u="none" strike="noStrike" cap="none" dirty="0">
                <a:solidFill>
                  <a:schemeClr val="dk2"/>
                </a:solidFill>
                <a:latin typeface="+mn-lt"/>
                <a:ea typeface="Calibri"/>
                <a:cs typeface="Calibri"/>
                <a:sym typeface="Calibri"/>
              </a:rPr>
              <a:t>).</a:t>
            </a:r>
            <a:endParaRPr dirty="0">
              <a:latin typeface="+mn-lt"/>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4.2: Most patients with T2D, CKD, and eGFR ≥30 ml/min per 1.73 m</a:t>
            </a:r>
            <a:r>
              <a:rPr lang="en-US" sz="2400" b="0" i="0" u="none" strike="noStrike" cap="none" baseline="30000" dirty="0">
                <a:solidFill>
                  <a:schemeClr val="dk2"/>
                </a:solidFill>
                <a:latin typeface="+mn-lt"/>
                <a:ea typeface="Calibri"/>
                <a:cs typeface="Calibri"/>
                <a:sym typeface="Calibri"/>
              </a:rPr>
              <a:t>2</a:t>
            </a:r>
            <a:r>
              <a:rPr lang="en-US" sz="2400" b="0" i="0" u="none" strike="noStrike" cap="none" dirty="0">
                <a:solidFill>
                  <a:schemeClr val="dk2"/>
                </a:solidFill>
                <a:latin typeface="+mn-lt"/>
                <a:ea typeface="Calibri"/>
                <a:cs typeface="Calibri"/>
                <a:sym typeface="Calibri"/>
              </a:rPr>
              <a:t> would benefit from treatment with both metformin and an SGLT2i.</a:t>
            </a:r>
            <a:endParaRPr dirty="0">
              <a:latin typeface="+mn-lt"/>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4.3: Patient preferences, comorbidities, eGFR, and cost should guide selection of additional drugs to manage glycemia, when needed, with glucagon-like peptide-1 receptor agonists (GLP-1 RA) generally preferred (Figure 25).</a:t>
            </a:r>
            <a:endParaRPr dirty="0">
              <a:latin typeface="+mn-lt"/>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1"/>
          <p:cNvSpPr txBox="1">
            <a:spLocks noGrp="1"/>
          </p:cNvSpPr>
          <p:nvPr>
            <p:ph type="ctrTitle"/>
          </p:nvPr>
        </p:nvSpPr>
        <p:spPr>
          <a:xfrm>
            <a:off x="304800" y="278510"/>
            <a:ext cx="11553826" cy="75713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400"/>
              <a:buFont typeface="Calibri"/>
              <a:buNone/>
            </a:pPr>
            <a:r>
              <a:rPr lang="en-US" sz="2400" dirty="0">
                <a:solidFill>
                  <a:srgbClr val="004990"/>
                </a:solidFill>
                <a:latin typeface="+mj-lt"/>
                <a:ea typeface="Calibri"/>
                <a:cs typeface="Calibri"/>
                <a:sym typeface="Calibri"/>
              </a:rPr>
              <a:t>Figure 23. Treatment algorithm for selecting Glucose-Lowering drugs for patients with T2D and CKD</a:t>
            </a:r>
            <a:endParaRPr sz="2400" dirty="0">
              <a:solidFill>
                <a:srgbClr val="004990"/>
              </a:solidFill>
              <a:latin typeface="+mj-lt"/>
              <a:ea typeface="Calibri"/>
              <a:cs typeface="Calibri"/>
              <a:sym typeface="Calibri"/>
            </a:endParaRPr>
          </a:p>
        </p:txBody>
      </p:sp>
      <p:pic>
        <p:nvPicPr>
          <p:cNvPr id="2" name="Main graphic">
            <a:extLst>
              <a:ext uri="{FF2B5EF4-FFF2-40B4-BE49-F238E27FC236}">
                <a16:creationId xmlns:a16="http://schemas.microsoft.com/office/drawing/2014/main" id="{D44EF102-AE54-FDB0-FF43-7182B7C678DA}"/>
              </a:ext>
            </a:extLst>
          </p:cNvPr>
          <p:cNvPicPr/>
          <p:nvPr/>
        </p:nvPicPr>
        <p:blipFill>
          <a:blip r:embed="rId3"/>
          <a:stretch/>
        </p:blipFill>
        <p:spPr>
          <a:xfrm>
            <a:off x="1935142" y="1248435"/>
            <a:ext cx="8321715" cy="4495140"/>
          </a:xfrm>
          <a:prstGeom prst="rect">
            <a:avLst/>
          </a:prstGeom>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62"/>
          <p:cNvSpPr txBox="1">
            <a:spLocks noGrp="1"/>
          </p:cNvSpPr>
          <p:nvPr>
            <p:ph type="ctrTitle"/>
          </p:nvPr>
        </p:nvSpPr>
        <p:spPr>
          <a:xfrm>
            <a:off x="214132" y="270196"/>
            <a:ext cx="11553826" cy="75713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400"/>
              <a:buFont typeface="Calibri"/>
              <a:buNone/>
            </a:pPr>
            <a:r>
              <a:rPr lang="en-US" sz="2400" dirty="0">
                <a:solidFill>
                  <a:srgbClr val="004990"/>
                </a:solidFill>
                <a:latin typeface="+mj-lt"/>
                <a:ea typeface="Calibri"/>
                <a:cs typeface="Calibri"/>
                <a:sym typeface="Calibri"/>
              </a:rPr>
              <a:t>Figure 25. Patient factors influencing selection of glucose-lowering drugs other than SGLT2i and metformin in T2D and CKD</a:t>
            </a:r>
            <a:endParaRPr sz="2400" dirty="0">
              <a:solidFill>
                <a:srgbClr val="004990"/>
              </a:solidFill>
              <a:latin typeface="+mj-lt"/>
              <a:ea typeface="Calibri"/>
              <a:cs typeface="Calibri"/>
              <a:sym typeface="Calibri"/>
            </a:endParaRPr>
          </a:p>
        </p:txBody>
      </p:sp>
      <p:pic>
        <p:nvPicPr>
          <p:cNvPr id="2" name="Main graphic">
            <a:extLst>
              <a:ext uri="{FF2B5EF4-FFF2-40B4-BE49-F238E27FC236}">
                <a16:creationId xmlns:a16="http://schemas.microsoft.com/office/drawing/2014/main" id="{C5695F0C-B4C6-3B3E-7F4E-ECDF82BFD38D}"/>
              </a:ext>
            </a:extLst>
          </p:cNvPr>
          <p:cNvPicPr/>
          <p:nvPr/>
        </p:nvPicPr>
        <p:blipFill>
          <a:blip r:embed="rId3"/>
          <a:stretch/>
        </p:blipFill>
        <p:spPr>
          <a:xfrm>
            <a:off x="2800605" y="1027326"/>
            <a:ext cx="6276720" cy="5825684"/>
          </a:xfrm>
          <a:prstGeom prst="rect">
            <a:avLst/>
          </a:prstGeom>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3"/>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Glucose-lowering Therapies in Patients with Diabetes and CKD</a:t>
            </a:r>
            <a:endParaRPr dirty="0">
              <a:latin typeface="+mj-lt"/>
            </a:endParaRPr>
          </a:p>
        </p:txBody>
      </p:sp>
      <p:sp>
        <p:nvSpPr>
          <p:cNvPr id="505" name="Google Shape;505;p63"/>
          <p:cNvSpPr txBox="1">
            <a:spLocks noGrp="1"/>
          </p:cNvSpPr>
          <p:nvPr>
            <p:ph type="subTitle" idx="1"/>
          </p:nvPr>
        </p:nvSpPr>
        <p:spPr>
          <a:xfrm>
            <a:off x="304800" y="1462908"/>
            <a:ext cx="11090676" cy="5079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dirty="0">
                <a:solidFill>
                  <a:schemeClr val="dk2"/>
                </a:solidFill>
                <a:latin typeface="+mn-lt"/>
                <a:ea typeface="Calibri"/>
                <a:cs typeface="Calibri"/>
                <a:sym typeface="Calibri"/>
              </a:rPr>
              <a:t>Recommendation 4.1.1: We recommend treating patients with T2D, CKD, and eGFR ≥30 ml/min per 1.73 m</a:t>
            </a:r>
            <a:r>
              <a:rPr lang="en-US" sz="2400" b="1" i="0" u="none" strike="noStrike" cap="none" baseline="30000" dirty="0">
                <a:solidFill>
                  <a:schemeClr val="dk2"/>
                </a:solidFill>
                <a:latin typeface="+mn-lt"/>
                <a:ea typeface="Calibri"/>
                <a:cs typeface="Calibri"/>
                <a:sym typeface="Calibri"/>
              </a:rPr>
              <a:t>2 </a:t>
            </a:r>
            <a:r>
              <a:rPr lang="en-US" sz="2400" b="1" i="0" u="none" strike="noStrike" cap="none" dirty="0">
                <a:solidFill>
                  <a:schemeClr val="dk2"/>
                </a:solidFill>
                <a:latin typeface="+mn-lt"/>
                <a:ea typeface="Calibri"/>
                <a:cs typeface="Calibri"/>
                <a:sym typeface="Calibri"/>
              </a:rPr>
              <a:t>with metformin </a:t>
            </a:r>
            <a:r>
              <a:rPr lang="en-US" sz="2400" b="1" i="1" u="none" strike="noStrike" cap="none" dirty="0">
                <a:solidFill>
                  <a:schemeClr val="dk2"/>
                </a:solidFill>
                <a:latin typeface="+mn-lt"/>
                <a:ea typeface="Calibri"/>
                <a:cs typeface="Calibri"/>
                <a:sym typeface="Calibri"/>
              </a:rPr>
              <a:t>(1B)</a:t>
            </a:r>
            <a:r>
              <a:rPr lang="en-US" sz="2400" b="1" i="0" u="none" strike="noStrike" cap="none" dirty="0">
                <a:solidFill>
                  <a:schemeClr val="dk2"/>
                </a:solidFill>
                <a:latin typeface="+mn-lt"/>
                <a:ea typeface="Calibri"/>
                <a:cs typeface="Calibri"/>
                <a:sym typeface="Calibri"/>
              </a:rPr>
              <a:t>.</a:t>
            </a:r>
            <a:endParaRPr dirty="0">
              <a:latin typeface="+mn-lt"/>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rgbClr val="004990"/>
              </a:buClr>
              <a:buSzPts val="2400"/>
              <a:buFont typeface="Arial"/>
              <a:buNone/>
            </a:pPr>
            <a:r>
              <a:rPr lang="en-US" sz="2400" b="0" i="0" u="none" strike="noStrike" cap="none" dirty="0">
                <a:solidFill>
                  <a:srgbClr val="004990"/>
                </a:solidFill>
                <a:latin typeface="+mn-lt"/>
                <a:ea typeface="Calibri"/>
                <a:cs typeface="Calibri"/>
                <a:sym typeface="Calibri"/>
              </a:rPr>
              <a:t>Practice Point 4.1.1: Treat kidney transplant recipients with T2D and eGFR ≥30 ml/min per 1.73 m</a:t>
            </a:r>
            <a:r>
              <a:rPr lang="en-US" sz="2400" b="0" i="0" u="none" strike="noStrike" cap="none" baseline="30000" dirty="0">
                <a:solidFill>
                  <a:srgbClr val="004990"/>
                </a:solidFill>
                <a:latin typeface="+mn-lt"/>
                <a:ea typeface="Calibri"/>
                <a:cs typeface="Calibri"/>
                <a:sym typeface="Calibri"/>
              </a:rPr>
              <a:t>2</a:t>
            </a:r>
            <a:r>
              <a:rPr lang="en-US" sz="2400" b="0" i="0" u="none" strike="noStrike" cap="none" dirty="0">
                <a:solidFill>
                  <a:srgbClr val="004990"/>
                </a:solidFill>
                <a:latin typeface="+mn-lt"/>
                <a:ea typeface="Calibri"/>
                <a:cs typeface="Calibri"/>
                <a:sym typeface="Calibri"/>
              </a:rPr>
              <a:t> with metformin according to recommendations for patients with T2D and CKD.</a:t>
            </a:r>
            <a:endParaRPr dirty="0">
              <a:latin typeface="+mn-lt"/>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rgbClr val="004990"/>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4.1.2: Monitor eGFR in patients treated with metformin. Increase the frequency of monitoring when eGFR is &lt;60 ml/min per 1.73 m</a:t>
            </a:r>
            <a:r>
              <a:rPr lang="en-US" sz="2400" b="0" i="0" u="none" strike="noStrike" cap="none" baseline="30000" dirty="0">
                <a:solidFill>
                  <a:schemeClr val="dk2"/>
                </a:solidFill>
                <a:latin typeface="+mn-lt"/>
                <a:ea typeface="Calibri"/>
                <a:cs typeface="Calibri"/>
                <a:sym typeface="Calibri"/>
              </a:rPr>
              <a:t>2</a:t>
            </a:r>
            <a:r>
              <a:rPr lang="en-US" sz="2400" b="0" i="0" u="none" strike="noStrike" cap="none" dirty="0">
                <a:solidFill>
                  <a:schemeClr val="dk2"/>
                </a:solidFill>
                <a:latin typeface="+mn-lt"/>
                <a:ea typeface="Calibri"/>
                <a:cs typeface="Calibri"/>
                <a:sym typeface="Calibri"/>
              </a:rPr>
              <a:t> (Figure 27).</a:t>
            </a:r>
            <a:endParaRPr dirty="0">
              <a:latin typeface="+mn-lt"/>
            </a:endParaRPr>
          </a:p>
          <a:p>
            <a:pPr marL="0" marR="0" lvl="0" indent="0" algn="l" rtl="0">
              <a:lnSpc>
                <a:spcPct val="90000"/>
              </a:lnSpc>
              <a:spcBef>
                <a:spcPts val="1000"/>
              </a:spcBef>
              <a:spcAft>
                <a:spcPts val="0"/>
              </a:spcAft>
              <a:buClr>
                <a:schemeClr val="dk2"/>
              </a:buClr>
              <a:buSzPts val="2600"/>
              <a:buFont typeface="Arial"/>
              <a:buNone/>
            </a:pPr>
            <a:r>
              <a:rPr lang="en-US" sz="2600" b="1" i="0" u="none" strike="noStrike" cap="none" dirty="0">
                <a:solidFill>
                  <a:schemeClr val="dk2"/>
                </a:solidFill>
                <a:latin typeface="+mn-lt"/>
                <a:ea typeface="Calibri"/>
                <a:cs typeface="Calibri"/>
                <a:sym typeface="Calibri"/>
              </a:rPr>
              <a:t> </a:t>
            </a:r>
            <a:endParaRPr dirty="0">
              <a:latin typeface="+mn-lt"/>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4"/>
          <p:cNvSpPr txBox="1">
            <a:spLocks noGrp="1"/>
          </p:cNvSpPr>
          <p:nvPr>
            <p:ph type="ctrTitle"/>
          </p:nvPr>
        </p:nvSpPr>
        <p:spPr>
          <a:xfrm>
            <a:off x="319087" y="652692"/>
            <a:ext cx="11553826" cy="42473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4990"/>
              </a:buClr>
              <a:buSzPts val="2400"/>
              <a:buFont typeface="Calibri"/>
              <a:buNone/>
            </a:pPr>
            <a:r>
              <a:rPr lang="en-US" sz="2400" dirty="0">
                <a:solidFill>
                  <a:srgbClr val="004990"/>
                </a:solidFill>
                <a:latin typeface="+mj-lt"/>
                <a:ea typeface="Calibri"/>
                <a:cs typeface="Calibri"/>
                <a:sym typeface="Calibri"/>
              </a:rPr>
              <a:t>Figure 27. Suggested approach in dosing metformin based on the level of kidney function</a:t>
            </a:r>
            <a:endParaRPr sz="2400" dirty="0">
              <a:solidFill>
                <a:srgbClr val="004990"/>
              </a:solidFill>
              <a:latin typeface="+mj-lt"/>
              <a:ea typeface="Calibri"/>
              <a:cs typeface="Calibri"/>
              <a:sym typeface="Calibri"/>
            </a:endParaRPr>
          </a:p>
        </p:txBody>
      </p:sp>
      <p:pic>
        <p:nvPicPr>
          <p:cNvPr id="2" name="Main graphic">
            <a:extLst>
              <a:ext uri="{FF2B5EF4-FFF2-40B4-BE49-F238E27FC236}">
                <a16:creationId xmlns:a16="http://schemas.microsoft.com/office/drawing/2014/main" id="{7B64C48F-733C-40C0-5D98-C61716445276}"/>
              </a:ext>
            </a:extLst>
          </p:cNvPr>
          <p:cNvPicPr/>
          <p:nvPr/>
        </p:nvPicPr>
        <p:blipFill>
          <a:blip r:embed="rId3"/>
          <a:stretch/>
        </p:blipFill>
        <p:spPr>
          <a:xfrm>
            <a:off x="2524755" y="762120"/>
            <a:ext cx="7142490" cy="5819706"/>
          </a:xfrm>
          <a:prstGeom prst="rect">
            <a:avLst/>
          </a:prstGeom>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5"/>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Glucose-lowering Therapies in Patients with Diabetes and CKD</a:t>
            </a:r>
            <a:endParaRPr dirty="0">
              <a:latin typeface="+mj-lt"/>
            </a:endParaRPr>
          </a:p>
        </p:txBody>
      </p:sp>
      <p:sp>
        <p:nvSpPr>
          <p:cNvPr id="517" name="Google Shape;517;p65"/>
          <p:cNvSpPr txBox="1">
            <a:spLocks noGrp="1"/>
          </p:cNvSpPr>
          <p:nvPr>
            <p:ph type="subTitle" idx="1"/>
          </p:nvPr>
        </p:nvSpPr>
        <p:spPr>
          <a:xfrm>
            <a:off x="304800" y="1462908"/>
            <a:ext cx="11090676" cy="5079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4.1.3: Adjust the dose of metformin when eGFR is &lt;45 ml/min per 1.73 m</a:t>
            </a:r>
            <a:r>
              <a:rPr lang="en-US" sz="2400" b="0" i="0" u="none" strike="noStrike" cap="none" baseline="30000" dirty="0">
                <a:solidFill>
                  <a:schemeClr val="dk2"/>
                </a:solidFill>
                <a:latin typeface="+mn-lt"/>
                <a:ea typeface="Calibri"/>
                <a:cs typeface="Calibri"/>
                <a:sym typeface="Calibri"/>
              </a:rPr>
              <a:t>2</a:t>
            </a:r>
            <a:r>
              <a:rPr lang="en-US" sz="2400" b="0" i="0" u="none" strike="noStrike" cap="none" dirty="0">
                <a:solidFill>
                  <a:schemeClr val="dk2"/>
                </a:solidFill>
                <a:latin typeface="+mn-lt"/>
                <a:ea typeface="Calibri"/>
                <a:cs typeface="Calibri"/>
                <a:sym typeface="Calibri"/>
              </a:rPr>
              <a:t>, and for some patients when eGFR is 45-59 ml/min per 1.73 m</a:t>
            </a:r>
            <a:r>
              <a:rPr lang="en-US" sz="2400" b="0" i="0" u="none" strike="noStrike" cap="none" baseline="30000" dirty="0">
                <a:solidFill>
                  <a:schemeClr val="dk2"/>
                </a:solidFill>
                <a:latin typeface="+mn-lt"/>
                <a:ea typeface="Calibri"/>
                <a:cs typeface="Calibri"/>
                <a:sym typeface="Calibri"/>
              </a:rPr>
              <a:t>2</a:t>
            </a:r>
            <a:r>
              <a:rPr lang="en-US" sz="2400" b="0" i="0" u="none" strike="noStrike" cap="none" dirty="0">
                <a:solidFill>
                  <a:schemeClr val="dk2"/>
                </a:solidFill>
                <a:latin typeface="+mn-lt"/>
                <a:ea typeface="Calibri"/>
                <a:cs typeface="Calibri"/>
                <a:sym typeface="Calibri"/>
              </a:rPr>
              <a:t> (Figure </a:t>
            </a:r>
            <a:r>
              <a:rPr lang="en-US" dirty="0">
                <a:latin typeface="+mn-lt"/>
                <a:ea typeface="Calibri"/>
              </a:rPr>
              <a:t>2</a:t>
            </a:r>
            <a:r>
              <a:rPr lang="en-US" sz="2400" b="0" i="0" u="none" strike="noStrike" cap="none" dirty="0">
                <a:solidFill>
                  <a:schemeClr val="dk2"/>
                </a:solidFill>
                <a:latin typeface="+mn-lt"/>
                <a:ea typeface="Calibri"/>
                <a:cs typeface="Calibri"/>
                <a:sym typeface="Calibri"/>
              </a:rPr>
              <a:t>7).</a:t>
            </a:r>
            <a:endParaRPr dirty="0">
              <a:latin typeface="+mn-lt"/>
            </a:endParaRPr>
          </a:p>
          <a:p>
            <a:pPr marL="0" marR="0" lvl="0" indent="0" algn="l" rtl="0">
              <a:lnSpc>
                <a:spcPct val="90000"/>
              </a:lnSpc>
              <a:spcBef>
                <a:spcPts val="100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4.1.4: Monitor patients for vitamin B12 deficiency when they are treated with metformin for more than 4 years.</a:t>
            </a:r>
            <a:endParaRPr dirty="0">
              <a:latin typeface="+mn-lt"/>
            </a:endParaRPr>
          </a:p>
          <a:p>
            <a:pPr marL="0" marR="0" lvl="0" indent="0" algn="l" rtl="0">
              <a:lnSpc>
                <a:spcPct val="90000"/>
              </a:lnSpc>
              <a:spcBef>
                <a:spcPts val="1000"/>
              </a:spcBef>
              <a:spcAft>
                <a:spcPts val="0"/>
              </a:spcAft>
              <a:buClr>
                <a:schemeClr val="dk2"/>
              </a:buClr>
              <a:buSzPts val="2600"/>
              <a:buFont typeface="Arial"/>
              <a:buNone/>
            </a:pPr>
            <a:r>
              <a:rPr lang="en-US" sz="2600" b="1" i="0" u="none" strike="noStrike" cap="none" dirty="0">
                <a:solidFill>
                  <a:schemeClr val="dk2"/>
                </a:solidFill>
                <a:latin typeface="+mn-lt"/>
                <a:ea typeface="Calibri"/>
                <a:cs typeface="Calibri"/>
                <a:sym typeface="Calibri"/>
              </a:rPr>
              <a:t> </a:t>
            </a:r>
            <a:endParaRPr dirty="0">
              <a:latin typeface="+mn-lt"/>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n-lt"/>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7"/>
          <p:cNvSpPr txBox="1">
            <a:spLocks noGrp="1"/>
          </p:cNvSpPr>
          <p:nvPr>
            <p:ph type="ctrTitle"/>
          </p:nvPr>
        </p:nvSpPr>
        <p:spPr>
          <a:xfrm>
            <a:off x="304800" y="361157"/>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2C62A9"/>
                </a:solidFill>
                <a:latin typeface="+mj-lt"/>
                <a:cs typeface="Calibri"/>
                <a:sym typeface="Calibri"/>
              </a:rPr>
              <a:t>The Beginning</a:t>
            </a:r>
            <a:endParaRPr dirty="0">
              <a:latin typeface="+mj-lt"/>
            </a:endParaRPr>
          </a:p>
        </p:txBody>
      </p:sp>
      <p:sp>
        <p:nvSpPr>
          <p:cNvPr id="164" name="Google Shape;164;p17"/>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pic>
        <p:nvPicPr>
          <p:cNvPr id="165" name="Google Shape;165;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75479" y="1447537"/>
            <a:ext cx="8850686" cy="3872737"/>
          </a:xfrm>
          <a:prstGeom prst="rect">
            <a:avLst/>
          </a:prstGeom>
          <a:noFill/>
          <a:ln>
            <a:solidFill>
              <a:schemeClr val="tx1">
                <a:lumMod val="95000"/>
                <a:lumOff val="5000"/>
              </a:schemeClr>
            </a:solid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3"/>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Glucose-lowering Therapies in Patients with Diabetes and CKD</a:t>
            </a:r>
            <a:endParaRPr dirty="0">
              <a:latin typeface="+mj-lt"/>
            </a:endParaRPr>
          </a:p>
        </p:txBody>
      </p:sp>
      <p:sp>
        <p:nvSpPr>
          <p:cNvPr id="627" name="Google Shape;627;p83"/>
          <p:cNvSpPr txBox="1">
            <a:spLocks noGrp="1"/>
          </p:cNvSpPr>
          <p:nvPr>
            <p:ph type="subTitle" idx="1"/>
          </p:nvPr>
        </p:nvSpPr>
        <p:spPr>
          <a:xfrm>
            <a:off x="304801" y="1462908"/>
            <a:ext cx="4194638" cy="5230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dirty="0">
                <a:solidFill>
                  <a:schemeClr val="dk2"/>
                </a:solidFill>
                <a:latin typeface="+mn-lt"/>
                <a:ea typeface="Calibri"/>
                <a:cs typeface="Calibri"/>
                <a:sym typeface="Calibri"/>
              </a:rPr>
              <a:t>Recommendation 4.2.1: In patients with T2D and CKD who have not achieved individualized glycemic targets despite use of metformin and SGLT2i treatment, or who are unable to use those medications, we recommend a long-acting GLP-1 RA </a:t>
            </a:r>
            <a:r>
              <a:rPr lang="en-US" sz="2400" b="1" i="1" u="none" strike="noStrike" cap="none" dirty="0">
                <a:solidFill>
                  <a:schemeClr val="dk2"/>
                </a:solidFill>
                <a:latin typeface="+mn-lt"/>
                <a:ea typeface="Calibri"/>
                <a:cs typeface="Calibri"/>
                <a:sym typeface="Calibri"/>
              </a:rPr>
              <a:t>(1B)</a:t>
            </a:r>
            <a:r>
              <a:rPr lang="en-US" sz="2400" b="1" i="0" u="none" strike="noStrike" cap="none" dirty="0">
                <a:solidFill>
                  <a:schemeClr val="dk2"/>
                </a:solidFill>
                <a:latin typeface="+mn-lt"/>
                <a:ea typeface="Calibri"/>
                <a:cs typeface="Calibri"/>
                <a:sym typeface="Calibri"/>
              </a:rPr>
              <a:t>.</a:t>
            </a:r>
            <a:endParaRPr sz="2600" b="0" i="0" u="none" strike="noStrike" cap="none" dirty="0">
              <a:solidFill>
                <a:schemeClr val="dk2"/>
              </a:solidFill>
              <a:latin typeface="+mn-lt"/>
              <a:ea typeface="Calibri"/>
              <a:cs typeface="Calibri"/>
              <a:sym typeface="Calibri"/>
            </a:endParaRPr>
          </a:p>
        </p:txBody>
      </p:sp>
      <p:pic>
        <p:nvPicPr>
          <p:cNvPr id="2" name="Main graphic">
            <a:extLst>
              <a:ext uri="{FF2B5EF4-FFF2-40B4-BE49-F238E27FC236}">
                <a16:creationId xmlns:a16="http://schemas.microsoft.com/office/drawing/2014/main" id="{B70BE495-EE0B-C17F-5D78-68FD37AF448D}"/>
              </a:ext>
            </a:extLst>
          </p:cNvPr>
          <p:cNvPicPr/>
          <p:nvPr/>
        </p:nvPicPr>
        <p:blipFill>
          <a:blip r:embed="rId3"/>
          <a:stretch/>
        </p:blipFill>
        <p:spPr>
          <a:xfrm>
            <a:off x="4715853" y="1462908"/>
            <a:ext cx="7359187" cy="4225112"/>
          </a:xfrm>
          <a:prstGeom prst="rect">
            <a:avLst/>
          </a:prstGeom>
          <a:ln>
            <a:solidFill>
              <a:schemeClr val="lt1">
                <a:hueOff val="0"/>
                <a:satOff val="0"/>
                <a:lumOff val="0"/>
              </a:schemeClr>
            </a:solidFill>
          </a:ln>
          <a:effectLst>
            <a:outerShdw blurRad="50800" dist="38100" dir="2700000" algn="tl" rotWithShape="0">
              <a:prstClr val="black">
                <a:alpha val="40000"/>
              </a:prst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87"/>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Glucose-lowering Therapies in Patients with Diabetes and CKD</a:t>
            </a:r>
            <a:endParaRPr dirty="0">
              <a:latin typeface="+mj-lt"/>
            </a:endParaRPr>
          </a:p>
        </p:txBody>
      </p:sp>
      <p:sp>
        <p:nvSpPr>
          <p:cNvPr id="660" name="Google Shape;660;p87"/>
          <p:cNvSpPr txBox="1">
            <a:spLocks noGrp="1"/>
          </p:cNvSpPr>
          <p:nvPr>
            <p:ph type="subTitle" idx="1"/>
          </p:nvPr>
        </p:nvSpPr>
        <p:spPr>
          <a:xfrm>
            <a:off x="242887" y="1462908"/>
            <a:ext cx="11706225" cy="5079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200" b="0" i="0" u="none" strike="noStrike" cap="none" dirty="0">
                <a:solidFill>
                  <a:schemeClr val="dk2"/>
                </a:solidFill>
                <a:latin typeface="+mn-lt"/>
                <a:ea typeface="Calibri"/>
                <a:cs typeface="Calibri"/>
                <a:sym typeface="Calibri"/>
              </a:rPr>
              <a:t>Practice Point 4.2.1: The choice of GLP-1 RA should prioritize agents with documented cardiovascular benefits.</a:t>
            </a:r>
            <a:endParaRPr sz="2200" dirty="0">
              <a:latin typeface="+mn-lt"/>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200" b="0" i="0" u="none" strike="noStrike" cap="none" dirty="0">
                <a:solidFill>
                  <a:schemeClr val="dk2"/>
                </a:solidFill>
                <a:latin typeface="+mn-lt"/>
                <a:ea typeface="Calibri"/>
                <a:cs typeface="Calibri"/>
                <a:sym typeface="Calibri"/>
              </a:rPr>
              <a:t>Practice Point 4.2.2: To minimize gastrointestinal side effects, start with a low dose of GLP-1 RA, and titrate up slowly (Figure 29).</a:t>
            </a:r>
            <a:endParaRPr sz="2200" dirty="0">
              <a:latin typeface="+mn-lt"/>
            </a:endParaRPr>
          </a:p>
          <a:p>
            <a:pPr marL="228600" lvl="0" indent="-76200" algn="l" rtl="0">
              <a:lnSpc>
                <a:spcPct val="90000"/>
              </a:lnSpc>
              <a:spcBef>
                <a:spcPts val="1000"/>
              </a:spcBef>
              <a:spcAft>
                <a:spcPts val="0"/>
              </a:spcAft>
              <a:buClr>
                <a:schemeClr val="dk2"/>
              </a:buClr>
              <a:buSzPts val="2400"/>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200" b="0" i="0" u="none" strike="noStrike" cap="none" dirty="0">
                <a:solidFill>
                  <a:schemeClr val="dk2"/>
                </a:solidFill>
                <a:latin typeface="+mn-lt"/>
                <a:ea typeface="Calibri"/>
                <a:cs typeface="Calibri"/>
                <a:sym typeface="Calibri"/>
              </a:rPr>
              <a:t>Practice Point 4.2.3: GLP-1 RA should not be used in combination with dipeptidyl peptidase-4 (DPP-4) inhibitors.</a:t>
            </a:r>
            <a:endParaRPr sz="2200" dirty="0">
              <a:latin typeface="+mn-lt"/>
            </a:endParaRPr>
          </a:p>
          <a:p>
            <a:pPr marL="0" marR="0" lvl="0" indent="0" algn="l" rtl="0">
              <a:lnSpc>
                <a:spcPct val="90000"/>
              </a:lnSpc>
              <a:spcBef>
                <a:spcPts val="1000"/>
              </a:spcBef>
              <a:spcAft>
                <a:spcPts val="0"/>
              </a:spcAft>
              <a:buClr>
                <a:schemeClr val="dk2"/>
              </a:buClr>
              <a:buSzPts val="24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200" b="0" i="0" u="none" strike="noStrike" cap="none" dirty="0">
                <a:solidFill>
                  <a:schemeClr val="dk2"/>
                </a:solidFill>
                <a:latin typeface="+mn-lt"/>
                <a:ea typeface="Calibri"/>
                <a:cs typeface="Calibri"/>
                <a:sym typeface="Calibri"/>
              </a:rPr>
              <a:t>Practice Point 4.2.4: The risk of hypoglycemia is generally low with GLP-1 RA when used alone, but risk is increased when GLP-1 RA are used concomitantly with other medications such as sulfonylureas or insulin. The doses of sulfonylurea and/or insulin may need to be reduced.</a:t>
            </a:r>
          </a:p>
          <a:p>
            <a:pPr marL="0" marR="0" lvl="0" indent="0" algn="l" rtl="0">
              <a:lnSpc>
                <a:spcPct val="90000"/>
              </a:lnSpc>
              <a:spcBef>
                <a:spcPts val="1000"/>
              </a:spcBef>
              <a:spcAft>
                <a:spcPts val="0"/>
              </a:spcAft>
              <a:buClr>
                <a:schemeClr val="dk2"/>
              </a:buClr>
              <a:buSzPts val="2400"/>
              <a:buFont typeface="Arial"/>
              <a:buNone/>
            </a:pPr>
            <a:endParaRPr lang="en-US" sz="1800" dirty="0">
              <a:latin typeface="+mn-lt"/>
            </a:endParaRPr>
          </a:p>
          <a:p>
            <a:pPr>
              <a:spcBef>
                <a:spcPts val="0"/>
              </a:spcBef>
              <a:buNone/>
            </a:pPr>
            <a:r>
              <a:rPr lang="en-US" sz="2200" dirty="0">
                <a:latin typeface="+mn-lt"/>
                <a:ea typeface="Calibri"/>
              </a:rPr>
              <a:t>Practice Point 4.2.5: GLP-1 RA may be preferentially used in patients with obesity, T2D, and CKD to </a:t>
            </a:r>
          </a:p>
          <a:p>
            <a:pPr>
              <a:spcBef>
                <a:spcPts val="0"/>
              </a:spcBef>
              <a:buNone/>
            </a:pPr>
            <a:r>
              <a:rPr lang="en-US" sz="2200" dirty="0">
                <a:latin typeface="+mn-lt"/>
                <a:ea typeface="Calibri"/>
              </a:rPr>
              <a:t>promote intentional weight loss.</a:t>
            </a:r>
            <a:endParaRPr sz="2200" dirty="0">
              <a:latin typeface="+mn-lt"/>
              <a:ea typeface="Calibri"/>
            </a:endParaRPr>
          </a:p>
          <a:p>
            <a:pPr marL="342900" marR="0" lvl="0" indent="-190500" algn="l" rtl="0">
              <a:lnSpc>
                <a:spcPct val="100000"/>
              </a:lnSpc>
              <a:spcBef>
                <a:spcPts val="0"/>
              </a:spcBef>
              <a:spcAft>
                <a:spcPts val="0"/>
              </a:spcAft>
              <a:buClr>
                <a:schemeClr val="dk2"/>
              </a:buClr>
              <a:buSzPts val="2400"/>
              <a:buFont typeface="Arial"/>
              <a:buNone/>
            </a:pPr>
            <a:endParaRPr sz="2200" b="0" i="0" u="none" strike="noStrike" cap="none" dirty="0">
              <a:solidFill>
                <a:schemeClr val="dk2"/>
              </a:solidFill>
              <a:latin typeface="+mn-lt"/>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200" b="0" i="0" u="none" strike="noStrike" cap="none" dirty="0">
              <a:solidFill>
                <a:schemeClr val="dk2"/>
              </a:solidFill>
              <a:latin typeface="+mn-lt"/>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95"/>
          <p:cNvSpPr txBox="1">
            <a:spLocks noGrp="1"/>
          </p:cNvSpPr>
          <p:nvPr>
            <p:ph type="ctrTitle"/>
          </p:nvPr>
        </p:nvSpPr>
        <p:spPr>
          <a:xfrm>
            <a:off x="304800" y="262579"/>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Approaches to Management of Patients with Diabetes and CKD</a:t>
            </a:r>
            <a:endParaRPr dirty="0">
              <a:latin typeface="+mj-lt"/>
            </a:endParaRPr>
          </a:p>
        </p:txBody>
      </p:sp>
      <p:sp>
        <p:nvSpPr>
          <p:cNvPr id="728" name="Google Shape;728;p95"/>
          <p:cNvSpPr txBox="1">
            <a:spLocks noGrp="1"/>
          </p:cNvSpPr>
          <p:nvPr>
            <p:ph type="subTitle" idx="1"/>
          </p:nvPr>
        </p:nvSpPr>
        <p:spPr>
          <a:xfrm>
            <a:off x="304800" y="1462907"/>
            <a:ext cx="4532946" cy="5114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dirty="0">
                <a:solidFill>
                  <a:schemeClr val="dk2"/>
                </a:solidFill>
                <a:latin typeface="+mn-lt"/>
                <a:ea typeface="Calibri"/>
                <a:cs typeface="Calibri"/>
                <a:sym typeface="Calibri"/>
              </a:rPr>
              <a:t>Recommendation 5.1.1: We recommend that a structured self-management educational program be implemented for care of people with diabetes and CKD (Figure </a:t>
            </a:r>
            <a:r>
              <a:rPr lang="en-US" b="1" dirty="0">
                <a:latin typeface="+mn-lt"/>
                <a:ea typeface="Calibri"/>
              </a:rPr>
              <a:t>30</a:t>
            </a:r>
            <a:r>
              <a:rPr lang="en-US" sz="2400" b="1" i="0" u="none" strike="noStrike" cap="none" dirty="0">
                <a:solidFill>
                  <a:schemeClr val="dk2"/>
                </a:solidFill>
                <a:latin typeface="+mn-lt"/>
                <a:ea typeface="Calibri"/>
                <a:cs typeface="Calibri"/>
                <a:sym typeface="Calibri"/>
              </a:rPr>
              <a:t>) </a:t>
            </a:r>
            <a:r>
              <a:rPr lang="en-US" sz="2400" b="1" i="1" u="none" strike="noStrike" cap="none" dirty="0">
                <a:solidFill>
                  <a:schemeClr val="dk2"/>
                </a:solidFill>
                <a:latin typeface="+mn-lt"/>
                <a:ea typeface="Calibri"/>
                <a:cs typeface="Calibri"/>
                <a:sym typeface="Calibri"/>
              </a:rPr>
              <a:t>(1C)</a:t>
            </a:r>
            <a:r>
              <a:rPr lang="en-US" sz="2400" b="1" i="0" u="none" strike="noStrike" cap="none" dirty="0">
                <a:solidFill>
                  <a:schemeClr val="dk2"/>
                </a:solidFill>
                <a:latin typeface="+mn-lt"/>
                <a:ea typeface="Calibri"/>
                <a:cs typeface="Calibri"/>
                <a:sym typeface="Calibri"/>
              </a:rPr>
              <a:t>.</a:t>
            </a:r>
            <a:endParaRPr dirty="0">
              <a:latin typeface="+mn-lt"/>
            </a:endParaRPr>
          </a:p>
          <a:p>
            <a:pPr marL="0" marR="0" lvl="0" indent="0" algn="l" rtl="0">
              <a:lnSpc>
                <a:spcPct val="90000"/>
              </a:lnSpc>
              <a:spcBef>
                <a:spcPts val="1000"/>
              </a:spcBef>
              <a:spcAft>
                <a:spcPts val="0"/>
              </a:spcAft>
              <a:buClr>
                <a:schemeClr val="dk2"/>
              </a:buClr>
              <a:buSzPts val="1400"/>
              <a:buFont typeface="Arial"/>
              <a:buNone/>
            </a:pPr>
            <a:endParaRPr sz="1800" b="1" i="0" u="none" strike="noStrike" cap="none" dirty="0">
              <a:solidFill>
                <a:schemeClr val="dk2"/>
              </a:solidFill>
              <a:latin typeface="+mn-lt"/>
              <a:ea typeface="Calibri"/>
              <a:cs typeface="Calibri"/>
              <a:sym typeface="Calibri"/>
            </a:endParaRPr>
          </a:p>
          <a:p>
            <a:pPr marL="0" marR="0" lvl="0" indent="0" algn="l" rtl="0">
              <a:lnSpc>
                <a:spcPct val="90000"/>
              </a:lnSpc>
              <a:spcBef>
                <a:spcPts val="1000"/>
              </a:spcBef>
              <a:spcAft>
                <a:spcPts val="0"/>
              </a:spcAft>
              <a:buClr>
                <a:schemeClr val="dk2"/>
              </a:buClr>
              <a:buSzPts val="2400"/>
              <a:buFont typeface="Arial"/>
              <a:buNone/>
            </a:pPr>
            <a:r>
              <a:rPr lang="en-US" sz="2400" b="0" i="0" u="none" strike="noStrike" cap="none" dirty="0">
                <a:solidFill>
                  <a:schemeClr val="dk2"/>
                </a:solidFill>
                <a:latin typeface="+mn-lt"/>
                <a:ea typeface="Calibri"/>
                <a:cs typeface="Calibri"/>
                <a:sym typeface="Calibri"/>
              </a:rPr>
              <a:t>Practice Point 5.1.1: Health care systems should consider implementing a structured self-management program for patients with diabetes and CKD, taking into consideration local context, cultures, and availability of resources.</a:t>
            </a:r>
            <a:endParaRPr dirty="0">
              <a:latin typeface="+mn-lt"/>
            </a:endParaRPr>
          </a:p>
          <a:p>
            <a:pPr marL="0" marR="0" lvl="0" indent="0" algn="l" rtl="0">
              <a:lnSpc>
                <a:spcPct val="90000"/>
              </a:lnSpc>
              <a:spcBef>
                <a:spcPts val="100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p:txBody>
      </p:sp>
      <p:pic>
        <p:nvPicPr>
          <p:cNvPr id="2" name="Main graphic">
            <a:extLst>
              <a:ext uri="{FF2B5EF4-FFF2-40B4-BE49-F238E27FC236}">
                <a16:creationId xmlns:a16="http://schemas.microsoft.com/office/drawing/2014/main" id="{E89FFAAB-0EC5-5E37-CECF-32E7DEB0FF42}"/>
              </a:ext>
            </a:extLst>
          </p:cNvPr>
          <p:cNvPicPr/>
          <p:nvPr/>
        </p:nvPicPr>
        <p:blipFill>
          <a:blip r:embed="rId3"/>
          <a:stretch/>
        </p:blipFill>
        <p:spPr>
          <a:xfrm>
            <a:off x="4837746" y="1928430"/>
            <a:ext cx="7169190" cy="3099435"/>
          </a:xfrm>
          <a:prstGeom prst="rect">
            <a:avLst/>
          </a:prstGeom>
          <a:ln>
            <a:solidFill>
              <a:schemeClr val="lt1">
                <a:hueOff val="0"/>
                <a:satOff val="0"/>
                <a:lumOff val="0"/>
              </a:schemeClr>
            </a:solidFill>
          </a:ln>
          <a:effectLst>
            <a:outerShdw blurRad="50800" dist="38100" dir="2700000" algn="tl" rotWithShape="0">
              <a:prstClr val="black">
                <a:alpha val="40000"/>
              </a:prst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6"/>
          <p:cNvSpPr txBox="1">
            <a:spLocks noGrp="1"/>
          </p:cNvSpPr>
          <p:nvPr>
            <p:ph type="ctrTitle"/>
          </p:nvPr>
        </p:nvSpPr>
        <p:spPr>
          <a:xfrm>
            <a:off x="319087" y="262355"/>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Approaches to Management of Patients with Diabetes and CKD</a:t>
            </a:r>
            <a:endParaRPr dirty="0">
              <a:latin typeface="+mj-lt"/>
            </a:endParaRPr>
          </a:p>
        </p:txBody>
      </p:sp>
      <p:sp>
        <p:nvSpPr>
          <p:cNvPr id="735" name="Google Shape;735;p96"/>
          <p:cNvSpPr txBox="1">
            <a:spLocks noGrp="1"/>
          </p:cNvSpPr>
          <p:nvPr>
            <p:ph type="subTitle" idx="1"/>
          </p:nvPr>
        </p:nvSpPr>
        <p:spPr>
          <a:xfrm>
            <a:off x="319087" y="1773541"/>
            <a:ext cx="5234548" cy="509486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dirty="0">
                <a:solidFill>
                  <a:schemeClr val="dk2"/>
                </a:solidFill>
                <a:latin typeface="+mn-lt"/>
                <a:ea typeface="Calibri"/>
                <a:cs typeface="Calibri"/>
                <a:sym typeface="Calibri"/>
              </a:rPr>
              <a:t>Recommendation 5.2.1: We suggest that policymakers and institutional decision-makers should implement team-based, integrated care focused on risk evaluation and patient empowerment to provide comprehensive care in patients with diabetes and CKD </a:t>
            </a:r>
            <a:r>
              <a:rPr lang="en-US" sz="2400" b="1" i="1" u="none" strike="noStrike" cap="none" dirty="0">
                <a:solidFill>
                  <a:schemeClr val="dk2"/>
                </a:solidFill>
                <a:latin typeface="+mn-lt"/>
                <a:ea typeface="Calibri"/>
                <a:cs typeface="Calibri"/>
                <a:sym typeface="Calibri"/>
              </a:rPr>
              <a:t>(2B)</a:t>
            </a:r>
            <a:r>
              <a:rPr lang="en-US" sz="2400" b="1" i="0" u="none" strike="noStrike" cap="none" dirty="0">
                <a:solidFill>
                  <a:schemeClr val="dk2"/>
                </a:solidFill>
                <a:latin typeface="+mn-lt"/>
                <a:ea typeface="Calibri"/>
                <a:cs typeface="Calibri"/>
                <a:sym typeface="Calibri"/>
              </a:rPr>
              <a:t>.</a:t>
            </a:r>
            <a:endParaRPr sz="2400" b="0" i="0" u="none" strike="noStrike" cap="none" dirty="0">
              <a:solidFill>
                <a:schemeClr val="dk2"/>
              </a:solidFill>
              <a:latin typeface="+mn-lt"/>
              <a:ea typeface="Calibri"/>
              <a:cs typeface="Calibri"/>
              <a:sym typeface="Calibri"/>
            </a:endParaRPr>
          </a:p>
          <a:p>
            <a:pPr marL="0" marR="0" lvl="0" indent="0" algn="l" rtl="0">
              <a:lnSpc>
                <a:spcPct val="100000"/>
              </a:lnSpc>
              <a:spcBef>
                <a:spcPts val="0"/>
              </a:spcBef>
              <a:spcAft>
                <a:spcPts val="0"/>
              </a:spcAft>
              <a:buClr>
                <a:schemeClr val="dk2"/>
              </a:buClr>
              <a:buSzPts val="2800"/>
              <a:buFont typeface="Arial"/>
              <a:buNone/>
            </a:pPr>
            <a:endParaRPr sz="2800" b="0" i="0" u="none" strike="noStrike" cap="none" dirty="0">
              <a:solidFill>
                <a:schemeClr val="dk2"/>
              </a:solidFill>
              <a:latin typeface="+mn-lt"/>
              <a:ea typeface="Calibri"/>
              <a:cs typeface="Calibri"/>
              <a:sym typeface="Calibri"/>
            </a:endParaRPr>
          </a:p>
          <a:p>
            <a:pPr marL="342900" marR="0" lvl="0" indent="-165100" algn="l" rtl="0">
              <a:lnSpc>
                <a:spcPct val="100000"/>
              </a:lnSpc>
              <a:spcBef>
                <a:spcPts val="0"/>
              </a:spcBef>
              <a:spcAft>
                <a:spcPts val="0"/>
              </a:spcAft>
              <a:buClr>
                <a:schemeClr val="dk2"/>
              </a:buClr>
              <a:buSzPts val="2800"/>
              <a:buFont typeface="Arial"/>
              <a:buNone/>
            </a:pPr>
            <a:endParaRPr sz="2800" b="0" i="0" u="none" strike="noStrike" cap="none" dirty="0">
              <a:solidFill>
                <a:schemeClr val="dk2"/>
              </a:solidFill>
              <a:latin typeface="+mn-lt"/>
              <a:ea typeface="Calibri"/>
              <a:cs typeface="Calibri"/>
              <a:sym typeface="Calibri"/>
            </a:endParaRPr>
          </a:p>
          <a:p>
            <a:pPr marL="0" marR="0" lvl="0" indent="0" algn="l" rtl="0">
              <a:lnSpc>
                <a:spcPct val="100000"/>
              </a:lnSpc>
              <a:spcBef>
                <a:spcPts val="0"/>
              </a:spcBef>
              <a:spcAft>
                <a:spcPts val="0"/>
              </a:spcAft>
              <a:buClr>
                <a:schemeClr val="dk2"/>
              </a:buClr>
              <a:buSzPts val="2800"/>
              <a:buFont typeface="Arial"/>
              <a:buNone/>
            </a:pPr>
            <a:endParaRPr sz="2800" b="0" i="0" u="none" strike="noStrike" cap="none" dirty="0">
              <a:solidFill>
                <a:schemeClr val="dk2"/>
              </a:solidFill>
              <a:latin typeface="+mn-lt"/>
              <a:ea typeface="Calibri"/>
              <a:cs typeface="Calibri"/>
              <a:sym typeface="Calibri"/>
            </a:endParaRPr>
          </a:p>
        </p:txBody>
      </p:sp>
      <p:pic>
        <p:nvPicPr>
          <p:cNvPr id="2" name="Main graphic">
            <a:extLst>
              <a:ext uri="{FF2B5EF4-FFF2-40B4-BE49-F238E27FC236}">
                <a16:creationId xmlns:a16="http://schemas.microsoft.com/office/drawing/2014/main" id="{E5BF348B-6312-7239-2D9D-E3B7C80A9903}"/>
              </a:ext>
            </a:extLst>
          </p:cNvPr>
          <p:cNvPicPr/>
          <p:nvPr/>
        </p:nvPicPr>
        <p:blipFill>
          <a:blip r:embed="rId3"/>
          <a:stretch/>
        </p:blipFill>
        <p:spPr>
          <a:xfrm>
            <a:off x="5189498" y="1365244"/>
            <a:ext cx="6683415" cy="4011023"/>
          </a:xfrm>
          <a:prstGeom prst="rect">
            <a:avLst/>
          </a:prstGeom>
          <a:ln>
            <a:solidFill>
              <a:schemeClr val="lt1">
                <a:hueOff val="0"/>
                <a:satOff val="0"/>
                <a:lumOff val="0"/>
              </a:schemeClr>
            </a:solidFill>
          </a:ln>
          <a:effectLst>
            <a:outerShdw blurRad="50800" dist="38100" dir="2700000" algn="tl" rotWithShape="0">
              <a:prstClr val="black">
                <a:alpha val="40000"/>
              </a:prst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1"/>
          <p:cNvSpPr txBox="1">
            <a:spLocks noGrp="1"/>
          </p:cNvSpPr>
          <p:nvPr>
            <p:ph type="ctrTitle"/>
          </p:nvPr>
        </p:nvSpPr>
        <p:spPr>
          <a:xfrm>
            <a:off x="319087" y="557555"/>
            <a:ext cx="11553826" cy="435865"/>
          </a:xfrm>
          <a:prstGeom prst="rect">
            <a:avLst/>
          </a:prstGeom>
          <a:noFill/>
          <a:ln>
            <a:noFill/>
          </a:ln>
        </p:spPr>
        <p:txBody>
          <a:bodyPr spcFirstLastPara="1" wrap="square" lIns="91425" tIns="45700" rIns="91425" bIns="45700" anchor="b" anchorCtr="0">
            <a:noAutofit/>
          </a:bodyPr>
          <a:lstStyle/>
          <a:p>
            <a:pPr>
              <a:buClr>
                <a:srgbClr val="2C62A9"/>
              </a:buClr>
              <a:buSzPts val="4000"/>
            </a:pPr>
            <a:r>
              <a:rPr lang="en-US" sz="4000" dirty="0">
                <a:solidFill>
                  <a:srgbClr val="2C62A9"/>
                </a:solidFill>
                <a:latin typeface="+mj-lt"/>
                <a:cs typeface="Calibri"/>
                <a:sym typeface="Calibri"/>
              </a:rPr>
              <a:t>Figure 34. The chronic care model</a:t>
            </a:r>
            <a:endParaRPr sz="4000" dirty="0">
              <a:solidFill>
                <a:srgbClr val="2C62A9"/>
              </a:solidFill>
              <a:latin typeface="+mj-lt"/>
              <a:cs typeface="Calibri"/>
              <a:sym typeface="Calibri"/>
            </a:endParaRPr>
          </a:p>
        </p:txBody>
      </p:sp>
      <p:pic>
        <p:nvPicPr>
          <p:cNvPr id="2" name="Main graphic">
            <a:extLst>
              <a:ext uri="{FF2B5EF4-FFF2-40B4-BE49-F238E27FC236}">
                <a16:creationId xmlns:a16="http://schemas.microsoft.com/office/drawing/2014/main" id="{26A1942F-1B6F-79EE-3FC2-BB87C840FCB8}"/>
              </a:ext>
            </a:extLst>
          </p:cNvPr>
          <p:cNvPicPr/>
          <p:nvPr/>
        </p:nvPicPr>
        <p:blipFill>
          <a:blip r:embed="rId3"/>
          <a:stretch/>
        </p:blipFill>
        <p:spPr>
          <a:xfrm>
            <a:off x="2920980" y="993420"/>
            <a:ext cx="6350040" cy="4871160"/>
          </a:xfrm>
          <a:prstGeom prst="rect">
            <a:avLst/>
          </a:prstGeom>
          <a:ln>
            <a:noFill/>
          </a:ln>
        </p:spPr>
      </p:pic>
    </p:spTree>
    <p:extLst>
      <p:ext uri="{BB962C8B-B14F-4D97-AF65-F5344CB8AC3E}">
        <p14:creationId xmlns:p14="http://schemas.microsoft.com/office/powerpoint/2010/main" val="1999708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2" name="Google Shape;742;p97"/>
          <p:cNvSpPr txBox="1">
            <a:spLocks noGrp="1"/>
          </p:cNvSpPr>
          <p:nvPr>
            <p:ph type="ctrTitle"/>
          </p:nvPr>
        </p:nvSpPr>
        <p:spPr>
          <a:xfrm>
            <a:off x="319087" y="271880"/>
            <a:ext cx="11553826" cy="12003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Approaches to Management of Patients with Diabetes and CKD</a:t>
            </a:r>
            <a:endParaRPr dirty="0">
              <a:latin typeface="+mj-lt"/>
            </a:endParaRPr>
          </a:p>
        </p:txBody>
      </p:sp>
      <p:sp>
        <p:nvSpPr>
          <p:cNvPr id="743" name="Google Shape;743;p97"/>
          <p:cNvSpPr txBox="1">
            <a:spLocks noGrp="1"/>
          </p:cNvSpPr>
          <p:nvPr>
            <p:ph type="subTitle" idx="1"/>
          </p:nvPr>
        </p:nvSpPr>
        <p:spPr>
          <a:xfrm>
            <a:off x="319087" y="1481733"/>
            <a:ext cx="11090676" cy="509486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400"/>
              <a:buFont typeface="Arial"/>
              <a:buNone/>
            </a:pPr>
            <a:r>
              <a:rPr lang="en-US" sz="2400" b="1" i="0" u="none" strike="noStrike" cap="none" dirty="0">
                <a:solidFill>
                  <a:schemeClr val="dk2"/>
                </a:solidFill>
                <a:latin typeface="+mn-lt"/>
                <a:ea typeface="Calibri"/>
                <a:cs typeface="Calibri"/>
                <a:sym typeface="Calibri"/>
              </a:rPr>
              <a:t>Practice Point 5.2.1:</a:t>
            </a:r>
            <a:r>
              <a:rPr lang="en-US" sz="2400" b="1" i="1" u="none" strike="noStrike" cap="none" dirty="0">
                <a:solidFill>
                  <a:schemeClr val="dk2"/>
                </a:solidFill>
                <a:latin typeface="+mn-lt"/>
                <a:ea typeface="Calibri"/>
                <a:cs typeface="Calibri"/>
                <a:sym typeface="Calibri"/>
              </a:rPr>
              <a:t> </a:t>
            </a:r>
            <a:r>
              <a:rPr lang="en-US" sz="2400" b="0" i="0" u="none" strike="noStrike" cap="none" dirty="0">
                <a:solidFill>
                  <a:schemeClr val="dk2"/>
                </a:solidFill>
                <a:latin typeface="+mn-lt"/>
                <a:ea typeface="Calibri"/>
                <a:cs typeface="Calibri"/>
                <a:sym typeface="Calibri"/>
              </a:rPr>
              <a:t>Team-based integrated care, supported by decision-makers, should be delivered by physicians and nonphysician personnel (e.g., trained nurses and dieticians, pharmacists, health care assistants, community workers, peer supporters) preferably with knowledge of CKD (Figure 35).</a:t>
            </a:r>
            <a:endParaRPr dirty="0">
              <a:latin typeface="+mn-lt"/>
            </a:endParaRPr>
          </a:p>
          <a:p>
            <a:pPr marL="0" marR="0" lvl="0" indent="0" algn="l" rtl="0">
              <a:lnSpc>
                <a:spcPct val="100000"/>
              </a:lnSpc>
              <a:spcBef>
                <a:spcPts val="0"/>
              </a:spcBef>
              <a:spcAft>
                <a:spcPts val="0"/>
              </a:spcAft>
              <a:buClr>
                <a:schemeClr val="dk2"/>
              </a:buClr>
              <a:buSzPts val="2800"/>
              <a:buFont typeface="Arial"/>
              <a:buNone/>
            </a:pPr>
            <a:endParaRPr sz="2800" b="0" i="0" u="none" strike="noStrike" cap="none" dirty="0">
              <a:solidFill>
                <a:schemeClr val="dk2"/>
              </a:solidFill>
              <a:latin typeface="+mn-lt"/>
              <a:ea typeface="Calibri"/>
              <a:cs typeface="Calibri"/>
              <a:sym typeface="Calibri"/>
            </a:endParaRPr>
          </a:p>
          <a:p>
            <a:pPr marL="342900" marR="0" lvl="0" indent="-165100" algn="l" rtl="0">
              <a:lnSpc>
                <a:spcPct val="100000"/>
              </a:lnSpc>
              <a:spcBef>
                <a:spcPts val="0"/>
              </a:spcBef>
              <a:spcAft>
                <a:spcPts val="0"/>
              </a:spcAft>
              <a:buClr>
                <a:schemeClr val="dk2"/>
              </a:buClr>
              <a:buSzPts val="2800"/>
              <a:buFont typeface="Arial"/>
              <a:buNone/>
            </a:pPr>
            <a:endParaRPr sz="2800" b="0" i="0" u="none" strike="noStrike" cap="none" dirty="0">
              <a:solidFill>
                <a:schemeClr val="dk2"/>
              </a:solidFill>
              <a:latin typeface="+mn-lt"/>
              <a:ea typeface="Calibri"/>
              <a:cs typeface="Calibri"/>
              <a:sym typeface="Calibri"/>
            </a:endParaRPr>
          </a:p>
          <a:p>
            <a:pPr marL="0" marR="0" lvl="0" indent="0" algn="l" rtl="0">
              <a:lnSpc>
                <a:spcPct val="100000"/>
              </a:lnSpc>
              <a:spcBef>
                <a:spcPts val="0"/>
              </a:spcBef>
              <a:spcAft>
                <a:spcPts val="0"/>
              </a:spcAft>
              <a:buClr>
                <a:schemeClr val="dk2"/>
              </a:buClr>
              <a:buSzPts val="2800"/>
              <a:buFont typeface="Arial"/>
              <a:buNone/>
            </a:pPr>
            <a:endParaRPr sz="2800" b="0" i="0" u="none" strike="noStrike" cap="none" dirty="0">
              <a:solidFill>
                <a:schemeClr val="dk2"/>
              </a:solidFill>
              <a:latin typeface="+mn-lt"/>
              <a:ea typeface="Calibri"/>
              <a:cs typeface="Calibri"/>
              <a:sym typeface="Calibri"/>
            </a:endParaRPr>
          </a:p>
        </p:txBody>
      </p:sp>
      <p:pic>
        <p:nvPicPr>
          <p:cNvPr id="2" name="Main graphic">
            <a:extLst>
              <a:ext uri="{FF2B5EF4-FFF2-40B4-BE49-F238E27FC236}">
                <a16:creationId xmlns:a16="http://schemas.microsoft.com/office/drawing/2014/main" id="{3D706176-6443-B85C-24D0-6F35309A7F31}"/>
              </a:ext>
            </a:extLst>
          </p:cNvPr>
          <p:cNvPicPr/>
          <p:nvPr/>
        </p:nvPicPr>
        <p:blipFill>
          <a:blip r:embed="rId3"/>
          <a:stretch/>
        </p:blipFill>
        <p:spPr>
          <a:xfrm>
            <a:off x="3290832" y="2981325"/>
            <a:ext cx="5610335" cy="3752850"/>
          </a:xfrm>
          <a:prstGeom prst="rect">
            <a:avLst/>
          </a:prstGeom>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98"/>
          <p:cNvSpPr txBox="1">
            <a:spLocks noGrp="1"/>
          </p:cNvSpPr>
          <p:nvPr>
            <p:ph type="ctrTitle"/>
          </p:nvPr>
        </p:nvSpPr>
        <p:spPr>
          <a:xfrm>
            <a:off x="304800" y="275713"/>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Overall Summary</a:t>
            </a:r>
            <a:endParaRPr dirty="0">
              <a:latin typeface="+mj-lt"/>
            </a:endParaRPr>
          </a:p>
        </p:txBody>
      </p:sp>
      <p:sp>
        <p:nvSpPr>
          <p:cNvPr id="749" name="Google Shape;749;p98"/>
          <p:cNvSpPr txBox="1">
            <a:spLocks noGrp="1"/>
          </p:cNvSpPr>
          <p:nvPr>
            <p:ph type="subTitle" idx="1"/>
          </p:nvPr>
        </p:nvSpPr>
        <p:spPr>
          <a:xfrm>
            <a:off x="304800" y="1346709"/>
            <a:ext cx="11090676" cy="5230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
        <p:nvSpPr>
          <p:cNvPr id="750" name="Google Shape;750;p98"/>
          <p:cNvSpPr txBox="1"/>
          <p:nvPr/>
        </p:nvSpPr>
        <p:spPr>
          <a:xfrm>
            <a:off x="304800" y="922044"/>
            <a:ext cx="11553826" cy="584321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400"/>
              <a:buFont typeface="Arial"/>
              <a:buChar char="•"/>
            </a:pPr>
            <a:r>
              <a:rPr lang="en-US" sz="2200" b="0" i="0" u="none" strike="noStrike" cap="none" dirty="0">
                <a:solidFill>
                  <a:schemeClr val="dk2"/>
                </a:solidFill>
                <a:latin typeface="+mn-lt"/>
                <a:ea typeface="Calibri"/>
                <a:cs typeface="Calibri"/>
                <a:sym typeface="Calibri"/>
              </a:rPr>
              <a:t>KDIGO 2022 Guideline on Diabetes and CKD is now available</a:t>
            </a:r>
            <a:endParaRPr sz="2200" b="0" i="0" u="none" strike="noStrike" cap="none" dirty="0">
              <a:solidFill>
                <a:srgbClr val="000000"/>
              </a:solidFill>
              <a:latin typeface="+mn-lt"/>
              <a:ea typeface="Arial"/>
              <a:cs typeface="Arial"/>
              <a:sym typeface="Arial"/>
            </a:endParaRPr>
          </a:p>
          <a:p>
            <a:pPr marL="342900" marR="0" lvl="0" indent="-342900" algn="l" rtl="0">
              <a:spcBef>
                <a:spcPts val="0"/>
              </a:spcBef>
              <a:spcAft>
                <a:spcPts val="0"/>
              </a:spcAft>
              <a:buClr>
                <a:schemeClr val="dk2"/>
              </a:buClr>
              <a:buSzPts val="2400"/>
              <a:buFont typeface="Arial"/>
              <a:buChar char="•"/>
            </a:pPr>
            <a:r>
              <a:rPr lang="en-US" sz="2200" b="0" i="0" u="none" strike="noStrike" cap="none" dirty="0">
                <a:solidFill>
                  <a:schemeClr val="dk2"/>
                </a:solidFill>
                <a:latin typeface="+mn-lt"/>
                <a:ea typeface="Calibri"/>
                <a:cs typeface="Calibri"/>
                <a:sym typeface="Calibri"/>
              </a:rPr>
              <a:t>Provide recommendations and practice points on: </a:t>
            </a:r>
            <a:endParaRPr sz="2200" b="0" i="0" u="none" strike="noStrike" cap="none" dirty="0">
              <a:solidFill>
                <a:schemeClr val="dk2"/>
              </a:solidFill>
              <a:latin typeface="+mn-lt"/>
              <a:ea typeface="Calibri"/>
              <a:cs typeface="Calibri"/>
              <a:sym typeface="Calibri"/>
            </a:endParaRPr>
          </a:p>
          <a:p>
            <a:pPr marL="800100" marR="0" lvl="1" indent="-342900" algn="l" rtl="0">
              <a:spcBef>
                <a:spcPts val="0"/>
              </a:spcBef>
              <a:spcAft>
                <a:spcPts val="0"/>
              </a:spcAft>
              <a:buClr>
                <a:schemeClr val="dk2"/>
              </a:buClr>
              <a:buSzPts val="2400"/>
              <a:buFont typeface="Arial"/>
              <a:buChar char="•"/>
            </a:pPr>
            <a:r>
              <a:rPr lang="en-US" sz="2200" b="0" i="0" u="none" strike="noStrike" cap="none" dirty="0">
                <a:solidFill>
                  <a:schemeClr val="dk2"/>
                </a:solidFill>
                <a:latin typeface="+mn-lt"/>
                <a:ea typeface="Calibri"/>
                <a:cs typeface="Calibri"/>
                <a:sym typeface="Calibri"/>
              </a:rPr>
              <a:t>Comprehensive care</a:t>
            </a:r>
            <a:endParaRPr sz="2200" b="0" i="0" u="none" strike="noStrike" cap="none" dirty="0">
              <a:solidFill>
                <a:srgbClr val="000000"/>
              </a:solidFill>
              <a:latin typeface="+mn-lt"/>
              <a:ea typeface="Arial"/>
              <a:cs typeface="Arial"/>
              <a:sym typeface="Arial"/>
            </a:endParaRPr>
          </a:p>
          <a:p>
            <a:pPr marL="800100" marR="0" lvl="1" indent="-342900" algn="l" rtl="0">
              <a:spcBef>
                <a:spcPts val="0"/>
              </a:spcBef>
              <a:spcAft>
                <a:spcPts val="0"/>
              </a:spcAft>
              <a:buClr>
                <a:schemeClr val="dk2"/>
              </a:buClr>
              <a:buSzPts val="2400"/>
              <a:buFont typeface="Arial"/>
              <a:buChar char="•"/>
            </a:pPr>
            <a:r>
              <a:rPr lang="en-US" sz="2200" b="0" i="0" u="none" strike="noStrike" cap="none" dirty="0">
                <a:solidFill>
                  <a:schemeClr val="dk2"/>
                </a:solidFill>
                <a:latin typeface="+mn-lt"/>
                <a:ea typeface="Calibri"/>
                <a:cs typeface="Calibri"/>
                <a:sym typeface="Calibri"/>
              </a:rPr>
              <a:t>Glycemic monitoring and targets</a:t>
            </a:r>
            <a:endParaRPr sz="2200" b="0" i="0" u="none" strike="noStrike" cap="none" dirty="0">
              <a:solidFill>
                <a:srgbClr val="000000"/>
              </a:solidFill>
              <a:latin typeface="+mn-lt"/>
              <a:ea typeface="Arial"/>
              <a:cs typeface="Arial"/>
              <a:sym typeface="Arial"/>
            </a:endParaRPr>
          </a:p>
          <a:p>
            <a:pPr marL="800100" marR="0" lvl="1" indent="-342900" algn="l" rtl="0">
              <a:spcBef>
                <a:spcPts val="0"/>
              </a:spcBef>
              <a:spcAft>
                <a:spcPts val="0"/>
              </a:spcAft>
              <a:buClr>
                <a:schemeClr val="dk2"/>
              </a:buClr>
              <a:buSzPts val="2400"/>
              <a:buFont typeface="Arial"/>
              <a:buChar char="•"/>
            </a:pPr>
            <a:r>
              <a:rPr lang="en-US" sz="2200" b="0" i="0" u="none" strike="noStrike" cap="none" dirty="0">
                <a:solidFill>
                  <a:schemeClr val="dk2"/>
                </a:solidFill>
                <a:latin typeface="+mn-lt"/>
                <a:ea typeface="Calibri"/>
                <a:cs typeface="Calibri"/>
                <a:sym typeface="Calibri"/>
              </a:rPr>
              <a:t>Lifestyle interventions</a:t>
            </a:r>
            <a:endParaRPr sz="2200" b="0" i="0" u="none" strike="noStrike" cap="none" dirty="0">
              <a:solidFill>
                <a:srgbClr val="000000"/>
              </a:solidFill>
              <a:latin typeface="+mn-lt"/>
              <a:ea typeface="Arial"/>
              <a:cs typeface="Arial"/>
              <a:sym typeface="Arial"/>
            </a:endParaRPr>
          </a:p>
          <a:p>
            <a:pPr marL="800100" marR="0" lvl="1" indent="-342900" algn="l" rtl="0">
              <a:spcBef>
                <a:spcPts val="0"/>
              </a:spcBef>
              <a:spcAft>
                <a:spcPts val="0"/>
              </a:spcAft>
              <a:buClr>
                <a:schemeClr val="dk2"/>
              </a:buClr>
              <a:buSzPts val="2400"/>
              <a:buFont typeface="Arial"/>
              <a:buChar char="•"/>
            </a:pPr>
            <a:r>
              <a:rPr lang="en-US" sz="2200" b="0" i="0" u="none" strike="noStrike" cap="none" dirty="0">
                <a:solidFill>
                  <a:schemeClr val="dk2"/>
                </a:solidFill>
                <a:latin typeface="+mn-lt"/>
                <a:ea typeface="Calibri"/>
                <a:cs typeface="Calibri"/>
                <a:sym typeface="Calibri"/>
              </a:rPr>
              <a:t>Glucose-lowering therapies</a:t>
            </a:r>
            <a:endParaRPr sz="2200" b="0" i="0" u="none" strike="noStrike" cap="none" dirty="0">
              <a:solidFill>
                <a:srgbClr val="000000"/>
              </a:solidFill>
              <a:latin typeface="+mn-lt"/>
              <a:ea typeface="Arial"/>
              <a:cs typeface="Arial"/>
              <a:sym typeface="Arial"/>
            </a:endParaRPr>
          </a:p>
          <a:p>
            <a:pPr marL="800100" marR="0" lvl="1" indent="-342900" algn="l" rtl="0">
              <a:spcBef>
                <a:spcPts val="0"/>
              </a:spcBef>
              <a:spcAft>
                <a:spcPts val="0"/>
              </a:spcAft>
              <a:buClr>
                <a:schemeClr val="dk2"/>
              </a:buClr>
              <a:buSzPts val="2400"/>
              <a:buFont typeface="Arial"/>
              <a:buChar char="•"/>
            </a:pPr>
            <a:r>
              <a:rPr lang="en-US" sz="2200" b="0" i="0" u="none" strike="noStrike" cap="none" dirty="0">
                <a:solidFill>
                  <a:schemeClr val="dk2"/>
                </a:solidFill>
                <a:latin typeface="+mn-lt"/>
                <a:ea typeface="Calibri"/>
                <a:cs typeface="Calibri"/>
                <a:sym typeface="Calibri"/>
              </a:rPr>
              <a:t>Approaches to management of patients</a:t>
            </a:r>
            <a:endParaRPr sz="2200" b="0" i="0" u="none" strike="noStrike" cap="none" dirty="0">
              <a:solidFill>
                <a:srgbClr val="000000"/>
              </a:solidFill>
              <a:latin typeface="+mn-lt"/>
              <a:ea typeface="Arial"/>
              <a:cs typeface="Arial"/>
              <a:sym typeface="Arial"/>
            </a:endParaRPr>
          </a:p>
          <a:p>
            <a:pPr marL="228600" marR="0" lvl="0" indent="-228600" algn="l" rtl="0">
              <a:spcBef>
                <a:spcPts val="1000"/>
              </a:spcBef>
              <a:spcAft>
                <a:spcPts val="0"/>
              </a:spcAft>
              <a:buClr>
                <a:schemeClr val="dk2"/>
              </a:buClr>
              <a:buSzPts val="2400"/>
              <a:buFont typeface="Arial"/>
              <a:buChar char="•"/>
            </a:pPr>
            <a:r>
              <a:rPr lang="en-US" sz="2200" b="0" i="0" u="none" strike="noStrike" cap="none" dirty="0">
                <a:solidFill>
                  <a:schemeClr val="dk2"/>
                </a:solidFill>
                <a:latin typeface="+mn-lt"/>
                <a:ea typeface="Calibri"/>
                <a:cs typeface="Calibri"/>
                <a:sym typeface="Calibri"/>
              </a:rPr>
              <a:t>Patient-centered decision-making and support highlighting the need for a holistic approach; </a:t>
            </a:r>
            <a:r>
              <a:rPr lang="en-US" sz="2200" dirty="0">
                <a:solidFill>
                  <a:schemeClr val="dk2"/>
                </a:solidFill>
                <a:latin typeface="+mn-lt"/>
                <a:ea typeface="Calibri"/>
                <a:cs typeface="Calibri"/>
                <a:sym typeface="Calibri"/>
              </a:rPr>
              <a:t>C</a:t>
            </a:r>
            <a:r>
              <a:rPr lang="en-US" sz="2200" b="0" i="0" u="none" strike="noStrike" cap="none" dirty="0">
                <a:solidFill>
                  <a:schemeClr val="dk2"/>
                </a:solidFill>
                <a:latin typeface="+mn-lt"/>
                <a:ea typeface="Calibri"/>
                <a:cs typeface="Calibri"/>
                <a:sym typeface="Calibri"/>
              </a:rPr>
              <a:t>onsistent efforts at improving diet and exercise remain the foundation of all glycemic management</a:t>
            </a:r>
            <a:endParaRPr sz="2200" b="0" i="0" u="none" strike="noStrike" cap="none" dirty="0">
              <a:solidFill>
                <a:srgbClr val="000000"/>
              </a:solidFill>
              <a:latin typeface="+mn-lt"/>
              <a:ea typeface="Arial"/>
              <a:cs typeface="Arial"/>
              <a:sym typeface="Arial"/>
            </a:endParaRPr>
          </a:p>
          <a:p>
            <a:pPr marL="228600" marR="0" lvl="0" indent="-228600" algn="l" rtl="0">
              <a:spcBef>
                <a:spcPts val="1000"/>
              </a:spcBef>
              <a:spcAft>
                <a:spcPts val="0"/>
              </a:spcAft>
              <a:buClr>
                <a:schemeClr val="dk2"/>
              </a:buClr>
              <a:buSzPts val="2400"/>
              <a:buFont typeface="Arial"/>
              <a:buChar char="•"/>
            </a:pPr>
            <a:r>
              <a:rPr lang="en-US" sz="2200" b="0" i="0" u="none" strike="noStrike" cap="none" dirty="0">
                <a:solidFill>
                  <a:schemeClr val="dk2"/>
                </a:solidFill>
                <a:latin typeface="+mn-lt"/>
                <a:ea typeface="Calibri"/>
                <a:cs typeface="Calibri"/>
                <a:sym typeface="Calibri"/>
              </a:rPr>
              <a:t>Control of risk factors including RAS blockade and statins remains part of standard of care</a:t>
            </a:r>
            <a:endParaRPr sz="2200" b="0" i="0" u="none" strike="noStrike" cap="none" dirty="0">
              <a:solidFill>
                <a:srgbClr val="000000"/>
              </a:solidFill>
              <a:latin typeface="+mn-lt"/>
              <a:ea typeface="Arial"/>
              <a:cs typeface="Arial"/>
              <a:sym typeface="Arial"/>
            </a:endParaRPr>
          </a:p>
          <a:p>
            <a:pPr marL="228600" marR="0" lvl="0" indent="-228600" algn="l" rtl="0">
              <a:spcBef>
                <a:spcPts val="1000"/>
              </a:spcBef>
              <a:spcAft>
                <a:spcPts val="0"/>
              </a:spcAft>
              <a:buClr>
                <a:schemeClr val="dk2"/>
              </a:buClr>
              <a:buSzPts val="2400"/>
              <a:buFont typeface="Arial"/>
              <a:buChar char="•"/>
            </a:pPr>
            <a:r>
              <a:rPr lang="en-US" sz="2200" b="0" i="0" u="none" strike="noStrike" cap="none" dirty="0">
                <a:solidFill>
                  <a:schemeClr val="dk2"/>
                </a:solidFill>
                <a:latin typeface="+mn-lt"/>
                <a:ea typeface="Calibri"/>
                <a:cs typeface="Calibri"/>
                <a:sym typeface="Calibri"/>
              </a:rPr>
              <a:t>Glycemia is monitored with HbA1c and blood glucose; Glycemic targets should be individualized with focus on increased risk for hypoglycemia with declining kidney function.</a:t>
            </a:r>
            <a:endParaRPr sz="2200" b="0" i="0" u="none" strike="noStrike" cap="none" dirty="0">
              <a:solidFill>
                <a:srgbClr val="000000"/>
              </a:solidFill>
              <a:latin typeface="+mn-lt"/>
              <a:ea typeface="Arial"/>
              <a:cs typeface="Arial"/>
              <a:sym typeface="Arial"/>
            </a:endParaRPr>
          </a:p>
          <a:p>
            <a:pPr marL="228600" marR="0" lvl="0" indent="-228600" algn="l" rtl="0">
              <a:spcBef>
                <a:spcPts val="1000"/>
              </a:spcBef>
              <a:spcAft>
                <a:spcPts val="0"/>
              </a:spcAft>
              <a:buClr>
                <a:schemeClr val="dk2"/>
              </a:buClr>
              <a:buSzPts val="2400"/>
              <a:buFont typeface="Arial"/>
              <a:buChar char="•"/>
            </a:pPr>
            <a:r>
              <a:rPr lang="en-US" sz="2200" b="0" i="0" u="none" strike="noStrike" cap="none" dirty="0">
                <a:solidFill>
                  <a:schemeClr val="dk2"/>
                </a:solidFill>
                <a:latin typeface="+mn-lt"/>
                <a:ea typeface="Calibri"/>
                <a:cs typeface="Calibri"/>
                <a:sym typeface="Calibri"/>
              </a:rPr>
              <a:t>Use of both metformin and SGLT2i is recommended as first-line therapy for T2D</a:t>
            </a:r>
            <a:endParaRPr sz="2200" b="0" i="0" u="none" strike="noStrike" cap="none" dirty="0">
              <a:solidFill>
                <a:srgbClr val="000000"/>
              </a:solidFill>
              <a:latin typeface="+mn-lt"/>
              <a:ea typeface="Arial"/>
              <a:cs typeface="Arial"/>
              <a:sym typeface="Arial"/>
            </a:endParaRPr>
          </a:p>
          <a:p>
            <a:pPr marL="228600" marR="0" lvl="0" indent="-228600" algn="l" rtl="0">
              <a:spcBef>
                <a:spcPts val="1000"/>
              </a:spcBef>
              <a:spcAft>
                <a:spcPts val="0"/>
              </a:spcAft>
              <a:buClr>
                <a:schemeClr val="dk2"/>
              </a:buClr>
              <a:buSzPts val="2400"/>
              <a:buFont typeface="Arial"/>
              <a:buChar char="•"/>
            </a:pPr>
            <a:r>
              <a:rPr lang="en-US" sz="2200" b="0" i="0" u="none" strike="noStrike" cap="none" dirty="0">
                <a:solidFill>
                  <a:schemeClr val="dk2"/>
                </a:solidFill>
                <a:latin typeface="+mn-lt"/>
                <a:ea typeface="Calibri"/>
                <a:cs typeface="Calibri"/>
                <a:sym typeface="Calibri"/>
              </a:rPr>
              <a:t>Health care organizations should support a coordinated effort. </a:t>
            </a:r>
            <a:endParaRPr sz="2200" b="0" i="0" u="none" strike="noStrike" cap="none" dirty="0">
              <a:solidFill>
                <a:srgbClr val="000000"/>
              </a:solidFill>
              <a:latin typeface="+mn-lt"/>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D9A94-E481-43C9-BAC6-86A4B328685C}"/>
              </a:ext>
            </a:extLst>
          </p:cNvPr>
          <p:cNvSpPr>
            <a:spLocks noGrp="1"/>
          </p:cNvSpPr>
          <p:nvPr>
            <p:ph type="ctrTitle"/>
          </p:nvPr>
        </p:nvSpPr>
        <p:spPr>
          <a:xfrm>
            <a:off x="304800" y="273190"/>
            <a:ext cx="11090676" cy="769441"/>
          </a:xfrm>
        </p:spPr>
        <p:txBody>
          <a:bodyPr/>
          <a:lstStyle/>
          <a:p>
            <a:r>
              <a:rPr lang="en-US" sz="4400" b="0" cap="small" dirty="0">
                <a:solidFill>
                  <a:srgbClr val="2C62A9"/>
                </a:solidFill>
                <a:latin typeface="+mj-lt"/>
                <a:ea typeface="Calibri"/>
                <a:cs typeface="Calibri"/>
                <a:sym typeface="Calibri"/>
              </a:rPr>
              <a:t>Central Illustration</a:t>
            </a:r>
            <a:endParaRPr lang="en-US" dirty="0">
              <a:latin typeface="+mj-lt"/>
            </a:endParaRPr>
          </a:p>
        </p:txBody>
      </p:sp>
      <p:pic>
        <p:nvPicPr>
          <p:cNvPr id="6" name="Picture 5" descr="Diagram">
            <a:extLst>
              <a:ext uri="{FF2B5EF4-FFF2-40B4-BE49-F238E27FC236}">
                <a16:creationId xmlns:a16="http://schemas.microsoft.com/office/drawing/2014/main" id="{02FB2D4A-DDBA-0CAF-D5CD-F0606CAC1B1F}"/>
              </a:ext>
            </a:extLst>
          </p:cNvPr>
          <p:cNvPicPr>
            <a:picLocks noChangeAspect="1"/>
          </p:cNvPicPr>
          <p:nvPr/>
        </p:nvPicPr>
        <p:blipFill>
          <a:blip r:embed="rId2"/>
          <a:stretch>
            <a:fillRect/>
          </a:stretch>
        </p:blipFill>
        <p:spPr>
          <a:xfrm>
            <a:off x="2573406" y="1010495"/>
            <a:ext cx="7045187" cy="5847505"/>
          </a:xfrm>
          <a:prstGeom prst="rect">
            <a:avLst/>
          </a:prstGeom>
        </p:spPr>
      </p:pic>
    </p:spTree>
    <p:extLst>
      <p:ext uri="{BB962C8B-B14F-4D97-AF65-F5344CB8AC3E}">
        <p14:creationId xmlns:p14="http://schemas.microsoft.com/office/powerpoint/2010/main" val="39716828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9"/>
          <p:cNvSpPr txBox="1">
            <a:spLocks noGrp="1"/>
          </p:cNvSpPr>
          <p:nvPr>
            <p:ph type="ctrTitle"/>
          </p:nvPr>
        </p:nvSpPr>
        <p:spPr>
          <a:xfrm>
            <a:off x="304800" y="365164"/>
            <a:ext cx="11553826" cy="6463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Question and Answer</a:t>
            </a:r>
            <a:endParaRPr dirty="0">
              <a:latin typeface="+mj-lt"/>
            </a:endParaRPr>
          </a:p>
        </p:txBody>
      </p:sp>
      <p:sp>
        <p:nvSpPr>
          <p:cNvPr id="756" name="Google Shape;756;p99"/>
          <p:cNvSpPr txBox="1">
            <a:spLocks noGrp="1"/>
          </p:cNvSpPr>
          <p:nvPr>
            <p:ph type="subTitle" idx="1"/>
          </p:nvPr>
        </p:nvSpPr>
        <p:spPr>
          <a:xfrm>
            <a:off x="304800" y="1346709"/>
            <a:ext cx="11090676" cy="5230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2400"/>
              <a:buFont typeface="Arial"/>
              <a:buNone/>
            </a:pPr>
            <a:endParaRPr sz="2400" b="1"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8"/>
          <p:cNvSpPr txBox="1">
            <a:spLocks noGrp="1"/>
          </p:cNvSpPr>
          <p:nvPr>
            <p:ph type="ctrTitle"/>
          </p:nvPr>
        </p:nvSpPr>
        <p:spPr>
          <a:xfrm>
            <a:off x="304800" y="303081"/>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cs typeface="Calibri"/>
                <a:sym typeface="Calibri"/>
              </a:rPr>
              <a:t>Scope of the Clinical Practice Guideline</a:t>
            </a:r>
            <a:endParaRPr sz="4400" b="0" cap="small" dirty="0">
              <a:solidFill>
                <a:srgbClr val="2C62A9"/>
              </a:solidFill>
              <a:latin typeface="+mj-lt"/>
              <a:cs typeface="Calibri"/>
              <a:sym typeface="Calibri"/>
            </a:endParaRPr>
          </a:p>
        </p:txBody>
      </p:sp>
      <p:sp>
        <p:nvSpPr>
          <p:cNvPr id="171" name="Google Shape;171;p18"/>
          <p:cNvSpPr txBox="1">
            <a:spLocks noGrp="1"/>
          </p:cNvSpPr>
          <p:nvPr>
            <p:ph type="subTitle" idx="1"/>
          </p:nvPr>
        </p:nvSpPr>
        <p:spPr>
          <a:xfrm>
            <a:off x="304800" y="1062888"/>
            <a:ext cx="5610225" cy="54180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200"/>
              <a:buFont typeface="Arial"/>
              <a:buNone/>
            </a:pPr>
            <a:r>
              <a:rPr lang="en-US" b="1" i="0" u="none" strike="noStrike" cap="none" dirty="0">
                <a:solidFill>
                  <a:schemeClr val="dk2"/>
                </a:solidFill>
                <a:sym typeface="Calibri"/>
              </a:rPr>
              <a:t>Include:</a:t>
            </a:r>
            <a:endParaRPr dirty="0"/>
          </a:p>
          <a:p>
            <a:pPr marL="228600" marR="0" lvl="0" indent="-228600" algn="l" rtl="0">
              <a:lnSpc>
                <a:spcPct val="100000"/>
              </a:lnSpc>
              <a:spcBef>
                <a:spcPts val="0"/>
              </a:spcBef>
              <a:spcAft>
                <a:spcPts val="0"/>
              </a:spcAft>
              <a:buClr>
                <a:schemeClr val="dk2"/>
              </a:buClr>
              <a:buSzPts val="3200"/>
              <a:buFont typeface="Arial"/>
              <a:buChar char="•"/>
            </a:pPr>
            <a:r>
              <a:rPr lang="en-US" b="0" i="0" u="none" strike="noStrike" cap="none" dirty="0">
                <a:solidFill>
                  <a:schemeClr val="dk2"/>
                </a:solidFill>
                <a:sym typeface="Calibri"/>
              </a:rPr>
              <a:t>Types 1 and 2 diabetes</a:t>
            </a:r>
            <a:endParaRPr dirty="0"/>
          </a:p>
          <a:p>
            <a:pPr marL="228600" marR="0" lvl="0" indent="-114300" algn="l" rtl="0">
              <a:lnSpc>
                <a:spcPct val="100000"/>
              </a:lnSpc>
              <a:spcBef>
                <a:spcPts val="0"/>
              </a:spcBef>
              <a:spcAft>
                <a:spcPts val="0"/>
              </a:spcAft>
              <a:buClr>
                <a:schemeClr val="dk2"/>
              </a:buClr>
              <a:buSzPts val="1800"/>
              <a:buFont typeface="Arial"/>
              <a:buNone/>
            </a:pPr>
            <a:endParaRPr b="0" i="0" u="none" strike="noStrike" cap="none" dirty="0">
              <a:solidFill>
                <a:schemeClr val="dk2"/>
              </a:solidFill>
              <a:sym typeface="Calibri"/>
            </a:endParaRPr>
          </a:p>
          <a:p>
            <a:pPr marL="228600" marR="0" lvl="0" indent="-228600" algn="l" rtl="0">
              <a:lnSpc>
                <a:spcPct val="100000"/>
              </a:lnSpc>
              <a:spcBef>
                <a:spcPts val="0"/>
              </a:spcBef>
              <a:spcAft>
                <a:spcPts val="0"/>
              </a:spcAft>
              <a:buClr>
                <a:schemeClr val="dk2"/>
              </a:buClr>
              <a:buSzPts val="3200"/>
              <a:buFont typeface="Arial"/>
              <a:buChar char="•"/>
            </a:pPr>
            <a:r>
              <a:rPr lang="en-US" b="0" i="0" u="none" strike="noStrike" cap="none" dirty="0">
                <a:solidFill>
                  <a:schemeClr val="dk2"/>
                </a:solidFill>
                <a:sym typeface="Calibri"/>
              </a:rPr>
              <a:t>All stages of CKD</a:t>
            </a:r>
            <a:endParaRPr dirty="0"/>
          </a:p>
          <a:p>
            <a:pPr marL="685800" marR="0" lvl="1" indent="-228600" algn="l" rtl="0">
              <a:lnSpc>
                <a:spcPct val="100000"/>
              </a:lnSpc>
              <a:spcBef>
                <a:spcPts val="0"/>
              </a:spcBef>
              <a:spcAft>
                <a:spcPts val="0"/>
              </a:spcAft>
              <a:buClr>
                <a:schemeClr val="dk2"/>
              </a:buClr>
              <a:buSzPts val="2800"/>
              <a:buFont typeface="Arial"/>
              <a:buChar char="•"/>
            </a:pPr>
            <a:r>
              <a:rPr lang="en-US"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Kidney transplant recipients</a:t>
            </a:r>
            <a:endParaRPr dirty="0">
              <a:latin typeface="Malgun Gothic" panose="020B0503020000020004" pitchFamily="34" charset="-127"/>
              <a:ea typeface="Malgun Gothic" panose="020B0503020000020004" pitchFamily="34" charset="-127"/>
            </a:endParaRPr>
          </a:p>
          <a:p>
            <a:pPr marL="685800" marR="0" lvl="1" indent="-228600" algn="l" rtl="0">
              <a:lnSpc>
                <a:spcPct val="100000"/>
              </a:lnSpc>
              <a:spcBef>
                <a:spcPts val="0"/>
              </a:spcBef>
              <a:spcAft>
                <a:spcPts val="0"/>
              </a:spcAft>
              <a:buClr>
                <a:schemeClr val="dk2"/>
              </a:buClr>
              <a:buSzPts val="2800"/>
              <a:buFont typeface="Arial"/>
              <a:buChar char="•"/>
            </a:pPr>
            <a:r>
              <a:rPr lang="en-US"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Dialysis</a:t>
            </a:r>
            <a:endParaRPr dirty="0">
              <a:latin typeface="Malgun Gothic" panose="020B0503020000020004" pitchFamily="34" charset="-127"/>
              <a:ea typeface="Malgun Gothic" panose="020B0503020000020004" pitchFamily="34" charset="-127"/>
            </a:endParaRPr>
          </a:p>
          <a:p>
            <a:pPr marL="685800" marR="0" lvl="1" indent="-114300" algn="l" rtl="0">
              <a:lnSpc>
                <a:spcPct val="100000"/>
              </a:lnSpc>
              <a:spcBef>
                <a:spcPts val="0"/>
              </a:spcBef>
              <a:spcAft>
                <a:spcPts val="0"/>
              </a:spcAft>
              <a:buClr>
                <a:schemeClr val="dk1"/>
              </a:buClr>
              <a:buSzPts val="1800"/>
              <a:buFont typeface="Arial"/>
              <a:buNone/>
            </a:pPr>
            <a:endParaRPr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endParaRPr>
          </a:p>
          <a:p>
            <a:pPr marL="228600" marR="0" lvl="0" indent="-228600" algn="l" rtl="0">
              <a:lnSpc>
                <a:spcPct val="100000"/>
              </a:lnSpc>
              <a:spcBef>
                <a:spcPts val="0"/>
              </a:spcBef>
              <a:spcAft>
                <a:spcPts val="0"/>
              </a:spcAft>
              <a:buClr>
                <a:schemeClr val="dk2"/>
              </a:buClr>
              <a:buSzPts val="3200"/>
              <a:buFont typeface="Arial"/>
              <a:buChar char="•"/>
            </a:pPr>
            <a:r>
              <a:rPr lang="en-US" b="0" i="0" u="none" strike="noStrike" cap="none" dirty="0">
                <a:solidFill>
                  <a:schemeClr val="dk2"/>
                </a:solidFill>
                <a:sym typeface="Calibri"/>
              </a:rPr>
              <a:t>Interventions addressed with rigorous data (RCTs)</a:t>
            </a:r>
            <a:endParaRPr dirty="0"/>
          </a:p>
          <a:p>
            <a:pPr marL="685800" marR="0" lvl="1" indent="-228600" algn="l" rtl="0">
              <a:lnSpc>
                <a:spcPct val="100000"/>
              </a:lnSpc>
              <a:spcBef>
                <a:spcPts val="0"/>
              </a:spcBef>
              <a:spcAft>
                <a:spcPts val="0"/>
              </a:spcAft>
              <a:buClr>
                <a:schemeClr val="dk2"/>
              </a:buClr>
              <a:buSzPts val="2800"/>
              <a:buFont typeface="Arial"/>
              <a:buChar char="•"/>
            </a:pPr>
            <a:r>
              <a:rPr lang="en-US"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Lifestyle</a:t>
            </a:r>
            <a:endParaRPr dirty="0">
              <a:latin typeface="Malgun Gothic" panose="020B0503020000020004" pitchFamily="34" charset="-127"/>
              <a:ea typeface="Malgun Gothic" panose="020B0503020000020004" pitchFamily="34" charset="-127"/>
            </a:endParaRPr>
          </a:p>
          <a:p>
            <a:pPr marL="685800" marR="0" lvl="1" indent="-228600" algn="l" rtl="0">
              <a:lnSpc>
                <a:spcPct val="100000"/>
              </a:lnSpc>
              <a:spcBef>
                <a:spcPts val="0"/>
              </a:spcBef>
              <a:spcAft>
                <a:spcPts val="0"/>
              </a:spcAft>
              <a:buClr>
                <a:schemeClr val="dk2"/>
              </a:buClr>
              <a:buSzPts val="2800"/>
              <a:buFont typeface="Arial"/>
              <a:buChar char="•"/>
            </a:pPr>
            <a:r>
              <a:rPr lang="en-US"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Pharmacotherapy</a:t>
            </a:r>
            <a:endParaRPr dirty="0">
              <a:latin typeface="Malgun Gothic" panose="020B0503020000020004" pitchFamily="34" charset="-127"/>
              <a:ea typeface="Malgun Gothic" panose="020B0503020000020004" pitchFamily="34" charset="-127"/>
            </a:endParaRPr>
          </a:p>
          <a:p>
            <a:pPr marL="685800" marR="0" lvl="1" indent="-228600" algn="l" rtl="0">
              <a:lnSpc>
                <a:spcPct val="100000"/>
              </a:lnSpc>
              <a:spcBef>
                <a:spcPts val="0"/>
              </a:spcBef>
              <a:spcAft>
                <a:spcPts val="0"/>
              </a:spcAft>
              <a:buClr>
                <a:schemeClr val="dk2"/>
              </a:buClr>
              <a:buSzPts val="2800"/>
              <a:buFont typeface="Arial"/>
              <a:buChar char="•"/>
            </a:pPr>
            <a:r>
              <a:rPr lang="en-US"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Systems</a:t>
            </a:r>
            <a:endParaRPr dirty="0">
              <a:latin typeface="Malgun Gothic" panose="020B0503020000020004" pitchFamily="34" charset="-127"/>
              <a:ea typeface="Malgun Gothic" panose="020B0503020000020004" pitchFamily="34" charset="-127"/>
            </a:endParaRPr>
          </a:p>
        </p:txBody>
      </p:sp>
      <p:sp>
        <p:nvSpPr>
          <p:cNvPr id="172" name="Google Shape;172;p18"/>
          <p:cNvSpPr txBox="1"/>
          <p:nvPr/>
        </p:nvSpPr>
        <p:spPr>
          <a:xfrm>
            <a:off x="6096000" y="1103823"/>
            <a:ext cx="6019799" cy="54180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200"/>
              <a:buFont typeface="Arial"/>
              <a:buNone/>
            </a:pPr>
            <a:r>
              <a:rPr lang="en-US" sz="2400" b="1"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Exclude:</a:t>
            </a:r>
            <a:endParaRPr sz="2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228600" marR="0" lvl="0" indent="-228600" algn="l" rtl="0">
              <a:lnSpc>
                <a:spcPct val="100000"/>
              </a:lnSpc>
              <a:spcBef>
                <a:spcPts val="0"/>
              </a:spcBef>
              <a:spcAft>
                <a:spcPts val="0"/>
              </a:spcAft>
              <a:buClr>
                <a:schemeClr val="dk2"/>
              </a:buClr>
              <a:buSzPts val="3200"/>
              <a:buFont typeface="Arial"/>
              <a:buChar char="•"/>
            </a:pPr>
            <a:r>
              <a:rPr lang="en-US" sz="24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Interventions covered elsewhere</a:t>
            </a:r>
            <a:endParaRPr sz="2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685800" marR="0" lvl="1" indent="-228600" algn="l" rtl="0">
              <a:lnSpc>
                <a:spcPct val="100000"/>
              </a:lnSpc>
              <a:spcBef>
                <a:spcPts val="0"/>
              </a:spcBef>
              <a:spcAft>
                <a:spcPts val="0"/>
              </a:spcAft>
              <a:buClr>
                <a:schemeClr val="dk2"/>
              </a:buClr>
              <a:buSzPts val="2800"/>
              <a:buFont typeface="Arial"/>
              <a:buChar char="•"/>
            </a:pPr>
            <a:r>
              <a:rPr lang="en-US" sz="24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Blood pressure</a:t>
            </a:r>
            <a:endParaRPr sz="2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685800" marR="0" lvl="1" indent="-228600" algn="l" rtl="0">
              <a:lnSpc>
                <a:spcPct val="100000"/>
              </a:lnSpc>
              <a:spcBef>
                <a:spcPts val="0"/>
              </a:spcBef>
              <a:spcAft>
                <a:spcPts val="0"/>
              </a:spcAft>
              <a:buClr>
                <a:schemeClr val="dk2"/>
              </a:buClr>
              <a:buSzPts val="2800"/>
              <a:buFont typeface="Arial"/>
              <a:buChar char="•"/>
            </a:pPr>
            <a:r>
              <a:rPr lang="en-US" sz="24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Lipids</a:t>
            </a:r>
            <a:endParaRPr sz="2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685800" marR="0" lvl="1" indent="-114300" algn="l" rtl="0">
              <a:lnSpc>
                <a:spcPct val="100000"/>
              </a:lnSpc>
              <a:spcBef>
                <a:spcPts val="0"/>
              </a:spcBef>
              <a:spcAft>
                <a:spcPts val="0"/>
              </a:spcAft>
              <a:buClr>
                <a:schemeClr val="dk1"/>
              </a:buClr>
              <a:buSzPts val="1800"/>
              <a:buFont typeface="Arial"/>
              <a:buNone/>
            </a:pPr>
            <a:endParaRPr sz="24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endParaRPr>
          </a:p>
          <a:p>
            <a:pPr marL="228600" marR="0" lvl="0" indent="-228600" algn="l" rtl="0">
              <a:lnSpc>
                <a:spcPct val="100000"/>
              </a:lnSpc>
              <a:spcBef>
                <a:spcPts val="0"/>
              </a:spcBef>
              <a:spcAft>
                <a:spcPts val="0"/>
              </a:spcAft>
              <a:buClr>
                <a:schemeClr val="dk2"/>
              </a:buClr>
              <a:buSzPts val="3200"/>
              <a:buFont typeface="Arial"/>
              <a:buChar char="•"/>
            </a:pPr>
            <a:r>
              <a:rPr lang="en-US" sz="24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Prevention &amp; screening</a:t>
            </a:r>
            <a:endParaRPr sz="2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228600" marR="0" lvl="0" indent="-114300" algn="l" rtl="0">
              <a:lnSpc>
                <a:spcPct val="100000"/>
              </a:lnSpc>
              <a:spcBef>
                <a:spcPts val="0"/>
              </a:spcBef>
              <a:spcAft>
                <a:spcPts val="0"/>
              </a:spcAft>
              <a:buClr>
                <a:schemeClr val="dk2"/>
              </a:buClr>
              <a:buSzPts val="1800"/>
              <a:buFont typeface="Arial"/>
              <a:buNone/>
            </a:pPr>
            <a:endParaRPr sz="24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endParaRPr>
          </a:p>
          <a:p>
            <a:pPr marL="228600" marR="0" lvl="0" indent="-228600" algn="l" rtl="0">
              <a:lnSpc>
                <a:spcPct val="100000"/>
              </a:lnSpc>
              <a:spcBef>
                <a:spcPts val="0"/>
              </a:spcBef>
              <a:spcAft>
                <a:spcPts val="0"/>
              </a:spcAft>
              <a:buClr>
                <a:schemeClr val="dk2"/>
              </a:buClr>
              <a:buSzPts val="3200"/>
              <a:buFont typeface="Arial"/>
              <a:buChar char="•"/>
            </a:pPr>
            <a:r>
              <a:rPr lang="en-US" sz="24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Topics with insufficient data</a:t>
            </a:r>
            <a:endParaRPr sz="2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685800" marR="0" lvl="1" indent="-228600" algn="l" rtl="0">
              <a:lnSpc>
                <a:spcPct val="100000"/>
              </a:lnSpc>
              <a:spcBef>
                <a:spcPts val="0"/>
              </a:spcBef>
              <a:spcAft>
                <a:spcPts val="0"/>
              </a:spcAft>
              <a:buClr>
                <a:schemeClr val="dk2"/>
              </a:buClr>
              <a:buSzPts val="2800"/>
              <a:buFont typeface="Arial"/>
              <a:buChar char="•"/>
            </a:pPr>
            <a:r>
              <a:rPr lang="en-US" sz="24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Diagnosis</a:t>
            </a:r>
            <a:endParaRPr sz="2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a:p>
            <a:pPr marL="685800" marR="0" lvl="1" indent="-228600" algn="l" rtl="0">
              <a:lnSpc>
                <a:spcPct val="100000"/>
              </a:lnSpc>
              <a:spcBef>
                <a:spcPts val="0"/>
              </a:spcBef>
              <a:spcAft>
                <a:spcPts val="0"/>
              </a:spcAft>
              <a:buClr>
                <a:schemeClr val="dk2"/>
              </a:buClr>
              <a:buSzPts val="2800"/>
              <a:buFont typeface="Arial"/>
              <a:buChar char="•"/>
            </a:pPr>
            <a:r>
              <a:rPr lang="en-US" sz="2400"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Emerging &amp; pipeline therapies</a:t>
            </a:r>
            <a:endParaRPr sz="2400" b="0" i="0" u="none" strike="noStrike" cap="none" dirty="0">
              <a:solidFill>
                <a:srgbClr val="000000"/>
              </a:solidFill>
              <a:latin typeface="Malgun Gothic" panose="020B0503020000020004" pitchFamily="34" charset="-127"/>
              <a:ea typeface="Malgun Gothic" panose="020B0503020000020004" pitchFamily="34" charset="-127"/>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9"/>
          <p:cNvSpPr txBox="1">
            <a:spLocks noGrp="1"/>
          </p:cNvSpPr>
          <p:nvPr>
            <p:ph type="ctrTitle"/>
          </p:nvPr>
        </p:nvSpPr>
        <p:spPr>
          <a:xfrm>
            <a:off x="304800" y="317332"/>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cs typeface="Calibri"/>
                <a:sym typeface="Calibri"/>
              </a:rPr>
              <a:t>Guideline goals</a:t>
            </a:r>
            <a:endParaRPr sz="4400" b="0" cap="small" dirty="0">
              <a:solidFill>
                <a:srgbClr val="2C62A9"/>
              </a:solidFill>
              <a:latin typeface="+mj-lt"/>
              <a:cs typeface="Calibri"/>
              <a:sym typeface="Calibri"/>
            </a:endParaRPr>
          </a:p>
        </p:txBody>
      </p:sp>
      <p:sp>
        <p:nvSpPr>
          <p:cNvPr id="178" name="Google Shape;178;p19"/>
          <p:cNvSpPr txBox="1">
            <a:spLocks noGrp="1"/>
          </p:cNvSpPr>
          <p:nvPr>
            <p:ph type="subTitle" idx="1"/>
          </p:nvPr>
        </p:nvSpPr>
        <p:spPr>
          <a:xfrm>
            <a:off x="304800" y="1144776"/>
            <a:ext cx="11582400" cy="6905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3200"/>
              <a:buFont typeface="Arial"/>
              <a:buChar char="•"/>
            </a:pPr>
            <a:r>
              <a:rPr lang="en-US" b="0" i="0" u="none" strike="noStrike" cap="none" dirty="0">
                <a:solidFill>
                  <a:schemeClr val="dk2"/>
                </a:solidFill>
                <a:sym typeface="Calibri"/>
              </a:rPr>
              <a:t>Generate a useful resource for clinicians and patients</a:t>
            </a:r>
            <a:endParaRPr dirty="0"/>
          </a:p>
          <a:p>
            <a:pPr marL="800100" marR="0" lvl="1" indent="-342900" algn="l" rtl="0">
              <a:lnSpc>
                <a:spcPct val="100000"/>
              </a:lnSpc>
              <a:spcBef>
                <a:spcPts val="0"/>
              </a:spcBef>
              <a:spcAft>
                <a:spcPts val="0"/>
              </a:spcAft>
              <a:buClr>
                <a:schemeClr val="dk2"/>
              </a:buClr>
              <a:buSzPts val="2800"/>
              <a:buFont typeface="Arial"/>
              <a:buChar char="•"/>
            </a:pPr>
            <a:r>
              <a:rPr lang="en-US"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Address relevant questions with actionable recommendations</a:t>
            </a:r>
            <a:endParaRPr dirty="0">
              <a:latin typeface="Malgun Gothic" panose="020B0503020000020004" pitchFamily="34" charset="-127"/>
              <a:ea typeface="Malgun Gothic" panose="020B0503020000020004" pitchFamily="34" charset="-127"/>
            </a:endParaRPr>
          </a:p>
          <a:p>
            <a:pPr marL="800100" marR="0" lvl="1" indent="-342900" algn="l" rtl="0">
              <a:lnSpc>
                <a:spcPct val="100000"/>
              </a:lnSpc>
              <a:spcBef>
                <a:spcPts val="0"/>
              </a:spcBef>
              <a:spcAft>
                <a:spcPts val="0"/>
              </a:spcAft>
              <a:buClr>
                <a:schemeClr val="dk2"/>
              </a:buClr>
              <a:buSzPts val="2800"/>
              <a:buFont typeface="Arial"/>
              <a:buChar char="•"/>
            </a:pPr>
            <a:r>
              <a:rPr lang="en-US"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Take on controversial topics when sufficient evidence</a:t>
            </a:r>
            <a:endParaRPr dirty="0">
              <a:latin typeface="Malgun Gothic" panose="020B0503020000020004" pitchFamily="34" charset="-127"/>
              <a:ea typeface="Malgun Gothic" panose="020B0503020000020004" pitchFamily="34" charset="-127"/>
            </a:endParaRPr>
          </a:p>
          <a:p>
            <a:pPr marL="800100" marR="0" lvl="1" indent="-342900" algn="l" rtl="0">
              <a:lnSpc>
                <a:spcPct val="100000"/>
              </a:lnSpc>
              <a:spcBef>
                <a:spcPts val="0"/>
              </a:spcBef>
              <a:spcAft>
                <a:spcPts val="0"/>
              </a:spcAft>
              <a:buClr>
                <a:schemeClr val="dk2"/>
              </a:buClr>
              <a:buSzPts val="2800"/>
              <a:buFont typeface="Arial"/>
              <a:buChar char="•"/>
            </a:pPr>
            <a:r>
              <a:rPr lang="en-US" b="0" i="0" u="none" strike="noStrike" cap="none" dirty="0">
                <a:solidFill>
                  <a:schemeClr val="dk2"/>
                </a:solidFill>
                <a:latin typeface="Malgun Gothic" panose="020B0503020000020004" pitchFamily="34" charset="-127"/>
                <a:ea typeface="Malgun Gothic" panose="020B0503020000020004" pitchFamily="34" charset="-127"/>
                <a:cs typeface="Calibri"/>
                <a:sym typeface="Calibri"/>
              </a:rPr>
              <a:t>Communicate clearly: highlight figures and tables</a:t>
            </a:r>
            <a:endParaRPr dirty="0">
              <a:latin typeface="Malgun Gothic" panose="020B0503020000020004" pitchFamily="34" charset="-127"/>
              <a:ea typeface="Malgun Gothic" panose="020B0503020000020004" pitchFamily="34" charset="-127"/>
            </a:endParaRPr>
          </a:p>
          <a:p>
            <a:pPr marL="342900" marR="0" lvl="0" indent="-279400" algn="l" rtl="0">
              <a:lnSpc>
                <a:spcPct val="100000"/>
              </a:lnSpc>
              <a:spcBef>
                <a:spcPts val="0"/>
              </a:spcBef>
              <a:spcAft>
                <a:spcPts val="0"/>
              </a:spcAft>
              <a:buClr>
                <a:schemeClr val="dk2"/>
              </a:buClr>
              <a:buSzPts val="1000"/>
              <a:buFont typeface="Arial"/>
              <a:buNone/>
            </a:pPr>
            <a:endParaRPr b="0" i="0" u="none" strike="noStrike" cap="none" dirty="0">
              <a:solidFill>
                <a:schemeClr val="dk2"/>
              </a:solidFill>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b="0" i="0" u="none" strike="noStrike" cap="none" dirty="0">
                <a:solidFill>
                  <a:schemeClr val="dk2"/>
                </a:solidFill>
                <a:sym typeface="Calibri"/>
              </a:rPr>
              <a:t>Stay true to evidence</a:t>
            </a:r>
            <a:endParaRPr dirty="0"/>
          </a:p>
          <a:p>
            <a:pPr marL="342900" marR="0" lvl="0" indent="-279400" algn="l" rtl="0">
              <a:lnSpc>
                <a:spcPct val="100000"/>
              </a:lnSpc>
              <a:spcBef>
                <a:spcPts val="0"/>
              </a:spcBef>
              <a:spcAft>
                <a:spcPts val="0"/>
              </a:spcAft>
              <a:buClr>
                <a:schemeClr val="dk2"/>
              </a:buClr>
              <a:buSzPts val="1000"/>
              <a:buFont typeface="Arial"/>
              <a:buNone/>
            </a:pPr>
            <a:endParaRPr b="0" i="0" u="none" strike="noStrike" cap="none" dirty="0">
              <a:solidFill>
                <a:schemeClr val="dk2"/>
              </a:solidFill>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b="0" i="0" u="none" strike="noStrike" cap="none" dirty="0">
                <a:solidFill>
                  <a:schemeClr val="dk2"/>
                </a:solidFill>
                <a:sym typeface="Calibri"/>
              </a:rPr>
              <a:t>Target audience: broad, primarily clinicians treating diabetes &amp; CKD</a:t>
            </a:r>
            <a:endParaRPr dirty="0"/>
          </a:p>
          <a:p>
            <a:pPr marL="342900" marR="0" lvl="0" indent="-279400" algn="l" rtl="0">
              <a:lnSpc>
                <a:spcPct val="100000"/>
              </a:lnSpc>
              <a:spcBef>
                <a:spcPts val="0"/>
              </a:spcBef>
              <a:spcAft>
                <a:spcPts val="0"/>
              </a:spcAft>
              <a:buClr>
                <a:schemeClr val="dk2"/>
              </a:buClr>
              <a:buSzPts val="1000"/>
              <a:buFont typeface="Arial"/>
              <a:buNone/>
            </a:pPr>
            <a:endParaRPr b="0" i="0" u="none" strike="noStrike" cap="none" dirty="0">
              <a:solidFill>
                <a:schemeClr val="dk2"/>
              </a:solidFill>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b="0" i="0" u="none" strike="noStrike" cap="none" dirty="0">
                <a:solidFill>
                  <a:schemeClr val="dk2"/>
                </a:solidFill>
                <a:sym typeface="Calibri"/>
              </a:rPr>
              <a:t>Be mindful of implications for policy and payment</a:t>
            </a:r>
            <a:endParaRPr dirty="0"/>
          </a:p>
          <a:p>
            <a:pPr marL="342900" marR="0" lvl="0" indent="-279400" algn="l" rtl="0">
              <a:lnSpc>
                <a:spcPct val="100000"/>
              </a:lnSpc>
              <a:spcBef>
                <a:spcPts val="0"/>
              </a:spcBef>
              <a:spcAft>
                <a:spcPts val="0"/>
              </a:spcAft>
              <a:buClr>
                <a:schemeClr val="dk2"/>
              </a:buClr>
              <a:buSzPts val="1000"/>
              <a:buFont typeface="Arial"/>
              <a:buNone/>
            </a:pPr>
            <a:endParaRPr b="0" i="0" u="none" strike="noStrike" cap="none" dirty="0">
              <a:solidFill>
                <a:schemeClr val="dk2"/>
              </a:solidFill>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b="0" i="0" u="none" strike="noStrike" cap="none" dirty="0">
                <a:solidFill>
                  <a:schemeClr val="dk2"/>
                </a:solidFill>
                <a:sym typeface="Calibri"/>
              </a:rPr>
              <a:t>Propose research questions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Work Group</a:t>
            </a:r>
            <a:endParaRPr sz="4400" b="0" cap="small" dirty="0">
              <a:solidFill>
                <a:srgbClr val="2C62A9"/>
              </a:solidFill>
              <a:latin typeface="+mj-lt"/>
              <a:ea typeface="Calibri"/>
              <a:cs typeface="Calibri"/>
              <a:sym typeface="Calibri"/>
            </a:endParaRPr>
          </a:p>
        </p:txBody>
      </p:sp>
      <p:sp>
        <p:nvSpPr>
          <p:cNvPr id="184" name="Google Shape;184;p20"/>
          <p:cNvSpPr txBox="1">
            <a:spLocks noGrp="1"/>
          </p:cNvSpPr>
          <p:nvPr>
            <p:ph type="subTitle" idx="1"/>
          </p:nvPr>
        </p:nvSpPr>
        <p:spPr>
          <a:xfrm>
            <a:off x="304800" y="1062888"/>
            <a:ext cx="11582400" cy="493279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Diverse expertise</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Worldwide scope </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Deep experience</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Patients</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Evidence Review Team</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p:txBody>
      </p:sp>
      <p:pic>
        <p:nvPicPr>
          <p:cNvPr id="2" name="Picture 1">
            <a:extLst>
              <a:ext uri="{FF2B5EF4-FFF2-40B4-BE49-F238E27FC236}">
                <a16:creationId xmlns:a16="http://schemas.microsoft.com/office/drawing/2014/main" id="{8B784372-57C2-7D15-75A5-B8CC5A07D4D8}"/>
              </a:ext>
            </a:extLst>
          </p:cNvPr>
          <p:cNvPicPr>
            <a:picLocks noChangeAspect="1"/>
          </p:cNvPicPr>
          <p:nvPr/>
        </p:nvPicPr>
        <p:blipFill>
          <a:blip r:embed="rId3"/>
          <a:stretch>
            <a:fillRect/>
          </a:stretch>
        </p:blipFill>
        <p:spPr>
          <a:xfrm>
            <a:off x="4240530" y="262740"/>
            <a:ext cx="6979920" cy="6517752"/>
          </a:xfrm>
          <a:prstGeom prst="rect">
            <a:avLst/>
          </a:prstGeom>
        </p:spPr>
      </p:pic>
    </p:spTree>
  </p:cSld>
  <p:clrMapOvr>
    <a:masterClrMapping/>
  </p:clrMapOvr>
</p:sld>
</file>

<file path=ppt/theme/theme1.xml><?xml version="1.0" encoding="utf-8"?>
<a:theme xmlns:a="http://schemas.openxmlformats.org/drawingml/2006/main" name="1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1134</TotalTime>
  <Words>6524</Words>
  <Application>Microsoft Macintosh PowerPoint</Application>
  <PresentationFormat>Widescreen</PresentationFormat>
  <Paragraphs>567</Paragraphs>
  <Slides>68</Slides>
  <Notes>67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68</vt:i4>
      </vt:variant>
    </vt:vector>
  </HeadingPairs>
  <TitlesOfParts>
    <vt:vector size="74" baseType="lpstr">
      <vt:lpstr>Malgun Gothic</vt:lpstr>
      <vt:lpstr>Arial</vt:lpstr>
      <vt:lpstr>Calibri</vt:lpstr>
      <vt:lpstr>Gill Sans MT</vt:lpstr>
      <vt:lpstr>1_Office Theme</vt:lpstr>
      <vt:lpstr>2_Office Theme</vt:lpstr>
      <vt:lpstr>KDIGO 2022 Clinical Practice Guideline  on Diabetes Management in CKD Slide Set</vt:lpstr>
      <vt:lpstr>Table of contents</vt:lpstr>
      <vt:lpstr>PowerPoint Presentation</vt:lpstr>
      <vt:lpstr>KDIGO Controversies Conference: Diabetes &amp; CKD</vt:lpstr>
      <vt:lpstr>KDIGO 2020 Clinical Practice Guideline for Diabetes Management in CKD</vt:lpstr>
      <vt:lpstr>The Beginning</vt:lpstr>
      <vt:lpstr>Scope of the Clinical Practice Guideline</vt:lpstr>
      <vt:lpstr>Guideline goals</vt:lpstr>
      <vt:lpstr>Work Group</vt:lpstr>
      <vt:lpstr>Work Group</vt:lpstr>
      <vt:lpstr>PowerPoint Presentation</vt:lpstr>
      <vt:lpstr>Challenges to the Guideline</vt:lpstr>
      <vt:lpstr>Evidence Review </vt:lpstr>
      <vt:lpstr>Evidence Review </vt:lpstr>
      <vt:lpstr>PICO questions </vt:lpstr>
      <vt:lpstr>PICO questions </vt:lpstr>
      <vt:lpstr>PICO questions </vt:lpstr>
      <vt:lpstr>PICO questions </vt:lpstr>
      <vt:lpstr>PICO questions </vt:lpstr>
      <vt:lpstr>PICO questions </vt:lpstr>
      <vt:lpstr>Literature search  December 2021; Updated in February 2022</vt:lpstr>
      <vt:lpstr>Evidence synthesis </vt:lpstr>
      <vt:lpstr>Grading recommendations</vt:lpstr>
      <vt:lpstr>Guideline format</vt:lpstr>
      <vt:lpstr>Situations when Practice Points Can/ Should Be Used</vt:lpstr>
      <vt:lpstr>How Should Practice Points Be Used When Caring for Patients?</vt:lpstr>
      <vt:lpstr>Diabetes &amp; CKD Guideline Contents</vt:lpstr>
      <vt:lpstr>Comprehensive Care in Patients with Diabetes and CKD</vt:lpstr>
      <vt:lpstr>Figure 2. Holistic approach for improving outcomes in patients with diabetes and chronic kidney disease</vt:lpstr>
      <vt:lpstr>Comprehensive Care in Patients with Diabetes and CKD</vt:lpstr>
      <vt:lpstr>Comprehensive Care in Patients with Diabetes and CKD</vt:lpstr>
      <vt:lpstr>Figure 4. Monitoring of serum creatinine and potassium during ACEi or ARB treatment - dose adjustment and monitoring of side effects</vt:lpstr>
      <vt:lpstr>Comprehensive Care in Patients with Diabetes and CKD</vt:lpstr>
      <vt:lpstr>Comprehensive Care in Patients with Diabetes and CKD</vt:lpstr>
      <vt:lpstr>Comprehensive Care in Patients with Diabetes and CKD</vt:lpstr>
      <vt:lpstr>PowerPoint Presentation</vt:lpstr>
      <vt:lpstr>Comprehensive Care in Patients with Diabetes and CKD</vt:lpstr>
      <vt:lpstr>Comprehensive Care in Patients with Diabetes and CKD</vt:lpstr>
      <vt:lpstr>Comprehensive Care in Patients with Diabetes and CKD</vt:lpstr>
      <vt:lpstr>Glycemic Monitoring and Targets in Patients with Diabetes and CKD</vt:lpstr>
      <vt:lpstr>Glycemic Monitoring and Targets in Patients with Diabetes and CKD</vt:lpstr>
      <vt:lpstr>Figure 11. Frequency of HbA1c measurement and use of GMI in CKD</vt:lpstr>
      <vt:lpstr>PowerPoint Presentation</vt:lpstr>
      <vt:lpstr>Glycemic Monitoring and Targets in Patients with Diabetes and CKD</vt:lpstr>
      <vt:lpstr>Glycemic Monitoring and Targets in Patients with Diabetes and CKD</vt:lpstr>
      <vt:lpstr>Lifestyle Interventions in Patients with Diabetes and CKD</vt:lpstr>
      <vt:lpstr>Lifestyle Interventions in Patients with Diabetes and CKD</vt:lpstr>
      <vt:lpstr>Lifestyle Interventions in Patients with Diabetes and CKD</vt:lpstr>
      <vt:lpstr>Figure 19. Ten ways to cut out salt</vt:lpstr>
      <vt:lpstr>Lifestyle Interventions in Patients with Diabetes and CKD</vt:lpstr>
      <vt:lpstr>Lifestyle Interventions in Patients with Diabetes and CKD</vt:lpstr>
      <vt:lpstr>Lifestyle Interventions in Patients with Diabetes and CKD</vt:lpstr>
      <vt:lpstr>Figure 22. Suggested approach to address physical inactivity and sedentary behavior in CKD</vt:lpstr>
      <vt:lpstr>Glucose-Lowering Therapies in Patients with Diabetes and CKD</vt:lpstr>
      <vt:lpstr>Figure 23. Treatment algorithm for selecting Glucose-Lowering drugs for patients with T2D and CKD</vt:lpstr>
      <vt:lpstr>Figure 25. Patient factors influencing selection of glucose-lowering drugs other than SGLT2i and metformin in T2D and CKD</vt:lpstr>
      <vt:lpstr>Glucose-lowering Therapies in Patients with Diabetes and CKD</vt:lpstr>
      <vt:lpstr>Figure 27. Suggested approach in dosing metformin based on the level of kidney function</vt:lpstr>
      <vt:lpstr>Glucose-lowering Therapies in Patients with Diabetes and CKD</vt:lpstr>
      <vt:lpstr>Glucose-lowering Therapies in Patients with Diabetes and CKD</vt:lpstr>
      <vt:lpstr>Glucose-lowering Therapies in Patients with Diabetes and CKD</vt:lpstr>
      <vt:lpstr>Approaches to Management of Patients with Diabetes and CKD</vt:lpstr>
      <vt:lpstr>Approaches to Management of Patients with Diabetes and CKD</vt:lpstr>
      <vt:lpstr>Figure 34. The chronic care model</vt:lpstr>
      <vt:lpstr>Approaches to Management of Patients with Diabetes and CKD</vt:lpstr>
      <vt:lpstr>Overall Summary</vt:lpstr>
      <vt:lpstr>Central Illustration</vt:lpstr>
      <vt:lpstr>Question and Answer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KDIGO Clinical Practice Guideline  on Diabetes Management in CKD</dc:title>
  <dc:creator>Amy Earley</dc:creator>
  <cp:lastModifiedBy>Kathleen Conn</cp:lastModifiedBy>
  <cp:revision>32</cp:revision>
  <dcterms:modified xsi:type="dcterms:W3CDTF">2022-11-14T15:47:50Z</dcterms:modified>
</cp:coreProperties>
</file>