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Century Gothic" panose="020B0502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p:restoredTop sz="94662"/>
  </p:normalViewPr>
  <p:slideViewPr>
    <p:cSldViewPr snapToGrid="0">
      <p:cViewPr varScale="1">
        <p:scale>
          <a:sx n="74" d="100"/>
          <a:sy n="74" d="100"/>
        </p:scale>
        <p:origin x="208" y="536"/>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1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sz="1100"/>
              <a:t>A genetic component exists in AAV and genetic distinctions between GPA and microscopic polyangiitis are associated with ANCA speciﬁcity.</a:t>
            </a:r>
            <a:endParaRPr/>
          </a:p>
        </p:txBody>
      </p:sp>
      <p:sp>
        <p:nvSpPr>
          <p:cNvPr id="126" name="Google Shape;126;p1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pathogenesis of AAV involves genetic, epigenetic, immunoregulatory, hormonal, and environmental phenomena.  The relative contribution of each of these factors may vary in an individual patient.  Polymorphisms associated with an increased risk of AAV particularly involve the human leukocyte antigen system (immune regulation) and target antigen (in anti-PR3 disease).  A role for complement activation in the pathogenesis of ANCA-associated nephritis (AAN) has emerged from therapeutic studies with complement inhibitors.</a:t>
            </a:r>
            <a:endParaRPr/>
          </a:p>
        </p:txBody>
      </p:sp>
      <p:sp>
        <p:nvSpPr>
          <p:cNvPr id="149" name="Google Shape;149;p1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9" name="Google Shape;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Traditional laboratory measures do not differentiate between active disease and chronic damage very well. </a:t>
            </a:r>
            <a:endParaRPr/>
          </a:p>
        </p:txBody>
      </p:sp>
      <p:sp>
        <p:nvSpPr>
          <p:cNvPr id="193" name="Google Shape;193;p2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These biomarkers need independent and, ideally, prospective validation.</a:t>
            </a:r>
            <a:endParaRPr/>
          </a:p>
          <a:p>
            <a:pPr marL="0" lvl="0" indent="0" algn="l" rtl="0">
              <a:lnSpc>
                <a:spcPct val="100000"/>
              </a:lnSpc>
              <a:spcBef>
                <a:spcPts val="0"/>
              </a:spcBef>
              <a:spcAft>
                <a:spcPts val="0"/>
              </a:spcAft>
              <a:buSzPts val="1400"/>
              <a:buNone/>
            </a:pPr>
            <a:endParaRPr/>
          </a:p>
        </p:txBody>
      </p:sp>
      <p:sp>
        <p:nvSpPr>
          <p:cNvPr id="228" name="Google Shape;228;p2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Corticosteroids are used almost universally for AAV and are often given as 500- to 1000-mg i.v. pulses daily for 1 to 3 days at the initiation of treatment, especially in patients with a clinical picture of rapidly progressive GN.  However, corticosteroid monotherapy is not effective and corticosteroids are associated with signiﬁcant short- and long-term adverse effects.  However, complement inhibition is on the horizon as an adjunct/steroid-sparing therapy in AAV/AAN.</a:t>
            </a:r>
            <a:endParaRPr/>
          </a:p>
        </p:txBody>
      </p:sp>
      <p:sp>
        <p:nvSpPr>
          <p:cNvPr id="257" name="Google Shape;257;p2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CYC has been the immunosuppressant of choice for decades.  Despite its efﬁcacy in the management of AAV, its safety proﬁle has required the need for testing the value of alternative options. </a:t>
            </a:r>
            <a:endParaRPr/>
          </a:p>
        </p:txBody>
      </p:sp>
      <p:sp>
        <p:nvSpPr>
          <p:cNvPr id="265" name="Google Shape;265;p2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66" name="Google Shape;6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Recently, RTX has been proven to be as effective as CYC induction/AZA maintenance for AAN patients with serum creatinine &lt;4 mg/dl (354 mmol/l).  An alternative approach includes the use of CYC for the induction phase and considers RTX for maintenance.  It is unknown whether treatment should be different for MPO-ANCA and PR3-ANCA.</a:t>
            </a:r>
            <a:endParaRPr/>
          </a:p>
        </p:txBody>
      </p:sp>
      <p:sp>
        <p:nvSpPr>
          <p:cNvPr id="274" name="Google Shape;274;p3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3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However, a </a:t>
            </a:r>
            <a:r>
              <a:rPr lang="en-US" i="1"/>
              <a:t>post-hoc </a:t>
            </a:r>
            <a:r>
              <a:rPr lang="en-US"/>
              <a:t>analysis of RAVE suggested RTX was superior to CYC for PR3-ANCA and as effective as CYC for MPO-ANCA</a:t>
            </a:r>
            <a:endParaRPr/>
          </a:p>
        </p:txBody>
      </p:sp>
      <p:sp>
        <p:nvSpPr>
          <p:cNvPr id="280" name="Google Shape;280;p3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3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 a pooled analysis of the Comparison of Methotrexate or Azathioprine as Maintenance Therapy for ANCA-Associated Vasculitides (WEGENT) and RAVE trials, clinical differences between MPO- and PR3-ANCA-positive patients with GPA were not obvious.  The risk of relapse was associated more closely with disease type than ANCA subset.</a:t>
            </a:r>
            <a:endParaRPr/>
          </a:p>
        </p:txBody>
      </p:sp>
      <p:sp>
        <p:nvSpPr>
          <p:cNvPr id="289" name="Google Shape;289;p3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3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 a pooled analysis of the Comparison of Methotrexate or Azathioprine as Maintenance Therapy for ANCA-Associated Vasculitides (WEGENT) and RAVE trials, clinical differences between MPO- and PR3-ANCA-positive patients with GPA were not obvious.  The risk of relapse was associated more closely with disease type than ANCA subset.</a:t>
            </a:r>
            <a:endParaRPr/>
          </a:p>
        </p:txBody>
      </p:sp>
      <p:sp>
        <p:nvSpPr>
          <p:cNvPr id="295" name="Google Shape;295;p3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3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 patients with median GFR &lt;20 ml/min per 1.73 m</a:t>
            </a:r>
            <a:r>
              <a:rPr lang="en-US" baseline="30000"/>
              <a:t>2</a:t>
            </a:r>
            <a:r>
              <a:rPr lang="en-US"/>
              <a:t>, a RTX-based regimen (An International, Randomized, Open Label Trial Comparing a Rituximab-based Regimen With a Standard Cyclophosphamide/Azathioprine-based Regimen in the Treatment of Active, Generalized ANCA-Associated Vasculitis [RITUXVAS] trial) consisting of a combination of corticosteroids, RTX 375 mg/m</a:t>
            </a:r>
            <a:r>
              <a:rPr lang="en-US" baseline="30000"/>
              <a:t>2</a:t>
            </a:r>
            <a:r>
              <a:rPr lang="en-US"/>
              <a:t> per week for 4 weeks, and 2 i.v. CYC pulses followed by low-dose corticosteroids was found to be equal to the administration of standard corticosteroids with i.v. CYC for 3 to 6 months followed by AZA.</a:t>
            </a:r>
            <a:endParaRPr/>
          </a:p>
        </p:txBody>
      </p:sp>
      <p:sp>
        <p:nvSpPr>
          <p:cNvPr id="303" name="Google Shape;303;p3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3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 AAN, maintenance therapy is initiated after remission is achieved, usually within 3 to 6 months after beginning induction and typically consists of AZA or RTX. </a:t>
            </a:r>
            <a:endParaRPr/>
          </a:p>
          <a:p>
            <a:pPr marL="0" lvl="0" indent="0" algn="l" rtl="0">
              <a:lnSpc>
                <a:spcPct val="100000"/>
              </a:lnSpc>
              <a:spcBef>
                <a:spcPts val="0"/>
              </a:spcBef>
              <a:spcAft>
                <a:spcPts val="0"/>
              </a:spcAft>
              <a:buSzPts val="1400"/>
              <a:buNone/>
            </a:pPr>
            <a:r>
              <a:rPr lang="en-US"/>
              <a:t>There is no consensus regarding the length of maintenance therapy in AAV.  Duration may be different depending on the underlying ANCA serology as well as treatment, but this has not been adequately studied.  For conventional therapy with CYC induction and AZA maintenance, the relapse rate was lower if maintenance was continued for 48 as opposed to 24 months.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Alternatively, patients with MPO-ANCA who achieve remission and ANCA negativity at end of induction might require a shorter course of maintenance.  This is based on the observation that most patients with MPO–microscopic polyangiitis given a single course of 6 rituximab infusions without any maintenance therapy did not relapse for a mean of 66 months.  However, it is unlikely that this observation applies to MPO-GPA.  Retrospective and prospective studies have used RTX for remission maintenance in AAV, but there has been no consensus on dosing for maintenance or even induction therapy.</a:t>
            </a:r>
            <a:endParaRPr/>
          </a:p>
        </p:txBody>
      </p:sp>
      <p:sp>
        <p:nvSpPr>
          <p:cNvPr id="315" name="Google Shape;315;p3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3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Clr>
                <a:schemeClr val="dk1"/>
              </a:buClr>
              <a:buSzPts val="1200"/>
              <a:buNone/>
            </a:pPr>
            <a:r>
              <a:rPr lang="en-US" sz="1100"/>
              <a:t>It is also not clear whether rituximab should be given as a ﬁxed regimen or only when B cells reappear, but this is being tested by the Comparison Study of Two Rituximab Regimens in the Remission of ANCA-Associated Vasculitis (MAINRITSAN 2).</a:t>
            </a:r>
            <a:endParaRPr/>
          </a:p>
          <a:p>
            <a:pPr marL="0" lvl="0" indent="0" algn="l" rtl="0">
              <a:lnSpc>
                <a:spcPct val="100000"/>
              </a:lnSpc>
              <a:spcBef>
                <a:spcPts val="0"/>
              </a:spcBef>
              <a:spcAft>
                <a:spcPts val="0"/>
              </a:spcAft>
              <a:buSzPts val="1400"/>
              <a:buNone/>
            </a:pPr>
            <a:endParaRPr/>
          </a:p>
        </p:txBody>
      </p:sp>
      <p:sp>
        <p:nvSpPr>
          <p:cNvPr id="329" name="Google Shape;329;p3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Clr>
                <a:schemeClr val="dk1"/>
              </a:buClr>
              <a:buSzPts val="1200"/>
              <a:buNone/>
            </a:pPr>
            <a:r>
              <a:rPr lang="en-US" sz="1100"/>
              <a:t>In a patient with worsening creatinine and/or proteinuria after initial therapy, medication adherence should be evaluated.  Additionally, a repeat kidney biopsy to distinguish active AAV from scarring and/or identify new lesions could be considered.  For continued active AAV lesions, initial treatment should change to the other standard-of-care regimen (i.e., switch from CYC to RTX or vice versa).</a:t>
            </a:r>
            <a:endParaRPr/>
          </a:p>
          <a:p>
            <a:pPr marL="0" lvl="0" indent="0" algn="l" rtl="0">
              <a:lnSpc>
                <a:spcPct val="100000"/>
              </a:lnSpc>
              <a:spcBef>
                <a:spcPts val="0"/>
              </a:spcBef>
              <a:spcAft>
                <a:spcPts val="0"/>
              </a:spcAft>
              <a:buSzPts val="1400"/>
              <a:buNone/>
            </a:pPr>
            <a:endParaRPr/>
          </a:p>
        </p:txBody>
      </p:sp>
      <p:sp>
        <p:nvSpPr>
          <p:cNvPr id="337" name="Google Shape;337;p3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4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Plasma exchange should be considered in AAN with severe kidney impairment (serum creatinine &gt;5.6 mg/dl [495 mmol/l]) and/or diffuse crescents.</a:t>
            </a:r>
            <a:endParaRPr/>
          </a:p>
          <a:p>
            <a:pPr marL="0" lvl="0" indent="0" algn="l" rtl="0">
              <a:lnSpc>
                <a:spcPct val="100000"/>
              </a:lnSpc>
              <a:spcBef>
                <a:spcPts val="0"/>
              </a:spcBef>
              <a:spcAft>
                <a:spcPts val="0"/>
              </a:spcAft>
              <a:buSzPts val="1400"/>
              <a:buNone/>
            </a:pPr>
            <a:r>
              <a:rPr lang="en-US"/>
              <a:t>Plasma exchange may also have a role in AAV with pulmonary hemorrhage.  The role of plasma exchange in patients with pulmonary hemorrhage and/or less severe kidney impairment is studied in the Plasma Exchange and Glucocorticoids for Treatment of Antineutrophil Cytoplasm Antibody–Associated Vasculitis (PEXIVAS) trial and published in February 2020 (see next slide). </a:t>
            </a:r>
            <a:endParaRPr/>
          </a:p>
        </p:txBody>
      </p:sp>
      <p:sp>
        <p:nvSpPr>
          <p:cNvPr id="347" name="Google Shape;347;p4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4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4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4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4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4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4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Clr>
                <a:schemeClr val="dk1"/>
              </a:buClr>
              <a:buSzPts val="1200"/>
              <a:buNone/>
            </a:pPr>
            <a:r>
              <a:rPr lang="en-US"/>
              <a:t>Determining optimal time for assessing primary endpoint and the minimum duration of clinical trial/follow-up has to be further investigated (preferably 12–24 months)</a:t>
            </a:r>
            <a:endParaRPr/>
          </a:p>
        </p:txBody>
      </p:sp>
      <p:sp>
        <p:nvSpPr>
          <p:cNvPr id="389" name="Google Shape;389;p4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46</a:t>
            </a:fld>
            <a:endParaR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4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Ongoing trial of complement inhibitor, avacopan, as adjunct/steroid-sparing therapy for AAV</a:t>
            </a:r>
            <a:endParaRPr/>
          </a:p>
        </p:txBody>
      </p:sp>
      <p:sp>
        <p:nvSpPr>
          <p:cNvPr id="431" name="Google Shape;431;p4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5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https://www.ncbi.nlm.nih.gov/pubmed/23045170</a:t>
            </a:r>
            <a:endParaRPr/>
          </a:p>
        </p:txBody>
      </p:sp>
      <p:sp>
        <p:nvSpPr>
          <p:cNvPr id="99" name="Google Shape;99;p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0" name="Google Shape;40;p7"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1" name="Google Shape;41;p7"/>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7"/>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5" name="Google Shape;45;p8"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6" name="Google Shape;46;p8"/>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8"/>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2197100" y="1243712"/>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54" name="Google Shape;54;p9"/>
          <p:cNvSpPr txBox="1">
            <a:spLocks noGrp="1"/>
          </p:cNvSpPr>
          <p:nvPr>
            <p:ph type="subTitle" idx="1"/>
          </p:nvPr>
        </p:nvSpPr>
        <p:spPr>
          <a:xfrm>
            <a:off x="2197098" y="3766680"/>
            <a:ext cx="7797900" cy="9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Arial"/>
              <a:buNone/>
            </a:pPr>
            <a:endParaRPr sz="2800" b="1" dirty="0">
              <a:solidFill>
                <a:srgbClr val="004F8E"/>
              </a:solidFill>
            </a:endParaRPr>
          </a:p>
          <a:p>
            <a:pPr marL="0" lvl="0" indent="0" algn="ctr" rtl="0">
              <a:lnSpc>
                <a:spcPct val="100000"/>
              </a:lnSpc>
              <a:spcBef>
                <a:spcPts val="0"/>
              </a:spcBef>
              <a:spcAft>
                <a:spcPts val="0"/>
              </a:spcAft>
              <a:buClr>
                <a:schemeClr val="dk2"/>
              </a:buClr>
              <a:buSzPts val="2400"/>
              <a:buNone/>
            </a:pPr>
            <a:endParaRPr sz="2800" dirty="0">
              <a:solidFill>
                <a:srgbClr val="004F8E"/>
              </a:solidFill>
            </a:endParaRPr>
          </a:p>
          <a:p>
            <a:pPr marL="0" lvl="0" indent="0" algn="ctr" rtl="0">
              <a:lnSpc>
                <a:spcPct val="100000"/>
              </a:lnSpc>
              <a:spcBef>
                <a:spcPts val="0"/>
              </a:spcBef>
              <a:spcAft>
                <a:spcPts val="0"/>
              </a:spcAft>
              <a:buClr>
                <a:schemeClr val="dk2"/>
              </a:buClr>
              <a:buSzPts val="2400"/>
              <a:buNone/>
            </a:pPr>
            <a:endParaRPr sz="2800" dirty="0">
              <a:solidFill>
                <a:srgbClr val="004F8E"/>
              </a:solidFill>
            </a:endParaRPr>
          </a:p>
          <a:p>
            <a:pPr marL="0" lvl="0" indent="0" algn="ctr" rtl="0">
              <a:lnSpc>
                <a:spcPct val="100000"/>
              </a:lnSpc>
              <a:spcBef>
                <a:spcPts val="0"/>
              </a:spcBef>
              <a:spcAft>
                <a:spcPts val="0"/>
              </a:spcAft>
              <a:buClr>
                <a:schemeClr val="dk2"/>
              </a:buClr>
              <a:buSzPts val="2400"/>
              <a:buNone/>
            </a:pPr>
            <a:r>
              <a:rPr lang="en-US" dirty="0">
                <a:solidFill>
                  <a:srgbClr val="004F8E"/>
                </a:solidFill>
              </a:rPr>
              <a:t>CONCLUSIONS FROM A </a:t>
            </a:r>
            <a:endParaRPr dirty="0"/>
          </a:p>
          <a:p>
            <a:pPr marL="0" lvl="0" indent="0" algn="ctr" rtl="0">
              <a:lnSpc>
                <a:spcPct val="100000"/>
              </a:lnSpc>
              <a:spcBef>
                <a:spcPts val="0"/>
              </a:spcBef>
              <a:spcAft>
                <a:spcPts val="0"/>
              </a:spcAft>
              <a:buClr>
                <a:schemeClr val="dk2"/>
              </a:buClr>
              <a:buSzPts val="2400"/>
              <a:buNone/>
            </a:pPr>
            <a:r>
              <a:rPr lang="en-US" dirty="0">
                <a:solidFill>
                  <a:srgbClr val="004F8E"/>
                </a:solidFill>
              </a:rPr>
              <a:t>KDIGO CONTROVERSIES CONFERENCE</a:t>
            </a:r>
            <a:endParaRPr dirty="0">
              <a:solidFill>
                <a:srgbClr val="004F8E"/>
              </a:solidFill>
            </a:endParaRPr>
          </a:p>
        </p:txBody>
      </p:sp>
      <p:sp>
        <p:nvSpPr>
          <p:cNvPr id="55" name="Google Shape;55;p9"/>
          <p:cNvSpPr txBox="1"/>
          <p:nvPr/>
        </p:nvSpPr>
        <p:spPr>
          <a:xfrm>
            <a:off x="2187052" y="3389195"/>
            <a:ext cx="7797804" cy="9047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990"/>
              </a:buClr>
              <a:buSzPts val="2400"/>
              <a:buFont typeface="Arial"/>
              <a:buNone/>
            </a:pPr>
            <a:r>
              <a:rPr lang="en-US" sz="3600" b="1" i="0" u="none" strike="noStrike" cap="small" dirty="0">
                <a:solidFill>
                  <a:srgbClr val="004F8E"/>
                </a:solidFill>
                <a:latin typeface="Arial"/>
                <a:ea typeface="Arial"/>
                <a:cs typeface="Arial"/>
                <a:sym typeface="Arial"/>
              </a:rPr>
              <a:t>Anti-Neutrophil Cytoplasmic Antibody-Associated Vasculitis</a:t>
            </a:r>
            <a:endParaRPr sz="3600" b="1" i="0" u="none" strike="noStrike" cap="small" dirty="0">
              <a:solidFill>
                <a:srgbClr val="004F8E"/>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body" idx="4"/>
          </p:nvPr>
        </p:nvSpPr>
        <p:spPr>
          <a:xfrm>
            <a:off x="577891" y="5092605"/>
            <a:ext cx="10656917" cy="13668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solidFill>
                  <a:schemeClr val="dk2"/>
                </a:solidFill>
              </a:rPr>
              <a:t>Rare patients with pauci-immune GN are negative for ANCA, but they are considered in the same spectrum of diseases.  There is some evidence that a percentage of these cases may vary in ANCA detectability when tested by different assays. </a:t>
            </a:r>
            <a:endParaRPr sz="2400">
              <a:solidFill>
                <a:schemeClr val="dk2"/>
              </a:solidFill>
            </a:endParaRPr>
          </a:p>
        </p:txBody>
      </p:sp>
      <p:pic>
        <p:nvPicPr>
          <p:cNvPr id="119" name="Google Shape;119;p18"/>
          <p:cNvPicPr preferRelativeResize="0"/>
          <p:nvPr/>
        </p:nvPicPr>
        <p:blipFill rotWithShape="1">
          <a:blip r:embed="rId3">
            <a:alphaModFix/>
          </a:blip>
          <a:srcRect/>
          <a:stretch/>
        </p:blipFill>
        <p:spPr>
          <a:xfrm>
            <a:off x="333123" y="915831"/>
            <a:ext cx="3790950" cy="3286125"/>
          </a:xfrm>
          <a:prstGeom prst="rect">
            <a:avLst/>
          </a:prstGeom>
          <a:noFill/>
          <a:ln>
            <a:noFill/>
          </a:ln>
        </p:spPr>
      </p:pic>
      <p:pic>
        <p:nvPicPr>
          <p:cNvPr id="120" name="Google Shape;120;p18"/>
          <p:cNvPicPr preferRelativeResize="0"/>
          <p:nvPr/>
        </p:nvPicPr>
        <p:blipFill rotWithShape="1">
          <a:blip r:embed="rId4">
            <a:alphaModFix/>
          </a:blip>
          <a:srcRect/>
          <a:stretch/>
        </p:blipFill>
        <p:spPr>
          <a:xfrm>
            <a:off x="4124073" y="915831"/>
            <a:ext cx="3800475" cy="3305175"/>
          </a:xfrm>
          <a:prstGeom prst="rect">
            <a:avLst/>
          </a:prstGeom>
          <a:noFill/>
          <a:ln>
            <a:noFill/>
          </a:ln>
        </p:spPr>
      </p:pic>
      <p:pic>
        <p:nvPicPr>
          <p:cNvPr id="121" name="Google Shape;121;p18"/>
          <p:cNvPicPr preferRelativeResize="0"/>
          <p:nvPr/>
        </p:nvPicPr>
        <p:blipFill rotWithShape="1">
          <a:blip r:embed="rId5">
            <a:alphaModFix/>
          </a:blip>
          <a:srcRect/>
          <a:stretch/>
        </p:blipFill>
        <p:spPr>
          <a:xfrm>
            <a:off x="7924548" y="915831"/>
            <a:ext cx="3790950" cy="3629025"/>
          </a:xfrm>
          <a:prstGeom prst="rect">
            <a:avLst/>
          </a:prstGeom>
          <a:noFill/>
          <a:ln>
            <a:noFill/>
          </a:ln>
        </p:spPr>
      </p:pic>
      <p:sp>
        <p:nvSpPr>
          <p:cNvPr id="122" name="Google Shape;122;p18"/>
          <p:cNvSpPr txBox="1"/>
          <p:nvPr/>
        </p:nvSpPr>
        <p:spPr>
          <a:xfrm>
            <a:off x="5782034" y="4544856"/>
            <a:ext cx="604329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https://www.ajkd.org/pb/assets/raw/Health%20Advance/journals/yajkd/atlas32_2.htm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p:nvPr/>
        </p:nvSpPr>
        <p:spPr>
          <a:xfrm>
            <a:off x="6968194" y="2834933"/>
            <a:ext cx="4523589" cy="378565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Classifying patients as having GPA or microscopic polyangiitis might provide some prognostic information, but </a:t>
            </a:r>
            <a:r>
              <a:rPr lang="en-US" sz="2400" b="1" i="0" u="none" strike="noStrike" cap="none">
                <a:solidFill>
                  <a:schemeClr val="dk2"/>
                </a:solidFill>
                <a:latin typeface="Arial"/>
                <a:ea typeface="Arial"/>
                <a:cs typeface="Arial"/>
                <a:sym typeface="Arial"/>
              </a:rPr>
              <a:t>ANCA serology (MPO- or PR3-ANCA) </a:t>
            </a:r>
            <a:r>
              <a:rPr lang="en-US" sz="2400" b="0" i="0" u="none" strike="noStrike" cap="none">
                <a:solidFill>
                  <a:schemeClr val="dk2"/>
                </a:solidFill>
                <a:latin typeface="Arial"/>
                <a:ea typeface="Arial"/>
                <a:cs typeface="Arial"/>
                <a:sym typeface="Arial"/>
              </a:rPr>
              <a:t>is more relevant as it seems to </a:t>
            </a:r>
            <a:r>
              <a:rPr lang="en-US" sz="2400" b="0" i="1" u="sng" strike="noStrike" cap="none">
                <a:solidFill>
                  <a:schemeClr val="dk2"/>
                </a:solidFill>
                <a:latin typeface="Arial"/>
                <a:ea typeface="Arial"/>
                <a:cs typeface="Arial"/>
                <a:sym typeface="Arial"/>
              </a:rPr>
              <a:t>predict outcomes and risk of relapse better</a:t>
            </a:r>
            <a:r>
              <a:rPr lang="en-US" sz="2400" b="0" i="0" u="none" strike="noStrike" cap="none">
                <a:solidFill>
                  <a:schemeClr val="dk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29" name="Google Shape;12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68195" y="508850"/>
            <a:ext cx="5113802" cy="1812089"/>
          </a:xfrm>
          <a:prstGeom prst="rect">
            <a:avLst/>
          </a:prstGeom>
          <a:noFill/>
          <a:ln>
            <a:noFill/>
          </a:ln>
        </p:spPr>
      </p:pic>
      <p:pic>
        <p:nvPicPr>
          <p:cNvPr id="130" name="Google Shape;130;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2778" y="654841"/>
            <a:ext cx="6803902" cy="5666636"/>
          </a:xfrm>
          <a:prstGeom prst="rect">
            <a:avLst/>
          </a:prstGeom>
          <a:noFill/>
          <a:ln>
            <a:noFill/>
          </a:ln>
        </p:spPr>
      </p:pic>
      <p:pic>
        <p:nvPicPr>
          <p:cNvPr id="131" name="Google Shape;131;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41335" y="2446528"/>
            <a:ext cx="1989000" cy="154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p:nvPr/>
        </p:nvSpPr>
        <p:spPr>
          <a:xfrm>
            <a:off x="7638771" y="3884839"/>
            <a:ext cx="4406557" cy="23083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A genetic component exists in AAV and genetic distinctions between GPA and microscopic polyangiitis are associated with ANCA speciﬁcity.</a:t>
            </a:r>
            <a:endParaRPr sz="1400" b="0" i="0" u="none" strike="noStrike" cap="none">
              <a:solidFill>
                <a:srgbClr val="000000"/>
              </a:solidFill>
              <a:latin typeface="Arial"/>
              <a:ea typeface="Arial"/>
              <a:cs typeface="Arial"/>
              <a:sym typeface="Arial"/>
            </a:endParaRPr>
          </a:p>
        </p:txBody>
      </p:sp>
      <p:pic>
        <p:nvPicPr>
          <p:cNvPr id="138" name="Google Shape;13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7307" y="554081"/>
            <a:ext cx="7146128" cy="5824712"/>
          </a:xfrm>
          <a:prstGeom prst="rect">
            <a:avLst/>
          </a:prstGeom>
          <a:noFill/>
          <a:ln>
            <a:noFill/>
          </a:ln>
        </p:spPr>
      </p:pic>
      <p:pic>
        <p:nvPicPr>
          <p:cNvPr id="139" name="Google Shape;139;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75216" y="554081"/>
            <a:ext cx="4187235" cy="3023806"/>
          </a:xfrm>
          <a:prstGeom prst="rect">
            <a:avLst/>
          </a:prstGeom>
          <a:noFill/>
          <a:ln>
            <a:noFill/>
          </a:ln>
        </p:spPr>
      </p:pic>
      <p:pic>
        <p:nvPicPr>
          <p:cNvPr id="140" name="Google Shape;140;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44172" y="6445845"/>
            <a:ext cx="1597908" cy="171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PATHOGENESIS</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72445" y="329932"/>
            <a:ext cx="7532191" cy="6406605"/>
          </a:xfrm>
          <a:prstGeom prst="rect">
            <a:avLst/>
          </a:prstGeom>
          <a:noFill/>
          <a:ln>
            <a:noFill/>
          </a:ln>
        </p:spPr>
      </p:pic>
      <p:pic>
        <p:nvPicPr>
          <p:cNvPr id="152" name="Google Shape;152;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66515" y="6553339"/>
            <a:ext cx="2052494" cy="1468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509D"/>
                </a:solidFill>
                <a:latin typeface="Arial"/>
                <a:ea typeface="Arial"/>
                <a:cs typeface="Arial"/>
                <a:sym typeface="Arial"/>
              </a:rPr>
              <a:t>BIOMARKERS AND PREDICTION OF PROGNOSIS</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Proteinuria, hematuria, urinary sediment and estimated GFR</a:t>
            </a:r>
            <a:endParaRPr/>
          </a:p>
        </p:txBody>
      </p:sp>
      <p:sp>
        <p:nvSpPr>
          <p:cNvPr id="163" name="Google Shape;163;p24"/>
          <p:cNvSpPr txBox="1">
            <a:spLocks noGrp="1"/>
          </p:cNvSpPr>
          <p:nvPr>
            <p:ph type="body" idx="4"/>
          </p:nvPr>
        </p:nvSpPr>
        <p:spPr>
          <a:xfrm>
            <a:off x="6354262" y="1273855"/>
            <a:ext cx="5472000" cy="22452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Proteinuria, hematuria, urinalysis, estimated GFR, and kidney biopsy are important clinical tools for the diagnosis and management of AAN.</a:t>
            </a:r>
            <a:endParaRPr/>
          </a:p>
          <a:p>
            <a:pPr marL="228531" lvl="0" indent="-228531" algn="l" rtl="0">
              <a:lnSpc>
                <a:spcPct val="90000"/>
              </a:lnSpc>
              <a:spcBef>
                <a:spcPts val="1200"/>
              </a:spcBef>
              <a:spcAft>
                <a:spcPts val="0"/>
              </a:spcAft>
              <a:buClr>
                <a:srgbClr val="004990"/>
              </a:buClr>
              <a:buSzPts val="2400"/>
              <a:buChar char="•"/>
            </a:pPr>
            <a:r>
              <a:rPr lang="en-US" sz="2400"/>
              <a:t>At present, there is </a:t>
            </a:r>
            <a:r>
              <a:rPr lang="en-US" sz="2400" b="1"/>
              <a:t>no biomarker that can be used to predict the development of AAN or disease ﬂares.</a:t>
            </a:r>
            <a:endParaRPr sz="2400" b="1"/>
          </a:p>
        </p:txBody>
      </p:sp>
      <p:pic>
        <p:nvPicPr>
          <p:cNvPr id="164" name="Google Shape;16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7047" y="1273855"/>
            <a:ext cx="5875153" cy="44063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ANCA</a:t>
            </a:r>
            <a:endParaRPr/>
          </a:p>
        </p:txBody>
      </p:sp>
      <p:sp>
        <p:nvSpPr>
          <p:cNvPr id="170" name="Google Shape;170;p25"/>
          <p:cNvSpPr txBox="1">
            <a:spLocks noGrp="1"/>
          </p:cNvSpPr>
          <p:nvPr>
            <p:ph type="body" idx="4"/>
          </p:nvPr>
        </p:nvSpPr>
        <p:spPr>
          <a:xfrm>
            <a:off x="306000" y="1441900"/>
            <a:ext cx="5486401" cy="367776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Both an increase in ANCA titer and persistently positive ANCA are modestly but signiﬁcantly associated with disease relapse, although serial ANCA testing is not sufﬁciently robust to trigger changes in therapy.</a:t>
            </a:r>
            <a:endParaRPr/>
          </a:p>
          <a:p>
            <a:pPr marL="228531" lvl="0" indent="-228531" algn="l" rtl="0">
              <a:lnSpc>
                <a:spcPct val="90000"/>
              </a:lnSpc>
              <a:spcBef>
                <a:spcPts val="1200"/>
              </a:spcBef>
              <a:spcAft>
                <a:spcPts val="0"/>
              </a:spcAft>
              <a:buClr>
                <a:srgbClr val="004990"/>
              </a:buClr>
              <a:buSzPts val="2400"/>
              <a:buChar char="•"/>
            </a:pPr>
            <a:r>
              <a:rPr lang="en-US" sz="2400"/>
              <a:t>Disease relapse is more frequent in PR3-ANCA than in those who are MPO-ANCA, and relapse may be predicted by PR3-ANCA levels.</a:t>
            </a:r>
            <a:endParaRPr sz="2400"/>
          </a:p>
        </p:txBody>
      </p:sp>
      <p:pic>
        <p:nvPicPr>
          <p:cNvPr id="171" name="Google Shape;171;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76302" y="343759"/>
            <a:ext cx="6015698" cy="2451936"/>
          </a:xfrm>
          <a:prstGeom prst="rect">
            <a:avLst/>
          </a:prstGeom>
          <a:noFill/>
          <a:ln>
            <a:noFill/>
          </a:ln>
        </p:spPr>
      </p:pic>
      <p:pic>
        <p:nvPicPr>
          <p:cNvPr id="172" name="Google Shape;172;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79430" y="2755041"/>
            <a:ext cx="5052929" cy="41029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ANCA</a:t>
            </a:r>
            <a:endParaRPr/>
          </a:p>
        </p:txBody>
      </p:sp>
      <p:sp>
        <p:nvSpPr>
          <p:cNvPr id="178" name="Google Shape;178;p26"/>
          <p:cNvSpPr txBox="1">
            <a:spLocks noGrp="1"/>
          </p:cNvSpPr>
          <p:nvPr>
            <p:ph type="body" idx="4"/>
          </p:nvPr>
        </p:nvSpPr>
        <p:spPr>
          <a:xfrm>
            <a:off x="306000" y="1441900"/>
            <a:ext cx="5486401" cy="367776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Both an increase in ANCA titer and persistently positive ANCA are modestly but signiﬁcantly associated with disease relapse, although serial ANCA testing is not sufﬁciently robust to trigger changes in therapy.</a:t>
            </a:r>
            <a:endParaRPr/>
          </a:p>
          <a:p>
            <a:pPr marL="228531" lvl="0" indent="-228531" algn="l" rtl="0">
              <a:lnSpc>
                <a:spcPct val="90000"/>
              </a:lnSpc>
              <a:spcBef>
                <a:spcPts val="1200"/>
              </a:spcBef>
              <a:spcAft>
                <a:spcPts val="0"/>
              </a:spcAft>
              <a:buClr>
                <a:srgbClr val="004990"/>
              </a:buClr>
              <a:buSzPts val="2400"/>
              <a:buChar char="•"/>
            </a:pPr>
            <a:r>
              <a:rPr lang="en-US" sz="2400"/>
              <a:t>Disease relapse is more frequent in PR3-ANCA than in those who are MPO-ANCA, and relapse may be predicted by PR3-ANCA levels.</a:t>
            </a:r>
            <a:endParaRPr sz="2400"/>
          </a:p>
        </p:txBody>
      </p:sp>
      <p:pic>
        <p:nvPicPr>
          <p:cNvPr id="179" name="Google Shape;179;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76302" y="343759"/>
            <a:ext cx="6015698" cy="2451936"/>
          </a:xfrm>
          <a:prstGeom prst="rect">
            <a:avLst/>
          </a:prstGeom>
          <a:noFill/>
          <a:ln>
            <a:noFill/>
          </a:ln>
        </p:spPr>
      </p:pic>
      <p:pic>
        <p:nvPicPr>
          <p:cNvPr id="180" name="Google Shape;180;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19676" y="2949455"/>
            <a:ext cx="6072324" cy="26263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Novel urine/ serum biomarkers</a:t>
            </a:r>
            <a:endParaRPr/>
          </a:p>
        </p:txBody>
      </p:sp>
      <p:pic>
        <p:nvPicPr>
          <p:cNvPr id="186" name="Google Shape;186;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2613" y="1328737"/>
            <a:ext cx="5429250" cy="5529263"/>
          </a:xfrm>
          <a:prstGeom prst="rect">
            <a:avLst/>
          </a:prstGeom>
          <a:noFill/>
          <a:ln>
            <a:noFill/>
          </a:ln>
        </p:spPr>
      </p:pic>
      <p:pic>
        <p:nvPicPr>
          <p:cNvPr id="187" name="Google Shape;187;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51681" y="6663914"/>
            <a:ext cx="1493383" cy="194086"/>
          </a:xfrm>
          <a:prstGeom prst="rect">
            <a:avLst/>
          </a:prstGeom>
          <a:noFill/>
          <a:ln>
            <a:noFill/>
          </a:ln>
        </p:spPr>
      </p:pic>
      <p:sp>
        <p:nvSpPr>
          <p:cNvPr id="188" name="Google Shape;188;p27"/>
          <p:cNvSpPr txBox="1"/>
          <p:nvPr/>
        </p:nvSpPr>
        <p:spPr>
          <a:xfrm>
            <a:off x="598858" y="956524"/>
            <a:ext cx="509676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Birmingham Vasculitis Activity Scores (BVAS)</a:t>
            </a:r>
            <a:endParaRPr sz="1600" b="1" i="0" u="none" strike="noStrike" cap="none">
              <a:solidFill>
                <a:schemeClr val="dk1"/>
              </a:solidFill>
              <a:latin typeface="Arial"/>
              <a:ea typeface="Arial"/>
              <a:cs typeface="Arial"/>
              <a:sym typeface="Arial"/>
            </a:endParaRPr>
          </a:p>
        </p:txBody>
      </p:sp>
      <p:sp>
        <p:nvSpPr>
          <p:cNvPr id="189" name="Google Shape;189;p27"/>
          <p:cNvSpPr txBox="1">
            <a:spLocks noGrp="1"/>
          </p:cNvSpPr>
          <p:nvPr>
            <p:ph type="body" idx="4"/>
          </p:nvPr>
        </p:nvSpPr>
        <p:spPr>
          <a:xfrm>
            <a:off x="6469552" y="1235804"/>
            <a:ext cx="5526563" cy="225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a:t>
            </a:r>
            <a:r>
              <a:rPr lang="en-US" sz="2400" b="1"/>
              <a:t>Birmingham Vasculitis Activity Score </a:t>
            </a:r>
            <a:r>
              <a:rPr lang="en-US" sz="2400"/>
              <a:t>and the </a:t>
            </a:r>
            <a:r>
              <a:rPr lang="en-US" sz="2400" b="1"/>
              <a:t>Vasculitis Damage Index </a:t>
            </a:r>
            <a:r>
              <a:rPr lang="en-US" sz="2400"/>
              <a:t>utilize traditional clinical and laboratory biomarkers to evaluate vasculitis activity and are valuable research tools.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0"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62" name="Google Shape;62;p10"/>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Novel urine/ serum biomarkers</a:t>
            </a:r>
            <a:endParaRPr/>
          </a:p>
        </p:txBody>
      </p:sp>
      <p:sp>
        <p:nvSpPr>
          <p:cNvPr id="196" name="Google Shape;196;p28"/>
          <p:cNvSpPr txBox="1">
            <a:spLocks noGrp="1"/>
          </p:cNvSpPr>
          <p:nvPr>
            <p:ph type="body" idx="4"/>
          </p:nvPr>
        </p:nvSpPr>
        <p:spPr>
          <a:xfrm>
            <a:off x="6469552" y="1235804"/>
            <a:ext cx="5526563" cy="225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a:t>
            </a:r>
            <a:r>
              <a:rPr lang="en-US" sz="2400" b="1"/>
              <a:t>Birmingham Vasculitis Activity Score </a:t>
            </a:r>
            <a:r>
              <a:rPr lang="en-US" sz="2400"/>
              <a:t>and the </a:t>
            </a:r>
            <a:r>
              <a:rPr lang="en-US" sz="2400" b="1"/>
              <a:t>Vasculitis Damage Index </a:t>
            </a:r>
            <a:r>
              <a:rPr lang="en-US" sz="2400"/>
              <a:t>utilize traditional clinical and laboratory biomarkers to evaluate vasculitis activity and are valuable research tools.</a:t>
            </a:r>
            <a:endParaRPr sz="2400"/>
          </a:p>
        </p:txBody>
      </p:sp>
      <p:pic>
        <p:nvPicPr>
          <p:cNvPr id="197" name="Google Shape;197;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8015" y="1013533"/>
            <a:ext cx="4465504" cy="5706714"/>
          </a:xfrm>
          <a:prstGeom prst="rect">
            <a:avLst/>
          </a:prstGeom>
          <a:noFill/>
          <a:ln>
            <a:noFill/>
          </a:ln>
        </p:spPr>
      </p:pic>
      <p:pic>
        <p:nvPicPr>
          <p:cNvPr id="198" name="Google Shape;198;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65453" y="6472597"/>
            <a:ext cx="2081213" cy="247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body" idx="4"/>
          </p:nvPr>
        </p:nvSpPr>
        <p:spPr>
          <a:xfrm>
            <a:off x="6166388" y="3231220"/>
            <a:ext cx="5572944" cy="3100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In a </a:t>
            </a:r>
            <a:r>
              <a:rPr lang="en-US" sz="2400" i="1"/>
              <a:t>post-hoc </a:t>
            </a:r>
            <a:r>
              <a:rPr lang="en-US" sz="2400"/>
              <a:t>analysis of the Rituximab for ANCA-Associated Vasculitis (RAVE) study, </a:t>
            </a:r>
            <a:r>
              <a:rPr lang="en-US" sz="2400" b="1"/>
              <a:t>chemokine C-X-C motif chemokine ligand 13</a:t>
            </a:r>
            <a:r>
              <a:rPr lang="en-US" sz="2400"/>
              <a:t>, </a:t>
            </a:r>
            <a:r>
              <a:rPr lang="en-US" sz="2400" b="1"/>
              <a:t>matrix metalloproteinase-3</a:t>
            </a:r>
            <a:r>
              <a:rPr lang="en-US" sz="2400"/>
              <a:t>, and </a:t>
            </a:r>
            <a:r>
              <a:rPr lang="en-US" sz="2400" b="1"/>
              <a:t>tissue inhibitor of metalloproteinases-1 </a:t>
            </a:r>
            <a:r>
              <a:rPr lang="en-US" sz="2400"/>
              <a:t>discriminated active from inactive AAV better than erythrocyte sedimentation rate and C-reactive protein </a:t>
            </a:r>
            <a:endParaRPr sz="2400"/>
          </a:p>
        </p:txBody>
      </p:sp>
      <p:pic>
        <p:nvPicPr>
          <p:cNvPr id="204" name="Google Shape;204;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8000" y="435639"/>
            <a:ext cx="5850323" cy="2536161"/>
          </a:xfrm>
          <a:prstGeom prst="rect">
            <a:avLst/>
          </a:prstGeom>
          <a:noFill/>
          <a:ln>
            <a:noFill/>
          </a:ln>
        </p:spPr>
      </p:pic>
      <p:pic>
        <p:nvPicPr>
          <p:cNvPr id="205" name="Google Shape;205;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1910" y="708621"/>
            <a:ext cx="3090863" cy="5205413"/>
          </a:xfrm>
          <a:prstGeom prst="rect">
            <a:avLst/>
          </a:prstGeom>
          <a:noFill/>
          <a:ln>
            <a:noFill/>
          </a:ln>
        </p:spPr>
      </p:pic>
      <p:pic>
        <p:nvPicPr>
          <p:cNvPr id="206" name="Google Shape;206;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15107" y="890588"/>
            <a:ext cx="1457325" cy="5076825"/>
          </a:xfrm>
          <a:prstGeom prst="rect">
            <a:avLst/>
          </a:prstGeom>
          <a:noFill/>
          <a:ln>
            <a:noFill/>
          </a:ln>
        </p:spPr>
      </p:pic>
      <p:pic>
        <p:nvPicPr>
          <p:cNvPr id="207" name="Google Shape;207;p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462773" y="6206576"/>
            <a:ext cx="2157417" cy="2238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body" idx="4"/>
          </p:nvPr>
        </p:nvSpPr>
        <p:spPr>
          <a:xfrm>
            <a:off x="6108000" y="3114426"/>
            <a:ext cx="5593570" cy="3100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In a </a:t>
            </a:r>
            <a:r>
              <a:rPr lang="en-US" sz="2400" i="1"/>
              <a:t>post-hoc </a:t>
            </a:r>
            <a:r>
              <a:rPr lang="en-US" sz="2400"/>
              <a:t>analysis of the Rituximab for ANCA-Associated Vasculitis (RAVE) study, </a:t>
            </a:r>
            <a:r>
              <a:rPr lang="en-US" sz="2400" b="1"/>
              <a:t>chemokine C-X-C motif chemokine ligand 13</a:t>
            </a:r>
            <a:r>
              <a:rPr lang="en-US" sz="2400"/>
              <a:t>, </a:t>
            </a:r>
            <a:r>
              <a:rPr lang="en-US" sz="2400" b="1"/>
              <a:t>matrix metalloproteinase-3</a:t>
            </a:r>
            <a:r>
              <a:rPr lang="en-US" sz="2400"/>
              <a:t>, and </a:t>
            </a:r>
            <a:r>
              <a:rPr lang="en-US" sz="2400" b="1"/>
              <a:t>tissue inhibitor of metalloproteinases-1 </a:t>
            </a:r>
            <a:r>
              <a:rPr lang="en-US" sz="2400"/>
              <a:t>discriminated active from inactive AAV better than erythrocyte sedimentation rate and C-reactive protein </a:t>
            </a:r>
            <a:endParaRPr sz="2400"/>
          </a:p>
        </p:txBody>
      </p:sp>
      <p:pic>
        <p:nvPicPr>
          <p:cNvPr id="213" name="Google Shape;213;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8000" y="435639"/>
            <a:ext cx="5850323" cy="2536161"/>
          </a:xfrm>
          <a:prstGeom prst="rect">
            <a:avLst/>
          </a:prstGeom>
          <a:noFill/>
          <a:ln>
            <a:noFill/>
          </a:ln>
        </p:spPr>
      </p:pic>
      <p:pic>
        <p:nvPicPr>
          <p:cNvPr id="214" name="Google Shape;214;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234" y="1221468"/>
            <a:ext cx="2843213" cy="3890963"/>
          </a:xfrm>
          <a:prstGeom prst="rect">
            <a:avLst/>
          </a:prstGeom>
          <a:noFill/>
          <a:ln>
            <a:noFill/>
          </a:ln>
        </p:spPr>
      </p:pic>
      <p:pic>
        <p:nvPicPr>
          <p:cNvPr id="215" name="Google Shape;215;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68914" y="1333328"/>
            <a:ext cx="1507928" cy="3667239"/>
          </a:xfrm>
          <a:prstGeom prst="rect">
            <a:avLst/>
          </a:prstGeom>
          <a:noFill/>
          <a:ln>
            <a:noFill/>
          </a:ln>
        </p:spPr>
      </p:pic>
      <p:pic>
        <p:nvPicPr>
          <p:cNvPr id="216" name="Google Shape;216;p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719425" y="5264675"/>
            <a:ext cx="2157417" cy="2238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body" idx="4"/>
          </p:nvPr>
        </p:nvSpPr>
        <p:spPr>
          <a:xfrm>
            <a:off x="6270170" y="3703943"/>
            <a:ext cx="5857661" cy="286311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Tissue inhibitor of metalloproteinases-1 </a:t>
            </a:r>
            <a:r>
              <a:rPr lang="en-US" sz="2400"/>
              <a:t>was the best marker of AAV activity as reported in the Remission Induction Therapy in Japanese Patients With AAV and Rapidly Progressive Glomerulonephritis (RemIT-JAV-RPGN) study </a:t>
            </a:r>
            <a:endParaRPr/>
          </a:p>
        </p:txBody>
      </p:sp>
      <p:pic>
        <p:nvPicPr>
          <p:cNvPr id="222" name="Google Shape;222;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17425" y="425854"/>
            <a:ext cx="5620937" cy="2998684"/>
          </a:xfrm>
          <a:prstGeom prst="rect">
            <a:avLst/>
          </a:prstGeom>
          <a:noFill/>
          <a:ln>
            <a:noFill/>
          </a:ln>
        </p:spPr>
      </p:pic>
      <p:pic>
        <p:nvPicPr>
          <p:cNvPr id="223" name="Google Shape;223;p31"/>
          <p:cNvPicPr preferRelativeResize="0"/>
          <p:nvPr/>
        </p:nvPicPr>
        <p:blipFill rotWithShape="1">
          <a:blip r:embed="rId4">
            <a:alphaModFix/>
          </a:blip>
          <a:srcRect/>
          <a:stretch/>
        </p:blipFill>
        <p:spPr>
          <a:xfrm>
            <a:off x="363682" y="659972"/>
            <a:ext cx="5808518" cy="5766655"/>
          </a:xfrm>
          <a:prstGeom prst="rect">
            <a:avLst/>
          </a:prstGeom>
          <a:noFill/>
          <a:ln>
            <a:noFill/>
          </a:ln>
        </p:spPr>
      </p:pic>
      <p:sp>
        <p:nvSpPr>
          <p:cNvPr id="224" name="Google Shape;224;p31"/>
          <p:cNvSpPr/>
          <p:nvPr/>
        </p:nvSpPr>
        <p:spPr>
          <a:xfrm>
            <a:off x="748145" y="4206240"/>
            <a:ext cx="864524" cy="482138"/>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body" idx="4"/>
          </p:nvPr>
        </p:nvSpPr>
        <p:spPr>
          <a:xfrm>
            <a:off x="240907" y="5656046"/>
            <a:ext cx="6677025" cy="9600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b="1"/>
              <a:t>Urinary soluble CD163 levels </a:t>
            </a:r>
            <a:r>
              <a:rPr lang="en-US" sz="2400"/>
              <a:t>are also promising for identifying active renal vasculitis </a:t>
            </a:r>
            <a:endParaRPr sz="2400"/>
          </a:p>
        </p:txBody>
      </p:sp>
      <p:pic>
        <p:nvPicPr>
          <p:cNvPr id="231" name="Google Shape;231;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074186" y="327162"/>
            <a:ext cx="4983287" cy="2159520"/>
          </a:xfrm>
          <a:prstGeom prst="rect">
            <a:avLst/>
          </a:prstGeom>
          <a:noFill/>
          <a:ln>
            <a:noFill/>
          </a:ln>
        </p:spPr>
      </p:pic>
      <p:pic>
        <p:nvPicPr>
          <p:cNvPr id="232" name="Google Shape;232;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35903" y="400715"/>
            <a:ext cx="1878797" cy="160844"/>
          </a:xfrm>
          <a:prstGeom prst="rect">
            <a:avLst/>
          </a:prstGeom>
          <a:noFill/>
          <a:ln>
            <a:noFill/>
          </a:ln>
        </p:spPr>
      </p:pic>
      <p:pic>
        <p:nvPicPr>
          <p:cNvPr id="233" name="Google Shape;233;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216959" y="2486682"/>
            <a:ext cx="4840514" cy="4336502"/>
          </a:xfrm>
          <a:prstGeom prst="rect">
            <a:avLst/>
          </a:prstGeom>
          <a:noFill/>
          <a:ln>
            <a:noFill/>
          </a:ln>
        </p:spPr>
      </p:pic>
      <p:pic>
        <p:nvPicPr>
          <p:cNvPr id="234" name="Google Shape;234;p3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0907" y="400715"/>
            <a:ext cx="6577013" cy="51006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509D"/>
                </a:solidFill>
                <a:latin typeface="Arial"/>
                <a:ea typeface="Arial"/>
                <a:cs typeface="Arial"/>
                <a:sym typeface="Arial"/>
              </a:rPr>
              <a:t>TREATMENT</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0979" y="1675480"/>
            <a:ext cx="11153775" cy="4852987"/>
          </a:xfrm>
          <a:prstGeom prst="rect">
            <a:avLst/>
          </a:prstGeom>
          <a:noFill/>
          <a:ln>
            <a:noFill/>
          </a:ln>
        </p:spPr>
      </p:pic>
      <p:pic>
        <p:nvPicPr>
          <p:cNvPr id="246" name="Google Shape;246;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14448" y="371388"/>
            <a:ext cx="1433810" cy="1590415"/>
          </a:xfrm>
          <a:prstGeom prst="rect">
            <a:avLst/>
          </a:prstGeom>
          <a:noFill/>
          <a:ln>
            <a:noFill/>
          </a:ln>
        </p:spPr>
      </p:pic>
      <p:pic>
        <p:nvPicPr>
          <p:cNvPr id="247" name="Google Shape;247;p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00943" y="6528467"/>
            <a:ext cx="2813647" cy="2041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14185" y="387848"/>
            <a:ext cx="7296150" cy="6205537"/>
          </a:xfrm>
          <a:prstGeom prst="rect">
            <a:avLst/>
          </a:prstGeom>
          <a:noFill/>
          <a:ln>
            <a:noFill/>
          </a:ln>
        </p:spPr>
      </p:pic>
      <p:pic>
        <p:nvPicPr>
          <p:cNvPr id="253" name="Google Shape;253;p3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56639" y="6628907"/>
            <a:ext cx="2724257" cy="1743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1794" y="1317010"/>
            <a:ext cx="11153775" cy="4852987"/>
          </a:xfrm>
          <a:prstGeom prst="rect">
            <a:avLst/>
          </a:prstGeom>
          <a:noFill/>
          <a:ln>
            <a:noFill/>
          </a:ln>
        </p:spPr>
      </p:pic>
      <p:sp>
        <p:nvSpPr>
          <p:cNvPr id="260" name="Google Shape;260;p36"/>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Corticosteroids</a:t>
            </a:r>
            <a:endParaRPr/>
          </a:p>
        </p:txBody>
      </p:sp>
      <p:sp>
        <p:nvSpPr>
          <p:cNvPr id="261" name="Google Shape;261;p36"/>
          <p:cNvSpPr/>
          <p:nvPr/>
        </p:nvSpPr>
        <p:spPr>
          <a:xfrm>
            <a:off x="511794" y="3097187"/>
            <a:ext cx="11093523" cy="594789"/>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2468" y="1337624"/>
            <a:ext cx="12099532" cy="4182752"/>
          </a:xfrm>
          <a:prstGeom prst="rect">
            <a:avLst/>
          </a:prstGeom>
          <a:noFill/>
          <a:ln>
            <a:noFill/>
          </a:ln>
        </p:spPr>
      </p:pic>
      <p:sp>
        <p:nvSpPr>
          <p:cNvPr id="268" name="Google Shape;268;p3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Induction</a:t>
            </a:r>
            <a:endParaRPr/>
          </a:p>
        </p:txBody>
      </p:sp>
      <p:sp>
        <p:nvSpPr>
          <p:cNvPr id="269" name="Google Shape;269;p37"/>
          <p:cNvSpPr/>
          <p:nvPr/>
        </p:nvSpPr>
        <p:spPr>
          <a:xfrm>
            <a:off x="92468" y="1337623"/>
            <a:ext cx="440672" cy="4182753"/>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0" name="Google Shape;270;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377149" y="5635451"/>
            <a:ext cx="2724257" cy="1743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1"/>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69" name="Google Shape;69;p11"/>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70" name="Google Shape;70;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71" name="Google Shape;71;p11"/>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81472" y="501889"/>
            <a:ext cx="6415770" cy="2771309"/>
          </a:xfrm>
          <a:prstGeom prst="rect">
            <a:avLst/>
          </a:prstGeom>
          <a:noFill/>
          <a:ln>
            <a:noFill/>
          </a:ln>
        </p:spPr>
      </p:pic>
      <p:pic>
        <p:nvPicPr>
          <p:cNvPr id="283" name="Google Shape;283;p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06480" y="3273198"/>
            <a:ext cx="2290762" cy="228600"/>
          </a:xfrm>
          <a:prstGeom prst="rect">
            <a:avLst/>
          </a:prstGeom>
          <a:noFill/>
          <a:ln>
            <a:noFill/>
          </a:ln>
        </p:spPr>
      </p:pic>
      <p:pic>
        <p:nvPicPr>
          <p:cNvPr id="284" name="Google Shape;284;p3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6499" y="4000263"/>
            <a:ext cx="10244137" cy="1943100"/>
          </a:xfrm>
          <a:prstGeom prst="rect">
            <a:avLst/>
          </a:prstGeom>
          <a:noFill/>
          <a:ln>
            <a:noFill/>
          </a:ln>
        </p:spPr>
      </p:pic>
      <p:pic>
        <p:nvPicPr>
          <p:cNvPr id="285" name="Google Shape;285;p3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6499" y="647879"/>
            <a:ext cx="5007254" cy="29700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1027" y="613531"/>
            <a:ext cx="10148334" cy="55887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0157" y="371906"/>
            <a:ext cx="5366827" cy="6195941"/>
          </a:xfrm>
          <a:prstGeom prst="rect">
            <a:avLst/>
          </a:prstGeom>
          <a:noFill/>
          <a:ln>
            <a:noFill/>
          </a:ln>
        </p:spPr>
      </p:pic>
      <p:pic>
        <p:nvPicPr>
          <p:cNvPr id="298" name="Google Shape;298;p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50714" y="371907"/>
            <a:ext cx="5453496" cy="6024993"/>
          </a:xfrm>
          <a:prstGeom prst="rect">
            <a:avLst/>
          </a:prstGeom>
          <a:noFill/>
          <a:ln>
            <a:noFill/>
          </a:ln>
        </p:spPr>
      </p:pic>
      <p:pic>
        <p:nvPicPr>
          <p:cNvPr id="299" name="Google Shape;299;p4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94048" y="6475905"/>
            <a:ext cx="2277513" cy="304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92051" y="813958"/>
            <a:ext cx="7962166" cy="5339335"/>
          </a:xfrm>
          <a:prstGeom prst="rect">
            <a:avLst/>
          </a:prstGeom>
          <a:noFill/>
          <a:ln>
            <a:noFill/>
          </a:ln>
        </p:spPr>
      </p:pic>
      <p:pic>
        <p:nvPicPr>
          <p:cNvPr id="311" name="Google Shape;311;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70214" y="6116714"/>
            <a:ext cx="2724257" cy="1743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3471" y="1131779"/>
            <a:ext cx="11005803" cy="5633406"/>
          </a:xfrm>
          <a:prstGeom prst="rect">
            <a:avLst/>
          </a:prstGeom>
          <a:noFill/>
          <a:ln>
            <a:noFill/>
          </a:ln>
        </p:spPr>
      </p:pic>
      <p:sp>
        <p:nvSpPr>
          <p:cNvPr id="318" name="Google Shape;318;p44"/>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Maintenance</a:t>
            </a:r>
            <a:endParaRPr/>
          </a:p>
        </p:txBody>
      </p:sp>
      <p:sp>
        <p:nvSpPr>
          <p:cNvPr id="319" name="Google Shape;319;p44"/>
          <p:cNvSpPr/>
          <p:nvPr/>
        </p:nvSpPr>
        <p:spPr>
          <a:xfrm>
            <a:off x="316259" y="1131780"/>
            <a:ext cx="398636" cy="5633406"/>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0" name="Google Shape;320;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69623" y="6518700"/>
            <a:ext cx="2724257" cy="1743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92051" y="813958"/>
            <a:ext cx="7962166" cy="5339335"/>
          </a:xfrm>
          <a:prstGeom prst="rect">
            <a:avLst/>
          </a:prstGeom>
          <a:noFill/>
          <a:ln>
            <a:noFill/>
          </a:ln>
        </p:spPr>
      </p:pic>
      <p:pic>
        <p:nvPicPr>
          <p:cNvPr id="332" name="Google Shape;332;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70214" y="6116714"/>
            <a:ext cx="2724257" cy="174313"/>
          </a:xfrm>
          <a:prstGeom prst="rect">
            <a:avLst/>
          </a:prstGeom>
          <a:noFill/>
          <a:ln>
            <a:noFill/>
          </a:ln>
        </p:spPr>
      </p:pic>
      <p:sp>
        <p:nvSpPr>
          <p:cNvPr id="333" name="Google Shape;333;p46"/>
          <p:cNvSpPr/>
          <p:nvPr/>
        </p:nvSpPr>
        <p:spPr>
          <a:xfrm>
            <a:off x="1870050" y="3595723"/>
            <a:ext cx="8581417" cy="2468194"/>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3471" y="1131779"/>
            <a:ext cx="11005803" cy="5633406"/>
          </a:xfrm>
          <a:prstGeom prst="rect">
            <a:avLst/>
          </a:prstGeom>
          <a:noFill/>
          <a:ln>
            <a:noFill/>
          </a:ln>
        </p:spPr>
      </p:pic>
      <p:sp>
        <p:nvSpPr>
          <p:cNvPr id="340" name="Google Shape;340;p47"/>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Maintenance</a:t>
            </a:r>
            <a:endParaRPr/>
          </a:p>
        </p:txBody>
      </p:sp>
      <p:sp>
        <p:nvSpPr>
          <p:cNvPr id="341" name="Google Shape;341;p47"/>
          <p:cNvSpPr/>
          <p:nvPr/>
        </p:nvSpPr>
        <p:spPr>
          <a:xfrm>
            <a:off x="316259" y="1131780"/>
            <a:ext cx="398636" cy="5633406"/>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2" name="Google Shape;342;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69623" y="6518700"/>
            <a:ext cx="2724257" cy="174313"/>
          </a:xfrm>
          <a:prstGeom prst="rect">
            <a:avLst/>
          </a:prstGeom>
          <a:noFill/>
          <a:ln>
            <a:noFill/>
          </a:ln>
        </p:spPr>
      </p:pic>
      <p:sp>
        <p:nvSpPr>
          <p:cNvPr id="343" name="Google Shape;343;p47"/>
          <p:cNvSpPr/>
          <p:nvPr/>
        </p:nvSpPr>
        <p:spPr>
          <a:xfrm>
            <a:off x="6517678" y="2612321"/>
            <a:ext cx="4145739" cy="1608544"/>
          </a:xfrm>
          <a:prstGeom prst="roundRect">
            <a:avLst>
              <a:gd name="adj" fmla="val 16667"/>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2" descr="https://pbs.twimg.com/media/DO3wbMfUQAAOKzw.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78" name="Google Shape;78;p12" descr="Screen Shot 2020-02-17 at 3.35.55 PM.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79" name="Google Shape;79;p12" descr="Screen Shot 2020-02-17 at 3.36.10 PM.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9607" y="3692066"/>
            <a:ext cx="5450021" cy="30071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8"/>
          <p:cNvSpPr txBox="1"/>
          <p:nvPr/>
        </p:nvSpPr>
        <p:spPr>
          <a:xfrm>
            <a:off x="1186655" y="4548160"/>
            <a:ext cx="10679920" cy="156966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Plasma exchange did not reduce the risk of kidney failure or death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Compared to a standard dose, reduced glucocorticoids did not substantially </a:t>
            </a:r>
            <a:endParaRPr sz="2400" b="0" i="0" u="none" strike="noStrike" cap="none">
              <a:solidFill>
                <a:srgbClr val="0B5394"/>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increase the risk of death or kidney failure &amp; resulted in fewer serious                            infections</a:t>
            </a:r>
            <a:endParaRPr sz="2400" b="0" i="0" u="none" strike="noStrike" cap="none">
              <a:solidFill>
                <a:srgbClr val="0B5394"/>
              </a:solidFill>
              <a:latin typeface="Arial"/>
              <a:ea typeface="Arial"/>
              <a:cs typeface="Arial"/>
              <a:sym typeface="Arial"/>
            </a:endParaRPr>
          </a:p>
        </p:txBody>
      </p:sp>
      <p:pic>
        <p:nvPicPr>
          <p:cNvPr id="350" name="Google Shape;350;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42780" y="479044"/>
            <a:ext cx="7584495" cy="37973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descr="Visual Abstract for 'Plasma Exchange and Glucocorticoids in Severe ANCA-Associated Vasculitis,' M. Walsh and Others (10.1056/NEJMoa1803537)"/>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49" descr="Visual Abstract for 'Plasma Exchange and Glucocorticoids in Severe ANCA-Associated Vasculitis,' M. Walsh and Others (10.1056/NEJMoa1803537)"/>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58" name="Google Shape;358;p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28349" y="993382"/>
            <a:ext cx="7578177" cy="4182106"/>
          </a:xfrm>
          <a:prstGeom prst="rect">
            <a:avLst/>
          </a:prstGeom>
          <a:noFill/>
          <a:ln>
            <a:noFill/>
          </a:ln>
        </p:spPr>
      </p:pic>
      <p:pic>
        <p:nvPicPr>
          <p:cNvPr id="359" name="Google Shape;359;p4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77188" y="5419097"/>
            <a:ext cx="2419242" cy="2269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0" descr="Visual Abstract for 'Plasma Exchange and Glucocorticoids in Severe ANCA-Associated Vasculitis,' M. Walsh and Others (10.1056/NEJMoa1803537)"/>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50" descr="Visual Abstract for 'Plasma Exchange and Glucocorticoids in Severe ANCA-Associated Vasculitis,' M. Walsh and Others (10.1056/NEJMoa1803537)"/>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67" name="Google Shape;367;p50" descr="F:\Work desktop\KDIGO\Controversies Conference\2017 GN\Slide decks\Edgar Lerma GN slide decks\10.1056_NEJMdo005695.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11827" y="473756"/>
            <a:ext cx="9100066" cy="606671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2"/>
          <p:cNvPicPr preferRelativeResize="0"/>
          <p:nvPr/>
        </p:nvPicPr>
        <p:blipFill rotWithShape="1">
          <a:blip r:embed="rId3">
            <a:alphaModFix/>
          </a:blip>
          <a:srcRect/>
          <a:stretch/>
        </p:blipFill>
        <p:spPr>
          <a:xfrm>
            <a:off x="0" y="0"/>
            <a:ext cx="12182982" cy="686308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6806" y="1471202"/>
            <a:ext cx="5995796" cy="3905779"/>
          </a:xfrm>
          <a:prstGeom prst="rect">
            <a:avLst/>
          </a:prstGeom>
          <a:noFill/>
          <a:ln>
            <a:noFill/>
          </a:ln>
        </p:spPr>
      </p:pic>
      <p:sp>
        <p:nvSpPr>
          <p:cNvPr id="384" name="Google Shape;384;p53"/>
          <p:cNvSpPr txBox="1"/>
          <p:nvPr/>
        </p:nvSpPr>
        <p:spPr>
          <a:xfrm>
            <a:off x="6403975" y="1327308"/>
            <a:ext cx="5918608" cy="4431983"/>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AAV in children should be studied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separately from AAV in adults.</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There is a high frequency of kidney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disease (75%) among pediatric AAV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patients and a predominance of females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(65%, compared to 40–45% in adult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cohorts).</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There have not been any RCTs in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children, but cohort studies support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efficacy of both cyclophosphamide and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rituximab.</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53"/>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Childhood-onset disease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p:nvPr/>
        </p:nvSpPr>
        <p:spPr>
          <a:xfrm>
            <a:off x="1564917" y="953729"/>
            <a:ext cx="2762866" cy="586112"/>
          </a:xfrm>
          <a:prstGeom prst="rightArrow">
            <a:avLst>
              <a:gd name="adj1" fmla="val 50000"/>
              <a:gd name="adj2" fmla="val 50000"/>
            </a:avLst>
          </a:prstGeom>
          <a:gradFill>
            <a:gsLst>
              <a:gs pos="0">
                <a:srgbClr val="009DD9">
                  <a:alpha val="0"/>
                </a:srgbClr>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2" name="Google Shape;392;p54"/>
          <p:cNvSpPr/>
          <p:nvPr/>
        </p:nvSpPr>
        <p:spPr>
          <a:xfrm>
            <a:off x="571859" y="2094271"/>
            <a:ext cx="3755924" cy="586112"/>
          </a:xfrm>
          <a:prstGeom prst="rightArrow">
            <a:avLst>
              <a:gd name="adj1" fmla="val 50000"/>
              <a:gd name="adj2" fmla="val 50000"/>
            </a:avLst>
          </a:prstGeom>
          <a:gradFill>
            <a:gsLst>
              <a:gs pos="0">
                <a:srgbClr val="009DD9">
                  <a:alpha val="0"/>
                </a:srgbClr>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3" name="Google Shape;393;p54"/>
          <p:cNvSpPr/>
          <p:nvPr/>
        </p:nvSpPr>
        <p:spPr>
          <a:xfrm>
            <a:off x="571859" y="3195484"/>
            <a:ext cx="3755924" cy="586112"/>
          </a:xfrm>
          <a:prstGeom prst="rightArrow">
            <a:avLst>
              <a:gd name="adj1" fmla="val 50000"/>
              <a:gd name="adj2" fmla="val 50000"/>
            </a:avLst>
          </a:prstGeom>
          <a:gradFill>
            <a:gsLst>
              <a:gs pos="0">
                <a:srgbClr val="009DD9">
                  <a:alpha val="0"/>
                </a:srgbClr>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4" name="Google Shape;394;p54"/>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a:t>ANCA, anti-neutrophil cytoplasmic antibody; AAV, anti-neutrophil cytoplasmic antibody-associated vasculitis; CYC, cyclophosphamide; RTX, rituximab</a:t>
            </a:r>
            <a:endParaRPr/>
          </a:p>
        </p:txBody>
      </p:sp>
      <p:sp>
        <p:nvSpPr>
          <p:cNvPr id="395" name="Google Shape;395;p54"/>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Future studies</a:t>
            </a:r>
            <a:endParaRPr/>
          </a:p>
        </p:txBody>
      </p:sp>
      <p:sp>
        <p:nvSpPr>
          <p:cNvPr id="396" name="Google Shape;396;p54"/>
          <p:cNvSpPr/>
          <p:nvPr/>
        </p:nvSpPr>
        <p:spPr>
          <a:xfrm flipH="1">
            <a:off x="639340" y="1015276"/>
            <a:ext cx="2506258" cy="4979252"/>
          </a:xfrm>
          <a:prstGeom prst="round2SameRect">
            <a:avLst>
              <a:gd name="adj1" fmla="val 50000"/>
              <a:gd name="adj2" fmla="val 0"/>
            </a:avLst>
          </a:prstGeom>
          <a:gradFill>
            <a:gsLst>
              <a:gs pos="0">
                <a:schemeClr val="lt1"/>
              </a:gs>
              <a:gs pos="100000">
                <a:srgbClr val="89DEF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7" name="Google Shape;397;p54"/>
          <p:cNvSpPr/>
          <p:nvPr/>
        </p:nvSpPr>
        <p:spPr>
          <a:xfrm>
            <a:off x="571859" y="2661714"/>
            <a:ext cx="2692025" cy="1690280"/>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Arial"/>
                <a:ea typeface="Arial"/>
                <a:cs typeface="Arial"/>
                <a:sym typeface="Arial"/>
              </a:rPr>
              <a:t>Future clinical trials in AAV should target subgroups of patients stratified according to:</a:t>
            </a:r>
            <a:endParaRPr sz="1400" b="0" i="0" u="none" strike="noStrike" cap="none">
              <a:solidFill>
                <a:srgbClr val="000000"/>
              </a:solidFill>
              <a:latin typeface="Arial"/>
              <a:ea typeface="Arial"/>
              <a:cs typeface="Arial"/>
              <a:sym typeface="Arial"/>
            </a:endParaRPr>
          </a:p>
        </p:txBody>
      </p:sp>
      <p:grpSp>
        <p:nvGrpSpPr>
          <p:cNvPr id="398" name="Google Shape;398;p54"/>
          <p:cNvGrpSpPr/>
          <p:nvPr/>
        </p:nvGrpSpPr>
        <p:grpSpPr>
          <a:xfrm>
            <a:off x="551239" y="4475341"/>
            <a:ext cx="10759326" cy="989203"/>
            <a:chOff x="1458368" y="969170"/>
            <a:chExt cx="10578957" cy="1080000"/>
          </a:xfrm>
        </p:grpSpPr>
        <p:sp>
          <p:nvSpPr>
            <p:cNvPr id="399" name="Google Shape;399;p54"/>
            <p:cNvSpPr/>
            <p:nvPr/>
          </p:nvSpPr>
          <p:spPr>
            <a:xfrm>
              <a:off x="1458368" y="969170"/>
              <a:ext cx="10578957" cy="1080000"/>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400" name="Google Shape;400;p54"/>
            <p:cNvSpPr/>
            <p:nvPr/>
          </p:nvSpPr>
          <p:spPr>
            <a:xfrm>
              <a:off x="1667204" y="1135932"/>
              <a:ext cx="10162705" cy="763968"/>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Should further investigate the CYC-sparing effect of biologic agents (e.g., anti-B-cell therapies) and the steroid-sparing effect of newer agents such as complement inhibitors</a:t>
              </a:r>
              <a:endParaRPr sz="1400" b="0" i="0" u="none" strike="noStrike" cap="none">
                <a:solidFill>
                  <a:srgbClr val="000000"/>
                </a:solidFill>
                <a:latin typeface="Arial"/>
                <a:ea typeface="Arial"/>
                <a:cs typeface="Arial"/>
                <a:sym typeface="Arial"/>
              </a:endParaRPr>
            </a:p>
          </p:txBody>
        </p:sp>
      </p:grpSp>
      <p:grpSp>
        <p:nvGrpSpPr>
          <p:cNvPr id="401" name="Google Shape;401;p54"/>
          <p:cNvGrpSpPr/>
          <p:nvPr/>
        </p:nvGrpSpPr>
        <p:grpSpPr>
          <a:xfrm>
            <a:off x="551239" y="5508524"/>
            <a:ext cx="10759326" cy="989203"/>
            <a:chOff x="1458368" y="969170"/>
            <a:chExt cx="10578957" cy="1080000"/>
          </a:xfrm>
        </p:grpSpPr>
        <p:sp>
          <p:nvSpPr>
            <p:cNvPr id="402" name="Google Shape;402;p54"/>
            <p:cNvSpPr/>
            <p:nvPr/>
          </p:nvSpPr>
          <p:spPr>
            <a:xfrm>
              <a:off x="1458368" y="969170"/>
              <a:ext cx="10578957" cy="1080000"/>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403" name="Google Shape;403;p54"/>
            <p:cNvSpPr/>
            <p:nvPr/>
          </p:nvSpPr>
          <p:spPr>
            <a:xfrm>
              <a:off x="1667204" y="1135932"/>
              <a:ext cx="10162705" cy="763968"/>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The clinical role and cost-effectiveness of RTX in severe kidney disease and optimal maintenance regimens remain undefined</a:t>
              </a:r>
              <a:endParaRPr sz="1400" b="0" i="0" u="none" strike="noStrike" cap="none">
                <a:solidFill>
                  <a:srgbClr val="000000"/>
                </a:solidFill>
                <a:latin typeface="Arial"/>
                <a:ea typeface="Arial"/>
                <a:cs typeface="Arial"/>
                <a:sym typeface="Arial"/>
              </a:endParaRPr>
            </a:p>
          </p:txBody>
        </p:sp>
      </p:grpSp>
      <p:grpSp>
        <p:nvGrpSpPr>
          <p:cNvPr id="404" name="Google Shape;404;p54"/>
          <p:cNvGrpSpPr/>
          <p:nvPr/>
        </p:nvGrpSpPr>
        <p:grpSpPr>
          <a:xfrm>
            <a:off x="4870834" y="812210"/>
            <a:ext cx="6880303" cy="852392"/>
            <a:chOff x="1458368" y="969170"/>
            <a:chExt cx="10578957" cy="1080000"/>
          </a:xfrm>
        </p:grpSpPr>
        <p:sp>
          <p:nvSpPr>
            <p:cNvPr id="405" name="Google Shape;405;p54"/>
            <p:cNvSpPr/>
            <p:nvPr/>
          </p:nvSpPr>
          <p:spPr>
            <a:xfrm>
              <a:off x="1458368" y="969170"/>
              <a:ext cx="10578957" cy="1080000"/>
            </a:xfrm>
            <a:prstGeom prst="roundRect">
              <a:avLst>
                <a:gd name="adj" fmla="val 50000"/>
              </a:avLst>
            </a:prstGeom>
            <a:solidFill>
              <a:schemeClr val="accent4">
                <a:alpha val="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406" name="Google Shape;406;p54"/>
            <p:cNvSpPr/>
            <p:nvPr/>
          </p:nvSpPr>
          <p:spPr>
            <a:xfrm>
              <a:off x="1873006" y="1135932"/>
              <a:ext cx="9735778" cy="763968"/>
            </a:xfrm>
            <a:prstGeom prst="roundRect">
              <a:avLst>
                <a:gd name="adj" fmla="val 50000"/>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ANCA subtype</a:t>
              </a:r>
              <a:endParaRPr sz="1400" b="0" i="0" u="none" strike="noStrike" cap="none">
                <a:solidFill>
                  <a:srgbClr val="000000"/>
                </a:solidFill>
                <a:latin typeface="Arial"/>
                <a:ea typeface="Arial"/>
                <a:cs typeface="Arial"/>
                <a:sym typeface="Arial"/>
              </a:endParaRPr>
            </a:p>
          </p:txBody>
        </p:sp>
      </p:grpSp>
      <p:grpSp>
        <p:nvGrpSpPr>
          <p:cNvPr id="407" name="Google Shape;407;p54"/>
          <p:cNvGrpSpPr/>
          <p:nvPr/>
        </p:nvGrpSpPr>
        <p:grpSpPr>
          <a:xfrm>
            <a:off x="4567924" y="1096687"/>
            <a:ext cx="270818" cy="270816"/>
            <a:chOff x="6549140" y="1769790"/>
            <a:chExt cx="1072234" cy="1072234"/>
          </a:xfrm>
        </p:grpSpPr>
        <p:sp>
          <p:nvSpPr>
            <p:cNvPr id="408" name="Google Shape;408;p54"/>
            <p:cNvSpPr/>
            <p:nvPr/>
          </p:nvSpPr>
          <p:spPr>
            <a:xfrm>
              <a:off x="6549140" y="1769790"/>
              <a:ext cx="1072234" cy="1072234"/>
            </a:xfrm>
            <a:prstGeom prst="ellipse">
              <a:avLst/>
            </a:prstGeom>
            <a:solidFill>
              <a:srgbClr val="089CA2">
                <a:alpha val="29019"/>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409" name="Google Shape;409;p54"/>
            <p:cNvSpPr/>
            <p:nvPr/>
          </p:nvSpPr>
          <p:spPr>
            <a:xfrm>
              <a:off x="6748104" y="1968754"/>
              <a:ext cx="674307" cy="6743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nvGrpSpPr>
          <p:cNvPr id="410" name="Google Shape;410;p54"/>
          <p:cNvGrpSpPr/>
          <p:nvPr/>
        </p:nvGrpSpPr>
        <p:grpSpPr>
          <a:xfrm>
            <a:off x="4870834" y="1942510"/>
            <a:ext cx="7146995" cy="852392"/>
            <a:chOff x="1458368" y="969170"/>
            <a:chExt cx="10578957" cy="1080000"/>
          </a:xfrm>
        </p:grpSpPr>
        <p:sp>
          <p:nvSpPr>
            <p:cNvPr id="411" name="Google Shape;411;p54"/>
            <p:cNvSpPr/>
            <p:nvPr/>
          </p:nvSpPr>
          <p:spPr>
            <a:xfrm>
              <a:off x="1458368" y="969170"/>
              <a:ext cx="10578957" cy="1080000"/>
            </a:xfrm>
            <a:prstGeom prst="roundRect">
              <a:avLst>
                <a:gd name="adj" fmla="val 50000"/>
              </a:avLst>
            </a:prstGeom>
            <a:solidFill>
              <a:schemeClr val="accent4">
                <a:alpha val="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412" name="Google Shape;412;p54"/>
            <p:cNvSpPr/>
            <p:nvPr/>
          </p:nvSpPr>
          <p:spPr>
            <a:xfrm>
              <a:off x="1873006" y="1135932"/>
              <a:ext cx="10077535" cy="763968"/>
            </a:xfrm>
            <a:prstGeom prst="roundRect">
              <a:avLst>
                <a:gd name="adj" fmla="val 50000"/>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Identification of high risk patients (e.g., with comorbidities) </a:t>
              </a:r>
              <a:endParaRPr sz="1400" b="0" i="0" u="none" strike="noStrike" cap="none">
                <a:solidFill>
                  <a:srgbClr val="000000"/>
                </a:solidFill>
                <a:latin typeface="Arial"/>
                <a:ea typeface="Arial"/>
                <a:cs typeface="Arial"/>
                <a:sym typeface="Arial"/>
              </a:endParaRPr>
            </a:p>
          </p:txBody>
        </p:sp>
      </p:grpSp>
      <p:grpSp>
        <p:nvGrpSpPr>
          <p:cNvPr id="413" name="Google Shape;413;p54"/>
          <p:cNvGrpSpPr/>
          <p:nvPr/>
        </p:nvGrpSpPr>
        <p:grpSpPr>
          <a:xfrm>
            <a:off x="4567924" y="2226987"/>
            <a:ext cx="270818" cy="270816"/>
            <a:chOff x="6549140" y="1769790"/>
            <a:chExt cx="1072234" cy="1072234"/>
          </a:xfrm>
        </p:grpSpPr>
        <p:sp>
          <p:nvSpPr>
            <p:cNvPr id="414" name="Google Shape;414;p54"/>
            <p:cNvSpPr/>
            <p:nvPr/>
          </p:nvSpPr>
          <p:spPr>
            <a:xfrm>
              <a:off x="6549140" y="1769790"/>
              <a:ext cx="1072234" cy="1072234"/>
            </a:xfrm>
            <a:prstGeom prst="ellipse">
              <a:avLst/>
            </a:prstGeom>
            <a:solidFill>
              <a:srgbClr val="089CA2">
                <a:alpha val="29019"/>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415" name="Google Shape;415;p54"/>
            <p:cNvSpPr/>
            <p:nvPr/>
          </p:nvSpPr>
          <p:spPr>
            <a:xfrm>
              <a:off x="6748104" y="1968754"/>
              <a:ext cx="674307" cy="6743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nvGrpSpPr>
          <p:cNvPr id="416" name="Google Shape;416;p54"/>
          <p:cNvGrpSpPr/>
          <p:nvPr/>
        </p:nvGrpSpPr>
        <p:grpSpPr>
          <a:xfrm>
            <a:off x="4870834" y="3072810"/>
            <a:ext cx="7146995" cy="852392"/>
            <a:chOff x="1458368" y="969170"/>
            <a:chExt cx="10578957" cy="1080000"/>
          </a:xfrm>
        </p:grpSpPr>
        <p:sp>
          <p:nvSpPr>
            <p:cNvPr id="417" name="Google Shape;417;p54"/>
            <p:cNvSpPr/>
            <p:nvPr/>
          </p:nvSpPr>
          <p:spPr>
            <a:xfrm>
              <a:off x="1458368" y="969170"/>
              <a:ext cx="10578957" cy="1080000"/>
            </a:xfrm>
            <a:prstGeom prst="roundRect">
              <a:avLst>
                <a:gd name="adj" fmla="val 50000"/>
              </a:avLst>
            </a:prstGeom>
            <a:solidFill>
              <a:schemeClr val="accent4">
                <a:alpha val="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418" name="Google Shape;418;p54"/>
            <p:cNvSpPr/>
            <p:nvPr/>
          </p:nvSpPr>
          <p:spPr>
            <a:xfrm>
              <a:off x="1873007" y="1135932"/>
              <a:ext cx="9735777" cy="763968"/>
            </a:xfrm>
            <a:prstGeom prst="roundRect">
              <a:avLst>
                <a:gd name="adj" fmla="val 50000"/>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Differentiation between active vs chronic disease by </a:t>
              </a:r>
              <a:endParaRPr sz="18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non-invasive biomarkers</a:t>
              </a:r>
              <a:endParaRPr sz="1400" b="0" i="0" u="none" strike="noStrike" cap="none">
                <a:solidFill>
                  <a:srgbClr val="000000"/>
                </a:solidFill>
                <a:latin typeface="Arial"/>
                <a:ea typeface="Arial"/>
                <a:cs typeface="Arial"/>
                <a:sym typeface="Arial"/>
              </a:endParaRPr>
            </a:p>
          </p:txBody>
        </p:sp>
      </p:grpSp>
      <p:grpSp>
        <p:nvGrpSpPr>
          <p:cNvPr id="419" name="Google Shape;419;p54"/>
          <p:cNvGrpSpPr/>
          <p:nvPr/>
        </p:nvGrpSpPr>
        <p:grpSpPr>
          <a:xfrm>
            <a:off x="4567924" y="3357287"/>
            <a:ext cx="270818" cy="270816"/>
            <a:chOff x="6549140" y="1769790"/>
            <a:chExt cx="1072234" cy="1072234"/>
          </a:xfrm>
        </p:grpSpPr>
        <p:sp>
          <p:nvSpPr>
            <p:cNvPr id="420" name="Google Shape;420;p54"/>
            <p:cNvSpPr/>
            <p:nvPr/>
          </p:nvSpPr>
          <p:spPr>
            <a:xfrm>
              <a:off x="6549140" y="1769790"/>
              <a:ext cx="1072234" cy="1072234"/>
            </a:xfrm>
            <a:prstGeom prst="ellipse">
              <a:avLst/>
            </a:prstGeom>
            <a:solidFill>
              <a:srgbClr val="089CA2">
                <a:alpha val="29019"/>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421" name="Google Shape;421;p54"/>
            <p:cNvSpPr/>
            <p:nvPr/>
          </p:nvSpPr>
          <p:spPr>
            <a:xfrm>
              <a:off x="6748104" y="1968754"/>
              <a:ext cx="674307" cy="6743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nvGrpSpPr>
          <p:cNvPr id="422" name="Google Shape;422;p54"/>
          <p:cNvGrpSpPr/>
          <p:nvPr/>
        </p:nvGrpSpPr>
        <p:grpSpPr>
          <a:xfrm>
            <a:off x="1271861" y="1331139"/>
            <a:ext cx="1266238" cy="1266239"/>
            <a:chOff x="1026884" y="1915310"/>
            <a:chExt cx="1421555" cy="1421555"/>
          </a:xfrm>
        </p:grpSpPr>
        <p:sp>
          <p:nvSpPr>
            <p:cNvPr id="423" name="Google Shape;423;p54"/>
            <p:cNvSpPr/>
            <p:nvPr/>
          </p:nvSpPr>
          <p:spPr>
            <a:xfrm>
              <a:off x="1026884" y="1915310"/>
              <a:ext cx="1421555" cy="1421555"/>
            </a:xfrm>
            <a:prstGeom prst="ellipse">
              <a:avLst/>
            </a:prstGeom>
            <a:solidFill>
              <a:srgbClr val="4FCEFF">
                <a:alpha val="4117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sp>
          <p:nvSpPr>
            <p:cNvPr id="424" name="Google Shape;424;p54"/>
            <p:cNvSpPr/>
            <p:nvPr/>
          </p:nvSpPr>
          <p:spPr>
            <a:xfrm>
              <a:off x="1156116" y="2044543"/>
              <a:ext cx="1163090" cy="116309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grpSp>
      <p:grpSp>
        <p:nvGrpSpPr>
          <p:cNvPr id="425" name="Google Shape;425;p54"/>
          <p:cNvGrpSpPr/>
          <p:nvPr/>
        </p:nvGrpSpPr>
        <p:grpSpPr>
          <a:xfrm>
            <a:off x="1584312" y="1661526"/>
            <a:ext cx="641334" cy="641334"/>
            <a:chOff x="503371" y="2363938"/>
            <a:chExt cx="777258" cy="777258"/>
          </a:xfrm>
        </p:grpSpPr>
        <p:sp>
          <p:nvSpPr>
            <p:cNvPr id="426" name="Google Shape;426;p54"/>
            <p:cNvSpPr/>
            <p:nvPr/>
          </p:nvSpPr>
          <p:spPr>
            <a:xfrm>
              <a:off x="503371" y="2363938"/>
              <a:ext cx="777258" cy="777258"/>
            </a:xfrm>
            <a:prstGeom prst="ellipse">
              <a:avLst/>
            </a:prstGeom>
            <a:solidFill>
              <a:schemeClr val="lt1">
                <a:alpha val="4117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sp>
          <p:nvSpPr>
            <p:cNvPr id="427" name="Google Shape;427;p54"/>
            <p:cNvSpPr/>
            <p:nvPr/>
          </p:nvSpPr>
          <p:spPr>
            <a:xfrm>
              <a:off x="581129" y="2433021"/>
              <a:ext cx="621742" cy="6217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6"/>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VIGNETTES</a:t>
            </a:r>
            <a:endParaRPr/>
          </a:p>
        </p:txBody>
      </p:sp>
      <p:pic>
        <p:nvPicPr>
          <p:cNvPr id="439" name="Google Shape;439;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89570" y="4908665"/>
            <a:ext cx="1474470" cy="1828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7"/>
          <p:cNvSpPr txBox="1">
            <a:spLocks noGrp="1"/>
          </p:cNvSpPr>
          <p:nvPr>
            <p:ph type="subTitle" idx="1"/>
          </p:nvPr>
        </p:nvSpPr>
        <p:spPr>
          <a:xfrm>
            <a:off x="306000" y="942976"/>
            <a:ext cx="11091600" cy="58101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40-year-old previously healthy woman presents to her primary care physician with night sweats, weight loss, joint pain, and fatigue for 4–5 weeks.  On examination, she is normotensive and afebrile.  Her physical examination is normal.  Laboratory testing shows 1+ protein and 30–40 RBC/HPF in the urine, serum creatinine 1.8 mg/dl, ESR 80 mm/hour, urine cultures negative.  She is referred to a nephrologist who notes that only a PR3 ANCA is positive at 40 U/ml (negative &lt;0.4 U/ml), with negative anti-glomerular basement antibody, negative lupus profile, negative workup for monoclonal gammopathy, and normal complements.</a:t>
            </a:r>
            <a:endParaRPr/>
          </a:p>
          <a:p>
            <a:pPr marL="0" lvl="0" indent="0" algn="l" rtl="0">
              <a:lnSpc>
                <a:spcPct val="90000"/>
              </a:lnSpc>
              <a:spcBef>
                <a:spcPts val="1200"/>
              </a:spcBef>
              <a:spcAft>
                <a:spcPts val="0"/>
              </a:spcAft>
              <a:buClr>
                <a:schemeClr val="dk1"/>
              </a:buClr>
              <a:buSzPts val="2400"/>
              <a:buNone/>
            </a:pPr>
            <a:r>
              <a:rPr lang="en-US" sz="2400" b="1">
                <a:solidFill>
                  <a:schemeClr val="dk1"/>
                </a:solidFill>
              </a:rPr>
              <a:t>The kidney biopsy is likely to show which of the following immune staining patterns in this patient?</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  Negative immune staining</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B.  Linear glomerular basement staining</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C.  Granular staining for IgG, IgA, IgM, C3, and C1q along the capillary wall</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D.  Staining with IgG and only kappa light chain along the basement membrane</a:t>
            </a:r>
            <a:endParaRPr/>
          </a:p>
          <a:p>
            <a:pPr marL="0" lvl="0" indent="0" algn="l" rtl="0">
              <a:lnSpc>
                <a:spcPct val="90000"/>
              </a:lnSpc>
              <a:spcBef>
                <a:spcPts val="1200"/>
              </a:spcBef>
              <a:spcAft>
                <a:spcPts val="0"/>
              </a:spcAft>
              <a:buClr>
                <a:schemeClr val="dk2"/>
              </a:buClr>
              <a:buSzPts val="2000"/>
              <a:buNone/>
            </a:pPr>
            <a:endParaRPr/>
          </a:p>
          <a:p>
            <a:pPr marL="0" lvl="0" indent="0" algn="l" rtl="0">
              <a:lnSpc>
                <a:spcPct val="90000"/>
              </a:lnSpc>
              <a:spcBef>
                <a:spcPts val="1200"/>
              </a:spcBef>
              <a:spcAft>
                <a:spcPts val="0"/>
              </a:spcAft>
              <a:buClr>
                <a:schemeClr val="dk2"/>
              </a:buClr>
              <a:buSzPts val="2000"/>
              <a:buNone/>
            </a:pPr>
            <a:endParaRPr/>
          </a:p>
        </p:txBody>
      </p:sp>
      <p:sp>
        <p:nvSpPr>
          <p:cNvPr id="445" name="Google Shape;445;p57"/>
          <p:cNvSpPr txBox="1">
            <a:spLocks noGrp="1"/>
          </p:cNvSpPr>
          <p:nvPr>
            <p:ph type="body" idx="3"/>
          </p:nvPr>
        </p:nvSpPr>
        <p:spPr>
          <a:xfrm>
            <a:off x="306000" y="433647"/>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1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subTitle" idx="1"/>
          </p:nvPr>
        </p:nvSpPr>
        <p:spPr>
          <a:xfrm>
            <a:off x="306000" y="1306182"/>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Terminology</a:t>
            </a:r>
            <a:endParaRPr/>
          </a:p>
          <a:p>
            <a:pPr marL="230331" lvl="0" indent="-230331" algn="l" rtl="0">
              <a:lnSpc>
                <a:spcPct val="90000"/>
              </a:lnSpc>
              <a:spcBef>
                <a:spcPts val="120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a:p>
          <a:p>
            <a:pPr marL="230331" lvl="0" indent="-230331" algn="l" rtl="0">
              <a:lnSpc>
                <a:spcPct val="90000"/>
              </a:lnSpc>
              <a:spcBef>
                <a:spcPts val="1200"/>
              </a:spcBef>
              <a:spcAft>
                <a:spcPts val="0"/>
              </a:spcAft>
              <a:buClr>
                <a:schemeClr val="dk2"/>
              </a:buClr>
              <a:buSzPts val="2400"/>
              <a:buFont typeface="Arial"/>
              <a:buChar char="•"/>
            </a:pPr>
            <a:r>
              <a:rPr lang="en-US" sz="2400"/>
              <a:t>Future studies</a:t>
            </a:r>
            <a:endParaRPr/>
          </a:p>
          <a:p>
            <a:pPr marL="230331" lvl="0" indent="-230331" algn="l" rtl="0">
              <a:lnSpc>
                <a:spcPct val="90000"/>
              </a:lnSpc>
              <a:spcBef>
                <a:spcPts val="1200"/>
              </a:spcBef>
              <a:spcAft>
                <a:spcPts val="0"/>
              </a:spcAft>
              <a:buClr>
                <a:schemeClr val="dk2"/>
              </a:buClr>
              <a:buSzPts val="2400"/>
              <a:buFont typeface="Arial"/>
              <a:buChar char="•"/>
            </a:pPr>
            <a:r>
              <a:rPr lang="en-US" sz="2400"/>
              <a:t>Clinical vignettes</a:t>
            </a:r>
            <a:endParaRPr sz="2400"/>
          </a:p>
        </p:txBody>
      </p:sp>
      <p:sp>
        <p:nvSpPr>
          <p:cNvPr id="85" name="Google Shape;85;p13"/>
          <p:cNvSpPr txBox="1">
            <a:spLocks noGrp="1"/>
          </p:cNvSpPr>
          <p:nvPr>
            <p:ph type="body" idx="3"/>
          </p:nvPr>
        </p:nvSpPr>
        <p:spPr>
          <a:xfrm>
            <a:off x="282909"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sz="3000"/>
              <a:t>Anti-neutrophil Cytoplasmic Antibody-Associated Vasculitis </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8"/>
          <p:cNvSpPr txBox="1">
            <a:spLocks noGrp="1"/>
          </p:cNvSpPr>
          <p:nvPr>
            <p:ph type="subTitle" idx="1"/>
          </p:nvPr>
        </p:nvSpPr>
        <p:spPr>
          <a:xfrm>
            <a:off x="306000" y="38406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A.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This patient is presenting with features of ANCA-associated vasculitis.  Serological tests show only ANCA-positivity.  In such patients, the kidney biopsy is typically negative or only shows trace staining for antibodies on immunofluorescence (“pauci immune”).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The presence of linear glomerular basement (GBM) staining is suggestive of anti-GBM antibody disease. This entity is typically associated with positive anti-GBM antibodies.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Similarly, granular staining suggests immune complex disease.  The presence of multiple antibodies and complement components being positive suggests lupus nephritis, which is unlikely given the negative lupus serologies and complements.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The finding of immunoglobulin with only kappa or lambda light chains suggest a monoclonal gammopathy–related kidney disease. In the presence of a negative peripheral monoclonal gammopathy workup, this is unlikely.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9"/>
          <p:cNvSpPr txBox="1">
            <a:spLocks noGrp="1"/>
          </p:cNvSpPr>
          <p:nvPr>
            <p:ph type="subTitle" idx="1"/>
          </p:nvPr>
        </p:nvSpPr>
        <p:spPr>
          <a:xfrm>
            <a:off x="306000" y="1487957"/>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60-year-old woman with PR3-ANCA associated vasculitis is being seen for  follow-up.  She presented 4 months ago with rapidly progressive kidney failure (peak serum creatinine 4.5 mg/dl), vasculitic skin lesions and hemoptysis.  </a:t>
            </a:r>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She was treated with pulse steroids, plasma exchange and intravenous  cyclophosphamide.  At the present time she has no symptoms.  She is taking prednisone 5 mg daily and she received her 4th dose of intravenous cyclophosphamide 2 weeks ago.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Her physical examination is normal.  Laboratory tests are notable for normal hemogram, serum creatinine 1.8 mg/dl, normal urinalysis, normal sedimentation rate and negative ANCA titers.</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 </a:t>
            </a:r>
            <a:endParaRPr/>
          </a:p>
          <a:p>
            <a:pPr marL="0" lvl="0" indent="0" algn="l" rtl="0">
              <a:lnSpc>
                <a:spcPct val="90000"/>
              </a:lnSpc>
              <a:spcBef>
                <a:spcPts val="1200"/>
              </a:spcBef>
              <a:spcAft>
                <a:spcPts val="0"/>
              </a:spcAft>
              <a:buClr>
                <a:schemeClr val="dk2"/>
              </a:buClr>
              <a:buSzPts val="2000"/>
              <a:buNone/>
            </a:pPr>
            <a:endParaRPr/>
          </a:p>
        </p:txBody>
      </p:sp>
      <p:sp>
        <p:nvSpPr>
          <p:cNvPr id="456" name="Google Shape;456;p59"/>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2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0"/>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What  is your next step in the management of this patient?</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  Stop all medications</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B.  Switch to azathioprine</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C.  Reduce cyclophosphamide to 3-monthly infusions</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D.  Switch to etanercept</a:t>
            </a:r>
            <a:endParaRPr sz="2400">
              <a:solidFill>
                <a:schemeClr val="dk1"/>
              </a:solidFill>
            </a:endParaRPr>
          </a:p>
          <a:p>
            <a:pPr marL="0" lvl="0" indent="0" algn="l" rtl="0">
              <a:lnSpc>
                <a:spcPct val="90000"/>
              </a:lnSpc>
              <a:spcBef>
                <a:spcPts val="1200"/>
              </a:spcBef>
              <a:spcAft>
                <a:spcPts val="0"/>
              </a:spcAft>
              <a:buClr>
                <a:schemeClr val="dk2"/>
              </a:buClr>
              <a:buSzPts val="20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1"/>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The patient being discussed presented with severe ANCA-associated disease involving the lungs and kidneys.  She is currently in full remission on a minimal dose of steroids and monthly IV cyclophosphamide, which had been started as part of her induction regimen.  </a:t>
            </a:r>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This is the time to de-escalate immunosuppression and switch to a maintenance protocol.  The risk of relapse in ANCA-associated vasculitis is high in the absence of maintenance therapy.  Current guidelines favor azathioprine over other maintenance therapies.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KDIGO THANKS THE FOLLOWING PARTNERS FOR THEIR SUPPORT OF THIS SPEAKER’S GUIDE</a:t>
            </a:r>
            <a:endParaRPr sz="2800" b="0" i="0" u="none" strike="noStrike" cap="none">
              <a:solidFill>
                <a:srgbClr val="000000"/>
              </a:solidFill>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rotWithShape="1">
          <a:blip r:embed="rId3" cstate="email">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481" name="Google Shape;481;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381029" cy="6858000"/>
          </a:xfrm>
          <a:prstGeom prst="rect">
            <a:avLst/>
          </a:prstGeom>
          <a:noFill/>
          <a:ln>
            <a:noFill/>
          </a:ln>
        </p:spPr>
      </p:pic>
      <p:sp>
        <p:nvSpPr>
          <p:cNvPr id="482" name="Google Shape;482;p63"/>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3" name="Google Shape;483;p63"/>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4" name="Google Shape;484;p63"/>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485" name="Google Shape;485;p63"/>
          <p:cNvGrpSpPr/>
          <p:nvPr/>
        </p:nvGrpSpPr>
        <p:grpSpPr>
          <a:xfrm>
            <a:off x="4300141" y="1600200"/>
            <a:ext cx="3613150" cy="4465320"/>
            <a:chOff x="2971800" y="1524000"/>
            <a:chExt cx="3613150" cy="4465320"/>
          </a:xfrm>
        </p:grpSpPr>
        <p:pic>
          <p:nvPicPr>
            <p:cNvPr id="486" name="Google Shape;486;p6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487" name="Google Shape;487;p6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488" name="Google Shape;488;p63"/>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489" name="Google Shape;489;p63"/>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490" name="Google Shape;490;p63"/>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491" name="Google Shape;491;p63" descr="KDIGO_LogoColor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492" name="Google Shape;492;p63"/>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493" name="Google Shape;493;p63" descr="instagram-Logo-PNG-Transparent-Background-download.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494" name="Google Shape;494;p63"/>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TERMINOLOGY</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1847" y="452369"/>
            <a:ext cx="10829237" cy="5652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body" idx="4"/>
          </p:nvPr>
        </p:nvSpPr>
        <p:spPr>
          <a:xfrm>
            <a:off x="7364678" y="628231"/>
            <a:ext cx="4538749" cy="568319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ANCA-associated vasculitis (AAV) </a:t>
            </a:r>
            <a:r>
              <a:rPr lang="en-US" sz="2400"/>
              <a:t>represents a group of small vessel vasculitides that include granulomatosis with polyangiitis (GPA), microscopic polyangiitis, and eosinophilic granulomatosis with polyangiitis. </a:t>
            </a:r>
            <a:endParaRPr/>
          </a:p>
          <a:p>
            <a:pPr marL="460662" lvl="1" indent="-228530" algn="l" rtl="0">
              <a:lnSpc>
                <a:spcPct val="90000"/>
              </a:lnSpc>
              <a:spcBef>
                <a:spcPts val="600"/>
              </a:spcBef>
              <a:spcAft>
                <a:spcPts val="0"/>
              </a:spcAft>
              <a:buSzPts val="2400"/>
              <a:buFont typeface="Courier New"/>
              <a:buChar char="o"/>
            </a:pPr>
            <a:r>
              <a:rPr lang="en-US" sz="2400"/>
              <a:t> </a:t>
            </a:r>
            <a:r>
              <a:rPr lang="en-US" sz="2400" b="1"/>
              <a:t>Renal-limited vasculitis </a:t>
            </a:r>
            <a:r>
              <a:rPr lang="en-US" sz="2400"/>
              <a:t>can also occur. Kidney histology shows pauci-immune, focal necrotizing, and crescentic GN.  Pauci-immune refers to the paucity but not absence of immune and complement deposits</a:t>
            </a:r>
            <a:endParaRPr/>
          </a:p>
        </p:txBody>
      </p:sp>
      <p:pic>
        <p:nvPicPr>
          <p:cNvPr id="102" name="Google Shape;102;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12089" y="5694898"/>
            <a:ext cx="1709736" cy="263306"/>
          </a:xfrm>
          <a:prstGeom prst="rect">
            <a:avLst/>
          </a:prstGeom>
          <a:noFill/>
          <a:ln>
            <a:noFill/>
          </a:ln>
        </p:spPr>
      </p:pic>
      <p:pic>
        <p:nvPicPr>
          <p:cNvPr id="103" name="Google Shape;103;p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3556" y="748249"/>
            <a:ext cx="6517112" cy="49031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p:nvPr/>
        </p:nvSpPr>
        <p:spPr>
          <a:xfrm>
            <a:off x="7262324" y="3474325"/>
            <a:ext cx="4066742" cy="193899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AAV is characterized by ANCA speciﬁc for myeloperoxidase (MPO-ANCA) or proteinase 3 (PR3-ANCA). </a:t>
            </a:r>
            <a:endParaRPr sz="1400" b="0" i="0" u="none" strike="noStrike" cap="none">
              <a:solidFill>
                <a:srgbClr val="000000"/>
              </a:solidFill>
              <a:latin typeface="Arial"/>
              <a:ea typeface="Arial"/>
              <a:cs typeface="Arial"/>
              <a:sym typeface="Arial"/>
            </a:endParaRPr>
          </a:p>
        </p:txBody>
      </p:sp>
      <p:pic>
        <p:nvPicPr>
          <p:cNvPr id="110" name="Google Shape;110;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68195" y="625642"/>
            <a:ext cx="5113802" cy="1812089"/>
          </a:xfrm>
          <a:prstGeom prst="rect">
            <a:avLst/>
          </a:prstGeom>
          <a:noFill/>
          <a:ln>
            <a:noFill/>
          </a:ln>
        </p:spPr>
      </p:pic>
      <p:pic>
        <p:nvPicPr>
          <p:cNvPr id="111" name="Google Shape;111;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8642" y="698638"/>
            <a:ext cx="6768843" cy="5637437"/>
          </a:xfrm>
          <a:prstGeom prst="rect">
            <a:avLst/>
          </a:prstGeom>
          <a:noFill/>
          <a:ln>
            <a:noFill/>
          </a:ln>
        </p:spPr>
      </p:pic>
      <p:pic>
        <p:nvPicPr>
          <p:cNvPr id="112" name="Google Shape;112;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41335" y="2504924"/>
            <a:ext cx="1989000" cy="154700"/>
          </a:xfrm>
          <a:prstGeom prst="rect">
            <a:avLst/>
          </a:prstGeom>
          <a:noFill/>
          <a:ln>
            <a:noFill/>
          </a:ln>
        </p:spPr>
      </p:pic>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2611</Words>
  <Application>Microsoft Macintosh PowerPoint</Application>
  <PresentationFormat>Widescreen</PresentationFormat>
  <Paragraphs>169</Paragraphs>
  <Slides>55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Calibri</vt:lpstr>
      <vt:lpstr>Arial</vt:lpstr>
      <vt:lpstr>Courier New</vt:lpstr>
      <vt:lpstr>Century Gothic</vt:lpstr>
      <vt:lpstr>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3</cp:revision>
  <dcterms:modified xsi:type="dcterms:W3CDTF">2020-04-17T09:52:08Z</dcterms:modified>
</cp:coreProperties>
</file>