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Lst>
  <p:notesMasterIdLst>
    <p:notesMasterId r:id="rId6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7" r:id="rId62"/>
    <p:sldId id="316" r:id="rId6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For instance, understanding the “normal” range of age-related focal segmental glomerulosclerosis in a population might allow a better estimate of the extent of glomerular disease in an individual biopsy.  Application of other modiﬁers, such as ethnicity, needs to be considered.</a:t>
            </a:r>
            <a:endParaRPr/>
          </a:p>
        </p:txBody>
      </p:sp>
      <p:sp>
        <p:nvSpPr>
          <p:cNvPr id="143" name="Google Shape;1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example, all clinical trials have treatment failures suggesting variations between individuals in the molecular pathways driving disease progression despite similar histopathology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This also ties into the concept of immunologic vs clinical remission.</a:t>
            </a:r>
            <a:endParaRPr/>
          </a:p>
          <a:p>
            <a:pPr marL="0" lvl="0" indent="0" algn="l" rtl="0">
              <a:lnSpc>
                <a:spcPct val="100000"/>
              </a:lnSpc>
              <a:spcBef>
                <a:spcPts val="0"/>
              </a:spcBef>
              <a:spcAft>
                <a:spcPts val="0"/>
              </a:spcAft>
              <a:buSzPts val="1400"/>
              <a:buNone/>
            </a:pPr>
            <a:endParaRPr/>
          </a:p>
        </p:txBody>
      </p:sp>
      <p:sp>
        <p:nvSpPr>
          <p:cNvPr id="152" name="Google Shape;15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Application at a worldwide level may be difﬁcult, but it could possibly be leveraged by preservation of a small amount of tissue and, if judged critical to management, sent to an electron microscopy reference laboratory for evaluation.</a:t>
            </a:r>
            <a:endParaRPr/>
          </a:p>
        </p:txBody>
      </p:sp>
      <p:sp>
        <p:nvSpPr>
          <p:cNvPr id="170" name="Google Shape;1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such cases, a 24-hour urine protein or PCR should be measured.</a:t>
            </a:r>
            <a:endParaRPr/>
          </a:p>
        </p:txBody>
      </p:sp>
      <p:sp>
        <p:nvSpPr>
          <p:cNvPr id="203" name="Google Shape;2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9" name="Google Shape;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Monitoring serum albumin levels in nephrotic patients also represents a valuable tool to indirectly assess the extent of proteinuria.</a:t>
            </a:r>
            <a:endParaRPr/>
          </a:p>
        </p:txBody>
      </p:sp>
      <p:sp>
        <p:nvSpPr>
          <p:cNvPr id="221" name="Google Shape;22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gold standard for estimating renal excretory function remains inulin or isotopic clearance techniques, but these are expensive and require operator expertise.</a:t>
            </a:r>
            <a:endParaRPr/>
          </a:p>
        </p:txBody>
      </p:sp>
      <p:sp>
        <p:nvSpPr>
          <p:cNvPr id="228" name="Google Shape;2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However, estimated GFR (eGFR) equations have not been validated in speciﬁc glomerular diseases and patient populations. In addition, when estimating glomerular function in patients with high-grade proteinuria, the majority of studies still use 24-hour urine collections for creatinine clearance. Errors related to collection and laboratory measurements under these conditions can induce up to 50% of errors in GFR measurement.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accuracy of these methods may be partially compensated by frequent longitudinal measurement and use of data-smoothing techniques.</a:t>
            </a:r>
            <a:endParaRPr/>
          </a:p>
        </p:txBody>
      </p:sp>
      <p:sp>
        <p:nvSpPr>
          <p:cNvPr id="256" name="Google Shape;2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66" name="Google Shape;6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first consensus meeting culminated in a decision to allow a 40% reduction in eGFR to serve as an endpoint, but earlier endpoints are needed in these rare diseases. </a:t>
            </a:r>
            <a:endParaRPr/>
          </a:p>
          <a:p>
            <a:pPr marL="0" lvl="0" indent="0" algn="l" rtl="0">
              <a:lnSpc>
                <a:spcPct val="100000"/>
              </a:lnSpc>
              <a:spcBef>
                <a:spcPts val="0"/>
              </a:spcBef>
              <a:spcAft>
                <a:spcPts val="0"/>
              </a:spcAft>
              <a:buSzPts val="1400"/>
              <a:buNone/>
            </a:pPr>
            <a:endParaRPr/>
          </a:p>
        </p:txBody>
      </p:sp>
      <p:sp>
        <p:nvSpPr>
          <p:cNvPr id="295" name="Google Shape;29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question of futility also extends to clinical trials. Futility criteria are often used to exclude patients from clinical trials with the thought that risk will outweigh gain for such patients. Therefore, many patients miss the opportunity to participate in trials, complicating attainment of sample size and generalizability of results. It may be helpful to have more patient engagement in determining clinical trial eligibility. If the treating physician thinks it is reasonable to consider a clinical trial and their patient is fully informed, such patients could be considered if futility criteria were less rigid. This concept is commonly followed in clinical practice. Although controversial, patient engagement may become more relevant as low-risk treatments become available.</a:t>
            </a:r>
            <a:endParaRPr/>
          </a:p>
        </p:txBody>
      </p:sp>
      <p:sp>
        <p:nvSpPr>
          <p:cNvPr id="302" name="Google Shape;30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addition to well-established progression factors such as persistent proteinuria, poorly controlled hypertension or diabetes, smoking, or widespread cardiovascular disease, new evidence supports prematurity as having an impact on nephron endowment and potentially limiting renal reserve and increasing risk of progression in glomerular diseases. This can be approximated by birth weight, a readily available, low-cost demographic. Its value within specific diseases is still speculative, but it could be considered as basic information that may affect treatment and outcomes of glomerular diseases.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Another recently defined health risk factor is sleep hygiene. From the National Health and Nutrition Examination Survey in the CKD population, low-sleep duration and other related disorders (e.g., restless legs syndrome, sleep apnea) were associated with all-cause mortality and cardiovascular mortality. Extrapolation into the glomerular disease population seems relevant as this is a modifiable factor and can be applied broadly to all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Weight reduction in obese patients may benefit glomerular diseases. Small studies, focusing on diet and bypass surgery, have shown at least short-term benefits. Weight reduction and sleep improvement are intriguing possible additions to standard treatment approaches that are economical, widely applicable, and that foster patient engagement.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Sex is another issue that is often considered to be an important part of disease risk stratification in GN. Recent data, however, suggest that different rates of progression are more driven by the histologic category, blood pressure (BP), and severity of proteinuria than by sex.</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10" name="Google Shape;31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addition to well-established progression factors such as persistent proteinuria, poorly controlled hypertension or diabetes, smoking, or widespread cardiovascular disease, new evidence supports prematurity as having an impact on nephron endowment and potentially limiting renal reserve and increasing risk of progression in glomerular diseases. This can be approximated by birth weight, a readily available, low-cost demographic. Its value within specific diseases is still speculative, but it could be considered as basic information that may affect treatment and outcomes of glomerular diseases.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Another recently defined health risk factor is sleep hygiene. From the National Health and Nutrition Examination Survey in the CKD population, low-sleep duration and other related disorders (e.g., restless legs syndrome, sleep apnea) were associated with all-cause mortality and cardiovascular mortality. Extrapolation into the glomerular disease population seems relevant as this is a modifiable factor and can be applied broadly to all patients.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Weight reduction in obese patients may benefit glomerular diseases. Small studies, focusing on diet and bypass surgery, have shown at least short-term benefits. Weight reduction and sleep improvement are intriguing possible additions to standard treatment approaches that are economical, widely applicable, and that foster patient engagement.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Sex is another issue that is often considered to be an important part of disease risk stratification in GN. Recent data, however, suggest that different rates of progression are more driven by the histologic category, blood pressure (BP), and severity of proteinuria than by sex.</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18" name="Google Shape;3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Genetic testing is also expected to be used for identifying new risk factors for susceptibility and progression. Currently, cost and unclear clinical implications limit the use of genetic testing </a:t>
            </a:r>
            <a:endParaRPr/>
          </a:p>
          <a:p>
            <a:pPr marL="0" lvl="0" indent="0" algn="l" rtl="0">
              <a:lnSpc>
                <a:spcPct val="100000"/>
              </a:lnSpc>
              <a:spcBef>
                <a:spcPts val="0"/>
              </a:spcBef>
              <a:spcAft>
                <a:spcPts val="0"/>
              </a:spcAft>
              <a:buSzPts val="1400"/>
              <a:buNone/>
            </a:pPr>
            <a:endParaRPr/>
          </a:p>
        </p:txBody>
      </p:sp>
      <p:sp>
        <p:nvSpPr>
          <p:cNvPr id="326" name="Google Shape;32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Sodium restriction will not only lower BP, but may enhance the anti-proteinuric effects of renin–angiotensin system (RAS) blockers.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Institute of Medicine currently recommends limiting dietary sodium to &lt;1500 mg/d (65 mmol/d), which is a 50% to 75% reduction from the average North American intake. There are no clear data on optimal sodium restriction in children.</a:t>
            </a:r>
            <a:endParaRPr/>
          </a:p>
        </p:txBody>
      </p:sp>
      <p:sp>
        <p:nvSpPr>
          <p:cNvPr id="356" name="Google Shape;3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Nonetheless, </a:t>
            </a:r>
            <a:r>
              <a:rPr lang="en-US" sz="1200">
                <a:solidFill>
                  <a:schemeClr val="dk1"/>
                </a:solidFill>
                <a:latin typeface="Calibri"/>
                <a:ea typeface="Calibri"/>
                <a:cs typeface="Calibri"/>
                <a:sym typeface="Calibri"/>
              </a:rPr>
              <a:t>the beneﬁt for dual RAS blockade in GN with high-grade proteinuria is not clear.</a:t>
            </a:r>
            <a:endParaRPr/>
          </a:p>
        </p:txBody>
      </p:sp>
      <p:sp>
        <p:nvSpPr>
          <p:cNvPr id="386" name="Google Shape;38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Concerning the risk-beneﬁt ratio of prophylactic anticoagulation in nephrotic patients, especially in those with glomerular diseases associated with thrombotic events, decision aids are available online particularly for patients with membranous nephropathy.</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Whether non-vitamin-K antagonist oral anticoagulants can be safely used has only been demonstrated above an eGFR of 30 ml/min per 1.73 m</a:t>
            </a:r>
            <a:r>
              <a:rPr lang="en-US" sz="1200" baseline="300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Effects of more severe CKD and proteinuria on non-vitamin-K antagonist oral anticoagulant metabolism and clearance require further study. </a:t>
            </a:r>
            <a:endParaRPr/>
          </a:p>
          <a:p>
            <a:pPr marL="0" lvl="0" indent="0" algn="l" rtl="0">
              <a:lnSpc>
                <a:spcPct val="100000"/>
              </a:lnSpc>
              <a:spcBef>
                <a:spcPts val="0"/>
              </a:spcBef>
              <a:spcAft>
                <a:spcPts val="0"/>
              </a:spcAft>
              <a:buSzPts val="1400"/>
              <a:buNone/>
            </a:pPr>
            <a:endParaRPr/>
          </a:p>
        </p:txBody>
      </p:sp>
      <p:sp>
        <p:nvSpPr>
          <p:cNvPr id="468" name="Google Shape;46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There is a risk of infection with most of the medications used to treat the glomerular diseases, including common infections, in particular pneumonias, but also more speciﬁc infectious complications such as hepatitis B virus reactivation during immunosuppression or infections that cluster in particular regions, such as pneumocystis infections in Chinese patients.  Thus, antimicrobial prophylaxis is needed as per regional practice. </a:t>
            </a:r>
            <a:endParaRPr/>
          </a:p>
          <a:p>
            <a:pPr marL="0" lvl="0" indent="0" algn="l" rtl="0">
              <a:lnSpc>
                <a:spcPct val="100000"/>
              </a:lnSpc>
              <a:spcBef>
                <a:spcPts val="0"/>
              </a:spcBef>
              <a:spcAft>
                <a:spcPts val="0"/>
              </a:spcAft>
              <a:buSzPts val="1400"/>
              <a:buNone/>
            </a:pPr>
            <a:endParaRPr/>
          </a:p>
        </p:txBody>
      </p:sp>
      <p:sp>
        <p:nvSpPr>
          <p:cNvPr id="475" name="Google Shape;47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From a global perspective there is also the additional need for careful evaluation of a patient’s potential for endemic infections such as tuberculosis, hepatitis B, and parasites based on geographic origins. </a:t>
            </a:r>
            <a:endParaRPr/>
          </a:p>
          <a:p>
            <a:pPr marL="0" lvl="0" indent="0" algn="l" rtl="0">
              <a:lnSpc>
                <a:spcPct val="100000"/>
              </a:lnSpc>
              <a:spcBef>
                <a:spcPts val="0"/>
              </a:spcBef>
              <a:spcAft>
                <a:spcPts val="0"/>
              </a:spcAft>
              <a:buSzPts val="1400"/>
              <a:buNone/>
            </a:pPr>
            <a:endParaRPr/>
          </a:p>
        </p:txBody>
      </p:sp>
      <p:sp>
        <p:nvSpPr>
          <p:cNvPr id="483" name="Google Shape;48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Glomerular diseases are rare but represent a significant percentage of the ESKD population and are one of the few categories of kidney disease that are treatable. The majority have slowly progressive courses; so to reach the outlined goals, we need more specialized GN centers to acquire the necessary sample size cohorts for clinical trials. A GN center (hub) associated with several peripheral units (spokes) is one useful design for connecting with patient advocacy groups and sharing vital information across registries/biobanks.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addition, glomerular disease experts, advocacy groups, and the pharmaceutical industry should be collaborating at all phases of development to improve investigative strategies, determine best trial designs, and assist in their execution.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496" name="Google Shape;49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980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 very few and speciﬁc circumstances such as childhood steroid-sensitive nephrotic syndrome, diagnosis and treatment are often done without a kidney biopsy. In adults this approach is uncommon but maybe considered in individual cases. </a:t>
            </a:r>
            <a:endParaRPr/>
          </a:p>
        </p:txBody>
      </p:sp>
      <p:sp>
        <p:nvSpPr>
          <p:cNvPr id="97" name="Google Shape;9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tissue is also critical for assessing the degree of histologic activity and chronicity and to identify unexpected features such as interstitial nephritis, acute kidney injury, and crescents, all factors that might signiﬁcantly impact disease management.</a:t>
            </a:r>
            <a:endParaRPr/>
          </a:p>
        </p:txBody>
      </p:sp>
      <p:sp>
        <p:nvSpPr>
          <p:cNvPr id="106" name="Google Shape;1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3537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2360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02876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0" name="Google Shape;40;p7"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1" name="Google Shape;41;p7"/>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7"/>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04369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5" name="Google Shape;45;p8"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6" name="Google Shape;46;p8"/>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8"/>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4796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line Title and Content">
  <p:cSld name="Two-line Title and Conten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8" name="Google Shape;38;p7"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9" name="Google Shape;39;p7"/>
          <p:cNvSpPr txBox="1">
            <a:spLocks noGrp="1"/>
          </p:cNvSpPr>
          <p:nvPr>
            <p:ph type="subTitle" idx="1"/>
          </p:nvPr>
        </p:nvSpPr>
        <p:spPr>
          <a:xfrm>
            <a:off x="306000" y="1650206"/>
            <a:ext cx="110916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42"/>
        <p:cNvGrpSpPr/>
        <p:nvPr/>
      </p:nvGrpSpPr>
      <p:grpSpPr>
        <a:xfrm>
          <a:off x="0" y="0"/>
          <a:ext cx="0" cy="0"/>
          <a:chOff x="0" y="0"/>
          <a:chExt cx="0" cy="0"/>
        </a:xfrm>
      </p:grpSpPr>
      <p:pic>
        <p:nvPicPr>
          <p:cNvPr id="43" name="Google Shape;43;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4" name="Google Shape;44;p8"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5" name="Google Shape;45;p8"/>
          <p:cNvSpPr txBox="1">
            <a:spLocks noGrp="1"/>
          </p:cNvSpPr>
          <p:nvPr>
            <p:ph type="subTitle" idx="1"/>
          </p:nvPr>
        </p:nvSpPr>
        <p:spPr>
          <a:xfrm>
            <a:off x="306000" y="1650206"/>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8"/>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6155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extLst>
      <p:ext uri="{BB962C8B-B14F-4D97-AF65-F5344CB8AC3E}">
        <p14:creationId xmlns:p14="http://schemas.microsoft.com/office/powerpoint/2010/main" val="326400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322003"/>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2197100" y="2747409"/>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sz="3600"/>
              <a:t> MANAGEMENT AND TREATMENT OF GLOMERULAR DISEASES</a:t>
            </a:r>
            <a:br>
              <a:rPr lang="en-US" sz="3600"/>
            </a:br>
            <a:br>
              <a:rPr lang="en-US" sz="3600"/>
            </a:br>
            <a:r>
              <a:rPr lang="en-US" sz="3200" cap="small">
                <a:solidFill>
                  <a:srgbClr val="004990"/>
                </a:solidFill>
              </a:rPr>
              <a:t>General Principles </a:t>
            </a:r>
            <a:br>
              <a:rPr lang="en-US" sz="3200"/>
            </a:br>
            <a:endParaRPr sz="3200"/>
          </a:p>
        </p:txBody>
      </p:sp>
      <p:sp>
        <p:nvSpPr>
          <p:cNvPr id="54" name="Google Shape;54;p9"/>
          <p:cNvSpPr txBox="1">
            <a:spLocks noGrp="1"/>
          </p:cNvSpPr>
          <p:nvPr>
            <p:ph type="subTitle" idx="1"/>
          </p:nvPr>
        </p:nvSpPr>
        <p:spPr>
          <a:xfrm>
            <a:off x="2197098" y="5242805"/>
            <a:ext cx="7797900" cy="90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CONCLUSIONS FROM A </a:t>
            </a:r>
            <a:endParaRPr/>
          </a:p>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KDIGO CONTROVERSIES CONFERENCE</a:t>
            </a:r>
            <a:endParaRPr>
              <a:latin typeface="Arial"/>
              <a:ea typeface="Arial"/>
              <a:cs typeface="Arial"/>
              <a:sym typeface="Arial"/>
            </a:endParaRPr>
          </a:p>
        </p:txBody>
      </p:sp>
      <p:sp>
        <p:nvSpPr>
          <p:cNvPr id="55" name="Google Shape;55;p9"/>
          <p:cNvSpPr txBox="1"/>
          <p:nvPr/>
        </p:nvSpPr>
        <p:spPr>
          <a:xfrm>
            <a:off x="2197098" y="3886321"/>
            <a:ext cx="7797804" cy="9047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4990"/>
              </a:buClr>
              <a:buSzPts val="2400"/>
              <a:buFont typeface="Arial"/>
              <a:buNone/>
            </a:pPr>
            <a:endParaRPr sz="2400" b="1" i="0" u="none" strike="noStrike" cap="small">
              <a:solidFill>
                <a:srgbClr val="004990"/>
              </a:solidFill>
              <a:latin typeface="Arial"/>
              <a:ea typeface="Arial"/>
              <a:cs typeface="Arial"/>
              <a:sym typeface="Arial"/>
            </a:endParaRPr>
          </a:p>
          <a:p>
            <a:pPr marL="0" marR="0" lvl="0" indent="0" algn="ctr" rtl="0">
              <a:lnSpc>
                <a:spcPct val="100000"/>
              </a:lnSpc>
              <a:spcBef>
                <a:spcPts val="0"/>
              </a:spcBef>
              <a:spcAft>
                <a:spcPts val="0"/>
              </a:spcAft>
              <a:buClr>
                <a:srgbClr val="004990"/>
              </a:buClr>
              <a:buSzPts val="2400"/>
              <a:buFont typeface="Arial"/>
              <a:buNone/>
            </a:pPr>
            <a:endParaRPr sz="2400" b="1" i="0" u="none" strike="noStrike" cap="small">
              <a:solidFill>
                <a:srgbClr val="00499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body" idx="2"/>
          </p:nvPr>
        </p:nvSpPr>
        <p:spPr>
          <a:xfrm>
            <a:off x="330338" y="367146"/>
            <a:ext cx="11531324"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Immunohistochemistry (IHC) and Immunofluorescence microscopy</a:t>
            </a:r>
            <a:endParaRPr/>
          </a:p>
        </p:txBody>
      </p:sp>
      <p:sp>
        <p:nvSpPr>
          <p:cNvPr id="126" name="Google Shape;126;p18"/>
          <p:cNvSpPr txBox="1"/>
          <p:nvPr/>
        </p:nvSpPr>
        <p:spPr>
          <a:xfrm>
            <a:off x="530833" y="5623337"/>
            <a:ext cx="10542951" cy="12003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AutoNum type="alphaUcParenBoth"/>
            </a:pPr>
            <a:r>
              <a:rPr lang="en-US" sz="2400" b="0" i="0" u="none" strike="noStrike" cap="none">
                <a:solidFill>
                  <a:schemeClr val="dk1"/>
                </a:solidFill>
                <a:latin typeface="Arial"/>
                <a:ea typeface="Arial"/>
                <a:cs typeface="Arial"/>
                <a:sym typeface="Arial"/>
              </a:rPr>
              <a:t> Detection of immunoglobulin A using </a:t>
            </a:r>
            <a:r>
              <a:rPr lang="en-US" sz="2400" b="1" i="0" u="none" strike="noStrike" cap="none">
                <a:solidFill>
                  <a:schemeClr val="dk1"/>
                </a:solidFill>
                <a:latin typeface="Arial"/>
                <a:ea typeface="Arial"/>
                <a:cs typeface="Arial"/>
                <a:sym typeface="Arial"/>
              </a:rPr>
              <a:t>IHC</a:t>
            </a:r>
            <a:r>
              <a:rPr lang="en-US" sz="2400" b="0" i="0" u="none" strike="noStrike" cap="none">
                <a:solidFill>
                  <a:schemeClr val="dk1"/>
                </a:solidFill>
                <a:latin typeface="Arial"/>
                <a:ea typeface="Arial"/>
                <a:cs typeface="Arial"/>
                <a:sym typeface="Arial"/>
              </a:rPr>
              <a:t>: immune complexes appear as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brownish material in the mesangium.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 Detection of C3 using </a:t>
            </a:r>
            <a:r>
              <a:rPr lang="en-US" sz="2400" b="1" i="0" u="none" strike="noStrike" cap="none">
                <a:solidFill>
                  <a:schemeClr val="dk1"/>
                </a:solidFill>
                <a:latin typeface="Arial"/>
                <a:ea typeface="Arial"/>
                <a:cs typeface="Arial"/>
                <a:sym typeface="Arial"/>
              </a:rPr>
              <a:t>immunofluorescence</a:t>
            </a:r>
            <a:endParaRPr sz="1400" b="0" i="0" u="none" strike="noStrike" cap="none">
              <a:solidFill>
                <a:srgbClr val="000000"/>
              </a:solidFill>
              <a:latin typeface="Arial"/>
              <a:ea typeface="Arial"/>
              <a:cs typeface="Arial"/>
              <a:sym typeface="Arial"/>
            </a:endParaRPr>
          </a:p>
        </p:txBody>
      </p:sp>
      <p:pic>
        <p:nvPicPr>
          <p:cNvPr id="127" name="Google Shape;127;p18"/>
          <p:cNvPicPr preferRelativeResize="0"/>
          <p:nvPr/>
        </p:nvPicPr>
        <p:blipFill rotWithShape="1">
          <a:blip r:embed="rId3">
            <a:alphaModFix/>
          </a:blip>
          <a:srcRect/>
          <a:stretch/>
        </p:blipFill>
        <p:spPr>
          <a:xfrm>
            <a:off x="914186" y="1218557"/>
            <a:ext cx="9586002" cy="4196637"/>
          </a:xfrm>
          <a:prstGeom prst="rect">
            <a:avLst/>
          </a:prstGeom>
          <a:noFill/>
          <a:ln>
            <a:noFill/>
          </a:ln>
        </p:spPr>
      </p:pic>
      <p:sp>
        <p:nvSpPr>
          <p:cNvPr id="128" name="Google Shape;128;p18"/>
          <p:cNvSpPr txBox="1"/>
          <p:nvPr/>
        </p:nvSpPr>
        <p:spPr>
          <a:xfrm>
            <a:off x="6111225" y="5346338"/>
            <a:ext cx="467551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Luciano RL, Moeckel GW. Am J Kidney Dis. 2019; 73:404-415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body" idx="2"/>
          </p:nvPr>
        </p:nvSpPr>
        <p:spPr>
          <a:xfrm>
            <a:off x="752238"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Kidney tissue is also critical for assessing the degree of histologic activity and chronicity to identify unexpected features, that may significantly impact disease management</a:t>
            </a:r>
            <a:endParaRPr/>
          </a:p>
        </p:txBody>
      </p:sp>
      <p:pic>
        <p:nvPicPr>
          <p:cNvPr id="134" name="Google Shape;134;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0531" y="2669482"/>
            <a:ext cx="2995700" cy="2349259"/>
          </a:xfrm>
          <a:prstGeom prst="rect">
            <a:avLst/>
          </a:prstGeom>
          <a:noFill/>
          <a:ln>
            <a:noFill/>
          </a:ln>
        </p:spPr>
      </p:pic>
      <p:pic>
        <p:nvPicPr>
          <p:cNvPr id="135" name="Google Shape;135;p19"/>
          <p:cNvPicPr preferRelativeResize="0"/>
          <p:nvPr/>
        </p:nvPicPr>
        <p:blipFill rotWithShape="1">
          <a:blip r:embed="rId4">
            <a:alphaModFix/>
          </a:blip>
          <a:srcRect/>
          <a:stretch/>
        </p:blipFill>
        <p:spPr>
          <a:xfrm>
            <a:off x="7609249" y="2669482"/>
            <a:ext cx="3489382" cy="2313612"/>
          </a:xfrm>
          <a:prstGeom prst="rect">
            <a:avLst/>
          </a:prstGeom>
          <a:noFill/>
          <a:ln>
            <a:noFill/>
          </a:ln>
        </p:spPr>
      </p:pic>
      <p:sp>
        <p:nvSpPr>
          <p:cNvPr id="136" name="Google Shape;136;p19"/>
          <p:cNvSpPr txBox="1"/>
          <p:nvPr/>
        </p:nvSpPr>
        <p:spPr>
          <a:xfrm>
            <a:off x="1093271" y="5125348"/>
            <a:ext cx="232627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Interstitial nephritis</a:t>
            </a:r>
            <a:endParaRPr sz="1800" b="1" i="0" u="none" strike="noStrike" cap="none">
              <a:solidFill>
                <a:schemeClr val="dk1"/>
              </a:solidFill>
              <a:latin typeface="Arial"/>
              <a:ea typeface="Arial"/>
              <a:cs typeface="Arial"/>
              <a:sym typeface="Arial"/>
            </a:endParaRPr>
          </a:p>
        </p:txBody>
      </p:sp>
      <p:sp>
        <p:nvSpPr>
          <p:cNvPr id="137" name="Google Shape;137;p19"/>
          <p:cNvSpPr txBox="1"/>
          <p:nvPr/>
        </p:nvSpPr>
        <p:spPr>
          <a:xfrm>
            <a:off x="8867241" y="5125348"/>
            <a:ext cx="130035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Crescents</a:t>
            </a:r>
            <a:endParaRPr sz="1800" b="1" i="0" u="none" strike="noStrike" cap="none">
              <a:solidFill>
                <a:schemeClr val="dk1"/>
              </a:solidFill>
              <a:latin typeface="Arial"/>
              <a:ea typeface="Arial"/>
              <a:cs typeface="Arial"/>
              <a:sym typeface="Arial"/>
            </a:endParaRPr>
          </a:p>
        </p:txBody>
      </p:sp>
      <p:pic>
        <p:nvPicPr>
          <p:cNvPr id="138" name="Google Shape;138;p19" descr="Image result for renal biopsy acute kidney injur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61869" y="2680746"/>
            <a:ext cx="3381742" cy="2337995"/>
          </a:xfrm>
          <a:prstGeom prst="rect">
            <a:avLst/>
          </a:prstGeom>
          <a:noFill/>
          <a:ln>
            <a:noFill/>
          </a:ln>
        </p:spPr>
      </p:pic>
      <p:sp>
        <p:nvSpPr>
          <p:cNvPr id="139" name="Google Shape;139;p19"/>
          <p:cNvSpPr txBox="1"/>
          <p:nvPr/>
        </p:nvSpPr>
        <p:spPr>
          <a:xfrm>
            <a:off x="4710878" y="5125348"/>
            <a:ext cx="235192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Acute Kidney Injury</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The kidney biopsy should be interpreted in the context of ethnicity, age and hypertension, as these may modify the background kidney histology</a:t>
            </a:r>
            <a:endParaRPr/>
          </a:p>
        </p:txBody>
      </p:sp>
      <p:pic>
        <p:nvPicPr>
          <p:cNvPr id="146" name="Google Shape;146;p20"/>
          <p:cNvPicPr preferRelativeResize="0"/>
          <p:nvPr/>
        </p:nvPicPr>
        <p:blipFill rotWithShape="1">
          <a:blip r:embed="rId3">
            <a:alphaModFix/>
          </a:blip>
          <a:srcRect/>
          <a:stretch/>
        </p:blipFill>
        <p:spPr>
          <a:xfrm>
            <a:off x="306000" y="3956102"/>
            <a:ext cx="9877425" cy="2771775"/>
          </a:xfrm>
          <a:prstGeom prst="rect">
            <a:avLst/>
          </a:prstGeom>
          <a:noFill/>
          <a:ln>
            <a:noFill/>
          </a:ln>
        </p:spPr>
      </p:pic>
      <p:pic>
        <p:nvPicPr>
          <p:cNvPr id="147" name="Google Shape;147;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8149" y="1765415"/>
            <a:ext cx="6583898" cy="2168813"/>
          </a:xfrm>
          <a:prstGeom prst="rect">
            <a:avLst/>
          </a:prstGeom>
          <a:noFill/>
          <a:ln>
            <a:noFill/>
          </a:ln>
        </p:spPr>
      </p:pic>
      <p:pic>
        <p:nvPicPr>
          <p:cNvPr id="148" name="Google Shape;148;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13079" y="3658100"/>
            <a:ext cx="1970346" cy="181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subTitle" idx="1"/>
          </p:nvPr>
        </p:nvSpPr>
        <p:spPr>
          <a:xfrm>
            <a:off x="185859" y="1650206"/>
            <a:ext cx="5790000" cy="4109793"/>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1"/>
              </a:buClr>
              <a:buSzPts val="2400"/>
              <a:buFont typeface="Arial"/>
              <a:buChar char="•"/>
            </a:pPr>
            <a:r>
              <a:rPr lang="en-US" sz="2400">
                <a:solidFill>
                  <a:schemeClr val="dk1"/>
                </a:solidFill>
              </a:rPr>
              <a:t>A more </a:t>
            </a:r>
            <a:r>
              <a:rPr lang="en-US" sz="2400" b="1">
                <a:solidFill>
                  <a:schemeClr val="dk1"/>
                </a:solidFill>
              </a:rPr>
              <a:t>system-related approach </a:t>
            </a:r>
            <a:r>
              <a:rPr lang="en-US" sz="2400">
                <a:solidFill>
                  <a:schemeClr val="dk1"/>
                </a:solidFill>
              </a:rPr>
              <a:t>to the biopsy will enhance its value by providing more information important to diagnosis, prognosis, and treatment.</a:t>
            </a:r>
            <a:endParaRPr/>
          </a:p>
          <a:p>
            <a:pPr marL="0" lvl="0" indent="0" algn="l" rtl="0">
              <a:lnSpc>
                <a:spcPct val="90000"/>
              </a:lnSpc>
              <a:spcBef>
                <a:spcPts val="1200"/>
              </a:spcBef>
              <a:spcAft>
                <a:spcPts val="0"/>
              </a:spcAft>
              <a:buClr>
                <a:schemeClr val="dk2"/>
              </a:buClr>
              <a:buSzPts val="2400"/>
              <a:buNone/>
            </a:pPr>
            <a:endParaRPr sz="2400">
              <a:solidFill>
                <a:schemeClr val="dk1"/>
              </a:solidFill>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To develop targeted therapies, </a:t>
            </a:r>
            <a:r>
              <a:rPr lang="en-US" sz="2400" b="1">
                <a:solidFill>
                  <a:schemeClr val="dk1"/>
                </a:solidFill>
              </a:rPr>
              <a:t>identification of these pathways is necessary </a:t>
            </a:r>
            <a:r>
              <a:rPr lang="en-US" sz="2400">
                <a:solidFill>
                  <a:schemeClr val="dk1"/>
                </a:solidFill>
              </a:rPr>
              <a:t>and will require a focus on the mechanisms operative at the tissue level rather than relying solely on standard histologic findings. </a:t>
            </a:r>
            <a:endParaRPr sz="2400">
              <a:solidFill>
                <a:schemeClr val="dk1"/>
              </a:solidFill>
            </a:endParaRPr>
          </a:p>
        </p:txBody>
      </p:sp>
      <p:sp>
        <p:nvSpPr>
          <p:cNvPr id="155" name="Google Shape;155;p21"/>
          <p:cNvSpPr txBox="1">
            <a:spLocks noGrp="1"/>
          </p:cNvSpPr>
          <p:nvPr>
            <p:ph type="body" idx="3"/>
          </p:nvPr>
        </p:nvSpPr>
        <p:spPr>
          <a:xfrm>
            <a:off x="306000" y="327468"/>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The value of kidney tissue is likely to expand significantly in the near term</a:t>
            </a:r>
            <a:endParaRPr/>
          </a:p>
        </p:txBody>
      </p:sp>
      <p:pic>
        <p:nvPicPr>
          <p:cNvPr id="156" name="Google Shape;1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15024"/>
            <a:ext cx="3580015" cy="2028833"/>
          </a:xfrm>
          <a:prstGeom prst="rect">
            <a:avLst/>
          </a:prstGeom>
          <a:noFill/>
          <a:ln w="9525" cap="flat" cmpd="sng">
            <a:solidFill>
              <a:srgbClr val="000000"/>
            </a:solidFill>
            <a:prstDash val="solid"/>
            <a:round/>
            <a:headEnd type="none" w="sm" len="sm"/>
            <a:tailEnd type="none" w="sm" len="sm"/>
          </a:ln>
        </p:spPr>
      </p:pic>
      <p:pic>
        <p:nvPicPr>
          <p:cNvPr id="157" name="Google Shape;157;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0" y="3127153"/>
            <a:ext cx="3996878" cy="1735870"/>
          </a:xfrm>
          <a:prstGeom prst="rect">
            <a:avLst/>
          </a:prstGeom>
          <a:noFill/>
          <a:ln w="9525" cap="flat" cmpd="sng">
            <a:solidFill>
              <a:srgbClr val="000000"/>
            </a:solidFill>
            <a:prstDash val="solid"/>
            <a:round/>
            <a:headEnd type="none" w="sm" len="sm"/>
            <a:tailEnd type="none" w="sm" len="sm"/>
          </a:ln>
        </p:spPr>
      </p:pic>
      <p:pic>
        <p:nvPicPr>
          <p:cNvPr id="158" name="Google Shape;158;p21"/>
          <p:cNvPicPr preferRelativeResize="0"/>
          <p:nvPr/>
        </p:nvPicPr>
        <p:blipFill rotWithShape="1">
          <a:blip r:embed="rId5">
            <a:alphaModFix/>
          </a:blip>
          <a:srcRect/>
          <a:stretch/>
        </p:blipFill>
        <p:spPr>
          <a:xfrm>
            <a:off x="6096000" y="4946320"/>
            <a:ext cx="4752975" cy="17716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8161" y="2163790"/>
            <a:ext cx="4951273" cy="4473768"/>
          </a:xfrm>
          <a:prstGeom prst="rect">
            <a:avLst/>
          </a:prstGeom>
          <a:noFill/>
          <a:ln>
            <a:noFill/>
          </a:ln>
        </p:spPr>
      </p:pic>
      <p:pic>
        <p:nvPicPr>
          <p:cNvPr id="164" name="Google Shape;164;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00126" y="399026"/>
            <a:ext cx="4139111" cy="6361311"/>
          </a:xfrm>
          <a:prstGeom prst="rect">
            <a:avLst/>
          </a:prstGeom>
          <a:noFill/>
          <a:ln>
            <a:noFill/>
          </a:ln>
        </p:spPr>
      </p:pic>
      <p:pic>
        <p:nvPicPr>
          <p:cNvPr id="165" name="Google Shape;165;p2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0914" y="313965"/>
            <a:ext cx="4766404" cy="1764764"/>
          </a:xfrm>
          <a:prstGeom prst="rect">
            <a:avLst/>
          </a:prstGeom>
          <a:noFill/>
          <a:ln>
            <a:noFill/>
          </a:ln>
        </p:spPr>
      </p:pic>
      <p:pic>
        <p:nvPicPr>
          <p:cNvPr id="166" name="Google Shape;166;p2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76951" y="1654699"/>
            <a:ext cx="1202483" cy="357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body" idx="2"/>
          </p:nvPr>
        </p:nvSpPr>
        <p:spPr>
          <a:xfrm>
            <a:off x="305999" y="379184"/>
            <a:ext cx="11677995"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sz="2600"/>
              <a:t>The need for electron microscopy for every biopsy remains controversial</a:t>
            </a:r>
            <a:endParaRPr sz="2600"/>
          </a:p>
        </p:txBody>
      </p:sp>
      <p:sp>
        <p:nvSpPr>
          <p:cNvPr id="173" name="Google Shape;173;p23"/>
          <p:cNvSpPr txBox="1"/>
          <p:nvPr/>
        </p:nvSpPr>
        <p:spPr>
          <a:xfrm>
            <a:off x="948408" y="5901921"/>
            <a:ext cx="1020422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It may be critical in some cases, for example, to differentiate between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immunologically mediated and adaptive FSGS variants. </a:t>
            </a:r>
            <a:endParaRPr sz="2400" b="0" i="0" u="none" strike="noStrike" cap="none">
              <a:solidFill>
                <a:schemeClr val="dk1"/>
              </a:solidFill>
              <a:latin typeface="Arial"/>
              <a:ea typeface="Arial"/>
              <a:cs typeface="Arial"/>
              <a:sym typeface="Arial"/>
            </a:endParaRPr>
          </a:p>
        </p:txBody>
      </p:sp>
      <p:pic>
        <p:nvPicPr>
          <p:cNvPr id="174" name="Google Shape;174;p23"/>
          <p:cNvPicPr preferRelativeResize="0"/>
          <p:nvPr/>
        </p:nvPicPr>
        <p:blipFill rotWithShape="1">
          <a:blip r:embed="rId3">
            <a:alphaModFix/>
          </a:blip>
          <a:srcRect/>
          <a:stretch/>
        </p:blipFill>
        <p:spPr>
          <a:xfrm>
            <a:off x="2973251" y="1064910"/>
            <a:ext cx="6848475" cy="4562475"/>
          </a:xfrm>
          <a:prstGeom prst="rect">
            <a:avLst/>
          </a:prstGeom>
          <a:noFill/>
          <a:ln>
            <a:noFill/>
          </a:ln>
        </p:spPr>
      </p:pic>
      <p:sp>
        <p:nvSpPr>
          <p:cNvPr id="175" name="Google Shape;175;p23"/>
          <p:cNvSpPr txBox="1"/>
          <p:nvPr/>
        </p:nvSpPr>
        <p:spPr>
          <a:xfrm>
            <a:off x="5876818" y="5624922"/>
            <a:ext cx="415076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Sethi S et al. Nephrol Dial Transplant. 2015; 30:375-384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ctrTitle"/>
          </p:nvPr>
        </p:nvSpPr>
        <p:spPr>
          <a:xfrm>
            <a:off x="2133600" y="927100"/>
            <a:ext cx="9042400" cy="78240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Assessment of Kidney Function</a:t>
            </a:r>
            <a:br>
              <a:rPr lang="en-US"/>
            </a:b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body" idx="2"/>
          </p:nvPr>
        </p:nvSpPr>
        <p:spPr>
          <a:xfrm>
            <a:off x="306000" y="367146"/>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Proteinuria</a:t>
            </a:r>
            <a:endParaRPr/>
          </a:p>
        </p:txBody>
      </p:sp>
      <p:pic>
        <p:nvPicPr>
          <p:cNvPr id="188" name="Google Shape;188;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6000" y="811755"/>
            <a:ext cx="6885196" cy="5866245"/>
          </a:xfrm>
          <a:prstGeom prst="rect">
            <a:avLst/>
          </a:prstGeom>
          <a:noFill/>
          <a:ln>
            <a:noFill/>
          </a:ln>
        </p:spPr>
      </p:pic>
      <p:sp>
        <p:nvSpPr>
          <p:cNvPr id="189" name="Google Shape;189;p25"/>
          <p:cNvSpPr txBox="1"/>
          <p:nvPr/>
        </p:nvSpPr>
        <p:spPr>
          <a:xfrm>
            <a:off x="7068681" y="928547"/>
            <a:ext cx="5017488"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Most glomerular diseases are</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associated with </a:t>
            </a:r>
            <a:r>
              <a:rPr lang="en-US" sz="2800" b="1" i="0" u="none" strike="noStrike" cap="none">
                <a:solidFill>
                  <a:schemeClr val="dk1"/>
                </a:solidFill>
                <a:latin typeface="Arial"/>
                <a:ea typeface="Arial"/>
                <a:cs typeface="Arial"/>
                <a:sym typeface="Arial"/>
              </a:rPr>
              <a:t>proteinuria</a:t>
            </a:r>
            <a:endParaRPr sz="2800" b="1" i="0" u="none" strike="noStrike" cap="none">
              <a:solidFill>
                <a:schemeClr val="dk1"/>
              </a:solidFill>
              <a:latin typeface="Arial"/>
              <a:ea typeface="Arial"/>
              <a:cs typeface="Arial"/>
              <a:sym typeface="Arial"/>
            </a:endParaRPr>
          </a:p>
        </p:txBody>
      </p:sp>
      <p:sp>
        <p:nvSpPr>
          <p:cNvPr id="190" name="Google Shape;190;p25"/>
          <p:cNvSpPr txBox="1"/>
          <p:nvPr/>
        </p:nvSpPr>
        <p:spPr>
          <a:xfrm>
            <a:off x="6228272" y="6072996"/>
            <a:ext cx="449436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Kurts C et al. Nat Rev Immunol. 2013; 13:738-53</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60285" y="777787"/>
            <a:ext cx="5344539" cy="5275932"/>
          </a:xfrm>
          <a:prstGeom prst="rect">
            <a:avLst/>
          </a:prstGeom>
          <a:noFill/>
          <a:ln>
            <a:noFill/>
          </a:ln>
        </p:spPr>
      </p:pic>
      <p:sp>
        <p:nvSpPr>
          <p:cNvPr id="197" name="Google Shape;197;p26"/>
          <p:cNvSpPr txBox="1"/>
          <p:nvPr/>
        </p:nvSpPr>
        <p:spPr>
          <a:xfrm>
            <a:off x="112295" y="3546578"/>
            <a:ext cx="6343403" cy="23083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Although ratios of albumin-to-creatinine 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protein-to-creatinine (PCR) in random spot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urine samples are commonly used, recent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data highlight the </a:t>
            </a:r>
            <a:r>
              <a:rPr lang="en-US" sz="2400" b="1" i="0" u="none" strike="noStrike" cap="none">
                <a:solidFill>
                  <a:schemeClr val="dk1"/>
                </a:solidFill>
                <a:latin typeface="Arial"/>
                <a:ea typeface="Arial"/>
                <a:cs typeface="Arial"/>
                <a:sym typeface="Arial"/>
              </a:rPr>
              <a:t>poor agreement between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these ratios and 24-hour urine protein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measurements.</a:t>
            </a:r>
            <a:endParaRPr sz="2400" b="0" i="0" u="none" strike="noStrike" cap="none">
              <a:solidFill>
                <a:schemeClr val="dk1"/>
              </a:solidFill>
              <a:latin typeface="Arial"/>
              <a:ea typeface="Arial"/>
              <a:cs typeface="Arial"/>
              <a:sym typeface="Arial"/>
            </a:endParaRPr>
          </a:p>
        </p:txBody>
      </p:sp>
      <p:pic>
        <p:nvPicPr>
          <p:cNvPr id="198" name="Google Shape;198;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295" y="1079852"/>
            <a:ext cx="6343403" cy="1716389"/>
          </a:xfrm>
          <a:prstGeom prst="rect">
            <a:avLst/>
          </a:prstGeom>
          <a:noFill/>
          <a:ln>
            <a:noFill/>
          </a:ln>
        </p:spPr>
      </p:pic>
      <p:pic>
        <p:nvPicPr>
          <p:cNvPr id="199" name="Google Shape;199;p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18130" y="2890746"/>
            <a:ext cx="1768493" cy="172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p:nvPr/>
        </p:nvSpPr>
        <p:spPr>
          <a:xfrm>
            <a:off x="244574" y="5519172"/>
            <a:ext cx="11421687"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Although spot albumin-to-creatinine ratio and PCR are helpful in general clinical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management, they are not sufficiently accurate when therapeutic decisions about using high-risk medications are being made on small changes in proteinuria.</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06" name="Google Shape;206;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4389" y="432528"/>
            <a:ext cx="5732657" cy="4945063"/>
          </a:xfrm>
          <a:prstGeom prst="rect">
            <a:avLst/>
          </a:prstGeom>
          <a:noFill/>
          <a:ln>
            <a:noFill/>
          </a:ln>
        </p:spPr>
      </p:pic>
      <p:pic>
        <p:nvPicPr>
          <p:cNvPr id="207" name="Google Shape;207;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2193" y="432528"/>
            <a:ext cx="5538747" cy="4893008"/>
          </a:xfrm>
          <a:prstGeom prst="rect">
            <a:avLst/>
          </a:prstGeom>
          <a:noFill/>
          <a:ln w="9525" cap="flat" cmpd="sng">
            <a:solidFill>
              <a:schemeClr val="dk1"/>
            </a:solidFill>
            <a:prstDash val="solid"/>
            <a:miter lim="800000"/>
            <a:headEnd type="none" w="sm" len="sm"/>
            <a:tailEnd type="none" w="sm" len="sm"/>
          </a:ln>
        </p:spPr>
      </p:pic>
      <p:pic>
        <p:nvPicPr>
          <p:cNvPr id="208" name="Google Shape;208;p2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189079" y="2694276"/>
            <a:ext cx="1287536" cy="1641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0" descr="https://pbs.twimg.com/media/DO3wbMiUEAAb8C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62" name="Google Shape;62;p10"/>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p:nvPr/>
        </p:nvSpPr>
        <p:spPr>
          <a:xfrm>
            <a:off x="667462" y="5918663"/>
            <a:ext cx="10857075"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Importantly, the PCR from an intended 24-hour urine collection that is </a:t>
            </a:r>
            <a:r>
              <a:rPr lang="en-US" sz="2400" b="1" i="0" u="none" strike="noStrike" cap="none">
                <a:solidFill>
                  <a:schemeClr val="dk1"/>
                </a:solidFill>
                <a:latin typeface="Arial"/>
                <a:ea typeface="Arial"/>
                <a:cs typeface="Arial"/>
                <a:sym typeface="Arial"/>
              </a:rPr>
              <a:t>at least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50% complete </a:t>
            </a:r>
            <a:r>
              <a:rPr lang="en-US" sz="2400" b="0" i="0" u="none" strike="noStrike" cap="none">
                <a:solidFill>
                  <a:schemeClr val="dk1"/>
                </a:solidFill>
                <a:latin typeface="Arial"/>
                <a:ea typeface="Arial"/>
                <a:cs typeface="Arial"/>
                <a:sym typeface="Arial"/>
              </a:rPr>
              <a:t>has been shown to accurately reflect 24-hour proteinuria.</a:t>
            </a:r>
            <a:endParaRPr sz="2400" b="0" i="0" u="none" strike="noStrike" cap="none">
              <a:solidFill>
                <a:schemeClr val="dk1"/>
              </a:solidFill>
              <a:latin typeface="Arial"/>
              <a:ea typeface="Arial"/>
              <a:cs typeface="Arial"/>
              <a:sym typeface="Arial"/>
            </a:endParaRPr>
          </a:p>
        </p:txBody>
      </p:sp>
      <p:pic>
        <p:nvPicPr>
          <p:cNvPr id="214" name="Google Shape;214;p28"/>
          <p:cNvPicPr preferRelativeResize="0"/>
          <p:nvPr/>
        </p:nvPicPr>
        <p:blipFill rotWithShape="1">
          <a:blip r:embed="rId3">
            <a:alphaModFix/>
          </a:blip>
          <a:srcRect/>
          <a:stretch/>
        </p:blipFill>
        <p:spPr>
          <a:xfrm>
            <a:off x="946092" y="3158837"/>
            <a:ext cx="9734550" cy="2743200"/>
          </a:xfrm>
          <a:prstGeom prst="rect">
            <a:avLst/>
          </a:prstGeom>
          <a:noFill/>
          <a:ln>
            <a:noFill/>
          </a:ln>
        </p:spPr>
      </p:pic>
      <p:sp>
        <p:nvSpPr>
          <p:cNvPr id="215" name="Google Shape;215;p28"/>
          <p:cNvSpPr/>
          <p:nvPr/>
        </p:nvSpPr>
        <p:spPr>
          <a:xfrm>
            <a:off x="946092" y="5137265"/>
            <a:ext cx="9734550" cy="249382"/>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6" name="Google Shape;216;p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4548" y="328280"/>
            <a:ext cx="8791575" cy="2628900"/>
          </a:xfrm>
          <a:prstGeom prst="rect">
            <a:avLst/>
          </a:prstGeom>
          <a:noFill/>
          <a:ln>
            <a:noFill/>
          </a:ln>
        </p:spPr>
      </p:pic>
      <p:pic>
        <p:nvPicPr>
          <p:cNvPr id="217" name="Google Shape;217;p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227373" y="2814970"/>
            <a:ext cx="2185988" cy="133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p:nvPr/>
        </p:nvSpPr>
        <p:spPr>
          <a:xfrm>
            <a:off x="6284422" y="1052570"/>
            <a:ext cx="5554726"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a:t>
            </a:r>
            <a:r>
              <a:rPr lang="en-US" sz="2400" b="1" i="0" u="none" strike="noStrike" cap="none">
                <a:solidFill>
                  <a:schemeClr val="dk1"/>
                </a:solidFill>
                <a:latin typeface="Arial"/>
                <a:ea typeface="Arial"/>
                <a:cs typeface="Arial"/>
                <a:sym typeface="Arial"/>
              </a:rPr>
              <a:t>young children</a:t>
            </a:r>
            <a:r>
              <a:rPr lang="en-US" sz="2400" b="0" i="0" u="none" strike="noStrike" cap="none">
                <a:solidFill>
                  <a:schemeClr val="dk1"/>
                </a:solidFill>
                <a:latin typeface="Arial"/>
                <a:ea typeface="Arial"/>
                <a:cs typeface="Arial"/>
                <a:sym typeface="Arial"/>
              </a:rPr>
              <a:t>, obtaining a 24-hour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urine collection is usually not possible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PCR is the preferred means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assess proteinuria.</a:t>
            </a:r>
            <a:endParaRPr sz="2400" b="1" i="0" u="none" strike="noStrike" cap="none">
              <a:solidFill>
                <a:schemeClr val="dk1"/>
              </a:solidFill>
              <a:latin typeface="Arial"/>
              <a:ea typeface="Arial"/>
              <a:cs typeface="Arial"/>
              <a:sym typeface="Arial"/>
            </a:endParaRPr>
          </a:p>
        </p:txBody>
      </p:sp>
      <p:pic>
        <p:nvPicPr>
          <p:cNvPr id="224" name="Google Shape;224;p29" descr="Related image"/>
          <p:cNvPicPr preferRelativeResize="0"/>
          <p:nvPr/>
        </p:nvPicPr>
        <p:blipFill rotWithShape="1">
          <a:blip r:embed="rId3">
            <a:alphaModFix/>
          </a:blip>
          <a:srcRect/>
          <a:stretch/>
        </p:blipFill>
        <p:spPr>
          <a:xfrm>
            <a:off x="404957" y="1052570"/>
            <a:ext cx="5524500" cy="4124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Assessment of GFR</a:t>
            </a:r>
            <a:endParaRPr/>
          </a:p>
        </p:txBody>
      </p:sp>
      <p:sp>
        <p:nvSpPr>
          <p:cNvPr id="231" name="Google Shape;231;p30"/>
          <p:cNvSpPr txBox="1"/>
          <p:nvPr/>
        </p:nvSpPr>
        <p:spPr>
          <a:xfrm>
            <a:off x="6251045" y="4544345"/>
            <a:ext cx="5611473"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Newer, accurate techniques to measure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GFR are evolving.</a:t>
            </a:r>
            <a:endParaRPr sz="2400" b="0" i="0" u="none" strike="noStrike" cap="none">
              <a:solidFill>
                <a:schemeClr val="dk1"/>
              </a:solidFill>
              <a:latin typeface="Arial"/>
              <a:ea typeface="Arial"/>
              <a:cs typeface="Arial"/>
              <a:sym typeface="Arial"/>
            </a:endParaRPr>
          </a:p>
        </p:txBody>
      </p:sp>
      <p:pic>
        <p:nvPicPr>
          <p:cNvPr id="232" name="Google Shape;232;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884" y="942752"/>
            <a:ext cx="6045093" cy="2118935"/>
          </a:xfrm>
          <a:prstGeom prst="rect">
            <a:avLst/>
          </a:prstGeom>
          <a:noFill/>
          <a:ln>
            <a:noFill/>
          </a:ln>
        </p:spPr>
      </p:pic>
      <p:pic>
        <p:nvPicPr>
          <p:cNvPr id="233" name="Google Shape;233;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2075" y="3140148"/>
            <a:ext cx="4636975" cy="3653767"/>
          </a:xfrm>
          <a:prstGeom prst="rect">
            <a:avLst/>
          </a:prstGeom>
          <a:noFill/>
          <a:ln>
            <a:noFill/>
          </a:ln>
        </p:spPr>
      </p:pic>
      <p:pic>
        <p:nvPicPr>
          <p:cNvPr id="234" name="Google Shape;234;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42539" y="2954531"/>
            <a:ext cx="1801554" cy="149576"/>
          </a:xfrm>
          <a:prstGeom prst="rect">
            <a:avLst/>
          </a:prstGeom>
          <a:noFill/>
          <a:ln>
            <a:noFill/>
          </a:ln>
        </p:spPr>
      </p:pic>
      <p:pic>
        <p:nvPicPr>
          <p:cNvPr id="235" name="Google Shape;235;p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995892" y="815163"/>
            <a:ext cx="4420428" cy="34780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1"/>
          <p:cNvPicPr preferRelativeResize="0"/>
          <p:nvPr/>
        </p:nvPicPr>
        <p:blipFill rotWithShape="1">
          <a:blip r:embed="rId3">
            <a:alphaModFix/>
          </a:blip>
          <a:srcRect/>
          <a:stretch/>
        </p:blipFill>
        <p:spPr>
          <a:xfrm>
            <a:off x="2451821" y="515389"/>
            <a:ext cx="6949117" cy="5209136"/>
          </a:xfrm>
          <a:prstGeom prst="rect">
            <a:avLst/>
          </a:prstGeom>
          <a:noFill/>
          <a:ln>
            <a:noFill/>
          </a:ln>
        </p:spPr>
      </p:pic>
      <p:sp>
        <p:nvSpPr>
          <p:cNvPr id="241" name="Google Shape;241;p31"/>
          <p:cNvSpPr txBox="1"/>
          <p:nvPr/>
        </p:nvSpPr>
        <p:spPr>
          <a:xfrm>
            <a:off x="232756" y="5890779"/>
            <a:ext cx="1109835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Presently, the Chronic Kidney Disease Epidemiology Collaboration’s (CKD-EPI)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equation for estimating GFR is often used.</a:t>
            </a:r>
            <a:endParaRPr sz="2400" b="0" i="0" u="none" strike="noStrike" cap="none">
              <a:solidFill>
                <a:schemeClr val="dk1"/>
              </a:solidFill>
              <a:latin typeface="Arial"/>
              <a:ea typeface="Arial"/>
              <a:cs typeface="Arial"/>
              <a:sym typeface="Arial"/>
            </a:endParaRPr>
          </a:p>
        </p:txBody>
      </p:sp>
      <p:sp>
        <p:nvSpPr>
          <p:cNvPr id="242" name="Google Shape;242;p31"/>
          <p:cNvSpPr/>
          <p:nvPr/>
        </p:nvSpPr>
        <p:spPr>
          <a:xfrm>
            <a:off x="2576945" y="1330036"/>
            <a:ext cx="1945178" cy="565267"/>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p:nvPr/>
        </p:nvSpPr>
        <p:spPr>
          <a:xfrm>
            <a:off x="1778924" y="6114031"/>
            <a:ext cx="701345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Formulas have also been developed </a:t>
            </a:r>
            <a:r>
              <a:rPr lang="en-US" sz="2400" b="1" i="0" u="none" strike="noStrike" cap="none">
                <a:solidFill>
                  <a:schemeClr val="dk1"/>
                </a:solidFill>
                <a:latin typeface="Arial"/>
                <a:ea typeface="Arial"/>
                <a:cs typeface="Arial"/>
                <a:sym typeface="Arial"/>
              </a:rPr>
              <a:t>for children.</a:t>
            </a:r>
            <a:endParaRPr sz="2400" b="1" i="0" u="none" strike="noStrike" cap="none">
              <a:solidFill>
                <a:schemeClr val="dk1"/>
              </a:solidFill>
              <a:latin typeface="Arial"/>
              <a:ea typeface="Arial"/>
              <a:cs typeface="Arial"/>
              <a:sym typeface="Arial"/>
            </a:endParaRPr>
          </a:p>
        </p:txBody>
      </p:sp>
      <p:pic>
        <p:nvPicPr>
          <p:cNvPr id="248" name="Google Shape;248;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04165" y="691340"/>
            <a:ext cx="3465024" cy="3465024"/>
          </a:xfrm>
          <a:prstGeom prst="rect">
            <a:avLst/>
          </a:prstGeom>
          <a:noFill/>
          <a:ln>
            <a:noFill/>
          </a:ln>
        </p:spPr>
      </p:pic>
      <p:pic>
        <p:nvPicPr>
          <p:cNvPr id="249" name="Google Shape;249;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4212" y="585014"/>
            <a:ext cx="7521822" cy="2590576"/>
          </a:xfrm>
          <a:prstGeom prst="rect">
            <a:avLst/>
          </a:prstGeom>
          <a:noFill/>
          <a:ln>
            <a:noFill/>
          </a:ln>
        </p:spPr>
      </p:pic>
      <p:pic>
        <p:nvPicPr>
          <p:cNvPr id="250" name="Google Shape;250;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83977" y="3175590"/>
            <a:ext cx="2347918" cy="223838"/>
          </a:xfrm>
          <a:prstGeom prst="rect">
            <a:avLst/>
          </a:prstGeom>
          <a:noFill/>
          <a:ln>
            <a:noFill/>
          </a:ln>
        </p:spPr>
      </p:pic>
      <p:pic>
        <p:nvPicPr>
          <p:cNvPr id="251" name="Google Shape;251;p3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0417" y="3742551"/>
            <a:ext cx="7153275" cy="2009775"/>
          </a:xfrm>
          <a:prstGeom prst="rect">
            <a:avLst/>
          </a:prstGeom>
          <a:noFill/>
          <a:ln>
            <a:noFill/>
          </a:ln>
        </p:spPr>
      </p:pic>
      <p:pic>
        <p:nvPicPr>
          <p:cNvPr id="252" name="Google Shape;252;p3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83977" y="5750044"/>
            <a:ext cx="2301395" cy="18841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3"/>
          <p:cNvPicPr preferRelativeResize="0"/>
          <p:nvPr/>
        </p:nvPicPr>
        <p:blipFill rotWithShape="1">
          <a:blip r:embed="rId3">
            <a:alphaModFix/>
          </a:blip>
          <a:srcRect/>
          <a:stretch/>
        </p:blipFill>
        <p:spPr>
          <a:xfrm>
            <a:off x="454776" y="611505"/>
            <a:ext cx="4000500" cy="6000750"/>
          </a:xfrm>
          <a:prstGeom prst="rect">
            <a:avLst/>
          </a:prstGeom>
          <a:noFill/>
          <a:ln>
            <a:noFill/>
          </a:ln>
        </p:spPr>
      </p:pic>
      <p:sp>
        <p:nvSpPr>
          <p:cNvPr id="259" name="Google Shape;259;p33"/>
          <p:cNvSpPr txBox="1"/>
          <p:nvPr/>
        </p:nvSpPr>
        <p:spPr>
          <a:xfrm>
            <a:off x="4948843" y="611505"/>
            <a:ext cx="7276992"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 simple, reliable, and inexpensive biomarker of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kidney function is still wanting.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body" idx="2"/>
          </p:nvPr>
        </p:nvSpPr>
        <p:spPr>
          <a:xfrm>
            <a:off x="306000" y="367146"/>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Hematuria</a:t>
            </a:r>
            <a:endParaRPr/>
          </a:p>
        </p:txBody>
      </p:sp>
      <p:pic>
        <p:nvPicPr>
          <p:cNvPr id="266" name="Google Shape;266;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6000" y="811755"/>
            <a:ext cx="6885196" cy="5866245"/>
          </a:xfrm>
          <a:prstGeom prst="rect">
            <a:avLst/>
          </a:prstGeom>
          <a:noFill/>
          <a:ln>
            <a:noFill/>
          </a:ln>
        </p:spPr>
      </p:pic>
      <p:sp>
        <p:nvSpPr>
          <p:cNvPr id="267" name="Google Shape;267;p34"/>
          <p:cNvSpPr txBox="1"/>
          <p:nvPr/>
        </p:nvSpPr>
        <p:spPr>
          <a:xfrm>
            <a:off x="6096000" y="367146"/>
            <a:ext cx="5933034"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Macro- or microhematuria </a:t>
            </a:r>
            <a:r>
              <a:rPr lang="en-US" sz="2400" b="0" i="0" u="none" strike="noStrike" cap="none">
                <a:solidFill>
                  <a:schemeClr val="dk1"/>
                </a:solidFill>
                <a:latin typeface="Arial"/>
                <a:ea typeface="Arial"/>
                <a:cs typeface="Arial"/>
                <a:sym typeface="Arial"/>
              </a:rPr>
              <a:t>is associated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with almost all glomerular disorders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identification of </a:t>
            </a:r>
            <a:r>
              <a:rPr lang="en-US" sz="2400" b="1" i="0" u="none" strike="noStrike" cap="none">
                <a:solidFill>
                  <a:schemeClr val="dk1"/>
                </a:solidFill>
                <a:latin typeface="Arial"/>
                <a:ea typeface="Arial"/>
                <a:cs typeface="Arial"/>
                <a:sym typeface="Arial"/>
              </a:rPr>
              <a:t>red cell casts </a:t>
            </a:r>
            <a:r>
              <a:rPr lang="en-US" sz="2400" b="0" i="0" u="none" strike="noStrike" cap="none">
                <a:solidFill>
                  <a:schemeClr val="dk1"/>
                </a:solidFill>
                <a:latin typeface="Arial"/>
                <a:ea typeface="Arial"/>
                <a:cs typeface="Arial"/>
                <a:sym typeface="Arial"/>
              </a:rPr>
              <a:t>may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provide clues to nephritic disease.</a:t>
            </a:r>
            <a:endParaRPr sz="2400" b="0" i="0" u="none" strike="noStrike" cap="none">
              <a:solidFill>
                <a:schemeClr val="dk1"/>
              </a:solidFill>
              <a:latin typeface="Arial"/>
              <a:ea typeface="Arial"/>
              <a:cs typeface="Arial"/>
              <a:sym typeface="Arial"/>
            </a:endParaRPr>
          </a:p>
        </p:txBody>
      </p:sp>
      <p:pic>
        <p:nvPicPr>
          <p:cNvPr id="268" name="Google Shape;268;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58658" y="2113709"/>
            <a:ext cx="3838942" cy="3838942"/>
          </a:xfrm>
          <a:prstGeom prst="rect">
            <a:avLst/>
          </a:prstGeom>
          <a:noFill/>
          <a:ln>
            <a:noFill/>
          </a:ln>
        </p:spPr>
      </p:pic>
      <p:sp>
        <p:nvSpPr>
          <p:cNvPr id="269" name="Google Shape;269;p34"/>
          <p:cNvSpPr txBox="1"/>
          <p:nvPr/>
        </p:nvSpPr>
        <p:spPr>
          <a:xfrm>
            <a:off x="1783367" y="6427484"/>
            <a:ext cx="449436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Kurts C et al. Nat Rev Immunol. 2013; 13:738-53</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5" descr="Related image"/>
          <p:cNvPicPr preferRelativeResize="0"/>
          <p:nvPr/>
        </p:nvPicPr>
        <p:blipFill rotWithShape="1">
          <a:blip r:embed="rId3">
            <a:alphaModFix/>
          </a:blip>
          <a:srcRect/>
          <a:stretch/>
        </p:blipFill>
        <p:spPr>
          <a:xfrm>
            <a:off x="228418" y="1313411"/>
            <a:ext cx="5341110" cy="4573184"/>
          </a:xfrm>
          <a:prstGeom prst="rect">
            <a:avLst/>
          </a:prstGeom>
          <a:noFill/>
          <a:ln>
            <a:noFill/>
          </a:ln>
        </p:spPr>
      </p:pic>
      <p:sp>
        <p:nvSpPr>
          <p:cNvPr id="275" name="Google Shape;275;p35"/>
          <p:cNvSpPr txBox="1"/>
          <p:nvPr/>
        </p:nvSpPr>
        <p:spPr>
          <a:xfrm>
            <a:off x="5719157" y="1463550"/>
            <a:ext cx="6320961" cy="37856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Qualitatively, the routine urine dipstick can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distinguish the presence or absence of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microhematuria, but the capacity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quantitate hematuria has </a:t>
            </a:r>
            <a:r>
              <a:rPr lang="en-US" sz="2400" b="1" i="0" u="none" strike="noStrike" cap="none">
                <a:solidFill>
                  <a:schemeClr val="dk1"/>
                </a:solidFill>
                <a:latin typeface="Arial"/>
                <a:ea typeface="Arial"/>
                <a:cs typeface="Arial"/>
                <a:sym typeface="Arial"/>
              </a:rPr>
              <a:t>pitfalls</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timing between collection and examination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urine concentration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preparation of the urine pellet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pH of the urine, and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expertise of the examiner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p:nvPr/>
        </p:nvSpPr>
        <p:spPr>
          <a:xfrm>
            <a:off x="6972301" y="788787"/>
            <a:ext cx="5229317"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a:t>
            </a:r>
            <a:r>
              <a:rPr lang="en-US" sz="2400" b="1" i="0" u="none" strike="noStrike" cap="none">
                <a:solidFill>
                  <a:schemeClr val="dk1"/>
                </a:solidFill>
                <a:latin typeface="Arial"/>
                <a:ea typeface="Arial"/>
                <a:cs typeface="Arial"/>
                <a:sym typeface="Arial"/>
              </a:rPr>
              <a:t>disappearance of hematuria</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however, associated with </a:t>
            </a:r>
            <a:r>
              <a:rPr lang="en-US" sz="2400" b="1" i="0" u="none" strike="noStrike" cap="none">
                <a:solidFill>
                  <a:schemeClr val="dk1"/>
                </a:solidFill>
                <a:latin typeface="Arial"/>
                <a:ea typeface="Arial"/>
                <a:cs typeface="Arial"/>
                <a:sym typeface="Arial"/>
              </a:rPr>
              <a:t>complete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clinical remission </a:t>
            </a:r>
            <a:r>
              <a:rPr lang="en-US" sz="2400" b="0" i="0" u="none" strike="noStrike" cap="none">
                <a:solidFill>
                  <a:schemeClr val="dk1"/>
                </a:solidFill>
                <a:latin typeface="Arial"/>
                <a:ea typeface="Arial"/>
                <a:cs typeface="Arial"/>
                <a:sym typeface="Arial"/>
              </a:rPr>
              <a:t>can be important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assessing the activity of diseases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such as IgAN and antineutrophil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cytoplasmic antibody vasculitis</a:t>
            </a:r>
            <a:endParaRPr sz="1400" b="0" i="0" u="none" strike="noStrike" cap="none">
              <a:solidFill>
                <a:srgbClr val="000000"/>
              </a:solidFill>
              <a:latin typeface="Arial"/>
              <a:ea typeface="Arial"/>
              <a:cs typeface="Arial"/>
              <a:sym typeface="Arial"/>
            </a:endParaRPr>
          </a:p>
        </p:txBody>
      </p:sp>
      <p:pic>
        <p:nvPicPr>
          <p:cNvPr id="281" name="Google Shape;281;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565" y="311889"/>
            <a:ext cx="6304282" cy="2289544"/>
          </a:xfrm>
          <a:prstGeom prst="rect">
            <a:avLst/>
          </a:prstGeom>
          <a:noFill/>
          <a:ln>
            <a:noFill/>
          </a:ln>
        </p:spPr>
      </p:pic>
      <p:pic>
        <p:nvPicPr>
          <p:cNvPr id="282" name="Google Shape;282;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18258" y="2738703"/>
            <a:ext cx="2017222" cy="141168"/>
          </a:xfrm>
          <a:prstGeom prst="rect">
            <a:avLst/>
          </a:prstGeom>
          <a:noFill/>
          <a:ln>
            <a:noFill/>
          </a:ln>
        </p:spPr>
      </p:pic>
      <p:pic>
        <p:nvPicPr>
          <p:cNvPr id="283" name="Google Shape;283;p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9088" y="3270466"/>
            <a:ext cx="6653213" cy="33744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Outcome measures</a:t>
            </a:r>
            <a:endParaRPr/>
          </a:p>
        </p:txBody>
      </p:sp>
      <p:sp>
        <p:nvSpPr>
          <p:cNvPr id="290" name="Google Shape;290;p37"/>
          <p:cNvSpPr txBox="1">
            <a:spLocks noGrp="1"/>
          </p:cNvSpPr>
          <p:nvPr>
            <p:ph type="body" idx="4"/>
          </p:nvPr>
        </p:nvSpPr>
        <p:spPr>
          <a:xfrm>
            <a:off x="6345368" y="1650206"/>
            <a:ext cx="5472000" cy="411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b="1">
                <a:solidFill>
                  <a:schemeClr val="dk1"/>
                </a:solidFill>
              </a:rPr>
              <a:t>Regulatory agencies still grant approval for drugs in GN based on the classic findings:</a:t>
            </a:r>
            <a:endParaRPr b="1"/>
          </a:p>
          <a:p>
            <a:pPr marL="685800" lvl="1" indent="-228600" algn="l" rtl="0">
              <a:lnSpc>
                <a:spcPct val="90000"/>
              </a:lnSpc>
              <a:spcBef>
                <a:spcPts val="1200"/>
              </a:spcBef>
              <a:spcAft>
                <a:spcPts val="0"/>
              </a:spcAft>
              <a:buSzPts val="2400"/>
              <a:buChar char="•"/>
            </a:pPr>
            <a:r>
              <a:rPr lang="en-US" sz="2400">
                <a:solidFill>
                  <a:schemeClr val="dk1"/>
                </a:solidFill>
              </a:rPr>
              <a:t>Complete remission of proteinuria, as a positive outcome</a:t>
            </a:r>
            <a:endParaRPr sz="2400">
              <a:solidFill>
                <a:schemeClr val="dk1"/>
              </a:solidFill>
            </a:endParaRPr>
          </a:p>
          <a:p>
            <a:pPr marL="685800" lvl="1" indent="-228600" algn="l" rtl="0">
              <a:lnSpc>
                <a:spcPct val="90000"/>
              </a:lnSpc>
              <a:spcBef>
                <a:spcPts val="1200"/>
              </a:spcBef>
              <a:spcAft>
                <a:spcPts val="0"/>
              </a:spcAft>
              <a:buSzPts val="2400"/>
              <a:buChar char="•"/>
            </a:pPr>
            <a:r>
              <a:rPr lang="en-US" sz="2400">
                <a:solidFill>
                  <a:schemeClr val="dk1"/>
                </a:solidFill>
              </a:rPr>
              <a:t>End-stage kidney disease (ESKD) (or a 50% reduction in eGFR), and/or mortality as negative outcomes</a:t>
            </a:r>
            <a:endParaRPr sz="2400">
              <a:solidFill>
                <a:schemeClr val="dk1"/>
              </a:solidFill>
            </a:endParaRPr>
          </a:p>
          <a:p>
            <a:pPr marL="228600" lvl="0" indent="-101600" algn="l" rtl="0">
              <a:lnSpc>
                <a:spcPct val="90000"/>
              </a:lnSpc>
              <a:spcBef>
                <a:spcPts val="1200"/>
              </a:spcBef>
              <a:spcAft>
                <a:spcPts val="0"/>
              </a:spcAft>
              <a:buClr>
                <a:srgbClr val="004990"/>
              </a:buClr>
              <a:buSzPts val="2000"/>
              <a:buNone/>
            </a:pPr>
            <a:endParaRPr/>
          </a:p>
        </p:txBody>
      </p:sp>
      <p:pic>
        <p:nvPicPr>
          <p:cNvPr id="291" name="Google Shape;291;p37"/>
          <p:cNvPicPr preferRelativeResize="0"/>
          <p:nvPr/>
        </p:nvPicPr>
        <p:blipFill rotWithShape="1">
          <a:blip r:embed="rId3">
            <a:alphaModFix/>
          </a:blip>
          <a:srcRect/>
          <a:stretch/>
        </p:blipFill>
        <p:spPr>
          <a:xfrm>
            <a:off x="201604" y="1736551"/>
            <a:ext cx="5750118" cy="38264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1"/>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69" name="Google Shape;69;p11"/>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70" name="Google Shape;70;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71" name="Google Shape;71;p11"/>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a:spLocks noGrp="1"/>
          </p:cNvSpPr>
          <p:nvPr>
            <p:ph type="body" idx="4"/>
          </p:nvPr>
        </p:nvSpPr>
        <p:spPr>
          <a:xfrm>
            <a:off x="6385689" y="1670362"/>
            <a:ext cx="5472000" cy="411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rgbClr val="000000"/>
                </a:solidFill>
              </a:rPr>
              <a:t>Recent collaborations among the US Food and Drug Administration, the pharmaceutical industry, and members of nephrology organizations, under the umbrella of the Kidney Health Initiative, are developing alternative surrogate endpoints for drug approval. </a:t>
            </a:r>
            <a:endParaRPr/>
          </a:p>
          <a:p>
            <a:pPr marL="228600" lvl="0" indent="-101600" algn="l" rtl="0">
              <a:lnSpc>
                <a:spcPct val="90000"/>
              </a:lnSpc>
              <a:spcBef>
                <a:spcPts val="1200"/>
              </a:spcBef>
              <a:spcAft>
                <a:spcPts val="0"/>
              </a:spcAft>
              <a:buClr>
                <a:srgbClr val="004990"/>
              </a:buClr>
              <a:buSzPts val="2000"/>
              <a:buNone/>
            </a:pPr>
            <a:endParaRPr/>
          </a:p>
        </p:txBody>
      </p:sp>
      <p:pic>
        <p:nvPicPr>
          <p:cNvPr id="298" name="Google Shape;298;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0225" y="1703373"/>
            <a:ext cx="5849514" cy="27712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The concept of “futility” can be critical to patient management </a:t>
            </a:r>
            <a:endParaRPr/>
          </a:p>
        </p:txBody>
      </p:sp>
      <p:sp>
        <p:nvSpPr>
          <p:cNvPr id="305" name="Google Shape;305;p39"/>
          <p:cNvSpPr txBox="1"/>
          <p:nvPr/>
        </p:nvSpPr>
        <p:spPr>
          <a:xfrm>
            <a:off x="5760431" y="1185269"/>
            <a:ext cx="6431569" cy="526297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This </a:t>
            </a:r>
            <a:r>
              <a:rPr lang="en-US" sz="2400" b="1" i="0" u="none" strike="noStrike" cap="none">
                <a:solidFill>
                  <a:schemeClr val="dk1"/>
                </a:solidFill>
                <a:latin typeface="Arial"/>
                <a:ea typeface="Arial"/>
                <a:cs typeface="Arial"/>
                <a:sym typeface="Arial"/>
              </a:rPr>
              <a:t>“point of no return” </a:t>
            </a:r>
            <a:r>
              <a:rPr lang="en-US" sz="2400" b="0" i="0" u="none" strike="noStrike" cap="none">
                <a:solidFill>
                  <a:schemeClr val="dk1"/>
                </a:solidFill>
                <a:latin typeface="Arial"/>
                <a:ea typeface="Arial"/>
                <a:cs typeface="Arial"/>
                <a:sym typeface="Arial"/>
              </a:rPr>
              <a:t>is usually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deﬁned by a </a:t>
            </a:r>
            <a:r>
              <a:rPr lang="en-US" sz="2400" b="1" i="0" u="none" strike="noStrike" cap="none">
                <a:solidFill>
                  <a:schemeClr val="dk1"/>
                </a:solidFill>
                <a:latin typeface="Arial"/>
                <a:ea typeface="Arial"/>
                <a:cs typeface="Arial"/>
                <a:sym typeface="Arial"/>
              </a:rPr>
              <a:t>low eGFR, often &lt; 30 ml/min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per 1.73 m</a:t>
            </a:r>
            <a:r>
              <a:rPr lang="en-US" sz="2400" b="1" i="0" u="none" strike="noStrike" cap="none" baseline="30000">
                <a:solidFill>
                  <a:schemeClr val="dk1"/>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and/or kidney biopsy that shows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high degree of </a:t>
            </a:r>
            <a:r>
              <a:rPr lang="en-US" sz="2400" b="1" i="0" u="none" strike="noStrike" cap="none">
                <a:solidFill>
                  <a:schemeClr val="dk1"/>
                </a:solidFill>
                <a:latin typeface="Arial"/>
                <a:ea typeface="Arial"/>
                <a:cs typeface="Arial"/>
                <a:sym typeface="Arial"/>
              </a:rPr>
              <a:t>irreversible chronic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changes</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Currently, the </a:t>
            </a:r>
            <a:r>
              <a:rPr lang="en-US" sz="2400" b="1" i="0" u="none" strike="noStrike" cap="none">
                <a:solidFill>
                  <a:schemeClr val="dk1"/>
                </a:solidFill>
                <a:latin typeface="Arial"/>
                <a:ea typeface="Arial"/>
                <a:cs typeface="Arial"/>
                <a:sym typeface="Arial"/>
              </a:rPr>
              <a:t>rate of change in kidney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function </a:t>
            </a:r>
            <a:r>
              <a:rPr lang="en-US" sz="2400" b="0" i="0" u="none" strike="noStrike" cap="none">
                <a:solidFill>
                  <a:schemeClr val="dk1"/>
                </a:solidFill>
                <a:latin typeface="Arial"/>
                <a:ea typeface="Arial"/>
                <a:cs typeface="Arial"/>
                <a:sym typeface="Arial"/>
              </a:rPr>
              <a:t>is likely more important than a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single cross-sectional measurement of eGFR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deﬁning futility.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Additionally, </a:t>
            </a:r>
            <a:r>
              <a:rPr lang="en-US" sz="2400" b="1" i="0" u="none" strike="noStrike" cap="none">
                <a:solidFill>
                  <a:schemeClr val="dk1"/>
                </a:solidFill>
                <a:latin typeface="Arial"/>
                <a:ea typeface="Arial"/>
                <a:cs typeface="Arial"/>
                <a:sym typeface="Arial"/>
              </a:rPr>
              <a:t>age</a:t>
            </a:r>
            <a:r>
              <a:rPr lang="en-US" sz="2400" b="0" i="0" u="none" strike="noStrike" cap="none">
                <a:solidFill>
                  <a:schemeClr val="dk1"/>
                </a:solidFill>
                <a:latin typeface="Arial"/>
                <a:ea typeface="Arial"/>
                <a:cs typeface="Arial"/>
                <a:sym typeface="Arial"/>
              </a:rPr>
              <a:t> and </a:t>
            </a:r>
            <a:r>
              <a:rPr lang="en-US" sz="2400" b="1" i="0" u="none" strike="noStrike" cap="none">
                <a:solidFill>
                  <a:schemeClr val="dk1"/>
                </a:solidFill>
                <a:latin typeface="Arial"/>
                <a:ea typeface="Arial"/>
                <a:cs typeface="Arial"/>
                <a:sym typeface="Arial"/>
              </a:rPr>
              <a:t>overall wellness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should be considered when determining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futility.</a:t>
            </a:r>
            <a:endParaRPr sz="1400" b="0" i="0" u="none" strike="noStrike" cap="none">
              <a:solidFill>
                <a:srgbClr val="000000"/>
              </a:solidFill>
              <a:latin typeface="Arial"/>
              <a:ea typeface="Arial"/>
              <a:cs typeface="Arial"/>
              <a:sym typeface="Arial"/>
            </a:endParaRPr>
          </a:p>
        </p:txBody>
      </p:sp>
      <p:pic>
        <p:nvPicPr>
          <p:cNvPr id="306" name="Google Shape;306;p39"/>
          <p:cNvPicPr preferRelativeResize="0"/>
          <p:nvPr/>
        </p:nvPicPr>
        <p:blipFill rotWithShape="1">
          <a:blip r:embed="rId3">
            <a:alphaModFix/>
          </a:blip>
          <a:srcRect/>
          <a:stretch/>
        </p:blipFill>
        <p:spPr>
          <a:xfrm>
            <a:off x="496654" y="1332991"/>
            <a:ext cx="4941934" cy="49918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subTitle" idx="1"/>
          </p:nvPr>
        </p:nvSpPr>
        <p:spPr>
          <a:xfrm>
            <a:off x="306000" y="1650206"/>
            <a:ext cx="5472000" cy="41097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b="1"/>
              <a:t>RISK FACTORS FOR PROGRESSIVE LOSS OF GFR</a:t>
            </a:r>
            <a:endParaRPr/>
          </a:p>
          <a:p>
            <a:pPr marL="230400" lvl="0" indent="-230400" algn="l" rtl="0">
              <a:lnSpc>
                <a:spcPct val="90000"/>
              </a:lnSpc>
              <a:spcBef>
                <a:spcPts val="1200"/>
              </a:spcBef>
              <a:spcAft>
                <a:spcPts val="0"/>
              </a:spcAft>
              <a:buClr>
                <a:schemeClr val="dk2"/>
              </a:buClr>
              <a:buSzPts val="2400"/>
              <a:buFont typeface="Arial"/>
              <a:buChar char="•"/>
            </a:pPr>
            <a:r>
              <a:rPr lang="en-US" sz="2400"/>
              <a:t>Persistent proteinuria</a:t>
            </a:r>
            <a:endParaRPr/>
          </a:p>
          <a:p>
            <a:pPr marL="230400" lvl="0" indent="-230400" algn="l" rtl="0">
              <a:lnSpc>
                <a:spcPct val="90000"/>
              </a:lnSpc>
              <a:spcBef>
                <a:spcPts val="1200"/>
              </a:spcBef>
              <a:spcAft>
                <a:spcPts val="0"/>
              </a:spcAft>
              <a:buClr>
                <a:schemeClr val="dk2"/>
              </a:buClr>
              <a:buSzPts val="2400"/>
              <a:buFont typeface="Arial"/>
              <a:buChar char="•"/>
            </a:pPr>
            <a:r>
              <a:rPr lang="en-US" sz="2400"/>
              <a:t>Poorly-controlled hypertension</a:t>
            </a:r>
            <a:endParaRPr/>
          </a:p>
          <a:p>
            <a:pPr marL="230400" lvl="0" indent="-230400" algn="l" rtl="0">
              <a:lnSpc>
                <a:spcPct val="90000"/>
              </a:lnSpc>
              <a:spcBef>
                <a:spcPts val="1200"/>
              </a:spcBef>
              <a:spcAft>
                <a:spcPts val="0"/>
              </a:spcAft>
              <a:buClr>
                <a:schemeClr val="dk2"/>
              </a:buClr>
              <a:buSzPts val="2400"/>
              <a:buFont typeface="Arial"/>
              <a:buChar char="•"/>
            </a:pPr>
            <a:r>
              <a:rPr lang="en-US" sz="2400"/>
              <a:t>Poorly-controlled diabetes mellitus</a:t>
            </a:r>
            <a:endParaRPr/>
          </a:p>
          <a:p>
            <a:pPr marL="230400" lvl="0" indent="-230400" algn="l" rtl="0">
              <a:lnSpc>
                <a:spcPct val="90000"/>
              </a:lnSpc>
              <a:spcBef>
                <a:spcPts val="1200"/>
              </a:spcBef>
              <a:spcAft>
                <a:spcPts val="0"/>
              </a:spcAft>
              <a:buClr>
                <a:schemeClr val="dk2"/>
              </a:buClr>
              <a:buSzPts val="2400"/>
              <a:buFont typeface="Arial"/>
              <a:buChar char="•"/>
            </a:pPr>
            <a:r>
              <a:rPr lang="en-US" sz="2400"/>
              <a:t>Smoking</a:t>
            </a:r>
            <a:endParaRPr/>
          </a:p>
          <a:p>
            <a:pPr marL="230400" lvl="0" indent="-230400" algn="l" rtl="0">
              <a:lnSpc>
                <a:spcPct val="90000"/>
              </a:lnSpc>
              <a:spcBef>
                <a:spcPts val="1200"/>
              </a:spcBef>
              <a:spcAft>
                <a:spcPts val="0"/>
              </a:spcAft>
              <a:buClr>
                <a:schemeClr val="dk2"/>
              </a:buClr>
              <a:buSzPts val="2400"/>
              <a:buFont typeface="Arial"/>
              <a:buChar char="•"/>
            </a:pPr>
            <a:r>
              <a:rPr lang="en-US" sz="2400"/>
              <a:t>Widespread cardiovascular disease</a:t>
            </a:r>
            <a:endParaRPr/>
          </a:p>
          <a:p>
            <a:pPr marL="230400" lvl="0" indent="-230400" algn="l" rtl="0">
              <a:lnSpc>
                <a:spcPct val="90000"/>
              </a:lnSpc>
              <a:spcBef>
                <a:spcPts val="1200"/>
              </a:spcBef>
              <a:spcAft>
                <a:spcPts val="0"/>
              </a:spcAft>
              <a:buClr>
                <a:schemeClr val="dk2"/>
              </a:buClr>
              <a:buSzPts val="2400"/>
              <a:buFont typeface="Arial"/>
              <a:buChar char="•"/>
            </a:pPr>
            <a:r>
              <a:rPr lang="en-US" sz="2400"/>
              <a:t>Use of nephrotoxic drugs</a:t>
            </a:r>
            <a:endParaRPr sz="2400"/>
          </a:p>
        </p:txBody>
      </p:sp>
      <p:sp>
        <p:nvSpPr>
          <p:cNvPr id="313" name="Google Shape;313;p40"/>
          <p:cNvSpPr txBox="1">
            <a:spLocks noGrp="1"/>
          </p:cNvSpPr>
          <p:nvPr>
            <p:ph type="body" idx="3"/>
          </p:nvPr>
        </p:nvSpPr>
        <p:spPr>
          <a:xfrm>
            <a:off x="216354" y="458695"/>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Determinants of Progression of Kidney Disease</a:t>
            </a:r>
            <a:endParaRPr/>
          </a:p>
        </p:txBody>
      </p:sp>
      <p:pic>
        <p:nvPicPr>
          <p:cNvPr id="314" name="Google Shape;31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60904" y="1102072"/>
            <a:ext cx="3693537" cy="554030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body" idx="3"/>
          </p:nvPr>
        </p:nvSpPr>
        <p:spPr>
          <a:xfrm>
            <a:off x="306000" y="413872"/>
            <a:ext cx="11091600"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Determinants of Progression of Kidney Disease</a:t>
            </a:r>
            <a:endParaRPr/>
          </a:p>
        </p:txBody>
      </p:sp>
      <p:sp>
        <p:nvSpPr>
          <p:cNvPr id="321" name="Google Shape;321;p41"/>
          <p:cNvSpPr txBox="1">
            <a:spLocks noGrp="1"/>
          </p:cNvSpPr>
          <p:nvPr>
            <p:ph type="body" idx="4"/>
          </p:nvPr>
        </p:nvSpPr>
        <p:spPr>
          <a:xfrm>
            <a:off x="5921999" y="1650206"/>
            <a:ext cx="5784045" cy="411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b="1"/>
              <a:t>EMERGING RISK FACTORS FOR PROGRESSIVE LOSS OF GFR</a:t>
            </a:r>
            <a:endParaRPr/>
          </a:p>
          <a:p>
            <a:pPr marL="228600" lvl="0" indent="-228600" algn="l" rtl="0">
              <a:lnSpc>
                <a:spcPct val="90000"/>
              </a:lnSpc>
              <a:spcBef>
                <a:spcPts val="1200"/>
              </a:spcBef>
              <a:spcAft>
                <a:spcPts val="0"/>
              </a:spcAft>
              <a:buClr>
                <a:srgbClr val="004990"/>
              </a:buClr>
              <a:buSzPts val="2400"/>
              <a:buChar char="•"/>
            </a:pPr>
            <a:r>
              <a:rPr lang="en-US" sz="2400"/>
              <a:t>Prematurity (low birth weight) and other reasons for low nephron number</a:t>
            </a:r>
            <a:endParaRPr/>
          </a:p>
          <a:p>
            <a:pPr marL="228600" lvl="0" indent="-228600" algn="l" rtl="0">
              <a:lnSpc>
                <a:spcPct val="90000"/>
              </a:lnSpc>
              <a:spcBef>
                <a:spcPts val="1200"/>
              </a:spcBef>
              <a:spcAft>
                <a:spcPts val="0"/>
              </a:spcAft>
              <a:buClr>
                <a:srgbClr val="004990"/>
              </a:buClr>
              <a:buSzPts val="2400"/>
              <a:buChar char="•"/>
            </a:pPr>
            <a:r>
              <a:rPr lang="en-US" sz="2400"/>
              <a:t>Low sleep duration and other related disorders (e.g., restless legs syndrome, sleep apnea)</a:t>
            </a:r>
            <a:endParaRPr/>
          </a:p>
          <a:p>
            <a:pPr marL="228600" lvl="0" indent="-228600" algn="l" rtl="0">
              <a:lnSpc>
                <a:spcPct val="90000"/>
              </a:lnSpc>
              <a:spcBef>
                <a:spcPts val="1200"/>
              </a:spcBef>
              <a:spcAft>
                <a:spcPts val="0"/>
              </a:spcAft>
              <a:buClr>
                <a:srgbClr val="004990"/>
              </a:buClr>
              <a:buSzPts val="2400"/>
              <a:buChar char="•"/>
            </a:pPr>
            <a:r>
              <a:rPr lang="en-US" sz="2400"/>
              <a:t>Obesity</a:t>
            </a:r>
            <a:endParaRPr/>
          </a:p>
          <a:p>
            <a:pPr marL="228600" lvl="0" indent="-228600" algn="l" rtl="0">
              <a:lnSpc>
                <a:spcPct val="90000"/>
              </a:lnSpc>
              <a:spcBef>
                <a:spcPts val="1200"/>
              </a:spcBef>
              <a:spcAft>
                <a:spcPts val="0"/>
              </a:spcAft>
              <a:buClr>
                <a:srgbClr val="004990"/>
              </a:buClr>
              <a:buSzPts val="2400"/>
              <a:buChar char="•"/>
            </a:pPr>
            <a:r>
              <a:rPr lang="en-US" sz="2400"/>
              <a:t>Gender ?</a:t>
            </a:r>
            <a:endParaRPr sz="2400"/>
          </a:p>
        </p:txBody>
      </p:sp>
      <p:pic>
        <p:nvPicPr>
          <p:cNvPr id="322" name="Google Shape;322;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186" y="1078114"/>
            <a:ext cx="3757024" cy="563553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2"/>
          <p:cNvSpPr txBox="1">
            <a:spLocks noGrp="1"/>
          </p:cNvSpPr>
          <p:nvPr>
            <p:ph type="body" idx="2"/>
          </p:nvPr>
        </p:nvSpPr>
        <p:spPr>
          <a:xfrm>
            <a:off x="306000" y="3599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Genetic Testing</a:t>
            </a:r>
            <a:endParaRPr/>
          </a:p>
        </p:txBody>
      </p:sp>
      <p:sp>
        <p:nvSpPr>
          <p:cNvPr id="329" name="Google Shape;329;p42"/>
          <p:cNvSpPr txBox="1"/>
          <p:nvPr/>
        </p:nvSpPr>
        <p:spPr>
          <a:xfrm>
            <a:off x="6904975" y="725358"/>
            <a:ext cx="5387667" cy="48936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Genetic testing </a:t>
            </a:r>
            <a:r>
              <a:rPr lang="en-US" sz="2400" b="0" i="0" u="none" strike="noStrike" cap="none">
                <a:solidFill>
                  <a:schemeClr val="dk1"/>
                </a:solidFill>
                <a:latin typeface="Arial"/>
                <a:ea typeface="Arial"/>
                <a:cs typeface="Arial"/>
                <a:sym typeface="Arial"/>
              </a:rPr>
              <a:t>has rapidly evolved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and its role has expanded to include: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conﬁrming clinical diagnoses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establishing inheritance patterns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differentiating heterogeneous</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disorders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determining appropriate treatment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guiding decisions about family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planning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determining the cause of </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unexplained familial kidney disorders</a:t>
            </a:r>
            <a:endParaRPr sz="1400" b="0" i="0" u="none" strike="noStrike" cap="none">
              <a:solidFill>
                <a:srgbClr val="000000"/>
              </a:solidFill>
              <a:latin typeface="Arial"/>
              <a:ea typeface="Arial"/>
              <a:cs typeface="Arial"/>
              <a:sym typeface="Arial"/>
            </a:endParaRPr>
          </a:p>
        </p:txBody>
      </p:sp>
      <p:sp>
        <p:nvSpPr>
          <p:cNvPr id="330" name="Google Shape;330;p42"/>
          <p:cNvSpPr txBox="1"/>
          <p:nvPr/>
        </p:nvSpPr>
        <p:spPr>
          <a:xfrm>
            <a:off x="3130137" y="5852265"/>
            <a:ext cx="392501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Sampson MG et al. Pediatr Nephrol. 2015; 30:51-63</a:t>
            </a:r>
            <a:endParaRPr sz="1400" b="0" i="0" u="none" strike="noStrike" cap="none">
              <a:solidFill>
                <a:srgbClr val="000000"/>
              </a:solidFill>
              <a:latin typeface="Arial"/>
              <a:ea typeface="Arial"/>
              <a:cs typeface="Arial"/>
              <a:sym typeface="Arial"/>
            </a:endParaRPr>
          </a:p>
        </p:txBody>
      </p:sp>
      <p:pic>
        <p:nvPicPr>
          <p:cNvPr id="331" name="Google Shape;331;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7868" y="1373998"/>
            <a:ext cx="6494918" cy="44253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2167" y="454917"/>
            <a:ext cx="4725659" cy="6201846"/>
          </a:xfrm>
          <a:prstGeom prst="rect">
            <a:avLst/>
          </a:prstGeom>
          <a:noFill/>
          <a:ln>
            <a:noFill/>
          </a:ln>
        </p:spPr>
      </p:pic>
      <p:sp>
        <p:nvSpPr>
          <p:cNvPr id="338" name="Google Shape;338;p43"/>
          <p:cNvSpPr txBox="1"/>
          <p:nvPr/>
        </p:nvSpPr>
        <p:spPr>
          <a:xfrm>
            <a:off x="5451895" y="954019"/>
            <a:ext cx="6507023" cy="267765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It is also expected to be used for identifying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new risk factors for susceptibility and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progression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Currently cost and unclear clinical implications limit the use of genetic testing</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9" name="Google Shape;339;p43"/>
          <p:cNvSpPr txBox="1"/>
          <p:nvPr/>
        </p:nvSpPr>
        <p:spPr>
          <a:xfrm>
            <a:off x="5230056" y="6379764"/>
            <a:ext cx="392501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Sampson MG et al. Pediatr Nephrol. 2015; 30:51-63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ctrTitle"/>
          </p:nvPr>
        </p:nvSpPr>
        <p:spPr>
          <a:xfrm>
            <a:off x="2197100" y="768350"/>
            <a:ext cx="9740900" cy="78240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Management of Complications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5"/>
          <p:cNvSpPr txBox="1">
            <a:spLocks noGrp="1"/>
          </p:cNvSpPr>
          <p:nvPr>
            <p:ph type="body" idx="2"/>
          </p:nvPr>
        </p:nvSpPr>
        <p:spPr>
          <a:xfrm>
            <a:off x="433648" y="36087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Hypertension control remains crucial to the management of GN </a:t>
            </a:r>
            <a:endParaRPr/>
          </a:p>
        </p:txBody>
      </p:sp>
      <p:pic>
        <p:nvPicPr>
          <p:cNvPr id="351" name="Google Shape;351;p45"/>
          <p:cNvPicPr preferRelativeResize="0"/>
          <p:nvPr/>
        </p:nvPicPr>
        <p:blipFill rotWithShape="1">
          <a:blip r:embed="rId3">
            <a:alphaModFix/>
          </a:blip>
          <a:srcRect/>
          <a:stretch/>
        </p:blipFill>
        <p:spPr>
          <a:xfrm>
            <a:off x="403766" y="1103177"/>
            <a:ext cx="4321232" cy="5693223"/>
          </a:xfrm>
          <a:prstGeom prst="rect">
            <a:avLst/>
          </a:prstGeom>
          <a:noFill/>
          <a:ln>
            <a:noFill/>
          </a:ln>
        </p:spPr>
      </p:pic>
      <p:sp>
        <p:nvSpPr>
          <p:cNvPr id="352" name="Google Shape;352;p45"/>
          <p:cNvSpPr txBox="1"/>
          <p:nvPr/>
        </p:nvSpPr>
        <p:spPr>
          <a:xfrm>
            <a:off x="5141656" y="1169705"/>
            <a:ext cx="5952270"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Although some controversy remains, data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support a </a:t>
            </a:r>
            <a:r>
              <a:rPr lang="en-US" sz="2400" b="1" i="0" u="none" strike="noStrike" cap="none">
                <a:solidFill>
                  <a:schemeClr val="dk1"/>
                </a:solidFill>
                <a:latin typeface="Arial"/>
                <a:ea typeface="Arial"/>
                <a:cs typeface="Arial"/>
                <a:sym typeface="Arial"/>
              </a:rPr>
              <a:t>BP target of 125/75 mm Hg </a:t>
            </a:r>
            <a:r>
              <a:rPr lang="en-US" sz="2400" b="0" i="0" u="none" strike="noStrike" cap="none">
                <a:solidFill>
                  <a:schemeClr val="dk1"/>
                </a:solidFill>
                <a:latin typeface="Arial"/>
                <a:ea typeface="Arial"/>
                <a:cs typeface="Arial"/>
                <a:sym typeface="Arial"/>
              </a:rPr>
              <a:t>in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GN patient with </a:t>
            </a:r>
            <a:r>
              <a:rPr lang="en-US" sz="2400" b="1" i="0" u="none" strike="noStrike" cap="none">
                <a:solidFill>
                  <a:schemeClr val="dk1"/>
                </a:solidFill>
                <a:latin typeface="Arial"/>
                <a:ea typeface="Arial"/>
                <a:cs typeface="Arial"/>
                <a:sym typeface="Arial"/>
              </a:rPr>
              <a:t>proteinuria &gt;1 g/d.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6"/>
          <p:cNvSpPr txBox="1"/>
          <p:nvPr/>
        </p:nvSpPr>
        <p:spPr>
          <a:xfrm>
            <a:off x="5382883" y="649412"/>
            <a:ext cx="6657913" cy="3416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Critical to the management of resistant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hypertension is a careful review of the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patient’s </a:t>
            </a:r>
            <a:r>
              <a:rPr lang="en-US" sz="2400" b="1" i="0" u="none" strike="noStrike" cap="none">
                <a:solidFill>
                  <a:schemeClr val="dk1"/>
                </a:solidFill>
                <a:latin typeface="Arial"/>
                <a:ea typeface="Arial"/>
                <a:cs typeface="Arial"/>
                <a:sym typeface="Arial"/>
              </a:rPr>
              <a:t>dietary sodium intake</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Educating the patient on how to interpret</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food labels </a:t>
            </a:r>
            <a:r>
              <a:rPr lang="en-US" sz="2400" b="0" i="0" u="none" strike="noStrike" cap="none">
                <a:solidFill>
                  <a:schemeClr val="dk1"/>
                </a:solidFill>
                <a:latin typeface="Arial"/>
                <a:ea typeface="Arial"/>
                <a:cs typeface="Arial"/>
                <a:sym typeface="Arial"/>
              </a:rPr>
              <a:t>and providing feedback by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assessing sodium intake with</a:t>
            </a:r>
            <a:r>
              <a:rPr lang="en-US" sz="2400" b="1" i="0" u="none" strike="noStrike" cap="none">
                <a:solidFill>
                  <a:schemeClr val="dk1"/>
                </a:solidFill>
                <a:latin typeface="Arial"/>
                <a:ea typeface="Arial"/>
                <a:cs typeface="Arial"/>
                <a:sym typeface="Arial"/>
              </a:rPr>
              <a:t> 24-hour urine </a:t>
            </a:r>
            <a:endParaRPr sz="2400" b="1"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sodium estimates </a:t>
            </a:r>
            <a:r>
              <a:rPr lang="en-US" sz="2400" b="0" i="0" u="none" strike="noStrike" cap="none">
                <a:solidFill>
                  <a:schemeClr val="dk1"/>
                </a:solidFill>
                <a:latin typeface="Arial"/>
                <a:ea typeface="Arial"/>
                <a:cs typeface="Arial"/>
                <a:sym typeface="Arial"/>
              </a:rPr>
              <a:t>are effective strategies.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359" name="Google Shape;359;p46"/>
          <p:cNvPicPr preferRelativeResize="0"/>
          <p:nvPr/>
        </p:nvPicPr>
        <p:blipFill rotWithShape="1">
          <a:blip r:embed="rId3">
            <a:alphaModFix/>
          </a:blip>
          <a:srcRect/>
          <a:stretch/>
        </p:blipFill>
        <p:spPr>
          <a:xfrm>
            <a:off x="342770" y="517586"/>
            <a:ext cx="4729563" cy="6166624"/>
          </a:xfrm>
          <a:prstGeom prst="rect">
            <a:avLst/>
          </a:prstGeom>
          <a:noFill/>
          <a:ln>
            <a:noFill/>
          </a:ln>
        </p:spPr>
      </p:pic>
      <p:pic>
        <p:nvPicPr>
          <p:cNvPr id="360" name="Google Shape;360;p46"/>
          <p:cNvPicPr preferRelativeResize="0"/>
          <p:nvPr/>
        </p:nvPicPr>
        <p:blipFill rotWithShape="1">
          <a:blip r:embed="rId4">
            <a:alphaModFix/>
          </a:blip>
          <a:srcRect/>
          <a:stretch/>
        </p:blipFill>
        <p:spPr>
          <a:xfrm>
            <a:off x="5760198" y="3728943"/>
            <a:ext cx="5040074" cy="29552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7"/>
          <p:cNvSpPr txBox="1"/>
          <p:nvPr/>
        </p:nvSpPr>
        <p:spPr>
          <a:xfrm>
            <a:off x="60385" y="4167424"/>
            <a:ext cx="11705576" cy="2308324"/>
          </a:xfrm>
          <a:prstGeom prst="rect">
            <a:avLst/>
          </a:prstGeom>
          <a:noFill/>
          <a:ln>
            <a:noFill/>
          </a:ln>
        </p:spPr>
        <p:txBody>
          <a:bodyPr spcFirstLastPara="1" wrap="square" lIns="91425" tIns="45700" rIns="91425" bIns="45700" anchor="t" anchorCtr="0">
            <a:noAutofit/>
          </a:bodyPr>
          <a:lstStyle/>
          <a:p>
            <a:pPr marL="112713"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low-sodium diet and HCT are equally efficacious in reducing proteinuria and BP </a:t>
            </a:r>
            <a:endParaRPr sz="1400" b="0" i="0" u="none" strike="noStrike" cap="none">
              <a:solidFill>
                <a:srgbClr val="000000"/>
              </a:solidFill>
              <a:latin typeface="Arial"/>
              <a:ea typeface="Arial"/>
              <a:cs typeface="Arial"/>
              <a:sym typeface="Arial"/>
            </a:endParaRPr>
          </a:p>
          <a:p>
            <a:pPr marL="112713"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when added to a regimen containing losartan, and especially seem to benefit </a:t>
            </a:r>
            <a:endParaRPr sz="1400" b="0" i="0" u="none" strike="noStrike" cap="none">
              <a:solidFill>
                <a:srgbClr val="000000"/>
              </a:solidFill>
              <a:latin typeface="Arial"/>
              <a:ea typeface="Arial"/>
              <a:cs typeface="Arial"/>
              <a:sym typeface="Arial"/>
            </a:endParaRPr>
          </a:p>
          <a:p>
            <a:pPr marL="112713" marR="0" lvl="1"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individuals who are resistant to RAAS blockade. </a:t>
            </a:r>
            <a:endParaRPr sz="1400" b="0" i="0" u="none" strike="noStrike" cap="none">
              <a:solidFill>
                <a:srgbClr val="000000"/>
              </a:solidFill>
              <a:latin typeface="Arial"/>
              <a:ea typeface="Arial"/>
              <a:cs typeface="Arial"/>
              <a:sym typeface="Arial"/>
            </a:endParaRPr>
          </a:p>
          <a:p>
            <a:pPr marL="914400" marR="0" lvl="2"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914400" marR="0" lvl="2" indent="-8540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Combining these interventions in sodium status is an effective method to maximize </a:t>
            </a:r>
            <a:endParaRPr sz="1400" b="0" i="0" u="none" strike="noStrike" cap="none">
              <a:solidFill>
                <a:srgbClr val="000000"/>
              </a:solidFill>
              <a:latin typeface="Arial"/>
              <a:ea typeface="Arial"/>
              <a:cs typeface="Arial"/>
              <a:sym typeface="Arial"/>
            </a:endParaRPr>
          </a:p>
          <a:p>
            <a:pPr marL="914400" marR="0" lvl="2" indent="-8540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anti-proteinuric efficacy of RAAS blockade.</a:t>
            </a:r>
            <a:endParaRPr sz="2400" b="0" i="0" u="none" strike="noStrike" cap="none">
              <a:solidFill>
                <a:schemeClr val="dk1"/>
              </a:solidFill>
              <a:latin typeface="Arial"/>
              <a:ea typeface="Arial"/>
              <a:cs typeface="Arial"/>
              <a:sym typeface="Arial"/>
            </a:endParaRPr>
          </a:p>
        </p:txBody>
      </p:sp>
      <p:pic>
        <p:nvPicPr>
          <p:cNvPr id="366" name="Google Shape;366;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385" y="664424"/>
            <a:ext cx="6358606" cy="2539520"/>
          </a:xfrm>
          <a:prstGeom prst="rect">
            <a:avLst/>
          </a:prstGeom>
          <a:noFill/>
          <a:ln>
            <a:noFill/>
          </a:ln>
        </p:spPr>
      </p:pic>
      <p:pic>
        <p:nvPicPr>
          <p:cNvPr id="367" name="Google Shape;367;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46515" y="3327434"/>
            <a:ext cx="1862138" cy="142875"/>
          </a:xfrm>
          <a:prstGeom prst="rect">
            <a:avLst/>
          </a:prstGeom>
          <a:noFill/>
          <a:ln>
            <a:noFill/>
          </a:ln>
        </p:spPr>
      </p:pic>
      <p:pic>
        <p:nvPicPr>
          <p:cNvPr id="368" name="Google Shape;368;p4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02648" y="365826"/>
            <a:ext cx="5434013" cy="3914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24172" y="6644627"/>
            <a:ext cx="1862143" cy="185738"/>
          </a:xfrm>
          <a:prstGeom prst="rect">
            <a:avLst/>
          </a:prstGeom>
          <a:noFill/>
          <a:ln>
            <a:noFill/>
          </a:ln>
        </p:spPr>
      </p:pic>
      <p:pic>
        <p:nvPicPr>
          <p:cNvPr id="78" name="Google Shape;78;p12" descr="https://pbs.twimg.com/media/DO3wbMfUQAAOKzw.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79" name="Google Shape;79;p12" descr="Screen Shot 2020-02-17 at 3.35.55 PM.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80" name="Google Shape;80;p12" descr="Screen Shot 2020-02-17 at 3.36.10 PM.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294031" y="3605954"/>
            <a:ext cx="5450021" cy="3007164"/>
          </a:xfrm>
          <a:prstGeom prst="rect">
            <a:avLst/>
          </a:prstGeom>
          <a:noFill/>
          <a:ln w="9525" cap="flat" cmpd="sng">
            <a:solidFill>
              <a:srgbClr val="000000"/>
            </a:solidFill>
            <a:prstDash val="solid"/>
            <a:round/>
            <a:headEnd type="none" w="sm" len="sm"/>
            <a:tailEnd type="none" w="sm" len="sm"/>
          </a:ln>
        </p:spPr>
      </p:pic>
      <p:pic>
        <p:nvPicPr>
          <p:cNvPr id="81" name="Google Shape;81;p1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766436" y="3440817"/>
            <a:ext cx="1977616" cy="1651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8"/>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Proteinuria reduction</a:t>
            </a:r>
            <a:endParaRPr/>
          </a:p>
        </p:txBody>
      </p:sp>
      <p:pic>
        <p:nvPicPr>
          <p:cNvPr id="374" name="Google Shape;374;p48"/>
          <p:cNvPicPr preferRelativeResize="0"/>
          <p:nvPr/>
        </p:nvPicPr>
        <p:blipFill rotWithShape="1">
          <a:blip r:embed="rId3">
            <a:alphaModFix/>
          </a:blip>
          <a:srcRect/>
          <a:stretch/>
        </p:blipFill>
        <p:spPr>
          <a:xfrm>
            <a:off x="305999" y="1524000"/>
            <a:ext cx="5254925" cy="4203940"/>
          </a:xfrm>
          <a:prstGeom prst="rect">
            <a:avLst/>
          </a:prstGeom>
          <a:noFill/>
          <a:ln>
            <a:noFill/>
          </a:ln>
        </p:spPr>
      </p:pic>
      <p:sp>
        <p:nvSpPr>
          <p:cNvPr id="375" name="Google Shape;375;p48"/>
          <p:cNvSpPr txBox="1"/>
          <p:nvPr/>
        </p:nvSpPr>
        <p:spPr>
          <a:xfrm>
            <a:off x="5851800" y="1519687"/>
            <a:ext cx="5811206"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Proteinuria reduction </a:t>
            </a:r>
            <a:r>
              <a:rPr lang="en-US" sz="2400" b="0" i="0" u="none" strike="noStrike" cap="none">
                <a:solidFill>
                  <a:schemeClr val="dk1"/>
                </a:solidFill>
                <a:latin typeface="Arial"/>
                <a:ea typeface="Arial"/>
                <a:cs typeface="Arial"/>
                <a:sym typeface="Arial"/>
              </a:rPr>
              <a:t>remains a goal in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virtually all glomerular diseases.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main approach is through </a:t>
            </a:r>
            <a:endParaRPr sz="1400" b="0" i="0" u="none" strike="noStrike" cap="none">
              <a:solidFill>
                <a:srgbClr val="000000"/>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RAS blockade</a:t>
            </a:r>
            <a:r>
              <a:rPr lang="en-US" sz="2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p:nvPr/>
        </p:nvSpPr>
        <p:spPr>
          <a:xfrm>
            <a:off x="6407735" y="770339"/>
            <a:ext cx="5432898" cy="45243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 area of controversy is whether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angiotensin-converting enzyme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inhibitors (ACEi) or angiotensin receptor</a:t>
            </a:r>
            <a:r>
              <a:rPr lang="en-US" sz="1400" b="0" i="0" u="none" strike="noStrike" cap="none">
                <a:solidFill>
                  <a:srgbClr val="000000"/>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blockers (ARB) should be used alone, as dual therapy and/or in combination with an aldosterone antagonist.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Previously, hyperkalemia and acute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kidney injury outweighed beneﬁts of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dual therapy, but recent studies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indicate that with </a:t>
            </a:r>
            <a:r>
              <a:rPr lang="en-US" sz="2400" b="1" i="0" u="none" strike="noStrike" cap="none">
                <a:solidFill>
                  <a:schemeClr val="dk1"/>
                </a:solidFill>
                <a:latin typeface="Arial"/>
                <a:ea typeface="Arial"/>
                <a:cs typeface="Arial"/>
                <a:sym typeface="Arial"/>
              </a:rPr>
              <a:t>careful monitoring,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combination therapy can be safe</a:t>
            </a:r>
            <a:r>
              <a:rPr lang="en-US"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81" name="Google Shape;381;p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8919" y="717377"/>
            <a:ext cx="5788115" cy="4497831"/>
          </a:xfrm>
          <a:prstGeom prst="rect">
            <a:avLst/>
          </a:prstGeom>
          <a:noFill/>
          <a:ln>
            <a:noFill/>
          </a:ln>
        </p:spPr>
      </p:pic>
      <p:sp>
        <p:nvSpPr>
          <p:cNvPr id="382" name="Google Shape;382;p49"/>
          <p:cNvSpPr txBox="1"/>
          <p:nvPr/>
        </p:nvSpPr>
        <p:spPr>
          <a:xfrm>
            <a:off x="732567" y="5434752"/>
            <a:ext cx="478512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Voskamp WM, et al. J Am Soc Hypertens. 2017;11: 635-643</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0"/>
          <p:cNvSpPr txBox="1"/>
          <p:nvPr/>
        </p:nvSpPr>
        <p:spPr>
          <a:xfrm>
            <a:off x="7164839" y="5297972"/>
            <a:ext cx="478512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Voskamp WM, et al. J Am Soc Hypertens. 2017; 11: 635-643</a:t>
            </a:r>
            <a:endParaRPr sz="1200" b="0" i="0" u="none" strike="noStrike" cap="none">
              <a:solidFill>
                <a:schemeClr val="dk1"/>
              </a:solidFill>
              <a:latin typeface="Arial"/>
              <a:ea typeface="Arial"/>
              <a:cs typeface="Arial"/>
              <a:sym typeface="Arial"/>
            </a:endParaRPr>
          </a:p>
        </p:txBody>
      </p:sp>
      <p:pic>
        <p:nvPicPr>
          <p:cNvPr id="389" name="Google Shape;389;p50"/>
          <p:cNvPicPr preferRelativeResize="0"/>
          <p:nvPr/>
        </p:nvPicPr>
        <p:blipFill rotWithShape="1">
          <a:blip r:embed="rId3">
            <a:alphaModFix/>
          </a:blip>
          <a:srcRect/>
          <a:stretch/>
        </p:blipFill>
        <p:spPr>
          <a:xfrm>
            <a:off x="157162" y="1187301"/>
            <a:ext cx="11877675" cy="3724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p:nvPr/>
        </p:nvSpPr>
        <p:spPr>
          <a:xfrm>
            <a:off x="6122710" y="1345721"/>
            <a:ext cx="6069290"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practical approach to ameliorating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risks due to RAS blockers, particularly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acute kidney injury, is by providing</a:t>
            </a:r>
            <a:r>
              <a:rPr lang="en-US" sz="2400" b="1" i="0" u="none" strike="noStrike" cap="none">
                <a:solidFill>
                  <a:schemeClr val="dk1"/>
                </a:solidFill>
                <a:latin typeface="Arial"/>
                <a:ea typeface="Arial"/>
                <a:cs typeface="Arial"/>
                <a:sym typeface="Arial"/>
              </a:rPr>
              <a:t> “sick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day instructions” </a:t>
            </a:r>
            <a:r>
              <a:rPr lang="en-US" sz="2400" b="0" i="0" u="none" strike="noStrike" cap="none">
                <a:solidFill>
                  <a:schemeClr val="dk1"/>
                </a:solidFill>
                <a:latin typeface="Arial"/>
                <a:ea typeface="Arial"/>
                <a:cs typeface="Arial"/>
                <a:sym typeface="Arial"/>
              </a:rPr>
              <a:t>to withhold or decrease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dose of these medications during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periods when volume depletion may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occur, as with vomiting or diarrhea.</a:t>
            </a:r>
            <a:endParaRPr sz="1400" b="0" i="0" u="none" strike="noStrike" cap="none">
              <a:solidFill>
                <a:srgbClr val="000000"/>
              </a:solidFill>
              <a:latin typeface="Arial"/>
              <a:ea typeface="Arial"/>
              <a:cs typeface="Arial"/>
              <a:sym typeface="Arial"/>
            </a:endParaRPr>
          </a:p>
        </p:txBody>
      </p:sp>
      <p:pic>
        <p:nvPicPr>
          <p:cNvPr id="395" name="Google Shape;395;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0268" y="1345721"/>
            <a:ext cx="5680953" cy="36779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2"/>
          <p:cNvSpPr txBox="1"/>
          <p:nvPr/>
        </p:nvSpPr>
        <p:spPr>
          <a:xfrm>
            <a:off x="509846" y="4706572"/>
            <a:ext cx="11172305"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Aldosterone blockade reduces cardiovascular mortality in patients with heart failure and also reduces albuminuria.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However, the </a:t>
            </a:r>
            <a:r>
              <a:rPr lang="en-US" sz="2400" b="1" i="0" u="none" strike="noStrike" cap="none">
                <a:solidFill>
                  <a:schemeClr val="dk1"/>
                </a:solidFill>
                <a:latin typeface="Arial"/>
                <a:ea typeface="Arial"/>
                <a:cs typeface="Arial"/>
                <a:sym typeface="Arial"/>
              </a:rPr>
              <a:t>absolute risk-beneﬁt ratio for aldosterone blockade in GN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remains unclear.</a:t>
            </a:r>
            <a:endParaRPr sz="2400" b="1" i="0" u="none" strike="noStrike" cap="none">
              <a:solidFill>
                <a:schemeClr val="dk1"/>
              </a:solidFill>
              <a:latin typeface="Arial"/>
              <a:ea typeface="Arial"/>
              <a:cs typeface="Arial"/>
              <a:sym typeface="Arial"/>
            </a:endParaRPr>
          </a:p>
        </p:txBody>
      </p:sp>
      <p:pic>
        <p:nvPicPr>
          <p:cNvPr id="401" name="Google Shape;401;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75769" y="1443231"/>
            <a:ext cx="6216231" cy="1660575"/>
          </a:xfrm>
          <a:prstGeom prst="rect">
            <a:avLst/>
          </a:prstGeom>
          <a:noFill/>
          <a:ln>
            <a:noFill/>
          </a:ln>
        </p:spPr>
      </p:pic>
      <p:pic>
        <p:nvPicPr>
          <p:cNvPr id="402" name="Google Shape;402;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6799" y="633232"/>
            <a:ext cx="5878970" cy="1015561"/>
          </a:xfrm>
          <a:prstGeom prst="rect">
            <a:avLst/>
          </a:prstGeom>
          <a:noFill/>
          <a:ln>
            <a:noFill/>
          </a:ln>
        </p:spPr>
      </p:pic>
      <p:pic>
        <p:nvPicPr>
          <p:cNvPr id="403" name="Google Shape;403;p5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253576" y="1648793"/>
            <a:ext cx="1622686" cy="97949"/>
          </a:xfrm>
          <a:prstGeom prst="rect">
            <a:avLst/>
          </a:prstGeom>
          <a:noFill/>
          <a:ln>
            <a:noFill/>
          </a:ln>
        </p:spPr>
      </p:pic>
      <p:pic>
        <p:nvPicPr>
          <p:cNvPr id="404" name="Google Shape;404;p5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6799" y="2459664"/>
            <a:ext cx="4821716" cy="1180140"/>
          </a:xfrm>
          <a:prstGeom prst="rect">
            <a:avLst/>
          </a:prstGeom>
          <a:noFill/>
          <a:ln>
            <a:noFill/>
          </a:ln>
        </p:spPr>
      </p:pic>
      <p:pic>
        <p:nvPicPr>
          <p:cNvPr id="405" name="Google Shape;405;p5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061637" y="3664164"/>
            <a:ext cx="1815952" cy="14792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txBox="1"/>
          <p:nvPr/>
        </p:nvSpPr>
        <p:spPr>
          <a:xfrm>
            <a:off x="456667" y="4862058"/>
            <a:ext cx="11278665"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Short-term treatment with the SGLT2 inhibitor dapagliﬂozin</a:t>
            </a:r>
            <a:r>
              <a:rPr lang="en-US" sz="2400" b="1" i="0" u="none" strike="noStrike" cap="none">
                <a:solidFill>
                  <a:schemeClr val="dk1"/>
                </a:solidFill>
                <a:latin typeface="Arial"/>
                <a:ea typeface="Arial"/>
                <a:cs typeface="Arial"/>
                <a:sym typeface="Arial"/>
              </a:rPr>
              <a:t> did not modify renal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hemodynamic function or attenuate proteinuria </a:t>
            </a:r>
            <a:r>
              <a:rPr lang="en-US" sz="2400" b="0" i="0" u="none" strike="noStrike" cap="none">
                <a:solidFill>
                  <a:schemeClr val="dk1"/>
                </a:solidFill>
                <a:latin typeface="Arial"/>
                <a:ea typeface="Arial"/>
                <a:cs typeface="Arial"/>
                <a:sym typeface="Arial"/>
              </a:rPr>
              <a:t>in nondiabetic humans with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FSGS, possibly because of downregulation of renal SGLT2  expression in FSGS.</a:t>
            </a:r>
            <a:endParaRPr sz="2400" b="0" i="0" u="none" strike="noStrike" cap="none">
              <a:solidFill>
                <a:schemeClr val="dk1"/>
              </a:solidFill>
              <a:latin typeface="Arial"/>
              <a:ea typeface="Arial"/>
              <a:cs typeface="Arial"/>
              <a:sym typeface="Arial"/>
            </a:endParaRPr>
          </a:p>
        </p:txBody>
      </p:sp>
      <p:pic>
        <p:nvPicPr>
          <p:cNvPr id="411" name="Google Shape;411;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6667" y="402526"/>
            <a:ext cx="11020425" cy="39957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0228" y="444512"/>
            <a:ext cx="11401425" cy="2752725"/>
          </a:xfrm>
          <a:prstGeom prst="rect">
            <a:avLst/>
          </a:prstGeom>
          <a:noFill/>
          <a:ln>
            <a:noFill/>
          </a:ln>
        </p:spPr>
      </p:pic>
      <p:pic>
        <p:nvPicPr>
          <p:cNvPr id="417" name="Google Shape;417;p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0228" y="3364098"/>
            <a:ext cx="11444287" cy="3333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5"/>
          <p:cNvSpPr txBox="1"/>
          <p:nvPr/>
        </p:nvSpPr>
        <p:spPr>
          <a:xfrm>
            <a:off x="269918" y="5685905"/>
            <a:ext cx="1183971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Several large studies are currently investigating SGLT2 inhibitors in non-diabetic CKD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423" name="Google Shape;423;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918" y="814647"/>
            <a:ext cx="6414308" cy="4671754"/>
          </a:xfrm>
          <a:prstGeom prst="rect">
            <a:avLst/>
          </a:prstGeom>
          <a:noFill/>
          <a:ln>
            <a:noFill/>
          </a:ln>
        </p:spPr>
      </p:pic>
      <p:pic>
        <p:nvPicPr>
          <p:cNvPr id="424" name="Google Shape;424;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84226" y="581891"/>
            <a:ext cx="4425335" cy="2948073"/>
          </a:xfrm>
          <a:prstGeom prst="rect">
            <a:avLst/>
          </a:prstGeom>
          <a:noFill/>
          <a:ln>
            <a:noFill/>
          </a:ln>
        </p:spPr>
      </p:pic>
      <p:pic>
        <p:nvPicPr>
          <p:cNvPr id="425" name="Google Shape;425;p5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684225" y="3919631"/>
            <a:ext cx="5153507" cy="156677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6"/>
          <p:cNvSpPr txBox="1">
            <a:spLocks noGrp="1"/>
          </p:cNvSpPr>
          <p:nvPr>
            <p:ph type="body" idx="2"/>
          </p:nvPr>
        </p:nvSpPr>
        <p:spPr>
          <a:xfrm>
            <a:off x="322625" y="367146"/>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Hyperlipidemia</a:t>
            </a:r>
            <a:endParaRPr/>
          </a:p>
        </p:txBody>
      </p:sp>
      <p:pic>
        <p:nvPicPr>
          <p:cNvPr id="431" name="Google Shape;431;p56" descr="TIME Magazine Cover: Cholesterol -- Mar. 26, 1984"/>
          <p:cNvPicPr preferRelativeResize="0"/>
          <p:nvPr/>
        </p:nvPicPr>
        <p:blipFill rotWithShape="1">
          <a:blip r:embed="rId3">
            <a:alphaModFix/>
          </a:blip>
          <a:srcRect/>
          <a:stretch/>
        </p:blipFill>
        <p:spPr>
          <a:xfrm>
            <a:off x="322625" y="980280"/>
            <a:ext cx="4266796" cy="5621505"/>
          </a:xfrm>
          <a:prstGeom prst="rect">
            <a:avLst/>
          </a:prstGeom>
          <a:noFill/>
          <a:ln>
            <a:noFill/>
          </a:ln>
        </p:spPr>
      </p:pic>
      <p:sp>
        <p:nvSpPr>
          <p:cNvPr id="432" name="Google Shape;432;p56"/>
          <p:cNvSpPr txBox="1"/>
          <p:nvPr/>
        </p:nvSpPr>
        <p:spPr>
          <a:xfrm>
            <a:off x="4854633" y="980280"/>
            <a:ext cx="7101624"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 accelerated vascular disease seen in patients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with CKD includes those with GN, and recent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suggest this may be worse in some glomerular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diseases than others.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7"/>
          <p:cNvSpPr txBox="1"/>
          <p:nvPr/>
        </p:nvSpPr>
        <p:spPr>
          <a:xfrm>
            <a:off x="6096000" y="1017916"/>
            <a:ext cx="5824030" cy="45243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Although traditionally statins have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been used to treat hyperlipidemia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and are effective, target values may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not be achieved, especially in the new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era of very low target low density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lipoprotein levels.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Novel powerful agents such 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proprotein convertase subtilisin/kexin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type 9 inhibitors </a:t>
            </a:r>
            <a:r>
              <a:rPr lang="en-US" sz="2400" b="0" i="0" u="none" strike="noStrike" cap="none">
                <a:solidFill>
                  <a:schemeClr val="dk1"/>
                </a:solidFill>
                <a:latin typeface="Arial"/>
                <a:ea typeface="Arial"/>
                <a:cs typeface="Arial"/>
                <a:sym typeface="Arial"/>
              </a:rPr>
              <a:t>(e.g., evolocumab,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alirocumab) need to be studied in the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GN population.</a:t>
            </a:r>
            <a:endParaRPr sz="1400" b="0" i="0" u="none" strike="noStrike" cap="none">
              <a:solidFill>
                <a:srgbClr val="000000"/>
              </a:solidFill>
              <a:latin typeface="Arial"/>
              <a:ea typeface="Arial"/>
              <a:cs typeface="Arial"/>
              <a:sym typeface="Arial"/>
            </a:endParaRPr>
          </a:p>
        </p:txBody>
      </p:sp>
      <p:sp>
        <p:nvSpPr>
          <p:cNvPr id="438" name="Google Shape;438;p57"/>
          <p:cNvSpPr txBox="1"/>
          <p:nvPr/>
        </p:nvSpPr>
        <p:spPr>
          <a:xfrm>
            <a:off x="2648310" y="5891842"/>
            <a:ext cx="432183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Reiner Ž. Nat Rev Cardiol. 2015; 12:565-575 </a:t>
            </a:r>
            <a:endParaRPr sz="1200" b="0" i="0" u="none" strike="noStrike" cap="none">
              <a:solidFill>
                <a:schemeClr val="dk1"/>
              </a:solidFill>
              <a:latin typeface="Arial"/>
              <a:ea typeface="Arial"/>
              <a:cs typeface="Arial"/>
              <a:sym typeface="Arial"/>
            </a:endParaRPr>
          </a:p>
        </p:txBody>
      </p:sp>
      <p:pic>
        <p:nvPicPr>
          <p:cNvPr id="439" name="Google Shape;439;p57" descr="D:\kuloth\2015\04-June\10-06-2015\NR_aop\slides_img\nrcardio.2015.92-f3.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2785" y="1095673"/>
            <a:ext cx="5638800" cy="436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subTitle" idx="1"/>
          </p:nvPr>
        </p:nvSpPr>
        <p:spPr>
          <a:xfrm>
            <a:off x="306000" y="1656875"/>
            <a:ext cx="11091600"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2"/>
              </a:buClr>
              <a:buSzPts val="2400"/>
              <a:buFont typeface="Arial"/>
              <a:buChar char="•"/>
            </a:pPr>
            <a:r>
              <a:rPr lang="en-US" sz="2400"/>
              <a:t>Kidney Biopsy</a:t>
            </a:r>
            <a:endParaRPr/>
          </a:p>
          <a:p>
            <a:pPr marL="230400" lvl="0" indent="-230400" algn="l" rtl="0">
              <a:lnSpc>
                <a:spcPct val="90000"/>
              </a:lnSpc>
              <a:spcBef>
                <a:spcPts val="1200"/>
              </a:spcBef>
              <a:spcAft>
                <a:spcPts val="0"/>
              </a:spcAft>
              <a:buClr>
                <a:schemeClr val="dk2"/>
              </a:buClr>
              <a:buSzPts val="2400"/>
              <a:buFont typeface="Arial"/>
              <a:buChar char="•"/>
            </a:pPr>
            <a:r>
              <a:rPr lang="en-US" sz="2400"/>
              <a:t>Assessment of Kidney Function</a:t>
            </a:r>
            <a:endParaRPr/>
          </a:p>
          <a:p>
            <a:pPr marL="230400" lvl="0" indent="-230400" algn="l" rtl="0">
              <a:lnSpc>
                <a:spcPct val="90000"/>
              </a:lnSpc>
              <a:spcBef>
                <a:spcPts val="1200"/>
              </a:spcBef>
              <a:spcAft>
                <a:spcPts val="0"/>
              </a:spcAft>
              <a:buClr>
                <a:schemeClr val="dk2"/>
              </a:buClr>
              <a:buSzPts val="2400"/>
              <a:buFont typeface="Arial"/>
              <a:buChar char="•"/>
            </a:pPr>
            <a:r>
              <a:rPr lang="en-US" sz="2400"/>
              <a:t>Management of Complications</a:t>
            </a:r>
            <a:endParaRPr/>
          </a:p>
          <a:p>
            <a:pPr marL="230400" lvl="0" indent="-230400" algn="l" rtl="0">
              <a:lnSpc>
                <a:spcPct val="90000"/>
              </a:lnSpc>
              <a:spcBef>
                <a:spcPts val="1200"/>
              </a:spcBef>
              <a:spcAft>
                <a:spcPts val="0"/>
              </a:spcAft>
              <a:buClr>
                <a:schemeClr val="dk2"/>
              </a:buClr>
              <a:buSzPts val="2400"/>
              <a:buFont typeface="Arial"/>
              <a:buChar char="•"/>
            </a:pPr>
            <a:r>
              <a:rPr lang="en-US" sz="2400"/>
              <a:t>Hypercoaguability</a:t>
            </a:r>
            <a:endParaRPr/>
          </a:p>
          <a:p>
            <a:pPr marL="230400" lvl="0" indent="-230400" algn="l" rtl="0">
              <a:lnSpc>
                <a:spcPct val="90000"/>
              </a:lnSpc>
              <a:spcBef>
                <a:spcPts val="1200"/>
              </a:spcBef>
              <a:spcAft>
                <a:spcPts val="0"/>
              </a:spcAft>
              <a:buClr>
                <a:schemeClr val="dk2"/>
              </a:buClr>
              <a:buSzPts val="2400"/>
              <a:buFont typeface="Arial"/>
              <a:buChar char="•"/>
            </a:pPr>
            <a:r>
              <a:rPr lang="en-US" sz="2400"/>
              <a:t>Future Studies</a:t>
            </a:r>
            <a:endParaRPr sz="2400"/>
          </a:p>
        </p:txBody>
      </p:sp>
      <p:sp>
        <p:nvSpPr>
          <p:cNvPr id="87" name="Google Shape;87;p13"/>
          <p:cNvSpPr txBox="1">
            <a:spLocks noGrp="1"/>
          </p:cNvSpPr>
          <p:nvPr>
            <p:ph type="body" idx="3"/>
          </p:nvPr>
        </p:nvSpPr>
        <p:spPr>
          <a:xfrm>
            <a:off x="306000" y="485775"/>
            <a:ext cx="1160025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cap="small">
                <a:solidFill>
                  <a:srgbClr val="004990"/>
                </a:solidFill>
              </a:rPr>
              <a:t>General Principles in the Management and Treatment of Glomerular Diseases</a:t>
            </a:r>
            <a:endParaRPr/>
          </a:p>
          <a:p>
            <a:pPr marL="0" lvl="0" indent="0" algn="l" rtl="0">
              <a:lnSpc>
                <a:spcPct val="90000"/>
              </a:lnSpc>
              <a:spcBef>
                <a:spcPts val="0"/>
              </a:spcBef>
              <a:spcAft>
                <a:spcPts val="0"/>
              </a:spcAft>
              <a:buSzPts val="2800"/>
              <a:buNone/>
            </a:pPr>
            <a:endParaRPr cap="small">
              <a:solidFill>
                <a:srgbClr val="004990"/>
              </a:solidFill>
            </a:endParaRPr>
          </a:p>
          <a:p>
            <a:pPr marL="0" lvl="0" indent="0" algn="l" rtl="0">
              <a:lnSpc>
                <a:spcPct val="90000"/>
              </a:lnSpc>
              <a:spcBef>
                <a:spcPts val="0"/>
              </a:spcBef>
              <a:spcAft>
                <a:spcPts val="0"/>
              </a:spcAft>
              <a:buSzPts val="2800"/>
              <a:buNone/>
            </a:pPr>
            <a:endParaRPr cap="small">
              <a:solidFill>
                <a:srgbClr val="004990"/>
              </a:solidFill>
            </a:endParaRPr>
          </a:p>
          <a:p>
            <a:pPr marL="0" lvl="0" indent="0" algn="l" rtl="0">
              <a:lnSpc>
                <a:spcPct val="90000"/>
              </a:lnSpc>
              <a:spcBef>
                <a:spcPts val="0"/>
              </a:spcBef>
              <a:spcAft>
                <a:spcPts val="0"/>
              </a:spcAft>
              <a:buSzPts val="2800"/>
              <a:buNone/>
            </a:pPr>
            <a:endParaRPr cap="small">
              <a:solidFill>
                <a:srgbClr val="004990"/>
              </a:solidFill>
            </a:endParaRPr>
          </a:p>
          <a:p>
            <a:pPr marL="0" lvl="0" indent="0" algn="l" rtl="0">
              <a:lnSpc>
                <a:spcPct val="90000"/>
              </a:lnSpc>
              <a:spcBef>
                <a:spcPts val="0"/>
              </a:spcBef>
              <a:spcAft>
                <a:spcPts val="0"/>
              </a:spcAft>
              <a:buSzPts val="28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9037" y="518121"/>
            <a:ext cx="4663295" cy="6194410"/>
          </a:xfrm>
          <a:prstGeom prst="rect">
            <a:avLst/>
          </a:prstGeom>
          <a:noFill/>
          <a:ln>
            <a:noFill/>
          </a:ln>
        </p:spPr>
      </p:pic>
      <p:sp>
        <p:nvSpPr>
          <p:cNvPr id="445" name="Google Shape;445;p58"/>
          <p:cNvSpPr txBox="1"/>
          <p:nvPr/>
        </p:nvSpPr>
        <p:spPr>
          <a:xfrm>
            <a:off x="5313873" y="518121"/>
            <a:ext cx="6599884" cy="3046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Evidence that lipid-lowering therapy in children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is beneﬁcial is of poor quality, but needs to be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explored given their expected longevity.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contrast to cardiovascular benefits of statins,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renal benefits are not well established.</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9"/>
          <p:cNvSpPr txBox="1">
            <a:spLocks noGrp="1"/>
          </p:cNvSpPr>
          <p:nvPr>
            <p:ph type="ctrTitle"/>
          </p:nvPr>
        </p:nvSpPr>
        <p:spPr>
          <a:xfrm>
            <a:off x="2197100" y="958850"/>
            <a:ext cx="9740900" cy="78240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000"/>
              <a:buFont typeface="Arial"/>
              <a:buNone/>
            </a:pPr>
            <a:r>
              <a:rPr lang="en-US"/>
              <a:t>Hypercoagulability</a:t>
            </a:r>
            <a:br>
              <a:rPr lang="en-US"/>
            </a:b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60"/>
          <p:cNvPicPr preferRelativeResize="0"/>
          <p:nvPr/>
        </p:nvPicPr>
        <p:blipFill rotWithShape="1">
          <a:blip r:embed="rId3">
            <a:alphaModFix/>
          </a:blip>
          <a:srcRect/>
          <a:stretch/>
        </p:blipFill>
        <p:spPr>
          <a:xfrm>
            <a:off x="1055864" y="680165"/>
            <a:ext cx="10140740" cy="537557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07636" y="1319842"/>
            <a:ext cx="5670576" cy="4319664"/>
          </a:xfrm>
          <a:prstGeom prst="rect">
            <a:avLst/>
          </a:prstGeom>
          <a:noFill/>
          <a:ln>
            <a:noFill/>
          </a:ln>
        </p:spPr>
      </p:pic>
      <p:sp>
        <p:nvSpPr>
          <p:cNvPr id="462" name="Google Shape;462;p61"/>
          <p:cNvSpPr txBox="1">
            <a:spLocks noGrp="1"/>
          </p:cNvSpPr>
          <p:nvPr>
            <p:ph type="subTitle" idx="1"/>
          </p:nvPr>
        </p:nvSpPr>
        <p:spPr>
          <a:xfrm>
            <a:off x="306000" y="2161759"/>
            <a:ext cx="5790000" cy="410979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400"/>
              <a:buAutoNum type="arabicPeriod"/>
            </a:pPr>
            <a:r>
              <a:rPr lang="en-US" sz="2400">
                <a:solidFill>
                  <a:schemeClr val="dk1"/>
                </a:solidFill>
              </a:rPr>
              <a:t>Urinary loss of proteins that prevent thrombosis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rabicPeriod"/>
            </a:pPr>
            <a:r>
              <a:rPr lang="en-US" sz="2400">
                <a:solidFill>
                  <a:schemeClr val="dk1"/>
                </a:solidFill>
              </a:rPr>
              <a:t>Increased synthesis of factors that promote thrombosis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rabicPeriod"/>
            </a:pPr>
            <a:r>
              <a:rPr lang="en-US" sz="2400">
                <a:solidFill>
                  <a:schemeClr val="dk1"/>
                </a:solidFill>
              </a:rPr>
              <a:t>Platelet hyperreactivity</a:t>
            </a:r>
            <a:endParaRPr sz="2400">
              <a:solidFill>
                <a:schemeClr val="dk1"/>
              </a:solidFill>
            </a:endParaRPr>
          </a:p>
        </p:txBody>
      </p:sp>
      <p:sp>
        <p:nvSpPr>
          <p:cNvPr id="463" name="Google Shape;463;p61"/>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a:p>
        </p:txBody>
      </p:sp>
      <p:sp>
        <p:nvSpPr>
          <p:cNvPr id="464" name="Google Shape;464;p61"/>
          <p:cNvSpPr txBox="1">
            <a:spLocks noGrp="1"/>
          </p:cNvSpPr>
          <p:nvPr>
            <p:ph type="body" idx="3"/>
          </p:nvPr>
        </p:nvSpPr>
        <p:spPr>
          <a:xfrm>
            <a:off x="306000" y="439635"/>
            <a:ext cx="11389903" cy="8679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Mechanisms of the thrombophilic state in nephrotic syndrome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62"/>
          <p:cNvPicPr preferRelativeResize="0"/>
          <p:nvPr/>
        </p:nvPicPr>
        <p:blipFill rotWithShape="1">
          <a:blip r:embed="rId3">
            <a:alphaModFix/>
          </a:blip>
          <a:srcRect/>
          <a:stretch/>
        </p:blipFill>
        <p:spPr>
          <a:xfrm>
            <a:off x="200718" y="394342"/>
            <a:ext cx="5153457" cy="6463658"/>
          </a:xfrm>
          <a:prstGeom prst="rect">
            <a:avLst/>
          </a:prstGeom>
          <a:noFill/>
          <a:ln>
            <a:noFill/>
          </a:ln>
        </p:spPr>
      </p:pic>
      <p:pic>
        <p:nvPicPr>
          <p:cNvPr id="471" name="Google Shape;471;p62"/>
          <p:cNvPicPr preferRelativeResize="0"/>
          <p:nvPr/>
        </p:nvPicPr>
        <p:blipFill rotWithShape="1">
          <a:blip r:embed="rId4">
            <a:alphaModFix/>
          </a:blip>
          <a:srcRect/>
          <a:stretch/>
        </p:blipFill>
        <p:spPr>
          <a:xfrm>
            <a:off x="5354175" y="394342"/>
            <a:ext cx="6542706" cy="562407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3"/>
          <p:cNvSpPr txBox="1">
            <a:spLocks noGrp="1"/>
          </p:cNvSpPr>
          <p:nvPr>
            <p:ph type="body" idx="2"/>
          </p:nvPr>
        </p:nvSpPr>
        <p:spPr>
          <a:xfrm>
            <a:off x="306000" y="383771"/>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There is a risk of infection with most of the medications used to treat glomerular diseases</a:t>
            </a:r>
            <a:endParaRPr/>
          </a:p>
        </p:txBody>
      </p:sp>
      <p:pic>
        <p:nvPicPr>
          <p:cNvPr id="478" name="Google Shape;478;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90742" y="1258499"/>
            <a:ext cx="8950737" cy="4894933"/>
          </a:xfrm>
          <a:prstGeom prst="rect">
            <a:avLst/>
          </a:prstGeom>
          <a:noFill/>
          <a:ln>
            <a:noFill/>
          </a:ln>
        </p:spPr>
      </p:pic>
      <p:sp>
        <p:nvSpPr>
          <p:cNvPr id="479" name="Google Shape;479;p63"/>
          <p:cNvSpPr txBox="1"/>
          <p:nvPr/>
        </p:nvSpPr>
        <p:spPr>
          <a:xfrm>
            <a:off x="6305911" y="6426680"/>
            <a:ext cx="432183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Gregersen JW, Jayne DR. Nat Rev Nephrol. 2012; 8:505-514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4"/>
          <p:cNvSpPr txBox="1"/>
          <p:nvPr/>
        </p:nvSpPr>
        <p:spPr>
          <a:xfrm>
            <a:off x="6091107" y="556954"/>
            <a:ext cx="6247544" cy="600164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Speciﬁc infections are also more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common with certain drugs, such as </a:t>
            </a:r>
            <a:endParaRPr sz="2400" b="0"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infection with </a:t>
            </a:r>
            <a:r>
              <a:rPr lang="en-US" sz="2400" b="1" i="0" u="none" strike="noStrike" cap="none">
                <a:solidFill>
                  <a:schemeClr val="dk1"/>
                </a:solidFill>
                <a:latin typeface="Arial"/>
                <a:ea typeface="Arial"/>
                <a:cs typeface="Arial"/>
                <a:sym typeface="Arial"/>
              </a:rPr>
              <a:t>encapsulated organisms </a:t>
            </a:r>
            <a:endParaRPr sz="2400" b="1" i="0" u="none" strike="noStrike" cap="none">
              <a:solidFill>
                <a:schemeClr val="dk1"/>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during treatment with the complement</a:t>
            </a:r>
            <a:endParaRPr sz="1400" b="0" i="0" u="none" strike="noStrike" cap="none">
              <a:solidFill>
                <a:srgbClr val="000000"/>
              </a:solidFill>
              <a:latin typeface="Arial"/>
              <a:ea typeface="Arial"/>
              <a:cs typeface="Arial"/>
              <a:sym typeface="Arial"/>
            </a:endParaRPr>
          </a:p>
          <a:p>
            <a:pPr marL="396875" marR="0" lvl="0" indent="-39687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inhibitor </a:t>
            </a:r>
            <a:r>
              <a:rPr lang="en-US" sz="2400" b="1" i="0" u="none" strike="noStrike" cap="none">
                <a:solidFill>
                  <a:schemeClr val="dk1"/>
                </a:solidFill>
                <a:latin typeface="Arial"/>
                <a:ea typeface="Arial"/>
                <a:cs typeface="Arial"/>
                <a:sym typeface="Arial"/>
              </a:rPr>
              <a:t>eculizumab</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All patients who will be given this</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therapy should receive </a:t>
            </a:r>
            <a:r>
              <a:rPr lang="en-US" sz="2400" b="1" i="0" u="none" strike="noStrike" cap="none">
                <a:solidFill>
                  <a:schemeClr val="dk1"/>
                </a:solidFill>
                <a:latin typeface="Arial"/>
                <a:ea typeface="Arial"/>
                <a:cs typeface="Arial"/>
                <a:sym typeface="Arial"/>
              </a:rPr>
              <a:t>meningococcal </a:t>
            </a:r>
            <a:endParaRPr sz="2400" b="1"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vaccination </a:t>
            </a:r>
            <a:r>
              <a:rPr lang="en-US" sz="2400" b="0" i="0" u="none" strike="noStrike" cap="none">
                <a:solidFill>
                  <a:schemeClr val="dk1"/>
                </a:solidFill>
                <a:latin typeface="Arial"/>
                <a:ea typeface="Arial"/>
                <a:cs typeface="Arial"/>
                <a:sym typeface="Arial"/>
              </a:rPr>
              <a:t>with the </a:t>
            </a:r>
            <a:r>
              <a:rPr lang="en-US" sz="2400" b="1" i="0" u="none" strike="noStrike" cap="none">
                <a:solidFill>
                  <a:schemeClr val="dk1"/>
                </a:solidFill>
                <a:latin typeface="Arial"/>
                <a:ea typeface="Arial"/>
                <a:cs typeface="Arial"/>
                <a:sym typeface="Arial"/>
              </a:rPr>
              <a:t>multicomponent </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serogroup B vaccine</a:t>
            </a:r>
            <a:r>
              <a:rPr lang="en-US" sz="2400" b="0" i="0" u="none" strike="noStrike" cap="none">
                <a:solidFill>
                  <a:schemeClr val="dk1"/>
                </a:solidFill>
                <a:latin typeface="Arial"/>
                <a:ea typeface="Arial"/>
                <a:cs typeface="Arial"/>
                <a:sym typeface="Arial"/>
              </a:rPr>
              <a:t>, beginning at least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2 weeks before starting treatment.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This is likely to become more relevant in</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GN patients as speciﬁc complement </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inhibitors are evaluated for C3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nephropathy and IgAN.</a:t>
            </a:r>
            <a:endParaRPr sz="2400" b="0" i="0" u="none" strike="noStrike" cap="none">
              <a:solidFill>
                <a:schemeClr val="dk1"/>
              </a:solidFill>
              <a:latin typeface="Arial"/>
              <a:ea typeface="Arial"/>
              <a:cs typeface="Arial"/>
              <a:sym typeface="Arial"/>
            </a:endParaRPr>
          </a:p>
        </p:txBody>
      </p:sp>
      <p:pic>
        <p:nvPicPr>
          <p:cNvPr id="486" name="Google Shape;486;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059" y="681487"/>
            <a:ext cx="5555494" cy="5588030"/>
          </a:xfrm>
          <a:prstGeom prst="rect">
            <a:avLst/>
          </a:prstGeom>
          <a:noFill/>
          <a:ln>
            <a:noFill/>
          </a:ln>
        </p:spPr>
      </p:pic>
      <p:sp>
        <p:nvSpPr>
          <p:cNvPr id="487" name="Google Shape;487;p64"/>
          <p:cNvSpPr txBox="1"/>
          <p:nvPr/>
        </p:nvSpPr>
        <p:spPr>
          <a:xfrm>
            <a:off x="2857270" y="6283642"/>
            <a:ext cx="363172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Zuber J et al. Nat Rev Nephrol. 2012; 8:643-657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Future Studies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6"/>
          <p:cNvSpPr txBox="1"/>
          <p:nvPr/>
        </p:nvSpPr>
        <p:spPr>
          <a:xfrm>
            <a:off x="6301047" y="548640"/>
            <a:ext cx="5601533" cy="60016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Important areas of future research,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aside from those mentioned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previously, include: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Better and more rapid point-of-care</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methods (e.g., for GFR, proteinuria,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risk evaluations)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In-depth collaboration among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pathologists, pharmacists, nurses,</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and clinicians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Accelerating new drug development</a:t>
            </a:r>
            <a:endParaRPr sz="1400" b="0" i="0" u="none" strike="noStrike" cap="none">
              <a:solidFill>
                <a:srgbClr val="000000"/>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coupled with more sophisticated and </a:t>
            </a:r>
            <a:endParaRPr sz="2400" b="0" i="0" u="none" strike="noStrike" cap="none">
              <a:solidFill>
                <a:schemeClr val="dk1"/>
              </a:solidFill>
              <a:latin typeface="Arial"/>
              <a:ea typeface="Arial"/>
              <a:cs typeface="Arial"/>
              <a:sym typeface="Arial"/>
            </a:endParaRPr>
          </a:p>
          <a:p>
            <a:pPr marL="344488" marR="0" lvl="0" indent="-344488"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efﬁcient treatment trials</a:t>
            </a:r>
            <a:endParaRPr sz="2400" b="0" i="0" u="none" strike="noStrike" cap="none">
              <a:solidFill>
                <a:schemeClr val="dk1"/>
              </a:solidFill>
              <a:latin typeface="Arial"/>
              <a:ea typeface="Arial"/>
              <a:cs typeface="Arial"/>
              <a:sym typeface="Arial"/>
            </a:endParaRPr>
          </a:p>
        </p:txBody>
      </p:sp>
      <p:pic>
        <p:nvPicPr>
          <p:cNvPr id="499" name="Google Shape;499;p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3368" y="714895"/>
            <a:ext cx="5638597" cy="423100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67"/>
          <p:cNvPicPr preferRelativeResize="0"/>
          <p:nvPr/>
        </p:nvPicPr>
        <p:blipFill rotWithShape="1">
          <a:blip r:embed="rId3">
            <a:alphaModFix/>
          </a:blip>
          <a:srcRect/>
          <a:stretch/>
        </p:blipFill>
        <p:spPr>
          <a:xfrm>
            <a:off x="85725" y="418408"/>
            <a:ext cx="6010275" cy="1066800"/>
          </a:xfrm>
          <a:prstGeom prst="rect">
            <a:avLst/>
          </a:prstGeom>
          <a:noFill/>
          <a:ln>
            <a:noFill/>
          </a:ln>
        </p:spPr>
      </p:pic>
      <p:sp>
        <p:nvSpPr>
          <p:cNvPr id="506" name="Google Shape;506;p67"/>
          <p:cNvSpPr txBox="1"/>
          <p:nvPr/>
        </p:nvSpPr>
        <p:spPr>
          <a:xfrm>
            <a:off x="6319924" y="418408"/>
            <a:ext cx="5739072"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Cluster and adaptive design methods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can shorten trial time, reduce sample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size, and accelerate early development.</a:t>
            </a:r>
            <a:endParaRPr sz="2400" b="0" i="0" u="none" strike="noStrike" cap="none">
              <a:solidFill>
                <a:schemeClr val="dk1"/>
              </a:solidFill>
              <a:latin typeface="Arial"/>
              <a:ea typeface="Arial"/>
              <a:cs typeface="Arial"/>
              <a:sym typeface="Arial"/>
            </a:endParaRPr>
          </a:p>
        </p:txBody>
      </p:sp>
      <p:pic>
        <p:nvPicPr>
          <p:cNvPr id="507" name="Google Shape;507;p67" descr="C:\Users\Michael Cheung\Downloads\F1.large.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0783" y="1424823"/>
            <a:ext cx="5232100" cy="5340740"/>
          </a:xfrm>
          <a:prstGeom prst="rect">
            <a:avLst/>
          </a:prstGeom>
          <a:noFill/>
          <a:ln>
            <a:noFill/>
          </a:ln>
        </p:spPr>
      </p:pic>
      <p:pic>
        <p:nvPicPr>
          <p:cNvPr id="508" name="Google Shape;508;p67" descr="C:\Users\Michael Cheung\Downloads\F2.large.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67985" y="1758501"/>
            <a:ext cx="4867125" cy="48235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2133600" y="1101725"/>
            <a:ext cx="9042400" cy="78240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Kidney Biopsy</a:t>
            </a:r>
            <a:br>
              <a:rPr lang="en-US"/>
            </a:b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2676208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9"/>
          <p:cNvPicPr preferRelativeResize="0"/>
          <p:nvPr/>
        </p:nvPicPr>
        <p:blipFill rotWithShape="1">
          <a:blip r:embed="rId3" cstate="email">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523" name="Google Shape;523;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381029" cy="6858000"/>
          </a:xfrm>
          <a:prstGeom prst="rect">
            <a:avLst/>
          </a:prstGeom>
          <a:noFill/>
          <a:ln>
            <a:noFill/>
          </a:ln>
        </p:spPr>
      </p:pic>
      <p:sp>
        <p:nvSpPr>
          <p:cNvPr id="524" name="Google Shape;524;p69"/>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5" name="Google Shape;525;p69"/>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69"/>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527" name="Google Shape;527;p69"/>
          <p:cNvGrpSpPr/>
          <p:nvPr/>
        </p:nvGrpSpPr>
        <p:grpSpPr>
          <a:xfrm>
            <a:off x="4300141" y="1600200"/>
            <a:ext cx="3613150" cy="4465320"/>
            <a:chOff x="2971800" y="1524000"/>
            <a:chExt cx="3613150" cy="4465320"/>
          </a:xfrm>
        </p:grpSpPr>
        <p:pic>
          <p:nvPicPr>
            <p:cNvPr id="528" name="Google Shape;528;p6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529" name="Google Shape;529;p6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530" name="Google Shape;530;p69"/>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531" name="Google Shape;531;p69"/>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532" name="Google Shape;532;p69"/>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533" name="Google Shape;533;p69" descr="KDIGO_LogoColor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534" name="Google Shape;534;p69"/>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535" name="Google Shape;535;p69" descr="instagram-Logo-PNG-Transparent-Background-download.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536" name="Google Shape;536;p69"/>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a:p>
        </p:txBody>
      </p:sp>
      <p:sp>
        <p:nvSpPr>
          <p:cNvPr id="100" name="Google Shape;100;p15"/>
          <p:cNvSpPr txBox="1">
            <a:spLocks noGrp="1"/>
          </p:cNvSpPr>
          <p:nvPr>
            <p:ph type="body" idx="2"/>
          </p:nvPr>
        </p:nvSpPr>
        <p:spPr>
          <a:xfrm>
            <a:off x="362606" y="437720"/>
            <a:ext cx="11067393" cy="5239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The kidney biopsy remains the cornerstone for the evaluation of glomerular disease</a:t>
            </a:r>
            <a:endParaRPr/>
          </a:p>
        </p:txBody>
      </p:sp>
      <p:pic>
        <p:nvPicPr>
          <p:cNvPr id="101" name="Google Shape;10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085" y="1503187"/>
            <a:ext cx="7635948" cy="4594447"/>
          </a:xfrm>
          <a:prstGeom prst="rect">
            <a:avLst/>
          </a:prstGeom>
          <a:noFill/>
          <a:ln>
            <a:noFill/>
          </a:ln>
        </p:spPr>
      </p:pic>
      <p:pic>
        <p:nvPicPr>
          <p:cNvPr id="102" name="Google Shape;102;p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39014" y="2544727"/>
            <a:ext cx="4087647" cy="3386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3878" y="313387"/>
            <a:ext cx="4431423" cy="1640737"/>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203878" y="2083617"/>
            <a:ext cx="5619750" cy="4524375"/>
          </a:xfrm>
          <a:prstGeom prst="rect">
            <a:avLst/>
          </a:prstGeom>
          <a:noFill/>
          <a:ln>
            <a:noFill/>
          </a:ln>
        </p:spPr>
      </p:pic>
      <p:pic>
        <p:nvPicPr>
          <p:cNvPr id="110" name="Google Shape;110;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23296" y="313387"/>
            <a:ext cx="4226905" cy="6411999"/>
          </a:xfrm>
          <a:prstGeom prst="rect">
            <a:avLst/>
          </a:prstGeom>
          <a:noFill/>
          <a:ln>
            <a:noFill/>
          </a:ln>
        </p:spPr>
      </p:pic>
      <p:pic>
        <p:nvPicPr>
          <p:cNvPr id="111" name="Google Shape;11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39098" y="1892563"/>
            <a:ext cx="1284530" cy="3821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p:nvPr/>
        </p:nvSpPr>
        <p:spPr>
          <a:xfrm>
            <a:off x="6838348" y="487025"/>
            <a:ext cx="5089855" cy="63709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AutoNum type="alphaUcParenBoth"/>
            </a:pPr>
            <a:r>
              <a:rPr lang="en-US" sz="2400" b="1" i="0" u="none" strike="noStrike" cap="none">
                <a:solidFill>
                  <a:schemeClr val="dk1"/>
                </a:solidFill>
                <a:latin typeface="Arial"/>
                <a:ea typeface="Arial"/>
                <a:cs typeface="Arial"/>
                <a:sym typeface="Arial"/>
              </a:rPr>
              <a:t> Hematoxylin-eosin stain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Nuclei will stain deep purple and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cytoplasm pink</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(B) Hematoxylin phloxine saffron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stain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Areas of fibrous tissue will stain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yellow-orange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 Periodic acid–Schiff stain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Polysaccharides in basement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membranes will stain deep purple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(D) Jones stain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 Trichrome stain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This stains cytoplasm as red and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collagen as blue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 Congo red stain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Amyloid fibrils are stained red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the vessel and interstitium</a:t>
            </a:r>
            <a:endParaRPr sz="2400" b="0" i="0" u="none" strike="noStrike" cap="none">
              <a:solidFill>
                <a:schemeClr val="dk1"/>
              </a:solidFill>
              <a:latin typeface="Arial"/>
              <a:ea typeface="Arial"/>
              <a:cs typeface="Arial"/>
              <a:sym typeface="Arial"/>
            </a:endParaRPr>
          </a:p>
        </p:txBody>
      </p:sp>
      <p:sp>
        <p:nvSpPr>
          <p:cNvPr id="117" name="Google Shape;117;p17"/>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Light Microscopy</a:t>
            </a:r>
            <a:endParaRPr/>
          </a:p>
        </p:txBody>
      </p:sp>
      <p:sp>
        <p:nvSpPr>
          <p:cNvPr id="118" name="Google Shape;118;p17"/>
          <p:cNvSpPr txBox="1"/>
          <p:nvPr/>
        </p:nvSpPr>
        <p:spPr>
          <a:xfrm>
            <a:off x="2225615" y="6038491"/>
            <a:ext cx="467551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Luciano RL, Moeckel GW. Am J Kidney Dis. 2019; 73:404-415</a:t>
            </a:r>
            <a:endParaRPr sz="1400" b="0" i="0" u="none" strike="noStrike" cap="none">
              <a:solidFill>
                <a:srgbClr val="000000"/>
              </a:solidFill>
              <a:latin typeface="Arial"/>
              <a:ea typeface="Arial"/>
              <a:cs typeface="Arial"/>
              <a:sym typeface="Arial"/>
            </a:endParaRPr>
          </a:p>
        </p:txBody>
      </p:sp>
      <p:pic>
        <p:nvPicPr>
          <p:cNvPr id="119" name="Google Shape;119;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821" y="1090986"/>
            <a:ext cx="6749527" cy="4518703"/>
          </a:xfrm>
          <a:prstGeom prst="rect">
            <a:avLst/>
          </a:prstGeom>
          <a:noFill/>
          <a:ln>
            <a:noFill/>
          </a:ln>
        </p:spPr>
      </p:pic>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3457</Words>
  <Application>Microsoft Macintosh PowerPoint</Application>
  <PresentationFormat>Widescreen</PresentationFormat>
  <Paragraphs>356</Paragraphs>
  <Slides>61</Slides>
  <Notes>61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61</vt:i4>
      </vt:variant>
    </vt:vector>
  </HeadingPairs>
  <TitlesOfParts>
    <vt:vector size="65" baseType="lpstr">
      <vt:lpstr>Arial</vt:lpstr>
      <vt:lpstr>Calibri</vt:lpstr>
      <vt:lpstr>KDIGO Branded – Green</vt:lpstr>
      <vt:lpstr>1_KDIGO Branded – Green</vt:lpstr>
      <vt:lpstr> MANAGEMENT AND TREATMENT OF GLOMERULAR DISEASES  General Principles  </vt:lpstr>
      <vt:lpstr>PowerPoint Presentation</vt:lpstr>
      <vt:lpstr>PowerPoint Presentation</vt:lpstr>
      <vt:lpstr>PowerPoint Presentation</vt:lpstr>
      <vt:lpstr>PowerPoint Presentation</vt:lpstr>
      <vt:lpstr>Kidney Biopsy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of Kidney Function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Complications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Hypercoagulability </vt:lpstr>
      <vt:lpstr>PowerPoint Presentation</vt:lpstr>
      <vt:lpstr>PowerPoint Presentation</vt:lpstr>
      <vt:lpstr>PowerPoint Presentation</vt:lpstr>
      <vt:lpstr>PowerPoint Presentation</vt:lpstr>
      <vt:lpstr>PowerPoint Presentation</vt:lpstr>
      <vt:lpstr>Future Studies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  General Principles  </dc:title>
  <cp:lastModifiedBy>Tanya Green</cp:lastModifiedBy>
  <cp:revision>4</cp:revision>
  <dcterms:modified xsi:type="dcterms:W3CDTF">2020-04-17T09:52:56Z</dcterms:modified>
</cp:coreProperties>
</file>