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 id="2147483665" r:id="rId2"/>
    <p:sldMasterId id="2147483666" r:id="rId3"/>
  </p:sldMasterIdLst>
  <p:notesMasterIdLst>
    <p:notesMasterId r:id="rId9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5" r:id="rId91"/>
    <p:sldId id="344" r:id="rId9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5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0"/>
  </p:normalViewPr>
  <p:slideViewPr>
    <p:cSldViewPr snapToGrid="0">
      <p:cViewPr varScale="1">
        <p:scale>
          <a:sx n="99" d="100"/>
          <a:sy n="99" d="100"/>
        </p:scale>
        <p:origin x="520" y="184"/>
      </p:cViewPr>
      <p:guideLst>
        <p:guide orient="horz" pos="22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AKI develops by three distinct mechanisms: </a:t>
            </a:r>
            <a:endParaRPr/>
          </a:p>
          <a:p>
            <a:pPr marL="228600" lvl="0" indent="-228600" algn="l" rtl="0">
              <a:lnSpc>
                <a:spcPct val="100000"/>
              </a:lnSpc>
              <a:spcBef>
                <a:spcPts val="0"/>
              </a:spcBef>
              <a:spcAft>
                <a:spcPts val="0"/>
              </a:spcAft>
              <a:buClr>
                <a:schemeClr val="dk1"/>
              </a:buClr>
              <a:buSzPts val="1200"/>
              <a:buFont typeface="Calibri"/>
              <a:buAutoNum type="arabicParenBoth"/>
            </a:pPr>
            <a:r>
              <a:rPr lang="en-US" sz="1200" b="0" i="0">
                <a:solidFill>
                  <a:schemeClr val="dk1"/>
                </a:solidFill>
                <a:latin typeface="Calibri"/>
                <a:ea typeface="Calibri"/>
                <a:cs typeface="Calibri"/>
                <a:sym typeface="Calibri"/>
              </a:rPr>
              <a:t>There may be acute severe immune and inflammatory injury with necrotizing GN and crescent formation (crescentic IgAN); this may be the first presentation of IgAN, or it may be superimposed on established, less aggressive disease. Rapid deterioration in IgAN in pregnancy may be caused by crescentic transformation </a:t>
            </a:r>
            <a:endParaRPr/>
          </a:p>
          <a:p>
            <a:pPr marL="228600" lvl="0" indent="-228600" algn="l" rtl="0">
              <a:lnSpc>
                <a:spcPct val="100000"/>
              </a:lnSpc>
              <a:spcBef>
                <a:spcPts val="0"/>
              </a:spcBef>
              <a:spcAft>
                <a:spcPts val="0"/>
              </a:spcAft>
              <a:buClr>
                <a:schemeClr val="dk1"/>
              </a:buClr>
              <a:buSzPts val="1200"/>
              <a:buFont typeface="Calibri"/>
              <a:buAutoNum type="arabicParenBoth"/>
            </a:pPr>
            <a:r>
              <a:rPr lang="en-US" sz="1200" b="0" i="0">
                <a:solidFill>
                  <a:schemeClr val="dk1"/>
                </a:solidFill>
                <a:latin typeface="Calibri"/>
                <a:ea typeface="Calibri"/>
                <a:cs typeface="Calibri"/>
                <a:sym typeface="Calibri"/>
              </a:rPr>
              <a:t>Alternatively, AKI can occur with mild glomerular injury when heavy glomerular hematuria leads to tubule occlusion by red blood cells (RBCs) </a:t>
            </a:r>
            <a:endParaRPr/>
          </a:p>
          <a:p>
            <a:pPr marL="228600" lvl="0" indent="-228600" algn="l" rtl="0">
              <a:lnSpc>
                <a:spcPct val="100000"/>
              </a:lnSpc>
              <a:spcBef>
                <a:spcPts val="0"/>
              </a:spcBef>
              <a:spcAft>
                <a:spcPts val="0"/>
              </a:spcAft>
              <a:buClr>
                <a:schemeClr val="dk1"/>
              </a:buClr>
              <a:buSzPts val="1200"/>
              <a:buFont typeface="Calibri"/>
              <a:buAutoNum type="arabicParenBoth"/>
            </a:pPr>
            <a:r>
              <a:rPr lang="en-US" sz="1200" b="0" i="0">
                <a:solidFill>
                  <a:schemeClr val="dk1"/>
                </a:solidFill>
                <a:latin typeface="Calibri"/>
                <a:ea typeface="Calibri"/>
                <a:cs typeface="Calibri"/>
                <a:sym typeface="Calibri"/>
              </a:rPr>
              <a:t>Third, especially in elderly patients, chronic IgAN will predispose to AKI from a variety of incidental renal insults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Source: Feehally J, Floege J, Tonelli M, Johnson RJ.  Comprehensive Clinical Nephrology, 6</a:t>
            </a:r>
            <a:r>
              <a:rPr lang="en-US" baseline="30000"/>
              <a:t>th</a:t>
            </a:r>
            <a:r>
              <a:rPr lang="en-US"/>
              <a:t> Edn (2019)</a:t>
            </a:r>
            <a:endParaRPr/>
          </a:p>
          <a:p>
            <a:pPr marL="0" lvl="0" indent="0" algn="l" rtl="0">
              <a:lnSpc>
                <a:spcPct val="100000"/>
              </a:lnSpc>
              <a:spcBef>
                <a:spcPts val="0"/>
              </a:spcBef>
              <a:spcAft>
                <a:spcPts val="0"/>
              </a:spcAft>
              <a:buSzPts val="1400"/>
              <a:buNone/>
            </a:pPr>
            <a:endParaRPr/>
          </a:p>
        </p:txBody>
      </p:sp>
      <p:sp>
        <p:nvSpPr>
          <p:cNvPr id="187" name="Google Shape;18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Source: Feehally J, Floege J, Tonelli M, Johnson RJ.  Comprehensive Clinical Nephrology, 6</a:t>
            </a:r>
            <a:r>
              <a:rPr lang="en-US" baseline="30000"/>
              <a:t>th</a:t>
            </a:r>
            <a:r>
              <a:rPr lang="en-US"/>
              <a:t> Edn (2019)</a:t>
            </a:r>
            <a:endParaRPr/>
          </a:p>
        </p:txBody>
      </p:sp>
      <p:sp>
        <p:nvSpPr>
          <p:cNvPr id="196" name="Google Shape;19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12" name="Google Shape;21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KDIGO Guideline recommendation statement 10.1.3</a:t>
            </a:r>
            <a:endParaRPr/>
          </a:p>
        </p:txBody>
      </p:sp>
      <p:sp>
        <p:nvSpPr>
          <p:cNvPr id="221" name="Google Shape;22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MEST scoring system for IgAN offered the ﬁrst opportunity to use histology to predict renal outcome independent of proteinuria, BP, and eGFR.</a:t>
            </a:r>
            <a:endParaRPr sz="1200">
              <a:solidFill>
                <a:schemeClr val="dk1"/>
              </a:solidFill>
              <a:latin typeface="Calibri"/>
              <a:ea typeface="Calibri"/>
              <a:cs typeface="Calibri"/>
              <a:sym typeface="Calibri"/>
            </a:endParaRPr>
          </a:p>
        </p:txBody>
      </p:sp>
      <p:sp>
        <p:nvSpPr>
          <p:cNvPr id="228" name="Google Shape;22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Kidney Disease: Improving Global Outcomes (KDIGO) published its ﬁrst guideline on glomerular diseases in 2012.  Available online at www.kdigo.org</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European Validation Study of the Oxford Classiﬁcation of IgAN (VALIGA) study conﬁrmed the association of M1, S1, and T1/2 with kidney outcome, and the association of M1 and E1 with subsequent increase in proteinuria.</a:t>
            </a:r>
            <a:endParaRPr/>
          </a:p>
        </p:txBody>
      </p:sp>
      <p:sp>
        <p:nvSpPr>
          <p:cNvPr id="271" name="Google Shape;27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Based on this study, MEST now includes a C score of 1 or 2 (crescents &lt;25% or &gt;25%, respectively). </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Importantly, MEST-C score was developed to predict kidney outcome and not to guide treatment or to predict treatment response. </a:t>
            </a:r>
            <a:endParaRPr/>
          </a:p>
          <a:p>
            <a:pPr marL="0" lvl="0" indent="0" algn="l" rtl="0">
              <a:lnSpc>
                <a:spcPct val="100000"/>
              </a:lnSpc>
              <a:spcBef>
                <a:spcPts val="0"/>
              </a:spcBef>
              <a:spcAft>
                <a:spcPts val="0"/>
              </a:spcAft>
              <a:buSzPts val="1400"/>
              <a:buNone/>
            </a:pPr>
            <a:endParaRPr/>
          </a:p>
        </p:txBody>
      </p:sp>
      <p:sp>
        <p:nvSpPr>
          <p:cNvPr id="315" name="Google Shape;31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Based on this study, MEST now includes a C score of 1 or 2 (crescents &lt;25% or &gt;25%, respectively). </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Importantly, MEST-C score was developed to predict renal outcome and not to guide treatment or to predict treatment response. </a:t>
            </a:r>
            <a:endParaRPr/>
          </a:p>
          <a:p>
            <a:pPr marL="0" lvl="0" indent="0" algn="l" rtl="0">
              <a:lnSpc>
                <a:spcPct val="100000"/>
              </a:lnSpc>
              <a:spcBef>
                <a:spcPts val="0"/>
              </a:spcBef>
              <a:spcAft>
                <a:spcPts val="0"/>
              </a:spcAft>
              <a:buSzPts val="1400"/>
              <a:buNone/>
            </a:pPr>
            <a:r>
              <a:rPr lang="en-US"/>
              <a:t>Source: Markowitz G. Nat Rev Nephrol. 2017; 13: 385-386. </a:t>
            </a:r>
            <a:endParaRPr/>
          </a:p>
        </p:txBody>
      </p:sp>
      <p:sp>
        <p:nvSpPr>
          <p:cNvPr id="323" name="Google Shape;32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Although observational data suggest that E1 and crescents may predict outcomes differently in treated versus untreated patients, and the beneﬁts of steroids may differ in patients with M1 or S1, there is currently insufﬁcient evidence to suggest that immunosuppression decisions should be based on histology parameters.</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major limitation is the absence of a validated risk prediction model that allows integration of histology with clinical predictors to establish an accurate individual prognosis. </a:t>
            </a:r>
            <a:endParaRPr sz="1200">
              <a:solidFill>
                <a:schemeClr val="dk1"/>
              </a:solidFill>
              <a:latin typeface="Calibri"/>
              <a:ea typeface="Calibri"/>
              <a:cs typeface="Calibri"/>
              <a:sym typeface="Calibri"/>
            </a:endParaRPr>
          </a:p>
        </p:txBody>
      </p:sp>
      <p:sp>
        <p:nvSpPr>
          <p:cNvPr id="330" name="Google Shape;33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Given the enormous advances in understanding the pathogenesis of glomerular diseases, identiﬁcation of new diagnostic biomarkers, and emerging therapies, about 100 experts from various disciplines (nephrology, pathology, rheumatology, pediatrics) and organizations (academia, pharmaceutical industry) convened on November 17–19, 2017 for the KDIGO Controversies Conference on Glomerular Diseases. Through plenary sessions and small group discussions, the conference aimed to evaluate consensus and controversies in nomenclature, general work-up, and management of glomerular diseases, future needs in research, and, in particular, the critical assessment of existing guideline recommendations.</a:t>
            </a:r>
            <a:endParaRPr/>
          </a:p>
        </p:txBody>
      </p:sp>
      <p:sp>
        <p:nvSpPr>
          <p:cNvPr id="128" name="Google Shape;1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Glomerular C4d deposition may represent a marker of an adverse prognosis, but this ﬁnding needs more external validation before it can be routinely recommended.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Source: Espinosa M, et al. Clin J Am Soc Nephrol. 2014; 9: 897-904</a:t>
            </a:r>
            <a:endParaRPr/>
          </a:p>
        </p:txBody>
      </p:sp>
      <p:sp>
        <p:nvSpPr>
          <p:cNvPr id="354" name="Google Shape;35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This small study demonstrated an association between time-averaged microhematuria &gt;5 red blood cells per high-power ﬁeld and the risk of ESKD especially when combined with time-averaged proteinuria.</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However, time-averaged values require the entire duration of follow-up, which is not clinically relevant, and it is not clear whether the association is independent of MEST-C and other established clinical predictors.</a:t>
            </a:r>
            <a:endParaRPr/>
          </a:p>
        </p:txBody>
      </p:sp>
      <p:sp>
        <p:nvSpPr>
          <p:cNvPr id="364" name="Google Shape;36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 this study, the 2 full prediction models were shown to be accurate and validated methods for predicting disease progression and patient risk stratification in IgAN in multi-ethnic cohorts, with additional applications to clinical trial design and biomarker research. </a:t>
            </a:r>
            <a:endParaRPr/>
          </a:p>
          <a:p>
            <a:pPr marL="0" lvl="0" indent="0" algn="l" rtl="0">
              <a:lnSpc>
                <a:spcPct val="100000"/>
              </a:lnSpc>
              <a:spcBef>
                <a:spcPts val="0"/>
              </a:spcBef>
              <a:spcAft>
                <a:spcPts val="0"/>
              </a:spcAft>
              <a:buSzPts val="1400"/>
              <a:buNone/>
            </a:pPr>
            <a:endParaRPr/>
          </a:p>
        </p:txBody>
      </p:sp>
      <p:sp>
        <p:nvSpPr>
          <p:cNvPr id="379" name="Google Shape;37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Results from the derivation cohort are on the left, and from the validation cohort on the right. Predicted 5-year risks are from the prediction model, and observed 5-year risks are from Kaplan-Meier estimates within deciles of predicted risk. The dotted line represents perfect calibration in which predicted and observed risks are identical. </a:t>
            </a:r>
            <a:endParaRPr/>
          </a:p>
          <a:p>
            <a:pPr marL="0" lvl="0" indent="0" algn="l" rtl="0">
              <a:lnSpc>
                <a:spcPct val="100000"/>
              </a:lnSpc>
              <a:spcBef>
                <a:spcPts val="0"/>
              </a:spcBef>
              <a:spcAft>
                <a:spcPts val="0"/>
              </a:spcAft>
              <a:buSzPts val="1400"/>
              <a:buNone/>
            </a:pPr>
            <a:endParaRPr/>
          </a:p>
        </p:txBody>
      </p:sp>
      <p:sp>
        <p:nvSpPr>
          <p:cNvPr id="391" name="Google Shape;39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 Subgroups were based on the 16th (lowest risk), 16th to 50th (intermediate risk), 50th to 84th (higher risk) and higher than 84th (highest risk) percentiles of the linear predictor from the full models with or without race/ethnicity.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b </a:t>
            </a:r>
            <a:r>
              <a:rPr lang="en-US" sz="1200" i="1">
                <a:solidFill>
                  <a:schemeClr val="dk1"/>
                </a:solidFill>
                <a:latin typeface="Calibri"/>
                <a:ea typeface="Calibri"/>
                <a:cs typeface="Calibri"/>
                <a:sym typeface="Calibri"/>
              </a:rPr>
              <a:t>P </a:t>
            </a:r>
            <a:r>
              <a:rPr lang="en-US" sz="1200">
                <a:solidFill>
                  <a:schemeClr val="dk1"/>
                </a:solidFill>
                <a:latin typeface="Calibri"/>
                <a:ea typeface="Calibri"/>
                <a:cs typeface="Calibri"/>
                <a:sym typeface="Calibri"/>
              </a:rPr>
              <a:t>values are for the differences in the rates of eGFR decline across risk subgroups. </a:t>
            </a:r>
            <a:endParaRPr/>
          </a:p>
          <a:p>
            <a:pPr marL="0" lvl="0" indent="0" algn="l" rtl="0">
              <a:lnSpc>
                <a:spcPct val="100000"/>
              </a:lnSpc>
              <a:spcBef>
                <a:spcPts val="0"/>
              </a:spcBef>
              <a:spcAft>
                <a:spcPts val="0"/>
              </a:spcAft>
              <a:buSzPts val="1400"/>
              <a:buNone/>
            </a:pPr>
            <a:endParaRPr/>
          </a:p>
        </p:txBody>
      </p:sp>
      <p:sp>
        <p:nvSpPr>
          <p:cNvPr id="398" name="Google Shape;398;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KDIGO Controversies Conference on Glomerular Diseases resulted in two publications in </a:t>
            </a:r>
            <a:r>
              <a:rPr lang="en-US" sz="1200" i="1">
                <a:solidFill>
                  <a:schemeClr val="dk1"/>
                </a:solidFill>
                <a:latin typeface="Calibri"/>
                <a:ea typeface="Calibri"/>
                <a:cs typeface="Calibri"/>
                <a:sym typeface="Calibri"/>
              </a:rPr>
              <a:t>Kidney International </a:t>
            </a:r>
            <a:r>
              <a:rPr lang="en-US" sz="1200">
                <a:solidFill>
                  <a:schemeClr val="dk1"/>
                </a:solidFill>
                <a:latin typeface="Calibri"/>
                <a:ea typeface="Calibri"/>
                <a:cs typeface="Calibri"/>
                <a:sym typeface="Calibri"/>
              </a:rPr>
              <a:t>in 2018.  </a:t>
            </a:r>
            <a:endParaRPr/>
          </a:p>
        </p:txBody>
      </p:sp>
      <p:sp>
        <p:nvSpPr>
          <p:cNvPr id="137" name="Google Shape;13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Supportive Versus Immunosuppressive Therapy for the Treatment of Progressive IgA Nephropathy (STOP-IgAN) trial randomized patients to supportive treatment, or to steroids alone, or steroids in conjunction with sequential cyclophosphamide and azathioprine based on eGFR.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Immunosuppression transiently reduced proteinuria over 3 years but had no impact on eGFR and only resulted in signiﬁcant, particularly, infectious adverse events.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Proteinuria reduction occurred mostly in the steroid and not immunosuppressive combination therapy group.</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Optimized supportive treatment was associated with a very slow loss of kidney function in the control group, so that the study was underpowered to detect eGFR-based outcomes. </a:t>
            </a:r>
            <a:endParaRPr/>
          </a:p>
        </p:txBody>
      </p:sp>
      <p:sp>
        <p:nvSpPr>
          <p:cNvPr id="430" name="Google Shape;43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Supportive Versus Immunosuppressive Therapy for the Treatment of Progressive IgA Nephropathy (STOP-IgAN) trial randomized patients to supportive treatment, or to steroids alone, or steroids in conjunction with sequential cyclophosphamide and azathioprine based on eGFR.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Immunosuppression transiently reduced proteinuria over 3 years but had no impact on eGFR and only resulted in signiﬁcant, particularly, infectious adverse events.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Proteinuria reduction occurred mostly in the steroid and not immunosuppressive combination therapy group.</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Optimized supportive treatment was associated with a very slow loss of kidney function in the control group, so that the study was underpowered to detect eGFR-based outcomes. </a:t>
            </a:r>
            <a:endParaRPr/>
          </a:p>
        </p:txBody>
      </p:sp>
      <p:sp>
        <p:nvSpPr>
          <p:cNvPr id="454" name="Google Shape;454;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Therapeutic Evaluation of Steroids in IgA Nephropathy Global Study (TESTING Low Dose Study) (TESTING) trial randomized patients to 6 months of steroids or placebo and was terminated early after an interim analysis revealed a high risk of infectious serious adverse events including lethal </a:t>
            </a:r>
            <a:r>
              <a:rPr lang="en-US" sz="1200" i="1">
                <a:solidFill>
                  <a:schemeClr val="dk1"/>
                </a:solidFill>
                <a:latin typeface="Calibri"/>
                <a:ea typeface="Calibri"/>
                <a:cs typeface="Calibri"/>
                <a:sym typeface="Calibri"/>
              </a:rPr>
              <a:t>Pneumocystis jirovecii </a:t>
            </a:r>
            <a:r>
              <a:rPr lang="en-US" sz="1200">
                <a:solidFill>
                  <a:schemeClr val="dk1"/>
                </a:solidFill>
                <a:latin typeface="Calibri"/>
                <a:ea typeface="Calibri"/>
                <a:cs typeface="Calibri"/>
                <a:sym typeface="Calibri"/>
              </a:rPr>
              <a:t>pneumonia.</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There was a signiﬁcant reduction in the risk of a 40% decline in eGFR or ESKD in the steroid group. The kidney function loss in the control group was 4 times faster in the TESTING trial than in the STOP-IgAN trial, suggesting a higher-risk population and/or differences in supportive therapy.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In TESTING, the beneﬁcial impact of steroids was similar in patients with eGFR &gt; or &lt;50 ml/min per /1.73 m</a:t>
            </a:r>
            <a:r>
              <a:rPr lang="en-US" sz="1200" baseline="30000">
                <a:solidFill>
                  <a:schemeClr val="dk1"/>
                </a:solidFill>
                <a:latin typeface="Calibri"/>
                <a:ea typeface="Calibri"/>
                <a:cs typeface="Calibri"/>
                <a:sym typeface="Calibri"/>
              </a:rPr>
              <a:t>2</a:t>
            </a:r>
            <a:r>
              <a:rPr lang="en-US" sz="1200">
                <a:solidFill>
                  <a:schemeClr val="dk1"/>
                </a:solidFill>
                <a:latin typeface="Calibri"/>
                <a:ea typeface="Calibri"/>
                <a:cs typeface="Calibri"/>
                <a:sym typeface="Calibri"/>
              </a:rPr>
              <a:t>. This ﬁnding is consistent with analyses of other clinical trials that also showed a beneﬁt of immunosuppression at lower eGFR but with an increased risk of adverse events.</a:t>
            </a:r>
            <a:endParaRPr/>
          </a:p>
        </p:txBody>
      </p:sp>
      <p:sp>
        <p:nvSpPr>
          <p:cNvPr id="467" name="Google Shape;46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Twenty-eight SAEs were reported in 20 participants (14.7%) in the methylprednisolone group compared with 4 SAEs in 4 (3.2%) in the placebo group (relative risk, 4.63 [95% CI, 1.63 to 13.2]; </a:t>
            </a:r>
            <a:r>
              <a:rPr lang="en-US" sz="1200" i="1">
                <a:solidFill>
                  <a:schemeClr val="dk1"/>
                </a:solidFill>
                <a:latin typeface="Calibri"/>
                <a:ea typeface="Calibri"/>
                <a:cs typeface="Calibri"/>
                <a:sym typeface="Calibri"/>
              </a:rPr>
              <a:t>P </a:t>
            </a:r>
            <a:r>
              <a:rPr lang="en-US" sz="1200">
                <a:solidFill>
                  <a:schemeClr val="dk1"/>
                </a:solidFill>
                <a:latin typeface="Calibri"/>
                <a:ea typeface="Calibri"/>
                <a:cs typeface="Calibri"/>
                <a:sym typeface="Calibri"/>
              </a:rPr>
              <a:t>= .001 by Fisher exact test), equating to a risk difference of 11.5% (95% CI, 4.8% to 18.2%). Most adverse events occurred in the first 3 months of treatment. This was mainly driven by an excess of serious infections (2 fatal) among 11 patients (8.1%) in the methylprednisolone group, compared with no serious infections in the placebo group (risk difference, 8.1% [95% CI, 3.5% to 13.9%]; </a:t>
            </a:r>
            <a:r>
              <a:rPr lang="en-US" sz="1200" i="1">
                <a:solidFill>
                  <a:schemeClr val="dk1"/>
                </a:solidFill>
                <a:latin typeface="Calibri"/>
                <a:ea typeface="Calibri"/>
                <a:cs typeface="Calibri"/>
                <a:sym typeface="Calibri"/>
              </a:rPr>
              <a:t>P </a:t>
            </a:r>
            <a:r>
              <a:rPr lang="en-US" sz="1200">
                <a:solidFill>
                  <a:schemeClr val="dk1"/>
                </a:solidFill>
                <a:latin typeface="Calibri"/>
                <a:ea typeface="Calibri"/>
                <a:cs typeface="Calibri"/>
                <a:sym typeface="Calibri"/>
              </a:rPr>
              <a:t>&lt; .001). One patient in the placebo group died of stroke after commencing dialysis. Effects on SAE rates were broadly consistent according to predefined baseline subgroups, but small event numbers limited subgroup power. </a:t>
            </a:r>
            <a:endParaRPr/>
          </a:p>
          <a:p>
            <a:pPr marL="0" lvl="0" indent="0" algn="l" rtl="0">
              <a:lnSpc>
                <a:spcPct val="100000"/>
              </a:lnSpc>
              <a:spcBef>
                <a:spcPts val="0"/>
              </a:spcBef>
              <a:spcAft>
                <a:spcPts val="0"/>
              </a:spcAft>
              <a:buSzPts val="1400"/>
              <a:buNone/>
            </a:pPr>
            <a:endParaRPr/>
          </a:p>
        </p:txBody>
      </p:sp>
      <p:sp>
        <p:nvSpPr>
          <p:cNvPr id="474" name="Google Shape;474;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Most adverse events occurred in the first 3 months of treatment. This was mainly driven by an excess of serious infections (2 fatal) among 11 patients (8.1%) in the methylprednisolone group, compared with no serious infections in the placebo group (risk difference, 8.1% [95% CI, 3.5% to 13.9%]; </a:t>
            </a:r>
            <a:r>
              <a:rPr lang="en-US" sz="1200" i="1">
                <a:solidFill>
                  <a:schemeClr val="dk1"/>
                </a:solidFill>
                <a:latin typeface="Calibri"/>
                <a:ea typeface="Calibri"/>
                <a:cs typeface="Calibri"/>
                <a:sym typeface="Calibri"/>
              </a:rPr>
              <a:t>P </a:t>
            </a:r>
            <a:r>
              <a:rPr lang="en-US" sz="1200">
                <a:solidFill>
                  <a:schemeClr val="dk1"/>
                </a:solidFill>
                <a:latin typeface="Calibri"/>
                <a:ea typeface="Calibri"/>
                <a:cs typeface="Calibri"/>
                <a:sym typeface="Calibri"/>
              </a:rPr>
              <a:t>&lt; .001). </a:t>
            </a:r>
            <a:endParaRPr/>
          </a:p>
        </p:txBody>
      </p:sp>
      <p:sp>
        <p:nvSpPr>
          <p:cNvPr id="482" name="Google Shape;482;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Therapeutic Evaluation of Steroids in IgA Nephropathy Global Study (TESTING Low Dose Study) (TESTING) trial randomized patients to 6 months of steroids or placebo and was terminated early after an interim analysis revealed a high risk of infectious serious adverse events including lethal </a:t>
            </a:r>
            <a:r>
              <a:rPr lang="en-US" sz="1200" i="1">
                <a:solidFill>
                  <a:schemeClr val="dk1"/>
                </a:solidFill>
                <a:latin typeface="Calibri"/>
                <a:ea typeface="Calibri"/>
                <a:cs typeface="Calibri"/>
                <a:sym typeface="Calibri"/>
              </a:rPr>
              <a:t>Pneumocystis jirovecii</a:t>
            </a:r>
            <a:r>
              <a:rPr lang="en-US" sz="1200">
                <a:solidFill>
                  <a:schemeClr val="dk1"/>
                </a:solidFill>
                <a:latin typeface="Calibri"/>
                <a:ea typeface="Calibri"/>
                <a:cs typeface="Calibri"/>
                <a:sym typeface="Calibri"/>
              </a:rPr>
              <a:t> pneumonia.</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There was a signiﬁcant reduction in the risk of a 40% decline in eGFR or ESKD in the steroid group. The kidney function loss in the control group was 4 times faster in the TESTING trial than in the STOP-IgAN trial, suggesting a higher-risk population and/or differences in supportive therapy.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In TESTING, the beneﬁcial impact of steroids was similar in patients with eGFR &gt; or &lt;50 ml/min per /1.73 m</a:t>
            </a:r>
            <a:r>
              <a:rPr lang="en-US" sz="1200" baseline="30000">
                <a:solidFill>
                  <a:schemeClr val="dk1"/>
                </a:solidFill>
                <a:latin typeface="Calibri"/>
                <a:ea typeface="Calibri"/>
                <a:cs typeface="Calibri"/>
                <a:sym typeface="Calibri"/>
              </a:rPr>
              <a:t>2</a:t>
            </a:r>
            <a:r>
              <a:rPr lang="en-US" sz="1200">
                <a:solidFill>
                  <a:schemeClr val="dk1"/>
                </a:solidFill>
                <a:latin typeface="Calibri"/>
                <a:ea typeface="Calibri"/>
                <a:cs typeface="Calibri"/>
                <a:sym typeface="Calibri"/>
              </a:rPr>
              <a:t>. This ﬁnding is consistent with analyses of other clinical trials that also showed a beneﬁt of immunosuppression at lower eGFR but with an increased risk of adverse events.</a:t>
            </a:r>
            <a:endParaRPr/>
          </a:p>
        </p:txBody>
      </p:sp>
      <p:sp>
        <p:nvSpPr>
          <p:cNvPr id="489" name="Google Shape;489;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 Chinese trial randomized patients to 6 months of full dose steroids or lower dose steroids with MMF.</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After 1 year, complete proteinuria remission was similar between the 2 groups, but with fewer steroid-related adverse events in those treated with MMF. This study reintroduces the possibility that MMF may be effective for IgAN; however, there was very infrequent use of RAS-blockade; it was not a multiethnic study population and the follow-up duration was too short to evaluate an effect on kidney function.</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Further studies will be required before MMF can be considered for treatment in IgAN. Both RAS-blockers and MMF may affect pregnancy adversely and patients will need to understand this and exercise appropriate use of contraception when being treated.</a:t>
            </a:r>
            <a:endParaRPr/>
          </a:p>
        </p:txBody>
      </p:sp>
      <p:sp>
        <p:nvSpPr>
          <p:cNvPr id="547" name="Google Shape;547;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This Japanese trial compared tonsillectomy with steroids versus steroids alone and found marginally higher proteinuria reduction in the tonsillectomy group but no impact on eGFR over 12 months.</a:t>
            </a:r>
            <a:endParaRPr/>
          </a:p>
        </p:txBody>
      </p:sp>
      <p:sp>
        <p:nvSpPr>
          <p:cNvPr id="564" name="Google Shape;564;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In this European cohort, tonsillectomy patients were propensity-score matched to control patients with no beneﬁt in change of GFR or proteinuria. </a:t>
            </a:r>
            <a:endParaRPr/>
          </a:p>
        </p:txBody>
      </p:sp>
      <p:sp>
        <p:nvSpPr>
          <p:cNvPr id="579" name="Google Shape;579;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Possibly, systematic differences in study populations, other than ethnicity, may explain different treatment responses.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Multiethnic trials, such as the ongoing TESTING Low Dose trial (ClinicalTrials.gov NCT01560052), are evaluating this issue further.</a:t>
            </a:r>
            <a:endParaRPr/>
          </a:p>
        </p:txBody>
      </p:sp>
      <p:sp>
        <p:nvSpPr>
          <p:cNvPr id="601" name="Google Shape;601;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Transplant registry data show that transplant outcome is not affected for the first 10 years if IgAN is the patient’s primary renal disease; thereafter, however, recurrent disease may lead to accelerated graft loss.</a:t>
            </a:r>
            <a:endParaRPr/>
          </a:p>
          <a:p>
            <a:pPr marL="0" lvl="0" indent="0" algn="l" rtl="0">
              <a:lnSpc>
                <a:spcPct val="100000"/>
              </a:lnSpc>
              <a:spcBef>
                <a:spcPts val="0"/>
              </a:spcBef>
              <a:spcAft>
                <a:spcPts val="0"/>
              </a:spcAft>
              <a:buSzPts val="1400"/>
              <a:buNone/>
            </a:pPr>
            <a:endParaRPr/>
          </a:p>
        </p:txBody>
      </p:sp>
      <p:sp>
        <p:nvSpPr>
          <p:cNvPr id="608" name="Google Shape;608;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1">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Mucosal infection primes naïve B cells to class switch to become IgA ASCs through both T-cell–dependent (cytokine mediated) and T-cell-independent (TLR ligation) pathways</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Some IgA ASCs mis-home to the systemic compartment during lymphocyte trafficking</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Displaced IgA+ ASCs take up residence in systemic sites and secrete normal ‘mucosal-type’ (poorly galactosylated and polymeric) IgA1 into the systemic circulation</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IgA1 secretion by displaced mucosal ASC is augmented by TLR ligation from mucosal-derived pathogen-associated molecular patterns, which have entered the systemic compartment</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IgA1 immune complexes form in the systemic circulation. Poorly galactosylated polymeric IgA1 molecules are the substrate for immune complex formation. These combine with IgG and IgA auto-antibodies reactive to exposed neoepitopes in the poorly galactosylated IgA1 hinge region</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IgA1 immune complexes deposit in the mesangium through a combination of mesangial trapping and increased affinity of poorly galactosylated IgA1 for extracellular matrix components. Immune complex deposition triggers a series of downstream pathways, including complement activation via the mannose-binding lectin and other pathways, leading to glomerular injury and tubule-interstitial scarring</a:t>
            </a:r>
            <a:endParaRPr/>
          </a:p>
          <a:p>
            <a:pPr marL="0" lvl="0" indent="0" algn="l" rtl="0">
              <a:lnSpc>
                <a:spcPct val="100000"/>
              </a:lnSpc>
              <a:spcBef>
                <a:spcPts val="0"/>
              </a:spcBef>
              <a:spcAft>
                <a:spcPts val="0"/>
              </a:spcAft>
              <a:buSzPts val="1400"/>
              <a:buNone/>
            </a:pPr>
            <a:endParaRPr/>
          </a:p>
        </p:txBody>
      </p:sp>
      <p:sp>
        <p:nvSpPr>
          <p:cNvPr id="161" name="Google Shape;16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7</a:t>
            </a:fld>
            <a:endParaRPr>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6" name="Google Shape;626;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8" name="Google Shape;638;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0" name="Google Shape;650;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0" name="Google Shape;660;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8" name="Google Shape;668;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7" name="Google Shape;677;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aseline="30000"/>
              <a:t>a</a:t>
            </a:r>
            <a:r>
              <a:rPr lang="en-US"/>
              <a:t>On Day 1, patients are randomized 1:1 to sparsentan or irbesartan, stratified by eGFR value (30-60 mL/min/1.73 m</a:t>
            </a:r>
            <a:r>
              <a:rPr lang="en-US" baseline="30000"/>
              <a:t>2</a:t>
            </a:r>
            <a:r>
              <a:rPr lang="en-US"/>
              <a:t> and ≥60 mL/min/1.73 m</a:t>
            </a:r>
            <a:r>
              <a:rPr lang="en-US" baseline="30000"/>
              <a:t>2</a:t>
            </a:r>
            <a:r>
              <a:rPr lang="en-US"/>
              <a:t>) and total urine protein (≤1.75 g/day and &gt;1.75 g/day).</a:t>
            </a:r>
            <a:endParaRPr/>
          </a:p>
          <a:p>
            <a:pPr marL="0" lvl="0" indent="0" algn="l" rtl="0">
              <a:lnSpc>
                <a:spcPct val="100000"/>
              </a:lnSpc>
              <a:spcBef>
                <a:spcPts val="0"/>
              </a:spcBef>
              <a:spcAft>
                <a:spcPts val="0"/>
              </a:spcAft>
              <a:buSzPts val="1400"/>
              <a:buNone/>
            </a:pPr>
            <a:r>
              <a:rPr lang="en-US" baseline="30000"/>
              <a:t>b</a:t>
            </a:r>
            <a:r>
              <a:rPr lang="en-US"/>
              <a:t>Patients resume standard-of-care treatment including RAASi (excluding irbesartan). Where possible, the same treatment regimen the patient was on at study entry (ie, the same ACEI and/or ARB at the same dose[s]) should be used, unless in the Investigator’s opinion, an alternative treatment approach is warranted.</a:t>
            </a:r>
            <a:endParaRPr/>
          </a:p>
        </p:txBody>
      </p:sp>
      <p:sp>
        <p:nvSpPr>
          <p:cNvPr id="694" name="Google Shape;694;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Future multi-ethnic trials of other pharmacologic agents should incorporate therapeutic drug level monitoring to help determine whether ethnic differences in outcome may be related to pharmacokinetics versus differential disease response. </a:t>
            </a:r>
            <a:endParaRPr/>
          </a:p>
          <a:p>
            <a:pPr marL="0" lvl="0" indent="0" algn="l" rtl="0">
              <a:lnSpc>
                <a:spcPct val="100000"/>
              </a:lnSpc>
              <a:spcBef>
                <a:spcPts val="0"/>
              </a:spcBef>
              <a:spcAft>
                <a:spcPts val="0"/>
              </a:spcAft>
              <a:buSzPts val="1400"/>
              <a:buNone/>
            </a:pPr>
            <a:endParaRPr/>
          </a:p>
        </p:txBody>
      </p:sp>
      <p:sp>
        <p:nvSpPr>
          <p:cNvPr id="703" name="Google Shape;703;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IgAN is the most prevalent pattern of glomerular disease seen in most Western and Asian countries where renal biopsy is widely practiced.</a:t>
            </a:r>
            <a:endParaRPr/>
          </a:p>
          <a:p>
            <a:pPr marL="0" lvl="0" indent="0" algn="l" rtl="0">
              <a:lnSpc>
                <a:spcPct val="100000"/>
              </a:lnSpc>
              <a:spcBef>
                <a:spcPts val="0"/>
              </a:spcBef>
              <a:spcAft>
                <a:spcPts val="0"/>
              </a:spcAft>
              <a:buSzPts val="1400"/>
              <a:buNone/>
            </a:pPr>
            <a:r>
              <a:rPr lang="en-US"/>
              <a:t>See: Kiryluk K, et al. PLoS Genet. 2012; 8:e1002765.</a:t>
            </a:r>
            <a:endParaRPr/>
          </a:p>
        </p:txBody>
      </p:sp>
      <p:sp>
        <p:nvSpPr>
          <p:cNvPr id="169" name="Google Shape;16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0" name="Google Shape;740;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1" name="Google Shape;751;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6" name="Google Shape;756;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2" name="Google Shape;762;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81051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6" name="Google Shape;776;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email">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12" name="Google Shape;12;p2"/>
          <p:cNvSpPr/>
          <p:nvPr/>
        </p:nvSpPr>
        <p:spPr>
          <a:xfrm>
            <a:off x="1727200" y="0"/>
            <a:ext cx="8737600" cy="6858001"/>
          </a:xfrm>
          <a:prstGeom prst="rect">
            <a:avLst/>
          </a:prstGeom>
          <a:solidFill>
            <a:schemeClr val="lt1">
              <a:alpha val="8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 name="Google Shape;13;p2"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14" name="Google Shape;14;p2"/>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 name="Google Shape;95;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email">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12" name="Google Shape;12;p2"/>
          <p:cNvSpPr/>
          <p:nvPr/>
        </p:nvSpPr>
        <p:spPr>
          <a:xfrm>
            <a:off x="1727200" y="0"/>
            <a:ext cx="8737600" cy="6858001"/>
          </a:xfrm>
          <a:prstGeom prst="rect">
            <a:avLst/>
          </a:prstGeom>
          <a:solidFill>
            <a:schemeClr val="lt1">
              <a:alpha val="8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 name="Google Shape;13;p2"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14" name="Google Shape;14;p2"/>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71753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18" name="Google Shape;18;p3"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Tree>
    <p:extLst>
      <p:ext uri="{BB962C8B-B14F-4D97-AF65-F5344CB8AC3E}">
        <p14:creationId xmlns:p14="http://schemas.microsoft.com/office/powerpoint/2010/main" val="2555245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21" name="Google Shape;21;p4"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2" name="Google Shape;22;p4"/>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3" name="Google Shape;23;p4"/>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9429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18" name="Google Shape;18;p3"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27" name="Google Shape;27;p5"/>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8" name="Google Shape;28;p5"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9" name="Google Shape;29;p5"/>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5"/>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8208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31"/>
        <p:cNvGrpSpPr/>
        <p:nvPr/>
      </p:nvGrpSpPr>
      <p:grpSpPr>
        <a:xfrm>
          <a:off x="0" y="0"/>
          <a:ext cx="0" cy="0"/>
          <a:chOff x="0" y="0"/>
          <a:chExt cx="0" cy="0"/>
        </a:xfrm>
      </p:grpSpPr>
      <p:pic>
        <p:nvPicPr>
          <p:cNvPr id="32" name="Google Shape;32;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33" name="Google Shape;33;p6"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34" name="Google Shape;34;p6"/>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5" name="Google Shape;35;p6"/>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Google Shape;36;p6"/>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6"/>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rgbClr val="004990"/>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L="1371600" marR="0" lvl="2" indent="-330200"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252073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8"/>
        <p:cNvGrpSpPr/>
        <p:nvPr/>
      </p:nvGrpSpPr>
      <p:grpSpPr>
        <a:xfrm>
          <a:off x="0" y="0"/>
          <a:ext cx="0" cy="0"/>
          <a:chOff x="0" y="0"/>
          <a:chExt cx="0" cy="0"/>
        </a:xfrm>
      </p:grpSpPr>
      <p:pic>
        <p:nvPicPr>
          <p:cNvPr id="39" name="Google Shape;39;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40" name="Google Shape;40;p7"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41" name="Google Shape;41;p7"/>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 name="Google Shape;42;p7"/>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78903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line Title and Content">
  <p:cSld name="Two-line Title and Content">
    <p:spTree>
      <p:nvGrpSpPr>
        <p:cNvPr id="1" name="Shape 43"/>
        <p:cNvGrpSpPr/>
        <p:nvPr/>
      </p:nvGrpSpPr>
      <p:grpSpPr>
        <a:xfrm>
          <a:off x="0" y="0"/>
          <a:ext cx="0" cy="0"/>
          <a:chOff x="0" y="0"/>
          <a:chExt cx="0" cy="0"/>
        </a:xfrm>
      </p:grpSpPr>
      <p:pic>
        <p:nvPicPr>
          <p:cNvPr id="44" name="Google Shape;44;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45" name="Google Shape;45;p8"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46" name="Google Shape;46;p8"/>
          <p:cNvSpPr txBox="1">
            <a:spLocks noGrp="1"/>
          </p:cNvSpPr>
          <p:nvPr>
            <p:ph type="subTitle" idx="1"/>
          </p:nvPr>
        </p:nvSpPr>
        <p:spPr>
          <a:xfrm>
            <a:off x="306000" y="1650206"/>
            <a:ext cx="110916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7" name="Google Shape;47;p8"/>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8"/>
          <p:cNvSpPr txBox="1">
            <a:spLocks noGrp="1"/>
          </p:cNvSpPr>
          <p:nvPr>
            <p:ph type="body" idx="3"/>
          </p:nvPr>
        </p:nvSpPr>
        <p:spPr>
          <a:xfrm>
            <a:off x="306000" y="533400"/>
            <a:ext cx="11091600" cy="8679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60436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21" name="Google Shape;21;p4"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2" name="Google Shape;22;p4"/>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3" name="Google Shape;23;p4"/>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27" name="Google Shape;27;p5"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8" name="Google Shape;28;p5"/>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5"/>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0"/>
        <p:cNvGrpSpPr/>
        <p:nvPr/>
      </p:nvGrpSpPr>
      <p:grpSpPr>
        <a:xfrm>
          <a:off x="0" y="0"/>
          <a:ext cx="0" cy="0"/>
          <a:chOff x="0" y="0"/>
          <a:chExt cx="0" cy="0"/>
        </a:xfrm>
      </p:grpSpPr>
      <p:pic>
        <p:nvPicPr>
          <p:cNvPr id="31" name="Google Shape;31;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32" name="Google Shape;32;p6"/>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3" name="Google Shape;33;p6"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34" name="Google Shape;34;p6"/>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6"/>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line Title and Content">
  <p:cSld name="Two-line Title and Conten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38" name="Google Shape;38;p7"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39" name="Google Shape;39;p7"/>
          <p:cNvSpPr txBox="1">
            <a:spLocks noGrp="1"/>
          </p:cNvSpPr>
          <p:nvPr>
            <p:ph type="subTitle" idx="1"/>
          </p:nvPr>
        </p:nvSpPr>
        <p:spPr>
          <a:xfrm>
            <a:off x="306000" y="1650206"/>
            <a:ext cx="110916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7"/>
          <p:cNvSpPr txBox="1">
            <a:spLocks noGrp="1"/>
          </p:cNvSpPr>
          <p:nvPr>
            <p:ph type="body" idx="3"/>
          </p:nvPr>
        </p:nvSpPr>
        <p:spPr>
          <a:xfrm>
            <a:off x="306000" y="533400"/>
            <a:ext cx="11091600" cy="8679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749451790"/>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8.png"/></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116.png"/><Relationship Id="rId4"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openxmlformats.org/officeDocument/2006/relationships/image" Target="../media/image117.png"/><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121.png"/><Relationship Id="rId4" Type="http://schemas.openxmlformats.org/officeDocument/2006/relationships/image" Target="../media/image120.png"/></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8.xml"/><Relationship Id="rId1" Type="http://schemas.openxmlformats.org/officeDocument/2006/relationships/slideLayout" Target="../slideLayouts/slideLayout20.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jpeg"/></Relationships>
</file>

<file path=ppt/slides/_rels/slide8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ctrTitle"/>
          </p:nvPr>
        </p:nvSpPr>
        <p:spPr>
          <a:xfrm>
            <a:off x="2197100" y="1243712"/>
            <a:ext cx="7797900" cy="1739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3600"/>
              <a:buFont typeface="Arial"/>
              <a:buNone/>
            </a:pPr>
            <a:r>
              <a:rPr lang="en-US" sz="3600"/>
              <a:t> MANAGEMENT AND TREATMENT OF GLOMERULAR DISEASES</a:t>
            </a:r>
            <a:endParaRPr sz="3600"/>
          </a:p>
        </p:txBody>
      </p:sp>
      <p:sp>
        <p:nvSpPr>
          <p:cNvPr id="116" name="Google Shape;116;p19"/>
          <p:cNvSpPr txBox="1">
            <a:spLocks noGrp="1"/>
          </p:cNvSpPr>
          <p:nvPr>
            <p:ph type="subTitle" idx="1"/>
          </p:nvPr>
        </p:nvSpPr>
        <p:spPr>
          <a:xfrm>
            <a:off x="2197098" y="5313770"/>
            <a:ext cx="7797900" cy="904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2"/>
              </a:buClr>
              <a:buSzPts val="2400"/>
              <a:buNone/>
            </a:pPr>
            <a:r>
              <a:rPr lang="en-US">
                <a:latin typeface="Arial"/>
                <a:ea typeface="Arial"/>
                <a:cs typeface="Arial"/>
                <a:sym typeface="Arial"/>
              </a:rPr>
              <a:t>CONCLUSIONS FROM A </a:t>
            </a:r>
            <a:endParaRPr/>
          </a:p>
          <a:p>
            <a:pPr marL="0" lvl="0" indent="0" algn="ctr" rtl="0">
              <a:lnSpc>
                <a:spcPct val="100000"/>
              </a:lnSpc>
              <a:spcBef>
                <a:spcPts val="0"/>
              </a:spcBef>
              <a:spcAft>
                <a:spcPts val="0"/>
              </a:spcAft>
              <a:buClr>
                <a:schemeClr val="dk2"/>
              </a:buClr>
              <a:buSzPts val="2400"/>
              <a:buNone/>
            </a:pPr>
            <a:r>
              <a:rPr lang="en-US">
                <a:latin typeface="Arial"/>
                <a:ea typeface="Arial"/>
                <a:cs typeface="Arial"/>
                <a:sym typeface="Arial"/>
              </a:rPr>
              <a:t>KDIGO CONTROVERSIES CONFERENCE</a:t>
            </a:r>
            <a:endParaRPr>
              <a:latin typeface="Arial"/>
              <a:ea typeface="Arial"/>
              <a:cs typeface="Arial"/>
              <a:sym typeface="Arial"/>
            </a:endParaRPr>
          </a:p>
        </p:txBody>
      </p:sp>
      <p:sp>
        <p:nvSpPr>
          <p:cNvPr id="117" name="Google Shape;117;p19"/>
          <p:cNvSpPr txBox="1"/>
          <p:nvPr/>
        </p:nvSpPr>
        <p:spPr>
          <a:xfrm>
            <a:off x="2220189" y="3568712"/>
            <a:ext cx="7797804" cy="90478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4990"/>
              </a:buClr>
              <a:buSzPts val="2400"/>
              <a:buFont typeface="Arial"/>
              <a:buNone/>
            </a:pPr>
            <a:r>
              <a:rPr lang="en-US" sz="3600" b="1" i="0" u="none" strike="noStrike" cap="small">
                <a:solidFill>
                  <a:srgbClr val="004F8E"/>
                </a:solidFill>
                <a:latin typeface="Arial"/>
                <a:ea typeface="Arial"/>
                <a:cs typeface="Arial"/>
                <a:sym typeface="Arial"/>
              </a:rPr>
              <a:t>IgA Nephropathy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8"/>
          <p:cNvPicPr preferRelativeResize="0"/>
          <p:nvPr/>
        </p:nvPicPr>
        <p:blipFill rotWithShape="1">
          <a:blip r:embed="rId3">
            <a:alphaModFix/>
          </a:blip>
          <a:srcRect/>
          <a:stretch/>
        </p:blipFill>
        <p:spPr>
          <a:xfrm>
            <a:off x="382223" y="1033136"/>
            <a:ext cx="6182628" cy="5272773"/>
          </a:xfrm>
          <a:prstGeom prst="rect">
            <a:avLst/>
          </a:prstGeom>
          <a:noFill/>
          <a:ln>
            <a:noFill/>
          </a:ln>
        </p:spPr>
      </p:pic>
      <p:sp>
        <p:nvSpPr>
          <p:cNvPr id="190" name="Google Shape;190;p28"/>
          <p:cNvSpPr txBox="1">
            <a:spLocks noGrp="1"/>
          </p:cNvSpPr>
          <p:nvPr>
            <p:ph type="body" idx="2"/>
          </p:nvPr>
        </p:nvSpPr>
        <p:spPr>
          <a:xfrm>
            <a:off x="306000" y="473636"/>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Clinical Manifestations</a:t>
            </a:r>
            <a:endParaRPr/>
          </a:p>
        </p:txBody>
      </p:sp>
      <p:sp>
        <p:nvSpPr>
          <p:cNvPr id="191" name="Google Shape;191;p28"/>
          <p:cNvSpPr txBox="1"/>
          <p:nvPr/>
        </p:nvSpPr>
        <p:spPr>
          <a:xfrm>
            <a:off x="6564851" y="1177751"/>
            <a:ext cx="5601213" cy="452431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Macroscopic hematuria (</a:t>
            </a:r>
            <a:r>
              <a:rPr lang="en-US" sz="2400" b="0" i="0" u="none" strike="noStrike" cap="none">
                <a:solidFill>
                  <a:schemeClr val="dk1"/>
                </a:solidFill>
                <a:latin typeface="Arial"/>
                <a:ea typeface="Arial"/>
                <a:cs typeface="Arial"/>
                <a:sym typeface="Arial"/>
              </a:rPr>
              <a:t>40-50%)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Asymptomatic hematuria and </a:t>
            </a:r>
            <a:endParaRPr sz="1400" b="0" i="0" u="none" strike="noStrike" cap="none">
              <a:solidFill>
                <a:srgbClr val="000000"/>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proteinuria (</a:t>
            </a:r>
            <a:r>
              <a:rPr lang="en-US" sz="2400" b="0" i="0" u="none" strike="noStrike" cap="none">
                <a:solidFill>
                  <a:schemeClr val="dk1"/>
                </a:solidFill>
                <a:latin typeface="Arial"/>
                <a:ea typeface="Arial"/>
                <a:cs typeface="Arial"/>
                <a:sym typeface="Arial"/>
              </a:rPr>
              <a:t>30-40%)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 Proteinuria usually &lt; 2 gms/day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Proteinuria and nephrotic </a:t>
            </a:r>
            <a:endParaRPr sz="1400" b="0" i="0" u="none" strike="noStrike" cap="none">
              <a:solidFill>
                <a:srgbClr val="000000"/>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syndrome (</a:t>
            </a:r>
            <a:r>
              <a:rPr lang="en-US" sz="2400" b="0" i="0" u="none" strike="noStrike" cap="none">
                <a:solidFill>
                  <a:schemeClr val="dk1"/>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Acute Kidney Injury (AKI) (</a:t>
            </a:r>
            <a:r>
              <a:rPr lang="en-US" sz="2400" b="0" i="0" u="none" strike="noStrike" cap="none">
                <a:solidFill>
                  <a:schemeClr val="dk1"/>
                </a:solidFill>
                <a:latin typeface="Arial"/>
                <a:ea typeface="Arial"/>
                <a:cs typeface="Arial"/>
                <a:sym typeface="Arial"/>
              </a:rPr>
              <a:t>&lt;5%)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Chronic Kidney Disease (CKD)</a:t>
            </a:r>
            <a:endParaRPr sz="2400" b="1" i="0" u="none" strike="noStrike" cap="none">
              <a:solidFill>
                <a:schemeClr val="dk1"/>
              </a:solidFill>
              <a:latin typeface="Arial"/>
              <a:ea typeface="Arial"/>
              <a:cs typeface="Arial"/>
              <a:sym typeface="Arial"/>
            </a:endParaRPr>
          </a:p>
        </p:txBody>
      </p:sp>
      <p:sp>
        <p:nvSpPr>
          <p:cNvPr id="192" name="Google Shape;192;p28"/>
          <p:cNvSpPr txBox="1"/>
          <p:nvPr/>
        </p:nvSpPr>
        <p:spPr>
          <a:xfrm>
            <a:off x="921489" y="6365358"/>
            <a:ext cx="579828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Feehally J, Floege J, Tonelli M, Johnson RJ.  Comprehensive Clinical Nephrology, 6th Edn (2019)</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a:spLocks noGrp="1"/>
          </p:cNvSpPr>
          <p:nvPr>
            <p:ph type="body" idx="2"/>
          </p:nvPr>
        </p:nvSpPr>
        <p:spPr>
          <a:xfrm>
            <a:off x="306000" y="41387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Associated diseases</a:t>
            </a:r>
            <a:endParaRPr/>
          </a:p>
        </p:txBody>
      </p:sp>
      <p:pic>
        <p:nvPicPr>
          <p:cNvPr id="199" name="Google Shape;199;p29"/>
          <p:cNvPicPr preferRelativeResize="0"/>
          <p:nvPr/>
        </p:nvPicPr>
        <p:blipFill rotWithShape="1">
          <a:blip r:embed="rId3">
            <a:alphaModFix/>
          </a:blip>
          <a:srcRect/>
          <a:stretch/>
        </p:blipFill>
        <p:spPr>
          <a:xfrm>
            <a:off x="671117" y="897137"/>
            <a:ext cx="4071505" cy="5767965"/>
          </a:xfrm>
          <a:prstGeom prst="rect">
            <a:avLst/>
          </a:prstGeom>
          <a:noFill/>
          <a:ln>
            <a:noFill/>
          </a:ln>
        </p:spPr>
      </p:pic>
      <p:pic>
        <p:nvPicPr>
          <p:cNvPr id="200" name="Google Shape;200;p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236313" y="780745"/>
            <a:ext cx="6000750" cy="6000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Differential Diagnosis</a:t>
            </a:r>
            <a:endParaRPr/>
          </a:p>
        </p:txBody>
      </p:sp>
      <p:pic>
        <p:nvPicPr>
          <p:cNvPr id="207" name="Google Shape;207;p30"/>
          <p:cNvPicPr preferRelativeResize="0"/>
          <p:nvPr/>
        </p:nvPicPr>
        <p:blipFill rotWithShape="1">
          <a:blip r:embed="rId3">
            <a:alphaModFix/>
          </a:blip>
          <a:srcRect/>
          <a:stretch/>
        </p:blipFill>
        <p:spPr>
          <a:xfrm>
            <a:off x="2206924" y="1327568"/>
            <a:ext cx="7644441" cy="4364563"/>
          </a:xfrm>
          <a:prstGeom prst="rect">
            <a:avLst/>
          </a:prstGeom>
          <a:noFill/>
          <a:ln>
            <a:noFill/>
          </a:ln>
        </p:spPr>
      </p:pic>
      <p:sp>
        <p:nvSpPr>
          <p:cNvPr id="208" name="Google Shape;208;p30"/>
          <p:cNvSpPr txBox="1"/>
          <p:nvPr/>
        </p:nvSpPr>
        <p:spPr>
          <a:xfrm>
            <a:off x="4125432" y="5819553"/>
            <a:ext cx="579828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Feehally J, Floege J, Tonelli M, Johnson RJ.  Comprehensive Clinical Nephrology, 6th Edn (2019)</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p:nvPr/>
        </p:nvSpPr>
        <p:spPr>
          <a:xfrm>
            <a:off x="6588848" y="603578"/>
            <a:ext cx="5735866" cy="60016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It usually occurs in association with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staphylococcal infections</a:t>
            </a: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Risk factors particularly include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diabetes</a:t>
            </a: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Compared with IgAN, patients with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IgA-dominant APIGN are more likely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to be </a:t>
            </a:r>
            <a:r>
              <a:rPr lang="en-US" sz="2400" b="1" i="0" u="none" strike="noStrike" cap="none">
                <a:solidFill>
                  <a:schemeClr val="dk1"/>
                </a:solidFill>
                <a:latin typeface="Arial"/>
                <a:ea typeface="Arial"/>
                <a:cs typeface="Arial"/>
                <a:sym typeface="Arial"/>
              </a:rPr>
              <a:t>older</a:t>
            </a:r>
            <a:r>
              <a:rPr lang="en-US" sz="2400" b="0" i="0" u="none" strike="noStrike" cap="none">
                <a:solidFill>
                  <a:schemeClr val="dk1"/>
                </a:solidFill>
                <a:latin typeface="Arial"/>
                <a:ea typeface="Arial"/>
                <a:cs typeface="Arial"/>
                <a:sym typeface="Arial"/>
              </a:rPr>
              <a:t> and have </a:t>
            </a:r>
            <a:r>
              <a:rPr lang="en-US" sz="2400" b="1" i="0" u="none" strike="noStrike" cap="none">
                <a:solidFill>
                  <a:schemeClr val="dk1"/>
                </a:solidFill>
                <a:latin typeface="Arial"/>
                <a:ea typeface="Arial"/>
                <a:cs typeface="Arial"/>
                <a:sym typeface="Arial"/>
              </a:rPr>
              <a:t>AKI</a:t>
            </a: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documented staphylococcal infection,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hypocomplementemia</a:t>
            </a:r>
            <a:r>
              <a:rPr lang="en-US" sz="2400" b="0" i="0" u="none" strike="noStrike" cap="none">
                <a:solidFill>
                  <a:schemeClr val="dk1"/>
                </a:solidFill>
                <a:latin typeface="Arial"/>
                <a:ea typeface="Arial"/>
                <a:cs typeface="Arial"/>
                <a:sym typeface="Arial"/>
              </a:rPr>
              <a:t>, </a:t>
            </a:r>
            <a:r>
              <a:rPr lang="en-US" sz="2400" b="1" i="0" u="none" strike="noStrike" cap="none">
                <a:solidFill>
                  <a:schemeClr val="dk1"/>
                </a:solidFill>
                <a:latin typeface="Arial"/>
                <a:ea typeface="Arial"/>
                <a:cs typeface="Arial"/>
                <a:sym typeface="Arial"/>
              </a:rPr>
              <a:t>diffuse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glomerular endocapillary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hypercellularity </a:t>
            </a:r>
            <a:r>
              <a:rPr lang="en-US" sz="2400" b="0" i="0" u="none" strike="noStrike" cap="none">
                <a:solidFill>
                  <a:schemeClr val="dk1"/>
                </a:solidFill>
                <a:latin typeface="Arial"/>
                <a:ea typeface="Arial"/>
                <a:cs typeface="Arial"/>
                <a:sym typeface="Arial"/>
              </a:rPr>
              <a:t>with prominent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neutrophil infiltration on LM, </a:t>
            </a:r>
            <a:r>
              <a:rPr lang="en-US" sz="2400" b="1" i="0" u="none" strike="noStrike" cap="none">
                <a:solidFill>
                  <a:schemeClr val="dk1"/>
                </a:solidFill>
                <a:latin typeface="Arial"/>
                <a:ea typeface="Arial"/>
                <a:cs typeface="Arial"/>
                <a:sym typeface="Arial"/>
              </a:rPr>
              <a:t>stronger</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a:t>
            </a:r>
            <a:r>
              <a:rPr lang="en-US" sz="2400" b="1" i="0" u="none" strike="noStrike" cap="none">
                <a:solidFill>
                  <a:schemeClr val="dk1"/>
                </a:solidFill>
                <a:latin typeface="Arial"/>
                <a:ea typeface="Arial"/>
                <a:cs typeface="Arial"/>
                <a:sym typeface="Arial"/>
              </a:rPr>
              <a:t>immunofluorescence staining for</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C3 </a:t>
            </a:r>
            <a:r>
              <a:rPr lang="en-US" sz="2400" b="0" i="0" u="none" strike="noStrike" cap="none">
                <a:solidFill>
                  <a:schemeClr val="dk1"/>
                </a:solidFill>
                <a:latin typeface="Arial"/>
                <a:ea typeface="Arial"/>
                <a:cs typeface="Arial"/>
                <a:sym typeface="Arial"/>
              </a:rPr>
              <a:t>than IgA, and the presence of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subepithelial humps </a:t>
            </a:r>
            <a:r>
              <a:rPr lang="en-US" sz="2400" b="0" i="0" u="none" strike="noStrike" cap="none">
                <a:solidFill>
                  <a:schemeClr val="dk1"/>
                </a:solidFill>
                <a:latin typeface="Arial"/>
                <a:ea typeface="Arial"/>
                <a:cs typeface="Arial"/>
                <a:sym typeface="Arial"/>
              </a:rPr>
              <a:t>on EM.</a:t>
            </a:r>
            <a:endParaRPr sz="1800" b="0" i="0" u="none" strike="noStrike" cap="none">
              <a:solidFill>
                <a:schemeClr val="dk1"/>
              </a:solidFill>
              <a:latin typeface="Arial"/>
              <a:ea typeface="Arial"/>
              <a:cs typeface="Arial"/>
              <a:sym typeface="Arial"/>
            </a:endParaRPr>
          </a:p>
        </p:txBody>
      </p:sp>
      <p:sp>
        <p:nvSpPr>
          <p:cNvPr id="215" name="Google Shape;215;p31"/>
          <p:cNvSpPr txBox="1">
            <a:spLocks noGrp="1"/>
          </p:cNvSpPr>
          <p:nvPr>
            <p:ph type="body" idx="2"/>
          </p:nvPr>
        </p:nvSpPr>
        <p:spPr>
          <a:xfrm>
            <a:off x="107742" y="350519"/>
            <a:ext cx="11697578" cy="364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An important differential diagnosis </a:t>
            </a:r>
            <a:endParaRPr/>
          </a:p>
          <a:p>
            <a:pPr marL="0" lvl="0" indent="0" algn="l" rtl="0">
              <a:lnSpc>
                <a:spcPct val="90000"/>
              </a:lnSpc>
              <a:spcBef>
                <a:spcPts val="0"/>
              </a:spcBef>
              <a:spcAft>
                <a:spcPts val="0"/>
              </a:spcAft>
              <a:buClr>
                <a:schemeClr val="dk2"/>
              </a:buClr>
              <a:buSzPts val="2800"/>
              <a:buNone/>
            </a:pPr>
            <a:r>
              <a:rPr lang="en-US"/>
              <a:t>is IgA-dominant acute post-infectious </a:t>
            </a:r>
            <a:endParaRPr/>
          </a:p>
          <a:p>
            <a:pPr marL="0" lvl="0" indent="0" algn="l" rtl="0">
              <a:lnSpc>
                <a:spcPct val="90000"/>
              </a:lnSpc>
              <a:spcBef>
                <a:spcPts val="0"/>
              </a:spcBef>
              <a:spcAft>
                <a:spcPts val="0"/>
              </a:spcAft>
              <a:buClr>
                <a:schemeClr val="dk2"/>
              </a:buClr>
              <a:buSzPts val="2800"/>
              <a:buNone/>
            </a:pPr>
            <a:r>
              <a:rPr lang="en-US"/>
              <a:t>glomerulonephritis (APIGN), in which  </a:t>
            </a:r>
            <a:endParaRPr/>
          </a:p>
          <a:p>
            <a:pPr marL="0" lvl="0" indent="0" algn="l" rtl="0">
              <a:lnSpc>
                <a:spcPct val="90000"/>
              </a:lnSpc>
              <a:spcBef>
                <a:spcPts val="0"/>
              </a:spcBef>
              <a:spcAft>
                <a:spcPts val="0"/>
              </a:spcAft>
              <a:buClr>
                <a:schemeClr val="dk2"/>
              </a:buClr>
              <a:buSzPts val="2800"/>
              <a:buNone/>
            </a:pPr>
            <a:r>
              <a:rPr lang="en-US"/>
              <a:t>IgA is the dominant immunoglobulin  </a:t>
            </a:r>
            <a:endParaRPr/>
          </a:p>
          <a:p>
            <a:pPr marL="0" lvl="0" indent="0" algn="l" rtl="0">
              <a:lnSpc>
                <a:spcPct val="90000"/>
              </a:lnSpc>
              <a:spcBef>
                <a:spcPts val="0"/>
              </a:spcBef>
              <a:spcAft>
                <a:spcPts val="0"/>
              </a:spcAft>
              <a:buClr>
                <a:schemeClr val="dk2"/>
              </a:buClr>
              <a:buSzPts val="2800"/>
              <a:buNone/>
            </a:pPr>
            <a:r>
              <a:rPr lang="en-US"/>
              <a:t>in glomerular deposits</a:t>
            </a:r>
            <a:endParaRPr/>
          </a:p>
          <a:p>
            <a:pPr marL="0" lvl="0" indent="0" algn="l" rtl="0">
              <a:lnSpc>
                <a:spcPct val="90000"/>
              </a:lnSpc>
              <a:spcBef>
                <a:spcPts val="0"/>
              </a:spcBef>
              <a:spcAft>
                <a:spcPts val="0"/>
              </a:spcAft>
              <a:buClr>
                <a:schemeClr val="dk2"/>
              </a:buClr>
              <a:buSzPts val="2800"/>
              <a:buNone/>
            </a:pPr>
            <a:endParaRPr/>
          </a:p>
        </p:txBody>
      </p:sp>
      <p:pic>
        <p:nvPicPr>
          <p:cNvPr id="216" name="Google Shape;216;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71247" y="2387551"/>
            <a:ext cx="4192559" cy="4072342"/>
          </a:xfrm>
          <a:prstGeom prst="rect">
            <a:avLst/>
          </a:prstGeom>
          <a:noFill/>
          <a:ln>
            <a:noFill/>
          </a:ln>
        </p:spPr>
      </p:pic>
      <p:sp>
        <p:nvSpPr>
          <p:cNvPr id="217" name="Google Shape;217;p31"/>
          <p:cNvSpPr txBox="1"/>
          <p:nvPr/>
        </p:nvSpPr>
        <p:spPr>
          <a:xfrm>
            <a:off x="460744" y="6542567"/>
            <a:ext cx="579828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Feehally J, Floege J, Tonelli M, Johnson RJ.  Comprehensive Clinical Nephrology, 6th Edn (2019)</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2" descr="https://pbs.twimg.com/media/DO3wbMiUEAAb8C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8889" y="394138"/>
            <a:ext cx="5615464" cy="6306207"/>
          </a:xfrm>
          <a:prstGeom prst="rect">
            <a:avLst/>
          </a:prstGeom>
          <a:noFill/>
          <a:ln>
            <a:noFill/>
          </a:ln>
        </p:spPr>
      </p:pic>
      <p:sp>
        <p:nvSpPr>
          <p:cNvPr id="224" name="Google Shape;224;p32"/>
          <p:cNvSpPr txBox="1"/>
          <p:nvPr/>
        </p:nvSpPr>
        <p:spPr>
          <a:xfrm>
            <a:off x="6045365" y="477167"/>
            <a:ext cx="6098144"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10.1.3:  Pathological features may be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used to assess prognosis. (</a:t>
            </a:r>
            <a:r>
              <a:rPr lang="en-US" sz="2400" b="1" i="1" u="none" strike="noStrike" cap="none">
                <a:solidFill>
                  <a:schemeClr val="dk1"/>
                </a:solidFill>
                <a:latin typeface="Arial"/>
                <a:ea typeface="Arial"/>
                <a:cs typeface="Arial"/>
                <a:sym typeface="Arial"/>
              </a:rPr>
              <a:t>Not Graded</a:t>
            </a:r>
            <a:r>
              <a:rPr lang="en-US"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3" descr="D:\kuloth\2014\May\21-05-2014\NR_aop\slides_img\nrneph.2014.92-t2.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68137" y="573221"/>
            <a:ext cx="7897796" cy="5691615"/>
          </a:xfrm>
          <a:prstGeom prst="rect">
            <a:avLst/>
          </a:prstGeom>
          <a:noFill/>
          <a:ln>
            <a:noFill/>
          </a:ln>
        </p:spPr>
      </p:pic>
      <p:sp>
        <p:nvSpPr>
          <p:cNvPr id="231" name="Google Shape;231;p33"/>
          <p:cNvSpPr txBox="1"/>
          <p:nvPr/>
        </p:nvSpPr>
        <p:spPr>
          <a:xfrm>
            <a:off x="6356083" y="6447100"/>
            <a:ext cx="360985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Roberts IS. Nat Rev Nephrol. 2014; 10:445-454</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4"/>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Pathology</a:t>
            </a:r>
            <a:endParaRPr/>
          </a:p>
        </p:txBody>
      </p:sp>
      <p:pic>
        <p:nvPicPr>
          <p:cNvPr id="237" name="Google Shape;237;p34"/>
          <p:cNvPicPr preferRelativeResize="0"/>
          <p:nvPr/>
        </p:nvPicPr>
        <p:blipFill rotWithShape="1">
          <a:blip r:embed="rId3">
            <a:alphaModFix/>
          </a:blip>
          <a:srcRect/>
          <a:stretch/>
        </p:blipFill>
        <p:spPr>
          <a:xfrm>
            <a:off x="306000" y="1308793"/>
            <a:ext cx="5659097" cy="4959003"/>
          </a:xfrm>
          <a:prstGeom prst="rect">
            <a:avLst/>
          </a:prstGeom>
          <a:noFill/>
          <a:ln>
            <a:noFill/>
          </a:ln>
        </p:spPr>
      </p:pic>
      <p:sp>
        <p:nvSpPr>
          <p:cNvPr id="238" name="Google Shape;238;p34"/>
          <p:cNvSpPr txBox="1"/>
          <p:nvPr/>
        </p:nvSpPr>
        <p:spPr>
          <a:xfrm>
            <a:off x="6096000" y="1308793"/>
            <a:ext cx="5896166"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Diffuse mesangial hypercellularity (M1)</a:t>
            </a:r>
            <a:endParaRPr sz="2400" b="1" i="0" u="none" strike="noStrike" cap="none">
              <a:solidFill>
                <a:schemeClr val="dk1"/>
              </a:solidFill>
              <a:latin typeface="Arial"/>
              <a:ea typeface="Arial"/>
              <a:cs typeface="Arial"/>
              <a:sym typeface="Arial"/>
            </a:endParaRPr>
          </a:p>
        </p:txBody>
      </p:sp>
      <p:sp>
        <p:nvSpPr>
          <p:cNvPr id="239" name="Google Shape;239;p34"/>
          <p:cNvSpPr txBox="1"/>
          <p:nvPr/>
        </p:nvSpPr>
        <p:spPr>
          <a:xfrm>
            <a:off x="6280030" y="6185140"/>
            <a:ext cx="4848045"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Feehally J, Floege J, Tonelli M, Johnson RJ.  </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Comprehensive Clinical Nephrology, 6th Edn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5"/>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Pathology</a:t>
            </a:r>
            <a:endParaRPr/>
          </a:p>
        </p:txBody>
      </p:sp>
      <p:pic>
        <p:nvPicPr>
          <p:cNvPr id="245" name="Google Shape;245;p35"/>
          <p:cNvPicPr preferRelativeResize="0"/>
          <p:nvPr/>
        </p:nvPicPr>
        <p:blipFill rotWithShape="1">
          <a:blip r:embed="rId3">
            <a:alphaModFix/>
          </a:blip>
          <a:srcRect/>
          <a:stretch/>
        </p:blipFill>
        <p:spPr>
          <a:xfrm>
            <a:off x="401935" y="1242320"/>
            <a:ext cx="5449865" cy="5407862"/>
          </a:xfrm>
          <a:prstGeom prst="rect">
            <a:avLst/>
          </a:prstGeom>
          <a:noFill/>
          <a:ln>
            <a:noFill/>
          </a:ln>
        </p:spPr>
      </p:pic>
      <p:sp>
        <p:nvSpPr>
          <p:cNvPr id="246" name="Google Shape;246;p35"/>
          <p:cNvSpPr txBox="1"/>
          <p:nvPr/>
        </p:nvSpPr>
        <p:spPr>
          <a:xfrm>
            <a:off x="6169887" y="1242320"/>
            <a:ext cx="5227713"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Endocapillary hypercellularity (E1</a:t>
            </a:r>
            <a:r>
              <a:rPr lang="en-US" sz="2400" b="0" i="0" u="none" strike="noStrike" cap="none">
                <a:solidFill>
                  <a:schemeClr val="dk1"/>
                </a:solidFill>
                <a:latin typeface="Arial"/>
                <a:ea typeface="Arial"/>
                <a:cs typeface="Arial"/>
                <a:sym typeface="Arial"/>
              </a:rPr>
              <a:t>)</a:t>
            </a:r>
            <a:endParaRPr sz="2400" b="0" i="0" u="none" strike="noStrike" cap="none">
              <a:solidFill>
                <a:schemeClr val="dk1"/>
              </a:solidFill>
              <a:latin typeface="Arial"/>
              <a:ea typeface="Arial"/>
              <a:cs typeface="Arial"/>
              <a:sym typeface="Arial"/>
            </a:endParaRPr>
          </a:p>
        </p:txBody>
      </p:sp>
      <p:sp>
        <p:nvSpPr>
          <p:cNvPr id="247" name="Google Shape;247;p35"/>
          <p:cNvSpPr txBox="1"/>
          <p:nvPr/>
        </p:nvSpPr>
        <p:spPr>
          <a:xfrm>
            <a:off x="6280030" y="6185140"/>
            <a:ext cx="4848045"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Feehally J, Floege J, Tonelli M, Johnson RJ.  </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Comprehensive Clinical Nephrology, 6th Edn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6"/>
          <p:cNvSpPr txBox="1">
            <a:spLocks noGrp="1"/>
          </p:cNvSpPr>
          <p:nvPr>
            <p:ph type="body" idx="2"/>
          </p:nvPr>
        </p:nvSpPr>
        <p:spPr>
          <a:xfrm>
            <a:off x="306000" y="488577"/>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Pathology</a:t>
            </a:r>
            <a:endParaRPr/>
          </a:p>
        </p:txBody>
      </p:sp>
      <p:pic>
        <p:nvPicPr>
          <p:cNvPr id="254" name="Google Shape;254;p36"/>
          <p:cNvPicPr preferRelativeResize="0"/>
          <p:nvPr/>
        </p:nvPicPr>
        <p:blipFill rotWithShape="1">
          <a:blip r:embed="rId3">
            <a:alphaModFix/>
          </a:blip>
          <a:srcRect/>
          <a:stretch/>
        </p:blipFill>
        <p:spPr>
          <a:xfrm>
            <a:off x="329256" y="1163781"/>
            <a:ext cx="5522544" cy="5104014"/>
          </a:xfrm>
          <a:prstGeom prst="rect">
            <a:avLst/>
          </a:prstGeom>
          <a:noFill/>
          <a:ln>
            <a:noFill/>
          </a:ln>
        </p:spPr>
      </p:pic>
      <p:sp>
        <p:nvSpPr>
          <p:cNvPr id="255" name="Google Shape;255;p36"/>
          <p:cNvSpPr txBox="1"/>
          <p:nvPr/>
        </p:nvSpPr>
        <p:spPr>
          <a:xfrm>
            <a:off x="6096000" y="1163781"/>
            <a:ext cx="382829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Segmental sclerosis (S1)</a:t>
            </a:r>
            <a:endParaRPr sz="2400" b="1" i="0" u="none" strike="noStrike" cap="none">
              <a:solidFill>
                <a:schemeClr val="dk1"/>
              </a:solidFill>
              <a:latin typeface="Arial"/>
              <a:ea typeface="Arial"/>
              <a:cs typeface="Arial"/>
              <a:sym typeface="Arial"/>
            </a:endParaRPr>
          </a:p>
        </p:txBody>
      </p:sp>
      <p:sp>
        <p:nvSpPr>
          <p:cNvPr id="256" name="Google Shape;256;p36"/>
          <p:cNvSpPr txBox="1"/>
          <p:nvPr/>
        </p:nvSpPr>
        <p:spPr>
          <a:xfrm>
            <a:off x="6280030" y="6185140"/>
            <a:ext cx="4848045"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Feehally J, Floege J, Tonelli M, Johnson RJ.  </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Comprehensive Clinical Nephrology, 6th Edn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7"/>
          <p:cNvSpPr txBox="1">
            <a:spLocks noGrp="1"/>
          </p:cNvSpPr>
          <p:nvPr>
            <p:ph type="body" idx="2"/>
          </p:nvPr>
        </p:nvSpPr>
        <p:spPr>
          <a:xfrm>
            <a:off x="306000" y="398931"/>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Pathology</a:t>
            </a:r>
            <a:endParaRPr/>
          </a:p>
        </p:txBody>
      </p:sp>
      <p:pic>
        <p:nvPicPr>
          <p:cNvPr id="263" name="Google Shape;263;p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99433" y="1013531"/>
            <a:ext cx="5654269" cy="4981575"/>
          </a:xfrm>
          <a:prstGeom prst="rect">
            <a:avLst/>
          </a:prstGeom>
          <a:noFill/>
          <a:ln>
            <a:noFill/>
          </a:ln>
        </p:spPr>
      </p:pic>
      <p:pic>
        <p:nvPicPr>
          <p:cNvPr id="264" name="Google Shape;264;p37"/>
          <p:cNvPicPr preferRelativeResize="0"/>
          <p:nvPr/>
        </p:nvPicPr>
        <p:blipFill rotWithShape="1">
          <a:blip r:embed="rId4">
            <a:alphaModFix/>
          </a:blip>
          <a:srcRect/>
          <a:stretch/>
        </p:blipFill>
        <p:spPr>
          <a:xfrm>
            <a:off x="219075" y="1013531"/>
            <a:ext cx="5876925" cy="4981575"/>
          </a:xfrm>
          <a:prstGeom prst="rect">
            <a:avLst/>
          </a:prstGeom>
          <a:noFill/>
          <a:ln>
            <a:noFill/>
          </a:ln>
        </p:spPr>
      </p:pic>
      <p:sp>
        <p:nvSpPr>
          <p:cNvPr id="265" name="Google Shape;265;p37"/>
          <p:cNvSpPr txBox="1"/>
          <p:nvPr/>
        </p:nvSpPr>
        <p:spPr>
          <a:xfrm>
            <a:off x="219075" y="5995106"/>
            <a:ext cx="5620513"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Diffuse mesangial IgAN seen on indirect IF with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fluorescein isothiocyanate–anti-IgA </a:t>
            </a:r>
            <a:r>
              <a:rPr lang="en-US" sz="1400" b="0" i="1" u="none" strike="noStrike" cap="none">
                <a:solidFill>
                  <a:schemeClr val="dk1"/>
                </a:solidFill>
                <a:latin typeface="Arial"/>
                <a:ea typeface="Arial"/>
                <a:cs typeface="Arial"/>
                <a:sym typeface="Arial"/>
              </a:rPr>
              <a:t>(magnification ×3300</a:t>
            </a:r>
            <a:r>
              <a:rPr lang="en-US"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66" name="Google Shape;266;p37"/>
          <p:cNvSpPr txBox="1"/>
          <p:nvPr/>
        </p:nvSpPr>
        <p:spPr>
          <a:xfrm>
            <a:off x="6299433" y="5998841"/>
            <a:ext cx="4724370"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Mesangial electron-dense deposits (arrows)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Arial"/>
                <a:ea typeface="Arial"/>
                <a:cs typeface="Arial"/>
                <a:sym typeface="Arial"/>
              </a:rPr>
              <a:t>(electron micrograph; ×316,000).</a:t>
            </a:r>
            <a:endParaRPr sz="1400" b="0" i="0" u="none" strike="noStrike" cap="none">
              <a:solidFill>
                <a:srgbClr val="000000"/>
              </a:solidFill>
              <a:latin typeface="Arial"/>
              <a:ea typeface="Arial"/>
              <a:cs typeface="Arial"/>
              <a:sym typeface="Arial"/>
            </a:endParaRPr>
          </a:p>
        </p:txBody>
      </p:sp>
      <p:sp>
        <p:nvSpPr>
          <p:cNvPr id="267" name="Google Shape;267;p37"/>
          <p:cNvSpPr txBox="1"/>
          <p:nvPr/>
        </p:nvSpPr>
        <p:spPr>
          <a:xfrm>
            <a:off x="3196856" y="6611779"/>
            <a:ext cx="579828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Feehally J, Floege J, Tonelli M, Johnson RJ.  Comprehensive Clinical Nephrology, 6th Edn (2019)</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0" descr="https://pbs.twimg.com/media/DO3wbMiUEAAb8C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0250" y="394138"/>
            <a:ext cx="5615464" cy="6306207"/>
          </a:xfrm>
          <a:prstGeom prst="rect">
            <a:avLst/>
          </a:prstGeom>
          <a:noFill/>
          <a:ln w="9525" cap="flat" cmpd="sng">
            <a:solidFill>
              <a:srgbClr val="000000"/>
            </a:solidFill>
            <a:prstDash val="solid"/>
            <a:round/>
            <a:headEnd type="none" w="sm" len="sm"/>
            <a:tailEnd type="none" w="sm" len="sm"/>
          </a:ln>
        </p:spPr>
      </p:pic>
      <p:pic>
        <p:nvPicPr>
          <p:cNvPr id="124" name="Google Shape;124;p20"/>
          <p:cNvPicPr preferRelativeResize="0"/>
          <p:nvPr/>
        </p:nvPicPr>
        <p:blipFill rotWithShape="1">
          <a:blip r:embed="rId4">
            <a:alphaModFix/>
          </a:blip>
          <a:srcRect/>
          <a:stretch/>
        </p:blipFill>
        <p:spPr>
          <a:xfrm>
            <a:off x="6008418" y="781050"/>
            <a:ext cx="6086475" cy="52959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15782" y="323932"/>
            <a:ext cx="11245387" cy="5749863"/>
          </a:xfrm>
          <a:prstGeom prst="rect">
            <a:avLst/>
          </a:prstGeom>
          <a:noFill/>
          <a:ln>
            <a:noFill/>
          </a:ln>
        </p:spPr>
      </p:pic>
      <p:pic>
        <p:nvPicPr>
          <p:cNvPr id="274" name="Google Shape;274;p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395733" y="5796648"/>
            <a:ext cx="3087429" cy="37024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9"/>
          <p:cNvPicPr preferRelativeResize="0"/>
          <p:nvPr/>
        </p:nvPicPr>
        <p:blipFill rotWithShape="1">
          <a:blip r:embed="rId3">
            <a:alphaModFix/>
          </a:blip>
          <a:srcRect/>
          <a:stretch/>
        </p:blipFill>
        <p:spPr>
          <a:xfrm>
            <a:off x="2503524" y="588892"/>
            <a:ext cx="6668235" cy="582218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0"/>
          <p:cNvPicPr preferRelativeResize="0"/>
          <p:nvPr/>
        </p:nvPicPr>
        <p:blipFill rotWithShape="1">
          <a:blip r:embed="rId3">
            <a:alphaModFix/>
          </a:blip>
          <a:srcRect/>
          <a:stretch/>
        </p:blipFill>
        <p:spPr>
          <a:xfrm>
            <a:off x="260271" y="1011141"/>
            <a:ext cx="11601450" cy="4981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1"/>
          <p:cNvSpPr txBox="1"/>
          <p:nvPr/>
        </p:nvSpPr>
        <p:spPr>
          <a:xfrm>
            <a:off x="6957944" y="879895"/>
            <a:ext cx="5511146"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In children, MEST scoring yielded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a higher prevalence of proliferative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lesions versus sclerotic lesions.</a:t>
            </a:r>
            <a:endParaRPr sz="2400" b="1" i="0" u="none" strike="noStrike" cap="none">
              <a:solidFill>
                <a:schemeClr val="dk1"/>
              </a:solidFill>
              <a:latin typeface="Arial"/>
              <a:ea typeface="Arial"/>
              <a:cs typeface="Arial"/>
              <a:sym typeface="Arial"/>
            </a:endParaRPr>
          </a:p>
        </p:txBody>
      </p:sp>
      <p:pic>
        <p:nvPicPr>
          <p:cNvPr id="290" name="Google Shape;290;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0189" y="571669"/>
            <a:ext cx="6472176" cy="599056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2"/>
          <p:cNvSpPr txBox="1"/>
          <p:nvPr/>
        </p:nvSpPr>
        <p:spPr>
          <a:xfrm>
            <a:off x="355834" y="4765964"/>
            <a:ext cx="11237372"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When the MEST score in adults was combined with eGFR, proteinuria, and BP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at biopsy, it was possible to predict kidney outcome with the same accuracy as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clinical data over 2 years of follow-up, and thereby the </a:t>
            </a:r>
            <a:r>
              <a:rPr lang="en-US" sz="2400" b="1" i="0" u="none" strike="noStrike" cap="none">
                <a:solidFill>
                  <a:schemeClr val="dk1"/>
                </a:solidFill>
                <a:latin typeface="Arial"/>
                <a:ea typeface="Arial"/>
                <a:cs typeface="Arial"/>
                <a:sym typeface="Arial"/>
              </a:rPr>
              <a:t>MEST score allowed risk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stratiﬁcation at an earlier time point</a:t>
            </a:r>
            <a:endParaRPr sz="1400" b="0" i="0" u="none" strike="noStrike" cap="none">
              <a:solidFill>
                <a:srgbClr val="000000"/>
              </a:solidFill>
              <a:latin typeface="Arial"/>
              <a:ea typeface="Arial"/>
              <a:cs typeface="Arial"/>
              <a:sym typeface="Arial"/>
            </a:endParaRPr>
          </a:p>
        </p:txBody>
      </p:sp>
      <p:pic>
        <p:nvPicPr>
          <p:cNvPr id="296" name="Google Shape;296;p4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1680" y="446272"/>
            <a:ext cx="10525679" cy="3791403"/>
          </a:xfrm>
          <a:prstGeom prst="rect">
            <a:avLst/>
          </a:prstGeom>
          <a:noFill/>
          <a:ln>
            <a:noFill/>
          </a:ln>
        </p:spPr>
      </p:pic>
      <p:pic>
        <p:nvPicPr>
          <p:cNvPr id="297" name="Google Shape;297;p4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747237" y="4237675"/>
            <a:ext cx="2490122" cy="24161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83474" y="3439185"/>
            <a:ext cx="4592013" cy="3332257"/>
          </a:xfrm>
          <a:prstGeom prst="rect">
            <a:avLst/>
          </a:prstGeom>
          <a:noFill/>
          <a:ln>
            <a:noFill/>
          </a:ln>
        </p:spPr>
      </p:pic>
      <p:pic>
        <p:nvPicPr>
          <p:cNvPr id="303" name="Google Shape;303;p4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60756" y="3271714"/>
            <a:ext cx="1873867" cy="143577"/>
          </a:xfrm>
          <a:prstGeom prst="rect">
            <a:avLst/>
          </a:prstGeom>
          <a:noFill/>
          <a:ln>
            <a:noFill/>
          </a:ln>
        </p:spPr>
      </p:pic>
      <p:pic>
        <p:nvPicPr>
          <p:cNvPr id="304" name="Google Shape;304;p4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479935" y="331441"/>
            <a:ext cx="7025572" cy="294027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3384" y="966579"/>
            <a:ext cx="11190105" cy="3452761"/>
          </a:xfrm>
          <a:prstGeom prst="rect">
            <a:avLst/>
          </a:prstGeom>
          <a:noFill/>
          <a:ln>
            <a:noFill/>
          </a:ln>
        </p:spPr>
      </p:pic>
      <p:sp>
        <p:nvSpPr>
          <p:cNvPr id="310" name="Google Shape;310;p44"/>
          <p:cNvSpPr txBox="1"/>
          <p:nvPr/>
        </p:nvSpPr>
        <p:spPr>
          <a:xfrm>
            <a:off x="271317" y="5120405"/>
            <a:ext cx="11274240"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This large analysis of IgAN patients demonstrated that </a:t>
            </a:r>
            <a:r>
              <a:rPr lang="en-US" sz="2400" b="1" i="0" u="none" strike="noStrike" cap="none">
                <a:solidFill>
                  <a:schemeClr val="dk1"/>
                </a:solidFill>
                <a:latin typeface="Arial"/>
                <a:ea typeface="Arial"/>
                <a:cs typeface="Arial"/>
                <a:sym typeface="Arial"/>
              </a:rPr>
              <a:t>cellular or ﬁbrocellular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crescents </a:t>
            </a:r>
            <a:r>
              <a:rPr lang="en-US" sz="2400" b="0" i="0" u="none" strike="noStrike" cap="none">
                <a:solidFill>
                  <a:schemeClr val="dk1"/>
                </a:solidFill>
                <a:latin typeface="Arial"/>
                <a:ea typeface="Arial"/>
                <a:cs typeface="Arial"/>
                <a:sym typeface="Arial"/>
              </a:rPr>
              <a:t>were independently associated with a </a:t>
            </a:r>
            <a:r>
              <a:rPr lang="en-US" sz="2400" b="1" i="0" u="none" strike="noStrike" cap="none">
                <a:solidFill>
                  <a:schemeClr val="dk1"/>
                </a:solidFill>
                <a:latin typeface="Arial"/>
                <a:ea typeface="Arial"/>
                <a:cs typeface="Arial"/>
                <a:sym typeface="Arial"/>
              </a:rPr>
              <a:t>higher risk of kidney disease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progression</a:t>
            </a:r>
            <a:r>
              <a:rPr lang="en-US" sz="2400" b="0" i="0" u="none" strike="noStrike" cap="none">
                <a:solidFill>
                  <a:schemeClr val="dk1"/>
                </a:solidFill>
                <a:latin typeface="Arial"/>
                <a:ea typeface="Arial"/>
                <a:cs typeface="Arial"/>
                <a:sym typeface="Arial"/>
              </a:rPr>
              <a:t>, especially in those not immunosuppressed.</a:t>
            </a:r>
            <a:endParaRPr sz="2400" b="0" i="0" u="none" strike="noStrike" cap="none">
              <a:solidFill>
                <a:schemeClr val="dk1"/>
              </a:solidFill>
              <a:latin typeface="Arial"/>
              <a:ea typeface="Arial"/>
              <a:cs typeface="Arial"/>
              <a:sym typeface="Arial"/>
            </a:endParaRPr>
          </a:p>
        </p:txBody>
      </p:sp>
      <p:sp>
        <p:nvSpPr>
          <p:cNvPr id="311" name="Google Shape;311;p44"/>
          <p:cNvSpPr/>
          <p:nvPr/>
        </p:nvSpPr>
        <p:spPr>
          <a:xfrm>
            <a:off x="4438995" y="962226"/>
            <a:ext cx="3441283" cy="3457114"/>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4256" y="584723"/>
            <a:ext cx="4888009" cy="6126133"/>
          </a:xfrm>
          <a:prstGeom prst="rect">
            <a:avLst/>
          </a:prstGeom>
          <a:noFill/>
          <a:ln>
            <a:noFill/>
          </a:ln>
        </p:spPr>
      </p:pic>
      <p:sp>
        <p:nvSpPr>
          <p:cNvPr id="318" name="Google Shape;318;p45"/>
          <p:cNvSpPr txBox="1"/>
          <p:nvPr/>
        </p:nvSpPr>
        <p:spPr>
          <a:xfrm>
            <a:off x="5648366" y="751344"/>
            <a:ext cx="6750566" cy="26776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In addition, </a:t>
            </a:r>
            <a:r>
              <a:rPr lang="en-US" sz="2400" b="1" i="0" u="none" strike="noStrike" cap="none">
                <a:solidFill>
                  <a:schemeClr val="dk1"/>
                </a:solidFill>
                <a:latin typeface="Arial"/>
                <a:ea typeface="Arial"/>
                <a:cs typeface="Arial"/>
                <a:sym typeface="Arial"/>
              </a:rPr>
              <a:t>crescents in &gt;25% of glomeruli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were associated with an </a:t>
            </a:r>
            <a:r>
              <a:rPr lang="en-US" sz="2400" b="1" i="0" u="none" strike="noStrike" cap="none">
                <a:solidFill>
                  <a:schemeClr val="dk1"/>
                </a:solidFill>
                <a:latin typeface="Arial"/>
                <a:ea typeface="Arial"/>
                <a:cs typeface="Arial"/>
                <a:sym typeface="Arial"/>
              </a:rPr>
              <a:t>increased risk of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poor kidney outcome </a:t>
            </a:r>
            <a:r>
              <a:rPr lang="en-US" sz="2400" b="0" i="0" u="none" strike="noStrike" cap="none">
                <a:solidFill>
                  <a:schemeClr val="dk1"/>
                </a:solidFill>
                <a:latin typeface="Arial"/>
                <a:ea typeface="Arial"/>
                <a:cs typeface="Arial"/>
                <a:sym typeface="Arial"/>
              </a:rPr>
              <a:t>even in patients treated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with immunosuppression, although this was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based on small subgroups and the results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were not consistent across all outcomes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evaluated.</a:t>
            </a:r>
            <a:endParaRPr sz="2400" b="0" i="0" u="none" strike="noStrike" cap="none">
              <a:solidFill>
                <a:schemeClr val="dk1"/>
              </a:solidFill>
              <a:latin typeface="Arial"/>
              <a:ea typeface="Arial"/>
              <a:cs typeface="Arial"/>
              <a:sym typeface="Arial"/>
            </a:endParaRPr>
          </a:p>
        </p:txBody>
      </p:sp>
      <p:sp>
        <p:nvSpPr>
          <p:cNvPr id="319" name="Google Shape;319;p45"/>
          <p:cNvSpPr/>
          <p:nvPr/>
        </p:nvSpPr>
        <p:spPr>
          <a:xfrm>
            <a:off x="382385" y="5652654"/>
            <a:ext cx="978408" cy="484632"/>
          </a:xfrm>
          <a:prstGeom prst="rightArrow">
            <a:avLst>
              <a:gd name="adj1" fmla="val 50000"/>
              <a:gd name="adj2"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09700" y="344043"/>
            <a:ext cx="9372600" cy="6513957"/>
          </a:xfrm>
          <a:prstGeom prst="rect">
            <a:avLst/>
          </a:prstGeom>
          <a:noFill/>
          <a:ln>
            <a:noFill/>
          </a:ln>
        </p:spPr>
      </p:pic>
      <p:sp>
        <p:nvSpPr>
          <p:cNvPr id="326" name="Google Shape;326;p46"/>
          <p:cNvSpPr/>
          <p:nvPr/>
        </p:nvSpPr>
        <p:spPr>
          <a:xfrm>
            <a:off x="1596044" y="5170516"/>
            <a:ext cx="8961120" cy="864524"/>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47" descr="https://pbs.twimg.com/media/Dac4_rgWkAMMiJg.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271" y="342900"/>
            <a:ext cx="4756023" cy="6515100"/>
          </a:xfrm>
          <a:prstGeom prst="rect">
            <a:avLst/>
          </a:prstGeom>
          <a:noFill/>
          <a:ln>
            <a:noFill/>
          </a:ln>
        </p:spPr>
      </p:pic>
      <p:pic>
        <p:nvPicPr>
          <p:cNvPr id="333" name="Google Shape;333;p4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41209" y="426816"/>
            <a:ext cx="7573965" cy="4149616"/>
          </a:xfrm>
          <a:prstGeom prst="rect">
            <a:avLst/>
          </a:prstGeom>
          <a:noFill/>
          <a:ln>
            <a:noFill/>
          </a:ln>
        </p:spPr>
      </p:pic>
      <p:sp>
        <p:nvSpPr>
          <p:cNvPr id="334" name="Google Shape;334;p47"/>
          <p:cNvSpPr txBox="1"/>
          <p:nvPr/>
        </p:nvSpPr>
        <p:spPr>
          <a:xfrm>
            <a:off x="4940751" y="4870803"/>
            <a:ext cx="7401385"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Importantly, MEST-C score was </a:t>
            </a:r>
            <a:r>
              <a:rPr lang="en-US" sz="2400" b="1" i="0" u="none" strike="noStrike" cap="none">
                <a:solidFill>
                  <a:schemeClr val="dk1"/>
                </a:solidFill>
                <a:latin typeface="Arial"/>
                <a:ea typeface="Arial"/>
                <a:cs typeface="Arial"/>
                <a:sym typeface="Arial"/>
              </a:rPr>
              <a:t>developed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predict kidney outcome </a:t>
            </a:r>
            <a:r>
              <a:rPr lang="en-US" sz="2400" b="0" i="0" u="none" strike="noStrike" cap="none">
                <a:solidFill>
                  <a:schemeClr val="dk1"/>
                </a:solidFill>
                <a:latin typeface="Arial"/>
                <a:ea typeface="Arial"/>
                <a:cs typeface="Arial"/>
                <a:sym typeface="Arial"/>
              </a:rPr>
              <a:t>and not to guide treatment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or to predict treatment response.</a:t>
            </a:r>
            <a:endParaRPr sz="2400" b="0" i="0" u="none" strike="noStrike" cap="none">
              <a:solidFill>
                <a:schemeClr val="dk1"/>
              </a:solidFill>
              <a:latin typeface="Arial"/>
              <a:ea typeface="Arial"/>
              <a:cs typeface="Arial"/>
              <a:sym typeface="Arial"/>
            </a:endParaRPr>
          </a:p>
        </p:txBody>
      </p:sp>
      <p:sp>
        <p:nvSpPr>
          <p:cNvPr id="335" name="Google Shape;335;p47"/>
          <p:cNvSpPr txBox="1"/>
          <p:nvPr/>
        </p:nvSpPr>
        <p:spPr>
          <a:xfrm>
            <a:off x="10030048" y="4544476"/>
            <a:ext cx="2062716"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Courtesy of Dr. Jonathan Barratt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a:stretch/>
        </p:blipFill>
        <p:spPr>
          <a:xfrm>
            <a:off x="0" y="1539561"/>
            <a:ext cx="12192000" cy="4038279"/>
          </a:xfrm>
          <a:prstGeom prst="rect">
            <a:avLst/>
          </a:prstGeom>
          <a:noFill/>
          <a:ln>
            <a:noFill/>
          </a:ln>
        </p:spPr>
      </p:pic>
      <p:sp>
        <p:nvSpPr>
          <p:cNvPr id="131" name="Google Shape;131;p21"/>
          <p:cNvSpPr txBox="1"/>
          <p:nvPr/>
        </p:nvSpPr>
        <p:spPr>
          <a:xfrm>
            <a:off x="2626822" y="581891"/>
            <a:ext cx="602761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#KDIGOGNConference </a:t>
            </a:r>
            <a:endParaRPr sz="4000" b="1" i="0" u="none" strike="noStrike" cap="none">
              <a:solidFill>
                <a:schemeClr val="dk1"/>
              </a:solidFill>
              <a:latin typeface="Arial"/>
              <a:ea typeface="Arial"/>
              <a:cs typeface="Arial"/>
              <a:sym typeface="Arial"/>
            </a:endParaRPr>
          </a:p>
        </p:txBody>
      </p:sp>
      <p:pic>
        <p:nvPicPr>
          <p:cNvPr id="132" name="Google Shape;132;p2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93789" y="581891"/>
            <a:ext cx="934330" cy="621754"/>
          </a:xfrm>
          <a:prstGeom prst="rect">
            <a:avLst/>
          </a:prstGeom>
          <a:noFill/>
          <a:ln w="9525" cap="flat" cmpd="sng">
            <a:solidFill>
              <a:schemeClr val="dk1"/>
            </a:solidFill>
            <a:prstDash val="solid"/>
            <a:round/>
            <a:headEnd type="none" w="sm" len="sm"/>
            <a:tailEnd type="none" w="sm" len="sm"/>
          </a:ln>
        </p:spPr>
      </p:pic>
      <p:sp>
        <p:nvSpPr>
          <p:cNvPr id="133" name="Google Shape;133;p21"/>
          <p:cNvSpPr txBox="1"/>
          <p:nvPr/>
        </p:nvSpPr>
        <p:spPr>
          <a:xfrm>
            <a:off x="2780680" y="5864773"/>
            <a:ext cx="6598719"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KDIGO Controversies Conference on Glomerular Diseases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Singapore, November 2017</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48" descr="https://pbs.twimg.com/media/DO3wbMiUEAAb8C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8889" y="394138"/>
            <a:ext cx="5615464" cy="6306207"/>
          </a:xfrm>
          <a:prstGeom prst="rect">
            <a:avLst/>
          </a:prstGeom>
          <a:noFill/>
          <a:ln>
            <a:noFill/>
          </a:ln>
        </p:spPr>
      </p:pic>
      <p:sp>
        <p:nvSpPr>
          <p:cNvPr id="342" name="Google Shape;342;p48"/>
          <p:cNvSpPr txBox="1"/>
          <p:nvPr/>
        </p:nvSpPr>
        <p:spPr>
          <a:xfrm>
            <a:off x="6045365" y="477167"/>
            <a:ext cx="6112571" cy="1938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10.1.2:  Assess the risk of progression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in all cases by evaluation of proteinuria,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blood pressure, and eGFR at the time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of diagnosis and during follow-up.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Not Graded</a:t>
            </a:r>
            <a:r>
              <a:rPr lang="en-US" sz="2400" b="1" i="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9"/>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Prognostic markers at presentation</a:t>
            </a:r>
            <a:endParaRPr/>
          </a:p>
        </p:txBody>
      </p:sp>
      <p:pic>
        <p:nvPicPr>
          <p:cNvPr id="349" name="Google Shape;349;p49"/>
          <p:cNvPicPr preferRelativeResize="0"/>
          <p:nvPr/>
        </p:nvPicPr>
        <p:blipFill rotWithShape="1">
          <a:blip r:embed="rId3">
            <a:alphaModFix/>
          </a:blip>
          <a:srcRect/>
          <a:stretch/>
        </p:blipFill>
        <p:spPr>
          <a:xfrm>
            <a:off x="3238500" y="1158946"/>
            <a:ext cx="5715000" cy="5238750"/>
          </a:xfrm>
          <a:prstGeom prst="rect">
            <a:avLst/>
          </a:prstGeom>
          <a:noFill/>
          <a:ln>
            <a:noFill/>
          </a:ln>
        </p:spPr>
      </p:pic>
      <p:sp>
        <p:nvSpPr>
          <p:cNvPr id="350" name="Google Shape;350;p49"/>
          <p:cNvSpPr txBox="1"/>
          <p:nvPr/>
        </p:nvSpPr>
        <p:spPr>
          <a:xfrm>
            <a:off x="3288119" y="6397696"/>
            <a:ext cx="579828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Feehally J, Floege J, Tonelli M, Johnson RJ.  Comprehensive Clinical Nephrology, 6th Edn (2019)</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0"/>
          <p:cNvSpPr txBox="1">
            <a:spLocks noGrp="1"/>
          </p:cNvSpPr>
          <p:nvPr>
            <p:ph type="body" idx="2"/>
          </p:nvPr>
        </p:nvSpPr>
        <p:spPr>
          <a:xfrm>
            <a:off x="306000" y="317269"/>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New biomarkers are needed to further improve prediction of renal prognosis in IgAN</a:t>
            </a:r>
            <a:endParaRPr/>
          </a:p>
        </p:txBody>
      </p:sp>
      <p:pic>
        <p:nvPicPr>
          <p:cNvPr id="357" name="Google Shape;357;p5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3988" y="1100137"/>
            <a:ext cx="9058275" cy="2328863"/>
          </a:xfrm>
          <a:prstGeom prst="rect">
            <a:avLst/>
          </a:prstGeom>
          <a:noFill/>
          <a:ln>
            <a:noFill/>
          </a:ln>
        </p:spPr>
      </p:pic>
      <p:pic>
        <p:nvPicPr>
          <p:cNvPr id="358" name="Google Shape;358;p5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3988" y="3429000"/>
            <a:ext cx="3905282" cy="3260319"/>
          </a:xfrm>
          <a:prstGeom prst="rect">
            <a:avLst/>
          </a:prstGeom>
          <a:noFill/>
          <a:ln>
            <a:noFill/>
          </a:ln>
        </p:spPr>
      </p:pic>
      <p:pic>
        <p:nvPicPr>
          <p:cNvPr id="359" name="Google Shape;359;p5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983125" y="3429000"/>
            <a:ext cx="6240470" cy="3308055"/>
          </a:xfrm>
          <a:prstGeom prst="rect">
            <a:avLst/>
          </a:prstGeom>
          <a:noFill/>
          <a:ln>
            <a:noFill/>
          </a:ln>
        </p:spPr>
      </p:pic>
      <p:pic>
        <p:nvPicPr>
          <p:cNvPr id="360" name="Google Shape;360;p5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271591" y="3242370"/>
            <a:ext cx="1954839" cy="16536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6337" y="482067"/>
            <a:ext cx="6313120" cy="2176072"/>
          </a:xfrm>
          <a:prstGeom prst="rect">
            <a:avLst/>
          </a:prstGeom>
          <a:noFill/>
          <a:ln>
            <a:noFill/>
          </a:ln>
        </p:spPr>
      </p:pic>
      <p:pic>
        <p:nvPicPr>
          <p:cNvPr id="367" name="Google Shape;367;p5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80515" y="2849407"/>
            <a:ext cx="1912531" cy="148752"/>
          </a:xfrm>
          <a:prstGeom prst="rect">
            <a:avLst/>
          </a:prstGeom>
          <a:noFill/>
          <a:ln>
            <a:noFill/>
          </a:ln>
        </p:spPr>
      </p:pic>
      <p:pic>
        <p:nvPicPr>
          <p:cNvPr id="368" name="Google Shape;368;p5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65761" y="3387627"/>
            <a:ext cx="5734272" cy="3121810"/>
          </a:xfrm>
          <a:prstGeom prst="rect">
            <a:avLst/>
          </a:prstGeom>
          <a:noFill/>
          <a:ln>
            <a:noFill/>
          </a:ln>
        </p:spPr>
      </p:pic>
      <p:pic>
        <p:nvPicPr>
          <p:cNvPr id="369" name="Google Shape;369;p5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864314" y="319033"/>
            <a:ext cx="4428078" cy="639022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2"/>
          <p:cNvSpPr txBox="1"/>
          <p:nvPr/>
        </p:nvSpPr>
        <p:spPr>
          <a:xfrm>
            <a:off x="6192024" y="771986"/>
            <a:ext cx="5884944" cy="52629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There have been over 1000 derivation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studies for biomarkers in IgAN.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To date, none have externally validated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the assay reproducibility and association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with kidney outcome using commercially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available platforms, and none have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translated the results into clinical practice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by demonstrating that the biomarker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improves prediction beyond other readily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available risk factors.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Currently, no biomarker is ready for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clinical application.</a:t>
            </a:r>
            <a:endParaRPr sz="1400" b="0" i="0" u="none" strike="noStrike" cap="none">
              <a:solidFill>
                <a:srgbClr val="000000"/>
              </a:solidFill>
              <a:latin typeface="Arial"/>
              <a:ea typeface="Arial"/>
              <a:cs typeface="Arial"/>
              <a:sym typeface="Arial"/>
            </a:endParaRPr>
          </a:p>
        </p:txBody>
      </p:sp>
      <p:pic>
        <p:nvPicPr>
          <p:cNvPr id="375" name="Google Shape;375;p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4800" y="931653"/>
            <a:ext cx="5791200" cy="4343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5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50301" y="425301"/>
            <a:ext cx="9560229" cy="6223567"/>
          </a:xfrm>
          <a:prstGeom prst="rect">
            <a:avLst/>
          </a:prstGeom>
          <a:noFill/>
          <a:ln>
            <a:noFill/>
          </a:ln>
        </p:spPr>
      </p:pic>
      <p:pic>
        <p:nvPicPr>
          <p:cNvPr id="382" name="Google Shape;382;p5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08197" y="3722736"/>
            <a:ext cx="2007227" cy="19901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15622"/>
            <a:ext cx="12192000" cy="64721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5945" y="311455"/>
            <a:ext cx="5975498" cy="6546546"/>
          </a:xfrm>
          <a:prstGeom prst="rect">
            <a:avLst/>
          </a:prstGeom>
          <a:noFill/>
          <a:ln>
            <a:noFill/>
          </a:ln>
        </p:spPr>
      </p:pic>
      <p:sp>
        <p:nvSpPr>
          <p:cNvPr id="394" name="Google Shape;394;p55"/>
          <p:cNvSpPr txBox="1"/>
          <p:nvPr/>
        </p:nvSpPr>
        <p:spPr>
          <a:xfrm>
            <a:off x="6259366" y="801043"/>
            <a:ext cx="5932634" cy="22467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Predicted 5-year risks are from the </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prediction model, and observed </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5-year risks are from Kaplan-Meier </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estimates within deciles of predicted </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risk.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6166" y="715298"/>
            <a:ext cx="10651721" cy="521058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7"/>
          <p:cNvSpPr txBox="1"/>
          <p:nvPr/>
        </p:nvSpPr>
        <p:spPr>
          <a:xfrm>
            <a:off x="2204122" y="538906"/>
            <a:ext cx="9561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a:solidFill>
                  <a:srgbClr val="00509D"/>
                </a:solidFill>
                <a:latin typeface="Arial"/>
                <a:ea typeface="Arial"/>
                <a:cs typeface="Arial"/>
                <a:sym typeface="Arial"/>
              </a:rPr>
              <a:t>TREATMENT</a:t>
            </a:r>
            <a:endParaRPr sz="36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824172" y="6644627"/>
            <a:ext cx="1862143" cy="185738"/>
          </a:xfrm>
          <a:prstGeom prst="rect">
            <a:avLst/>
          </a:prstGeom>
          <a:noFill/>
          <a:ln>
            <a:noFill/>
          </a:ln>
        </p:spPr>
      </p:pic>
      <p:pic>
        <p:nvPicPr>
          <p:cNvPr id="140" name="Google Shape;140;p22" descr="https://pbs.twimg.com/media/DO3wbMfUQAAOKzw.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17239" y="514833"/>
            <a:ext cx="4257103" cy="6017107"/>
          </a:xfrm>
          <a:prstGeom prst="rect">
            <a:avLst/>
          </a:prstGeom>
          <a:noFill/>
          <a:ln w="9525" cap="flat" cmpd="sng">
            <a:solidFill>
              <a:schemeClr val="dk1"/>
            </a:solidFill>
            <a:prstDash val="solid"/>
            <a:round/>
            <a:headEnd type="none" w="sm" len="sm"/>
            <a:tailEnd type="none" w="sm" len="sm"/>
          </a:ln>
        </p:spPr>
      </p:pic>
      <p:pic>
        <p:nvPicPr>
          <p:cNvPr id="141" name="Google Shape;141;p22" descr="Screen Shot 2020-02-17 at 3.35.55 PM.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326554" y="423388"/>
            <a:ext cx="5417498" cy="2984043"/>
          </a:xfrm>
          <a:prstGeom prst="rect">
            <a:avLst/>
          </a:prstGeom>
          <a:noFill/>
          <a:ln w="9525" cap="flat" cmpd="sng">
            <a:solidFill>
              <a:srgbClr val="000000"/>
            </a:solidFill>
            <a:prstDash val="solid"/>
            <a:round/>
            <a:headEnd type="none" w="sm" len="sm"/>
            <a:tailEnd type="none" w="sm" len="sm"/>
          </a:ln>
        </p:spPr>
      </p:pic>
      <p:pic>
        <p:nvPicPr>
          <p:cNvPr id="142" name="Google Shape;142;p22" descr="Screen Shot 2020-02-17 at 3.36.10 PM.pn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294031" y="3605954"/>
            <a:ext cx="5450021" cy="3007164"/>
          </a:xfrm>
          <a:prstGeom prst="rect">
            <a:avLst/>
          </a:prstGeom>
          <a:noFill/>
          <a:ln w="9525" cap="flat" cmpd="sng">
            <a:solidFill>
              <a:srgbClr val="000000"/>
            </a:solidFill>
            <a:prstDash val="solid"/>
            <a:round/>
            <a:headEnd type="none" w="sm" len="sm"/>
            <a:tailEnd type="none" w="sm" len="sm"/>
          </a:ln>
        </p:spPr>
      </p:pic>
      <p:pic>
        <p:nvPicPr>
          <p:cNvPr id="143" name="Google Shape;143;p2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766436" y="3440817"/>
            <a:ext cx="1977616" cy="16513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58" descr="https://pbs.twimg.com/media/DO3wbMiUEAAb8C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9243" y="394138"/>
            <a:ext cx="5615464" cy="6306207"/>
          </a:xfrm>
          <a:prstGeom prst="rect">
            <a:avLst/>
          </a:prstGeom>
          <a:noFill/>
          <a:ln>
            <a:noFill/>
          </a:ln>
        </p:spPr>
      </p:pic>
      <p:sp>
        <p:nvSpPr>
          <p:cNvPr id="412" name="Google Shape;412;p58"/>
          <p:cNvSpPr txBox="1"/>
          <p:nvPr/>
        </p:nvSpPr>
        <p:spPr>
          <a:xfrm>
            <a:off x="6073467" y="295969"/>
            <a:ext cx="6219175" cy="6463308"/>
          </a:xfrm>
          <a:prstGeom prst="rect">
            <a:avLst/>
          </a:prstGeom>
          <a:noFill/>
          <a:ln>
            <a:noFill/>
          </a:ln>
        </p:spPr>
        <p:txBody>
          <a:bodyPr spcFirstLastPara="1" wrap="square" lIns="91425" tIns="45700" rIns="91425" bIns="45700" anchor="t" anchorCtr="0">
            <a:noAutofit/>
          </a:bodyPr>
          <a:lstStyle/>
          <a:p>
            <a:pPr marL="741363" marR="0" lvl="0" indent="-741363"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10.2: Antiproteinuric and antihypertensive therapy </a:t>
            </a:r>
            <a:endParaRPr sz="2000" b="1" i="0" u="none" strike="noStrike" cap="none">
              <a:solidFill>
                <a:schemeClr val="dk1"/>
              </a:solidFill>
              <a:latin typeface="Arial"/>
              <a:ea typeface="Arial"/>
              <a:cs typeface="Arial"/>
              <a:sym typeface="Arial"/>
            </a:endParaRPr>
          </a:p>
          <a:p>
            <a:pPr marL="741363" marR="0" lvl="0" indent="-741363"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10.2.1:  We recommend long-term ACE-I </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or ARB treatment when proteinuria is &gt; 1 g/d, with up-titration of the drug  depending on blood pressure. (</a:t>
            </a:r>
            <a:r>
              <a:rPr lang="en-US" sz="2000" b="1" i="1" u="none" strike="noStrike" cap="none">
                <a:solidFill>
                  <a:schemeClr val="dk1"/>
                </a:solidFill>
                <a:latin typeface="Arial"/>
                <a:ea typeface="Arial"/>
                <a:cs typeface="Arial"/>
                <a:sym typeface="Arial"/>
              </a:rPr>
              <a:t>1B</a:t>
            </a:r>
            <a:r>
              <a:rPr lang="en-US" sz="2000" b="1" i="0" u="none" strike="noStrike" cap="none">
                <a:solidFill>
                  <a:schemeClr val="dk1"/>
                </a:solidFill>
                <a:latin typeface="Arial"/>
                <a:ea typeface="Arial"/>
                <a:cs typeface="Arial"/>
                <a:sym typeface="Arial"/>
              </a:rPr>
              <a:t>) </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10.2.2:  We suggest ACE-I or ARB</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treatment if proteinuria is between 0.5-1 g/d (in children, between 0.5-1 g/d per 1.73 m</a:t>
            </a:r>
            <a:r>
              <a:rPr lang="en-US" sz="2000" b="1" i="0" u="none" strike="noStrike" cap="none" baseline="30000">
                <a:solidFill>
                  <a:schemeClr val="dk1"/>
                </a:solidFill>
                <a:latin typeface="Arial"/>
                <a:ea typeface="Arial"/>
                <a:cs typeface="Arial"/>
                <a:sym typeface="Arial"/>
              </a:rPr>
              <a:t>2</a:t>
            </a:r>
            <a:r>
              <a:rPr lang="en-US" sz="2000" b="1" i="0" u="none" strike="noStrike" cap="none">
                <a:solidFill>
                  <a:schemeClr val="dk1"/>
                </a:solidFill>
                <a:latin typeface="Arial"/>
                <a:ea typeface="Arial"/>
                <a:cs typeface="Arial"/>
                <a:sym typeface="Arial"/>
              </a:rPr>
              <a:t>). (</a:t>
            </a:r>
            <a:r>
              <a:rPr lang="en-US" sz="2000" b="1" i="1" u="none" strike="noStrike" cap="none">
                <a:solidFill>
                  <a:schemeClr val="dk1"/>
                </a:solidFill>
                <a:latin typeface="Arial"/>
                <a:ea typeface="Arial"/>
                <a:cs typeface="Arial"/>
                <a:sym typeface="Arial"/>
              </a:rPr>
              <a:t>2D</a:t>
            </a:r>
            <a:r>
              <a:rPr lang="en-US" sz="2000" b="1" i="0" u="none" strike="noStrike" cap="none">
                <a:solidFill>
                  <a:schemeClr val="dk1"/>
                </a:solidFill>
                <a:latin typeface="Arial"/>
                <a:ea typeface="Arial"/>
                <a:cs typeface="Arial"/>
                <a:sym typeface="Arial"/>
              </a:rPr>
              <a:t>) </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10.2.3:  We suggest the ACE-I or ARB be </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titrated upwards as far as tolerated to </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achieve proteinuria &lt; 1 g/d. (</a:t>
            </a:r>
            <a:r>
              <a:rPr lang="en-US" sz="2000" b="1" i="1" u="none" strike="noStrike" cap="none">
                <a:solidFill>
                  <a:schemeClr val="dk1"/>
                </a:solidFill>
                <a:latin typeface="Arial"/>
                <a:ea typeface="Arial"/>
                <a:cs typeface="Arial"/>
                <a:sym typeface="Arial"/>
              </a:rPr>
              <a:t>2C</a:t>
            </a:r>
            <a:r>
              <a:rPr lang="en-US" sz="2000" b="1" i="0" u="none" strike="noStrike" cap="none">
                <a:solidFill>
                  <a:schemeClr val="dk1"/>
                </a:solidFill>
                <a:latin typeface="Arial"/>
                <a:ea typeface="Arial"/>
                <a:cs typeface="Arial"/>
                <a:sym typeface="Arial"/>
              </a:rPr>
              <a:t>) </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10.2.4:  In IgAN, use blood pressure </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treatment goals of &lt; 130/80 mmHg in </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patients with proteinuria &lt; 1 g/d, and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&lt; 125/75 mmHg when initial proteinuria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is &gt;1 g/d. (</a:t>
            </a:r>
            <a:r>
              <a:rPr lang="en-US" sz="2000" b="1" i="1" u="none" strike="noStrike" cap="none">
                <a:solidFill>
                  <a:schemeClr val="dk1"/>
                </a:solidFill>
                <a:latin typeface="Arial"/>
                <a:ea typeface="Arial"/>
                <a:cs typeface="Arial"/>
                <a:sym typeface="Arial"/>
              </a:rPr>
              <a:t>Not Graded</a:t>
            </a:r>
            <a:r>
              <a:rPr lang="en-US" sz="2000" b="1" i="0" u="none" strike="noStrike" cap="none">
                <a:solidFill>
                  <a:schemeClr val="dk1"/>
                </a:solidFill>
                <a:latin typeface="Arial"/>
                <a:ea typeface="Arial"/>
                <a:cs typeface="Arial"/>
                <a:sym typeface="Arial"/>
              </a:rPr>
              <a:t>) </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5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648963" y="379308"/>
            <a:ext cx="8806252" cy="6297537"/>
          </a:xfrm>
          <a:prstGeom prst="rect">
            <a:avLst/>
          </a:prstGeom>
          <a:noFill/>
          <a:ln>
            <a:noFill/>
          </a:ln>
        </p:spPr>
      </p:pic>
      <p:sp>
        <p:nvSpPr>
          <p:cNvPr id="419" name="Google Shape;419;p59"/>
          <p:cNvSpPr txBox="1"/>
          <p:nvPr/>
        </p:nvSpPr>
        <p:spPr>
          <a:xfrm>
            <a:off x="4656927" y="6274585"/>
            <a:ext cx="579828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Feehally J, Floege J, Tonelli M, Johnson RJ.  Comprehensive Clinical Nephrology, 6th Edn (2019)</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60" descr="https://pbs.twimg.com/media/DO3wbMiUEAAb8C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8889" y="394138"/>
            <a:ext cx="5615464" cy="6306207"/>
          </a:xfrm>
          <a:prstGeom prst="rect">
            <a:avLst/>
          </a:prstGeom>
          <a:noFill/>
          <a:ln>
            <a:noFill/>
          </a:ln>
        </p:spPr>
      </p:pic>
      <p:sp>
        <p:nvSpPr>
          <p:cNvPr id="426" name="Google Shape;426;p60"/>
          <p:cNvSpPr txBox="1"/>
          <p:nvPr/>
        </p:nvSpPr>
        <p:spPr>
          <a:xfrm>
            <a:off x="6045365" y="596695"/>
            <a:ext cx="6203942" cy="37856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10.4: Immunosuppressive agents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(cyclophosphamide, azathioprine, MMF,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cyclosporine)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10.4.1:  We suggest not treating with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corticosteroids combined with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cyclophosphamide or azathioprine in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IgAN patients (unless there is crescentic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IgAN with rapidly deteriorating kidney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function; see Recommendation 10.6.3).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2D</a:t>
            </a:r>
            <a:r>
              <a:rPr lang="en-US"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61"/>
          <p:cNvPicPr preferRelativeResize="0"/>
          <p:nvPr/>
        </p:nvPicPr>
        <p:blipFill rotWithShape="1">
          <a:blip r:embed="rId3">
            <a:alphaModFix/>
          </a:blip>
          <a:srcRect/>
          <a:stretch/>
        </p:blipFill>
        <p:spPr>
          <a:xfrm>
            <a:off x="1366997" y="798173"/>
            <a:ext cx="9271213" cy="5243031"/>
          </a:xfrm>
          <a:prstGeom prst="rect">
            <a:avLst/>
          </a:prstGeom>
          <a:noFill/>
          <a:ln>
            <a:noFill/>
          </a:ln>
        </p:spPr>
      </p:pic>
      <p:pic>
        <p:nvPicPr>
          <p:cNvPr id="433" name="Google Shape;433;p6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20979" y="6324096"/>
            <a:ext cx="2763247" cy="31294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31363" y="1175829"/>
            <a:ext cx="8616950" cy="5472113"/>
          </a:xfrm>
          <a:prstGeom prst="rect">
            <a:avLst/>
          </a:prstGeom>
          <a:noFill/>
          <a:ln>
            <a:noFill/>
          </a:ln>
        </p:spPr>
      </p:pic>
      <p:sp>
        <p:nvSpPr>
          <p:cNvPr id="440" name="Google Shape;440;p62"/>
          <p:cNvSpPr txBox="1"/>
          <p:nvPr/>
        </p:nvSpPr>
        <p:spPr>
          <a:xfrm>
            <a:off x="4560013" y="493159"/>
            <a:ext cx="3359650"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Primary Endpoints</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40839" y="607014"/>
            <a:ext cx="10221167" cy="573214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6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71332" y="443593"/>
            <a:ext cx="8536389" cy="622486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6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66" descr="https://pbs.twimg.com/media/DO3wbMiUEAAb8C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8889" y="394138"/>
            <a:ext cx="5615464" cy="6306207"/>
          </a:xfrm>
          <a:prstGeom prst="rect">
            <a:avLst/>
          </a:prstGeom>
          <a:noFill/>
          <a:ln>
            <a:noFill/>
          </a:ln>
        </p:spPr>
      </p:pic>
      <p:sp>
        <p:nvSpPr>
          <p:cNvPr id="463" name="Google Shape;463;p66"/>
          <p:cNvSpPr txBox="1"/>
          <p:nvPr/>
        </p:nvSpPr>
        <p:spPr>
          <a:xfrm>
            <a:off x="6045365" y="686341"/>
            <a:ext cx="6226000" cy="30469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10.3: Corticosteroids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10.3.1: We suggest that patients with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persistent proteinuria ≥ 1 g/d, despite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3–6 months of optimized supportive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care (including ACE-I or ARBs and blood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pressure control), and GFR &gt; 50 ml/min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per 1.73 m</a:t>
            </a:r>
            <a:r>
              <a:rPr lang="en-US" sz="2400" b="1" i="0" u="none" strike="noStrike" cap="none" baseline="30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 receive a 6-month course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of corticosteroid therapy. (</a:t>
            </a:r>
            <a:r>
              <a:rPr lang="en-US" sz="2400" b="1" i="1" u="none" strike="noStrike" cap="none">
                <a:solidFill>
                  <a:schemeClr val="dk1"/>
                </a:solidFill>
                <a:latin typeface="Arial"/>
                <a:ea typeface="Arial"/>
                <a:cs typeface="Arial"/>
                <a:sym typeface="Arial"/>
              </a:rPr>
              <a:t>2C</a:t>
            </a:r>
            <a:r>
              <a:rPr lang="en-US" sz="24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6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2153" y="1040659"/>
            <a:ext cx="10273780" cy="4559153"/>
          </a:xfrm>
          <a:prstGeom prst="rect">
            <a:avLst/>
          </a:prstGeom>
          <a:noFill/>
          <a:ln>
            <a:noFill/>
          </a:ln>
        </p:spPr>
      </p:pic>
      <p:pic>
        <p:nvPicPr>
          <p:cNvPr id="470" name="Google Shape;470;p6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769643" y="5355965"/>
            <a:ext cx="2048318" cy="2438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a:spLocks noGrp="1"/>
          </p:cNvSpPr>
          <p:nvPr>
            <p:ph type="subTitle" idx="1"/>
          </p:nvPr>
        </p:nvSpPr>
        <p:spPr>
          <a:xfrm>
            <a:off x="306000" y="982908"/>
            <a:ext cx="11470364" cy="4500000"/>
          </a:xfrm>
          <a:prstGeom prst="rect">
            <a:avLst/>
          </a:prstGeom>
          <a:noFill/>
          <a:ln>
            <a:noFill/>
          </a:ln>
        </p:spPr>
        <p:txBody>
          <a:bodyPr spcFirstLastPara="1" wrap="square" lIns="91425" tIns="45700" rIns="91425" bIns="45700" anchor="t" anchorCtr="0">
            <a:noAutofit/>
          </a:bodyPr>
          <a:lstStyle/>
          <a:p>
            <a:pPr marL="230400" lvl="0" indent="-230400" algn="l" rtl="0">
              <a:lnSpc>
                <a:spcPct val="90000"/>
              </a:lnSpc>
              <a:spcBef>
                <a:spcPts val="0"/>
              </a:spcBef>
              <a:spcAft>
                <a:spcPts val="0"/>
              </a:spcAft>
              <a:buClr>
                <a:schemeClr val="dk2"/>
              </a:buClr>
              <a:buSzPts val="2400"/>
              <a:buFont typeface="Arial"/>
              <a:buChar char="•"/>
            </a:pPr>
            <a:r>
              <a:rPr lang="en-US" sz="2400"/>
              <a:t>Definition</a:t>
            </a:r>
            <a:endParaRPr sz="2400"/>
          </a:p>
          <a:p>
            <a:pPr marL="230400" lvl="0" indent="-230400" algn="l" rtl="0">
              <a:lnSpc>
                <a:spcPct val="90000"/>
              </a:lnSpc>
              <a:spcBef>
                <a:spcPts val="1200"/>
              </a:spcBef>
              <a:spcAft>
                <a:spcPts val="0"/>
              </a:spcAft>
              <a:buClr>
                <a:schemeClr val="dk2"/>
              </a:buClr>
              <a:buSzPts val="2400"/>
              <a:buFont typeface="Arial"/>
              <a:buChar char="•"/>
            </a:pPr>
            <a:r>
              <a:rPr lang="en-US" sz="2400"/>
              <a:t>Pathogenesis</a:t>
            </a:r>
            <a:endParaRPr sz="2400"/>
          </a:p>
          <a:p>
            <a:pPr marL="230400" lvl="0" indent="-230400" algn="l" rtl="0">
              <a:lnSpc>
                <a:spcPct val="90000"/>
              </a:lnSpc>
              <a:spcBef>
                <a:spcPts val="1200"/>
              </a:spcBef>
              <a:spcAft>
                <a:spcPts val="0"/>
              </a:spcAft>
              <a:buClr>
                <a:schemeClr val="dk2"/>
              </a:buClr>
              <a:buSzPts val="2400"/>
              <a:buFont typeface="Arial"/>
              <a:buChar char="•"/>
            </a:pPr>
            <a:r>
              <a:rPr lang="en-US" sz="2400"/>
              <a:t>Epidemiology</a:t>
            </a:r>
            <a:endParaRPr sz="2400"/>
          </a:p>
          <a:p>
            <a:pPr marL="230400" lvl="0" indent="-230400" algn="l" rtl="0">
              <a:lnSpc>
                <a:spcPct val="90000"/>
              </a:lnSpc>
              <a:spcBef>
                <a:spcPts val="1200"/>
              </a:spcBef>
              <a:spcAft>
                <a:spcPts val="0"/>
              </a:spcAft>
              <a:buClr>
                <a:schemeClr val="dk2"/>
              </a:buClr>
              <a:buSzPts val="2400"/>
              <a:buFont typeface="Arial"/>
              <a:buChar char="•"/>
            </a:pPr>
            <a:r>
              <a:rPr lang="en-US" sz="2400"/>
              <a:t>Clinical Manifestations</a:t>
            </a:r>
            <a:endParaRPr sz="2400"/>
          </a:p>
          <a:p>
            <a:pPr marL="230400" lvl="0" indent="-230400" algn="l" rtl="0">
              <a:lnSpc>
                <a:spcPct val="90000"/>
              </a:lnSpc>
              <a:spcBef>
                <a:spcPts val="1200"/>
              </a:spcBef>
              <a:spcAft>
                <a:spcPts val="0"/>
              </a:spcAft>
              <a:buClr>
                <a:schemeClr val="dk2"/>
              </a:buClr>
              <a:buSzPts val="2400"/>
              <a:buFont typeface="Arial"/>
              <a:buChar char="•"/>
            </a:pPr>
            <a:r>
              <a:rPr lang="en-US" sz="2400"/>
              <a:t>Associated Diseases</a:t>
            </a:r>
            <a:endParaRPr sz="2400"/>
          </a:p>
          <a:p>
            <a:pPr marL="230400" lvl="0" indent="-230400" algn="l" rtl="0">
              <a:lnSpc>
                <a:spcPct val="90000"/>
              </a:lnSpc>
              <a:spcBef>
                <a:spcPts val="1200"/>
              </a:spcBef>
              <a:spcAft>
                <a:spcPts val="0"/>
              </a:spcAft>
              <a:buClr>
                <a:schemeClr val="dk2"/>
              </a:buClr>
              <a:buSzPts val="2400"/>
              <a:buFont typeface="Arial"/>
              <a:buChar char="•"/>
            </a:pPr>
            <a:r>
              <a:rPr lang="en-US" sz="2400"/>
              <a:t>Differential Diagnosis</a:t>
            </a:r>
            <a:endParaRPr/>
          </a:p>
          <a:p>
            <a:pPr marL="230400" lvl="0" indent="-230400" algn="l" rtl="0">
              <a:lnSpc>
                <a:spcPct val="90000"/>
              </a:lnSpc>
              <a:spcBef>
                <a:spcPts val="1200"/>
              </a:spcBef>
              <a:spcAft>
                <a:spcPts val="0"/>
              </a:spcAft>
              <a:buClr>
                <a:schemeClr val="dk2"/>
              </a:buClr>
              <a:buSzPts val="2400"/>
              <a:buFont typeface="Arial"/>
              <a:buChar char="•"/>
            </a:pPr>
            <a:r>
              <a:rPr lang="en-US" sz="2400"/>
              <a:t>Pathology</a:t>
            </a:r>
            <a:endParaRPr sz="2400"/>
          </a:p>
          <a:p>
            <a:pPr marL="230400" lvl="0" indent="-230400" algn="l" rtl="0">
              <a:lnSpc>
                <a:spcPct val="90000"/>
              </a:lnSpc>
              <a:spcBef>
                <a:spcPts val="1200"/>
              </a:spcBef>
              <a:spcAft>
                <a:spcPts val="0"/>
              </a:spcAft>
              <a:buClr>
                <a:schemeClr val="dk2"/>
              </a:buClr>
              <a:buSzPts val="2400"/>
              <a:buFont typeface="Arial"/>
              <a:buChar char="•"/>
            </a:pPr>
            <a:r>
              <a:rPr lang="en-US" sz="2400"/>
              <a:t>Prognostic Markers</a:t>
            </a:r>
            <a:endParaRPr/>
          </a:p>
          <a:p>
            <a:pPr marL="230400" lvl="0" indent="-230400" algn="l" rtl="0">
              <a:lnSpc>
                <a:spcPct val="90000"/>
              </a:lnSpc>
              <a:spcBef>
                <a:spcPts val="1200"/>
              </a:spcBef>
              <a:spcAft>
                <a:spcPts val="0"/>
              </a:spcAft>
              <a:buClr>
                <a:schemeClr val="dk2"/>
              </a:buClr>
              <a:buSzPts val="2400"/>
              <a:buFont typeface="Arial"/>
              <a:buChar char="•"/>
            </a:pPr>
            <a:r>
              <a:rPr lang="en-US" sz="2400"/>
              <a:t>Treatment</a:t>
            </a:r>
            <a:endParaRPr/>
          </a:p>
          <a:p>
            <a:pPr marL="230400" lvl="0" indent="-230400" algn="l" rtl="0">
              <a:lnSpc>
                <a:spcPct val="90000"/>
              </a:lnSpc>
              <a:spcBef>
                <a:spcPts val="1200"/>
              </a:spcBef>
              <a:spcAft>
                <a:spcPts val="0"/>
              </a:spcAft>
              <a:buSzPts val="2400"/>
              <a:buChar char="•"/>
            </a:pPr>
            <a:r>
              <a:rPr lang="en-US" sz="2400"/>
              <a:t>Transplantation</a:t>
            </a:r>
            <a:endParaRPr sz="2400"/>
          </a:p>
          <a:p>
            <a:pPr marL="230400" lvl="0" indent="-230400" algn="l" rtl="0">
              <a:lnSpc>
                <a:spcPct val="90000"/>
              </a:lnSpc>
              <a:spcBef>
                <a:spcPts val="1200"/>
              </a:spcBef>
              <a:spcAft>
                <a:spcPts val="0"/>
              </a:spcAft>
              <a:buClr>
                <a:schemeClr val="dk2"/>
              </a:buClr>
              <a:buSzPts val="2400"/>
              <a:buFont typeface="Arial"/>
              <a:buChar char="•"/>
            </a:pPr>
            <a:r>
              <a:rPr lang="en-US" sz="2400"/>
              <a:t>Recent and Ongoing Studies</a:t>
            </a:r>
            <a:endParaRPr/>
          </a:p>
          <a:p>
            <a:pPr marL="230400" lvl="0" indent="-230400" algn="l" rtl="0">
              <a:lnSpc>
                <a:spcPct val="90000"/>
              </a:lnSpc>
              <a:spcBef>
                <a:spcPts val="1200"/>
              </a:spcBef>
              <a:spcAft>
                <a:spcPts val="0"/>
              </a:spcAft>
              <a:buClr>
                <a:schemeClr val="dk2"/>
              </a:buClr>
              <a:buSzPts val="2400"/>
              <a:buFont typeface="Arial"/>
              <a:buChar char="•"/>
            </a:pPr>
            <a:r>
              <a:rPr lang="en-US" sz="2400"/>
              <a:t>Clinical Vignettes</a:t>
            </a:r>
            <a:endParaRPr/>
          </a:p>
        </p:txBody>
      </p:sp>
      <p:sp>
        <p:nvSpPr>
          <p:cNvPr id="149" name="Google Shape;149;p23"/>
          <p:cNvSpPr txBox="1">
            <a:spLocks noGrp="1"/>
          </p:cNvSpPr>
          <p:nvPr>
            <p:ph type="body" idx="3"/>
          </p:nvPr>
        </p:nvSpPr>
        <p:spPr>
          <a:xfrm>
            <a:off x="306000" y="34867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230" y="454025"/>
            <a:ext cx="5493119" cy="6300189"/>
          </a:xfrm>
          <a:prstGeom prst="rect">
            <a:avLst/>
          </a:prstGeom>
          <a:noFill/>
          <a:ln>
            <a:noFill/>
          </a:ln>
        </p:spPr>
      </p:pic>
      <p:sp>
        <p:nvSpPr>
          <p:cNvPr id="477" name="Google Shape;477;p68"/>
          <p:cNvSpPr/>
          <p:nvPr/>
        </p:nvSpPr>
        <p:spPr>
          <a:xfrm>
            <a:off x="441478" y="1213657"/>
            <a:ext cx="5353223" cy="399011"/>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8" name="Google Shape;478;p68"/>
          <p:cNvSpPr txBox="1"/>
          <p:nvPr/>
        </p:nvSpPr>
        <p:spPr>
          <a:xfrm>
            <a:off x="5946112" y="688007"/>
            <a:ext cx="5916428" cy="39703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28 serious adverse events (SAEs)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were reported in 20 participants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(14.7%) in the methylprednisolone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group compared with 4 SAEs in 4 </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(3.2%) in the placebo group </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(relative risk, 4.63 [95% CI, </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1.63 to 13.2]; </a:t>
            </a:r>
            <a:r>
              <a:rPr lang="en-US" sz="2800" b="0" i="1" u="none" strike="noStrike" cap="none">
                <a:solidFill>
                  <a:schemeClr val="dk1"/>
                </a:solidFill>
                <a:latin typeface="Arial"/>
                <a:ea typeface="Arial"/>
                <a:cs typeface="Arial"/>
                <a:sym typeface="Arial"/>
              </a:rPr>
              <a:t>p </a:t>
            </a:r>
            <a:r>
              <a:rPr lang="en-US" sz="2800" b="0" i="0" u="none" strike="noStrike" cap="none">
                <a:solidFill>
                  <a:schemeClr val="dk1"/>
                </a:solidFill>
                <a:latin typeface="Arial"/>
                <a:ea typeface="Arial"/>
                <a:cs typeface="Arial"/>
                <a:sym typeface="Arial"/>
              </a:rPr>
              <a:t>= 0.001),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equating to a </a:t>
            </a:r>
            <a:r>
              <a:rPr lang="en-US" sz="2800" b="1" i="0" u="none" strike="noStrike" cap="none">
                <a:solidFill>
                  <a:schemeClr val="dk1"/>
                </a:solidFill>
                <a:latin typeface="Arial"/>
                <a:ea typeface="Arial"/>
                <a:cs typeface="Arial"/>
                <a:sym typeface="Arial"/>
              </a:rPr>
              <a:t>risk difference </a:t>
            </a:r>
            <a:endParaRPr sz="2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of 11.5% (95% CI, 4.8% to 18.2%).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0633" y="391942"/>
            <a:ext cx="10249638" cy="5823485"/>
          </a:xfrm>
          <a:prstGeom prst="rect">
            <a:avLst/>
          </a:prstGeom>
          <a:noFill/>
          <a:ln>
            <a:noFill/>
          </a:ln>
        </p:spPr>
      </p:pic>
      <p:sp>
        <p:nvSpPr>
          <p:cNvPr id="485" name="Google Shape;485;p69"/>
          <p:cNvSpPr txBox="1"/>
          <p:nvPr/>
        </p:nvSpPr>
        <p:spPr>
          <a:xfrm>
            <a:off x="3785190" y="2269685"/>
            <a:ext cx="2608632" cy="92333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Most adverse events </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occurred in the first </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3 months of treatment </a:t>
            </a:r>
            <a:endParaRPr sz="1800" b="1" i="0" u="none" strike="noStrike" cap="non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70"/>
          <p:cNvPicPr preferRelativeResize="0"/>
          <p:nvPr/>
        </p:nvPicPr>
        <p:blipFill rotWithShape="1">
          <a:blip r:embed="rId3">
            <a:alphaModFix/>
          </a:blip>
          <a:srcRect/>
          <a:stretch/>
        </p:blipFill>
        <p:spPr>
          <a:xfrm>
            <a:off x="18035" y="0"/>
            <a:ext cx="12173965"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71"/>
          <p:cNvPicPr preferRelativeResize="0"/>
          <p:nvPr/>
        </p:nvPicPr>
        <p:blipFill rotWithShape="1">
          <a:blip r:embed="rId3">
            <a:alphaModFix/>
          </a:blip>
          <a:srcRect/>
          <a:stretch/>
        </p:blipFill>
        <p:spPr>
          <a:xfrm>
            <a:off x="9575367" y="4755546"/>
            <a:ext cx="1933142" cy="410388"/>
          </a:xfrm>
          <a:prstGeom prst="rect">
            <a:avLst/>
          </a:prstGeom>
          <a:noFill/>
          <a:ln>
            <a:noFill/>
          </a:ln>
        </p:spPr>
      </p:pic>
      <p:pic>
        <p:nvPicPr>
          <p:cNvPr id="498" name="Google Shape;498;p71"/>
          <p:cNvPicPr preferRelativeResize="0"/>
          <p:nvPr/>
        </p:nvPicPr>
        <p:blipFill rotWithShape="1">
          <a:blip r:embed="rId4">
            <a:alphaModFix/>
          </a:blip>
          <a:srcRect/>
          <a:stretch/>
        </p:blipFill>
        <p:spPr>
          <a:xfrm>
            <a:off x="253134" y="1327873"/>
            <a:ext cx="11384434" cy="341961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7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8335" y="338137"/>
            <a:ext cx="4986337" cy="6519863"/>
          </a:xfrm>
          <a:prstGeom prst="rect">
            <a:avLst/>
          </a:prstGeom>
          <a:noFill/>
          <a:ln>
            <a:noFill/>
          </a:ln>
        </p:spPr>
      </p:pic>
      <p:pic>
        <p:nvPicPr>
          <p:cNvPr id="504" name="Google Shape;504;p7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41688" y="319298"/>
            <a:ext cx="5000467" cy="65387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17428" y="783265"/>
            <a:ext cx="10334774" cy="522058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74" descr="https://pbs.twimg.com/media/DO3wbMiUEAAb8C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8889" y="394138"/>
            <a:ext cx="5615464" cy="6306207"/>
          </a:xfrm>
          <a:prstGeom prst="rect">
            <a:avLst/>
          </a:prstGeom>
          <a:noFill/>
          <a:ln>
            <a:noFill/>
          </a:ln>
        </p:spPr>
      </p:pic>
      <p:sp>
        <p:nvSpPr>
          <p:cNvPr id="516" name="Google Shape;516;p74"/>
          <p:cNvSpPr txBox="1"/>
          <p:nvPr/>
        </p:nvSpPr>
        <p:spPr>
          <a:xfrm>
            <a:off x="6045365" y="477167"/>
            <a:ext cx="5728684"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10.4.3:  We suggest not using MMF in </a:t>
            </a:r>
            <a:endParaRPr sz="2400" b="1" i="0" u="none" strike="noStrike" cap="none">
              <a:solidFill>
                <a:schemeClr val="dk1"/>
              </a:solidFill>
              <a:latin typeface="Arial"/>
              <a:ea typeface="Arial"/>
              <a:cs typeface="Arial"/>
              <a:sym typeface="Arial"/>
            </a:endParaRPr>
          </a:p>
          <a:p>
            <a:pPr marL="1147763" marR="0" lvl="0" indent="-1147763"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IgAN. (</a:t>
            </a:r>
            <a:r>
              <a:rPr lang="en-US" sz="2400" b="1" i="1" u="none" strike="noStrike" cap="none">
                <a:solidFill>
                  <a:schemeClr val="dk1"/>
                </a:solidFill>
                <a:latin typeface="Arial"/>
                <a:ea typeface="Arial"/>
                <a:cs typeface="Arial"/>
                <a:sym typeface="Arial"/>
              </a:rPr>
              <a:t>2C</a:t>
            </a: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5"/>
          <p:cNvSpPr txBox="1"/>
          <p:nvPr/>
        </p:nvSpPr>
        <p:spPr>
          <a:xfrm>
            <a:off x="139470" y="5502246"/>
            <a:ext cx="10963258"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These studies suggested mycophenolate mofetil (MMF) was </a:t>
            </a:r>
            <a:r>
              <a:rPr lang="en-US" sz="2400" b="1" i="0" u="none" strike="noStrike" cap="none">
                <a:solidFill>
                  <a:schemeClr val="dk1"/>
                </a:solidFill>
                <a:latin typeface="Arial"/>
                <a:ea typeface="Arial"/>
                <a:cs typeface="Arial"/>
                <a:sym typeface="Arial"/>
              </a:rPr>
              <a:t>not effective for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treatment of IgAN.</a:t>
            </a:r>
            <a:endParaRPr sz="2400" b="1" i="0" u="none" strike="noStrike" cap="none">
              <a:solidFill>
                <a:schemeClr val="dk1"/>
              </a:solidFill>
              <a:latin typeface="Arial"/>
              <a:ea typeface="Arial"/>
              <a:cs typeface="Arial"/>
              <a:sym typeface="Arial"/>
            </a:endParaRPr>
          </a:p>
        </p:txBody>
      </p:sp>
      <p:pic>
        <p:nvPicPr>
          <p:cNvPr id="523" name="Google Shape;523;p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6035" y="651622"/>
            <a:ext cx="5819954" cy="1791318"/>
          </a:xfrm>
          <a:prstGeom prst="rect">
            <a:avLst/>
          </a:prstGeom>
          <a:noFill/>
          <a:ln>
            <a:noFill/>
          </a:ln>
        </p:spPr>
      </p:pic>
      <p:pic>
        <p:nvPicPr>
          <p:cNvPr id="524" name="Google Shape;524;p7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6035" y="2752084"/>
            <a:ext cx="5607169" cy="2251237"/>
          </a:xfrm>
          <a:prstGeom prst="rect">
            <a:avLst/>
          </a:prstGeom>
          <a:noFill/>
          <a:ln>
            <a:noFill/>
          </a:ln>
        </p:spPr>
      </p:pic>
      <p:pic>
        <p:nvPicPr>
          <p:cNvPr id="525" name="Google Shape;525;p7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160518" y="447111"/>
            <a:ext cx="5357093" cy="2114826"/>
          </a:xfrm>
          <a:prstGeom prst="rect">
            <a:avLst/>
          </a:prstGeom>
          <a:noFill/>
          <a:ln>
            <a:noFill/>
          </a:ln>
        </p:spPr>
      </p:pic>
      <p:pic>
        <p:nvPicPr>
          <p:cNvPr id="526" name="Google Shape;526;p7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096000" y="2895700"/>
            <a:ext cx="2983482" cy="1964003"/>
          </a:xfrm>
          <a:prstGeom prst="rect">
            <a:avLst/>
          </a:prstGeom>
          <a:noFill/>
          <a:ln>
            <a:noFill/>
          </a:ln>
        </p:spPr>
      </p:pic>
      <p:pic>
        <p:nvPicPr>
          <p:cNvPr id="527" name="Google Shape;527;p7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205369" y="2895700"/>
            <a:ext cx="2986631" cy="1975628"/>
          </a:xfrm>
          <a:prstGeom prst="rect">
            <a:avLst/>
          </a:prstGeom>
          <a:noFill/>
          <a:ln>
            <a:noFill/>
          </a:ln>
        </p:spPr>
      </p:pic>
      <p:sp>
        <p:nvSpPr>
          <p:cNvPr id="528" name="Google Shape;528;p75"/>
          <p:cNvSpPr txBox="1"/>
          <p:nvPr/>
        </p:nvSpPr>
        <p:spPr>
          <a:xfrm>
            <a:off x="136035" y="4943133"/>
            <a:ext cx="697627" cy="369332"/>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00000"/>
                </a:solidFill>
                <a:latin typeface="Arial"/>
                <a:ea typeface="Arial"/>
                <a:cs typeface="Arial"/>
                <a:sym typeface="Arial"/>
              </a:rPr>
              <a:t>2004</a:t>
            </a:r>
            <a:endParaRPr sz="1800" b="1" i="0" u="none" strike="noStrike" cap="none">
              <a:solidFill>
                <a:srgbClr val="C00000"/>
              </a:solidFill>
              <a:latin typeface="Arial"/>
              <a:ea typeface="Arial"/>
              <a:cs typeface="Arial"/>
              <a:sym typeface="Arial"/>
            </a:endParaRPr>
          </a:p>
        </p:txBody>
      </p:sp>
      <p:sp>
        <p:nvSpPr>
          <p:cNvPr id="529" name="Google Shape;529;p75"/>
          <p:cNvSpPr txBox="1"/>
          <p:nvPr/>
        </p:nvSpPr>
        <p:spPr>
          <a:xfrm>
            <a:off x="6160518" y="4943133"/>
            <a:ext cx="697627" cy="369332"/>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00000"/>
                </a:solidFill>
                <a:latin typeface="Arial"/>
                <a:ea typeface="Arial"/>
                <a:cs typeface="Arial"/>
                <a:sym typeface="Arial"/>
              </a:rPr>
              <a:t>2005</a:t>
            </a:r>
            <a:endParaRPr sz="1800" b="1" i="0" u="none" strike="noStrike" cap="none">
              <a:solidFill>
                <a:srgbClr val="C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7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700" y="1240466"/>
            <a:ext cx="11312594" cy="3693042"/>
          </a:xfrm>
          <a:prstGeom prst="rect">
            <a:avLst/>
          </a:prstGeom>
          <a:noFill/>
          <a:ln>
            <a:noFill/>
          </a:ln>
        </p:spPr>
      </p:pic>
      <p:sp>
        <p:nvSpPr>
          <p:cNvPr id="535" name="Google Shape;535;p76"/>
          <p:cNvSpPr txBox="1"/>
          <p:nvPr/>
        </p:nvSpPr>
        <p:spPr>
          <a:xfrm>
            <a:off x="3428817" y="1857154"/>
            <a:ext cx="697627" cy="369332"/>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00000"/>
                </a:solidFill>
                <a:latin typeface="Arial"/>
                <a:ea typeface="Arial"/>
                <a:cs typeface="Arial"/>
                <a:sym typeface="Arial"/>
              </a:rPr>
              <a:t>2015</a:t>
            </a:r>
            <a:endParaRPr sz="1800" b="1" i="0" u="none" strike="noStrike" cap="none">
              <a:solidFill>
                <a:srgbClr val="C00000"/>
              </a:solidFill>
              <a:latin typeface="Arial"/>
              <a:ea typeface="Arial"/>
              <a:cs typeface="Arial"/>
              <a:sym typeface="Arial"/>
            </a:endParaRPr>
          </a:p>
        </p:txBody>
      </p:sp>
      <p:pic>
        <p:nvPicPr>
          <p:cNvPr id="536" name="Google Shape;536;p7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379134" y="5270205"/>
            <a:ext cx="2281237" cy="2286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7"/>
          <p:cNvSpPr txBox="1"/>
          <p:nvPr/>
        </p:nvSpPr>
        <p:spPr>
          <a:xfrm>
            <a:off x="279343" y="5924447"/>
            <a:ext cx="11774112" cy="83099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This trial, consisting of mostly Caucasians, was stopped early for futility because there was</a:t>
            </a:r>
            <a:r>
              <a:rPr lang="en-US" sz="2400" b="1" i="0" u="none" strike="noStrike" cap="none">
                <a:solidFill>
                  <a:schemeClr val="dk1"/>
                </a:solidFill>
                <a:latin typeface="Arial"/>
                <a:ea typeface="Arial"/>
                <a:cs typeface="Arial"/>
                <a:sym typeface="Arial"/>
              </a:rPr>
              <a:t> no MMF effect on the proteinuria-based primary outcome</a:t>
            </a:r>
            <a:endParaRPr sz="1400" b="0" i="0" u="none" strike="noStrike" cap="none">
              <a:solidFill>
                <a:srgbClr val="000000"/>
              </a:solidFill>
              <a:latin typeface="Arial"/>
              <a:ea typeface="Arial"/>
              <a:cs typeface="Arial"/>
              <a:sym typeface="Arial"/>
            </a:endParaRPr>
          </a:p>
        </p:txBody>
      </p:sp>
      <p:pic>
        <p:nvPicPr>
          <p:cNvPr id="543" name="Google Shape;543;p7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9343" y="397614"/>
            <a:ext cx="11150868" cy="53323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Definition</a:t>
            </a:r>
            <a:endParaRPr/>
          </a:p>
        </p:txBody>
      </p:sp>
      <p:sp>
        <p:nvSpPr>
          <p:cNvPr id="155" name="Google Shape;155;p24"/>
          <p:cNvSpPr txBox="1"/>
          <p:nvPr/>
        </p:nvSpPr>
        <p:spPr>
          <a:xfrm>
            <a:off x="6096000" y="773465"/>
            <a:ext cx="6228308" cy="5632311"/>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Mesangial proliferative </a:t>
            </a:r>
            <a:endParaRPr sz="2400" b="0" i="0" u="none" strike="noStrike" cap="none">
              <a:solidFill>
                <a:schemeClr val="dk1"/>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glomerulonephritis characterized by </a:t>
            </a:r>
            <a:endParaRPr sz="2400" b="0" i="0" u="none" strike="noStrike" cap="none">
              <a:solidFill>
                <a:schemeClr val="dk1"/>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diffuse mesangial deposition of IgA.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IgAN was first recognized in 1968 </a:t>
            </a:r>
            <a:endParaRPr sz="2400" b="0" i="0" u="none" strike="noStrike" cap="none">
              <a:solidFill>
                <a:schemeClr val="dk1"/>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by </a:t>
            </a:r>
            <a:r>
              <a:rPr lang="en-US" sz="2400" b="1" i="0" u="none" strike="noStrike" cap="none">
                <a:solidFill>
                  <a:schemeClr val="dk1"/>
                </a:solidFill>
                <a:latin typeface="Arial"/>
                <a:ea typeface="Arial"/>
                <a:cs typeface="Arial"/>
                <a:sym typeface="Arial"/>
              </a:rPr>
              <a:t>Jean Berger </a:t>
            </a:r>
            <a:r>
              <a:rPr lang="en-US" sz="2400" b="0" i="0" u="none" strike="noStrike" cap="none">
                <a:solidFill>
                  <a:schemeClr val="dk1"/>
                </a:solidFill>
                <a:latin typeface="Arial"/>
                <a:ea typeface="Arial"/>
                <a:cs typeface="Arial"/>
                <a:sym typeface="Arial"/>
              </a:rPr>
              <a:t>when IF techniques </a:t>
            </a:r>
            <a:endParaRPr sz="1400" b="0" i="0" u="none" strike="noStrike" cap="none">
              <a:solidFill>
                <a:srgbClr val="000000"/>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were introduced for the study of renal </a:t>
            </a:r>
            <a:endParaRPr sz="1400" b="0" i="0" u="none" strike="noStrike" cap="none">
              <a:solidFill>
                <a:srgbClr val="000000"/>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biopsy specimens.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IgAN is unique among glomerular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diseases in being defined by the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presence of an immune reactant </a:t>
            </a:r>
            <a:r>
              <a:rPr lang="en-US" sz="2400" b="0" i="0" u="none" strike="noStrike" cap="none">
                <a:solidFill>
                  <a:schemeClr val="dk1"/>
                </a:solidFill>
                <a:latin typeface="Arial"/>
                <a:ea typeface="Arial"/>
                <a:cs typeface="Arial"/>
                <a:sym typeface="Arial"/>
              </a:rPr>
              <a:t>rather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than by any other morphologic feature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on renal biopsy, and the LM changes are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variable.</a:t>
            </a:r>
            <a:endParaRPr sz="2400" b="0" i="0" u="none" strike="noStrike" cap="none">
              <a:solidFill>
                <a:schemeClr val="dk1"/>
              </a:solidFill>
              <a:latin typeface="Arial"/>
              <a:ea typeface="Arial"/>
              <a:cs typeface="Arial"/>
              <a:sym typeface="Arial"/>
            </a:endParaRPr>
          </a:p>
        </p:txBody>
      </p:sp>
      <p:pic>
        <p:nvPicPr>
          <p:cNvPr id="156" name="Google Shape;156;p24"/>
          <p:cNvPicPr preferRelativeResize="0"/>
          <p:nvPr/>
        </p:nvPicPr>
        <p:blipFill rotWithShape="1">
          <a:blip r:embed="rId3">
            <a:alphaModFix/>
          </a:blip>
          <a:srcRect/>
          <a:stretch/>
        </p:blipFill>
        <p:spPr>
          <a:xfrm>
            <a:off x="338804" y="1280778"/>
            <a:ext cx="5553075" cy="4857750"/>
          </a:xfrm>
          <a:prstGeom prst="rect">
            <a:avLst/>
          </a:prstGeom>
          <a:noFill/>
          <a:ln>
            <a:noFill/>
          </a:ln>
        </p:spPr>
      </p:pic>
      <p:pic>
        <p:nvPicPr>
          <p:cNvPr id="157" name="Google Shape;157;p24"/>
          <p:cNvPicPr preferRelativeResize="0"/>
          <p:nvPr/>
        </p:nvPicPr>
        <p:blipFill rotWithShape="1">
          <a:blip r:embed="rId4">
            <a:alphaModFix/>
          </a:blip>
          <a:srcRect/>
          <a:stretch/>
        </p:blipFill>
        <p:spPr>
          <a:xfrm>
            <a:off x="4015454" y="3928728"/>
            <a:ext cx="1876425" cy="22098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7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3713" y="503275"/>
            <a:ext cx="7183125" cy="2874888"/>
          </a:xfrm>
          <a:prstGeom prst="rect">
            <a:avLst/>
          </a:prstGeom>
          <a:noFill/>
          <a:ln>
            <a:noFill/>
          </a:ln>
        </p:spPr>
      </p:pic>
      <p:sp>
        <p:nvSpPr>
          <p:cNvPr id="550" name="Google Shape;550;p78"/>
          <p:cNvSpPr txBox="1"/>
          <p:nvPr/>
        </p:nvSpPr>
        <p:spPr>
          <a:xfrm>
            <a:off x="1779565" y="489098"/>
            <a:ext cx="697627" cy="369332"/>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00000"/>
                </a:solidFill>
                <a:latin typeface="Arial"/>
                <a:ea typeface="Arial"/>
                <a:cs typeface="Arial"/>
                <a:sym typeface="Arial"/>
              </a:rPr>
              <a:t>2017</a:t>
            </a:r>
            <a:endParaRPr sz="1800" b="1" i="0" u="none" strike="noStrike" cap="none">
              <a:solidFill>
                <a:srgbClr val="C00000"/>
              </a:solidFill>
              <a:latin typeface="Arial"/>
              <a:ea typeface="Arial"/>
              <a:cs typeface="Arial"/>
              <a:sym typeface="Arial"/>
            </a:endParaRPr>
          </a:p>
        </p:txBody>
      </p:sp>
      <p:pic>
        <p:nvPicPr>
          <p:cNvPr id="551" name="Google Shape;551;p7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45869" y="343784"/>
            <a:ext cx="3727877" cy="3285387"/>
          </a:xfrm>
          <a:prstGeom prst="rect">
            <a:avLst/>
          </a:prstGeom>
          <a:noFill/>
          <a:ln>
            <a:noFill/>
          </a:ln>
        </p:spPr>
      </p:pic>
      <p:pic>
        <p:nvPicPr>
          <p:cNvPr id="552" name="Google Shape;552;p7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59626" y="3976355"/>
            <a:ext cx="9463087" cy="2647950"/>
          </a:xfrm>
          <a:prstGeom prst="rect">
            <a:avLst/>
          </a:prstGeom>
          <a:noFill/>
          <a:ln>
            <a:noFill/>
          </a:ln>
        </p:spPr>
      </p:pic>
      <p:pic>
        <p:nvPicPr>
          <p:cNvPr id="553" name="Google Shape;553;p7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47980" y="3378163"/>
            <a:ext cx="1965694" cy="22337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79" descr="https://pbs.twimg.com/media/DO3wbMiUEAAb8C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8889" y="394138"/>
            <a:ext cx="5615464" cy="6306207"/>
          </a:xfrm>
          <a:prstGeom prst="rect">
            <a:avLst/>
          </a:prstGeom>
          <a:noFill/>
          <a:ln>
            <a:noFill/>
          </a:ln>
        </p:spPr>
      </p:pic>
      <p:sp>
        <p:nvSpPr>
          <p:cNvPr id="560" name="Google Shape;560;p79"/>
          <p:cNvSpPr txBox="1"/>
          <p:nvPr/>
        </p:nvSpPr>
        <p:spPr>
          <a:xfrm>
            <a:off x="6045365" y="566813"/>
            <a:ext cx="6191118"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10.5.3:  Tonsillectomy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10.5.3.1: We suggest that tonsillectomy </a:t>
            </a:r>
            <a:endParaRPr sz="2400" b="1" i="0" u="none" strike="noStrike" cap="none">
              <a:solidFill>
                <a:schemeClr val="dk1"/>
              </a:solidFill>
              <a:latin typeface="Arial"/>
              <a:ea typeface="Arial"/>
              <a:cs typeface="Arial"/>
              <a:sym typeface="Arial"/>
            </a:endParaRPr>
          </a:p>
          <a:p>
            <a:pPr marL="1311275" marR="0" lvl="0" indent="-1311275"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not be performed for IgAN. (</a:t>
            </a:r>
            <a:r>
              <a:rPr lang="en-US" sz="2400" b="1" i="1" u="none" strike="noStrike" cap="none">
                <a:solidFill>
                  <a:schemeClr val="dk1"/>
                </a:solidFill>
                <a:latin typeface="Arial"/>
                <a:ea typeface="Arial"/>
                <a:cs typeface="Arial"/>
                <a:sym typeface="Arial"/>
              </a:rPr>
              <a:t>2C</a:t>
            </a:r>
            <a:r>
              <a:rPr lang="en-US"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80"/>
          <p:cNvSpPr txBox="1">
            <a:spLocks noGrp="1"/>
          </p:cNvSpPr>
          <p:nvPr>
            <p:ph type="body" idx="2"/>
          </p:nvPr>
        </p:nvSpPr>
        <p:spPr>
          <a:xfrm>
            <a:off x="306000" y="384544"/>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Tonsillectomy remains a controversial therapy for IgAN</a:t>
            </a:r>
            <a:endParaRPr/>
          </a:p>
        </p:txBody>
      </p:sp>
      <p:pic>
        <p:nvPicPr>
          <p:cNvPr id="567" name="Google Shape;567;p8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80287" y="918313"/>
            <a:ext cx="10020300" cy="564356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8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15150" y="491142"/>
            <a:ext cx="5478349" cy="4978363"/>
          </a:xfrm>
          <a:prstGeom prst="rect">
            <a:avLst/>
          </a:prstGeom>
          <a:noFill/>
          <a:ln>
            <a:noFill/>
          </a:ln>
        </p:spPr>
      </p:pic>
      <p:sp>
        <p:nvSpPr>
          <p:cNvPr id="573" name="Google Shape;573;p81"/>
          <p:cNvSpPr txBox="1"/>
          <p:nvPr/>
        </p:nvSpPr>
        <p:spPr>
          <a:xfrm>
            <a:off x="2660073" y="564679"/>
            <a:ext cx="2824299" cy="52322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A: Tonsillectomy/ steroid pulse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B: Steroid pulse therapy alone</a:t>
            </a:r>
            <a:endParaRPr sz="1400" b="1" i="0" u="none" strike="noStrike" cap="none">
              <a:solidFill>
                <a:schemeClr val="dk1"/>
              </a:solidFill>
              <a:latin typeface="Arial"/>
              <a:ea typeface="Arial"/>
              <a:cs typeface="Arial"/>
              <a:sym typeface="Arial"/>
            </a:endParaRPr>
          </a:p>
        </p:txBody>
      </p:sp>
      <p:sp>
        <p:nvSpPr>
          <p:cNvPr id="574" name="Google Shape;574;p81"/>
          <p:cNvSpPr txBox="1"/>
          <p:nvPr/>
        </p:nvSpPr>
        <p:spPr>
          <a:xfrm>
            <a:off x="134572" y="6001787"/>
            <a:ext cx="10779746"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LIMITATION: </a:t>
            </a:r>
            <a:r>
              <a:rPr lang="en-US" sz="2400" b="0" i="0" u="none" strike="noStrike" cap="none">
                <a:solidFill>
                  <a:schemeClr val="dk1"/>
                </a:solidFill>
                <a:latin typeface="Arial"/>
                <a:ea typeface="Arial"/>
                <a:cs typeface="Arial"/>
                <a:sym typeface="Arial"/>
              </a:rPr>
              <a:t>Only one-half of the patients received RAS blockade, and there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was no long-term follow-up to evaluate changes in eGFR.</a:t>
            </a:r>
            <a:endParaRPr sz="2400" b="0" i="0" u="none" strike="noStrike" cap="none">
              <a:solidFill>
                <a:schemeClr val="dk1"/>
              </a:solidFill>
              <a:latin typeface="Arial"/>
              <a:ea typeface="Arial"/>
              <a:cs typeface="Arial"/>
              <a:sym typeface="Arial"/>
            </a:endParaRPr>
          </a:p>
        </p:txBody>
      </p:sp>
      <p:pic>
        <p:nvPicPr>
          <p:cNvPr id="575" name="Google Shape;575;p8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482686" y="564679"/>
            <a:ext cx="5255658" cy="494288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82"/>
          <p:cNvPicPr preferRelativeResize="0"/>
          <p:nvPr/>
        </p:nvPicPr>
        <p:blipFill rotWithShape="1">
          <a:blip r:embed="rId3">
            <a:alphaModFix/>
          </a:blip>
          <a:srcRect/>
          <a:stretch/>
        </p:blipFill>
        <p:spPr>
          <a:xfrm>
            <a:off x="749098" y="3467311"/>
            <a:ext cx="7843837" cy="3286102"/>
          </a:xfrm>
          <a:prstGeom prst="rect">
            <a:avLst/>
          </a:prstGeom>
          <a:noFill/>
          <a:ln>
            <a:noFill/>
          </a:ln>
        </p:spPr>
      </p:pic>
      <p:pic>
        <p:nvPicPr>
          <p:cNvPr id="582" name="Google Shape;582;p8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9098" y="608072"/>
            <a:ext cx="8287398" cy="275623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3"/>
          <p:cNvSpPr txBox="1"/>
          <p:nvPr/>
        </p:nvSpPr>
        <p:spPr>
          <a:xfrm>
            <a:off x="6096000" y="751596"/>
            <a:ext cx="5644494"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Tonsillectomy may only be considered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in IgAN patients with recurrent tonsillitis.</a:t>
            </a:r>
            <a:endParaRPr sz="1400" b="0" i="0" u="none" strike="noStrike" cap="none">
              <a:solidFill>
                <a:srgbClr val="000000"/>
              </a:solidFill>
              <a:latin typeface="Arial"/>
              <a:ea typeface="Arial"/>
              <a:cs typeface="Arial"/>
              <a:sym typeface="Arial"/>
            </a:endParaRPr>
          </a:p>
        </p:txBody>
      </p:sp>
      <p:pic>
        <p:nvPicPr>
          <p:cNvPr id="588" name="Google Shape;588;p83"/>
          <p:cNvPicPr preferRelativeResize="0"/>
          <p:nvPr/>
        </p:nvPicPr>
        <p:blipFill rotWithShape="1">
          <a:blip r:embed="rId3">
            <a:alphaModFix/>
          </a:blip>
          <a:srcRect/>
          <a:stretch/>
        </p:blipFill>
        <p:spPr>
          <a:xfrm>
            <a:off x="413967" y="588472"/>
            <a:ext cx="5051825" cy="603677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8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6813" y="3767141"/>
            <a:ext cx="6572581" cy="2668821"/>
          </a:xfrm>
          <a:prstGeom prst="rect">
            <a:avLst/>
          </a:prstGeom>
          <a:noFill/>
          <a:ln>
            <a:noFill/>
          </a:ln>
        </p:spPr>
      </p:pic>
      <p:sp>
        <p:nvSpPr>
          <p:cNvPr id="594" name="Google Shape;594;p84"/>
          <p:cNvSpPr txBox="1"/>
          <p:nvPr/>
        </p:nvSpPr>
        <p:spPr>
          <a:xfrm>
            <a:off x="7636416" y="765464"/>
            <a:ext cx="4089581" cy="34163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Although observational data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suggest that IgAN incidence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and outcome may differ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between Caucasians and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Asians, there is currently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insufﬁcient evidence to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suggest that treatment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approaches should differ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by ethnicity. </a:t>
            </a:r>
            <a:endParaRPr sz="1400" b="0" i="0" u="none" strike="noStrike" cap="none">
              <a:solidFill>
                <a:srgbClr val="000000"/>
              </a:solidFill>
              <a:latin typeface="Arial"/>
              <a:ea typeface="Arial"/>
              <a:cs typeface="Arial"/>
              <a:sym typeface="Arial"/>
            </a:endParaRPr>
          </a:p>
        </p:txBody>
      </p:sp>
      <p:pic>
        <p:nvPicPr>
          <p:cNvPr id="595" name="Google Shape;595;p8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4856" y="496105"/>
            <a:ext cx="7316968" cy="2495578"/>
          </a:xfrm>
          <a:prstGeom prst="rect">
            <a:avLst/>
          </a:prstGeom>
          <a:noFill/>
          <a:ln>
            <a:noFill/>
          </a:ln>
        </p:spPr>
      </p:pic>
      <p:pic>
        <p:nvPicPr>
          <p:cNvPr id="596" name="Google Shape;596;p8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68303" y="2991683"/>
            <a:ext cx="2401758" cy="282288"/>
          </a:xfrm>
          <a:prstGeom prst="rect">
            <a:avLst/>
          </a:prstGeom>
          <a:noFill/>
          <a:ln>
            <a:noFill/>
          </a:ln>
        </p:spPr>
      </p:pic>
      <p:pic>
        <p:nvPicPr>
          <p:cNvPr id="597" name="Google Shape;597;p8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50220" y="6435962"/>
            <a:ext cx="1919841" cy="14768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85"/>
          <p:cNvPicPr preferRelativeResize="0"/>
          <p:nvPr/>
        </p:nvPicPr>
        <p:blipFill rotWithShape="1">
          <a:blip r:embed="rId3">
            <a:alphaModFix/>
          </a:blip>
          <a:srcRect/>
          <a:stretch/>
        </p:blipFill>
        <p:spPr>
          <a:xfrm>
            <a:off x="105582" y="714896"/>
            <a:ext cx="11980835" cy="4438996"/>
          </a:xfrm>
          <a:prstGeom prst="rect">
            <a:avLst/>
          </a:prstGeom>
          <a:noFill/>
          <a:ln>
            <a:noFill/>
          </a:ln>
        </p:spPr>
      </p:pic>
      <p:sp>
        <p:nvSpPr>
          <p:cNvPr id="604" name="Google Shape;604;p85"/>
          <p:cNvSpPr txBox="1"/>
          <p:nvPr/>
        </p:nvSpPr>
        <p:spPr>
          <a:xfrm>
            <a:off x="433516" y="5401704"/>
            <a:ext cx="10521278"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Possibly, systematic differences in study populations, </a:t>
            </a:r>
            <a:r>
              <a:rPr lang="en-US" sz="2400" b="1" i="0" u="none" strike="noStrike" cap="none">
                <a:solidFill>
                  <a:schemeClr val="dk1"/>
                </a:solidFill>
                <a:latin typeface="Arial"/>
                <a:ea typeface="Arial"/>
                <a:cs typeface="Arial"/>
                <a:sym typeface="Arial"/>
              </a:rPr>
              <a:t>other than ethnicity</a:t>
            </a: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may explain different treatment responses.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6"/>
          <p:cNvSpPr txBox="1">
            <a:spLocks noGrp="1"/>
          </p:cNvSpPr>
          <p:nvPr>
            <p:ph type="body" idx="2"/>
          </p:nvPr>
        </p:nvSpPr>
        <p:spPr>
          <a:xfrm>
            <a:off x="272749" y="376887"/>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Transplantation</a:t>
            </a:r>
            <a:endParaRPr/>
          </a:p>
        </p:txBody>
      </p:sp>
      <p:sp>
        <p:nvSpPr>
          <p:cNvPr id="611" name="Google Shape;611;p86"/>
          <p:cNvSpPr txBox="1"/>
          <p:nvPr/>
        </p:nvSpPr>
        <p:spPr>
          <a:xfrm>
            <a:off x="520149" y="3774916"/>
            <a:ext cx="6116611" cy="26776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Mesangial IgA deposits </a:t>
            </a:r>
            <a:r>
              <a:rPr lang="en-US" sz="2400" b="0" i="0" u="none" strike="noStrike" cap="none">
                <a:solidFill>
                  <a:schemeClr val="dk1"/>
                </a:solidFill>
                <a:latin typeface="Arial"/>
                <a:ea typeface="Arial"/>
                <a:cs typeface="Arial"/>
                <a:sym typeface="Arial"/>
              </a:rPr>
              <a:t>recur in the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donor transplant kidney in </a:t>
            </a:r>
            <a:r>
              <a:rPr lang="en-US" sz="2400" b="1" i="0" u="none" strike="noStrike" cap="none">
                <a:solidFill>
                  <a:schemeClr val="dk1"/>
                </a:solidFill>
                <a:latin typeface="Arial"/>
                <a:ea typeface="Arial"/>
                <a:cs typeface="Arial"/>
                <a:sym typeface="Arial"/>
              </a:rPr>
              <a:t>up to 60% of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patients with IgAN</a:t>
            </a:r>
            <a:r>
              <a:rPr lang="en-US" sz="2400" b="0" i="0" u="none" strike="noStrike" cap="none">
                <a:solidFill>
                  <a:schemeClr val="dk1"/>
                </a:solidFill>
                <a:latin typeface="Arial"/>
                <a:ea typeface="Arial"/>
                <a:cs typeface="Arial"/>
                <a:sym typeface="Arial"/>
              </a:rPr>
              <a:t>.</a:t>
            </a:r>
            <a:r>
              <a:rPr lang="en-US" sz="2400" b="0" i="0" u="none" strike="noStrike" cap="none" baseline="30000">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They may occur within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days or weeks, but the risk increases with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the duration of the transplant. The deposits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seem benign in the short term and are not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often associated initially with LM changes. </a:t>
            </a:r>
            <a:endParaRPr sz="2400" b="0" i="0" u="none" strike="noStrike" cap="none">
              <a:solidFill>
                <a:schemeClr val="dk1"/>
              </a:solidFill>
              <a:latin typeface="Arial"/>
              <a:ea typeface="Arial"/>
              <a:cs typeface="Arial"/>
              <a:sym typeface="Arial"/>
            </a:endParaRPr>
          </a:p>
        </p:txBody>
      </p:sp>
      <p:pic>
        <p:nvPicPr>
          <p:cNvPr id="612" name="Google Shape;612;p86"/>
          <p:cNvPicPr preferRelativeResize="0"/>
          <p:nvPr/>
        </p:nvPicPr>
        <p:blipFill rotWithShape="1">
          <a:blip r:embed="rId3">
            <a:alphaModFix/>
          </a:blip>
          <a:srcRect/>
          <a:stretch/>
        </p:blipFill>
        <p:spPr>
          <a:xfrm>
            <a:off x="7372380" y="490448"/>
            <a:ext cx="3633316" cy="3111510"/>
          </a:xfrm>
          <a:prstGeom prst="rect">
            <a:avLst/>
          </a:prstGeom>
          <a:noFill/>
          <a:ln>
            <a:noFill/>
          </a:ln>
        </p:spPr>
      </p:pic>
      <p:pic>
        <p:nvPicPr>
          <p:cNvPr id="613" name="Google Shape;613;p8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33460" y="3774916"/>
            <a:ext cx="3572236" cy="2961675"/>
          </a:xfrm>
          <a:prstGeom prst="rect">
            <a:avLst/>
          </a:prstGeom>
          <a:noFill/>
          <a:ln>
            <a:noFill/>
          </a:ln>
        </p:spPr>
      </p:pic>
      <p:pic>
        <p:nvPicPr>
          <p:cNvPr id="614" name="Google Shape;614;p8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01936" y="968022"/>
            <a:ext cx="6452520" cy="246807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7"/>
          <p:cNvSpPr/>
          <p:nvPr/>
        </p:nvSpPr>
        <p:spPr>
          <a:xfrm>
            <a:off x="6096000" y="489734"/>
            <a:ext cx="6096000" cy="58785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In pooled series, recurrent IgAN is 30%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in living related transplants versus 23% in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cadaveric grafts, but this does affect graft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survival only beyond 10 years after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transplantation.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baseline="300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Living related donation should not be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discouraged. </a:t>
            </a:r>
            <a:endParaRPr sz="2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However, any urinary abnormality in a potential related donor requires thorough evaluation, including, if necessary, a kidney biopsy. </a:t>
            </a:r>
            <a:endParaRPr sz="2400" b="0" i="0" u="none" strike="noStrike" cap="none">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Recurrence of crescentic IgAN with rapid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graft failure occurs infrequently and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generally resistant to treatment.</a:t>
            </a:r>
            <a:endParaRPr sz="1400" b="0" i="0" u="none" strike="noStrike" cap="none">
              <a:solidFill>
                <a:srgbClr val="000000"/>
              </a:solidFill>
              <a:latin typeface="Arial"/>
              <a:ea typeface="Arial"/>
              <a:cs typeface="Arial"/>
              <a:sym typeface="Arial"/>
            </a:endParaRPr>
          </a:p>
        </p:txBody>
      </p:sp>
      <p:pic>
        <p:nvPicPr>
          <p:cNvPr id="621" name="Google Shape;621;p8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327101"/>
            <a:ext cx="5835535" cy="4203798"/>
          </a:xfrm>
          <a:prstGeom prst="rect">
            <a:avLst/>
          </a:prstGeom>
          <a:noFill/>
          <a:ln>
            <a:noFill/>
          </a:ln>
        </p:spPr>
      </p:pic>
      <p:sp>
        <p:nvSpPr>
          <p:cNvPr id="622" name="Google Shape;622;p87"/>
          <p:cNvSpPr txBox="1"/>
          <p:nvPr/>
        </p:nvSpPr>
        <p:spPr>
          <a:xfrm>
            <a:off x="2350464" y="5883213"/>
            <a:ext cx="3485071"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Floege J, Gröne HJ. NDT. 2013; 28:1070-1073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5" descr="C:\Users\Michael Cheung\KDIGO Dropbox\Michael Cheung\KDIGO Artworks\IgA figure\IgA figure.tif"/>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40764" y="982785"/>
            <a:ext cx="8119561" cy="5115069"/>
          </a:xfrm>
          <a:prstGeom prst="rect">
            <a:avLst/>
          </a:prstGeom>
          <a:noFill/>
          <a:ln>
            <a:noFill/>
          </a:ln>
        </p:spPr>
      </p:pic>
      <p:sp>
        <p:nvSpPr>
          <p:cNvPr id="164" name="Google Shape;164;p25"/>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r>
              <a:rPr lang="en-US"/>
              <a:t>APRIL, a proliferation-inducing ligand; ASC, antibody-secreting cells; BAFF, B-cell-activating factor; IgA, immunoglobulin A; IgAN, immunoglobulin A nephropathy; MASP2, mannan-binding lectin-associated serine protease 2; TLR, Toll-like receptor</a:t>
            </a:r>
            <a:endParaRPr/>
          </a:p>
          <a:p>
            <a:pPr marL="0" lvl="0" indent="0" algn="l" rtl="0">
              <a:lnSpc>
                <a:spcPct val="100000"/>
              </a:lnSpc>
              <a:spcBef>
                <a:spcPts val="0"/>
              </a:spcBef>
              <a:spcAft>
                <a:spcPts val="0"/>
              </a:spcAft>
              <a:buClr>
                <a:schemeClr val="dk2"/>
              </a:buClr>
              <a:buSzPts val="1000"/>
              <a:buNone/>
            </a:pPr>
            <a:r>
              <a:rPr lang="en-US"/>
              <a:t>Adapted with permission from Boyd JK, et al. </a:t>
            </a:r>
            <a:r>
              <a:rPr lang="en-US" i="1"/>
              <a:t>Kidney Int</a:t>
            </a:r>
            <a:r>
              <a:rPr lang="en-US"/>
              <a:t> 2012;81(9):833–843</a:t>
            </a:r>
            <a:endParaRPr/>
          </a:p>
        </p:txBody>
      </p:sp>
      <p:sp>
        <p:nvSpPr>
          <p:cNvPr id="165" name="Google Shape;165;p25"/>
          <p:cNvSpPr txBox="1">
            <a:spLocks noGrp="1"/>
          </p:cNvSpPr>
          <p:nvPr>
            <p:ph type="body" idx="3"/>
          </p:nvPr>
        </p:nvSpPr>
        <p:spPr>
          <a:xfrm>
            <a:off x="306000" y="428813"/>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Pathogenesis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8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6000" y="3670485"/>
            <a:ext cx="10406063" cy="2719387"/>
          </a:xfrm>
          <a:prstGeom prst="rect">
            <a:avLst/>
          </a:prstGeom>
          <a:noFill/>
          <a:ln>
            <a:noFill/>
          </a:ln>
        </p:spPr>
      </p:pic>
      <p:pic>
        <p:nvPicPr>
          <p:cNvPr id="629" name="Google Shape;629;p8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629942" y="350874"/>
            <a:ext cx="5293182" cy="3263400"/>
          </a:xfrm>
          <a:prstGeom prst="rect">
            <a:avLst/>
          </a:prstGeom>
          <a:noFill/>
          <a:ln>
            <a:noFill/>
          </a:ln>
        </p:spPr>
      </p:pic>
      <p:sp>
        <p:nvSpPr>
          <p:cNvPr id="630" name="Google Shape;630;p88"/>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Recent Studies</a:t>
            </a:r>
            <a:endParaRPr/>
          </a:p>
        </p:txBody>
      </p:sp>
      <p:sp>
        <p:nvSpPr>
          <p:cNvPr id="631" name="Google Shape;631;p88"/>
          <p:cNvSpPr txBox="1"/>
          <p:nvPr/>
        </p:nvSpPr>
        <p:spPr>
          <a:xfrm>
            <a:off x="306000" y="6334376"/>
            <a:ext cx="8970533"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Trials of </a:t>
            </a:r>
            <a:r>
              <a:rPr lang="en-US" sz="2400" b="1" i="0" u="none" strike="noStrike" cap="none">
                <a:solidFill>
                  <a:schemeClr val="dk1"/>
                </a:solidFill>
                <a:latin typeface="Arial"/>
                <a:ea typeface="Arial"/>
                <a:cs typeface="Arial"/>
                <a:sym typeface="Arial"/>
              </a:rPr>
              <a:t>rituximab</a:t>
            </a:r>
            <a:r>
              <a:rPr lang="en-US" sz="2400" b="0" i="0" u="none" strike="noStrike" cap="none">
                <a:solidFill>
                  <a:schemeClr val="dk1"/>
                </a:solidFill>
                <a:latin typeface="Arial"/>
                <a:ea typeface="Arial"/>
                <a:cs typeface="Arial"/>
                <a:sym typeface="Arial"/>
              </a:rPr>
              <a:t> and tacrolimus have yielded negative results.</a:t>
            </a:r>
            <a:endParaRPr sz="1400" b="0" i="0" u="none" strike="noStrike" cap="none">
              <a:solidFill>
                <a:srgbClr val="000000"/>
              </a:solidFill>
              <a:latin typeface="Arial"/>
              <a:ea typeface="Arial"/>
              <a:cs typeface="Arial"/>
              <a:sym typeface="Arial"/>
            </a:endParaRPr>
          </a:p>
        </p:txBody>
      </p:sp>
      <p:sp>
        <p:nvSpPr>
          <p:cNvPr id="632" name="Google Shape;632;p88"/>
          <p:cNvSpPr txBox="1"/>
          <p:nvPr/>
        </p:nvSpPr>
        <p:spPr>
          <a:xfrm>
            <a:off x="10676660" y="3413617"/>
            <a:ext cx="800219" cy="369332"/>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00000"/>
                </a:solidFill>
                <a:latin typeface="Arial"/>
                <a:ea typeface="Arial"/>
                <a:cs typeface="Arial"/>
                <a:sym typeface="Arial"/>
              </a:rPr>
              <a:t>eGFR</a:t>
            </a:r>
            <a:endParaRPr sz="1800" b="1" i="0" u="none" strike="noStrike" cap="none">
              <a:solidFill>
                <a:srgbClr val="C00000"/>
              </a:solidFill>
              <a:latin typeface="Arial"/>
              <a:ea typeface="Arial"/>
              <a:cs typeface="Arial"/>
              <a:sym typeface="Arial"/>
            </a:endParaRPr>
          </a:p>
        </p:txBody>
      </p:sp>
      <p:pic>
        <p:nvPicPr>
          <p:cNvPr id="633" name="Google Shape;633;p8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76884" y="1166003"/>
            <a:ext cx="5938856" cy="1579196"/>
          </a:xfrm>
          <a:prstGeom prst="rect">
            <a:avLst/>
          </a:prstGeom>
          <a:noFill/>
          <a:ln>
            <a:noFill/>
          </a:ln>
        </p:spPr>
      </p:pic>
      <p:pic>
        <p:nvPicPr>
          <p:cNvPr id="634" name="Google Shape;634;p8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263546" y="2900327"/>
            <a:ext cx="2052194" cy="16882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8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6000" y="3670485"/>
            <a:ext cx="10406063" cy="2719387"/>
          </a:xfrm>
          <a:prstGeom prst="rect">
            <a:avLst/>
          </a:prstGeom>
          <a:noFill/>
          <a:ln>
            <a:noFill/>
          </a:ln>
        </p:spPr>
      </p:pic>
      <p:pic>
        <p:nvPicPr>
          <p:cNvPr id="641" name="Google Shape;641;p8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06275" y="294071"/>
            <a:ext cx="5203282" cy="3304212"/>
          </a:xfrm>
          <a:prstGeom prst="rect">
            <a:avLst/>
          </a:prstGeom>
          <a:noFill/>
          <a:ln>
            <a:noFill/>
          </a:ln>
        </p:spPr>
      </p:pic>
      <p:sp>
        <p:nvSpPr>
          <p:cNvPr id="642" name="Google Shape;642;p89"/>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Recent Studies</a:t>
            </a:r>
            <a:endParaRPr/>
          </a:p>
        </p:txBody>
      </p:sp>
      <p:sp>
        <p:nvSpPr>
          <p:cNvPr id="643" name="Google Shape;643;p89"/>
          <p:cNvSpPr txBox="1"/>
          <p:nvPr/>
        </p:nvSpPr>
        <p:spPr>
          <a:xfrm>
            <a:off x="306000" y="6334376"/>
            <a:ext cx="8970533"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Trials of </a:t>
            </a:r>
            <a:r>
              <a:rPr lang="en-US" sz="2400" b="1" i="0" u="none" strike="noStrike" cap="none">
                <a:solidFill>
                  <a:schemeClr val="dk1"/>
                </a:solidFill>
                <a:latin typeface="Arial"/>
                <a:ea typeface="Arial"/>
                <a:cs typeface="Arial"/>
                <a:sym typeface="Arial"/>
              </a:rPr>
              <a:t>rituximab</a:t>
            </a:r>
            <a:r>
              <a:rPr lang="en-US" sz="2400" b="0" i="0" u="none" strike="noStrike" cap="none">
                <a:solidFill>
                  <a:schemeClr val="dk1"/>
                </a:solidFill>
                <a:latin typeface="Arial"/>
                <a:ea typeface="Arial"/>
                <a:cs typeface="Arial"/>
                <a:sym typeface="Arial"/>
              </a:rPr>
              <a:t> and tacrolimus have yielded negative results.</a:t>
            </a:r>
            <a:endParaRPr sz="1400" b="0" i="0" u="none" strike="noStrike" cap="none">
              <a:solidFill>
                <a:srgbClr val="000000"/>
              </a:solidFill>
              <a:latin typeface="Arial"/>
              <a:ea typeface="Arial"/>
              <a:cs typeface="Arial"/>
              <a:sym typeface="Arial"/>
            </a:endParaRPr>
          </a:p>
        </p:txBody>
      </p:sp>
      <p:sp>
        <p:nvSpPr>
          <p:cNvPr id="644" name="Google Shape;644;p89"/>
          <p:cNvSpPr txBox="1"/>
          <p:nvPr/>
        </p:nvSpPr>
        <p:spPr>
          <a:xfrm>
            <a:off x="10558536" y="3485819"/>
            <a:ext cx="1402948" cy="369332"/>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00000"/>
                </a:solidFill>
                <a:latin typeface="Arial"/>
                <a:ea typeface="Arial"/>
                <a:cs typeface="Arial"/>
                <a:sym typeface="Arial"/>
              </a:rPr>
              <a:t>Proteinuria</a:t>
            </a:r>
            <a:endParaRPr sz="1800" b="1" i="0" u="none" strike="noStrike" cap="none">
              <a:solidFill>
                <a:srgbClr val="C00000"/>
              </a:solidFill>
              <a:latin typeface="Arial"/>
              <a:ea typeface="Arial"/>
              <a:cs typeface="Arial"/>
              <a:sym typeface="Arial"/>
            </a:endParaRPr>
          </a:p>
        </p:txBody>
      </p:sp>
      <p:pic>
        <p:nvPicPr>
          <p:cNvPr id="645" name="Google Shape;645;p8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76884" y="1166003"/>
            <a:ext cx="5938856" cy="1579196"/>
          </a:xfrm>
          <a:prstGeom prst="rect">
            <a:avLst/>
          </a:prstGeom>
          <a:noFill/>
          <a:ln>
            <a:noFill/>
          </a:ln>
        </p:spPr>
      </p:pic>
      <p:pic>
        <p:nvPicPr>
          <p:cNvPr id="646" name="Google Shape;646;p8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263546" y="2900327"/>
            <a:ext cx="2052194" cy="168828"/>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90"/>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Recent Studies</a:t>
            </a:r>
            <a:endParaRPr/>
          </a:p>
        </p:txBody>
      </p:sp>
      <p:sp>
        <p:nvSpPr>
          <p:cNvPr id="653" name="Google Shape;653;p90"/>
          <p:cNvSpPr txBox="1"/>
          <p:nvPr/>
        </p:nvSpPr>
        <p:spPr>
          <a:xfrm>
            <a:off x="865933" y="6301047"/>
            <a:ext cx="9101979"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Trials of rituximab and </a:t>
            </a:r>
            <a:r>
              <a:rPr lang="en-US" sz="2400" b="1" i="0" u="none" strike="noStrike" cap="none">
                <a:solidFill>
                  <a:schemeClr val="dk1"/>
                </a:solidFill>
                <a:latin typeface="Arial"/>
                <a:ea typeface="Arial"/>
                <a:cs typeface="Arial"/>
                <a:sym typeface="Arial"/>
              </a:rPr>
              <a:t>tacrolimus</a:t>
            </a:r>
            <a:r>
              <a:rPr lang="en-US" sz="2400" b="0" i="0" u="none" strike="noStrike" cap="none">
                <a:solidFill>
                  <a:schemeClr val="dk1"/>
                </a:solidFill>
                <a:latin typeface="Arial"/>
                <a:ea typeface="Arial"/>
                <a:cs typeface="Arial"/>
                <a:sym typeface="Arial"/>
              </a:rPr>
              <a:t> have yielded negative results</a:t>
            </a:r>
            <a:r>
              <a:rPr lang="en-US"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54" name="Google Shape;654;p9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82648" y="1623238"/>
            <a:ext cx="4778450" cy="1742690"/>
          </a:xfrm>
          <a:prstGeom prst="rect">
            <a:avLst/>
          </a:prstGeom>
          <a:noFill/>
          <a:ln>
            <a:noFill/>
          </a:ln>
        </p:spPr>
      </p:pic>
      <p:pic>
        <p:nvPicPr>
          <p:cNvPr id="655" name="Google Shape;655;p9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776444" y="3523694"/>
            <a:ext cx="1284654" cy="161902"/>
          </a:xfrm>
          <a:prstGeom prst="rect">
            <a:avLst/>
          </a:prstGeom>
          <a:noFill/>
          <a:ln>
            <a:noFill/>
          </a:ln>
        </p:spPr>
      </p:pic>
      <p:pic>
        <p:nvPicPr>
          <p:cNvPr id="656" name="Google Shape;656;p9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954233" y="1573201"/>
            <a:ext cx="6159797" cy="395645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91"/>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Recent Studies</a:t>
            </a:r>
            <a:endParaRPr/>
          </a:p>
        </p:txBody>
      </p:sp>
      <p:pic>
        <p:nvPicPr>
          <p:cNvPr id="663" name="Google Shape;663;p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07560" y="1245930"/>
            <a:ext cx="8520113" cy="3414713"/>
          </a:xfrm>
          <a:prstGeom prst="rect">
            <a:avLst/>
          </a:prstGeom>
          <a:noFill/>
          <a:ln>
            <a:noFill/>
          </a:ln>
        </p:spPr>
      </p:pic>
      <p:pic>
        <p:nvPicPr>
          <p:cNvPr id="664" name="Google Shape;664;p9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843175" y="4721590"/>
            <a:ext cx="2243580" cy="213284"/>
          </a:xfrm>
          <a:prstGeom prst="rect">
            <a:avLst/>
          </a:prstGeom>
          <a:noFill/>
          <a:ln>
            <a:noFill/>
          </a:ln>
        </p:spPr>
      </p:pic>
      <p:sp>
        <p:nvSpPr>
          <p:cNvPr id="665" name="Google Shape;665;p91"/>
          <p:cNvSpPr txBox="1"/>
          <p:nvPr/>
        </p:nvSpPr>
        <p:spPr>
          <a:xfrm>
            <a:off x="1318436" y="5217042"/>
            <a:ext cx="9434624" cy="14157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Patients with primary FSGS achieved significantly greater reductions in proteinuria with sparsentan compared with</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irbesartan over 8 weeks, without an increase in adverse events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92"/>
          <p:cNvSpPr txBox="1"/>
          <p:nvPr/>
        </p:nvSpPr>
        <p:spPr>
          <a:xfrm>
            <a:off x="399010" y="6267696"/>
            <a:ext cx="10912603"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 pilot study of the proteasome inhibitor </a:t>
            </a:r>
            <a:r>
              <a:rPr lang="en-US" sz="2400" b="1" i="0" u="none" strike="noStrike" cap="none">
                <a:solidFill>
                  <a:schemeClr val="dk1"/>
                </a:solidFill>
                <a:latin typeface="Arial"/>
                <a:ea typeface="Arial"/>
                <a:cs typeface="Arial"/>
                <a:sym typeface="Arial"/>
              </a:rPr>
              <a:t>bortezomib</a:t>
            </a:r>
            <a:r>
              <a:rPr lang="en-US" sz="2400" b="0" i="0" u="none" strike="noStrike" cap="none">
                <a:solidFill>
                  <a:schemeClr val="dk1"/>
                </a:solidFill>
                <a:latin typeface="Arial"/>
                <a:ea typeface="Arial"/>
                <a:cs typeface="Arial"/>
                <a:sym typeface="Arial"/>
              </a:rPr>
              <a:t> has just been completed. </a:t>
            </a:r>
            <a:endParaRPr sz="1400" b="0" i="0" u="none" strike="noStrike" cap="none">
              <a:solidFill>
                <a:srgbClr val="000000"/>
              </a:solidFill>
              <a:latin typeface="Arial"/>
              <a:ea typeface="Arial"/>
              <a:cs typeface="Arial"/>
              <a:sym typeface="Arial"/>
            </a:endParaRPr>
          </a:p>
        </p:txBody>
      </p:sp>
      <p:sp>
        <p:nvSpPr>
          <p:cNvPr id="671" name="Google Shape;671;p92"/>
          <p:cNvSpPr txBox="1">
            <a:spLocks noGrp="1"/>
          </p:cNvSpPr>
          <p:nvPr>
            <p:ph type="body" idx="2"/>
          </p:nvPr>
        </p:nvSpPr>
        <p:spPr>
          <a:xfrm>
            <a:off x="306000" y="38399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Recent Studies</a:t>
            </a:r>
            <a:endParaRPr/>
          </a:p>
        </p:txBody>
      </p:sp>
      <p:pic>
        <p:nvPicPr>
          <p:cNvPr id="672" name="Google Shape;672;p9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9010" y="857111"/>
            <a:ext cx="7907744" cy="2744779"/>
          </a:xfrm>
          <a:prstGeom prst="rect">
            <a:avLst/>
          </a:prstGeom>
          <a:noFill/>
          <a:ln>
            <a:noFill/>
          </a:ln>
        </p:spPr>
      </p:pic>
      <p:pic>
        <p:nvPicPr>
          <p:cNvPr id="673" name="Google Shape;673;p9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15584" y="3601890"/>
            <a:ext cx="9013974" cy="2670807"/>
          </a:xfrm>
          <a:prstGeom prst="rect">
            <a:avLst/>
          </a:prstGeom>
          <a:noFill/>
          <a:ln>
            <a:noFill/>
          </a:ln>
        </p:spPr>
      </p:pic>
      <p:pic>
        <p:nvPicPr>
          <p:cNvPr id="674" name="Google Shape;674;p9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729664" y="5989673"/>
            <a:ext cx="1319760" cy="10854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93"/>
          <p:cNvSpPr txBox="1"/>
          <p:nvPr/>
        </p:nvSpPr>
        <p:spPr>
          <a:xfrm>
            <a:off x="399010" y="6267696"/>
            <a:ext cx="10912603"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 pilot study of the proteasome inhibitor </a:t>
            </a:r>
            <a:r>
              <a:rPr lang="en-US" sz="2400" b="1" i="0" u="none" strike="noStrike" cap="none">
                <a:solidFill>
                  <a:schemeClr val="dk1"/>
                </a:solidFill>
                <a:latin typeface="Arial"/>
                <a:ea typeface="Arial"/>
                <a:cs typeface="Arial"/>
                <a:sym typeface="Arial"/>
              </a:rPr>
              <a:t>bortezomib</a:t>
            </a:r>
            <a:r>
              <a:rPr lang="en-US" sz="2400" b="0" i="0" u="none" strike="noStrike" cap="none">
                <a:solidFill>
                  <a:schemeClr val="dk1"/>
                </a:solidFill>
                <a:latin typeface="Arial"/>
                <a:ea typeface="Arial"/>
                <a:cs typeface="Arial"/>
                <a:sym typeface="Arial"/>
              </a:rPr>
              <a:t> has just been completed. </a:t>
            </a:r>
            <a:endParaRPr sz="1400" b="0" i="0" u="none" strike="noStrike" cap="none">
              <a:solidFill>
                <a:srgbClr val="000000"/>
              </a:solidFill>
              <a:latin typeface="Arial"/>
              <a:ea typeface="Arial"/>
              <a:cs typeface="Arial"/>
              <a:sym typeface="Arial"/>
            </a:endParaRPr>
          </a:p>
        </p:txBody>
      </p:sp>
      <p:sp>
        <p:nvSpPr>
          <p:cNvPr id="680" name="Google Shape;680;p93"/>
          <p:cNvSpPr txBox="1">
            <a:spLocks noGrp="1"/>
          </p:cNvSpPr>
          <p:nvPr>
            <p:ph type="body" idx="2"/>
          </p:nvPr>
        </p:nvSpPr>
        <p:spPr>
          <a:xfrm>
            <a:off x="306000" y="38399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Recent Studies</a:t>
            </a:r>
            <a:endParaRPr/>
          </a:p>
        </p:txBody>
      </p:sp>
      <p:pic>
        <p:nvPicPr>
          <p:cNvPr id="681" name="Google Shape;681;p9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9010" y="857111"/>
            <a:ext cx="7907744" cy="2744779"/>
          </a:xfrm>
          <a:prstGeom prst="rect">
            <a:avLst/>
          </a:prstGeom>
          <a:noFill/>
          <a:ln>
            <a:noFill/>
          </a:ln>
        </p:spPr>
      </p:pic>
      <p:pic>
        <p:nvPicPr>
          <p:cNvPr id="682" name="Google Shape;682;p9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275469" y="6178684"/>
            <a:ext cx="1319760" cy="108541"/>
          </a:xfrm>
          <a:prstGeom prst="rect">
            <a:avLst/>
          </a:prstGeom>
          <a:noFill/>
          <a:ln>
            <a:noFill/>
          </a:ln>
        </p:spPr>
      </p:pic>
      <p:pic>
        <p:nvPicPr>
          <p:cNvPr id="683" name="Google Shape;683;p9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08493" y="3601890"/>
            <a:ext cx="10039350" cy="259556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94"/>
          <p:cNvSpPr txBox="1">
            <a:spLocks noGrp="1"/>
          </p:cNvSpPr>
          <p:nvPr>
            <p:ph type="body" idx="2"/>
          </p:nvPr>
        </p:nvSpPr>
        <p:spPr>
          <a:xfrm>
            <a:off x="306000" y="38399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Ongoing Studies</a:t>
            </a:r>
            <a:endParaRPr/>
          </a:p>
        </p:txBody>
      </p:sp>
      <p:pic>
        <p:nvPicPr>
          <p:cNvPr id="689" name="Google Shape;689;p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16504" y="1056167"/>
            <a:ext cx="6058902" cy="4281373"/>
          </a:xfrm>
          <a:prstGeom prst="rect">
            <a:avLst/>
          </a:prstGeom>
          <a:noFill/>
          <a:ln>
            <a:noFill/>
          </a:ln>
        </p:spPr>
      </p:pic>
      <p:sp>
        <p:nvSpPr>
          <p:cNvPr id="690" name="Google Shape;690;p94"/>
          <p:cNvSpPr txBox="1"/>
          <p:nvPr/>
        </p:nvSpPr>
        <p:spPr>
          <a:xfrm>
            <a:off x="5007824" y="5316271"/>
            <a:ext cx="3569108"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000" b="0" i="0" u="none" strike="noStrike" cap="none">
                <a:solidFill>
                  <a:schemeClr val="dk1"/>
                </a:solidFill>
                <a:latin typeface="Arial"/>
                <a:ea typeface="Arial"/>
                <a:cs typeface="Arial"/>
                <a:sym typeface="Arial"/>
              </a:rPr>
              <a:t>Selvaskandan H et al. Clin Exp Nephrol. 2019; 23:577-588</a:t>
            </a:r>
            <a:endParaRPr sz="1000" b="0" i="0" u="none" strike="noStrike" cap="none">
              <a:solidFill>
                <a:schemeClr val="dk1"/>
              </a:solidFill>
              <a:latin typeface="Arial"/>
              <a:ea typeface="Arial"/>
              <a:cs typeface="Arial"/>
              <a:sym typeface="Arial"/>
            </a:endParaRPr>
          </a:p>
        </p:txBody>
      </p:sp>
      <p:sp>
        <p:nvSpPr>
          <p:cNvPr id="691" name="Google Shape;691;p94"/>
          <p:cNvSpPr txBox="1"/>
          <p:nvPr/>
        </p:nvSpPr>
        <p:spPr>
          <a:xfrm>
            <a:off x="306000" y="5757645"/>
            <a:ext cx="11137985"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Current trials address the spleen tyrosine kinase inhibitor </a:t>
            </a:r>
            <a:r>
              <a:rPr lang="en-US" sz="2400" b="1" i="0" u="none" strike="noStrike" cap="none">
                <a:solidFill>
                  <a:schemeClr val="dk1"/>
                </a:solidFill>
                <a:latin typeface="Arial"/>
                <a:ea typeface="Arial"/>
                <a:cs typeface="Arial"/>
                <a:sym typeface="Arial"/>
              </a:rPr>
              <a:t>fostamatinib</a:t>
            </a:r>
            <a:r>
              <a:rPr lang="en-US" sz="2400" b="0" i="0" u="none" strike="noStrike" cap="none">
                <a:solidFill>
                  <a:schemeClr val="dk1"/>
                </a:solidFill>
                <a:latin typeface="Arial"/>
                <a:ea typeface="Arial"/>
                <a:cs typeface="Arial"/>
                <a:sym typeface="Arial"/>
              </a:rPr>
              <a:t>, and the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B-cell activating factor and a proliferation inducing ligand blocker </a:t>
            </a:r>
            <a:r>
              <a:rPr lang="en-US" sz="2400" b="1" i="0" u="none" strike="noStrike" cap="none">
                <a:solidFill>
                  <a:schemeClr val="dk1"/>
                </a:solidFill>
                <a:latin typeface="Arial"/>
                <a:ea typeface="Arial"/>
                <a:cs typeface="Arial"/>
                <a:sym typeface="Arial"/>
              </a:rPr>
              <a:t>atacicept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95"/>
          <p:cNvSpPr txBox="1">
            <a:spLocks noGrp="1"/>
          </p:cNvSpPr>
          <p:nvPr>
            <p:ph type="body" idx="2"/>
          </p:nvPr>
        </p:nvSpPr>
        <p:spPr>
          <a:xfrm>
            <a:off x="306000" y="38399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Ongoing Studies</a:t>
            </a:r>
            <a:endParaRPr/>
          </a:p>
        </p:txBody>
      </p:sp>
      <p:pic>
        <p:nvPicPr>
          <p:cNvPr id="697" name="Google Shape;697;p9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80337" y="975355"/>
            <a:ext cx="8234769" cy="1732994"/>
          </a:xfrm>
          <a:prstGeom prst="rect">
            <a:avLst/>
          </a:prstGeom>
          <a:noFill/>
          <a:ln>
            <a:noFill/>
          </a:ln>
        </p:spPr>
      </p:pic>
      <p:pic>
        <p:nvPicPr>
          <p:cNvPr id="698" name="Google Shape;698;p9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7350" y="3199847"/>
            <a:ext cx="10710863" cy="3038475"/>
          </a:xfrm>
          <a:prstGeom prst="rect">
            <a:avLst/>
          </a:prstGeom>
          <a:noFill/>
          <a:ln>
            <a:noFill/>
          </a:ln>
        </p:spPr>
      </p:pic>
      <p:pic>
        <p:nvPicPr>
          <p:cNvPr id="699" name="Google Shape;699;p9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036798" y="2597585"/>
            <a:ext cx="3078308" cy="22152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96"/>
          <p:cNvPicPr preferRelativeResize="0"/>
          <p:nvPr/>
        </p:nvPicPr>
        <p:blipFill rotWithShape="1">
          <a:blip r:embed="rId3">
            <a:alphaModFix/>
          </a:blip>
          <a:srcRect/>
          <a:stretch/>
        </p:blipFill>
        <p:spPr>
          <a:xfrm>
            <a:off x="3328760" y="129599"/>
            <a:ext cx="5534479" cy="6598801"/>
          </a:xfrm>
          <a:prstGeom prst="rect">
            <a:avLst/>
          </a:prstGeom>
          <a:noFill/>
          <a:ln>
            <a:noFill/>
          </a:ln>
        </p:spPr>
      </p:pic>
      <p:sp>
        <p:nvSpPr>
          <p:cNvPr id="706" name="Google Shape;706;p96"/>
          <p:cNvSpPr txBox="1"/>
          <p:nvPr/>
        </p:nvSpPr>
        <p:spPr>
          <a:xfrm rot="-5400000">
            <a:off x="-413767" y="3193577"/>
            <a:ext cx="6598802" cy="470847"/>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STOP-IgAN. Sprsentan? Hydroxychloroquine?</a:t>
            </a:r>
            <a:endParaRPr sz="1400" b="0" i="0" u="none" strike="noStrike" cap="none">
              <a:solidFill>
                <a:srgbClr val="000000"/>
              </a:solidFill>
              <a:latin typeface="Arial"/>
              <a:ea typeface="Arial"/>
              <a:cs typeface="Arial"/>
              <a:sym typeface="Arial"/>
            </a:endParaRPr>
          </a:p>
        </p:txBody>
      </p:sp>
      <p:pic>
        <p:nvPicPr>
          <p:cNvPr id="707" name="Google Shape;707;p96"/>
          <p:cNvPicPr preferRelativeResize="0"/>
          <p:nvPr/>
        </p:nvPicPr>
        <p:blipFill rotWithShape="1">
          <a:blip r:embed="rId4">
            <a:alphaModFix/>
          </a:blip>
          <a:srcRect/>
          <a:stretch/>
        </p:blipFill>
        <p:spPr>
          <a:xfrm>
            <a:off x="1915565" y="152757"/>
            <a:ext cx="598210" cy="6552486"/>
          </a:xfrm>
          <a:prstGeom prst="rect">
            <a:avLst/>
          </a:prstGeom>
          <a:noFill/>
          <a:ln>
            <a:noFill/>
          </a:ln>
        </p:spPr>
      </p:pic>
      <p:sp>
        <p:nvSpPr>
          <p:cNvPr id="708" name="Google Shape;708;p96"/>
          <p:cNvSpPr txBox="1"/>
          <p:nvPr/>
        </p:nvSpPr>
        <p:spPr>
          <a:xfrm>
            <a:off x="9070941" y="152757"/>
            <a:ext cx="2333203" cy="1200329"/>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Modulation of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(Auto-) Antibody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Production</a:t>
            </a:r>
            <a:endParaRPr sz="1400" b="0" i="0" u="none" strike="noStrike" cap="none">
              <a:solidFill>
                <a:srgbClr val="000000"/>
              </a:solidFill>
              <a:latin typeface="Arial"/>
              <a:ea typeface="Arial"/>
              <a:cs typeface="Arial"/>
              <a:sym typeface="Arial"/>
            </a:endParaRPr>
          </a:p>
        </p:txBody>
      </p:sp>
      <p:sp>
        <p:nvSpPr>
          <p:cNvPr id="709" name="Google Shape;709;p96"/>
          <p:cNvSpPr txBox="1"/>
          <p:nvPr/>
        </p:nvSpPr>
        <p:spPr>
          <a:xfrm>
            <a:off x="9070941" y="1487837"/>
            <a:ext cx="2210862" cy="144655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Corticosteroids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MMF in Asians?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Calibri"/>
                <a:ea typeface="Calibri"/>
                <a:cs typeface="Calibri"/>
                <a:sym typeface="Calibri"/>
              </a:rPr>
              <a:t>Cyclophosphamide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Calibri"/>
                <a:ea typeface="Calibri"/>
                <a:cs typeface="Calibri"/>
                <a:sym typeface="Calibri"/>
              </a:rPr>
              <a:t>Azathioprine</a:t>
            </a:r>
            <a:endParaRPr sz="1400" b="0" i="0" u="none" strike="noStrike" cap="none">
              <a:solidFill>
                <a:srgbClr val="000000"/>
              </a:solidFill>
              <a:latin typeface="Arial"/>
              <a:ea typeface="Arial"/>
              <a:cs typeface="Arial"/>
              <a:sym typeface="Arial"/>
            </a:endParaRPr>
          </a:p>
        </p:txBody>
      </p:sp>
      <p:sp>
        <p:nvSpPr>
          <p:cNvPr id="710" name="Google Shape;710;p96"/>
          <p:cNvSpPr txBox="1"/>
          <p:nvPr/>
        </p:nvSpPr>
        <p:spPr>
          <a:xfrm>
            <a:off x="9070941" y="3874576"/>
            <a:ext cx="1903406" cy="830997"/>
          </a:xfrm>
          <a:prstGeom prst="rect">
            <a:avLst/>
          </a:prstGeom>
          <a:solidFill>
            <a:srgbClr val="7030A0"/>
          </a:solid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Complement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inhibitors</a:t>
            </a:r>
            <a:endParaRPr sz="1400" b="0" i="0" u="none" strike="noStrike" cap="none">
              <a:solidFill>
                <a:srgbClr val="000000"/>
              </a:solidFill>
              <a:latin typeface="Arial"/>
              <a:ea typeface="Arial"/>
              <a:cs typeface="Arial"/>
              <a:sym typeface="Arial"/>
            </a:endParaRPr>
          </a:p>
        </p:txBody>
      </p:sp>
      <p:sp>
        <p:nvSpPr>
          <p:cNvPr id="711" name="Google Shape;711;p96"/>
          <p:cNvSpPr txBox="1"/>
          <p:nvPr/>
        </p:nvSpPr>
        <p:spPr>
          <a:xfrm>
            <a:off x="9100885" y="4928461"/>
            <a:ext cx="2150973" cy="1200329"/>
          </a:xfrm>
          <a:prstGeom prst="rect">
            <a:avLst/>
          </a:prstGeom>
          <a:solidFill>
            <a:srgbClr val="7030A0"/>
          </a:solid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Tyrosine kinase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Inhibitors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Bardoxolone?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9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75757" y="453156"/>
            <a:ext cx="9000227" cy="6093904"/>
          </a:xfrm>
          <a:prstGeom prst="rect">
            <a:avLst/>
          </a:prstGeom>
          <a:noFill/>
          <a:ln>
            <a:noFill/>
          </a:ln>
        </p:spPr>
      </p:pic>
      <p:sp>
        <p:nvSpPr>
          <p:cNvPr id="717" name="Google Shape;717;p97"/>
          <p:cNvSpPr txBox="1"/>
          <p:nvPr/>
        </p:nvSpPr>
        <p:spPr>
          <a:xfrm>
            <a:off x="5353292" y="6377651"/>
            <a:ext cx="5330142"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Modified from Floege J, Eitner F. J Am Soc Nephrol 2011; 22:1785–1794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69549" y="940279"/>
            <a:ext cx="7080987" cy="5389750"/>
          </a:xfrm>
          <a:prstGeom prst="rect">
            <a:avLst/>
          </a:prstGeom>
          <a:noFill/>
          <a:ln>
            <a:noFill/>
          </a:ln>
        </p:spPr>
      </p:pic>
      <p:sp>
        <p:nvSpPr>
          <p:cNvPr id="172" name="Google Shape;172;p26"/>
          <p:cNvSpPr txBox="1">
            <a:spLocks noGrp="1"/>
          </p:cNvSpPr>
          <p:nvPr>
            <p:ph type="body" idx="2"/>
          </p:nvPr>
        </p:nvSpPr>
        <p:spPr>
          <a:xfrm>
            <a:off x="306000" y="41387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Epidemiology</a:t>
            </a:r>
            <a:endParaRPr/>
          </a:p>
        </p:txBody>
      </p:sp>
      <p:sp>
        <p:nvSpPr>
          <p:cNvPr id="173" name="Google Shape;173;p26"/>
          <p:cNvSpPr txBox="1"/>
          <p:nvPr/>
        </p:nvSpPr>
        <p:spPr>
          <a:xfrm>
            <a:off x="937767" y="5914531"/>
            <a:ext cx="9676047"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Genome-wide association studies indicate a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geographical gradient of risk from </a:t>
            </a:r>
            <a:r>
              <a:rPr lang="en-US" sz="2400" b="1" i="0" u="none" strike="noStrike" cap="none">
                <a:solidFill>
                  <a:srgbClr val="00B050"/>
                </a:solidFill>
                <a:latin typeface="Arial"/>
                <a:ea typeface="Arial"/>
                <a:cs typeface="Arial"/>
                <a:sym typeface="Arial"/>
              </a:rPr>
              <a:t>green (low risk) </a:t>
            </a:r>
            <a:r>
              <a:rPr lang="en-US" sz="2400" b="0" i="0" u="none" strike="noStrike" cap="none">
                <a:solidFill>
                  <a:schemeClr val="dk1"/>
                </a:solidFill>
                <a:latin typeface="Arial"/>
                <a:ea typeface="Arial"/>
                <a:cs typeface="Arial"/>
                <a:sym typeface="Arial"/>
              </a:rPr>
              <a:t>to </a:t>
            </a:r>
            <a:r>
              <a:rPr lang="en-US" sz="2400" b="1" i="0" u="none" strike="noStrike" cap="none">
                <a:solidFill>
                  <a:srgbClr val="C00000"/>
                </a:solidFill>
                <a:latin typeface="Arial"/>
                <a:ea typeface="Arial"/>
                <a:cs typeface="Arial"/>
                <a:sym typeface="Arial"/>
              </a:rPr>
              <a:t>red (high risk).</a:t>
            </a:r>
            <a:endParaRPr sz="1400" b="0" i="0" u="none" strike="noStrike" cap="none">
              <a:solidFill>
                <a:srgbClr val="000000"/>
              </a:solidFill>
              <a:latin typeface="Arial"/>
              <a:ea typeface="Arial"/>
              <a:cs typeface="Arial"/>
              <a:sym typeface="Arial"/>
            </a:endParaRPr>
          </a:p>
        </p:txBody>
      </p:sp>
      <p:sp>
        <p:nvSpPr>
          <p:cNvPr id="174" name="Google Shape;174;p26"/>
          <p:cNvSpPr txBox="1"/>
          <p:nvPr/>
        </p:nvSpPr>
        <p:spPr>
          <a:xfrm>
            <a:off x="2759825" y="5620280"/>
            <a:ext cx="3615096"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Kiryluk K, et al. PLoS Genet. 2012;8:e1002765.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9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49512" y="750444"/>
            <a:ext cx="9399998" cy="4746230"/>
          </a:xfrm>
          <a:prstGeom prst="rect">
            <a:avLst/>
          </a:prstGeom>
          <a:noFill/>
          <a:ln>
            <a:noFill/>
          </a:ln>
        </p:spPr>
      </p:pic>
      <p:sp>
        <p:nvSpPr>
          <p:cNvPr id="724" name="Google Shape;724;p98"/>
          <p:cNvSpPr txBox="1"/>
          <p:nvPr/>
        </p:nvSpPr>
        <p:spPr>
          <a:xfrm>
            <a:off x="6729574" y="5938463"/>
            <a:ext cx="511653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Moran SM, Cattran A.  Neph Dial Transpl 2019; 34: 1099-1101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9"/>
          <p:cNvSpPr txBox="1">
            <a:spLocks noGrp="1"/>
          </p:cNvSpPr>
          <p:nvPr>
            <p:ph type="subTitle" idx="1"/>
          </p:nvPr>
        </p:nvSpPr>
        <p:spPr>
          <a:xfrm>
            <a:off x="306000" y="1650206"/>
            <a:ext cx="11091600" cy="4109793"/>
          </a:xfrm>
          <a:prstGeom prst="rect">
            <a:avLst/>
          </a:prstGeom>
          <a:noFill/>
          <a:ln>
            <a:noFill/>
          </a:ln>
        </p:spPr>
        <p:txBody>
          <a:bodyPr spcFirstLastPara="1" wrap="square" lIns="91425" tIns="45700" rIns="91425" bIns="45700" anchor="t" anchorCtr="0">
            <a:noAutofit/>
          </a:bodyPr>
          <a:lstStyle/>
          <a:p>
            <a:pPr marL="230400" lvl="0" indent="-230400" algn="l" rtl="0">
              <a:lnSpc>
                <a:spcPct val="90000"/>
              </a:lnSpc>
              <a:spcBef>
                <a:spcPts val="0"/>
              </a:spcBef>
              <a:spcAft>
                <a:spcPts val="0"/>
              </a:spcAft>
              <a:buClr>
                <a:schemeClr val="dk1"/>
              </a:buClr>
              <a:buSzPts val="2400"/>
              <a:buFont typeface="Arial"/>
              <a:buChar char="•"/>
            </a:pPr>
            <a:r>
              <a:rPr lang="en-US" sz="2400">
                <a:solidFill>
                  <a:schemeClr val="dk1"/>
                </a:solidFill>
              </a:rPr>
              <a:t>The MEST scoring system for IgAN offered the ﬁrst opportunity to use histology to predict kidney outcome independent of proteinuria, BP, and eGFR. A major limitation is the absence of a validated risk prediction model that allows integration of histology with clinical predictors to establish an accurate individual prognosis.</a:t>
            </a:r>
            <a:endParaRPr/>
          </a:p>
          <a:p>
            <a:pPr marL="230400" lvl="0" indent="-230400" algn="l" rtl="0">
              <a:lnSpc>
                <a:spcPct val="90000"/>
              </a:lnSpc>
              <a:spcBef>
                <a:spcPts val="1200"/>
              </a:spcBef>
              <a:spcAft>
                <a:spcPts val="0"/>
              </a:spcAft>
              <a:buClr>
                <a:schemeClr val="dk1"/>
              </a:buClr>
              <a:buSzPts val="2400"/>
              <a:buFont typeface="Arial"/>
              <a:buChar char="•"/>
            </a:pPr>
            <a:r>
              <a:rPr lang="en-US" sz="2400">
                <a:solidFill>
                  <a:schemeClr val="dk1"/>
                </a:solidFill>
              </a:rPr>
              <a:t>Signiﬁcant controversy surrounds the use of steroids in IgAN.  Future guideline recommendations will need to include an assessment of the relative risks and beneﬁts of steroids in individual patients over a broader range of eGFR, with careful consideration of infections and prophylaxis.</a:t>
            </a:r>
            <a:endParaRPr/>
          </a:p>
          <a:p>
            <a:pPr marL="230400" lvl="0" indent="-230400" algn="l" rtl="0">
              <a:lnSpc>
                <a:spcPct val="90000"/>
              </a:lnSpc>
              <a:spcBef>
                <a:spcPts val="1200"/>
              </a:spcBef>
              <a:spcAft>
                <a:spcPts val="0"/>
              </a:spcAft>
              <a:buClr>
                <a:schemeClr val="dk1"/>
              </a:buClr>
              <a:buSzPts val="2400"/>
              <a:buFont typeface="Arial"/>
              <a:buChar char="•"/>
            </a:pPr>
            <a:r>
              <a:rPr lang="en-US" sz="2400">
                <a:solidFill>
                  <a:schemeClr val="dk1"/>
                </a:solidFill>
              </a:rPr>
              <a:t>Tonsillectomy remains a controversial therapy for IgAN.  With the current literature, tonsillectomy may only be considered in IgAN patients with recurrent tonsillitis.</a:t>
            </a:r>
            <a:endParaRPr sz="2400">
              <a:solidFill>
                <a:schemeClr val="dk1"/>
              </a:solidFill>
            </a:endParaRPr>
          </a:p>
        </p:txBody>
      </p:sp>
      <p:sp>
        <p:nvSpPr>
          <p:cNvPr id="730" name="Google Shape;730;p99"/>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endParaRPr/>
          </a:p>
        </p:txBody>
      </p:sp>
      <p:sp>
        <p:nvSpPr>
          <p:cNvPr id="731" name="Google Shape;731;p99"/>
          <p:cNvSpPr txBox="1">
            <a:spLocks noGrp="1"/>
          </p:cNvSpPr>
          <p:nvPr>
            <p:ph type="body" idx="3"/>
          </p:nvPr>
        </p:nvSpPr>
        <p:spPr>
          <a:xfrm>
            <a:off x="306000" y="533400"/>
            <a:ext cx="11091600"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KEY POINTS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00"/>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4000"/>
              <a:buFont typeface="Arial"/>
              <a:buNone/>
            </a:pPr>
            <a:r>
              <a:rPr lang="en-US"/>
              <a:t>CLINICAL VIGNETTES</a:t>
            </a:r>
            <a:endParaRPr/>
          </a:p>
        </p:txBody>
      </p:sp>
      <p:pic>
        <p:nvPicPr>
          <p:cNvPr id="737" name="Google Shape;737;p10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89548" y="4908666"/>
            <a:ext cx="1474470" cy="18288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1"/>
          <p:cNvSpPr txBox="1">
            <a:spLocks noGrp="1"/>
          </p:cNvSpPr>
          <p:nvPr>
            <p:ph type="subTitle" idx="1"/>
          </p:nvPr>
        </p:nvSpPr>
        <p:spPr>
          <a:xfrm>
            <a:off x="281913" y="880527"/>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solidFill>
                  <a:schemeClr val="dk1"/>
                </a:solidFill>
              </a:rPr>
              <a:t>A healthy 25-year-old white man developed gross hematuria one day after upper respiratory tract infection.  He denies abdominal pain, rashes, or use of illicit drugs.  Blood pressure is 160/95, pulse 80.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Physical examination is remarkable only for pharyngeal injection without any discharge and nasal congestion.  Urinalysis confirmed gross hematuria and also revealed occasional red blood cell cast, many dysmorphic red blood cells, and 2+ proteinuria.  Serum creatinine is 2.5 mg/dL.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b="1">
                <a:solidFill>
                  <a:schemeClr val="dk1"/>
                </a:solidFill>
              </a:rPr>
              <a:t>What is the most appropriate next step in evaluating and treating this patient? </a:t>
            </a:r>
            <a:endParaRPr sz="2400" b="1">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400">
                <a:solidFill>
                  <a:schemeClr val="dk1"/>
                </a:solidFill>
              </a:rPr>
              <a:t>Quantify the proteinuria </a:t>
            </a:r>
            <a:endParaRPr sz="2400">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400">
                <a:solidFill>
                  <a:schemeClr val="dk1"/>
                </a:solidFill>
              </a:rPr>
              <a:t>Kidney biopsy </a:t>
            </a:r>
            <a:endParaRPr sz="2400">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400">
                <a:solidFill>
                  <a:schemeClr val="dk1"/>
                </a:solidFill>
              </a:rPr>
              <a:t>High dose corticosteroid </a:t>
            </a:r>
            <a:endParaRPr sz="2400">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400">
                <a:solidFill>
                  <a:schemeClr val="dk1"/>
                </a:solidFill>
              </a:rPr>
              <a:t>Serum IgA levels </a:t>
            </a:r>
            <a:endParaRPr sz="2400">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400">
                <a:solidFill>
                  <a:schemeClr val="dk1"/>
                </a:solidFill>
              </a:rPr>
              <a:t>Serum anti-Streptolysin O levels</a:t>
            </a:r>
            <a:endParaRPr/>
          </a:p>
        </p:txBody>
      </p:sp>
      <p:sp>
        <p:nvSpPr>
          <p:cNvPr id="743" name="Google Shape;743;p101"/>
          <p:cNvSpPr txBox="1">
            <a:spLocks noGrp="1"/>
          </p:cNvSpPr>
          <p:nvPr>
            <p:ph type="body" idx="3"/>
          </p:nvPr>
        </p:nvSpPr>
        <p:spPr>
          <a:xfrm>
            <a:off x="306000" y="400396"/>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CASE 1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102"/>
          <p:cNvSpPr txBox="1">
            <a:spLocks noGrp="1"/>
          </p:cNvSpPr>
          <p:nvPr>
            <p:ph type="subTitle" idx="1"/>
          </p:nvPr>
        </p:nvSpPr>
        <p:spPr>
          <a:xfrm>
            <a:off x="422379" y="821911"/>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The answer is B. </a:t>
            </a:r>
            <a:endParaRPr sz="2400" b="1">
              <a:solidFill>
                <a:schemeClr val="dk1"/>
              </a:solidFill>
            </a:endParaRPr>
          </a:p>
          <a:p>
            <a:pPr marL="0" lvl="0" indent="0" algn="l" rtl="0">
              <a:lnSpc>
                <a:spcPct val="90000"/>
              </a:lnSpc>
              <a:spcBef>
                <a:spcPts val="0"/>
              </a:spcBef>
              <a:spcAft>
                <a:spcPts val="0"/>
              </a:spcAft>
              <a:buClr>
                <a:schemeClr val="dk1"/>
              </a:buClr>
              <a:buSzPts val="2400"/>
              <a:buNone/>
            </a:pPr>
            <a:endParaRPr sz="2400" b="1">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Given the presence of gross hematuria and acute kidney failure in the setting of “synpharyngitic hematuria” (hematuria occurring at the same time as upper respiratory tract infection), the most likely diagnosis is IgA nephropathy, with potential for crescentic presentation.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However, lupus nephritis (less likely given gender and no other systemic symptoms to suggest lupus), and other diseases that cause rapidly progressive glomerulonephritis, such as antiglomerular basement disease and renal limited vasculitis (less likely given age) are in the differential diagnosis.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Although poststreptococcal glomerulonephritis is also in the differential diagnosis, it is less likely because of the short time elapsed from upper respiratory tract symptoms to gross hematuria (hence “synpharyngitic”).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A kidney biopsy is indicated to determine the diagnosis and guide treatment.  </a:t>
            </a:r>
            <a:endParaRPr sz="2400">
              <a:solidFill>
                <a:schemeClr val="dk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03"/>
          <p:cNvSpPr txBox="1">
            <a:spLocks noGrp="1"/>
          </p:cNvSpPr>
          <p:nvPr>
            <p:ph type="subTitle" idx="1"/>
          </p:nvPr>
        </p:nvSpPr>
        <p:spPr>
          <a:xfrm>
            <a:off x="350824" y="631636"/>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solidFill>
                  <a:schemeClr val="dk1"/>
                </a:solidFill>
              </a:rPr>
              <a:t>Empiric corticosteroid treatment should not be pursued since some of the diseases in the differential diagnosis require cytotoxic treatment as well (e.g., cyclophosphamide, mycophenolate), and such treatment may not be indicated if patient has acute kidney failure from hematuria-induced acute tubular necrosis in the setting of IgA nephropathy.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Quantifying the proteinuria is indicated but has little prognostic use unless the disease becomes chronic.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Antistreptolysin O (ASO) antibody level is only useful if the diagnosis of antistreptococcal glomerulonephritis is being entertained, and is more effective in ruling out the disease if it is negative.  If ASO antibodies are present, may be indicative of prior infection and not current infection.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At this time, serum IgA levels are neither sensitive nor specific enough for diagnosis.  Serum IgA1 levels, specifically looking for galactose-deficient IgA1, may be useful for the future, but would require further study and validation.</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04"/>
          <p:cNvSpPr txBox="1">
            <a:spLocks noGrp="1"/>
          </p:cNvSpPr>
          <p:nvPr>
            <p:ph type="subTitle" idx="1"/>
          </p:nvPr>
        </p:nvSpPr>
        <p:spPr>
          <a:xfrm>
            <a:off x="316866" y="1026160"/>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200">
                <a:solidFill>
                  <a:schemeClr val="dk1"/>
                </a:solidFill>
              </a:rPr>
              <a:t>A 28-year-old man is found to have IgA nephropathy when a kidney biopsy was performed for unexplained proteinuria, hematuria, and impaired kidney function (serum creatinine 3.5 mg/dL). </a:t>
            </a:r>
            <a:endParaRPr sz="2200">
              <a:solidFill>
                <a:schemeClr val="dk1"/>
              </a:solidFill>
            </a:endParaRPr>
          </a:p>
          <a:p>
            <a:pPr marL="0" lvl="0" indent="0" algn="l" rtl="0">
              <a:lnSpc>
                <a:spcPct val="90000"/>
              </a:lnSpc>
              <a:spcBef>
                <a:spcPts val="1200"/>
              </a:spcBef>
              <a:spcAft>
                <a:spcPts val="0"/>
              </a:spcAft>
              <a:buClr>
                <a:schemeClr val="dk1"/>
              </a:buClr>
              <a:buSzPts val="2400"/>
              <a:buNone/>
            </a:pPr>
            <a:r>
              <a:rPr lang="en-US" sz="2200">
                <a:solidFill>
                  <a:schemeClr val="dk1"/>
                </a:solidFill>
              </a:rPr>
              <a:t>Extensive tubulointerstitial fibrosis and tubular atrophy were present and about 20% of the glomeruli revealed segmental fibrocellular crescents.  Urine protein to creatinine ratio on first morning voided urine was 2 g protein/g creatinine.  Blood pressure was 155/94 mm Hg. </a:t>
            </a:r>
            <a:endParaRPr sz="2200">
              <a:solidFill>
                <a:schemeClr val="dk1"/>
              </a:solidFill>
            </a:endParaRPr>
          </a:p>
          <a:p>
            <a:pPr marL="0" lvl="0" indent="0" algn="l" rtl="0">
              <a:lnSpc>
                <a:spcPct val="90000"/>
              </a:lnSpc>
              <a:spcBef>
                <a:spcPts val="1200"/>
              </a:spcBef>
              <a:spcAft>
                <a:spcPts val="0"/>
              </a:spcAft>
              <a:buClr>
                <a:schemeClr val="dk1"/>
              </a:buClr>
              <a:buSzPts val="2400"/>
              <a:buNone/>
            </a:pPr>
            <a:r>
              <a:rPr lang="en-US" sz="2200">
                <a:solidFill>
                  <a:schemeClr val="dk1"/>
                </a:solidFill>
              </a:rPr>
              <a:t>Based on these findings, in addition to starting an angiotensin-converting enzyme inhibitor, </a:t>
            </a:r>
            <a:r>
              <a:rPr lang="en-US" sz="2200" b="1">
                <a:solidFill>
                  <a:schemeClr val="dk1"/>
                </a:solidFill>
              </a:rPr>
              <a:t>which ONE of the following would be the BEST initial approach to treatment </a:t>
            </a:r>
            <a:endParaRPr sz="2200" b="1">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200">
                <a:solidFill>
                  <a:schemeClr val="dk1"/>
                </a:solidFill>
              </a:rPr>
              <a:t>Start oral cyclophosphamide plus steroids. </a:t>
            </a:r>
            <a:endParaRPr sz="2200">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200">
                <a:solidFill>
                  <a:schemeClr val="dk1"/>
                </a:solidFill>
              </a:rPr>
              <a:t>Start oral mycophenolate plus steroids. </a:t>
            </a:r>
            <a:endParaRPr sz="2200">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200">
                <a:solidFill>
                  <a:schemeClr val="dk1"/>
                </a:solidFill>
              </a:rPr>
              <a:t>Start oral cyclosporine plus steroids. </a:t>
            </a:r>
            <a:endParaRPr sz="2200">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200">
                <a:solidFill>
                  <a:schemeClr val="dk1"/>
                </a:solidFill>
              </a:rPr>
              <a:t>Start intravenous methylprednisolone plus oral steroids. </a:t>
            </a:r>
            <a:endParaRPr sz="2200">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200">
                <a:solidFill>
                  <a:schemeClr val="dk1"/>
                </a:solidFill>
              </a:rPr>
              <a:t>No additional immunosuppressive therapy is indicated.</a:t>
            </a:r>
            <a:endParaRPr sz="2200"/>
          </a:p>
        </p:txBody>
      </p:sp>
      <p:sp>
        <p:nvSpPr>
          <p:cNvPr id="759" name="Google Shape;759;p104"/>
          <p:cNvSpPr txBox="1">
            <a:spLocks noGrp="1"/>
          </p:cNvSpPr>
          <p:nvPr>
            <p:ph type="body" idx="3"/>
          </p:nvPr>
        </p:nvSpPr>
        <p:spPr>
          <a:xfrm>
            <a:off x="316866" y="395396"/>
            <a:ext cx="11091600" cy="48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CASE 2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05"/>
          <p:cNvSpPr txBox="1">
            <a:spLocks noGrp="1"/>
          </p:cNvSpPr>
          <p:nvPr>
            <p:ph type="subTitle" idx="1"/>
          </p:nvPr>
        </p:nvSpPr>
        <p:spPr>
          <a:xfrm>
            <a:off x="256124" y="777862"/>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solidFill>
                  <a:schemeClr val="dk1"/>
                </a:solidFill>
              </a:rPr>
              <a:t>This patient has IgA nephropathy with advanced chronic kidney disease.  At a serum creatinine 3.5 mg/dL, he has likely reached the “point-of-no return” where no specific therapy, other than control of blood pressure, will reverse the condition.  </a:t>
            </a:r>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Thus </a:t>
            </a:r>
            <a:r>
              <a:rPr lang="en-US" sz="2400" b="1">
                <a:solidFill>
                  <a:schemeClr val="dk1"/>
                </a:solidFill>
              </a:rPr>
              <a:t>none of the options involving immunosuppressive therapy are correct</a:t>
            </a:r>
            <a:r>
              <a:rPr lang="en-US" sz="2400">
                <a:solidFill>
                  <a:schemeClr val="dk1"/>
                </a:solidFill>
              </a:rPr>
              <a:t>. </a:t>
            </a:r>
            <a:endParaRPr sz="2400">
              <a:solidFill>
                <a:schemeClr val="dk1"/>
              </a:solidFill>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He should be vigorously treated with angiotensin II inhibition in an attempt to reduce his blood pressure to around 120/80 mm Hg and his protein excretion rate to less than 1.0 g/day, if possible.</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2"/>
          <p:cNvSpPr txBox="1"/>
          <p:nvPr/>
        </p:nvSpPr>
        <p:spPr>
          <a:xfrm>
            <a:off x="2204122" y="234106"/>
            <a:ext cx="9560920" cy="646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00509D"/>
                </a:solidFill>
                <a:effectLst/>
                <a:uLnTx/>
                <a:uFillTx/>
                <a:latin typeface="Arial"/>
                <a:ea typeface="Arial"/>
                <a:cs typeface="Arial"/>
                <a:sym typeface="Arial"/>
              </a:rPr>
              <a:t>KDIGO THANKS THE FOLLOWING PARTNERS FOR THEIR SUPPORT OF THIS SPEAKER’S GUIDE</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74" name="Google Shape;474;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862652" y="3877207"/>
            <a:ext cx="3615726" cy="1921951"/>
          </a:xfrm>
          <a:prstGeom prst="rect">
            <a:avLst/>
          </a:prstGeom>
          <a:noFill/>
          <a:ln>
            <a:noFill/>
          </a:ln>
        </p:spPr>
      </p:pic>
      <p:pic>
        <p:nvPicPr>
          <p:cNvPr id="475" name="Google Shape;475;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842260" y="1721844"/>
            <a:ext cx="3613930" cy="1313825"/>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id="{63655CCA-23D4-FE4E-AD0A-BEE0CE2C6D3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78091" y="3980025"/>
            <a:ext cx="5087996" cy="211022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6551268-2F53-E64F-A551-11586ED751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89909" y="1972965"/>
            <a:ext cx="4990125" cy="905010"/>
          </a:xfrm>
          <a:prstGeom prst="rect">
            <a:avLst/>
          </a:prstGeom>
        </p:spPr>
      </p:pic>
    </p:spTree>
    <p:extLst>
      <p:ext uri="{BB962C8B-B14F-4D97-AF65-F5344CB8AC3E}">
        <p14:creationId xmlns:p14="http://schemas.microsoft.com/office/powerpoint/2010/main" val="2354806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107"/>
          <p:cNvPicPr preferRelativeResize="0"/>
          <p:nvPr/>
        </p:nvPicPr>
        <p:blipFill rotWithShape="1">
          <a:blip r:embed="rId3" cstate="email">
            <a:alphaModFix/>
            <a:extLst>
              <a:ext uri="{28A0092B-C50C-407E-A947-70E740481C1C}">
                <a14:useLocalDpi xmlns:a14="http://schemas.microsoft.com/office/drawing/2010/main"/>
              </a:ext>
            </a:extLst>
          </a:blip>
          <a:srcRect t="-87"/>
          <a:stretch/>
        </p:blipFill>
        <p:spPr>
          <a:xfrm rot="10800000" flipH="1">
            <a:off x="6259116" y="0"/>
            <a:ext cx="5942013" cy="6858000"/>
          </a:xfrm>
          <a:prstGeom prst="rect">
            <a:avLst/>
          </a:prstGeom>
          <a:noFill/>
          <a:ln>
            <a:noFill/>
          </a:ln>
        </p:spPr>
      </p:pic>
      <p:pic>
        <p:nvPicPr>
          <p:cNvPr id="779" name="Google Shape;779;p10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6381029" cy="6858000"/>
          </a:xfrm>
          <a:prstGeom prst="rect">
            <a:avLst/>
          </a:prstGeom>
          <a:noFill/>
          <a:ln>
            <a:noFill/>
          </a:ln>
        </p:spPr>
      </p:pic>
      <p:sp>
        <p:nvSpPr>
          <p:cNvPr id="780" name="Google Shape;780;p107"/>
          <p:cNvSpPr/>
          <p:nvPr/>
        </p:nvSpPr>
        <p:spPr>
          <a:xfrm>
            <a:off x="12304" y="0"/>
            <a:ext cx="12188825"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1" name="Google Shape;781;p107"/>
          <p:cNvSpPr/>
          <p:nvPr/>
        </p:nvSpPr>
        <p:spPr>
          <a:xfrm>
            <a:off x="1820466" y="228600"/>
            <a:ext cx="8572500" cy="6324600"/>
          </a:xfrm>
          <a:prstGeom prst="roundRect">
            <a:avLst>
              <a:gd name="adj" fmla="val 16667"/>
            </a:avLst>
          </a:prstGeom>
          <a:solidFill>
            <a:srgbClr val="FFFFFF">
              <a:alpha val="8901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2" name="Google Shape;782;p107"/>
          <p:cNvSpPr txBox="1"/>
          <p:nvPr/>
        </p:nvSpPr>
        <p:spPr>
          <a:xfrm>
            <a:off x="1942201" y="496888"/>
            <a:ext cx="832903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rgbClr val="00509D"/>
                </a:solidFill>
                <a:latin typeface="Arial"/>
                <a:ea typeface="Arial"/>
                <a:cs typeface="Arial"/>
                <a:sym typeface="Arial"/>
              </a:rPr>
              <a:t>FOLLOW KDIGO</a:t>
            </a:r>
            <a:endParaRPr sz="1400" b="0" i="0" u="none" strike="noStrike" cap="none">
              <a:solidFill>
                <a:srgbClr val="000000"/>
              </a:solidFill>
              <a:latin typeface="Arial"/>
              <a:ea typeface="Arial"/>
              <a:cs typeface="Arial"/>
              <a:sym typeface="Arial"/>
            </a:endParaRPr>
          </a:p>
        </p:txBody>
      </p:sp>
      <p:grpSp>
        <p:nvGrpSpPr>
          <p:cNvPr id="783" name="Google Shape;783;p107"/>
          <p:cNvGrpSpPr/>
          <p:nvPr/>
        </p:nvGrpSpPr>
        <p:grpSpPr>
          <a:xfrm>
            <a:off x="4300141" y="1600200"/>
            <a:ext cx="3613150" cy="4465320"/>
            <a:chOff x="2971800" y="1524000"/>
            <a:chExt cx="3613150" cy="4465320"/>
          </a:xfrm>
        </p:grpSpPr>
        <p:pic>
          <p:nvPicPr>
            <p:cNvPr id="784" name="Google Shape;784;p10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048000" y="27432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pic>
          <p:nvPicPr>
            <p:cNvPr id="785" name="Google Shape;785;p10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048000" y="399288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
          <p:nvSpPr>
            <p:cNvPr id="786" name="Google Shape;786;p107"/>
            <p:cNvSpPr txBox="1"/>
            <p:nvPr/>
          </p:nvSpPr>
          <p:spPr>
            <a:xfrm>
              <a:off x="4151313" y="2860675"/>
              <a:ext cx="1716087"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787" name="Google Shape;787;p107"/>
            <p:cNvSpPr txBox="1"/>
            <p:nvPr/>
          </p:nvSpPr>
          <p:spPr>
            <a:xfrm>
              <a:off x="4038600" y="4125913"/>
              <a:ext cx="1939925"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788" name="Google Shape;788;p107"/>
            <p:cNvSpPr txBox="1"/>
            <p:nvPr/>
          </p:nvSpPr>
          <p:spPr>
            <a:xfrm>
              <a:off x="4114800" y="1676400"/>
              <a:ext cx="2470150"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www.kdigo.org</a:t>
              </a:r>
              <a:endParaRPr sz="1400" b="0" i="0" u="none" strike="noStrike" cap="none">
                <a:solidFill>
                  <a:srgbClr val="000000"/>
                </a:solidFill>
                <a:latin typeface="Arial"/>
                <a:ea typeface="Arial"/>
                <a:cs typeface="Arial"/>
                <a:sym typeface="Arial"/>
              </a:endParaRPr>
            </a:p>
          </p:txBody>
        </p:sp>
        <p:pic>
          <p:nvPicPr>
            <p:cNvPr id="789" name="Google Shape;789;p107" descr="KDIGO_LogoColor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971800" y="1524000"/>
              <a:ext cx="931863" cy="838200"/>
            </a:xfrm>
            <a:prstGeom prst="rect">
              <a:avLst/>
            </a:prstGeom>
            <a:noFill/>
            <a:ln>
              <a:noFill/>
            </a:ln>
          </p:spPr>
        </p:pic>
        <p:sp>
          <p:nvSpPr>
            <p:cNvPr id="790" name="Google Shape;790;p107"/>
            <p:cNvSpPr txBox="1"/>
            <p:nvPr/>
          </p:nvSpPr>
          <p:spPr>
            <a:xfrm>
              <a:off x="4114800" y="5334000"/>
              <a:ext cx="1939925"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pic>
          <p:nvPicPr>
            <p:cNvPr id="791" name="Google Shape;791;p107" descr="instagram-Logo-PNG-Transparent-Background-download.pn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048000" y="52578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grpSp>
      <p:sp>
        <p:nvSpPr>
          <p:cNvPr id="792" name="Google Shape;792;p107"/>
          <p:cNvSpPr txBox="1"/>
          <p:nvPr/>
        </p:nvSpPr>
        <p:spPr>
          <a:xfrm>
            <a:off x="13854428" y="-78828"/>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7"/>
          <p:cNvPicPr preferRelativeResize="0"/>
          <p:nvPr/>
        </p:nvPicPr>
        <p:blipFill rotWithShape="1">
          <a:blip r:embed="rId3">
            <a:alphaModFix/>
          </a:blip>
          <a:srcRect/>
          <a:stretch/>
        </p:blipFill>
        <p:spPr>
          <a:xfrm>
            <a:off x="382223" y="1033136"/>
            <a:ext cx="6182628" cy="5272773"/>
          </a:xfrm>
          <a:prstGeom prst="rect">
            <a:avLst/>
          </a:prstGeom>
          <a:noFill/>
          <a:ln>
            <a:noFill/>
          </a:ln>
        </p:spPr>
      </p:pic>
      <p:sp>
        <p:nvSpPr>
          <p:cNvPr id="181" name="Google Shape;181;p27"/>
          <p:cNvSpPr txBox="1">
            <a:spLocks noGrp="1"/>
          </p:cNvSpPr>
          <p:nvPr>
            <p:ph type="body" idx="2"/>
          </p:nvPr>
        </p:nvSpPr>
        <p:spPr>
          <a:xfrm>
            <a:off x="306000" y="488577"/>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IgA Nephropathy: Clinical Manifestations</a:t>
            </a:r>
            <a:endParaRPr/>
          </a:p>
        </p:txBody>
      </p:sp>
      <p:sp>
        <p:nvSpPr>
          <p:cNvPr id="182" name="Google Shape;182;p27"/>
          <p:cNvSpPr txBox="1"/>
          <p:nvPr/>
        </p:nvSpPr>
        <p:spPr>
          <a:xfrm>
            <a:off x="6626967" y="1362665"/>
            <a:ext cx="5580695" cy="452431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wide range of clinical </a:t>
            </a:r>
            <a:endParaRPr sz="2400" b="0" i="0" u="none" strike="noStrike" cap="none">
              <a:solidFill>
                <a:schemeClr val="dk1"/>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presentations of IgAN varies in </a:t>
            </a:r>
            <a:endParaRPr sz="2400" b="0" i="0" u="none" strike="noStrike" cap="none">
              <a:solidFill>
                <a:schemeClr val="dk1"/>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frequency with age.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No clinical pattern is </a:t>
            </a:r>
            <a:endParaRPr sz="2400" b="1"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pathognomonic of IgAN.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In populations of White descent,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IgAN is more common in males than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females by a ratio of 3 : 1, whereas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the ratio approaches 1 : 1 in most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Asian populations.</a:t>
            </a:r>
            <a:endParaRPr sz="1400" b="0" i="0" u="none" strike="noStrike" cap="none">
              <a:solidFill>
                <a:srgbClr val="000000"/>
              </a:solidFill>
              <a:latin typeface="Arial"/>
              <a:ea typeface="Arial"/>
              <a:cs typeface="Arial"/>
              <a:sym typeface="Arial"/>
            </a:endParaRPr>
          </a:p>
        </p:txBody>
      </p:sp>
      <p:sp>
        <p:nvSpPr>
          <p:cNvPr id="183" name="Google Shape;183;p27"/>
          <p:cNvSpPr txBox="1"/>
          <p:nvPr/>
        </p:nvSpPr>
        <p:spPr>
          <a:xfrm>
            <a:off x="921489" y="6365358"/>
            <a:ext cx="579828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Feehally J, Floege J, Tonelli M, Johnson RJ.  Comprehensive Clinical Nephrology, 6th Edn (2019)</a:t>
            </a:r>
            <a:endParaRPr/>
          </a:p>
        </p:txBody>
      </p:sp>
    </p:spTree>
  </p:cSld>
  <p:clrMapOvr>
    <a:masterClrMapping/>
  </p:clrMapOvr>
</p:sld>
</file>

<file path=ppt/theme/theme1.xml><?xml version="1.0" encoding="utf-8"?>
<a:theme xmlns:a="http://schemas.openxmlformats.org/drawingml/2006/main" name="KDIGO Branded – Green">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DIGO Branded – Green">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5026</Words>
  <Application>Microsoft Macintosh PowerPoint</Application>
  <PresentationFormat>Widescreen</PresentationFormat>
  <Paragraphs>475</Paragraphs>
  <Slides>89</Slides>
  <Notes>89</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89</vt:i4>
      </vt:variant>
    </vt:vector>
  </HeadingPairs>
  <TitlesOfParts>
    <vt:vector size="94" baseType="lpstr">
      <vt:lpstr>Arial</vt:lpstr>
      <vt:lpstr>Calibri</vt:lpstr>
      <vt:lpstr>KDIGO Branded – Green</vt:lpstr>
      <vt:lpstr>Office Theme</vt:lpstr>
      <vt:lpstr>1_KDIGO Branded – Green</vt:lpstr>
      <vt:lpstr> MANAGEMENT AND TREATMENT OF GLOMERULAR DISEASES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VIGNETTES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MANAGEMENT AND TREATMENT OF GLOMERULAR DISEASES</dc:title>
  <cp:lastModifiedBy>Tanya Green</cp:lastModifiedBy>
  <cp:revision>6</cp:revision>
  <dcterms:modified xsi:type="dcterms:W3CDTF">2020-04-17T09:56:46Z</dcterms:modified>
</cp:coreProperties>
</file>