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Lst>
  <p:notesMasterIdLst>
    <p:notesMasterId r:id="rId7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45" r:id="rId69"/>
    <p:sldId id="324" r:id="rId7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256">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90"/>
  </p:normalViewPr>
  <p:slideViewPr>
    <p:cSldViewPr snapToGrid="0">
      <p:cViewPr varScale="1">
        <p:scale>
          <a:sx n="99" d="100"/>
          <a:sy n="99" d="100"/>
        </p:scale>
        <p:origin x="520" y="184"/>
      </p:cViewPr>
      <p:guideLst>
        <p:guide orient="horz" pos="225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 name="Google Shape;4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10: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10: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LN is histologically classiﬁed by the International Society of Nephrology/Renal Pathology Society system, but this classiﬁcation does not consider tubulointerstitial injury, vascular lesions, or podocytopathies.  Patients with tubulointerstitial injury, thrombotic microangiopathy (TMA), and renal vasculitis have worse outcomes.  Additionally, the International Society of Nephrology/Renal Pathology Society classiﬁcation lacks sufﬁcient quantiﬁcation of disease activity and chronicity, and descriptive categories lack clear prognostic value. </a:t>
            </a:r>
            <a:endParaRPr/>
          </a:p>
          <a:p>
            <a:pPr marL="0" lvl="0" indent="0" algn="l" rtl="0">
              <a:lnSpc>
                <a:spcPct val="100000"/>
              </a:lnSpc>
              <a:spcBef>
                <a:spcPts val="0"/>
              </a:spcBef>
              <a:spcAft>
                <a:spcPts val="0"/>
              </a:spcAft>
              <a:buSzPts val="1400"/>
              <a:buNone/>
            </a:pPr>
            <a:endParaRPr/>
          </a:p>
        </p:txBody>
      </p:sp>
      <p:sp>
        <p:nvSpPr>
          <p:cNvPr id="102" name="Google Shape;102;p10: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1: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11: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An evidence-based approach is needed to better deﬁne clinically relevant categories within the class III/IV spectrum, including the signiﬁcance of segmental necrotizing lesions, along with the development of lupus nephritis activity and chronicity indices that accurately identify patients who would beneﬁt from immunosuppression.  An international working group of leading nephropathologists recently proposed updates to the International Society of Nephrology/Renal Pathology Society classiﬁcation system to address limitations within the current system. </a:t>
            </a:r>
            <a:endParaRPr/>
          </a:p>
        </p:txBody>
      </p:sp>
      <p:sp>
        <p:nvSpPr>
          <p:cNvPr id="110" name="Google Shape;110;p11: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2: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116" name="Google Shape;116;p12: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3: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13: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14: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129" name="Google Shape;12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5: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136" name="Google Shape;136;p15: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16: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However, when applied to a cohort of patients with immune complex GN, the Systemic Lupus International Collaborating Clinic criteria demonstrated decreased speciﬁcity compared with those of the American College of Rheumatology, with some patients incorrectly identiﬁed as having SLE. </a:t>
            </a:r>
            <a:endParaRPr/>
          </a:p>
        </p:txBody>
      </p:sp>
      <p:sp>
        <p:nvSpPr>
          <p:cNvPr id="144" name="Google Shape;144;p16: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17: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153" name="Google Shape;153;p17: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1" name="Google Shape;16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9: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166" name="Google Shape;166;p19: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 name="Google Shape;4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Kidney Disease: Improving Global Outcomes (KDIGO) published its ﬁrst guideline on glomerular diseases in 2012.  Available online at www.kdigo.org</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48" name="Google Shape;4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20: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20: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175" name="Google Shape;175;p20: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21: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183" name="Google Shape;18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22: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22: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Many of them involve immune cells and immunoregulatory pathways. </a:t>
            </a:r>
            <a:endParaRPr/>
          </a:p>
          <a:p>
            <a:pPr marL="0" lvl="0" indent="0" algn="l" rtl="0">
              <a:lnSpc>
                <a:spcPct val="100000"/>
              </a:lnSpc>
              <a:spcBef>
                <a:spcPts val="0"/>
              </a:spcBef>
              <a:spcAft>
                <a:spcPts val="0"/>
              </a:spcAft>
              <a:buSzPts val="1400"/>
              <a:buNone/>
            </a:pPr>
            <a:endParaRPr/>
          </a:p>
        </p:txBody>
      </p:sp>
      <p:sp>
        <p:nvSpPr>
          <p:cNvPr id="192" name="Google Shape;192;p22: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23: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200" name="Google Shape;20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24: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Many of them involve immune cells and immunoregulatory pathways. </a:t>
            </a:r>
            <a:endParaRPr/>
          </a:p>
          <a:p>
            <a:pPr marL="0" lvl="0" indent="0" algn="l" rtl="0">
              <a:lnSpc>
                <a:spcPct val="100000"/>
              </a:lnSpc>
              <a:spcBef>
                <a:spcPts val="0"/>
              </a:spcBef>
              <a:spcAft>
                <a:spcPts val="0"/>
              </a:spcAft>
              <a:buSzPts val="1400"/>
              <a:buNone/>
            </a:pPr>
            <a:endParaRPr/>
          </a:p>
        </p:txBody>
      </p:sp>
      <p:sp>
        <p:nvSpPr>
          <p:cNvPr id="209" name="Google Shape;209;p24: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25: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Many of them involve immune cells and immunoregulatory pathways. </a:t>
            </a:r>
            <a:endParaRPr/>
          </a:p>
          <a:p>
            <a:pPr marL="0" lvl="0" indent="0" algn="l" rtl="0">
              <a:lnSpc>
                <a:spcPct val="100000"/>
              </a:lnSpc>
              <a:spcBef>
                <a:spcPts val="0"/>
              </a:spcBef>
              <a:spcAft>
                <a:spcPts val="0"/>
              </a:spcAft>
              <a:buSzPts val="1400"/>
              <a:buNone/>
            </a:pPr>
            <a:endParaRPr/>
          </a:p>
        </p:txBody>
      </p:sp>
      <p:sp>
        <p:nvSpPr>
          <p:cNvPr id="219" name="Google Shape;219;p25: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26: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p26: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27: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235" name="Google Shape;23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2" name="Google Shape;24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29: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There are limitations to these clinical markers.  Repeat kidney biopsy studies have shown that patients with resolution of proteinuria and normalization of serum creatinine can still have histologic activity on biopsy and vice versa.</a:t>
            </a:r>
            <a:endParaRPr/>
          </a:p>
        </p:txBody>
      </p:sp>
      <p:sp>
        <p:nvSpPr>
          <p:cNvPr id="248" name="Google Shape;248;p29: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 name="Google Shape;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Given the enormous advances in understanding the pathogenesis of glomerular diseases, identiﬁcation of new diagnostic biomarkers, and emerging therapies, about 100 experts from various disciplines (nephrology, pathology, rheumatology, pediatrics) and organizations (academia, pharmaceutical industry) convened on November 17–19, 2017 for the KDIGO Controversies Conference on Glomerular Diseases. Through plenary sessions and small group discussions, the conference aimed to evaluate consensus and controversies in nomenclature, general work-up, and management of glomerular diseases, future needs in research, and, in particular, the critical assessment of existing guideline recommendations.</a:t>
            </a:r>
            <a:endParaRPr/>
          </a:p>
        </p:txBody>
      </p:sp>
      <p:sp>
        <p:nvSpPr>
          <p:cNvPr id="55" name="Google Shape;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30: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30: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There are limitations to these clinical markers.  Repeat kidney biopsy studies have shown that patients with resolution of proteinuria and normalization of serum creatinine can still have histologic activity on biopsy and vice versa.</a:t>
            </a:r>
            <a:endParaRPr/>
          </a:p>
        </p:txBody>
      </p:sp>
      <p:sp>
        <p:nvSpPr>
          <p:cNvPr id="256" name="Google Shape;256;p30: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31: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263" name="Google Shape;263;p31: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32: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271" name="Google Shape;27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3: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278" name="Google Shape;278;p33: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34: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Levels may change several months prior to LN ﬂare, and how these changes relate to ﬂare prediction needs to be validated in prospective studies.</a:t>
            </a:r>
            <a:endParaRPr/>
          </a:p>
        </p:txBody>
      </p:sp>
      <p:sp>
        <p:nvSpPr>
          <p:cNvPr id="284" name="Google Shape;284;p34: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35: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p35: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These candidate markers must be studied in a prospective fashion, ideally in clinical trials.  It is likely that biomarker panels will be required to accurately stratify risk, predict ﬂare, determine treatment, monitor response to treatment, and predict prognosis.  Molecular interrogation of the kidney biopsy may help in these processes.</a:t>
            </a:r>
            <a:endParaRPr/>
          </a:p>
          <a:p>
            <a:pPr marL="0" lvl="0" indent="0" algn="l" rtl="0">
              <a:lnSpc>
                <a:spcPct val="100000"/>
              </a:lnSpc>
              <a:spcBef>
                <a:spcPts val="0"/>
              </a:spcBef>
              <a:spcAft>
                <a:spcPts val="0"/>
              </a:spcAft>
              <a:buSzPts val="1400"/>
              <a:buNone/>
            </a:pPr>
            <a:endParaRPr/>
          </a:p>
        </p:txBody>
      </p:sp>
      <p:sp>
        <p:nvSpPr>
          <p:cNvPr id="294" name="Google Shape;294;p35: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1" name="Google Shape;301;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37: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306" name="Google Shape;306;p37: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38: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38: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Observational and cohort studies have demonstrated that antimalarials reduce the odds of developing LN in patients with SLE and are associated with a higher likelihood of a complete renal response to treatment and a reduced likelihood of developing kidney failure.</a:t>
            </a:r>
            <a:endParaRPr/>
          </a:p>
          <a:p>
            <a:pPr marL="0" lvl="0" indent="0" algn="l" rtl="0">
              <a:lnSpc>
                <a:spcPct val="100000"/>
              </a:lnSpc>
              <a:spcBef>
                <a:spcPts val="0"/>
              </a:spcBef>
              <a:spcAft>
                <a:spcPts val="0"/>
              </a:spcAft>
              <a:buSzPts val="1400"/>
              <a:buNone/>
            </a:pPr>
            <a:endParaRPr/>
          </a:p>
        </p:txBody>
      </p:sp>
      <p:sp>
        <p:nvSpPr>
          <p:cNvPr id="314" name="Google Shape;314;p38: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39: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Moderate doses are not safer and are associated with as many adverse effects as high doses.  Therefore, although not possible for all patients, an attempt to minimize corticosteroids (e.g., prednisone equivalent ≤ 5 mg/d) during LN maintenance therapy, should be made.</a:t>
            </a:r>
            <a:endParaRPr/>
          </a:p>
        </p:txBody>
      </p:sp>
      <p:sp>
        <p:nvSpPr>
          <p:cNvPr id="324" name="Google Shape;324;p39: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The KDIGO Controversies Conference on Glomerular Diseases resulted in two publications in </a:t>
            </a:r>
            <a:r>
              <a:rPr lang="en-US" sz="1200" i="1">
                <a:solidFill>
                  <a:schemeClr val="dk1"/>
                </a:solidFill>
                <a:latin typeface="Calibri"/>
                <a:ea typeface="Calibri"/>
                <a:cs typeface="Calibri"/>
                <a:sym typeface="Calibri"/>
              </a:rPr>
              <a:t>Kidney International </a:t>
            </a:r>
            <a:r>
              <a:rPr lang="en-US" sz="1200">
                <a:solidFill>
                  <a:schemeClr val="dk1"/>
                </a:solidFill>
                <a:latin typeface="Calibri"/>
                <a:ea typeface="Calibri"/>
                <a:cs typeface="Calibri"/>
                <a:sym typeface="Calibri"/>
              </a:rPr>
              <a:t>in 2018.  </a:t>
            </a:r>
            <a:endParaRPr/>
          </a:p>
        </p:txBody>
      </p:sp>
      <p:sp>
        <p:nvSpPr>
          <p:cNvPr id="64" name="Google Shape;6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40: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332" name="Google Shape;332;p40: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41: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341" name="Google Shape;341;p41: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42: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349" name="Google Shape;349;p42: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43: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43: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Ongoing studies are addressing the role and toxicity of CNI-based regimens in ethnically diverse populations.  Protocol biopsies in clinical trials using CNIs will help clarify immunologic responses as CNIs can reduce proteinuria by non-immunologic mechanisms.</a:t>
            </a:r>
            <a:endParaRPr/>
          </a:p>
        </p:txBody>
      </p:sp>
      <p:sp>
        <p:nvSpPr>
          <p:cNvPr id="358" name="Google Shape;358;p43: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44: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366" name="Google Shape;366;p44: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45: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373" name="Google Shape;373;p45: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46: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p46: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This must be veriﬁed in large studies.</a:t>
            </a:r>
            <a:endParaRPr/>
          </a:p>
        </p:txBody>
      </p:sp>
      <p:sp>
        <p:nvSpPr>
          <p:cNvPr id="381" name="Google Shape;381;p46: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47: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47: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This must be veriﬁed in large studies.</a:t>
            </a:r>
            <a:endParaRPr/>
          </a:p>
        </p:txBody>
      </p:sp>
      <p:sp>
        <p:nvSpPr>
          <p:cNvPr id="390" name="Google Shape;390;p47: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48: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48: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sz="1100">
                <a:solidFill>
                  <a:srgbClr val="3A3838"/>
                </a:solidFill>
              </a:rPr>
              <a:t>Slowly withdrawing immunosuppression could be considered in patients with complete clinical remission.  Patients should be closely monitored for relapse after decreasing or discontinuing maintenance therapy.</a:t>
            </a:r>
            <a:endParaRPr/>
          </a:p>
          <a:p>
            <a:pPr marL="0" lvl="0" indent="0" algn="l" rtl="0">
              <a:lnSpc>
                <a:spcPct val="100000"/>
              </a:lnSpc>
              <a:spcBef>
                <a:spcPts val="0"/>
              </a:spcBef>
              <a:spcAft>
                <a:spcPts val="0"/>
              </a:spcAft>
              <a:buSzPts val="1400"/>
              <a:buNone/>
            </a:pPr>
            <a:endParaRPr/>
          </a:p>
        </p:txBody>
      </p:sp>
      <p:sp>
        <p:nvSpPr>
          <p:cNvPr id="400" name="Google Shape;400;p48: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49: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408" name="Google Shape;408;p49: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5: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71" name="Google Shape;7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p50: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LN may be considered refractory if a patient does not respond to either of the currently standard induction therapies (CYC or MMF) used sequentially.</a:t>
            </a:r>
            <a:endParaRPr/>
          </a:p>
          <a:p>
            <a:pPr marL="0" lvl="0" indent="0" algn="l" rtl="0">
              <a:lnSpc>
                <a:spcPct val="100000"/>
              </a:lnSpc>
              <a:spcBef>
                <a:spcPts val="0"/>
              </a:spcBef>
              <a:spcAft>
                <a:spcPts val="0"/>
              </a:spcAft>
              <a:buSzPts val="1400"/>
              <a:buNone/>
            </a:pPr>
            <a:r>
              <a:rPr lang="en-US"/>
              <a:t>Medication adherence should always be evaluated.  Repeat kidney biopsy to distinguish active LN from scarring and/or identify new lesions could be considered.  For persistently active LN, if MMF was used for induction, consider switching to CYC or vice versa.  After this, RTX or CNI-based regimens could be tried.</a:t>
            </a:r>
            <a:endParaRPr/>
          </a:p>
        </p:txBody>
      </p:sp>
      <p:sp>
        <p:nvSpPr>
          <p:cNvPr id="415" name="Google Shape;415;p50: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51: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421" name="Google Shape;421;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52: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429" name="Google Shape;429;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53: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437" name="Google Shape;437;p53: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54: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p54: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https://cjasn.asnjournals.org/content/13/2/300 </a:t>
            </a:r>
            <a:endParaRPr/>
          </a:p>
        </p:txBody>
      </p:sp>
      <p:sp>
        <p:nvSpPr>
          <p:cNvPr id="446" name="Google Shape;446;p54: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55: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455" name="Google Shape;455;p55: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56: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p56: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The impact of anticoagulation on renal lesions is unclear, and many patients experience a decline in kidney function despite therapeutic anticoagulation.</a:t>
            </a:r>
            <a:endParaRPr/>
          </a:p>
          <a:p>
            <a:pPr marL="0" lvl="0" indent="0" algn="l" rtl="0">
              <a:lnSpc>
                <a:spcPct val="100000"/>
              </a:lnSpc>
              <a:spcBef>
                <a:spcPts val="0"/>
              </a:spcBef>
              <a:spcAft>
                <a:spcPts val="0"/>
              </a:spcAft>
              <a:buSzPts val="1400"/>
              <a:buNone/>
            </a:pPr>
            <a:r>
              <a:rPr lang="en-US"/>
              <a:t>Mammalian target of rapamycin inhibition increased kidney transplant survival in patients with a history of APS nephropathy, but further studies are needed in native kidneys.</a:t>
            </a:r>
            <a:endParaRPr/>
          </a:p>
        </p:txBody>
      </p:sp>
      <p:sp>
        <p:nvSpPr>
          <p:cNvPr id="464" name="Google Shape;464;p56: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57: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p57: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Similarly, renin-angiotensin system blockers should be stopped before conception. </a:t>
            </a:r>
            <a:endParaRPr/>
          </a:p>
        </p:txBody>
      </p:sp>
      <p:sp>
        <p:nvSpPr>
          <p:cNvPr id="473" name="Google Shape;473;p57: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58: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59: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489" name="Google Shape;489;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 name="Google Shape;7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60: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496" name="Google Shape;496;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p61: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1" indent="0" algn="l" rtl="0">
              <a:lnSpc>
                <a:spcPct val="100000"/>
              </a:lnSpc>
              <a:spcBef>
                <a:spcPts val="0"/>
              </a:spcBef>
              <a:spcAft>
                <a:spcPts val="0"/>
              </a:spcAft>
              <a:buSzPts val="1400"/>
              <a:buNone/>
            </a:pPr>
            <a:r>
              <a:rPr lang="en-US" sz="2200"/>
              <a:t>The Single Hub and Access Point for Paediatric Rheumatology in Europe initiative has recently published recommendations for the treatment of children with LN.</a:t>
            </a:r>
            <a:endParaRPr/>
          </a:p>
        </p:txBody>
      </p:sp>
      <p:sp>
        <p:nvSpPr>
          <p:cNvPr id="504" name="Google Shape;504;p61: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62: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510" name="Google Shape;510;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63: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517" name="Google Shape;517;p63: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64: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523" name="Google Shape;523;p64: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65: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529" name="Google Shape;529;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66: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535" name="Google Shape;535;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67: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540" name="Google Shape;540;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9" name="Google Shape;469;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906227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4" name="Google Shape;554;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7: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 name="Google Shape;82;p7: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LN is histologically classiﬁed by the International Society of Nephrology/Renal Pathology Society system, but this classiﬁcation does not consider tubulointerstitial injury, vascular lesions, or podocytopathies. </a:t>
            </a:r>
            <a:endParaRPr/>
          </a:p>
        </p:txBody>
      </p:sp>
      <p:sp>
        <p:nvSpPr>
          <p:cNvPr id="83" name="Google Shape;83;p7: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8: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8: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89" name="Google Shape;89;p8: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9: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95" name="Google Shape;95;p9: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pic>
        <p:nvPicPr>
          <p:cNvPr id="11" name="Google Shape;11;p2"/>
          <p:cNvPicPr preferRelativeResize="0"/>
          <p:nvPr/>
        </p:nvPicPr>
        <p:blipFill rotWithShape="1">
          <a:blip r:embed="rId2" cstate="email">
            <a:alphaModFix/>
            <a:extLst>
              <a:ext uri="{28A0092B-C50C-407E-A947-70E740481C1C}">
                <a14:useLocalDpi xmlns:a14="http://schemas.microsoft.com/office/drawing/2010/main"/>
              </a:ext>
            </a:extLst>
          </a:blip>
          <a:srcRect b="1143"/>
          <a:stretch/>
        </p:blipFill>
        <p:spPr>
          <a:xfrm>
            <a:off x="0" y="1"/>
            <a:ext cx="12192000" cy="6858000"/>
          </a:xfrm>
          <a:prstGeom prst="rect">
            <a:avLst/>
          </a:prstGeom>
          <a:noFill/>
          <a:ln>
            <a:noFill/>
          </a:ln>
        </p:spPr>
      </p:pic>
      <p:sp>
        <p:nvSpPr>
          <p:cNvPr id="12" name="Google Shape;12;p2"/>
          <p:cNvSpPr/>
          <p:nvPr/>
        </p:nvSpPr>
        <p:spPr>
          <a:xfrm>
            <a:off x="1727200" y="0"/>
            <a:ext cx="8737600" cy="6858001"/>
          </a:xfrm>
          <a:prstGeom prst="rect">
            <a:avLst/>
          </a:prstGeom>
          <a:solidFill>
            <a:schemeClr val="lt1">
              <a:alpha val="8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13" name="Google Shape;13;p2" descr="KDIGO Logo - transparent.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537200" y="169391"/>
            <a:ext cx="1117600" cy="1005424"/>
          </a:xfrm>
          <a:prstGeom prst="rect">
            <a:avLst/>
          </a:prstGeom>
          <a:noFill/>
          <a:ln>
            <a:noFill/>
          </a:ln>
        </p:spPr>
      </p:pic>
      <p:sp>
        <p:nvSpPr>
          <p:cNvPr id="14" name="Google Shape;14;p2"/>
          <p:cNvSpPr txBox="1">
            <a:spLocks noGrp="1"/>
          </p:cNvSpPr>
          <p:nvPr>
            <p:ph type="ctrTitle"/>
          </p:nvPr>
        </p:nvSpPr>
        <p:spPr>
          <a:xfrm>
            <a:off x="2197100" y="2657475"/>
            <a:ext cx="7797802" cy="782404"/>
          </a:xfrm>
          <a:prstGeom prst="rect">
            <a:avLst/>
          </a:prstGeom>
          <a:noFill/>
          <a:ln>
            <a:noFill/>
          </a:ln>
        </p:spPr>
        <p:txBody>
          <a:bodyPr spcFirstLastPara="1" wrap="square" lIns="91425" tIns="45700" rIns="91425" bIns="45700" anchor="b" anchorCtr="0">
            <a:noAutofit/>
          </a:bodyPr>
          <a:lstStyle>
            <a:lvl1pPr marR="0" lvl="0" algn="ctr" rtl="0">
              <a:lnSpc>
                <a:spcPct val="100000"/>
              </a:lnSpc>
              <a:spcBef>
                <a:spcPts val="0"/>
              </a:spcBef>
              <a:spcAft>
                <a:spcPts val="0"/>
              </a:spcAft>
              <a:buClr>
                <a:schemeClr val="dk2"/>
              </a:buClr>
              <a:buSzPts val="4000"/>
              <a:buFont typeface="Arial"/>
              <a:buNone/>
              <a:defRPr sz="40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 name="Google Shape;15;p2"/>
          <p:cNvSpPr txBox="1">
            <a:spLocks noGrp="1"/>
          </p:cNvSpPr>
          <p:nvPr>
            <p:ph type="subTitle" idx="1"/>
          </p:nvPr>
        </p:nvSpPr>
        <p:spPr>
          <a:xfrm>
            <a:off x="3757385" y="3526534"/>
            <a:ext cx="4677230" cy="690562"/>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6"/>
        <p:cNvGrpSpPr/>
        <p:nvPr/>
      </p:nvGrpSpPr>
      <p:grpSpPr>
        <a:xfrm>
          <a:off x="0" y="0"/>
          <a:ext cx="0" cy="0"/>
          <a:chOff x="0" y="0"/>
          <a:chExt cx="0" cy="0"/>
        </a:xfrm>
      </p:grpSpPr>
      <p:pic>
        <p:nvPicPr>
          <p:cNvPr id="17" name="Google Shape;17;p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4066"/>
            <a:ext cx="12192000" cy="296166"/>
          </a:xfrm>
          <a:prstGeom prst="rect">
            <a:avLst/>
          </a:prstGeom>
          <a:noFill/>
          <a:ln>
            <a:noFill/>
          </a:ln>
        </p:spPr>
      </p:pic>
      <p:pic>
        <p:nvPicPr>
          <p:cNvPr id="18" name="Google Shape;18;p3" descr="KDIGO Logo - transparent.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9"/>
        <p:cNvGrpSpPr/>
        <p:nvPr/>
      </p:nvGrpSpPr>
      <p:grpSpPr>
        <a:xfrm>
          <a:off x="0" y="0"/>
          <a:ext cx="0" cy="0"/>
          <a:chOff x="0" y="0"/>
          <a:chExt cx="0" cy="0"/>
        </a:xfrm>
      </p:grpSpPr>
      <p:pic>
        <p:nvPicPr>
          <p:cNvPr id="20" name="Google Shape;20;p4"/>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4066"/>
            <a:ext cx="12192000" cy="296166"/>
          </a:xfrm>
          <a:prstGeom prst="rect">
            <a:avLst/>
          </a:prstGeom>
          <a:noFill/>
          <a:ln>
            <a:noFill/>
          </a:ln>
        </p:spPr>
      </p:pic>
      <p:pic>
        <p:nvPicPr>
          <p:cNvPr id="21" name="Google Shape;21;p4" descr="KDIGO Logo - transparent.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
        <p:nvSpPr>
          <p:cNvPr id="22" name="Google Shape;22;p4"/>
          <p:cNvSpPr txBox="1">
            <a:spLocks noGrp="1"/>
          </p:cNvSpPr>
          <p:nvPr>
            <p:ph type="subTitle" idx="1"/>
          </p:nvPr>
        </p:nvSpPr>
        <p:spPr>
          <a:xfrm>
            <a:off x="306000" y="1260000"/>
            <a:ext cx="11091600" cy="450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1pPr>
            <a:lvl2pPr marR="0" lvl="1" algn="l" rtl="0">
              <a:lnSpc>
                <a:spcPct val="90000"/>
              </a:lnSpc>
              <a:spcBef>
                <a:spcPts val="600"/>
              </a:spcBef>
              <a:spcAft>
                <a:spcPts val="0"/>
              </a:spcAft>
              <a:buClr>
                <a:srgbClr val="004990"/>
              </a:buClr>
              <a:buSzPts val="1800"/>
              <a:buFont typeface="Arial"/>
              <a:buChar char="‒"/>
              <a:defRPr sz="1800" b="0" i="0" u="none" strike="noStrike" cap="none">
                <a:solidFill>
                  <a:srgbClr val="004990"/>
                </a:solidFill>
                <a:latin typeface="Arial"/>
                <a:ea typeface="Arial"/>
                <a:cs typeface="Arial"/>
                <a:sym typeface="Arial"/>
              </a:defRPr>
            </a:lvl2pPr>
            <a:lvl3pPr marR="0" lvl="2" algn="l" rtl="0">
              <a:lnSpc>
                <a:spcPct val="90000"/>
              </a:lnSpc>
              <a:spcBef>
                <a:spcPts val="300"/>
              </a:spcBef>
              <a:spcAft>
                <a:spcPts val="0"/>
              </a:spcAft>
              <a:buClr>
                <a:srgbClr val="004990"/>
              </a:buClr>
              <a:buSzPts val="1600"/>
              <a:buFont typeface="Arial"/>
              <a:buChar char="•"/>
              <a:defRPr sz="1600" b="0" i="0" u="none" strike="noStrike" cap="none">
                <a:solidFill>
                  <a:srgbClr val="004990"/>
                </a:solidFill>
                <a:latin typeface="Arial"/>
                <a:ea typeface="Arial"/>
                <a:cs typeface="Arial"/>
                <a:sym typeface="Arial"/>
              </a:defRPr>
            </a:lvl3pPr>
            <a:lvl4pPr marR="0" lvl="3" algn="l" rtl="0">
              <a:lnSpc>
                <a:spcPct val="90000"/>
              </a:lnSpc>
              <a:spcBef>
                <a:spcPts val="200"/>
              </a:spcBef>
              <a:spcAft>
                <a:spcPts val="0"/>
              </a:spcAft>
              <a:buClr>
                <a:srgbClr val="004990"/>
              </a:buClr>
              <a:buSzPts val="1400"/>
              <a:buFont typeface="Arial"/>
              <a:buChar char="‒"/>
              <a:defRPr sz="1400" b="0" i="0" u="none" strike="noStrike" cap="none">
                <a:solidFill>
                  <a:srgbClr val="004990"/>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23" name="Google Shape;23;p4"/>
          <p:cNvSpPr txBox="1">
            <a:spLocks noGrp="1"/>
          </p:cNvSpPr>
          <p:nvPr>
            <p:ph type="body" idx="2"/>
          </p:nvPr>
        </p:nvSpPr>
        <p:spPr>
          <a:xfrm>
            <a:off x="0" y="6494400"/>
            <a:ext cx="11268000" cy="367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4" name="Google Shape;24;p4"/>
          <p:cNvSpPr txBox="1">
            <a:spLocks noGrp="1"/>
          </p:cNvSpPr>
          <p:nvPr>
            <p:ph type="body" idx="3"/>
          </p:nvPr>
        </p:nvSpPr>
        <p:spPr>
          <a:xfrm>
            <a:off x="306000" y="533400"/>
            <a:ext cx="11091600" cy="4801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2"/>
              </a:buClr>
              <a:buSzPts val="2800"/>
              <a:buFont typeface="Arial"/>
              <a:buNone/>
              <a:defRPr sz="2800" b="1" i="0" u="none" strike="noStrike" cap="none">
                <a:solidFill>
                  <a:schemeClr val="dk2"/>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25"/>
        <p:cNvGrpSpPr/>
        <p:nvPr/>
      </p:nvGrpSpPr>
      <p:grpSpPr>
        <a:xfrm>
          <a:off x="0" y="0"/>
          <a:ext cx="0" cy="0"/>
          <a:chOff x="0" y="0"/>
          <a:chExt cx="0" cy="0"/>
        </a:xfrm>
      </p:grpSpPr>
      <p:pic>
        <p:nvPicPr>
          <p:cNvPr id="26" name="Google Shape;26;p5"/>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4066"/>
            <a:ext cx="1752600" cy="6862066"/>
          </a:xfrm>
          <a:prstGeom prst="rect">
            <a:avLst/>
          </a:prstGeom>
          <a:noFill/>
          <a:ln>
            <a:noFill/>
          </a:ln>
        </p:spPr>
      </p:pic>
      <p:sp>
        <p:nvSpPr>
          <p:cNvPr id="27" name="Google Shape;27;p5"/>
          <p:cNvSpPr/>
          <p:nvPr/>
        </p:nvSpPr>
        <p:spPr>
          <a:xfrm>
            <a:off x="1727200" y="0"/>
            <a:ext cx="8737600" cy="685800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28" name="Google Shape;28;p5" descr="KDIGO Logo - transparent.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
        <p:nvSpPr>
          <p:cNvPr id="29" name="Google Shape;29;p5"/>
          <p:cNvSpPr txBox="1">
            <a:spLocks noGrp="1"/>
          </p:cNvSpPr>
          <p:nvPr>
            <p:ph type="ctrTitle"/>
          </p:nvPr>
        </p:nvSpPr>
        <p:spPr>
          <a:xfrm>
            <a:off x="2197100" y="371475"/>
            <a:ext cx="7797802" cy="782404"/>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dk2"/>
              </a:buClr>
              <a:buSzPts val="4000"/>
              <a:buFont typeface="Arial"/>
              <a:buNone/>
              <a:defRPr sz="40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0" name="Google Shape;30;p5"/>
          <p:cNvSpPr txBox="1">
            <a:spLocks noGrp="1"/>
          </p:cNvSpPr>
          <p:nvPr>
            <p:ph type="subTitle" idx="1"/>
          </p:nvPr>
        </p:nvSpPr>
        <p:spPr>
          <a:xfrm>
            <a:off x="2197100" y="1240534"/>
            <a:ext cx="4677230" cy="69056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column Content">
  <p:cSld name="Title and Two-column Content">
    <p:spTree>
      <p:nvGrpSpPr>
        <p:cNvPr id="1" name="Shape 31"/>
        <p:cNvGrpSpPr/>
        <p:nvPr/>
      </p:nvGrpSpPr>
      <p:grpSpPr>
        <a:xfrm>
          <a:off x="0" y="0"/>
          <a:ext cx="0" cy="0"/>
          <a:chOff x="0" y="0"/>
          <a:chExt cx="0" cy="0"/>
        </a:xfrm>
      </p:grpSpPr>
      <p:pic>
        <p:nvPicPr>
          <p:cNvPr id="32" name="Google Shape;32;p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4066"/>
            <a:ext cx="12192000" cy="296166"/>
          </a:xfrm>
          <a:prstGeom prst="rect">
            <a:avLst/>
          </a:prstGeom>
          <a:noFill/>
          <a:ln>
            <a:noFill/>
          </a:ln>
        </p:spPr>
      </p:pic>
      <p:pic>
        <p:nvPicPr>
          <p:cNvPr id="33" name="Google Shape;33;p6" descr="KDIGO Logo - transparent.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
        <p:nvSpPr>
          <p:cNvPr id="34" name="Google Shape;34;p6"/>
          <p:cNvSpPr txBox="1">
            <a:spLocks noGrp="1"/>
          </p:cNvSpPr>
          <p:nvPr>
            <p:ph type="subTitle" idx="1"/>
          </p:nvPr>
        </p:nvSpPr>
        <p:spPr>
          <a:xfrm>
            <a:off x="306000" y="1260000"/>
            <a:ext cx="5472000" cy="450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1pPr>
            <a:lvl2pPr marR="0" lvl="1" algn="l" rtl="0">
              <a:lnSpc>
                <a:spcPct val="90000"/>
              </a:lnSpc>
              <a:spcBef>
                <a:spcPts val="600"/>
              </a:spcBef>
              <a:spcAft>
                <a:spcPts val="0"/>
              </a:spcAft>
              <a:buClr>
                <a:srgbClr val="004990"/>
              </a:buClr>
              <a:buSzPts val="1800"/>
              <a:buFont typeface="Arial"/>
              <a:buChar char="‒"/>
              <a:defRPr sz="1800" b="0" i="0" u="none" strike="noStrike" cap="none">
                <a:solidFill>
                  <a:srgbClr val="004990"/>
                </a:solidFill>
                <a:latin typeface="Arial"/>
                <a:ea typeface="Arial"/>
                <a:cs typeface="Arial"/>
                <a:sym typeface="Arial"/>
              </a:defRPr>
            </a:lvl2pPr>
            <a:lvl3pPr marR="0" lvl="2" algn="l" rtl="0">
              <a:lnSpc>
                <a:spcPct val="90000"/>
              </a:lnSpc>
              <a:spcBef>
                <a:spcPts val="300"/>
              </a:spcBef>
              <a:spcAft>
                <a:spcPts val="0"/>
              </a:spcAft>
              <a:buClr>
                <a:srgbClr val="004990"/>
              </a:buClr>
              <a:buSzPts val="1600"/>
              <a:buFont typeface="Arial"/>
              <a:buChar char="•"/>
              <a:defRPr sz="1600" b="0" i="0" u="none" strike="noStrike" cap="none">
                <a:solidFill>
                  <a:srgbClr val="004990"/>
                </a:solidFill>
                <a:latin typeface="Arial"/>
                <a:ea typeface="Arial"/>
                <a:cs typeface="Arial"/>
                <a:sym typeface="Arial"/>
              </a:defRPr>
            </a:lvl3pPr>
            <a:lvl4pPr marR="0" lvl="3" algn="l" rtl="0">
              <a:lnSpc>
                <a:spcPct val="90000"/>
              </a:lnSpc>
              <a:spcBef>
                <a:spcPts val="200"/>
              </a:spcBef>
              <a:spcAft>
                <a:spcPts val="0"/>
              </a:spcAft>
              <a:buClr>
                <a:srgbClr val="004990"/>
              </a:buClr>
              <a:buSzPts val="1400"/>
              <a:buFont typeface="Arial"/>
              <a:buChar char="‒"/>
              <a:defRPr sz="1400" b="0" i="0" u="none" strike="noStrike" cap="none">
                <a:solidFill>
                  <a:srgbClr val="004990"/>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35" name="Google Shape;35;p6"/>
          <p:cNvSpPr txBox="1">
            <a:spLocks noGrp="1"/>
          </p:cNvSpPr>
          <p:nvPr>
            <p:ph type="body" idx="2"/>
          </p:nvPr>
        </p:nvSpPr>
        <p:spPr>
          <a:xfrm>
            <a:off x="0" y="6494400"/>
            <a:ext cx="11268000" cy="367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6" name="Google Shape;36;p6"/>
          <p:cNvSpPr txBox="1">
            <a:spLocks noGrp="1"/>
          </p:cNvSpPr>
          <p:nvPr>
            <p:ph type="body" idx="3"/>
          </p:nvPr>
        </p:nvSpPr>
        <p:spPr>
          <a:xfrm>
            <a:off x="306000" y="533400"/>
            <a:ext cx="11091600" cy="4801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2"/>
              </a:buClr>
              <a:buSzPts val="2800"/>
              <a:buFont typeface="Arial"/>
              <a:buNone/>
              <a:defRPr sz="2800" b="1" i="0" u="none" strike="noStrike" cap="none">
                <a:solidFill>
                  <a:schemeClr val="dk2"/>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7" name="Google Shape;37;p6"/>
          <p:cNvSpPr txBox="1">
            <a:spLocks noGrp="1"/>
          </p:cNvSpPr>
          <p:nvPr>
            <p:ph type="body" idx="4"/>
          </p:nvPr>
        </p:nvSpPr>
        <p:spPr>
          <a:xfrm>
            <a:off x="5922000" y="1260000"/>
            <a:ext cx="5472000" cy="45000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200"/>
              </a:spcBef>
              <a:spcAft>
                <a:spcPts val="0"/>
              </a:spcAft>
              <a:buClr>
                <a:srgbClr val="004990"/>
              </a:buClr>
              <a:buSzPts val="2000"/>
              <a:buFont typeface="Arial"/>
              <a:buChar char="•"/>
              <a:defRPr sz="2000" b="0" i="0" u="none" strike="noStrike" cap="none">
                <a:solidFill>
                  <a:srgbClr val="004990"/>
                </a:solidFill>
                <a:latin typeface="Arial"/>
                <a:ea typeface="Arial"/>
                <a:cs typeface="Arial"/>
                <a:sym typeface="Arial"/>
              </a:defRPr>
            </a:lvl1pPr>
            <a:lvl2pPr marL="914400" marR="0" lvl="1" indent="-342900" algn="l" rtl="0">
              <a:lnSpc>
                <a:spcPct val="90000"/>
              </a:lnSpc>
              <a:spcBef>
                <a:spcPts val="600"/>
              </a:spcBef>
              <a:spcAft>
                <a:spcPts val="0"/>
              </a:spcAft>
              <a:buClr>
                <a:srgbClr val="004990"/>
              </a:buClr>
              <a:buSzPts val="1800"/>
              <a:buFont typeface="Arial"/>
              <a:buChar char="‒"/>
              <a:defRPr sz="1800" b="0" i="0" u="none" strike="noStrike" cap="none">
                <a:solidFill>
                  <a:srgbClr val="004990"/>
                </a:solidFill>
                <a:latin typeface="Arial"/>
                <a:ea typeface="Arial"/>
                <a:cs typeface="Arial"/>
                <a:sym typeface="Arial"/>
              </a:defRPr>
            </a:lvl2pPr>
            <a:lvl3pPr marL="1371600" marR="0" lvl="2" indent="-330200" algn="l" rtl="0">
              <a:lnSpc>
                <a:spcPct val="90000"/>
              </a:lnSpc>
              <a:spcBef>
                <a:spcPts val="300"/>
              </a:spcBef>
              <a:spcAft>
                <a:spcPts val="0"/>
              </a:spcAft>
              <a:buClr>
                <a:srgbClr val="004990"/>
              </a:buClr>
              <a:buSzPts val="1600"/>
              <a:buFont typeface="Arial"/>
              <a:buChar char="•"/>
              <a:defRPr sz="1600" b="0" i="0" u="none" strike="noStrike" cap="none">
                <a:solidFill>
                  <a:srgbClr val="004990"/>
                </a:solidFill>
                <a:latin typeface="Arial"/>
                <a:ea typeface="Arial"/>
                <a:cs typeface="Arial"/>
                <a:sym typeface="Arial"/>
              </a:defRPr>
            </a:lvl3pPr>
            <a:lvl4pPr marL="1828800" marR="0" lvl="3" indent="-317500" algn="l" rtl="0">
              <a:lnSpc>
                <a:spcPct val="90000"/>
              </a:lnSpc>
              <a:spcBef>
                <a:spcPts val="200"/>
              </a:spcBef>
              <a:spcAft>
                <a:spcPts val="0"/>
              </a:spcAft>
              <a:buClr>
                <a:srgbClr val="004990"/>
              </a:buClr>
              <a:buSzPts val="1400"/>
              <a:buFont typeface="Arial"/>
              <a:buChar char="‒"/>
              <a:defRPr sz="1400" b="0" i="0" u="none" strike="noStrike" cap="none">
                <a:solidFill>
                  <a:srgbClr val="004990"/>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40.jpe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44.jpe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46.jpe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47.jpe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8.xml"/><Relationship Id="rId1" Type="http://schemas.openxmlformats.org/officeDocument/2006/relationships/slideLayout" Target="../slideLayouts/slideLayout5.xml"/><Relationship Id="rId5" Type="http://schemas.openxmlformats.org/officeDocument/2006/relationships/image" Target="../media/image69.png"/><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74.png"/><Relationship Id="rId4" Type="http://schemas.openxmlformats.org/officeDocument/2006/relationships/image" Target="../media/image73.jpeg"/></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2.xml"/><Relationship Id="rId1" Type="http://schemas.openxmlformats.org/officeDocument/2006/relationships/slideLayout" Target="../slideLayouts/slideLayout5.xml"/><Relationship Id="rId5" Type="http://schemas.openxmlformats.org/officeDocument/2006/relationships/image" Target="../media/image79.png"/><Relationship Id="rId4" Type="http://schemas.openxmlformats.org/officeDocument/2006/relationships/image" Target="../media/image78.png"/></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3.xml"/><Relationship Id="rId1" Type="http://schemas.openxmlformats.org/officeDocument/2006/relationships/slideLayout" Target="../slideLayouts/slideLayout5.xml"/><Relationship Id="rId5" Type="http://schemas.openxmlformats.org/officeDocument/2006/relationships/image" Target="../media/image82.png"/><Relationship Id="rId4" Type="http://schemas.openxmlformats.org/officeDocument/2006/relationships/image" Target="../media/image81.png"/></Relationships>
</file>

<file path=ppt/slides/_rels/slide4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4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87.png"/></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88.jpeg"/></Relationships>
</file>

<file path=ppt/slides/_rels/slide4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5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96.png"/></Relationships>
</file>

<file path=ppt/slides/_rels/slide5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image" Target="../media/image98.png"/></Relationships>
</file>

<file path=ppt/slides/_rels/slide5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image" Target="../media/image100.jpeg"/></Relationships>
</file>

<file path=ppt/slides/_rels/slide5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image" Target="../media/image102.png"/></Relationships>
</file>

<file path=ppt/slides/_rels/slide5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7.xml"/><Relationship Id="rId1" Type="http://schemas.openxmlformats.org/officeDocument/2006/relationships/slideLayout" Target="../slideLayouts/slideLayout5.xml"/><Relationship Id="rId5" Type="http://schemas.openxmlformats.org/officeDocument/2006/relationships/image" Target="../media/image105.png"/><Relationship Id="rId4" Type="http://schemas.openxmlformats.org/officeDocument/2006/relationships/image" Target="../media/image104.png"/></Relationships>
</file>

<file path=ppt/slides/_rels/slide5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6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8.xml"/><Relationship Id="rId1" Type="http://schemas.openxmlformats.org/officeDocument/2006/relationships/slideLayout" Target="../slideLayouts/slideLayout4.xml"/><Relationship Id="rId6" Type="http://schemas.openxmlformats.org/officeDocument/2006/relationships/image" Target="../media/image116.jpg"/><Relationship Id="rId5" Type="http://schemas.openxmlformats.org/officeDocument/2006/relationships/image" Target="../media/image115.png"/><Relationship Id="rId4" Type="http://schemas.openxmlformats.org/officeDocument/2006/relationships/image" Target="../media/image114.jpeg"/></Relationships>
</file>

<file path=ppt/slides/_rels/slide69.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Google Shape;42;p7"/>
          <p:cNvSpPr txBox="1">
            <a:spLocks noGrp="1"/>
          </p:cNvSpPr>
          <p:nvPr>
            <p:ph type="ctrTitle"/>
          </p:nvPr>
        </p:nvSpPr>
        <p:spPr>
          <a:xfrm>
            <a:off x="2197100" y="1312985"/>
            <a:ext cx="7797900" cy="17391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dk2"/>
              </a:buClr>
              <a:buSzPts val="3600"/>
              <a:buFont typeface="Arial"/>
              <a:buNone/>
            </a:pPr>
            <a:r>
              <a:rPr lang="en-US" sz="3600"/>
              <a:t> MANAGEMENT AND TREATMENT OF GLOMERULAR DISEASES</a:t>
            </a:r>
            <a:endParaRPr sz="3600"/>
          </a:p>
        </p:txBody>
      </p:sp>
      <p:sp>
        <p:nvSpPr>
          <p:cNvPr id="43" name="Google Shape;43;p7"/>
          <p:cNvSpPr txBox="1">
            <a:spLocks noGrp="1"/>
          </p:cNvSpPr>
          <p:nvPr>
            <p:ph type="subTitle" idx="1"/>
          </p:nvPr>
        </p:nvSpPr>
        <p:spPr>
          <a:xfrm>
            <a:off x="2197098" y="3615459"/>
            <a:ext cx="7797900" cy="904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2"/>
              </a:buClr>
              <a:buSzPts val="2400"/>
              <a:buFont typeface="Arial"/>
              <a:buNone/>
            </a:pPr>
            <a:endParaRPr sz="3600" b="1">
              <a:solidFill>
                <a:srgbClr val="004F8E"/>
              </a:solidFill>
            </a:endParaRPr>
          </a:p>
          <a:p>
            <a:pPr marL="0" lvl="0" indent="0" algn="ctr" rtl="0">
              <a:lnSpc>
                <a:spcPct val="100000"/>
              </a:lnSpc>
              <a:spcBef>
                <a:spcPts val="0"/>
              </a:spcBef>
              <a:spcAft>
                <a:spcPts val="0"/>
              </a:spcAft>
              <a:buClr>
                <a:schemeClr val="dk2"/>
              </a:buClr>
              <a:buSzPts val="2400"/>
              <a:buNone/>
            </a:pPr>
            <a:endParaRPr sz="3600"/>
          </a:p>
          <a:p>
            <a:pPr marL="0" lvl="0" indent="0" algn="ctr" rtl="0">
              <a:lnSpc>
                <a:spcPct val="100000"/>
              </a:lnSpc>
              <a:spcBef>
                <a:spcPts val="0"/>
              </a:spcBef>
              <a:spcAft>
                <a:spcPts val="0"/>
              </a:spcAft>
              <a:buClr>
                <a:schemeClr val="dk2"/>
              </a:buClr>
              <a:buSzPts val="2400"/>
              <a:buNone/>
            </a:pPr>
            <a:endParaRPr sz="3600"/>
          </a:p>
          <a:p>
            <a:pPr marL="0" lvl="0" indent="0" algn="ctr" rtl="0">
              <a:lnSpc>
                <a:spcPct val="100000"/>
              </a:lnSpc>
              <a:spcBef>
                <a:spcPts val="0"/>
              </a:spcBef>
              <a:spcAft>
                <a:spcPts val="0"/>
              </a:spcAft>
              <a:buClr>
                <a:schemeClr val="dk2"/>
              </a:buClr>
              <a:buSzPts val="2400"/>
              <a:buNone/>
            </a:pPr>
            <a:r>
              <a:rPr lang="en-US" sz="2800"/>
              <a:t>CONCLUSIONS FROM A </a:t>
            </a:r>
            <a:endParaRPr/>
          </a:p>
          <a:p>
            <a:pPr marL="0" lvl="0" indent="0" algn="ctr" rtl="0">
              <a:lnSpc>
                <a:spcPct val="100000"/>
              </a:lnSpc>
              <a:spcBef>
                <a:spcPts val="0"/>
              </a:spcBef>
              <a:spcAft>
                <a:spcPts val="0"/>
              </a:spcAft>
              <a:buClr>
                <a:schemeClr val="dk2"/>
              </a:buClr>
              <a:buSzPts val="2400"/>
              <a:buNone/>
            </a:pPr>
            <a:r>
              <a:rPr lang="en-US" sz="2800"/>
              <a:t>KDIGO CONTROVERSIES CONFERENCE</a:t>
            </a:r>
            <a:endParaRPr sz="2800"/>
          </a:p>
        </p:txBody>
      </p:sp>
      <p:sp>
        <p:nvSpPr>
          <p:cNvPr id="44" name="Google Shape;44;p7"/>
          <p:cNvSpPr txBox="1"/>
          <p:nvPr/>
        </p:nvSpPr>
        <p:spPr>
          <a:xfrm>
            <a:off x="2117778" y="3527739"/>
            <a:ext cx="7797804" cy="90478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4990"/>
              </a:buClr>
              <a:buSzPts val="2400"/>
              <a:buFont typeface="Arial"/>
              <a:buNone/>
            </a:pPr>
            <a:r>
              <a:rPr lang="en-US" sz="4400" b="1" i="0" u="none" strike="noStrike" cap="small">
                <a:solidFill>
                  <a:srgbClr val="004F8E"/>
                </a:solidFill>
                <a:latin typeface="Arial"/>
                <a:ea typeface="Arial"/>
                <a:cs typeface="Arial"/>
                <a:sym typeface="Arial"/>
              </a:rPr>
              <a:t>Lupus Nephritis</a:t>
            </a:r>
            <a:endParaRPr sz="4400" b="1" i="0" u="none" strike="noStrike" cap="small">
              <a:solidFill>
                <a:srgbClr val="004F8E"/>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1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6884" y="321940"/>
            <a:ext cx="5330307" cy="6344530"/>
          </a:xfrm>
          <a:prstGeom prst="rect">
            <a:avLst/>
          </a:prstGeom>
          <a:noFill/>
          <a:ln>
            <a:noFill/>
          </a:ln>
        </p:spPr>
      </p:pic>
      <p:pic>
        <p:nvPicPr>
          <p:cNvPr id="105" name="Google Shape;105;p16" descr="nrneph.2017.85-f1.jp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417190" y="373103"/>
            <a:ext cx="6704969" cy="6398400"/>
          </a:xfrm>
          <a:prstGeom prst="rect">
            <a:avLst/>
          </a:prstGeom>
          <a:noFill/>
          <a:ln>
            <a:noFill/>
          </a:ln>
        </p:spPr>
      </p:pic>
      <p:sp>
        <p:nvSpPr>
          <p:cNvPr id="106" name="Google Shape;106;p16"/>
          <p:cNvSpPr txBox="1"/>
          <p:nvPr/>
        </p:nvSpPr>
        <p:spPr>
          <a:xfrm>
            <a:off x="7719801" y="6526872"/>
            <a:ext cx="2880765"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Nat Rev Nephrol. 2017; 13:483-495</a:t>
            </a:r>
            <a:endParaRPr sz="1200" b="0" i="0" u="none" strike="noStrike" cap="non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1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36211" y="851399"/>
            <a:ext cx="11277436" cy="4529805"/>
          </a:xfrm>
          <a:prstGeom prst="rect">
            <a:avLst/>
          </a:prstGeom>
          <a:noFill/>
          <a:ln>
            <a:noFill/>
          </a:ln>
        </p:spPr>
      </p:pic>
      <p:pic>
        <p:nvPicPr>
          <p:cNvPr id="113" name="Google Shape;113;p1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413862" y="5425823"/>
            <a:ext cx="3201738" cy="26681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219151" y="328096"/>
            <a:ext cx="7867672" cy="6408523"/>
          </a:xfrm>
          <a:prstGeom prst="rect">
            <a:avLst/>
          </a:prstGeom>
          <a:noFill/>
          <a:ln>
            <a:noFill/>
          </a:ln>
        </p:spPr>
      </p:pic>
      <p:pic>
        <p:nvPicPr>
          <p:cNvPr id="119" name="Google Shape;119;p1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956762" y="6685214"/>
            <a:ext cx="2073416" cy="17278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19" descr="https://ars.els-cdn.com/content/image/1-s2.0-S0085253817308591-gr1_lrg.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33794" y="417916"/>
            <a:ext cx="9031930" cy="5325394"/>
          </a:xfrm>
          <a:prstGeom prst="rect">
            <a:avLst/>
          </a:prstGeom>
          <a:noFill/>
          <a:ln>
            <a:noFill/>
          </a:ln>
        </p:spPr>
      </p:pic>
      <p:pic>
        <p:nvPicPr>
          <p:cNvPr id="125" name="Google Shape;125;p1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41410" y="5802012"/>
            <a:ext cx="10158413" cy="876300"/>
          </a:xfrm>
          <a:prstGeom prst="rect">
            <a:avLst/>
          </a:prstGeom>
          <a:noFill/>
          <a:ln>
            <a:noFill/>
          </a:ln>
        </p:spPr>
      </p:pic>
      <p:pic>
        <p:nvPicPr>
          <p:cNvPr id="126" name="Google Shape;126;p19"/>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488606" y="6466176"/>
            <a:ext cx="2477118" cy="20642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20" descr="https://ars.els-cdn.com/content/image/1-s2.0-S0085253817308591-gr2_lrg.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204853" y="331390"/>
            <a:ext cx="4759075" cy="4419290"/>
          </a:xfrm>
          <a:prstGeom prst="rect">
            <a:avLst/>
          </a:prstGeom>
          <a:noFill/>
          <a:ln>
            <a:noFill/>
          </a:ln>
        </p:spPr>
      </p:pic>
      <p:pic>
        <p:nvPicPr>
          <p:cNvPr id="132" name="Google Shape;132;p2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68404" y="4876151"/>
            <a:ext cx="10847196" cy="1843514"/>
          </a:xfrm>
          <a:prstGeom prst="rect">
            <a:avLst/>
          </a:prstGeom>
          <a:noFill/>
          <a:ln>
            <a:noFill/>
          </a:ln>
        </p:spPr>
      </p:pic>
      <p:pic>
        <p:nvPicPr>
          <p:cNvPr id="133" name="Google Shape;133;p2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500110" y="6572653"/>
            <a:ext cx="2477118" cy="20642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2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38125" y="347958"/>
            <a:ext cx="9650909" cy="2678464"/>
          </a:xfrm>
          <a:prstGeom prst="rect">
            <a:avLst/>
          </a:prstGeom>
          <a:noFill/>
          <a:ln>
            <a:noFill/>
          </a:ln>
        </p:spPr>
      </p:pic>
      <p:pic>
        <p:nvPicPr>
          <p:cNvPr id="139" name="Google Shape;139;p2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61662" y="3212539"/>
            <a:ext cx="10134600" cy="3443287"/>
          </a:xfrm>
          <a:prstGeom prst="rect">
            <a:avLst/>
          </a:prstGeom>
          <a:noFill/>
          <a:ln>
            <a:noFill/>
          </a:ln>
        </p:spPr>
      </p:pic>
      <p:pic>
        <p:nvPicPr>
          <p:cNvPr id="140" name="Google Shape;140;p21"/>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214744" y="2745120"/>
            <a:ext cx="2477118" cy="20642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2"/>
          <p:cNvSpPr txBox="1">
            <a:spLocks noGrp="1"/>
          </p:cNvSpPr>
          <p:nvPr>
            <p:ph type="body" idx="4"/>
          </p:nvPr>
        </p:nvSpPr>
        <p:spPr>
          <a:xfrm>
            <a:off x="6353346" y="490429"/>
            <a:ext cx="5472000" cy="5319651"/>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According to the Systemic Lupus International Collaborating Clinic diagnostic criteria for systemic lupus erythematosus (SLE), </a:t>
            </a:r>
            <a:r>
              <a:rPr lang="en-US" sz="2400" b="1"/>
              <a:t>immune complex GN consistent with LN </a:t>
            </a:r>
            <a:r>
              <a:rPr lang="en-US" sz="2400"/>
              <a:t>in the setting of a </a:t>
            </a:r>
            <a:r>
              <a:rPr lang="en-US" sz="2400" b="1"/>
              <a:t>positive antinuclear antibody or anti–double stranded DNA </a:t>
            </a:r>
            <a:r>
              <a:rPr lang="en-US" sz="2400"/>
              <a:t>is </a:t>
            </a:r>
            <a:r>
              <a:rPr lang="en-US" sz="2400" i="1" u="sng"/>
              <a:t>sufﬁcient for diagnosing SLE</a:t>
            </a:r>
            <a:r>
              <a:rPr lang="en-US" sz="2400"/>
              <a:t>.</a:t>
            </a:r>
            <a:endParaRPr/>
          </a:p>
          <a:p>
            <a:pPr marL="228531" lvl="0" indent="-228531" algn="l" rtl="0">
              <a:lnSpc>
                <a:spcPct val="90000"/>
              </a:lnSpc>
              <a:spcBef>
                <a:spcPts val="1200"/>
              </a:spcBef>
              <a:spcAft>
                <a:spcPts val="0"/>
              </a:spcAft>
              <a:buClr>
                <a:srgbClr val="004990"/>
              </a:buClr>
              <a:buSzPts val="2400"/>
              <a:buChar char="•"/>
            </a:pPr>
            <a:r>
              <a:rPr lang="en-US" sz="2400"/>
              <a:t>Systemic Lupus International Collaborating Clinic criteria demonstrated increased sensitivity when compared with American College of Rheumatology classiﬁcation with similar speciﬁcity in the validation cohort.</a:t>
            </a:r>
            <a:endParaRPr sz="2400"/>
          </a:p>
        </p:txBody>
      </p:sp>
      <p:pic>
        <p:nvPicPr>
          <p:cNvPr id="147" name="Google Shape;147;p2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09770" y="380325"/>
            <a:ext cx="5989375" cy="1864112"/>
          </a:xfrm>
          <a:prstGeom prst="rect">
            <a:avLst/>
          </a:prstGeom>
          <a:noFill/>
          <a:ln>
            <a:noFill/>
          </a:ln>
        </p:spPr>
      </p:pic>
      <p:pic>
        <p:nvPicPr>
          <p:cNvPr id="148" name="Google Shape;148;p2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78030" y="2701317"/>
            <a:ext cx="4243447" cy="3880933"/>
          </a:xfrm>
          <a:prstGeom prst="rect">
            <a:avLst/>
          </a:prstGeom>
          <a:noFill/>
          <a:ln>
            <a:noFill/>
          </a:ln>
        </p:spPr>
      </p:pic>
      <p:pic>
        <p:nvPicPr>
          <p:cNvPr id="149" name="Google Shape;149;p22"/>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096971" y="2145623"/>
            <a:ext cx="2028700" cy="19762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2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09770" y="380325"/>
            <a:ext cx="5989375" cy="1864112"/>
          </a:xfrm>
          <a:prstGeom prst="rect">
            <a:avLst/>
          </a:prstGeom>
          <a:noFill/>
          <a:ln>
            <a:noFill/>
          </a:ln>
        </p:spPr>
      </p:pic>
      <p:pic>
        <p:nvPicPr>
          <p:cNvPr id="156" name="Google Shape;156;p2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096971" y="2145623"/>
            <a:ext cx="2028700" cy="197628"/>
          </a:xfrm>
          <a:prstGeom prst="rect">
            <a:avLst/>
          </a:prstGeom>
          <a:noFill/>
          <a:ln>
            <a:noFill/>
          </a:ln>
        </p:spPr>
      </p:pic>
      <p:pic>
        <p:nvPicPr>
          <p:cNvPr id="157" name="Google Shape;157;p2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71188" y="2687359"/>
            <a:ext cx="10708965" cy="2577714"/>
          </a:xfrm>
          <a:prstGeom prst="rect">
            <a:avLst/>
          </a:prstGeom>
          <a:noFill/>
          <a:ln>
            <a:noFill/>
          </a:ln>
        </p:spPr>
      </p:pic>
      <p:sp>
        <p:nvSpPr>
          <p:cNvPr id="158" name="Google Shape;158;p23"/>
          <p:cNvSpPr txBox="1">
            <a:spLocks noGrp="1"/>
          </p:cNvSpPr>
          <p:nvPr>
            <p:ph type="body" idx="4"/>
          </p:nvPr>
        </p:nvSpPr>
        <p:spPr>
          <a:xfrm>
            <a:off x="425787" y="5380851"/>
            <a:ext cx="11205557" cy="148524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en-US" sz="2400">
                <a:solidFill>
                  <a:srgbClr val="0B5394"/>
                </a:solidFill>
              </a:rPr>
              <a:t>When applied to a cohort of patients with immune complex GN, the Systemic Lupus International Collaborating Clinic criteria demonstrated decreased speciﬁcity compared with those of the American College of Rheumatology, with some patients incorrectly identiﬁed as having SLE. </a:t>
            </a:r>
            <a:endParaRPr/>
          </a:p>
          <a:p>
            <a:pPr marL="0" lvl="0" indent="0" algn="l" rtl="0">
              <a:lnSpc>
                <a:spcPct val="90000"/>
              </a:lnSpc>
              <a:spcBef>
                <a:spcPts val="1200"/>
              </a:spcBef>
              <a:spcAft>
                <a:spcPts val="0"/>
              </a:spcAft>
              <a:buSzPts val="1999"/>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4"/>
          <p:cNvSpPr txBox="1"/>
          <p:nvPr/>
        </p:nvSpPr>
        <p:spPr>
          <a:xfrm>
            <a:off x="2096802" y="788649"/>
            <a:ext cx="956092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509D"/>
                </a:solidFill>
                <a:latin typeface="Arial"/>
                <a:ea typeface="Arial"/>
                <a:cs typeface="Arial"/>
                <a:sym typeface="Arial"/>
              </a:rPr>
              <a:t>PATHOGENESIS</a:t>
            </a:r>
            <a:endParaRPr sz="28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5"/>
          <p:cNvSpPr txBox="1">
            <a:spLocks noGrp="1"/>
          </p:cNvSpPr>
          <p:nvPr>
            <p:ph type="body" idx="4"/>
          </p:nvPr>
        </p:nvSpPr>
        <p:spPr>
          <a:xfrm>
            <a:off x="6103712" y="2939958"/>
            <a:ext cx="5715000" cy="1765341"/>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The pathogenesis of LN involves genetic, epigenetic, immunoregulatory, hormonal, and environmental phenomena.</a:t>
            </a:r>
            <a:endParaRPr sz="2400"/>
          </a:p>
        </p:txBody>
      </p:sp>
      <p:pic>
        <p:nvPicPr>
          <p:cNvPr id="169" name="Google Shape;169;p2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51824" y="489465"/>
            <a:ext cx="5177825" cy="6165099"/>
          </a:xfrm>
          <a:prstGeom prst="rect">
            <a:avLst/>
          </a:prstGeom>
          <a:noFill/>
          <a:ln>
            <a:noFill/>
          </a:ln>
        </p:spPr>
      </p:pic>
      <p:pic>
        <p:nvPicPr>
          <p:cNvPr id="170" name="Google Shape;170;p2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291839" y="489465"/>
            <a:ext cx="5225456" cy="1758065"/>
          </a:xfrm>
          <a:prstGeom prst="rect">
            <a:avLst/>
          </a:prstGeom>
          <a:noFill/>
          <a:ln>
            <a:noFill/>
          </a:ln>
        </p:spPr>
      </p:pic>
      <p:pic>
        <p:nvPicPr>
          <p:cNvPr id="171" name="Google Shape;171;p25"/>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998343" y="2277269"/>
            <a:ext cx="1812448" cy="19594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pic>
        <p:nvPicPr>
          <p:cNvPr id="50" name="Google Shape;50;p8" descr="https://pbs.twimg.com/media/DO3wbMiUEAAb8C4.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40250" y="394138"/>
            <a:ext cx="5615464" cy="6306207"/>
          </a:xfrm>
          <a:prstGeom prst="rect">
            <a:avLst/>
          </a:prstGeom>
          <a:noFill/>
          <a:ln w="9525" cap="flat" cmpd="sng">
            <a:solidFill>
              <a:srgbClr val="000000"/>
            </a:solidFill>
            <a:prstDash val="solid"/>
            <a:round/>
            <a:headEnd type="none" w="sm" len="sm"/>
            <a:tailEnd type="none" w="sm" len="sm"/>
          </a:ln>
        </p:spPr>
      </p:pic>
      <p:pic>
        <p:nvPicPr>
          <p:cNvPr id="51" name="Google Shape;51;p8"/>
          <p:cNvPicPr preferRelativeResize="0"/>
          <p:nvPr/>
        </p:nvPicPr>
        <p:blipFill rotWithShape="1">
          <a:blip r:embed="rId4">
            <a:alphaModFix/>
          </a:blip>
          <a:srcRect/>
          <a:stretch/>
        </p:blipFill>
        <p:spPr>
          <a:xfrm>
            <a:off x="6008418" y="781050"/>
            <a:ext cx="6086475" cy="5295900"/>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2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922894" y="385307"/>
            <a:ext cx="7005637" cy="1800225"/>
          </a:xfrm>
          <a:prstGeom prst="rect">
            <a:avLst/>
          </a:prstGeom>
          <a:noFill/>
          <a:ln>
            <a:noFill/>
          </a:ln>
        </p:spPr>
      </p:pic>
      <p:sp>
        <p:nvSpPr>
          <p:cNvPr id="178" name="Google Shape;178;p26"/>
          <p:cNvSpPr txBox="1">
            <a:spLocks noGrp="1"/>
          </p:cNvSpPr>
          <p:nvPr>
            <p:ph type="body" idx="4"/>
          </p:nvPr>
        </p:nvSpPr>
        <p:spPr>
          <a:xfrm>
            <a:off x="6665593" y="2439768"/>
            <a:ext cx="5472000" cy="3715811"/>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i="1"/>
              <a:t>In situ </a:t>
            </a:r>
            <a:r>
              <a:rPr lang="en-US" sz="2400"/>
              <a:t>formation of immune complexes with complement activation and induction of inflammatory mediators results in chemotaxis and activation of inflammatory cells within the kidney and further release of pro-inflammatory signals and mediators, leading to injury and damage of cellular and structural elements within the renal parenchyma</a:t>
            </a:r>
            <a:endParaRPr/>
          </a:p>
        </p:txBody>
      </p:sp>
      <p:pic>
        <p:nvPicPr>
          <p:cNvPr id="179" name="Google Shape;179;p26" descr="D:\kuloth\2014\Nov\19-11-2014\NR_aop\slides_img\nrneph.2014.215-f1.jp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94538" y="1374432"/>
            <a:ext cx="5783839" cy="4495603"/>
          </a:xfrm>
          <a:prstGeom prst="rect">
            <a:avLst/>
          </a:prstGeom>
          <a:noFill/>
          <a:ln>
            <a:noFill/>
          </a:ln>
        </p:spPr>
      </p:pic>
      <p:pic>
        <p:nvPicPr>
          <p:cNvPr id="180" name="Google Shape;180;p2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921879" y="6079468"/>
            <a:ext cx="2195700" cy="17539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7"/>
          <p:cNvSpPr txBox="1">
            <a:spLocks noGrp="1"/>
          </p:cNvSpPr>
          <p:nvPr>
            <p:ph type="body" idx="4"/>
          </p:nvPr>
        </p:nvSpPr>
        <p:spPr>
          <a:xfrm>
            <a:off x="6103712" y="2939958"/>
            <a:ext cx="5715000" cy="1765341"/>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Multiple gene polymorphisms have been associated with an increased risk of SLE and/or LN.</a:t>
            </a:r>
            <a:endParaRPr/>
          </a:p>
        </p:txBody>
      </p:sp>
      <p:pic>
        <p:nvPicPr>
          <p:cNvPr id="186" name="Google Shape;186;p2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291839" y="489465"/>
            <a:ext cx="5225456" cy="1758065"/>
          </a:xfrm>
          <a:prstGeom prst="rect">
            <a:avLst/>
          </a:prstGeom>
          <a:noFill/>
          <a:ln>
            <a:noFill/>
          </a:ln>
        </p:spPr>
      </p:pic>
      <p:pic>
        <p:nvPicPr>
          <p:cNvPr id="187" name="Google Shape;187;p2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998343" y="2277269"/>
            <a:ext cx="1812448" cy="195940"/>
          </a:xfrm>
          <a:prstGeom prst="rect">
            <a:avLst/>
          </a:prstGeom>
          <a:noFill/>
          <a:ln>
            <a:noFill/>
          </a:ln>
        </p:spPr>
      </p:pic>
      <p:pic>
        <p:nvPicPr>
          <p:cNvPr id="188" name="Google Shape;188;p27"/>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3675" y="551798"/>
            <a:ext cx="5997462" cy="603246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8"/>
          <p:cNvSpPr txBox="1">
            <a:spLocks noGrp="1"/>
          </p:cNvSpPr>
          <p:nvPr>
            <p:ph type="body" idx="4"/>
          </p:nvPr>
        </p:nvSpPr>
        <p:spPr>
          <a:xfrm>
            <a:off x="6134100" y="1952237"/>
            <a:ext cx="5472000" cy="1183942"/>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Multiple gene polymorphisms have been associated with an increased risk of SLE and/or LN.</a:t>
            </a:r>
            <a:endParaRPr sz="2400"/>
          </a:p>
        </p:txBody>
      </p:sp>
      <p:pic>
        <p:nvPicPr>
          <p:cNvPr id="195" name="Google Shape;195;p2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03717" y="399877"/>
            <a:ext cx="4619625" cy="6296025"/>
          </a:xfrm>
          <a:prstGeom prst="rect">
            <a:avLst/>
          </a:prstGeom>
          <a:noFill/>
          <a:ln>
            <a:noFill/>
          </a:ln>
        </p:spPr>
      </p:pic>
      <p:pic>
        <p:nvPicPr>
          <p:cNvPr id="196" name="Google Shape;196;p2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800291" y="488608"/>
            <a:ext cx="5933162" cy="904472"/>
          </a:xfrm>
          <a:prstGeom prst="rect">
            <a:avLst/>
          </a:prstGeom>
          <a:noFill/>
          <a:ln>
            <a:noFill/>
          </a:ln>
        </p:spPr>
      </p:pic>
      <p:pic>
        <p:nvPicPr>
          <p:cNvPr id="197" name="Google Shape;197;p2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314367" y="6695902"/>
            <a:ext cx="3708975" cy="16561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9"/>
          <p:cNvSpPr txBox="1">
            <a:spLocks noGrp="1"/>
          </p:cNvSpPr>
          <p:nvPr>
            <p:ph type="body" idx="4"/>
          </p:nvPr>
        </p:nvSpPr>
        <p:spPr>
          <a:xfrm>
            <a:off x="6249682" y="2939958"/>
            <a:ext cx="5715000" cy="1765341"/>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Identiﬁcation of these polymorphisms has given insight into pathways involved in the pathogenesis of LN.</a:t>
            </a:r>
            <a:endParaRPr/>
          </a:p>
        </p:txBody>
      </p:sp>
      <p:pic>
        <p:nvPicPr>
          <p:cNvPr id="203" name="Google Shape;203;p2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291839" y="489465"/>
            <a:ext cx="5225456" cy="1758065"/>
          </a:xfrm>
          <a:prstGeom prst="rect">
            <a:avLst/>
          </a:prstGeom>
          <a:noFill/>
          <a:ln>
            <a:noFill/>
          </a:ln>
        </p:spPr>
      </p:pic>
      <p:pic>
        <p:nvPicPr>
          <p:cNvPr id="204" name="Google Shape;204;p2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998343" y="2277269"/>
            <a:ext cx="1812448" cy="195940"/>
          </a:xfrm>
          <a:prstGeom prst="rect">
            <a:avLst/>
          </a:prstGeom>
          <a:noFill/>
          <a:ln>
            <a:noFill/>
          </a:ln>
        </p:spPr>
      </p:pic>
      <p:pic>
        <p:nvPicPr>
          <p:cNvPr id="205" name="Google Shape;205;p29"/>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22242" y="587314"/>
            <a:ext cx="6021469" cy="604074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0"/>
          <p:cNvSpPr txBox="1">
            <a:spLocks noGrp="1"/>
          </p:cNvSpPr>
          <p:nvPr>
            <p:ph type="body" idx="4"/>
          </p:nvPr>
        </p:nvSpPr>
        <p:spPr>
          <a:xfrm>
            <a:off x="6134100" y="1952237"/>
            <a:ext cx="5472000" cy="1183942"/>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Identiﬁcation of these polymorphisms has given insight into pathways involved in the pathogenesis of LN.</a:t>
            </a:r>
            <a:endParaRPr/>
          </a:p>
        </p:txBody>
      </p:sp>
      <p:pic>
        <p:nvPicPr>
          <p:cNvPr id="212" name="Google Shape;212;p3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668918" y="488607"/>
            <a:ext cx="6467426" cy="985917"/>
          </a:xfrm>
          <a:prstGeom prst="rect">
            <a:avLst/>
          </a:prstGeom>
          <a:noFill/>
          <a:ln>
            <a:noFill/>
          </a:ln>
        </p:spPr>
      </p:pic>
      <p:pic>
        <p:nvPicPr>
          <p:cNvPr id="213" name="Google Shape;213;p3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164430" y="6474914"/>
            <a:ext cx="3708975" cy="165610"/>
          </a:xfrm>
          <a:prstGeom prst="rect">
            <a:avLst/>
          </a:prstGeom>
          <a:noFill/>
          <a:ln>
            <a:noFill/>
          </a:ln>
        </p:spPr>
      </p:pic>
      <p:pic>
        <p:nvPicPr>
          <p:cNvPr id="214" name="Google Shape;214;p3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12476" y="1177948"/>
            <a:ext cx="5658750" cy="5175787"/>
          </a:xfrm>
          <a:prstGeom prst="rect">
            <a:avLst/>
          </a:prstGeom>
          <a:noFill/>
          <a:ln>
            <a:noFill/>
          </a:ln>
        </p:spPr>
      </p:pic>
      <p:sp>
        <p:nvSpPr>
          <p:cNvPr id="215" name="Google Shape;215;p30"/>
          <p:cNvSpPr txBox="1"/>
          <p:nvPr/>
        </p:nvSpPr>
        <p:spPr>
          <a:xfrm>
            <a:off x="5932019" y="5475241"/>
            <a:ext cx="6417141"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2"/>
                </a:solidFill>
                <a:latin typeface="Arial"/>
                <a:ea typeface="Arial"/>
                <a:cs typeface="Arial"/>
                <a:sym typeface="Arial"/>
              </a:rPr>
              <a:t>Innate immunity processes contribute to lupus nephritis</a:t>
            </a:r>
            <a:endParaRPr sz="1800" b="0" i="0" u="none" strike="noStrike" cap="none">
              <a:solidFill>
                <a:schemeClr val="dk2"/>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1"/>
          <p:cNvSpPr txBox="1">
            <a:spLocks noGrp="1"/>
          </p:cNvSpPr>
          <p:nvPr>
            <p:ph type="body" idx="4"/>
          </p:nvPr>
        </p:nvSpPr>
        <p:spPr>
          <a:xfrm>
            <a:off x="6134100" y="1952237"/>
            <a:ext cx="5472000" cy="1183942"/>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Identiﬁcation of these polymorphisms has given insight into pathways involved in the pathogenesis of LN.</a:t>
            </a:r>
            <a:endParaRPr/>
          </a:p>
        </p:txBody>
      </p:sp>
      <p:pic>
        <p:nvPicPr>
          <p:cNvPr id="222" name="Google Shape;222;p3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668918" y="488607"/>
            <a:ext cx="6467426" cy="985917"/>
          </a:xfrm>
          <a:prstGeom prst="rect">
            <a:avLst/>
          </a:prstGeom>
          <a:noFill/>
          <a:ln>
            <a:noFill/>
          </a:ln>
        </p:spPr>
      </p:pic>
      <p:pic>
        <p:nvPicPr>
          <p:cNvPr id="223" name="Google Shape;223;p3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96685" y="6519738"/>
            <a:ext cx="3708975" cy="165610"/>
          </a:xfrm>
          <a:prstGeom prst="rect">
            <a:avLst/>
          </a:prstGeom>
          <a:noFill/>
          <a:ln>
            <a:noFill/>
          </a:ln>
        </p:spPr>
      </p:pic>
      <p:sp>
        <p:nvSpPr>
          <p:cNvPr id="224" name="Google Shape;224;p31"/>
          <p:cNvSpPr txBox="1"/>
          <p:nvPr/>
        </p:nvSpPr>
        <p:spPr>
          <a:xfrm>
            <a:off x="5668918" y="5475241"/>
            <a:ext cx="6811595"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b="1" i="0" u="none" strike="noStrike" cap="none">
                <a:solidFill>
                  <a:schemeClr val="dk2"/>
                </a:solidFill>
                <a:latin typeface="Arial"/>
                <a:ea typeface="Arial"/>
                <a:cs typeface="Arial"/>
                <a:sym typeface="Arial"/>
              </a:rPr>
              <a:t>Adaptive immunity processes contribute to lupus nephritis</a:t>
            </a:r>
            <a:endParaRPr sz="1800" b="0" i="0" u="none" strike="noStrike" cap="none">
              <a:solidFill>
                <a:schemeClr val="dk2"/>
              </a:solidFill>
              <a:latin typeface="Arial"/>
              <a:ea typeface="Arial"/>
              <a:cs typeface="Arial"/>
              <a:sym typeface="Arial"/>
            </a:endParaRPr>
          </a:p>
        </p:txBody>
      </p:sp>
      <p:pic>
        <p:nvPicPr>
          <p:cNvPr id="225" name="Google Shape;225;p31"/>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104040" y="399027"/>
            <a:ext cx="3894267" cy="608964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3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92500" y="297562"/>
            <a:ext cx="5448978" cy="3554023"/>
          </a:xfrm>
          <a:prstGeom prst="rect">
            <a:avLst/>
          </a:prstGeom>
          <a:noFill/>
          <a:ln>
            <a:noFill/>
          </a:ln>
        </p:spPr>
      </p:pic>
      <p:pic>
        <p:nvPicPr>
          <p:cNvPr id="231" name="Google Shape;231;p32"/>
          <p:cNvPicPr preferRelativeResize="0"/>
          <p:nvPr/>
        </p:nvPicPr>
        <p:blipFill rotWithShape="1">
          <a:blip r:embed="rId4">
            <a:alphaModFix/>
          </a:blip>
          <a:srcRect/>
          <a:stretch/>
        </p:blipFill>
        <p:spPr>
          <a:xfrm>
            <a:off x="1072832" y="4066782"/>
            <a:ext cx="9835232" cy="2567513"/>
          </a:xfrm>
          <a:prstGeom prst="rect">
            <a:avLst/>
          </a:prstGeom>
          <a:noFill/>
          <a:ln>
            <a:noFill/>
          </a:ln>
        </p:spPr>
      </p:pic>
      <p:pic>
        <p:nvPicPr>
          <p:cNvPr id="232" name="Google Shape;232;p32"/>
          <p:cNvPicPr preferRelativeResize="0"/>
          <p:nvPr/>
        </p:nvPicPr>
        <p:blipFill rotWithShape="1">
          <a:blip r:embed="rId5">
            <a:alphaModFix/>
          </a:blip>
          <a:srcRect/>
          <a:stretch/>
        </p:blipFill>
        <p:spPr>
          <a:xfrm>
            <a:off x="6577943" y="416587"/>
            <a:ext cx="5050312" cy="331597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3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92500" y="297562"/>
            <a:ext cx="5448978" cy="3554023"/>
          </a:xfrm>
          <a:prstGeom prst="rect">
            <a:avLst/>
          </a:prstGeom>
          <a:noFill/>
          <a:ln>
            <a:noFill/>
          </a:ln>
        </p:spPr>
      </p:pic>
      <p:pic>
        <p:nvPicPr>
          <p:cNvPr id="238" name="Google Shape;238;p33"/>
          <p:cNvPicPr preferRelativeResize="0"/>
          <p:nvPr/>
        </p:nvPicPr>
        <p:blipFill rotWithShape="1">
          <a:blip r:embed="rId4">
            <a:alphaModFix/>
          </a:blip>
          <a:srcRect/>
          <a:stretch/>
        </p:blipFill>
        <p:spPr>
          <a:xfrm>
            <a:off x="1072832" y="4066782"/>
            <a:ext cx="9835232" cy="2567513"/>
          </a:xfrm>
          <a:prstGeom prst="rect">
            <a:avLst/>
          </a:prstGeom>
          <a:noFill/>
          <a:ln>
            <a:noFill/>
          </a:ln>
        </p:spPr>
      </p:pic>
      <p:sp>
        <p:nvSpPr>
          <p:cNvPr id="239" name="Google Shape;239;p33"/>
          <p:cNvSpPr txBox="1">
            <a:spLocks noGrp="1"/>
          </p:cNvSpPr>
          <p:nvPr>
            <p:ph type="body" idx="4"/>
          </p:nvPr>
        </p:nvSpPr>
        <p:spPr>
          <a:xfrm>
            <a:off x="6210546" y="916681"/>
            <a:ext cx="5472000" cy="2447476"/>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LN patients of African ancestry with apolipoprotein L1 (</a:t>
            </a:r>
            <a:r>
              <a:rPr lang="en-US" sz="2400" i="1"/>
              <a:t>APOL1</a:t>
            </a:r>
            <a:r>
              <a:rPr lang="en-US" sz="2400"/>
              <a:t>) risk alleles are at increased risk for worse kidney outcomes; however, </a:t>
            </a:r>
            <a:r>
              <a:rPr lang="en-US" sz="2400" i="1"/>
              <a:t>APOL1</a:t>
            </a:r>
            <a:r>
              <a:rPr lang="en-US" sz="2400"/>
              <a:t> testing is not routinely available and the risks and beneﬁts of </a:t>
            </a:r>
            <a:r>
              <a:rPr lang="en-US" sz="2400" i="1"/>
              <a:t>APOL1</a:t>
            </a:r>
            <a:r>
              <a:rPr lang="en-US" sz="2400"/>
              <a:t> testing need to be clariﬁed.</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4"/>
          <p:cNvSpPr txBox="1"/>
          <p:nvPr/>
        </p:nvSpPr>
        <p:spPr>
          <a:xfrm>
            <a:off x="2096802" y="788649"/>
            <a:ext cx="956092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00509D"/>
                </a:solidFill>
                <a:latin typeface="Arial"/>
                <a:ea typeface="Arial"/>
                <a:cs typeface="Arial"/>
                <a:sym typeface="Arial"/>
              </a:rPr>
              <a:t>BIOMARKERS AND PREDICTION OF PROGNOSIS</a:t>
            </a:r>
            <a:endParaRPr sz="36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5"/>
          <p:cNvSpPr txBox="1">
            <a:spLocks noGrp="1"/>
          </p:cNvSpPr>
          <p:nvPr>
            <p:ph type="body" idx="3"/>
          </p:nvPr>
        </p:nvSpPr>
        <p:spPr>
          <a:xfrm>
            <a:off x="306000" y="533402"/>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700"/>
              <a:buNone/>
            </a:pPr>
            <a:r>
              <a:rPr lang="en-US"/>
              <a:t>Proteinuria, hematuria, urinary sediment and estimated GFR</a:t>
            </a:r>
            <a:endParaRPr/>
          </a:p>
        </p:txBody>
      </p:sp>
      <p:sp>
        <p:nvSpPr>
          <p:cNvPr id="251" name="Google Shape;251;p35"/>
          <p:cNvSpPr txBox="1">
            <a:spLocks noGrp="1"/>
          </p:cNvSpPr>
          <p:nvPr>
            <p:ph type="body" idx="4"/>
          </p:nvPr>
        </p:nvSpPr>
        <p:spPr>
          <a:xfrm>
            <a:off x="5922001" y="1260000"/>
            <a:ext cx="5472000" cy="4500000"/>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No single biomarker predicts the development of LN in patients with SLE or of LN ﬂares in patients with quiescent disease.</a:t>
            </a:r>
            <a:endParaRPr/>
          </a:p>
          <a:p>
            <a:pPr marL="0" lvl="0" indent="0" algn="l" rtl="0">
              <a:lnSpc>
                <a:spcPct val="90000"/>
              </a:lnSpc>
              <a:spcBef>
                <a:spcPts val="0"/>
              </a:spcBef>
              <a:spcAft>
                <a:spcPts val="0"/>
              </a:spcAft>
              <a:buClr>
                <a:srgbClr val="004990"/>
              </a:buClr>
              <a:buSzPts val="2400"/>
              <a:buNone/>
            </a:pPr>
            <a:endParaRPr/>
          </a:p>
          <a:p>
            <a:pPr marL="228531" lvl="0" indent="-228531" algn="l" rtl="0">
              <a:lnSpc>
                <a:spcPct val="90000"/>
              </a:lnSpc>
              <a:spcBef>
                <a:spcPts val="1200"/>
              </a:spcBef>
              <a:spcAft>
                <a:spcPts val="0"/>
              </a:spcAft>
              <a:buClr>
                <a:srgbClr val="004990"/>
              </a:buClr>
              <a:buSzPts val="2400"/>
              <a:buChar char="•"/>
            </a:pPr>
            <a:r>
              <a:rPr lang="en-US" sz="2400" b="1"/>
              <a:t>Proteinuria, hematuria, urinary sediment analysis, and serum creatinine (with estimated GFR) </a:t>
            </a:r>
            <a:r>
              <a:rPr lang="en-US" sz="2400"/>
              <a:t>remain important to diagnose LN and monitor response to therapy.</a:t>
            </a:r>
            <a:endParaRPr sz="2400"/>
          </a:p>
        </p:txBody>
      </p:sp>
      <p:pic>
        <p:nvPicPr>
          <p:cNvPr id="252" name="Google Shape;252;p35"/>
          <p:cNvPicPr preferRelativeResize="0"/>
          <p:nvPr/>
        </p:nvPicPr>
        <p:blipFill rotWithShape="1">
          <a:blip r:embed="rId3">
            <a:alphaModFix/>
          </a:blip>
          <a:srcRect/>
          <a:stretch/>
        </p:blipFill>
        <p:spPr>
          <a:xfrm>
            <a:off x="397501" y="1260000"/>
            <a:ext cx="5524500" cy="41433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pic>
        <p:nvPicPr>
          <p:cNvPr id="57" name="Google Shape;57;p9"/>
          <p:cNvPicPr preferRelativeResize="0"/>
          <p:nvPr/>
        </p:nvPicPr>
        <p:blipFill rotWithShape="1">
          <a:blip r:embed="rId3">
            <a:alphaModFix/>
          </a:blip>
          <a:srcRect/>
          <a:stretch/>
        </p:blipFill>
        <p:spPr>
          <a:xfrm>
            <a:off x="0" y="1539561"/>
            <a:ext cx="12192000" cy="4038279"/>
          </a:xfrm>
          <a:prstGeom prst="rect">
            <a:avLst/>
          </a:prstGeom>
          <a:noFill/>
          <a:ln>
            <a:noFill/>
          </a:ln>
        </p:spPr>
      </p:pic>
      <p:sp>
        <p:nvSpPr>
          <p:cNvPr id="58" name="Google Shape;58;p9"/>
          <p:cNvSpPr txBox="1"/>
          <p:nvPr/>
        </p:nvSpPr>
        <p:spPr>
          <a:xfrm>
            <a:off x="2626822" y="581891"/>
            <a:ext cx="6027612" cy="7078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chemeClr val="dk1"/>
                </a:solidFill>
                <a:latin typeface="Arial"/>
                <a:ea typeface="Arial"/>
                <a:cs typeface="Arial"/>
                <a:sym typeface="Arial"/>
              </a:rPr>
              <a:t>#KDIGOGNConference </a:t>
            </a:r>
            <a:endParaRPr sz="4000" b="1" i="0" u="none" strike="noStrike" cap="none">
              <a:solidFill>
                <a:schemeClr val="dk1"/>
              </a:solidFill>
              <a:latin typeface="Arial"/>
              <a:ea typeface="Arial"/>
              <a:cs typeface="Arial"/>
              <a:sym typeface="Arial"/>
            </a:endParaRPr>
          </a:p>
        </p:txBody>
      </p:sp>
      <p:pic>
        <p:nvPicPr>
          <p:cNvPr id="59" name="Google Shape;59;p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493789" y="581891"/>
            <a:ext cx="934330" cy="621754"/>
          </a:xfrm>
          <a:prstGeom prst="rect">
            <a:avLst/>
          </a:prstGeom>
          <a:noFill/>
          <a:ln w="9525" cap="flat" cmpd="sng">
            <a:solidFill>
              <a:schemeClr val="dk1"/>
            </a:solidFill>
            <a:prstDash val="solid"/>
            <a:round/>
            <a:headEnd type="none" w="sm" len="sm"/>
            <a:tailEnd type="none" w="sm" len="sm"/>
          </a:ln>
        </p:spPr>
      </p:pic>
      <p:sp>
        <p:nvSpPr>
          <p:cNvPr id="60" name="Google Shape;60;p9"/>
          <p:cNvSpPr txBox="1"/>
          <p:nvPr/>
        </p:nvSpPr>
        <p:spPr>
          <a:xfrm>
            <a:off x="2780680" y="5864773"/>
            <a:ext cx="6598719" cy="6463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KDIGO Controversies Conference on Glomerular Diseases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Singapore, November 2017</a:t>
            </a:r>
            <a:endParaRPr sz="1800" b="1"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6"/>
          <p:cNvSpPr txBox="1">
            <a:spLocks noGrp="1"/>
          </p:cNvSpPr>
          <p:nvPr>
            <p:ph type="body" idx="3"/>
          </p:nvPr>
        </p:nvSpPr>
        <p:spPr>
          <a:xfrm>
            <a:off x="306000" y="533402"/>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700"/>
              <a:buNone/>
            </a:pPr>
            <a:r>
              <a:rPr lang="en-US"/>
              <a:t>Proteinuria, hematuria, urinary sediment and estimated GFR</a:t>
            </a:r>
            <a:endParaRPr/>
          </a:p>
        </p:txBody>
      </p:sp>
      <p:sp>
        <p:nvSpPr>
          <p:cNvPr id="259" name="Google Shape;259;p36"/>
          <p:cNvSpPr txBox="1">
            <a:spLocks noGrp="1"/>
          </p:cNvSpPr>
          <p:nvPr>
            <p:ph type="body" idx="4"/>
          </p:nvPr>
        </p:nvSpPr>
        <p:spPr>
          <a:xfrm>
            <a:off x="5922001" y="1260000"/>
            <a:ext cx="5472000" cy="4500000"/>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b="1"/>
              <a:t>Proteinuria at 1 year </a:t>
            </a:r>
            <a:r>
              <a:rPr lang="en-US" sz="2400"/>
              <a:t>was the best predictor of long-term kidney outcome.</a:t>
            </a:r>
            <a:endParaRPr/>
          </a:p>
          <a:p>
            <a:pPr marL="228531" lvl="0" indent="-228531" algn="l" rtl="0">
              <a:lnSpc>
                <a:spcPct val="90000"/>
              </a:lnSpc>
              <a:spcBef>
                <a:spcPts val="1200"/>
              </a:spcBef>
              <a:spcAft>
                <a:spcPts val="0"/>
              </a:spcAft>
              <a:buClr>
                <a:srgbClr val="004990"/>
              </a:buClr>
              <a:buSzPts val="2400"/>
              <a:buChar char="•"/>
            </a:pPr>
            <a:r>
              <a:rPr lang="en-US" sz="2400"/>
              <a:t>Random spot urine protein-to creatinine ratios are </a:t>
            </a:r>
            <a:r>
              <a:rPr lang="en-US" sz="2400" i="1" u="sng"/>
              <a:t>not sufﬁciently accurate </a:t>
            </a:r>
            <a:r>
              <a:rPr lang="en-US" sz="2400"/>
              <a:t>to direct therapeutic changes. </a:t>
            </a:r>
            <a:endParaRPr sz="2400"/>
          </a:p>
          <a:p>
            <a:pPr marL="574675" lvl="1" indent="-341313" algn="l" rtl="0">
              <a:lnSpc>
                <a:spcPct val="90000"/>
              </a:lnSpc>
              <a:spcBef>
                <a:spcPts val="600"/>
              </a:spcBef>
              <a:spcAft>
                <a:spcPts val="0"/>
              </a:spcAft>
              <a:buSzPts val="2400"/>
              <a:buFont typeface="Courier New"/>
              <a:buChar char="o"/>
            </a:pPr>
            <a:r>
              <a:rPr lang="en-US" sz="2400"/>
              <a:t>Such changes should be based on 24-hour urine collections for proteinuria or the urine protein-to creatinine ratios from a 24-hour urine.</a:t>
            </a:r>
            <a:endParaRPr sz="2400"/>
          </a:p>
        </p:txBody>
      </p:sp>
      <p:pic>
        <p:nvPicPr>
          <p:cNvPr id="260" name="Google Shape;260;p3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06000" y="1269120"/>
            <a:ext cx="5613600" cy="449088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7"/>
          <p:cNvSpPr txBox="1">
            <a:spLocks noGrp="1"/>
          </p:cNvSpPr>
          <p:nvPr>
            <p:ph type="body" idx="3"/>
          </p:nvPr>
        </p:nvSpPr>
        <p:spPr>
          <a:xfrm>
            <a:off x="306000" y="533402"/>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700"/>
              <a:buNone/>
            </a:pPr>
            <a:r>
              <a:rPr lang="en-US"/>
              <a:t>Proteinuria, hematuria, urinary sediment and estimated GFR</a:t>
            </a:r>
            <a:endParaRPr/>
          </a:p>
        </p:txBody>
      </p:sp>
      <p:sp>
        <p:nvSpPr>
          <p:cNvPr id="266" name="Google Shape;266;p37"/>
          <p:cNvSpPr txBox="1">
            <a:spLocks noGrp="1"/>
          </p:cNvSpPr>
          <p:nvPr>
            <p:ph type="body" idx="4"/>
          </p:nvPr>
        </p:nvSpPr>
        <p:spPr>
          <a:xfrm>
            <a:off x="2245158" y="6120359"/>
            <a:ext cx="7518265" cy="52370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en-US" sz="2400"/>
              <a:t>The diagnosis of LN should be conﬁrmed by biopsy</a:t>
            </a:r>
            <a:endParaRPr sz="2400"/>
          </a:p>
        </p:txBody>
      </p:sp>
      <p:pic>
        <p:nvPicPr>
          <p:cNvPr id="267" name="Google Shape;267;p3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488606" y="5913932"/>
            <a:ext cx="2477118" cy="206427"/>
          </a:xfrm>
          <a:prstGeom prst="rect">
            <a:avLst/>
          </a:prstGeom>
          <a:noFill/>
          <a:ln>
            <a:noFill/>
          </a:ln>
        </p:spPr>
      </p:pic>
      <p:pic>
        <p:nvPicPr>
          <p:cNvPr id="268" name="Google Shape;268;p37" descr="https://ars.els-cdn.com/content/image/1-s2.0-S0085253817308591-gr1_lrg.jp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898182" y="1157159"/>
            <a:ext cx="8067542" cy="475677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3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731" y="533060"/>
            <a:ext cx="8066654" cy="6211959"/>
          </a:xfrm>
          <a:prstGeom prst="rect">
            <a:avLst/>
          </a:prstGeom>
          <a:noFill/>
          <a:ln>
            <a:noFill/>
          </a:ln>
        </p:spPr>
      </p:pic>
      <p:pic>
        <p:nvPicPr>
          <p:cNvPr id="274" name="Google Shape;274;p3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862792" y="376756"/>
            <a:ext cx="5132122" cy="1991975"/>
          </a:xfrm>
          <a:prstGeom prst="rect">
            <a:avLst/>
          </a:prstGeom>
          <a:noFill/>
          <a:ln>
            <a:noFill/>
          </a:ln>
        </p:spPr>
      </p:pic>
      <p:pic>
        <p:nvPicPr>
          <p:cNvPr id="275" name="Google Shape;275;p3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647223" y="2368731"/>
            <a:ext cx="2288529" cy="17814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39"/>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0"/>
          <p:cNvSpPr txBox="1">
            <a:spLocks noGrp="1"/>
          </p:cNvSpPr>
          <p:nvPr>
            <p:ph type="body" idx="4"/>
          </p:nvPr>
        </p:nvSpPr>
        <p:spPr>
          <a:xfrm>
            <a:off x="7393016" y="641488"/>
            <a:ext cx="4214526" cy="4391214"/>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The combination of </a:t>
            </a:r>
            <a:endParaRPr sz="2400"/>
          </a:p>
          <a:p>
            <a:pPr marL="460662" lvl="1" indent="-228530" algn="l" rtl="0">
              <a:lnSpc>
                <a:spcPct val="90000"/>
              </a:lnSpc>
              <a:spcBef>
                <a:spcPts val="600"/>
              </a:spcBef>
              <a:spcAft>
                <a:spcPts val="0"/>
              </a:spcAft>
              <a:buSzPts val="2400"/>
              <a:buFont typeface="Courier New"/>
              <a:buChar char="o"/>
            </a:pPr>
            <a:r>
              <a:rPr lang="en-US" sz="2400"/>
              <a:t> </a:t>
            </a:r>
            <a:r>
              <a:rPr lang="en-US" sz="2400" b="1"/>
              <a:t>Elevated anti–double-stranded DNA</a:t>
            </a:r>
            <a:r>
              <a:rPr lang="en-US" sz="2400"/>
              <a:t>,</a:t>
            </a:r>
            <a:endParaRPr/>
          </a:p>
          <a:p>
            <a:pPr marL="460662" lvl="1" indent="-228530" algn="l" rtl="0">
              <a:lnSpc>
                <a:spcPct val="90000"/>
              </a:lnSpc>
              <a:spcBef>
                <a:spcPts val="600"/>
              </a:spcBef>
              <a:spcAft>
                <a:spcPts val="0"/>
              </a:spcAft>
              <a:buSzPts val="2400"/>
              <a:buFont typeface="Courier New"/>
              <a:buChar char="o"/>
            </a:pPr>
            <a:r>
              <a:rPr lang="en-US" sz="2400"/>
              <a:t> </a:t>
            </a:r>
            <a:r>
              <a:rPr lang="en-US" sz="2400" b="1"/>
              <a:t>Low serum complement</a:t>
            </a:r>
            <a:r>
              <a:rPr lang="en-US" sz="2400"/>
              <a:t>, and </a:t>
            </a:r>
            <a:endParaRPr sz="2400"/>
          </a:p>
          <a:p>
            <a:pPr marL="460662" lvl="1" indent="-228530" algn="l" rtl="0">
              <a:lnSpc>
                <a:spcPct val="90000"/>
              </a:lnSpc>
              <a:spcBef>
                <a:spcPts val="600"/>
              </a:spcBef>
              <a:spcAft>
                <a:spcPts val="0"/>
              </a:spcAft>
              <a:buSzPts val="2400"/>
              <a:buFont typeface="Courier New"/>
              <a:buChar char="o"/>
            </a:pPr>
            <a:r>
              <a:rPr lang="en-US" sz="2400"/>
              <a:t> </a:t>
            </a:r>
            <a:r>
              <a:rPr lang="en-US" sz="2400" b="1"/>
              <a:t>anti-C1q autoantibody levels </a:t>
            </a:r>
            <a:r>
              <a:rPr lang="en-US" sz="2400"/>
              <a:t>(if available)</a:t>
            </a:r>
            <a:endParaRPr/>
          </a:p>
          <a:p>
            <a:pPr marL="232131" lvl="1" indent="0" algn="l" rtl="0">
              <a:lnSpc>
                <a:spcPct val="90000"/>
              </a:lnSpc>
              <a:spcBef>
                <a:spcPts val="600"/>
              </a:spcBef>
              <a:spcAft>
                <a:spcPts val="0"/>
              </a:spcAft>
              <a:buSzPts val="2400"/>
              <a:buNone/>
            </a:pPr>
            <a:r>
              <a:rPr lang="en-US" sz="2400"/>
              <a:t>is strongly associated with renal involvement in SLE and should be monitored in patients at risk for LN or LN ﬂare. </a:t>
            </a:r>
            <a:endParaRPr sz="2400"/>
          </a:p>
        </p:txBody>
      </p:sp>
      <p:pic>
        <p:nvPicPr>
          <p:cNvPr id="287" name="Google Shape;287;p40" descr="C:\Users\Michael Cheung\Downloads\leffler figure 1.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54633" y="1980537"/>
            <a:ext cx="6640543" cy="3666078"/>
          </a:xfrm>
          <a:prstGeom prst="rect">
            <a:avLst/>
          </a:prstGeom>
          <a:noFill/>
          <a:ln>
            <a:noFill/>
          </a:ln>
        </p:spPr>
      </p:pic>
      <p:pic>
        <p:nvPicPr>
          <p:cNvPr id="288" name="Google Shape;288;p4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27536" y="6049100"/>
            <a:ext cx="10968002" cy="687103"/>
          </a:xfrm>
          <a:prstGeom prst="rect">
            <a:avLst/>
          </a:prstGeom>
          <a:noFill/>
          <a:ln>
            <a:noFill/>
          </a:ln>
        </p:spPr>
      </p:pic>
      <p:pic>
        <p:nvPicPr>
          <p:cNvPr id="289" name="Google Shape;289;p4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648226" y="5709228"/>
            <a:ext cx="2500955" cy="146435"/>
          </a:xfrm>
          <a:prstGeom prst="rect">
            <a:avLst/>
          </a:prstGeom>
          <a:noFill/>
          <a:ln>
            <a:noFill/>
          </a:ln>
        </p:spPr>
      </p:pic>
      <p:pic>
        <p:nvPicPr>
          <p:cNvPr id="290" name="Google Shape;290;p40"/>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27534" y="319920"/>
            <a:ext cx="6080201" cy="159779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1"/>
          <p:cNvSpPr txBox="1">
            <a:spLocks noGrp="1"/>
          </p:cNvSpPr>
          <p:nvPr>
            <p:ph type="body" idx="4"/>
          </p:nvPr>
        </p:nvSpPr>
        <p:spPr>
          <a:xfrm>
            <a:off x="6932716" y="1235295"/>
            <a:ext cx="4868219" cy="904055"/>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Several putative novel serum and urine biomarkers have been studied in LN. </a:t>
            </a:r>
            <a:endParaRPr sz="2400"/>
          </a:p>
        </p:txBody>
      </p:sp>
      <p:pic>
        <p:nvPicPr>
          <p:cNvPr id="297" name="Google Shape;297;p4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42750" y="366473"/>
            <a:ext cx="6597547" cy="1972125"/>
          </a:xfrm>
          <a:prstGeom prst="rect">
            <a:avLst/>
          </a:prstGeom>
          <a:noFill/>
          <a:ln>
            <a:noFill/>
          </a:ln>
        </p:spPr>
      </p:pic>
      <p:pic>
        <p:nvPicPr>
          <p:cNvPr id="298" name="Google Shape;298;p4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71687" y="2427611"/>
            <a:ext cx="6463066" cy="434946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2"/>
          <p:cNvSpPr txBox="1"/>
          <p:nvPr/>
        </p:nvSpPr>
        <p:spPr>
          <a:xfrm>
            <a:off x="2096802" y="788649"/>
            <a:ext cx="956092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00509D"/>
                </a:solidFill>
                <a:latin typeface="Arial"/>
                <a:ea typeface="Arial"/>
                <a:cs typeface="Arial"/>
                <a:sym typeface="Arial"/>
              </a:rPr>
              <a:t>TREATMENT</a:t>
            </a:r>
            <a:endParaRPr sz="36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4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873614" y="402301"/>
            <a:ext cx="2148494" cy="2379064"/>
          </a:xfrm>
          <a:prstGeom prst="rect">
            <a:avLst/>
          </a:prstGeom>
          <a:noFill/>
          <a:ln>
            <a:noFill/>
          </a:ln>
        </p:spPr>
      </p:pic>
      <p:pic>
        <p:nvPicPr>
          <p:cNvPr id="309" name="Google Shape;309;p4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03912" y="1084332"/>
            <a:ext cx="8647191" cy="4690515"/>
          </a:xfrm>
          <a:prstGeom prst="rect">
            <a:avLst/>
          </a:prstGeom>
          <a:noFill/>
          <a:ln>
            <a:noFill/>
          </a:ln>
        </p:spPr>
      </p:pic>
      <p:pic>
        <p:nvPicPr>
          <p:cNvPr id="310" name="Google Shape;310;p4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588268" y="5645869"/>
            <a:ext cx="3555733" cy="25795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4"/>
          <p:cNvSpPr txBox="1">
            <a:spLocks noGrp="1"/>
          </p:cNvSpPr>
          <p:nvPr>
            <p:ph type="body" idx="3"/>
          </p:nvPr>
        </p:nvSpPr>
        <p:spPr>
          <a:xfrm>
            <a:off x="306000" y="533402"/>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700"/>
              <a:buNone/>
            </a:pPr>
            <a:r>
              <a:rPr lang="en-US"/>
              <a:t>Treatment: Antimalarials</a:t>
            </a:r>
            <a:endParaRPr/>
          </a:p>
        </p:txBody>
      </p:sp>
      <p:sp>
        <p:nvSpPr>
          <p:cNvPr id="317" name="Google Shape;317;p44"/>
          <p:cNvSpPr txBox="1">
            <a:spLocks noGrp="1"/>
          </p:cNvSpPr>
          <p:nvPr>
            <p:ph type="body" idx="4"/>
          </p:nvPr>
        </p:nvSpPr>
        <p:spPr>
          <a:xfrm>
            <a:off x="6249261" y="2822591"/>
            <a:ext cx="5787044" cy="790302"/>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Antimalarial treatment is recommended for all patients with LN. </a:t>
            </a:r>
            <a:endParaRPr/>
          </a:p>
        </p:txBody>
      </p:sp>
      <p:pic>
        <p:nvPicPr>
          <p:cNvPr id="318" name="Google Shape;318;p4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44844" y="1158319"/>
            <a:ext cx="5598062" cy="5358197"/>
          </a:xfrm>
          <a:prstGeom prst="rect">
            <a:avLst/>
          </a:prstGeom>
          <a:noFill/>
          <a:ln>
            <a:noFill/>
          </a:ln>
        </p:spPr>
      </p:pic>
      <p:pic>
        <p:nvPicPr>
          <p:cNvPr id="319" name="Google Shape;319;p4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772150" y="680566"/>
            <a:ext cx="6419850" cy="1071563"/>
          </a:xfrm>
          <a:prstGeom prst="rect">
            <a:avLst/>
          </a:prstGeom>
          <a:noFill/>
          <a:ln>
            <a:noFill/>
          </a:ln>
        </p:spPr>
      </p:pic>
      <p:pic>
        <p:nvPicPr>
          <p:cNvPr id="320" name="Google Shape;320;p4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037720" y="1876898"/>
            <a:ext cx="2062163" cy="2127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5"/>
          <p:cNvSpPr txBox="1">
            <a:spLocks noGrp="1"/>
          </p:cNvSpPr>
          <p:nvPr>
            <p:ph type="body" idx="3"/>
          </p:nvPr>
        </p:nvSpPr>
        <p:spPr>
          <a:xfrm>
            <a:off x="306000" y="533402"/>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700"/>
              <a:buNone/>
            </a:pPr>
            <a:r>
              <a:rPr lang="en-US"/>
              <a:t>Treatment: Corticosteroids</a:t>
            </a:r>
            <a:endParaRPr/>
          </a:p>
        </p:txBody>
      </p:sp>
      <p:sp>
        <p:nvSpPr>
          <p:cNvPr id="327" name="Google Shape;327;p45"/>
          <p:cNvSpPr txBox="1">
            <a:spLocks noGrp="1"/>
          </p:cNvSpPr>
          <p:nvPr>
            <p:ph type="body" idx="4"/>
          </p:nvPr>
        </p:nvSpPr>
        <p:spPr>
          <a:xfrm>
            <a:off x="6337638" y="1260000"/>
            <a:ext cx="5472000" cy="2846487"/>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Corticosteroids, although almost universal in LN regimens, are associated with signiﬁcant short- and long-term adverse effects.  Patients with LN are more likely to develop corticosteroid-associated organ damage than are SLE patients without nephritis. </a:t>
            </a:r>
            <a:endParaRPr sz="2400"/>
          </a:p>
        </p:txBody>
      </p:sp>
      <p:pic>
        <p:nvPicPr>
          <p:cNvPr id="328" name="Google Shape;328;p4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618759" y="6438269"/>
            <a:ext cx="3413929" cy="257073"/>
          </a:xfrm>
          <a:prstGeom prst="rect">
            <a:avLst/>
          </a:prstGeom>
          <a:noFill/>
          <a:ln>
            <a:noFill/>
          </a:ln>
        </p:spPr>
      </p:pic>
      <p:pic>
        <p:nvPicPr>
          <p:cNvPr id="329" name="Google Shape;329;p4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25487" y="1116552"/>
            <a:ext cx="5275684" cy="506138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6" name="Google Shape;66;p10" descr="https://pbs.twimg.com/media/DO3wbMfUQAAOKzw.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17239" y="514833"/>
            <a:ext cx="4257103" cy="6017107"/>
          </a:xfrm>
          <a:prstGeom prst="rect">
            <a:avLst/>
          </a:prstGeom>
          <a:noFill/>
          <a:ln w="9525" cap="flat" cmpd="sng">
            <a:solidFill>
              <a:schemeClr val="dk1"/>
            </a:solidFill>
            <a:prstDash val="solid"/>
            <a:round/>
            <a:headEnd type="none" w="sm" len="sm"/>
            <a:tailEnd type="none" w="sm" len="sm"/>
          </a:ln>
        </p:spPr>
      </p:pic>
      <p:pic>
        <p:nvPicPr>
          <p:cNvPr id="67" name="Google Shape;67;p10" descr="Screen Shot 2020-02-17 at 3.35.55 PM.pn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326554" y="423388"/>
            <a:ext cx="5417498" cy="2984043"/>
          </a:xfrm>
          <a:prstGeom prst="rect">
            <a:avLst/>
          </a:prstGeom>
          <a:noFill/>
          <a:ln w="9525" cap="flat" cmpd="sng">
            <a:solidFill>
              <a:srgbClr val="000000"/>
            </a:solidFill>
            <a:prstDash val="solid"/>
            <a:round/>
            <a:headEnd type="none" w="sm" len="sm"/>
            <a:tailEnd type="none" w="sm" len="sm"/>
          </a:ln>
        </p:spPr>
      </p:pic>
      <p:pic>
        <p:nvPicPr>
          <p:cNvPr id="68" name="Google Shape;68;p10" descr="Screen Shot 2020-02-17 at 3.36.10 PM.png"/>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329607" y="3692066"/>
            <a:ext cx="5450021" cy="3007164"/>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4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09361" y="1305237"/>
            <a:ext cx="11187113" cy="4386263"/>
          </a:xfrm>
          <a:prstGeom prst="rect">
            <a:avLst/>
          </a:prstGeom>
          <a:noFill/>
          <a:ln>
            <a:noFill/>
          </a:ln>
        </p:spPr>
      </p:pic>
      <p:sp>
        <p:nvSpPr>
          <p:cNvPr id="335" name="Google Shape;335;p46"/>
          <p:cNvSpPr txBox="1">
            <a:spLocks noGrp="1"/>
          </p:cNvSpPr>
          <p:nvPr>
            <p:ph type="body" idx="3"/>
          </p:nvPr>
        </p:nvSpPr>
        <p:spPr>
          <a:xfrm>
            <a:off x="306000" y="533402"/>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700"/>
              <a:buNone/>
            </a:pPr>
            <a:r>
              <a:rPr lang="en-US"/>
              <a:t>Treatment: Immunosuppressive therapy</a:t>
            </a:r>
            <a:endParaRPr/>
          </a:p>
        </p:txBody>
      </p:sp>
      <p:sp>
        <p:nvSpPr>
          <p:cNvPr id="336" name="Google Shape;336;p46"/>
          <p:cNvSpPr txBox="1">
            <a:spLocks noGrp="1"/>
          </p:cNvSpPr>
          <p:nvPr>
            <p:ph type="body" idx="4"/>
          </p:nvPr>
        </p:nvSpPr>
        <p:spPr>
          <a:xfrm>
            <a:off x="227454" y="5758711"/>
            <a:ext cx="11248691" cy="108727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en-US" sz="2400"/>
              <a:t>While CYC- or MMF-based regimens for remission induction remain the gold standard therapy for most patients, CNI-based regimens have been studied in Asia, and they often combine MMF and corticosteroids with a CNI.</a:t>
            </a:r>
            <a:endParaRPr sz="2400"/>
          </a:p>
        </p:txBody>
      </p:sp>
      <p:pic>
        <p:nvPicPr>
          <p:cNvPr id="337" name="Google Shape;337;p4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012226" y="465769"/>
            <a:ext cx="968497" cy="1066988"/>
          </a:xfrm>
          <a:prstGeom prst="rect">
            <a:avLst/>
          </a:prstGeom>
          <a:noFill/>
          <a:ln>
            <a:noFill/>
          </a:ln>
        </p:spPr>
      </p:pic>
      <p:pic>
        <p:nvPicPr>
          <p:cNvPr id="338" name="Google Shape;338;p4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682826" y="5487381"/>
            <a:ext cx="2813647" cy="20411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47"/>
          <p:cNvSpPr txBox="1">
            <a:spLocks noGrp="1"/>
          </p:cNvSpPr>
          <p:nvPr>
            <p:ph type="body" idx="3"/>
          </p:nvPr>
        </p:nvSpPr>
        <p:spPr>
          <a:xfrm>
            <a:off x="306000" y="533402"/>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700"/>
              <a:buNone/>
            </a:pPr>
            <a:r>
              <a:rPr lang="en-US"/>
              <a:t>Treatment: Immunosuppressive therapy</a:t>
            </a:r>
            <a:endParaRPr/>
          </a:p>
        </p:txBody>
      </p:sp>
      <p:sp>
        <p:nvSpPr>
          <p:cNvPr id="344" name="Google Shape;344;p47"/>
          <p:cNvSpPr txBox="1">
            <a:spLocks noGrp="1"/>
          </p:cNvSpPr>
          <p:nvPr>
            <p:ph type="body" idx="4"/>
          </p:nvPr>
        </p:nvSpPr>
        <p:spPr>
          <a:xfrm>
            <a:off x="227454" y="5758711"/>
            <a:ext cx="11248691" cy="108727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en-US" sz="2400"/>
              <a:t>While CYC- or MMF-based regimens for remission induction remain the gold standard therapy for most patients, CNI-based regimens have been studied in Asia, and they often combine MMF and corticosteroids with a CNI.</a:t>
            </a:r>
            <a:endParaRPr sz="2400"/>
          </a:p>
        </p:txBody>
      </p:sp>
      <p:pic>
        <p:nvPicPr>
          <p:cNvPr id="345" name="Google Shape;345;p4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225095" y="993258"/>
            <a:ext cx="7344379" cy="4445016"/>
          </a:xfrm>
          <a:prstGeom prst="rect">
            <a:avLst/>
          </a:prstGeom>
          <a:noFill/>
          <a:ln>
            <a:noFill/>
          </a:ln>
        </p:spPr>
      </p:pic>
      <p:pic>
        <p:nvPicPr>
          <p:cNvPr id="346" name="Google Shape;346;p4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379321" y="5438274"/>
            <a:ext cx="2129064" cy="17877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48"/>
          <p:cNvSpPr txBox="1">
            <a:spLocks noGrp="1"/>
          </p:cNvSpPr>
          <p:nvPr>
            <p:ph type="body" idx="4"/>
          </p:nvPr>
        </p:nvSpPr>
        <p:spPr>
          <a:xfrm>
            <a:off x="6399746" y="2733974"/>
            <a:ext cx="5472000" cy="2779986"/>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A large Chinese multicenter RCT compared low-dose MMF, tacrolimus, and corticosteroids with monthly i.v. CYC and corticosteroids for induction therapy of LN. The CNI-based regimen was superior at achieving 24-week complete and partial renal remissions.</a:t>
            </a:r>
            <a:endParaRPr sz="2400"/>
          </a:p>
        </p:txBody>
      </p:sp>
      <p:pic>
        <p:nvPicPr>
          <p:cNvPr id="352" name="Google Shape;352;p4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40955" y="456305"/>
            <a:ext cx="7419975" cy="1724025"/>
          </a:xfrm>
          <a:prstGeom prst="rect">
            <a:avLst/>
          </a:prstGeom>
          <a:noFill/>
          <a:ln>
            <a:noFill/>
          </a:ln>
        </p:spPr>
      </p:pic>
      <p:pic>
        <p:nvPicPr>
          <p:cNvPr id="353" name="Google Shape;353;p4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350653" y="2262832"/>
            <a:ext cx="4519478" cy="4527311"/>
          </a:xfrm>
          <a:prstGeom prst="rect">
            <a:avLst/>
          </a:prstGeom>
          <a:noFill/>
          <a:ln>
            <a:noFill/>
          </a:ln>
        </p:spPr>
      </p:pic>
      <p:pic>
        <p:nvPicPr>
          <p:cNvPr id="354" name="Google Shape;354;p4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379692" y="361055"/>
            <a:ext cx="2281238" cy="1905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49"/>
          <p:cNvSpPr txBox="1">
            <a:spLocks noGrp="1"/>
          </p:cNvSpPr>
          <p:nvPr>
            <p:ph type="body" idx="4"/>
          </p:nvPr>
        </p:nvSpPr>
        <p:spPr>
          <a:xfrm>
            <a:off x="6502458" y="2556785"/>
            <a:ext cx="5472000" cy="4500000"/>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A large Chinese multicenter RCT compared low-dose MMF, tacrolimus, and corticosteroids with monthly i.v. CYC and corticosteroids for induction therapy of LN. The CNI-based regimen was superior at achieving 24-week complete and partial renal remissions.</a:t>
            </a:r>
            <a:endParaRPr/>
          </a:p>
          <a:p>
            <a:pPr marL="515938" lvl="1" indent="-282573" algn="l" rtl="0">
              <a:lnSpc>
                <a:spcPct val="90000"/>
              </a:lnSpc>
              <a:spcBef>
                <a:spcPts val="600"/>
              </a:spcBef>
              <a:spcAft>
                <a:spcPts val="0"/>
              </a:spcAft>
              <a:buSzPts val="2400"/>
              <a:buFont typeface="Courier New"/>
              <a:buChar char="o"/>
            </a:pPr>
            <a:r>
              <a:rPr lang="en-US" sz="2400"/>
              <a:t>However, the cumulative response rates were similar in the 2 treatment arms with </a:t>
            </a:r>
            <a:r>
              <a:rPr lang="en-US" sz="2400" i="1" u="sng"/>
              <a:t>extended follow-up</a:t>
            </a:r>
            <a:r>
              <a:rPr lang="en-US" sz="2400"/>
              <a:t>.</a:t>
            </a:r>
            <a:endParaRPr sz="2400"/>
          </a:p>
        </p:txBody>
      </p:sp>
      <p:pic>
        <p:nvPicPr>
          <p:cNvPr id="361" name="Google Shape;361;p4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389318" y="405635"/>
            <a:ext cx="5593457" cy="1976510"/>
          </a:xfrm>
          <a:prstGeom prst="rect">
            <a:avLst/>
          </a:prstGeom>
          <a:noFill/>
          <a:ln>
            <a:noFill/>
          </a:ln>
        </p:spPr>
      </p:pic>
      <p:pic>
        <p:nvPicPr>
          <p:cNvPr id="362" name="Google Shape;362;p4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66846" y="403122"/>
            <a:ext cx="4629150" cy="6291263"/>
          </a:xfrm>
          <a:prstGeom prst="rect">
            <a:avLst/>
          </a:prstGeom>
          <a:noFill/>
          <a:ln>
            <a:noFill/>
          </a:ln>
        </p:spPr>
      </p:pic>
      <p:pic>
        <p:nvPicPr>
          <p:cNvPr id="363" name="Google Shape;363;p49"/>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910712" y="477640"/>
            <a:ext cx="2020159" cy="17676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50"/>
          <p:cNvSpPr txBox="1">
            <a:spLocks noGrp="1"/>
          </p:cNvSpPr>
          <p:nvPr>
            <p:ph type="body" idx="3"/>
          </p:nvPr>
        </p:nvSpPr>
        <p:spPr>
          <a:xfrm>
            <a:off x="306000" y="533402"/>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700"/>
              <a:buNone/>
            </a:pPr>
            <a:r>
              <a:rPr lang="en-US"/>
              <a:t>Treatment: Maintenance treatment</a:t>
            </a:r>
            <a:endParaRPr/>
          </a:p>
        </p:txBody>
      </p:sp>
      <p:sp>
        <p:nvSpPr>
          <p:cNvPr id="369" name="Google Shape;369;p50"/>
          <p:cNvSpPr txBox="1">
            <a:spLocks noGrp="1"/>
          </p:cNvSpPr>
          <p:nvPr>
            <p:ph type="body" idx="4"/>
          </p:nvPr>
        </p:nvSpPr>
        <p:spPr>
          <a:xfrm>
            <a:off x="5922001" y="1260000"/>
            <a:ext cx="5820820" cy="4500000"/>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Maintenance treatment after induction typically consists of MMF or azathioprine (AZA) with or without low-dose corticosteroids. </a:t>
            </a:r>
            <a:endParaRPr sz="2400"/>
          </a:p>
          <a:p>
            <a:pPr marL="460662" lvl="1" indent="-228530" algn="l" rtl="0">
              <a:lnSpc>
                <a:spcPct val="90000"/>
              </a:lnSpc>
              <a:spcBef>
                <a:spcPts val="600"/>
              </a:spcBef>
              <a:spcAft>
                <a:spcPts val="0"/>
              </a:spcAft>
              <a:buSzPts val="2400"/>
              <a:buFont typeface="Courier New"/>
              <a:buChar char="o"/>
            </a:pPr>
            <a:r>
              <a:rPr lang="en-US" sz="2400" b="1"/>
              <a:t>It is not clear how long to continue maintenance</a:t>
            </a:r>
            <a:r>
              <a:rPr lang="en-US" sz="2400"/>
              <a:t>. </a:t>
            </a:r>
            <a:endParaRPr sz="2400"/>
          </a:p>
          <a:p>
            <a:pPr marL="460662" lvl="1" indent="-228530" algn="l" rtl="0">
              <a:lnSpc>
                <a:spcPct val="90000"/>
              </a:lnSpc>
              <a:spcBef>
                <a:spcPts val="600"/>
              </a:spcBef>
              <a:spcAft>
                <a:spcPts val="0"/>
              </a:spcAft>
              <a:buSzPts val="2400"/>
              <a:buFont typeface="Courier New"/>
              <a:buChar char="o"/>
            </a:pPr>
            <a:r>
              <a:rPr lang="en-US" sz="2400"/>
              <a:t>In recent clinical trials, the duration of maintenance has been</a:t>
            </a:r>
            <a:r>
              <a:rPr lang="en-US" sz="2400" b="1" i="1"/>
              <a:t> </a:t>
            </a:r>
            <a:r>
              <a:rPr lang="en-US" sz="2400" b="1" i="1" u="sng"/>
              <a:t>3 to 5 years</a:t>
            </a:r>
            <a:r>
              <a:rPr lang="en-US" sz="2400"/>
              <a:t>, and many patients remained on maintenance therapy for </a:t>
            </a:r>
            <a:r>
              <a:rPr lang="en-US" sz="2400" b="1" i="1" u="sng"/>
              <a:t>10 years</a:t>
            </a:r>
            <a:r>
              <a:rPr lang="en-US" sz="2400"/>
              <a:t>.</a:t>
            </a:r>
            <a:endParaRPr/>
          </a:p>
          <a:p>
            <a:pPr marL="460662" lvl="1" indent="-228530" algn="l" rtl="0">
              <a:lnSpc>
                <a:spcPct val="90000"/>
              </a:lnSpc>
              <a:spcBef>
                <a:spcPts val="600"/>
              </a:spcBef>
              <a:spcAft>
                <a:spcPts val="0"/>
              </a:spcAft>
              <a:buSzPts val="2400"/>
              <a:buFont typeface="Courier New"/>
              <a:buChar char="o"/>
            </a:pPr>
            <a:r>
              <a:rPr lang="en-US" sz="2400"/>
              <a:t>A </a:t>
            </a:r>
            <a:r>
              <a:rPr lang="en-US" sz="2400" b="1" i="1" u="sng"/>
              <a:t>minimum of 3 years </a:t>
            </a:r>
            <a:r>
              <a:rPr lang="en-US" sz="2400"/>
              <a:t>is suggested.</a:t>
            </a:r>
            <a:endParaRPr sz="2400"/>
          </a:p>
        </p:txBody>
      </p:sp>
      <p:pic>
        <p:nvPicPr>
          <p:cNvPr id="370" name="Google Shape;370;p5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38201" y="1129912"/>
            <a:ext cx="4814454" cy="5461852"/>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51"/>
          <p:cNvSpPr txBox="1"/>
          <p:nvPr/>
        </p:nvSpPr>
        <p:spPr>
          <a:xfrm>
            <a:off x="1649045" y="5333771"/>
            <a:ext cx="9055684"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2"/>
                </a:solidFill>
                <a:latin typeface="Arial"/>
                <a:ea typeface="Arial"/>
                <a:cs typeface="Arial"/>
                <a:sym typeface="Arial"/>
              </a:rPr>
              <a:t>Prolonged maintenance for “high-risk” groups may be considered</a:t>
            </a:r>
            <a:endParaRPr sz="2400" b="0" i="0" u="none" strike="noStrike" cap="none">
              <a:solidFill>
                <a:schemeClr val="dk2"/>
              </a:solidFill>
              <a:latin typeface="Arial"/>
              <a:ea typeface="Arial"/>
              <a:cs typeface="Arial"/>
              <a:sym typeface="Arial"/>
            </a:endParaRPr>
          </a:p>
        </p:txBody>
      </p:sp>
      <p:pic>
        <p:nvPicPr>
          <p:cNvPr id="376" name="Google Shape;376;p5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44953" y="1845965"/>
            <a:ext cx="11759794" cy="2726035"/>
          </a:xfrm>
          <a:prstGeom prst="rect">
            <a:avLst/>
          </a:prstGeom>
          <a:noFill/>
          <a:ln>
            <a:noFill/>
          </a:ln>
        </p:spPr>
      </p:pic>
      <p:pic>
        <p:nvPicPr>
          <p:cNvPr id="377" name="Google Shape;377;p5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100458" y="4300360"/>
            <a:ext cx="2724257" cy="174313"/>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52"/>
          <p:cNvSpPr txBox="1">
            <a:spLocks noGrp="1"/>
          </p:cNvSpPr>
          <p:nvPr>
            <p:ph type="body" idx="4"/>
          </p:nvPr>
        </p:nvSpPr>
        <p:spPr>
          <a:xfrm>
            <a:off x="6326605" y="2304979"/>
            <a:ext cx="5472000" cy="1888886"/>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Preliminary studies suggest that </a:t>
            </a:r>
            <a:r>
              <a:rPr lang="en-US" sz="2400" b="1"/>
              <a:t>intensive B-cell depletion </a:t>
            </a:r>
            <a:r>
              <a:rPr lang="en-US" sz="2400"/>
              <a:t>with a RTX plus CYC-based regimen may avoid the need for maintenance therapy. </a:t>
            </a:r>
            <a:endParaRPr sz="2400"/>
          </a:p>
        </p:txBody>
      </p:sp>
      <p:pic>
        <p:nvPicPr>
          <p:cNvPr id="384" name="Google Shape;384;p52" descr="nrneph.2017.85-f2.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79432" y="333632"/>
            <a:ext cx="4611852" cy="6369908"/>
          </a:xfrm>
          <a:prstGeom prst="rect">
            <a:avLst/>
          </a:prstGeom>
          <a:noFill/>
          <a:ln>
            <a:noFill/>
          </a:ln>
        </p:spPr>
      </p:pic>
      <p:pic>
        <p:nvPicPr>
          <p:cNvPr id="385" name="Google Shape;385;p5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257854" y="333632"/>
            <a:ext cx="5448302" cy="1633538"/>
          </a:xfrm>
          <a:prstGeom prst="rect">
            <a:avLst/>
          </a:prstGeom>
          <a:noFill/>
          <a:ln>
            <a:noFill/>
          </a:ln>
        </p:spPr>
      </p:pic>
      <p:sp>
        <p:nvSpPr>
          <p:cNvPr id="386" name="Google Shape;386;p52"/>
          <p:cNvSpPr txBox="1"/>
          <p:nvPr/>
        </p:nvSpPr>
        <p:spPr>
          <a:xfrm>
            <a:off x="2916514" y="6304548"/>
            <a:ext cx="2724151"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Nat Rev Nephrol. 2017; 13: 483-495</a:t>
            </a:r>
            <a:endParaRPr sz="1200" b="0" i="0" u="none" strike="noStrike" cap="none">
              <a:solidFill>
                <a:schemeClr val="dk1"/>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53"/>
          <p:cNvSpPr txBox="1">
            <a:spLocks noGrp="1"/>
          </p:cNvSpPr>
          <p:nvPr>
            <p:ph type="body" idx="4"/>
          </p:nvPr>
        </p:nvSpPr>
        <p:spPr>
          <a:xfrm>
            <a:off x="6326605" y="2304979"/>
            <a:ext cx="5472000" cy="1888886"/>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Preliminary studies suggest that </a:t>
            </a:r>
            <a:r>
              <a:rPr lang="en-US" sz="2400" b="1"/>
              <a:t>intensive B-cell depletion </a:t>
            </a:r>
            <a:r>
              <a:rPr lang="en-US" sz="2400"/>
              <a:t>with a RTX plus CYC-based regimen may avoid the need for maintenance therapy. </a:t>
            </a:r>
            <a:endParaRPr sz="2400"/>
          </a:p>
        </p:txBody>
      </p:sp>
      <p:pic>
        <p:nvPicPr>
          <p:cNvPr id="393" name="Google Shape;393;p5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257854" y="333632"/>
            <a:ext cx="5448302" cy="1633538"/>
          </a:xfrm>
          <a:prstGeom prst="rect">
            <a:avLst/>
          </a:prstGeom>
          <a:noFill/>
          <a:ln>
            <a:noFill/>
          </a:ln>
        </p:spPr>
      </p:pic>
      <p:sp>
        <p:nvSpPr>
          <p:cNvPr id="394" name="Google Shape;394;p53"/>
          <p:cNvSpPr txBox="1"/>
          <p:nvPr/>
        </p:nvSpPr>
        <p:spPr>
          <a:xfrm>
            <a:off x="2916514" y="6304548"/>
            <a:ext cx="2724151"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Nat Rev Nephrol. 2017; 13: 483-495</a:t>
            </a:r>
            <a:endParaRPr sz="1200" b="0" i="0" u="none" strike="noStrike" cap="none">
              <a:solidFill>
                <a:schemeClr val="dk1"/>
              </a:solidFill>
              <a:latin typeface="Arial"/>
              <a:ea typeface="Arial"/>
              <a:cs typeface="Arial"/>
              <a:sym typeface="Arial"/>
            </a:endParaRPr>
          </a:p>
        </p:txBody>
      </p:sp>
      <p:pic>
        <p:nvPicPr>
          <p:cNvPr id="395" name="Google Shape;395;p53" descr="nrneph.2017.85-f3.jp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22900" y="399599"/>
            <a:ext cx="4966922" cy="6112412"/>
          </a:xfrm>
          <a:prstGeom prst="rect">
            <a:avLst/>
          </a:prstGeom>
          <a:noFill/>
          <a:ln>
            <a:noFill/>
          </a:ln>
        </p:spPr>
      </p:pic>
      <p:sp>
        <p:nvSpPr>
          <p:cNvPr id="396" name="Google Shape;396;p53"/>
          <p:cNvSpPr txBox="1"/>
          <p:nvPr/>
        </p:nvSpPr>
        <p:spPr>
          <a:xfrm>
            <a:off x="3068913" y="6027549"/>
            <a:ext cx="2724151"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Nat Rev Nephrol. 2017; 13: 483-495</a:t>
            </a:r>
            <a:endParaRPr sz="1200" b="0" i="0" u="none" strike="noStrike" cap="none">
              <a:solidFill>
                <a:schemeClr val="dk1"/>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Google Shape;402;p5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731" y="376756"/>
            <a:ext cx="7402311" cy="5700363"/>
          </a:xfrm>
          <a:prstGeom prst="rect">
            <a:avLst/>
          </a:prstGeom>
          <a:noFill/>
          <a:ln>
            <a:noFill/>
          </a:ln>
        </p:spPr>
      </p:pic>
      <p:pic>
        <p:nvPicPr>
          <p:cNvPr id="403" name="Google Shape;403;p5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862792" y="376756"/>
            <a:ext cx="5132122" cy="1991975"/>
          </a:xfrm>
          <a:prstGeom prst="rect">
            <a:avLst/>
          </a:prstGeom>
          <a:noFill/>
          <a:ln>
            <a:noFill/>
          </a:ln>
        </p:spPr>
      </p:pic>
      <p:pic>
        <p:nvPicPr>
          <p:cNvPr id="404" name="Google Shape;404;p5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647223" y="2368731"/>
            <a:ext cx="2288529" cy="178149"/>
          </a:xfrm>
          <a:prstGeom prst="rect">
            <a:avLst/>
          </a:prstGeom>
          <a:noFill/>
          <a:ln>
            <a:noFill/>
          </a:ln>
        </p:spPr>
      </p:pic>
      <p:sp>
        <p:nvSpPr>
          <p:cNvPr id="405" name="Google Shape;405;p54"/>
          <p:cNvSpPr txBox="1"/>
          <p:nvPr/>
        </p:nvSpPr>
        <p:spPr>
          <a:xfrm>
            <a:off x="8036079" y="3315091"/>
            <a:ext cx="3816746" cy="156966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2"/>
                </a:solidFill>
                <a:latin typeface="Arial"/>
                <a:ea typeface="Arial"/>
                <a:cs typeface="Arial"/>
                <a:sym typeface="Arial"/>
              </a:rPr>
              <a:t>A repeat kidney biopsy may be helpful to exclude persistent but clinically silent histologic activity.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Google Shape;410;p5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88273" y="666111"/>
            <a:ext cx="11301413" cy="5153025"/>
          </a:xfrm>
          <a:prstGeom prst="rect">
            <a:avLst/>
          </a:prstGeom>
          <a:noFill/>
          <a:ln>
            <a:noFill/>
          </a:ln>
        </p:spPr>
      </p:pic>
      <p:pic>
        <p:nvPicPr>
          <p:cNvPr id="411" name="Google Shape;411;p5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537724" y="5811255"/>
            <a:ext cx="3053844" cy="22154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1"/>
          <p:cNvSpPr txBox="1">
            <a:spLocks noGrp="1"/>
          </p:cNvSpPr>
          <p:nvPr>
            <p:ph type="subTitle" idx="1"/>
          </p:nvPr>
        </p:nvSpPr>
        <p:spPr>
          <a:xfrm>
            <a:off x="306000" y="1260000"/>
            <a:ext cx="11091600" cy="4500000"/>
          </a:xfrm>
          <a:prstGeom prst="rect">
            <a:avLst/>
          </a:prstGeom>
          <a:noFill/>
          <a:ln>
            <a:noFill/>
          </a:ln>
        </p:spPr>
        <p:txBody>
          <a:bodyPr spcFirstLastPara="1" wrap="square" lIns="91425" tIns="45700" rIns="91425" bIns="45700" anchor="t" anchorCtr="0">
            <a:noAutofit/>
          </a:bodyPr>
          <a:lstStyle/>
          <a:p>
            <a:pPr marL="230331" lvl="0" indent="-230331" algn="l" rtl="0">
              <a:lnSpc>
                <a:spcPct val="90000"/>
              </a:lnSpc>
              <a:spcBef>
                <a:spcPts val="0"/>
              </a:spcBef>
              <a:spcAft>
                <a:spcPts val="0"/>
              </a:spcAft>
              <a:buClr>
                <a:schemeClr val="dk2"/>
              </a:buClr>
              <a:buSzPts val="2400"/>
              <a:buFont typeface="Arial"/>
              <a:buChar char="•"/>
            </a:pPr>
            <a:r>
              <a:rPr lang="en-US" sz="2400"/>
              <a:t>Terminology</a:t>
            </a:r>
            <a:endParaRPr/>
          </a:p>
          <a:p>
            <a:pPr marL="230331" lvl="0" indent="-230331" algn="l" rtl="0">
              <a:lnSpc>
                <a:spcPct val="90000"/>
              </a:lnSpc>
              <a:spcBef>
                <a:spcPts val="1200"/>
              </a:spcBef>
              <a:spcAft>
                <a:spcPts val="0"/>
              </a:spcAft>
              <a:buClr>
                <a:schemeClr val="dk2"/>
              </a:buClr>
              <a:buSzPts val="2400"/>
              <a:buFont typeface="Arial"/>
              <a:buChar char="•"/>
            </a:pPr>
            <a:r>
              <a:rPr lang="en-US" sz="2400"/>
              <a:t>Pathogenesis</a:t>
            </a:r>
            <a:endParaRPr/>
          </a:p>
          <a:p>
            <a:pPr marL="230331" lvl="0" indent="-230331" algn="l" rtl="0">
              <a:lnSpc>
                <a:spcPct val="90000"/>
              </a:lnSpc>
              <a:spcBef>
                <a:spcPts val="1200"/>
              </a:spcBef>
              <a:spcAft>
                <a:spcPts val="0"/>
              </a:spcAft>
              <a:buClr>
                <a:schemeClr val="dk2"/>
              </a:buClr>
              <a:buSzPts val="2400"/>
              <a:buFont typeface="Arial"/>
              <a:buChar char="•"/>
            </a:pPr>
            <a:r>
              <a:rPr lang="en-US" sz="2400"/>
              <a:t>Biomarkers and Prediction of Prognosis</a:t>
            </a:r>
            <a:endParaRPr/>
          </a:p>
          <a:p>
            <a:pPr marL="230331" lvl="0" indent="-230331" algn="l" rtl="0">
              <a:lnSpc>
                <a:spcPct val="90000"/>
              </a:lnSpc>
              <a:spcBef>
                <a:spcPts val="1200"/>
              </a:spcBef>
              <a:spcAft>
                <a:spcPts val="0"/>
              </a:spcAft>
              <a:buClr>
                <a:schemeClr val="dk2"/>
              </a:buClr>
              <a:buSzPts val="2400"/>
              <a:buFont typeface="Arial"/>
              <a:buChar char="•"/>
            </a:pPr>
            <a:r>
              <a:rPr lang="en-US" sz="2400"/>
              <a:t>Treatment</a:t>
            </a:r>
            <a:endParaRPr/>
          </a:p>
          <a:p>
            <a:pPr marL="230331" lvl="0" indent="-230331" algn="l" rtl="0">
              <a:lnSpc>
                <a:spcPct val="90000"/>
              </a:lnSpc>
              <a:spcBef>
                <a:spcPts val="1200"/>
              </a:spcBef>
              <a:spcAft>
                <a:spcPts val="0"/>
              </a:spcAft>
              <a:buClr>
                <a:schemeClr val="dk2"/>
              </a:buClr>
              <a:buSzPts val="2400"/>
              <a:buFont typeface="Arial"/>
              <a:buChar char="•"/>
            </a:pPr>
            <a:r>
              <a:rPr lang="en-US" sz="2400"/>
              <a:t>Special Circumstances</a:t>
            </a:r>
            <a:endParaRPr/>
          </a:p>
          <a:p>
            <a:pPr marL="230331" lvl="0" indent="-230331" algn="l" rtl="0">
              <a:lnSpc>
                <a:spcPct val="90000"/>
              </a:lnSpc>
              <a:spcBef>
                <a:spcPts val="1200"/>
              </a:spcBef>
              <a:spcAft>
                <a:spcPts val="0"/>
              </a:spcAft>
              <a:buClr>
                <a:schemeClr val="dk2"/>
              </a:buClr>
              <a:buSzPts val="2400"/>
              <a:buFont typeface="Arial"/>
              <a:buChar char="•"/>
            </a:pPr>
            <a:r>
              <a:rPr lang="en-US" sz="2400"/>
              <a:t>Future Studies</a:t>
            </a:r>
            <a:endParaRPr sz="2400"/>
          </a:p>
        </p:txBody>
      </p:sp>
      <p:sp>
        <p:nvSpPr>
          <p:cNvPr id="74" name="Google Shape;74;p11"/>
          <p:cNvSpPr txBox="1">
            <a:spLocks noGrp="1"/>
          </p:cNvSpPr>
          <p:nvPr>
            <p:ph type="body" idx="3"/>
          </p:nvPr>
        </p:nvSpPr>
        <p:spPr>
          <a:xfrm>
            <a:off x="306000" y="533402"/>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700"/>
              <a:buNone/>
            </a:pPr>
            <a:r>
              <a:rPr lang="en-US"/>
              <a:t>Lupus Nephritis</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17" name="Google Shape;417;p5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90821" y="394181"/>
            <a:ext cx="10421072" cy="6184440"/>
          </a:xfrm>
          <a:prstGeom prst="rect">
            <a:avLst/>
          </a:prstGeom>
          <a:noFill/>
          <a:ln>
            <a:noFill/>
          </a:ln>
        </p:spPr>
      </p:pic>
      <p:pic>
        <p:nvPicPr>
          <p:cNvPr id="418" name="Google Shape;418;p5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113528" y="5716649"/>
            <a:ext cx="2724257" cy="174313"/>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57"/>
          <p:cNvSpPr txBox="1">
            <a:spLocks noGrp="1"/>
          </p:cNvSpPr>
          <p:nvPr>
            <p:ph type="body" idx="3"/>
          </p:nvPr>
        </p:nvSpPr>
        <p:spPr>
          <a:xfrm>
            <a:off x="306000" y="533402"/>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700"/>
              <a:buNone/>
            </a:pPr>
            <a:r>
              <a:rPr lang="en-US"/>
              <a:t>Special circumstances: Class V LN</a:t>
            </a:r>
            <a:endParaRPr/>
          </a:p>
        </p:txBody>
      </p:sp>
      <p:sp>
        <p:nvSpPr>
          <p:cNvPr id="424" name="Google Shape;424;p57"/>
          <p:cNvSpPr txBox="1"/>
          <p:nvPr/>
        </p:nvSpPr>
        <p:spPr>
          <a:xfrm>
            <a:off x="6500552" y="1060638"/>
            <a:ext cx="5519291" cy="341632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a:solidFill>
                  <a:schemeClr val="dk2"/>
                </a:solidFill>
                <a:latin typeface="Arial"/>
                <a:ea typeface="Arial"/>
                <a:cs typeface="Arial"/>
                <a:sym typeface="Arial"/>
              </a:rPr>
              <a:t>There is consensus that class V LN with persistent nephrotic proteinuria should receive immunosuppression, but some would also treat patients with lower levels of proteinuria. </a:t>
            </a:r>
            <a:endParaRPr sz="24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chemeClr val="dk2"/>
              </a:buClr>
              <a:buSzPts val="2400"/>
              <a:buFont typeface="Noto Sans Symbols"/>
              <a:buChar char="▪"/>
            </a:pPr>
            <a:r>
              <a:rPr lang="en-US" sz="2400" b="0" i="0" u="none" strike="noStrike" cap="none">
                <a:solidFill>
                  <a:schemeClr val="dk2"/>
                </a:solidFill>
                <a:latin typeface="Arial"/>
                <a:ea typeface="Arial"/>
                <a:cs typeface="Arial"/>
                <a:sym typeface="Arial"/>
              </a:rPr>
              <a:t>The level of proteinuria at which immunosuppressive therapy may provide beneﬁt therefore needs to be established. </a:t>
            </a:r>
            <a:endParaRPr sz="2400" b="0" i="0" u="none" strike="noStrike" cap="none">
              <a:solidFill>
                <a:schemeClr val="dk2"/>
              </a:solidFill>
              <a:latin typeface="Arial"/>
              <a:ea typeface="Arial"/>
              <a:cs typeface="Arial"/>
              <a:sym typeface="Arial"/>
            </a:endParaRPr>
          </a:p>
        </p:txBody>
      </p:sp>
      <p:pic>
        <p:nvPicPr>
          <p:cNvPr id="425" name="Google Shape;425;p57" descr="https://www.ajkd.org/pb/assets/raw/Health%20Advance/journals/yajkd/atlas32_1b_files/big/fig01.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02416" y="1155032"/>
            <a:ext cx="5908008" cy="3939672"/>
          </a:xfrm>
          <a:prstGeom prst="rect">
            <a:avLst/>
          </a:prstGeom>
          <a:noFill/>
          <a:ln>
            <a:noFill/>
          </a:ln>
        </p:spPr>
      </p:pic>
      <p:sp>
        <p:nvSpPr>
          <p:cNvPr id="426" name="Google Shape;426;p57"/>
          <p:cNvSpPr txBox="1"/>
          <p:nvPr/>
        </p:nvSpPr>
        <p:spPr>
          <a:xfrm>
            <a:off x="402416" y="5214285"/>
            <a:ext cx="6098292"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http://www.ajkd.org/pb/assets/raw/Health%20Advance/journals/yajkd/atlas32_1b.htm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58"/>
          <p:cNvSpPr txBox="1">
            <a:spLocks noGrp="1"/>
          </p:cNvSpPr>
          <p:nvPr>
            <p:ph type="body" idx="3"/>
          </p:nvPr>
        </p:nvSpPr>
        <p:spPr>
          <a:xfrm>
            <a:off x="306000" y="533402"/>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700"/>
              <a:buNone/>
            </a:pPr>
            <a:r>
              <a:rPr lang="en-US"/>
              <a:t>Special circumstances: Class V LN</a:t>
            </a:r>
            <a:endParaRPr/>
          </a:p>
        </p:txBody>
      </p:sp>
      <p:sp>
        <p:nvSpPr>
          <p:cNvPr id="432" name="Google Shape;432;p58"/>
          <p:cNvSpPr txBox="1"/>
          <p:nvPr/>
        </p:nvSpPr>
        <p:spPr>
          <a:xfrm>
            <a:off x="6639458" y="1060638"/>
            <a:ext cx="5552542" cy="2677656"/>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a:solidFill>
                  <a:schemeClr val="dk2"/>
                </a:solidFill>
                <a:latin typeface="Arial"/>
                <a:ea typeface="Arial"/>
                <a:cs typeface="Arial"/>
                <a:sym typeface="Arial"/>
              </a:rPr>
              <a:t>Class V LN is often treated initially with MMF, but if not effective, CYC may be used. </a:t>
            </a:r>
            <a:endParaRPr sz="2400" b="0" i="0" u="none" strike="noStrike" cap="none">
              <a:solidFill>
                <a:schemeClr val="dk2"/>
              </a:solidFill>
              <a:latin typeface="Arial"/>
              <a:ea typeface="Arial"/>
              <a:cs typeface="Arial"/>
              <a:sym typeface="Arial"/>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Arial"/>
              <a:ea typeface="Arial"/>
              <a:cs typeface="Arial"/>
              <a:sym typeface="Arial"/>
            </a:endParaRPr>
          </a:p>
          <a:p>
            <a:pPr marL="800100" marR="0" lvl="1" indent="-342900" algn="l" rtl="0">
              <a:lnSpc>
                <a:spcPct val="100000"/>
              </a:lnSpc>
              <a:spcBef>
                <a:spcPts val="0"/>
              </a:spcBef>
              <a:spcAft>
                <a:spcPts val="0"/>
              </a:spcAft>
              <a:buClr>
                <a:schemeClr val="dk2"/>
              </a:buClr>
              <a:buSzPts val="2400"/>
              <a:buFont typeface="Arial"/>
              <a:buChar char="•"/>
            </a:pPr>
            <a:r>
              <a:rPr lang="en-US" sz="2400" b="0" i="0" u="none" strike="noStrike" cap="none">
                <a:solidFill>
                  <a:schemeClr val="dk2"/>
                </a:solidFill>
                <a:latin typeface="Arial"/>
                <a:ea typeface="Arial"/>
                <a:cs typeface="Arial"/>
                <a:sym typeface="Arial"/>
              </a:rPr>
              <a:t>Some investigators also suggest using CNIs for class V LN. </a:t>
            </a:r>
            <a:endParaRPr sz="2400" b="0" i="0" u="none" strike="noStrike" cap="none">
              <a:solidFill>
                <a:schemeClr val="dk2"/>
              </a:solidFill>
              <a:latin typeface="Arial"/>
              <a:ea typeface="Arial"/>
              <a:cs typeface="Arial"/>
              <a:sym typeface="Arial"/>
            </a:endParaRPr>
          </a:p>
          <a:p>
            <a:pPr marL="800100" marR="0" lvl="1"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Arial"/>
              <a:ea typeface="Arial"/>
              <a:cs typeface="Arial"/>
              <a:sym typeface="Arial"/>
            </a:endParaRPr>
          </a:p>
          <a:p>
            <a:pPr marL="800100" marR="0" lvl="1" indent="-342900" algn="l" rtl="0">
              <a:lnSpc>
                <a:spcPct val="100000"/>
              </a:lnSpc>
              <a:spcBef>
                <a:spcPts val="0"/>
              </a:spcBef>
              <a:spcAft>
                <a:spcPts val="0"/>
              </a:spcAft>
              <a:buClr>
                <a:schemeClr val="dk2"/>
              </a:buClr>
              <a:buSzPts val="2400"/>
              <a:buFont typeface="Arial"/>
              <a:buChar char="•"/>
            </a:pPr>
            <a:r>
              <a:rPr lang="en-US" sz="2400" b="0" i="0" u="none" strike="noStrike" cap="none">
                <a:solidFill>
                  <a:schemeClr val="dk2"/>
                </a:solidFill>
                <a:latin typeface="Arial"/>
                <a:ea typeface="Arial"/>
                <a:cs typeface="Arial"/>
                <a:sym typeface="Arial"/>
              </a:rPr>
              <a:t>RTX may be considered in the treatment options for class V LN</a:t>
            </a:r>
            <a:endParaRPr sz="1400" b="0" i="0" u="none" strike="noStrike" cap="none">
              <a:solidFill>
                <a:srgbClr val="000000"/>
              </a:solidFill>
              <a:latin typeface="Arial"/>
              <a:ea typeface="Arial"/>
              <a:cs typeface="Arial"/>
              <a:sym typeface="Arial"/>
            </a:endParaRPr>
          </a:p>
        </p:txBody>
      </p:sp>
      <p:pic>
        <p:nvPicPr>
          <p:cNvPr id="433" name="Google Shape;433;p58" descr="https://www.ajkd.org/pb/assets/raw/Health%20Advance/journals/yajkd/atlas32_1b_files/big/fig03.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88502" y="1186063"/>
            <a:ext cx="6158245" cy="4106540"/>
          </a:xfrm>
          <a:prstGeom prst="rect">
            <a:avLst/>
          </a:prstGeom>
          <a:noFill/>
          <a:ln>
            <a:noFill/>
          </a:ln>
        </p:spPr>
      </p:pic>
      <p:sp>
        <p:nvSpPr>
          <p:cNvPr id="434" name="Google Shape;434;p58"/>
          <p:cNvSpPr txBox="1"/>
          <p:nvPr/>
        </p:nvSpPr>
        <p:spPr>
          <a:xfrm>
            <a:off x="402416" y="5314425"/>
            <a:ext cx="6098292"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http://www.ajkd.org/pb/assets/raw/Health%20Advance/journals/yajkd/atlas32_1b.htm</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59"/>
          <p:cNvSpPr txBox="1">
            <a:spLocks noGrp="1"/>
          </p:cNvSpPr>
          <p:nvPr>
            <p:ph type="body" idx="3"/>
          </p:nvPr>
        </p:nvSpPr>
        <p:spPr>
          <a:xfrm>
            <a:off x="306000" y="533402"/>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700"/>
              <a:buNone/>
            </a:pPr>
            <a:r>
              <a:rPr lang="en-US"/>
              <a:t>Special circumstances: TMA</a:t>
            </a:r>
            <a:endParaRPr/>
          </a:p>
          <a:p>
            <a:pPr marL="0" lvl="0" indent="0" algn="l" rtl="0">
              <a:lnSpc>
                <a:spcPct val="90000"/>
              </a:lnSpc>
              <a:spcBef>
                <a:spcPts val="0"/>
              </a:spcBef>
              <a:spcAft>
                <a:spcPts val="0"/>
              </a:spcAft>
              <a:buClr>
                <a:schemeClr val="dk2"/>
              </a:buClr>
              <a:buSzPts val="2799"/>
              <a:buNone/>
            </a:pPr>
            <a:endParaRPr/>
          </a:p>
        </p:txBody>
      </p:sp>
      <p:sp>
        <p:nvSpPr>
          <p:cNvPr id="440" name="Google Shape;440;p59"/>
          <p:cNvSpPr txBox="1">
            <a:spLocks noGrp="1"/>
          </p:cNvSpPr>
          <p:nvPr>
            <p:ph type="body" idx="4"/>
          </p:nvPr>
        </p:nvSpPr>
        <p:spPr>
          <a:xfrm>
            <a:off x="340376" y="4895419"/>
            <a:ext cx="12053455" cy="1898836"/>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TMA with LN on kidney biopsy may be due to: </a:t>
            </a:r>
            <a:endParaRPr/>
          </a:p>
          <a:p>
            <a:pPr marL="460662" lvl="1" indent="-228530" algn="l" rtl="0">
              <a:lnSpc>
                <a:spcPct val="90000"/>
              </a:lnSpc>
              <a:spcBef>
                <a:spcPts val="600"/>
              </a:spcBef>
              <a:spcAft>
                <a:spcPts val="0"/>
              </a:spcAft>
              <a:buSzPts val="2200"/>
              <a:buFont typeface="Courier New"/>
              <a:buChar char="o"/>
            </a:pPr>
            <a:r>
              <a:rPr lang="en-US" sz="2200"/>
              <a:t> Antiphospholipid antibodies/syndrome ([APS], anticardiolipin antibodies, anti-b2 glycoprotein I, and lupus anticoagulant), </a:t>
            </a:r>
            <a:endParaRPr sz="2200"/>
          </a:p>
          <a:p>
            <a:pPr marL="460662" lvl="1" indent="-228530" algn="l" rtl="0">
              <a:lnSpc>
                <a:spcPct val="90000"/>
              </a:lnSpc>
              <a:spcBef>
                <a:spcPts val="600"/>
              </a:spcBef>
              <a:spcAft>
                <a:spcPts val="0"/>
              </a:spcAft>
              <a:buSzPts val="2200"/>
              <a:buFont typeface="Courier New"/>
              <a:buChar char="o"/>
            </a:pPr>
            <a:r>
              <a:rPr lang="en-US" sz="2200"/>
              <a:t> Thrombotic thrombocytopenic purpura, or </a:t>
            </a:r>
            <a:endParaRPr/>
          </a:p>
          <a:p>
            <a:pPr marL="460662" lvl="1" indent="-228530" algn="l" rtl="0">
              <a:lnSpc>
                <a:spcPct val="90000"/>
              </a:lnSpc>
              <a:spcBef>
                <a:spcPts val="600"/>
              </a:spcBef>
              <a:spcAft>
                <a:spcPts val="0"/>
              </a:spcAft>
              <a:buSzPts val="2200"/>
              <a:buFont typeface="Courier New"/>
              <a:buChar char="o"/>
            </a:pPr>
            <a:r>
              <a:rPr lang="en-US" sz="2200"/>
              <a:t> Atypical hemolytic uremic syndrome</a:t>
            </a:r>
            <a:endParaRPr sz="2200"/>
          </a:p>
        </p:txBody>
      </p:sp>
      <p:pic>
        <p:nvPicPr>
          <p:cNvPr id="441" name="Google Shape;441;p5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804355" y="1066607"/>
            <a:ext cx="8075290" cy="3550080"/>
          </a:xfrm>
          <a:prstGeom prst="rect">
            <a:avLst/>
          </a:prstGeom>
          <a:noFill/>
          <a:ln>
            <a:noFill/>
          </a:ln>
        </p:spPr>
      </p:pic>
      <p:pic>
        <p:nvPicPr>
          <p:cNvPr id="442" name="Google Shape;442;p5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086851" y="4536187"/>
            <a:ext cx="2359657" cy="1610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60"/>
          <p:cNvSpPr txBox="1">
            <a:spLocks noGrp="1"/>
          </p:cNvSpPr>
          <p:nvPr>
            <p:ph type="body" idx="3"/>
          </p:nvPr>
        </p:nvSpPr>
        <p:spPr>
          <a:xfrm>
            <a:off x="306000" y="533402"/>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700"/>
              <a:buNone/>
            </a:pPr>
            <a:r>
              <a:rPr lang="en-US"/>
              <a:t>Special circumstances: TMA</a:t>
            </a:r>
            <a:endParaRPr/>
          </a:p>
          <a:p>
            <a:pPr marL="0" lvl="0" indent="0" algn="l" rtl="0">
              <a:lnSpc>
                <a:spcPct val="90000"/>
              </a:lnSpc>
              <a:spcBef>
                <a:spcPts val="0"/>
              </a:spcBef>
              <a:spcAft>
                <a:spcPts val="0"/>
              </a:spcAft>
              <a:buClr>
                <a:schemeClr val="dk2"/>
              </a:buClr>
              <a:buSzPts val="2799"/>
              <a:buNone/>
            </a:pPr>
            <a:endParaRPr/>
          </a:p>
        </p:txBody>
      </p:sp>
      <p:sp>
        <p:nvSpPr>
          <p:cNvPr id="449" name="Google Shape;449;p60"/>
          <p:cNvSpPr txBox="1">
            <a:spLocks noGrp="1"/>
          </p:cNvSpPr>
          <p:nvPr>
            <p:ph type="body" idx="4"/>
          </p:nvPr>
        </p:nvSpPr>
        <p:spPr>
          <a:xfrm>
            <a:off x="7126386" y="1013533"/>
            <a:ext cx="4984320" cy="4500000"/>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Treatment should be guided by the underlying etiology of TMA. </a:t>
            </a:r>
            <a:endParaRPr/>
          </a:p>
          <a:p>
            <a:pPr marL="228531" lvl="0" indent="-228531" algn="l" rtl="0">
              <a:lnSpc>
                <a:spcPct val="90000"/>
              </a:lnSpc>
              <a:spcBef>
                <a:spcPts val="1200"/>
              </a:spcBef>
              <a:spcAft>
                <a:spcPts val="0"/>
              </a:spcAft>
              <a:buClr>
                <a:srgbClr val="004990"/>
              </a:buClr>
              <a:buSzPts val="2400"/>
              <a:buChar char="•"/>
            </a:pPr>
            <a:r>
              <a:rPr lang="en-US" sz="2400"/>
              <a:t>Plasma exchange is indicated for thrombocytopenic purpura, but it may also be beneﬁcial in cases of refractory APS. </a:t>
            </a:r>
            <a:endParaRPr/>
          </a:p>
          <a:p>
            <a:pPr marL="228531" lvl="0" indent="-228531" algn="l" rtl="0">
              <a:lnSpc>
                <a:spcPct val="90000"/>
              </a:lnSpc>
              <a:spcBef>
                <a:spcPts val="1200"/>
              </a:spcBef>
              <a:spcAft>
                <a:spcPts val="0"/>
              </a:spcAft>
              <a:buClr>
                <a:srgbClr val="004990"/>
              </a:buClr>
              <a:buSzPts val="2400"/>
              <a:buChar char="•"/>
            </a:pPr>
            <a:r>
              <a:rPr lang="en-US" sz="2400"/>
              <a:t>Anti-complement therapies may be considered in catastrophic APS, thrombocytopenic purpura, complement-mediated TMA, and recurrent TMA in an allograft.</a:t>
            </a:r>
            <a:endParaRPr/>
          </a:p>
          <a:p>
            <a:pPr marL="228531" lvl="0" indent="-228531" algn="l" rtl="0">
              <a:lnSpc>
                <a:spcPct val="90000"/>
              </a:lnSpc>
              <a:spcBef>
                <a:spcPts val="1200"/>
              </a:spcBef>
              <a:spcAft>
                <a:spcPts val="0"/>
              </a:spcAft>
              <a:buClr>
                <a:srgbClr val="004990"/>
              </a:buClr>
              <a:buSzPts val="2400"/>
              <a:buChar char="•"/>
            </a:pPr>
            <a:r>
              <a:rPr lang="en-US" sz="2400"/>
              <a:t>Anticoagulation remains the standard of care when APS is present. </a:t>
            </a:r>
            <a:endParaRPr sz="2200"/>
          </a:p>
        </p:txBody>
      </p:sp>
      <p:pic>
        <p:nvPicPr>
          <p:cNvPr id="450" name="Google Shape;450;p6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85630" y="1168782"/>
            <a:ext cx="6854791" cy="4675834"/>
          </a:xfrm>
          <a:prstGeom prst="rect">
            <a:avLst/>
          </a:prstGeom>
          <a:noFill/>
          <a:ln>
            <a:noFill/>
          </a:ln>
        </p:spPr>
      </p:pic>
      <p:pic>
        <p:nvPicPr>
          <p:cNvPr id="451" name="Google Shape;451;p6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594501" y="5928315"/>
            <a:ext cx="2445920" cy="157801"/>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61"/>
          <p:cNvSpPr txBox="1">
            <a:spLocks noGrp="1"/>
          </p:cNvSpPr>
          <p:nvPr>
            <p:ph type="body" idx="3"/>
          </p:nvPr>
        </p:nvSpPr>
        <p:spPr>
          <a:xfrm>
            <a:off x="306000" y="387412"/>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700"/>
              <a:buNone/>
            </a:pPr>
            <a:r>
              <a:rPr lang="en-US"/>
              <a:t>Special circumstances: TMA</a:t>
            </a:r>
            <a:endParaRPr/>
          </a:p>
          <a:p>
            <a:pPr marL="0" lvl="0" indent="0" algn="l" rtl="0">
              <a:lnSpc>
                <a:spcPct val="90000"/>
              </a:lnSpc>
              <a:spcBef>
                <a:spcPts val="0"/>
              </a:spcBef>
              <a:spcAft>
                <a:spcPts val="0"/>
              </a:spcAft>
              <a:buClr>
                <a:schemeClr val="dk2"/>
              </a:buClr>
              <a:buSzPts val="2799"/>
              <a:buNone/>
            </a:pPr>
            <a:endParaRPr/>
          </a:p>
        </p:txBody>
      </p:sp>
      <p:sp>
        <p:nvSpPr>
          <p:cNvPr id="458" name="Google Shape;458;p61"/>
          <p:cNvSpPr txBox="1">
            <a:spLocks noGrp="1"/>
          </p:cNvSpPr>
          <p:nvPr>
            <p:ph type="body" idx="4"/>
          </p:nvPr>
        </p:nvSpPr>
        <p:spPr>
          <a:xfrm>
            <a:off x="6321990" y="1041034"/>
            <a:ext cx="4984320" cy="5304764"/>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Treatment should be guided by the underlying etiology of TMA. </a:t>
            </a:r>
            <a:endParaRPr/>
          </a:p>
          <a:p>
            <a:pPr marL="228531" lvl="0" indent="-228531" algn="l" rtl="0">
              <a:lnSpc>
                <a:spcPct val="90000"/>
              </a:lnSpc>
              <a:spcBef>
                <a:spcPts val="1200"/>
              </a:spcBef>
              <a:spcAft>
                <a:spcPts val="0"/>
              </a:spcAft>
              <a:buClr>
                <a:srgbClr val="004990"/>
              </a:buClr>
              <a:buSzPts val="2400"/>
              <a:buChar char="•"/>
            </a:pPr>
            <a:r>
              <a:rPr lang="en-US" sz="2400"/>
              <a:t>Plasma exchange is indicated for thrombocytopenic purpura, but it may also be beneﬁcial in cases of refractory APS. </a:t>
            </a:r>
            <a:endParaRPr/>
          </a:p>
          <a:p>
            <a:pPr marL="228531" lvl="0" indent="-228531" algn="l" rtl="0">
              <a:lnSpc>
                <a:spcPct val="90000"/>
              </a:lnSpc>
              <a:spcBef>
                <a:spcPts val="1200"/>
              </a:spcBef>
              <a:spcAft>
                <a:spcPts val="0"/>
              </a:spcAft>
              <a:buClr>
                <a:srgbClr val="004990"/>
              </a:buClr>
              <a:buSzPts val="2400"/>
              <a:buChar char="•"/>
            </a:pPr>
            <a:r>
              <a:rPr lang="en-US" sz="2400"/>
              <a:t>Anti-complement therapies may be considered in catastrophic APS, thrombocytopenic purpura, complement-mediated TMA, and recurrent TMA in an allograft.</a:t>
            </a:r>
            <a:endParaRPr/>
          </a:p>
          <a:p>
            <a:pPr marL="228531" lvl="0" indent="-228531" algn="l" rtl="0">
              <a:lnSpc>
                <a:spcPct val="90000"/>
              </a:lnSpc>
              <a:spcBef>
                <a:spcPts val="1200"/>
              </a:spcBef>
              <a:spcAft>
                <a:spcPts val="0"/>
              </a:spcAft>
              <a:buClr>
                <a:srgbClr val="004990"/>
              </a:buClr>
              <a:buSzPts val="2400"/>
              <a:buChar char="•"/>
            </a:pPr>
            <a:r>
              <a:rPr lang="en-US" sz="2400"/>
              <a:t>Anticoagulation remains the standard of care when APS is present. </a:t>
            </a:r>
            <a:endParaRPr sz="2200"/>
          </a:p>
        </p:txBody>
      </p:sp>
      <p:pic>
        <p:nvPicPr>
          <p:cNvPr id="459" name="Google Shape;459;p6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726237" y="6482070"/>
            <a:ext cx="2243950" cy="264814"/>
          </a:xfrm>
          <a:prstGeom prst="rect">
            <a:avLst/>
          </a:prstGeom>
          <a:noFill/>
          <a:ln>
            <a:noFill/>
          </a:ln>
        </p:spPr>
      </p:pic>
      <p:pic>
        <p:nvPicPr>
          <p:cNvPr id="460" name="Google Shape;460;p6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81789" y="928757"/>
            <a:ext cx="5519186" cy="5818126"/>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62"/>
          <p:cNvSpPr txBox="1">
            <a:spLocks noGrp="1"/>
          </p:cNvSpPr>
          <p:nvPr>
            <p:ph type="body" idx="3"/>
          </p:nvPr>
        </p:nvSpPr>
        <p:spPr>
          <a:xfrm>
            <a:off x="306000" y="533402"/>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700"/>
              <a:buNone/>
            </a:pPr>
            <a:r>
              <a:rPr lang="en-US"/>
              <a:t>Special circumstances: TMA</a:t>
            </a:r>
            <a:endParaRPr/>
          </a:p>
          <a:p>
            <a:pPr marL="0" lvl="0" indent="0" algn="l" rtl="0">
              <a:lnSpc>
                <a:spcPct val="90000"/>
              </a:lnSpc>
              <a:spcBef>
                <a:spcPts val="0"/>
              </a:spcBef>
              <a:spcAft>
                <a:spcPts val="0"/>
              </a:spcAft>
              <a:buClr>
                <a:schemeClr val="dk2"/>
              </a:buClr>
              <a:buSzPts val="2799"/>
              <a:buNone/>
            </a:pPr>
            <a:endParaRPr/>
          </a:p>
        </p:txBody>
      </p:sp>
      <p:sp>
        <p:nvSpPr>
          <p:cNvPr id="467" name="Google Shape;467;p62"/>
          <p:cNvSpPr txBox="1">
            <a:spLocks noGrp="1"/>
          </p:cNvSpPr>
          <p:nvPr>
            <p:ph type="body" idx="4"/>
          </p:nvPr>
        </p:nvSpPr>
        <p:spPr>
          <a:xfrm>
            <a:off x="7002633" y="1013532"/>
            <a:ext cx="4984320" cy="5215387"/>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Treatment should be guided by the underlying etiology of TMA. </a:t>
            </a:r>
            <a:endParaRPr/>
          </a:p>
          <a:p>
            <a:pPr marL="228531" lvl="0" indent="-228531" algn="l" rtl="0">
              <a:lnSpc>
                <a:spcPct val="90000"/>
              </a:lnSpc>
              <a:spcBef>
                <a:spcPts val="1200"/>
              </a:spcBef>
              <a:spcAft>
                <a:spcPts val="0"/>
              </a:spcAft>
              <a:buClr>
                <a:srgbClr val="004990"/>
              </a:buClr>
              <a:buSzPts val="2400"/>
              <a:buChar char="•"/>
            </a:pPr>
            <a:r>
              <a:rPr lang="en-US" sz="2400"/>
              <a:t>Plasma exchange is indicated for thrombocytopenic purpura, but it may also be beneﬁcial in cases of refractory APS. </a:t>
            </a:r>
            <a:endParaRPr/>
          </a:p>
          <a:p>
            <a:pPr marL="228531" lvl="0" indent="-228531" algn="l" rtl="0">
              <a:lnSpc>
                <a:spcPct val="90000"/>
              </a:lnSpc>
              <a:spcBef>
                <a:spcPts val="1200"/>
              </a:spcBef>
              <a:spcAft>
                <a:spcPts val="0"/>
              </a:spcAft>
              <a:buClr>
                <a:srgbClr val="004990"/>
              </a:buClr>
              <a:buSzPts val="2400"/>
              <a:buChar char="•"/>
            </a:pPr>
            <a:r>
              <a:rPr lang="en-US" sz="2400"/>
              <a:t>Anti-complement therapies may be considered in catastrophic APS, thrombocytopenic purpura, complement-mediated TMA, and recurrent TMA in an allograft.</a:t>
            </a:r>
            <a:endParaRPr/>
          </a:p>
          <a:p>
            <a:pPr marL="228531" lvl="0" indent="-228531" algn="l" rtl="0">
              <a:lnSpc>
                <a:spcPct val="90000"/>
              </a:lnSpc>
              <a:spcBef>
                <a:spcPts val="1200"/>
              </a:spcBef>
              <a:spcAft>
                <a:spcPts val="0"/>
              </a:spcAft>
              <a:buClr>
                <a:srgbClr val="004990"/>
              </a:buClr>
              <a:buSzPts val="2400"/>
              <a:buChar char="•"/>
            </a:pPr>
            <a:r>
              <a:rPr lang="en-US" sz="2400"/>
              <a:t>Anticoagulation remains the standard of care when APS is present. </a:t>
            </a:r>
            <a:endParaRPr sz="2200"/>
          </a:p>
        </p:txBody>
      </p:sp>
      <p:pic>
        <p:nvPicPr>
          <p:cNvPr id="468" name="Google Shape;468;p6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59568" y="1258159"/>
            <a:ext cx="6509521" cy="3672601"/>
          </a:xfrm>
          <a:prstGeom prst="rect">
            <a:avLst/>
          </a:prstGeom>
          <a:noFill/>
          <a:ln>
            <a:noFill/>
          </a:ln>
        </p:spPr>
      </p:pic>
      <p:pic>
        <p:nvPicPr>
          <p:cNvPr id="469" name="Google Shape;469;p6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976705" y="4969899"/>
            <a:ext cx="1761910" cy="205556"/>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63"/>
          <p:cNvSpPr txBox="1">
            <a:spLocks noGrp="1"/>
          </p:cNvSpPr>
          <p:nvPr>
            <p:ph type="body" idx="3"/>
          </p:nvPr>
        </p:nvSpPr>
        <p:spPr>
          <a:xfrm>
            <a:off x="306000" y="533402"/>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700"/>
              <a:buNone/>
            </a:pPr>
            <a:r>
              <a:rPr lang="en-US"/>
              <a:t>Special circumstances: Pregnancy</a:t>
            </a:r>
            <a:endParaRPr/>
          </a:p>
          <a:p>
            <a:pPr marL="0" lvl="0" indent="0" algn="l" rtl="0">
              <a:lnSpc>
                <a:spcPct val="90000"/>
              </a:lnSpc>
              <a:spcBef>
                <a:spcPts val="0"/>
              </a:spcBef>
              <a:spcAft>
                <a:spcPts val="0"/>
              </a:spcAft>
              <a:buClr>
                <a:schemeClr val="dk2"/>
              </a:buClr>
              <a:buSzPts val="2799"/>
              <a:buNone/>
            </a:pPr>
            <a:endParaRPr/>
          </a:p>
        </p:txBody>
      </p:sp>
      <p:sp>
        <p:nvSpPr>
          <p:cNvPr id="476" name="Google Shape;476;p63"/>
          <p:cNvSpPr txBox="1">
            <a:spLocks noGrp="1"/>
          </p:cNvSpPr>
          <p:nvPr>
            <p:ph type="body" idx="4"/>
          </p:nvPr>
        </p:nvSpPr>
        <p:spPr>
          <a:xfrm>
            <a:off x="7250866" y="1791878"/>
            <a:ext cx="4838007" cy="4500000"/>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Patients who are on MMF maintenance and wish to become pregnant should be switched to AZA, as MMF is teratogenic. </a:t>
            </a:r>
            <a:endParaRPr sz="2400"/>
          </a:p>
          <a:p>
            <a:pPr marL="228531" lvl="0" indent="-228531" algn="l" rtl="0">
              <a:lnSpc>
                <a:spcPct val="90000"/>
              </a:lnSpc>
              <a:spcBef>
                <a:spcPts val="1200"/>
              </a:spcBef>
              <a:spcAft>
                <a:spcPts val="0"/>
              </a:spcAft>
              <a:buClr>
                <a:srgbClr val="004990"/>
              </a:buClr>
              <a:buSzPts val="2400"/>
              <a:buChar char="•"/>
            </a:pPr>
            <a:r>
              <a:rPr lang="en-US" sz="2400"/>
              <a:t>CNIs may be considered for treatment of LN in pregnancy if AZA cannot be tolerated, as adjunct therapy with AZA in severe cases or as primary therapy for class V LN with nephrotic syndrome.</a:t>
            </a:r>
            <a:endParaRPr sz="2400"/>
          </a:p>
        </p:txBody>
      </p:sp>
      <p:pic>
        <p:nvPicPr>
          <p:cNvPr id="477" name="Google Shape;477;p6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141808" y="348808"/>
            <a:ext cx="4711016" cy="1101063"/>
          </a:xfrm>
          <a:prstGeom prst="rect">
            <a:avLst/>
          </a:prstGeom>
          <a:noFill/>
          <a:ln>
            <a:noFill/>
          </a:ln>
        </p:spPr>
      </p:pic>
      <p:pic>
        <p:nvPicPr>
          <p:cNvPr id="478" name="Google Shape;478;p6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920432" y="1449871"/>
            <a:ext cx="1856766" cy="144506"/>
          </a:xfrm>
          <a:prstGeom prst="rect">
            <a:avLst/>
          </a:prstGeom>
          <a:noFill/>
          <a:ln>
            <a:noFill/>
          </a:ln>
        </p:spPr>
      </p:pic>
      <p:pic>
        <p:nvPicPr>
          <p:cNvPr id="479" name="Google Shape;479;p6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70897" y="1449871"/>
            <a:ext cx="6870911" cy="4842007"/>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64"/>
          <p:cNvSpPr txBox="1">
            <a:spLocks noGrp="1"/>
          </p:cNvSpPr>
          <p:nvPr>
            <p:ph type="body" idx="3"/>
          </p:nvPr>
        </p:nvSpPr>
        <p:spPr>
          <a:xfrm>
            <a:off x="306000" y="256021"/>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700"/>
              <a:buNone/>
            </a:pPr>
            <a:r>
              <a:rPr lang="en-US"/>
              <a:t>Special circumstances: Post-transplant</a:t>
            </a:r>
            <a:endParaRPr/>
          </a:p>
          <a:p>
            <a:pPr marL="0" lvl="0" indent="0" algn="l" rtl="0">
              <a:lnSpc>
                <a:spcPct val="90000"/>
              </a:lnSpc>
              <a:spcBef>
                <a:spcPts val="0"/>
              </a:spcBef>
              <a:spcAft>
                <a:spcPts val="0"/>
              </a:spcAft>
              <a:buClr>
                <a:schemeClr val="dk2"/>
              </a:buClr>
              <a:buSzPts val="2799"/>
              <a:buNone/>
            </a:pPr>
            <a:endParaRPr/>
          </a:p>
        </p:txBody>
      </p:sp>
      <p:sp>
        <p:nvSpPr>
          <p:cNvPr id="485" name="Google Shape;485;p64"/>
          <p:cNvSpPr txBox="1">
            <a:spLocks noGrp="1"/>
          </p:cNvSpPr>
          <p:nvPr>
            <p:ph type="body" idx="4"/>
          </p:nvPr>
        </p:nvSpPr>
        <p:spPr>
          <a:xfrm>
            <a:off x="6134100" y="1379293"/>
            <a:ext cx="5472000" cy="2361434"/>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Patients with LN have equivalent or better outcomes following kidney transplantation compared with other primary glomerular diseases.</a:t>
            </a:r>
            <a:endParaRPr/>
          </a:p>
          <a:p>
            <a:pPr marL="228531" lvl="0" indent="-228531" algn="l" rtl="0">
              <a:lnSpc>
                <a:spcPct val="90000"/>
              </a:lnSpc>
              <a:spcBef>
                <a:spcPts val="1200"/>
              </a:spcBef>
              <a:spcAft>
                <a:spcPts val="0"/>
              </a:spcAft>
              <a:buClr>
                <a:srgbClr val="004990"/>
              </a:buClr>
              <a:buSzPts val="2400"/>
              <a:buChar char="•"/>
            </a:pPr>
            <a:r>
              <a:rPr lang="en-US" sz="2400"/>
              <a:t>Clinically signiﬁcant LN post-transplant recurs in &lt;20% of patients.</a:t>
            </a:r>
            <a:endParaRPr/>
          </a:p>
        </p:txBody>
      </p:sp>
      <p:pic>
        <p:nvPicPr>
          <p:cNvPr id="486" name="Google Shape;486;p6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335925" y="1013533"/>
            <a:ext cx="3701588" cy="5570952"/>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65"/>
          <p:cNvSpPr txBox="1">
            <a:spLocks noGrp="1"/>
          </p:cNvSpPr>
          <p:nvPr>
            <p:ph type="body" idx="3"/>
          </p:nvPr>
        </p:nvSpPr>
        <p:spPr>
          <a:xfrm>
            <a:off x="306000" y="372813"/>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700"/>
              <a:buNone/>
            </a:pPr>
            <a:r>
              <a:rPr lang="en-US"/>
              <a:t>Special circumstances: Post-transplant</a:t>
            </a:r>
            <a:endParaRPr/>
          </a:p>
          <a:p>
            <a:pPr marL="0" lvl="0" indent="0" algn="l" rtl="0">
              <a:lnSpc>
                <a:spcPct val="90000"/>
              </a:lnSpc>
              <a:spcBef>
                <a:spcPts val="0"/>
              </a:spcBef>
              <a:spcAft>
                <a:spcPts val="0"/>
              </a:spcAft>
              <a:buClr>
                <a:schemeClr val="dk2"/>
              </a:buClr>
              <a:buSzPts val="2799"/>
              <a:buNone/>
            </a:pPr>
            <a:endParaRPr/>
          </a:p>
        </p:txBody>
      </p:sp>
      <p:sp>
        <p:nvSpPr>
          <p:cNvPr id="492" name="Google Shape;492;p65"/>
          <p:cNvSpPr txBox="1">
            <a:spLocks noGrp="1"/>
          </p:cNvSpPr>
          <p:nvPr>
            <p:ph type="body" idx="4"/>
          </p:nvPr>
        </p:nvSpPr>
        <p:spPr>
          <a:xfrm>
            <a:off x="6134100" y="1013533"/>
            <a:ext cx="5263500" cy="2361434"/>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Patients should remain on hydroxychloroquine post-transplant and be on MMF/ CNI-based immunosuppressive regimen.</a:t>
            </a:r>
            <a:endParaRPr/>
          </a:p>
          <a:p>
            <a:pPr marL="228531" lvl="0" indent="-228531" algn="l" rtl="0">
              <a:lnSpc>
                <a:spcPct val="90000"/>
              </a:lnSpc>
              <a:spcBef>
                <a:spcPts val="1200"/>
              </a:spcBef>
              <a:spcAft>
                <a:spcPts val="0"/>
              </a:spcAft>
              <a:buClr>
                <a:srgbClr val="004990"/>
              </a:buClr>
              <a:buSzPts val="2400"/>
              <a:buChar char="•"/>
            </a:pPr>
            <a:r>
              <a:rPr lang="en-US" sz="2400"/>
              <a:t>Patients with mild ﬂares can be treated with oral corticosteroids alone.</a:t>
            </a:r>
            <a:endParaRPr/>
          </a:p>
          <a:p>
            <a:pPr marL="228531" lvl="0" indent="-228531" algn="l" rtl="0">
              <a:lnSpc>
                <a:spcPct val="90000"/>
              </a:lnSpc>
              <a:spcBef>
                <a:spcPts val="1200"/>
              </a:spcBef>
              <a:spcAft>
                <a:spcPts val="0"/>
              </a:spcAft>
              <a:buClr>
                <a:srgbClr val="004990"/>
              </a:buClr>
              <a:buSzPts val="2400"/>
              <a:buChar char="•"/>
            </a:pPr>
            <a:r>
              <a:rPr lang="en-US" sz="2400"/>
              <a:t>Patients with moderate ﬂares should be treated with i.v. corticosteroids and increased MMF.</a:t>
            </a:r>
            <a:endParaRPr/>
          </a:p>
          <a:p>
            <a:pPr marL="228531" lvl="0" indent="-228531" algn="l" rtl="0">
              <a:lnSpc>
                <a:spcPct val="90000"/>
              </a:lnSpc>
              <a:spcBef>
                <a:spcPts val="1200"/>
              </a:spcBef>
              <a:spcAft>
                <a:spcPts val="0"/>
              </a:spcAft>
              <a:buClr>
                <a:srgbClr val="004990"/>
              </a:buClr>
              <a:buSzPts val="2400"/>
              <a:buChar char="•"/>
            </a:pPr>
            <a:r>
              <a:rPr lang="en-US" sz="2400"/>
              <a:t>Patients with crescentic disease/ severe ﬂare should be treated with i.v. corticosteroids and CYC. </a:t>
            </a:r>
            <a:endParaRPr/>
          </a:p>
          <a:p>
            <a:pPr marL="228531" lvl="0" indent="-228531" algn="l" rtl="0">
              <a:lnSpc>
                <a:spcPct val="90000"/>
              </a:lnSpc>
              <a:spcBef>
                <a:spcPts val="1200"/>
              </a:spcBef>
              <a:spcAft>
                <a:spcPts val="0"/>
              </a:spcAft>
              <a:buClr>
                <a:srgbClr val="004990"/>
              </a:buClr>
              <a:buSzPts val="2400"/>
              <a:buChar char="•"/>
            </a:pPr>
            <a:r>
              <a:rPr lang="en-US" sz="2400"/>
              <a:t>MMF should be held while patient is on CYC therapy.</a:t>
            </a:r>
            <a:endParaRPr/>
          </a:p>
        </p:txBody>
      </p:sp>
      <p:pic>
        <p:nvPicPr>
          <p:cNvPr id="493" name="Google Shape;493;p6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369754" y="1030158"/>
            <a:ext cx="3700593" cy="557222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2"/>
          <p:cNvSpPr txBox="1"/>
          <p:nvPr/>
        </p:nvSpPr>
        <p:spPr>
          <a:xfrm>
            <a:off x="2096802" y="788649"/>
            <a:ext cx="956092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509D"/>
                </a:solidFill>
                <a:latin typeface="Arial"/>
                <a:ea typeface="Arial"/>
                <a:cs typeface="Arial"/>
                <a:sym typeface="Arial"/>
              </a:rPr>
              <a:t>TERMINOLOGY</a:t>
            </a:r>
            <a:endParaRPr sz="2800" b="0" i="0" u="none" strike="noStrike" cap="non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66"/>
          <p:cNvSpPr txBox="1">
            <a:spLocks noGrp="1"/>
          </p:cNvSpPr>
          <p:nvPr>
            <p:ph type="body" idx="3"/>
          </p:nvPr>
        </p:nvSpPr>
        <p:spPr>
          <a:xfrm>
            <a:off x="306000" y="533402"/>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700"/>
              <a:buNone/>
            </a:pPr>
            <a:r>
              <a:rPr lang="en-US"/>
              <a:t>Special circumstances: Pediatric-onset disease</a:t>
            </a:r>
            <a:endParaRPr/>
          </a:p>
          <a:p>
            <a:pPr marL="0" lvl="0" indent="0" algn="l" rtl="0">
              <a:lnSpc>
                <a:spcPct val="90000"/>
              </a:lnSpc>
              <a:spcBef>
                <a:spcPts val="0"/>
              </a:spcBef>
              <a:spcAft>
                <a:spcPts val="0"/>
              </a:spcAft>
              <a:buClr>
                <a:schemeClr val="dk2"/>
              </a:buClr>
              <a:buSzPts val="2799"/>
              <a:buNone/>
            </a:pPr>
            <a:endParaRPr/>
          </a:p>
        </p:txBody>
      </p:sp>
      <p:sp>
        <p:nvSpPr>
          <p:cNvPr id="499" name="Google Shape;499;p66"/>
          <p:cNvSpPr txBox="1">
            <a:spLocks noGrp="1"/>
          </p:cNvSpPr>
          <p:nvPr>
            <p:ph type="body" idx="4"/>
          </p:nvPr>
        </p:nvSpPr>
        <p:spPr>
          <a:xfrm>
            <a:off x="6276267" y="1255200"/>
            <a:ext cx="5472000" cy="4911844"/>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Pediatric-onset LN, occurring before age 16, needs further study but children are excluded from adult trials. </a:t>
            </a:r>
            <a:endParaRPr/>
          </a:p>
          <a:p>
            <a:pPr marL="625475" lvl="1" indent="-392113" algn="l" rtl="0">
              <a:lnSpc>
                <a:spcPct val="90000"/>
              </a:lnSpc>
              <a:spcBef>
                <a:spcPts val="600"/>
              </a:spcBef>
              <a:spcAft>
                <a:spcPts val="0"/>
              </a:spcAft>
              <a:buSzPts val="2200"/>
              <a:buFont typeface="Courier New"/>
              <a:buChar char="o"/>
            </a:pPr>
            <a:r>
              <a:rPr lang="en-US" sz="2200"/>
              <a:t>Children often have few co-morbidities, but they exhibit more severe disease with a higher genetic contribution. </a:t>
            </a:r>
            <a:endParaRPr/>
          </a:p>
          <a:p>
            <a:pPr marL="625475" lvl="1" indent="-392113" algn="l" rtl="0">
              <a:lnSpc>
                <a:spcPct val="90000"/>
              </a:lnSpc>
              <a:spcBef>
                <a:spcPts val="600"/>
              </a:spcBef>
              <a:spcAft>
                <a:spcPts val="0"/>
              </a:spcAft>
              <a:buSzPts val="2200"/>
              <a:buFont typeface="Courier New"/>
              <a:buChar char="o"/>
            </a:pPr>
            <a:r>
              <a:rPr lang="en-US" sz="2200"/>
              <a:t>There is consensus for response, relapse, and treatment for children with proliferative LN. </a:t>
            </a:r>
            <a:endParaRPr/>
          </a:p>
          <a:p>
            <a:pPr marL="625475" lvl="1" indent="-392113" algn="l" rtl="0">
              <a:lnSpc>
                <a:spcPct val="90000"/>
              </a:lnSpc>
              <a:spcBef>
                <a:spcPts val="600"/>
              </a:spcBef>
              <a:spcAft>
                <a:spcPts val="0"/>
              </a:spcAft>
              <a:buSzPts val="2200"/>
              <a:buFont typeface="Courier New"/>
              <a:buChar char="o"/>
            </a:pPr>
            <a:r>
              <a:rPr lang="en-US" sz="2200"/>
              <a:t>Children with class V LN tend to need additional immunosuppression even with sub-nephrotic proteinuria. </a:t>
            </a:r>
            <a:endParaRPr sz="2200"/>
          </a:p>
        </p:txBody>
      </p:sp>
      <p:pic>
        <p:nvPicPr>
          <p:cNvPr id="500" name="Google Shape;500;p66"/>
          <p:cNvPicPr preferRelativeResize="0"/>
          <p:nvPr/>
        </p:nvPicPr>
        <p:blipFill rotWithShape="1">
          <a:blip r:embed="rId3">
            <a:alphaModFix/>
          </a:blip>
          <a:srcRect/>
          <a:stretch/>
        </p:blipFill>
        <p:spPr>
          <a:xfrm>
            <a:off x="291403" y="1444987"/>
            <a:ext cx="5883672" cy="3915316"/>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pic>
        <p:nvPicPr>
          <p:cNvPr id="506" name="Google Shape;506;p67"/>
          <p:cNvPicPr preferRelativeResize="0"/>
          <p:nvPr/>
        </p:nvPicPr>
        <p:blipFill rotWithShape="1">
          <a:blip r:embed="rId3">
            <a:alphaModFix/>
          </a:blip>
          <a:srcRect/>
          <a:stretch/>
        </p:blipFill>
        <p:spPr>
          <a:xfrm>
            <a:off x="5811795" y="488808"/>
            <a:ext cx="5505277" cy="6221718"/>
          </a:xfrm>
          <a:prstGeom prst="rect">
            <a:avLst/>
          </a:prstGeom>
          <a:noFill/>
          <a:ln>
            <a:noFill/>
          </a:ln>
        </p:spPr>
      </p:pic>
      <p:pic>
        <p:nvPicPr>
          <p:cNvPr id="507" name="Google Shape;507;p6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9275" y="572356"/>
            <a:ext cx="5545254" cy="254081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68"/>
          <p:cNvSpPr txBox="1">
            <a:spLocks noGrp="1"/>
          </p:cNvSpPr>
          <p:nvPr>
            <p:ph type="body" idx="3"/>
          </p:nvPr>
        </p:nvSpPr>
        <p:spPr>
          <a:xfrm>
            <a:off x="306000" y="533400"/>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Ongoing trials</a:t>
            </a:r>
            <a:endParaRPr/>
          </a:p>
          <a:p>
            <a:pPr marL="0" lvl="0" indent="0" algn="l" rtl="0">
              <a:lnSpc>
                <a:spcPct val="90000"/>
              </a:lnSpc>
              <a:spcBef>
                <a:spcPts val="0"/>
              </a:spcBef>
              <a:spcAft>
                <a:spcPts val="0"/>
              </a:spcAft>
              <a:buClr>
                <a:schemeClr val="dk2"/>
              </a:buClr>
              <a:buSzPts val="2800"/>
              <a:buNone/>
            </a:pPr>
            <a:endParaRPr/>
          </a:p>
        </p:txBody>
      </p:sp>
      <p:pic>
        <p:nvPicPr>
          <p:cNvPr id="513" name="Google Shape;513;p6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08412" y="1770584"/>
            <a:ext cx="10993113" cy="3003841"/>
          </a:xfrm>
          <a:prstGeom prst="rect">
            <a:avLst/>
          </a:prstGeom>
          <a:noFill/>
          <a:ln>
            <a:noFill/>
          </a:ln>
        </p:spPr>
      </p:pic>
      <p:sp>
        <p:nvSpPr>
          <p:cNvPr id="514" name="Google Shape;514;p68"/>
          <p:cNvSpPr txBox="1"/>
          <p:nvPr/>
        </p:nvSpPr>
        <p:spPr>
          <a:xfrm>
            <a:off x="6762001" y="4774425"/>
            <a:ext cx="4739524"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000" b="0" i="0" u="none" strike="noStrike" cap="none">
                <a:solidFill>
                  <a:srgbClr val="000000"/>
                </a:solidFill>
                <a:latin typeface="Arial"/>
                <a:ea typeface="Arial"/>
                <a:cs typeface="Arial"/>
                <a:sym typeface="Arial"/>
              </a:rPr>
              <a:t>Parikh SV et al. Am J Kidney Dis 2020; https://doi.org/10.1053/j.ajkd.2019.10.017</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69"/>
          <p:cNvSpPr txBox="1">
            <a:spLocks noGrp="1"/>
          </p:cNvSpPr>
          <p:nvPr>
            <p:ph type="subTitle" idx="1"/>
          </p:nvPr>
        </p:nvSpPr>
        <p:spPr>
          <a:xfrm>
            <a:off x="306000" y="1260000"/>
            <a:ext cx="11091600" cy="4500000"/>
          </a:xfrm>
          <a:prstGeom prst="rect">
            <a:avLst/>
          </a:prstGeom>
          <a:noFill/>
          <a:ln>
            <a:noFill/>
          </a:ln>
        </p:spPr>
        <p:txBody>
          <a:bodyPr spcFirstLastPara="1" wrap="square" lIns="91425" tIns="45700" rIns="91425" bIns="45700" anchor="t" anchorCtr="0">
            <a:noAutofit/>
          </a:bodyPr>
          <a:lstStyle/>
          <a:p>
            <a:pPr marL="230400" lvl="0" indent="-230400" algn="l" rtl="0">
              <a:lnSpc>
                <a:spcPct val="90000"/>
              </a:lnSpc>
              <a:spcBef>
                <a:spcPts val="0"/>
              </a:spcBef>
              <a:spcAft>
                <a:spcPts val="0"/>
              </a:spcAft>
              <a:buClr>
                <a:schemeClr val="dk2"/>
              </a:buClr>
              <a:buSzPts val="2400"/>
              <a:buFont typeface="Arial"/>
              <a:buChar char="•"/>
            </a:pPr>
            <a:r>
              <a:rPr lang="en-US" sz="2400"/>
              <a:t>Class III/IV LN should be studied separately from class V LN in view of their different disease courses. </a:t>
            </a:r>
            <a:endParaRPr sz="2400"/>
          </a:p>
          <a:p>
            <a:pPr marL="230400" lvl="0" indent="-230400" algn="l" rtl="0">
              <a:lnSpc>
                <a:spcPct val="90000"/>
              </a:lnSpc>
              <a:spcBef>
                <a:spcPts val="1200"/>
              </a:spcBef>
              <a:spcAft>
                <a:spcPts val="0"/>
              </a:spcAft>
              <a:buClr>
                <a:schemeClr val="dk2"/>
              </a:buClr>
              <a:buSzPts val="2400"/>
              <a:buFont typeface="Arial"/>
              <a:buChar char="•"/>
            </a:pPr>
            <a:r>
              <a:rPr lang="en-US" sz="2400"/>
              <a:t>Data are needed to assess beneﬁts of treating class V LN patients with sub-nephrotic proteinuria. </a:t>
            </a:r>
            <a:endParaRPr sz="2400"/>
          </a:p>
          <a:p>
            <a:pPr marL="230400" lvl="0" indent="-230400" algn="l" rtl="0">
              <a:lnSpc>
                <a:spcPct val="90000"/>
              </a:lnSpc>
              <a:spcBef>
                <a:spcPts val="1200"/>
              </a:spcBef>
              <a:spcAft>
                <a:spcPts val="0"/>
              </a:spcAft>
              <a:buClr>
                <a:schemeClr val="dk2"/>
              </a:buClr>
              <a:buSzPts val="2400"/>
              <a:buFont typeface="Arial"/>
              <a:buChar char="•"/>
            </a:pPr>
            <a:r>
              <a:rPr lang="en-US" sz="2400"/>
              <a:t>Validated histological activity indices are also needed. </a:t>
            </a:r>
            <a:endParaRPr sz="2400"/>
          </a:p>
          <a:p>
            <a:pPr marL="230400" lvl="0" indent="-230400" algn="l" rtl="0">
              <a:lnSpc>
                <a:spcPct val="90000"/>
              </a:lnSpc>
              <a:spcBef>
                <a:spcPts val="1200"/>
              </a:spcBef>
              <a:spcAft>
                <a:spcPts val="0"/>
              </a:spcAft>
              <a:buClr>
                <a:schemeClr val="dk2"/>
              </a:buClr>
              <a:buSzPts val="2400"/>
              <a:buFont typeface="Arial"/>
              <a:buChar char="•"/>
            </a:pPr>
            <a:r>
              <a:rPr lang="en-US" sz="2400"/>
              <a:t>Clinical trials should require a recent (≤ 3 months) kidney biopsy, and trial duration should be at least 12 months for induction therapies and longer to assess relapse rates. </a:t>
            </a:r>
            <a:endParaRPr sz="2400"/>
          </a:p>
          <a:p>
            <a:pPr marL="230400" lvl="0" indent="-230400" algn="l" rtl="0">
              <a:lnSpc>
                <a:spcPct val="90000"/>
              </a:lnSpc>
              <a:spcBef>
                <a:spcPts val="1200"/>
              </a:spcBef>
              <a:spcAft>
                <a:spcPts val="0"/>
              </a:spcAft>
              <a:buClr>
                <a:schemeClr val="dk2"/>
              </a:buClr>
              <a:buSzPts val="2400"/>
              <a:buFont typeface="Arial"/>
              <a:buChar char="•"/>
            </a:pPr>
            <a:r>
              <a:rPr lang="en-US" sz="2400"/>
              <a:t>Patient-reported outcomes should be integrated into future studies and biomarkers of prognosis and response are needed.</a:t>
            </a:r>
            <a:endParaRPr sz="2400"/>
          </a:p>
        </p:txBody>
      </p:sp>
      <p:sp>
        <p:nvSpPr>
          <p:cNvPr id="520" name="Google Shape;520;p69"/>
          <p:cNvSpPr txBox="1">
            <a:spLocks noGrp="1"/>
          </p:cNvSpPr>
          <p:nvPr>
            <p:ph type="body" idx="3"/>
          </p:nvPr>
        </p:nvSpPr>
        <p:spPr>
          <a:xfrm>
            <a:off x="306000" y="533400"/>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Future studies</a:t>
            </a:r>
            <a:endParaRPr/>
          </a:p>
          <a:p>
            <a:pPr marL="0" lvl="0" indent="0" algn="l" rtl="0">
              <a:lnSpc>
                <a:spcPct val="90000"/>
              </a:lnSpc>
              <a:spcBef>
                <a:spcPts val="0"/>
              </a:spcBef>
              <a:spcAft>
                <a:spcPts val="0"/>
              </a:spcAft>
              <a:buClr>
                <a:schemeClr val="dk2"/>
              </a:buClr>
              <a:buSzPts val="2800"/>
              <a:buNone/>
            </a:pP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70"/>
          <p:cNvSpPr txBox="1">
            <a:spLocks noGrp="1"/>
          </p:cNvSpPr>
          <p:nvPr>
            <p:ph type="ctrTitle"/>
          </p:nvPr>
        </p:nvSpPr>
        <p:spPr>
          <a:xfrm>
            <a:off x="2197100" y="2657475"/>
            <a:ext cx="7797802" cy="782404"/>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dk2"/>
              </a:buClr>
              <a:buSzPts val="4000"/>
              <a:buFont typeface="Arial"/>
              <a:buNone/>
            </a:pPr>
            <a:r>
              <a:rPr lang="en-US"/>
              <a:t>CLINICAL VIGNETTE</a:t>
            </a:r>
            <a:endParaRPr/>
          </a:p>
        </p:txBody>
      </p:sp>
      <p:pic>
        <p:nvPicPr>
          <p:cNvPr id="526" name="Google Shape;526;p7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589570" y="4908665"/>
            <a:ext cx="1474470" cy="18288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71"/>
          <p:cNvSpPr txBox="1">
            <a:spLocks noGrp="1"/>
          </p:cNvSpPr>
          <p:nvPr>
            <p:ph type="subTitle" idx="1"/>
          </p:nvPr>
        </p:nvSpPr>
        <p:spPr>
          <a:xfrm>
            <a:off x="306000" y="1259999"/>
            <a:ext cx="11091600" cy="511287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2400">
                <a:solidFill>
                  <a:schemeClr val="dk1"/>
                </a:solidFill>
              </a:rPr>
              <a:t>A 23-year-old woman with a 3-year history of SLE and biopsy-proven Class IV Diffuse Proliferative LN (high-activity index, low-chronicity index) received   induction therapy with pulse cyclophosphamide monthly for 6 months, and then switched to mycophenolate mofetil 1 g twice daily and low dose prednisone as maintenance therapy.  </a:t>
            </a:r>
            <a:endParaRPr/>
          </a:p>
          <a:p>
            <a:pPr marL="0" lvl="0" indent="0" algn="l" rtl="0">
              <a:lnSpc>
                <a:spcPct val="90000"/>
              </a:lnSpc>
              <a:spcBef>
                <a:spcPts val="0"/>
              </a:spcBef>
              <a:spcAft>
                <a:spcPts val="0"/>
              </a:spcAft>
              <a:buClr>
                <a:schemeClr val="dk1"/>
              </a:buClr>
              <a:buSzPts val="2400"/>
              <a:buNone/>
            </a:pPr>
            <a:endParaRPr sz="2400">
              <a:solidFill>
                <a:schemeClr val="dk1"/>
              </a:solidFill>
            </a:endParaRPr>
          </a:p>
          <a:p>
            <a:pPr marL="0" lvl="0" indent="0" algn="l" rtl="0">
              <a:lnSpc>
                <a:spcPct val="90000"/>
              </a:lnSpc>
              <a:spcBef>
                <a:spcPts val="0"/>
              </a:spcBef>
              <a:spcAft>
                <a:spcPts val="0"/>
              </a:spcAft>
              <a:buClr>
                <a:schemeClr val="dk1"/>
              </a:buClr>
              <a:buSzPts val="2400"/>
              <a:buNone/>
            </a:pPr>
            <a:r>
              <a:rPr lang="en-US" sz="2400">
                <a:solidFill>
                  <a:schemeClr val="dk1"/>
                </a:solidFill>
              </a:rPr>
              <a:t>Extrarenal disease remitted and lupus serologies and kidney function had normalized by the 1 year follow-up visit.  Despite excellent compliance with the treatment regimen, between months 12 and 16, proteinuria steadily rose from a nadir, partial-remission value of 0.6 g/day to 5.6 g/day and creatinine increased from a nadir value of 1.3 mg/dl to 2.4 mg/dl.  </a:t>
            </a:r>
            <a:endParaRPr/>
          </a:p>
          <a:p>
            <a:pPr marL="0" lvl="0" indent="0" algn="l" rtl="0">
              <a:lnSpc>
                <a:spcPct val="90000"/>
              </a:lnSpc>
              <a:spcBef>
                <a:spcPts val="0"/>
              </a:spcBef>
              <a:spcAft>
                <a:spcPts val="0"/>
              </a:spcAft>
              <a:buClr>
                <a:schemeClr val="dk1"/>
              </a:buClr>
              <a:buSzPts val="2400"/>
              <a:buNone/>
            </a:pPr>
            <a:endParaRPr sz="2400">
              <a:solidFill>
                <a:schemeClr val="dk1"/>
              </a:solidFill>
            </a:endParaRPr>
          </a:p>
          <a:p>
            <a:pPr marL="0" lvl="0" indent="0" algn="l" rtl="0">
              <a:lnSpc>
                <a:spcPct val="90000"/>
              </a:lnSpc>
              <a:spcBef>
                <a:spcPts val="0"/>
              </a:spcBef>
              <a:spcAft>
                <a:spcPts val="0"/>
              </a:spcAft>
              <a:buClr>
                <a:schemeClr val="dk1"/>
              </a:buClr>
              <a:buSzPts val="2400"/>
              <a:buNone/>
            </a:pPr>
            <a:r>
              <a:rPr lang="en-US" sz="2400">
                <a:solidFill>
                  <a:schemeClr val="dk1"/>
                </a:solidFill>
              </a:rPr>
              <a:t>Urinalysis showed minimal hematuria along with granular, broad and waxy casts. Anti-DNA and complement that had normalized during induction therapy remained unchanged.</a:t>
            </a:r>
            <a:endParaRPr/>
          </a:p>
          <a:p>
            <a:pPr marL="0" lvl="0" indent="0" algn="l" rtl="0">
              <a:lnSpc>
                <a:spcPct val="90000"/>
              </a:lnSpc>
              <a:spcBef>
                <a:spcPts val="1200"/>
              </a:spcBef>
              <a:spcAft>
                <a:spcPts val="0"/>
              </a:spcAft>
              <a:buClr>
                <a:schemeClr val="dk2"/>
              </a:buClr>
              <a:buSzPts val="2000"/>
              <a:buNone/>
            </a:pPr>
            <a:endParaRPr/>
          </a:p>
        </p:txBody>
      </p:sp>
      <p:sp>
        <p:nvSpPr>
          <p:cNvPr id="532" name="Google Shape;532;p71"/>
          <p:cNvSpPr txBox="1">
            <a:spLocks noGrp="1"/>
          </p:cNvSpPr>
          <p:nvPr>
            <p:ph type="body" idx="3"/>
          </p:nvPr>
        </p:nvSpPr>
        <p:spPr>
          <a:xfrm>
            <a:off x="306000" y="533400"/>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CASE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72"/>
          <p:cNvSpPr txBox="1">
            <a:spLocks noGrp="1"/>
          </p:cNvSpPr>
          <p:nvPr>
            <p:ph type="subTitle" idx="1"/>
          </p:nvPr>
        </p:nvSpPr>
        <p:spPr>
          <a:xfrm>
            <a:off x="320597" y="865827"/>
            <a:ext cx="11091600" cy="505829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2400" b="1">
                <a:solidFill>
                  <a:schemeClr val="dk1"/>
                </a:solidFill>
              </a:rPr>
              <a:t>Which of the following would represent the best approach to the escalating proteinuria and deteriorating kidney function?</a:t>
            </a:r>
            <a:endParaRPr/>
          </a:p>
          <a:p>
            <a:pPr marL="0" lvl="0" indent="0" algn="l" rtl="0">
              <a:lnSpc>
                <a:spcPct val="90000"/>
              </a:lnSpc>
              <a:spcBef>
                <a:spcPts val="1200"/>
              </a:spcBef>
              <a:spcAft>
                <a:spcPts val="0"/>
              </a:spcAft>
              <a:buClr>
                <a:schemeClr val="dk2"/>
              </a:buClr>
              <a:buSzPts val="2400"/>
              <a:buNone/>
            </a:pPr>
            <a:endParaRPr sz="2400">
              <a:solidFill>
                <a:schemeClr val="dk1"/>
              </a:solidFill>
            </a:endParaRPr>
          </a:p>
          <a:p>
            <a:pPr marL="398463" lvl="0" indent="-398463" algn="l" rtl="0">
              <a:lnSpc>
                <a:spcPct val="90000"/>
              </a:lnSpc>
              <a:spcBef>
                <a:spcPts val="1200"/>
              </a:spcBef>
              <a:spcAft>
                <a:spcPts val="0"/>
              </a:spcAft>
              <a:buClr>
                <a:schemeClr val="dk1"/>
              </a:buClr>
              <a:buSzPts val="2400"/>
              <a:buNone/>
            </a:pPr>
            <a:r>
              <a:rPr lang="en-US" sz="2400">
                <a:solidFill>
                  <a:schemeClr val="dk1"/>
                </a:solidFill>
              </a:rPr>
              <a:t>A. Consider that the latest clinical scenario represents a flare of Class IV LN and reinstitute the previously successful induction regimen</a:t>
            </a:r>
            <a:endParaRPr/>
          </a:p>
          <a:p>
            <a:pPr marL="398463" lvl="0" indent="-398463" algn="l" rtl="0">
              <a:lnSpc>
                <a:spcPct val="90000"/>
              </a:lnSpc>
              <a:spcBef>
                <a:spcPts val="1200"/>
              </a:spcBef>
              <a:spcAft>
                <a:spcPts val="0"/>
              </a:spcAft>
              <a:buClr>
                <a:schemeClr val="dk1"/>
              </a:buClr>
              <a:buSzPts val="2400"/>
              <a:buNone/>
            </a:pPr>
            <a:r>
              <a:rPr lang="en-US" sz="2400">
                <a:solidFill>
                  <a:schemeClr val="dk1"/>
                </a:solidFill>
              </a:rPr>
              <a:t>B.  Consider that the new clinical scenario might represent a change in class of LN and proceed to a repeat kidney biopsy to gather evidence that will determine the need for possible change in therapies</a:t>
            </a:r>
            <a:endParaRPr/>
          </a:p>
          <a:p>
            <a:pPr marL="398463" lvl="0" indent="-398463" algn="l" rtl="0">
              <a:lnSpc>
                <a:spcPct val="90000"/>
              </a:lnSpc>
              <a:spcBef>
                <a:spcPts val="1200"/>
              </a:spcBef>
              <a:spcAft>
                <a:spcPts val="0"/>
              </a:spcAft>
              <a:buClr>
                <a:schemeClr val="dk1"/>
              </a:buClr>
              <a:buSzPts val="2400"/>
              <a:buNone/>
            </a:pPr>
            <a:r>
              <a:rPr lang="en-US" sz="2400">
                <a:solidFill>
                  <a:schemeClr val="dk1"/>
                </a:solidFill>
              </a:rPr>
              <a:t>C.  Consider that the patient has failed the best available therapies and prepare the patient for the inevitable need for kidney failure therapies</a:t>
            </a:r>
            <a:endParaRPr/>
          </a:p>
          <a:p>
            <a:pPr marL="398463" lvl="0" indent="-398463" algn="l" rtl="0">
              <a:lnSpc>
                <a:spcPct val="90000"/>
              </a:lnSpc>
              <a:spcBef>
                <a:spcPts val="1200"/>
              </a:spcBef>
              <a:spcAft>
                <a:spcPts val="0"/>
              </a:spcAft>
              <a:buClr>
                <a:schemeClr val="dk1"/>
              </a:buClr>
              <a:buSzPts val="2400"/>
              <a:buNone/>
            </a:pPr>
            <a:r>
              <a:rPr lang="en-US" sz="2400">
                <a:solidFill>
                  <a:schemeClr val="dk1"/>
                </a:solidFill>
              </a:rPr>
              <a:t>D.  Switch to a completely different therapeutic approach to the flare using a    combination of calcineurin inhibitor and rituximab</a:t>
            </a:r>
            <a:endParaRPr/>
          </a:p>
          <a:p>
            <a:pPr marL="0" lvl="0" indent="0" algn="l" rtl="0">
              <a:lnSpc>
                <a:spcPct val="90000"/>
              </a:lnSpc>
              <a:spcBef>
                <a:spcPts val="1200"/>
              </a:spcBef>
              <a:spcAft>
                <a:spcPts val="0"/>
              </a:spcAft>
              <a:buClr>
                <a:schemeClr val="dk2"/>
              </a:buClr>
              <a:buSzPts val="2000"/>
              <a:buNone/>
            </a:pP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73"/>
          <p:cNvSpPr txBox="1">
            <a:spLocks noGrp="1"/>
          </p:cNvSpPr>
          <p:nvPr>
            <p:ph type="subTitle" idx="1"/>
          </p:nvPr>
        </p:nvSpPr>
        <p:spPr>
          <a:xfrm>
            <a:off x="306000" y="1260000"/>
            <a:ext cx="11091600" cy="4500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2400" b="1">
                <a:solidFill>
                  <a:schemeClr val="dk1"/>
                </a:solidFill>
              </a:rPr>
              <a:t>The answer is B. </a:t>
            </a:r>
            <a:endParaRPr sz="2400" b="1">
              <a:solidFill>
                <a:schemeClr val="dk1"/>
              </a:solidFill>
            </a:endParaRPr>
          </a:p>
          <a:p>
            <a:pPr marL="0" lvl="0" indent="0" algn="l" rtl="0">
              <a:lnSpc>
                <a:spcPct val="90000"/>
              </a:lnSpc>
              <a:spcBef>
                <a:spcPts val="0"/>
              </a:spcBef>
              <a:spcAft>
                <a:spcPts val="0"/>
              </a:spcAft>
              <a:buClr>
                <a:schemeClr val="dk1"/>
              </a:buClr>
              <a:buSzPts val="2400"/>
              <a:buNone/>
            </a:pPr>
            <a:endParaRPr sz="2400" b="1">
              <a:solidFill>
                <a:schemeClr val="dk1"/>
              </a:solidFill>
            </a:endParaRPr>
          </a:p>
          <a:p>
            <a:pPr marL="0" lvl="0" indent="0" algn="l" rtl="0">
              <a:lnSpc>
                <a:spcPct val="90000"/>
              </a:lnSpc>
              <a:spcBef>
                <a:spcPts val="0"/>
              </a:spcBef>
              <a:spcAft>
                <a:spcPts val="0"/>
              </a:spcAft>
              <a:buClr>
                <a:schemeClr val="dk1"/>
              </a:buClr>
              <a:buSzPts val="2400"/>
              <a:buNone/>
            </a:pPr>
            <a:r>
              <a:rPr lang="en-US" sz="2400">
                <a:solidFill>
                  <a:schemeClr val="dk1"/>
                </a:solidFill>
              </a:rPr>
              <a:t>There is rather broad experience showing that proteinuric flares can arise during maintenance therapy.  In cases such as this, the renal pathology may reflect attenuated expression (related to the ongoing immunosuppression) of flares arising from the same original class of proliferative disease. </a:t>
            </a:r>
            <a:endParaRPr sz="2400">
              <a:solidFill>
                <a:schemeClr val="dk1"/>
              </a:solidFill>
            </a:endParaRPr>
          </a:p>
          <a:p>
            <a:pPr marL="0" lvl="0" indent="0" algn="l" rtl="0">
              <a:lnSpc>
                <a:spcPct val="90000"/>
              </a:lnSpc>
              <a:spcBef>
                <a:spcPts val="0"/>
              </a:spcBef>
              <a:spcAft>
                <a:spcPts val="0"/>
              </a:spcAft>
              <a:buClr>
                <a:schemeClr val="dk1"/>
              </a:buClr>
              <a:buSzPts val="2400"/>
              <a:buNone/>
            </a:pPr>
            <a:endParaRPr sz="2400">
              <a:solidFill>
                <a:schemeClr val="dk1"/>
              </a:solidFill>
            </a:endParaRPr>
          </a:p>
          <a:p>
            <a:pPr marL="0" lvl="0" indent="0" algn="l" rtl="0">
              <a:lnSpc>
                <a:spcPct val="90000"/>
              </a:lnSpc>
              <a:spcBef>
                <a:spcPts val="0"/>
              </a:spcBef>
              <a:spcAft>
                <a:spcPts val="0"/>
              </a:spcAft>
              <a:buClr>
                <a:schemeClr val="dk1"/>
              </a:buClr>
              <a:buSzPts val="2400"/>
              <a:buNone/>
            </a:pPr>
            <a:r>
              <a:rPr lang="en-US" sz="2400">
                <a:solidFill>
                  <a:schemeClr val="dk1"/>
                </a:solidFill>
              </a:rPr>
              <a:t>Quite often, proteinuric flares in such cases may represent transition to class V lupus membranous nephropathy, or a combination of mixed membranous and proliferative LN. </a:t>
            </a:r>
            <a:endParaRPr sz="2400">
              <a:solidFill>
                <a:schemeClr val="dk1"/>
              </a:solidFill>
            </a:endParaRPr>
          </a:p>
          <a:p>
            <a:pPr marL="0" lvl="0" indent="0" algn="l" rtl="0">
              <a:lnSpc>
                <a:spcPct val="90000"/>
              </a:lnSpc>
              <a:spcBef>
                <a:spcPts val="0"/>
              </a:spcBef>
              <a:spcAft>
                <a:spcPts val="0"/>
              </a:spcAft>
              <a:buClr>
                <a:schemeClr val="dk1"/>
              </a:buClr>
              <a:buSzPts val="2400"/>
              <a:buNone/>
            </a:pPr>
            <a:endParaRPr sz="2400">
              <a:solidFill>
                <a:schemeClr val="dk1"/>
              </a:solidFill>
            </a:endParaRPr>
          </a:p>
          <a:p>
            <a:pPr marL="0" lvl="0" indent="0" algn="l" rtl="0">
              <a:lnSpc>
                <a:spcPct val="90000"/>
              </a:lnSpc>
              <a:spcBef>
                <a:spcPts val="0"/>
              </a:spcBef>
              <a:spcAft>
                <a:spcPts val="0"/>
              </a:spcAft>
              <a:buClr>
                <a:schemeClr val="dk1"/>
              </a:buClr>
              <a:buSzPts val="2400"/>
              <a:buNone/>
            </a:pPr>
            <a:r>
              <a:rPr lang="en-US" sz="2400">
                <a:solidFill>
                  <a:schemeClr val="dk1"/>
                </a:solidFill>
              </a:rPr>
              <a:t>Kidney biopsy is usually needed to distinguish these pathways, to assess the degree of cumulative damage, and to redirect therapies.</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62"/>
          <p:cNvSpPr txBox="1"/>
          <p:nvPr/>
        </p:nvSpPr>
        <p:spPr>
          <a:xfrm>
            <a:off x="2204122" y="234106"/>
            <a:ext cx="9560920" cy="6462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a:ln>
                  <a:noFill/>
                </a:ln>
                <a:solidFill>
                  <a:srgbClr val="00509D"/>
                </a:solidFill>
                <a:effectLst/>
                <a:uLnTx/>
                <a:uFillTx/>
                <a:latin typeface="Arial"/>
                <a:ea typeface="Arial"/>
                <a:cs typeface="Arial"/>
                <a:sym typeface="Arial"/>
              </a:rPr>
              <a:t>KDIGO THANKS THE FOLLOWING PARTNERS FOR THEIR SUPPORT OF THIS SPEAKER’S GUIDE</a:t>
            </a:r>
            <a:endParaRPr kumimoji="0" sz="2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474" name="Google Shape;474;p6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862652" y="3877207"/>
            <a:ext cx="3615726" cy="1921951"/>
          </a:xfrm>
          <a:prstGeom prst="rect">
            <a:avLst/>
          </a:prstGeom>
          <a:noFill/>
          <a:ln>
            <a:noFill/>
          </a:ln>
        </p:spPr>
      </p:pic>
      <p:pic>
        <p:nvPicPr>
          <p:cNvPr id="475" name="Google Shape;475;p6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842260" y="1721844"/>
            <a:ext cx="3613930" cy="1313825"/>
          </a:xfrm>
          <a:prstGeom prst="rect">
            <a:avLst/>
          </a:prstGeom>
          <a:noFill/>
          <a:ln>
            <a:noFill/>
          </a:ln>
        </p:spPr>
      </p:pic>
      <p:pic>
        <p:nvPicPr>
          <p:cNvPr id="3" name="Picture 2" descr="A close up of a sign&#10;&#10;Description automatically generated">
            <a:extLst>
              <a:ext uri="{FF2B5EF4-FFF2-40B4-BE49-F238E27FC236}">
                <a16:creationId xmlns:a16="http://schemas.microsoft.com/office/drawing/2014/main" id="{63655CCA-23D4-FE4E-AD0A-BEE0CE2C6D31}"/>
              </a:ext>
            </a:extLst>
          </p:cNvPr>
          <p:cNvPicPr>
            <a:picLocks noChangeAspect="1"/>
          </p:cNvPicPr>
          <p:nvPr/>
        </p:nvPicPr>
        <p:blipFill rotWithShape="1">
          <a:blip r:embed="rId5"/>
          <a:srcRect l="6411" t="8372" b="9166"/>
          <a:stretch/>
        </p:blipFill>
        <p:spPr>
          <a:xfrm>
            <a:off x="2078091" y="3980025"/>
            <a:ext cx="5087996" cy="2110224"/>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76551268-2F53-E64F-A551-11586ED75104}"/>
              </a:ext>
            </a:extLst>
          </p:cNvPr>
          <p:cNvPicPr>
            <a:picLocks noChangeAspect="1"/>
          </p:cNvPicPr>
          <p:nvPr/>
        </p:nvPicPr>
        <p:blipFill>
          <a:blip r:embed="rId6"/>
          <a:stretch>
            <a:fillRect/>
          </a:stretch>
        </p:blipFill>
        <p:spPr>
          <a:xfrm>
            <a:off x="2089909" y="1972965"/>
            <a:ext cx="4990125" cy="905010"/>
          </a:xfrm>
          <a:prstGeom prst="rect">
            <a:avLst/>
          </a:prstGeom>
        </p:spPr>
      </p:pic>
    </p:spTree>
    <p:extLst>
      <p:ext uri="{BB962C8B-B14F-4D97-AF65-F5344CB8AC3E}">
        <p14:creationId xmlns:p14="http://schemas.microsoft.com/office/powerpoint/2010/main" val="26898966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pic>
        <p:nvPicPr>
          <p:cNvPr id="556" name="Google Shape;556;p75"/>
          <p:cNvPicPr preferRelativeResize="0"/>
          <p:nvPr/>
        </p:nvPicPr>
        <p:blipFill rotWithShape="1">
          <a:blip r:embed="rId3" cstate="email">
            <a:alphaModFix/>
            <a:extLst>
              <a:ext uri="{28A0092B-C50C-407E-A947-70E740481C1C}">
                <a14:useLocalDpi xmlns:a14="http://schemas.microsoft.com/office/drawing/2010/main"/>
              </a:ext>
            </a:extLst>
          </a:blip>
          <a:srcRect t="-87"/>
          <a:stretch/>
        </p:blipFill>
        <p:spPr>
          <a:xfrm rot="10800000" flipH="1">
            <a:off x="6259116" y="0"/>
            <a:ext cx="5942013" cy="6858000"/>
          </a:xfrm>
          <a:prstGeom prst="rect">
            <a:avLst/>
          </a:prstGeom>
          <a:noFill/>
          <a:ln>
            <a:noFill/>
          </a:ln>
        </p:spPr>
      </p:pic>
      <p:pic>
        <p:nvPicPr>
          <p:cNvPr id="557" name="Google Shape;557;p7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0"/>
            <a:ext cx="6381029" cy="6858000"/>
          </a:xfrm>
          <a:prstGeom prst="rect">
            <a:avLst/>
          </a:prstGeom>
          <a:noFill/>
          <a:ln>
            <a:noFill/>
          </a:ln>
        </p:spPr>
      </p:pic>
      <p:sp>
        <p:nvSpPr>
          <p:cNvPr id="558" name="Google Shape;558;p75"/>
          <p:cNvSpPr/>
          <p:nvPr/>
        </p:nvSpPr>
        <p:spPr>
          <a:xfrm>
            <a:off x="12304" y="0"/>
            <a:ext cx="12188825" cy="68580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59" name="Google Shape;559;p75"/>
          <p:cNvSpPr/>
          <p:nvPr/>
        </p:nvSpPr>
        <p:spPr>
          <a:xfrm>
            <a:off x="1820466" y="228600"/>
            <a:ext cx="8572500" cy="6324600"/>
          </a:xfrm>
          <a:prstGeom prst="roundRect">
            <a:avLst>
              <a:gd name="adj" fmla="val 16667"/>
            </a:avLst>
          </a:prstGeom>
          <a:solidFill>
            <a:srgbClr val="FFFFFF">
              <a:alpha val="89019"/>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60" name="Google Shape;560;p75"/>
          <p:cNvSpPr txBox="1"/>
          <p:nvPr/>
        </p:nvSpPr>
        <p:spPr>
          <a:xfrm>
            <a:off x="1942201" y="496888"/>
            <a:ext cx="8329030" cy="64611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sng" strike="noStrike" cap="none">
                <a:solidFill>
                  <a:srgbClr val="00509D"/>
                </a:solidFill>
                <a:latin typeface="Arial"/>
                <a:ea typeface="Arial"/>
                <a:cs typeface="Arial"/>
                <a:sym typeface="Arial"/>
              </a:rPr>
              <a:t>FOLLOW KDIGO</a:t>
            </a:r>
            <a:endParaRPr sz="1400" b="0" i="0" u="none" strike="noStrike" cap="none">
              <a:solidFill>
                <a:srgbClr val="000000"/>
              </a:solidFill>
              <a:latin typeface="Arial"/>
              <a:ea typeface="Arial"/>
              <a:cs typeface="Arial"/>
              <a:sym typeface="Arial"/>
            </a:endParaRPr>
          </a:p>
        </p:txBody>
      </p:sp>
      <p:grpSp>
        <p:nvGrpSpPr>
          <p:cNvPr id="561" name="Google Shape;561;p75"/>
          <p:cNvGrpSpPr/>
          <p:nvPr/>
        </p:nvGrpSpPr>
        <p:grpSpPr>
          <a:xfrm>
            <a:off x="4300141" y="1600200"/>
            <a:ext cx="3613150" cy="4465320"/>
            <a:chOff x="2971800" y="1524000"/>
            <a:chExt cx="3613150" cy="4465320"/>
          </a:xfrm>
        </p:grpSpPr>
        <p:pic>
          <p:nvPicPr>
            <p:cNvPr id="562" name="Google Shape;562;p75"/>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048000" y="2743200"/>
              <a:ext cx="731520" cy="731520"/>
            </a:xfrm>
            <a:prstGeom prst="roundRect">
              <a:avLst>
                <a:gd name="adj" fmla="val 4167"/>
              </a:avLst>
            </a:prstGeom>
            <a:solidFill>
              <a:srgbClr val="FFFFFF"/>
            </a:solidFill>
            <a:ln w="76200" cap="sq" cmpd="sng">
              <a:solidFill>
                <a:srgbClr val="EAEAEA"/>
              </a:solidFill>
              <a:prstDash val="solid"/>
              <a:miter lim="800000"/>
              <a:headEnd type="none" w="sm" len="sm"/>
              <a:tailEnd type="none" w="sm" len="sm"/>
            </a:ln>
            <a:effectLst>
              <a:reflection stA="33000" endPos="28000" dist="5000" dir="5400000" sy="-100000" algn="bl" rotWithShape="0"/>
            </a:effectLst>
          </p:spPr>
        </p:pic>
        <p:pic>
          <p:nvPicPr>
            <p:cNvPr id="563" name="Google Shape;563;p75"/>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048000" y="3992880"/>
              <a:ext cx="731520" cy="731520"/>
            </a:xfrm>
            <a:prstGeom prst="roundRect">
              <a:avLst>
                <a:gd name="adj" fmla="val 4167"/>
              </a:avLst>
            </a:prstGeom>
            <a:solidFill>
              <a:srgbClr val="FFFFFF"/>
            </a:solidFill>
            <a:ln w="76200" cap="sq" cmpd="sng">
              <a:solidFill>
                <a:srgbClr val="EAEAEA"/>
              </a:solidFill>
              <a:prstDash val="solid"/>
              <a:miter lim="800000"/>
              <a:headEnd type="none" w="sm" len="sm"/>
              <a:tailEnd type="none" w="sm" len="sm"/>
            </a:ln>
            <a:effectLst>
              <a:reflection stA="33000" endPos="28000" dist="5000" dir="5400000" sy="-100000" algn="bl" rotWithShape="0"/>
            </a:effectLst>
          </p:spPr>
        </p:pic>
        <p:sp>
          <p:nvSpPr>
            <p:cNvPr id="564" name="Google Shape;564;p75"/>
            <p:cNvSpPr txBox="1"/>
            <p:nvPr/>
          </p:nvSpPr>
          <p:spPr>
            <a:xfrm>
              <a:off x="4151313" y="2860675"/>
              <a:ext cx="1716087" cy="4778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500" b="1" i="0" u="none" strike="noStrike" cap="none">
                  <a:solidFill>
                    <a:srgbClr val="00509D"/>
                  </a:solidFill>
                  <a:latin typeface="Arial"/>
                  <a:ea typeface="Arial"/>
                  <a:cs typeface="Arial"/>
                  <a:sym typeface="Arial"/>
                </a:rPr>
                <a:t>/goKDIGO</a:t>
              </a:r>
              <a:endParaRPr sz="1400" b="0" i="0" u="none" strike="noStrike" cap="none">
                <a:solidFill>
                  <a:srgbClr val="000000"/>
                </a:solidFill>
                <a:latin typeface="Arial"/>
                <a:ea typeface="Arial"/>
                <a:cs typeface="Arial"/>
                <a:sym typeface="Arial"/>
              </a:endParaRPr>
            </a:p>
          </p:txBody>
        </p:sp>
        <p:sp>
          <p:nvSpPr>
            <p:cNvPr id="565" name="Google Shape;565;p75"/>
            <p:cNvSpPr txBox="1"/>
            <p:nvPr/>
          </p:nvSpPr>
          <p:spPr>
            <a:xfrm>
              <a:off x="4038600" y="4125913"/>
              <a:ext cx="1939925" cy="4762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500" b="1" i="0" u="none" strike="noStrike" cap="none">
                  <a:solidFill>
                    <a:srgbClr val="00509D"/>
                  </a:solidFill>
                  <a:latin typeface="Arial"/>
                  <a:ea typeface="Arial"/>
                  <a:cs typeface="Arial"/>
                  <a:sym typeface="Arial"/>
                </a:rPr>
                <a:t>@goKDIGO</a:t>
              </a:r>
              <a:endParaRPr sz="1400" b="0" i="0" u="none" strike="noStrike" cap="none">
                <a:solidFill>
                  <a:srgbClr val="000000"/>
                </a:solidFill>
                <a:latin typeface="Arial"/>
                <a:ea typeface="Arial"/>
                <a:cs typeface="Arial"/>
                <a:sym typeface="Arial"/>
              </a:endParaRPr>
            </a:p>
          </p:txBody>
        </p:sp>
        <p:sp>
          <p:nvSpPr>
            <p:cNvPr id="566" name="Google Shape;566;p75"/>
            <p:cNvSpPr txBox="1"/>
            <p:nvPr/>
          </p:nvSpPr>
          <p:spPr>
            <a:xfrm>
              <a:off x="4114800" y="1676400"/>
              <a:ext cx="2470150" cy="4778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500" b="1" i="0" u="none" strike="noStrike" cap="none">
                  <a:solidFill>
                    <a:srgbClr val="00509D"/>
                  </a:solidFill>
                  <a:latin typeface="Arial"/>
                  <a:ea typeface="Arial"/>
                  <a:cs typeface="Arial"/>
                  <a:sym typeface="Arial"/>
                </a:rPr>
                <a:t>www.kdigo.org</a:t>
              </a:r>
              <a:endParaRPr sz="1400" b="0" i="0" u="none" strike="noStrike" cap="none">
                <a:solidFill>
                  <a:srgbClr val="000000"/>
                </a:solidFill>
                <a:latin typeface="Arial"/>
                <a:ea typeface="Arial"/>
                <a:cs typeface="Arial"/>
                <a:sym typeface="Arial"/>
              </a:endParaRPr>
            </a:p>
          </p:txBody>
        </p:sp>
        <p:pic>
          <p:nvPicPr>
            <p:cNvPr id="567" name="Google Shape;567;p75" descr="KDIGO_LogoColor2"/>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2971800" y="1524000"/>
              <a:ext cx="931863" cy="838200"/>
            </a:xfrm>
            <a:prstGeom prst="rect">
              <a:avLst/>
            </a:prstGeom>
            <a:noFill/>
            <a:ln>
              <a:noFill/>
            </a:ln>
          </p:spPr>
        </p:pic>
        <p:sp>
          <p:nvSpPr>
            <p:cNvPr id="568" name="Google Shape;568;p75"/>
            <p:cNvSpPr txBox="1"/>
            <p:nvPr/>
          </p:nvSpPr>
          <p:spPr>
            <a:xfrm>
              <a:off x="4114800" y="5334000"/>
              <a:ext cx="1939925" cy="4778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500" b="1" i="0" u="none" strike="noStrike" cap="none">
                  <a:solidFill>
                    <a:srgbClr val="00509D"/>
                  </a:solidFill>
                  <a:latin typeface="Arial"/>
                  <a:ea typeface="Arial"/>
                  <a:cs typeface="Arial"/>
                  <a:sym typeface="Arial"/>
                </a:rPr>
                <a:t>@goKDIGO</a:t>
              </a:r>
              <a:endParaRPr sz="1400" b="0" i="0" u="none" strike="noStrike" cap="none">
                <a:solidFill>
                  <a:srgbClr val="000000"/>
                </a:solidFill>
                <a:latin typeface="Arial"/>
                <a:ea typeface="Arial"/>
                <a:cs typeface="Arial"/>
                <a:sym typeface="Arial"/>
              </a:endParaRPr>
            </a:p>
          </p:txBody>
        </p:sp>
        <p:pic>
          <p:nvPicPr>
            <p:cNvPr id="569" name="Google Shape;569;p75" descr="instagram-Logo-PNG-Transparent-Background-download.png"/>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3048000" y="5257800"/>
              <a:ext cx="731520" cy="731520"/>
            </a:xfrm>
            <a:prstGeom prst="roundRect">
              <a:avLst>
                <a:gd name="adj" fmla="val 4167"/>
              </a:avLst>
            </a:prstGeom>
            <a:solidFill>
              <a:srgbClr val="FFFFFF"/>
            </a:solidFill>
            <a:ln w="76200" cap="sq" cmpd="sng">
              <a:solidFill>
                <a:srgbClr val="EAEAEA"/>
              </a:solidFill>
              <a:prstDash val="solid"/>
              <a:miter lim="800000"/>
              <a:headEnd type="none" w="sm" len="sm"/>
              <a:tailEnd type="none" w="sm" len="sm"/>
            </a:ln>
            <a:effectLst>
              <a:reflection stA="33000" endPos="28000" dist="5000" dir="5400000" sy="-100000" algn="bl" rotWithShape="0"/>
            </a:effectLst>
          </p:spPr>
        </p:pic>
      </p:grpSp>
      <p:sp>
        <p:nvSpPr>
          <p:cNvPr id="570" name="Google Shape;570;p75"/>
          <p:cNvSpPr txBox="1"/>
          <p:nvPr/>
        </p:nvSpPr>
        <p:spPr>
          <a:xfrm>
            <a:off x="13854428" y="-78828"/>
            <a:ext cx="184731"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p1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90155" y="756352"/>
            <a:ext cx="10852173" cy="46248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1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172878" y="564128"/>
            <a:ext cx="5990092" cy="5747660"/>
          </a:xfrm>
          <a:prstGeom prst="rect">
            <a:avLst/>
          </a:prstGeom>
          <a:noFill/>
          <a:ln>
            <a:noFill/>
          </a:ln>
        </p:spPr>
      </p:pic>
      <p:pic>
        <p:nvPicPr>
          <p:cNvPr id="92" name="Google Shape;92;p1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830900" y="6311788"/>
            <a:ext cx="2248363" cy="19649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23423" y="464720"/>
            <a:ext cx="9982340" cy="6036297"/>
          </a:xfrm>
          <a:prstGeom prst="rect">
            <a:avLst/>
          </a:prstGeom>
          <a:noFill/>
          <a:ln>
            <a:noFill/>
          </a:ln>
        </p:spPr>
      </p:pic>
      <p:pic>
        <p:nvPicPr>
          <p:cNvPr id="98" name="Google Shape;98;p1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376479" y="6508284"/>
            <a:ext cx="2248363" cy="196496"/>
          </a:xfrm>
          <a:prstGeom prst="rect">
            <a:avLst/>
          </a:prstGeom>
          <a:noFill/>
          <a:ln>
            <a:noFill/>
          </a:ln>
        </p:spPr>
      </p:pic>
    </p:spTree>
  </p:cSld>
  <p:clrMapOvr>
    <a:masterClrMapping/>
  </p:clrMapOvr>
</p:sld>
</file>

<file path=ppt/theme/theme1.xml><?xml version="1.0" encoding="utf-8"?>
<a:theme xmlns:a="http://schemas.openxmlformats.org/drawingml/2006/main" name="KDIGO Branded – Green">
  <a:themeElements>
    <a:clrScheme name="Custom 14">
      <a:dk1>
        <a:srgbClr val="000000"/>
      </a:dk1>
      <a:lt1>
        <a:srgbClr val="FFFFFF"/>
      </a:lt1>
      <a:dk2>
        <a:srgbClr val="004990"/>
      </a:dk2>
      <a:lt2>
        <a:srgbClr val="DBEFF9"/>
      </a:lt2>
      <a:accent1>
        <a:srgbClr val="0F6FC6"/>
      </a:accent1>
      <a:accent2>
        <a:srgbClr val="009DD9"/>
      </a:accent2>
      <a:accent3>
        <a:srgbClr val="0BD0D9"/>
      </a:accent3>
      <a:accent4>
        <a:srgbClr val="10CF9B"/>
      </a:accent4>
      <a:accent5>
        <a:srgbClr val="11A260"/>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3072</Words>
  <Application>Microsoft Macintosh PowerPoint</Application>
  <PresentationFormat>Widescreen</PresentationFormat>
  <Paragraphs>214</Paragraphs>
  <Slides>69</Slides>
  <Notes>69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69</vt:i4>
      </vt:variant>
    </vt:vector>
  </HeadingPairs>
  <TitlesOfParts>
    <vt:vector size="74" baseType="lpstr">
      <vt:lpstr>Arial</vt:lpstr>
      <vt:lpstr>Calibri</vt:lpstr>
      <vt:lpstr>Courier New</vt:lpstr>
      <vt:lpstr>Noto Sans Symbols</vt:lpstr>
      <vt:lpstr>KDIGO Branded – Green</vt:lpstr>
      <vt:lpstr> MANAGEMENT AND TREATMENT OF GLOMERULAR DISEASES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CLINICAL VIGNETTE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MANAGEMENT AND TREATMENT OF GLOMERULAR DISEASES</dc:title>
  <cp:lastModifiedBy>Tanya Green</cp:lastModifiedBy>
  <cp:revision>2</cp:revision>
  <dcterms:modified xsi:type="dcterms:W3CDTF">2020-04-17T09:53:45Z</dcterms:modified>
</cp:coreProperties>
</file>