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5" r:id="rId2"/>
  </p:sldMasterIdLst>
  <p:notesMasterIdLst>
    <p:notesMasterId r:id="rId5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45" r:id="rId55"/>
    <p:sldId id="309"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5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0"/>
  </p:normalViewPr>
  <p:slideViewPr>
    <p:cSldViewPr snapToGrid="0">
      <p:cViewPr varScale="1">
        <p:scale>
          <a:sx n="99" d="100"/>
          <a:sy n="99" d="100"/>
        </p:scale>
        <p:origin x="520" y="184"/>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1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11: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12: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1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Primary FSGS is often characterized by acute-onset heavy proteinuria and diffuse podocyte foot process effacement histologically.  Other FSGS subtypes typically show more modest proteinuria and segmental foot process effacement.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Further efforts are warranted to better deﬁne these FSGS subgroups in the context of their presumed pathogenesis.</a:t>
            </a:r>
            <a:endParaRPr/>
          </a:p>
        </p:txBody>
      </p:sp>
      <p:sp>
        <p:nvSpPr>
          <p:cNvPr id="134" name="Google Shape;134;p13: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5: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1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Thus far none of the reported circulating permeability factor candidates have been independently validated in primary FSGS.</a:t>
            </a:r>
            <a:endParaRPr/>
          </a:p>
        </p:txBody>
      </p:sp>
      <p:sp>
        <p:nvSpPr>
          <p:cNvPr id="150" name="Google Shape;150;p15: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Dysfunctional Treg cells promoting a pathogenic “injury loop” in minimal change disease. If intrinsic or Treg cell-dependent regulatory mechanisms fail, persistent injury to podocytes leads to expression and shedding of CD80 molecules.  Soluble CD80 molecules could diffuse back into the bloodstream and bind to CD28 on Teff cells, distantly or locally, sustaining continuous activation and synthesis of cytokines in a podocyte “injury loop.” </a:t>
            </a:r>
            <a:endParaRPr/>
          </a:p>
          <a:p>
            <a:pPr marL="0" lvl="0" indent="0" algn="l" rtl="0">
              <a:lnSpc>
                <a:spcPct val="100000"/>
              </a:lnSpc>
              <a:spcBef>
                <a:spcPts val="0"/>
              </a:spcBef>
              <a:spcAft>
                <a:spcPts val="0"/>
              </a:spcAft>
              <a:buSzPts val="1400"/>
              <a:buNone/>
            </a:pPr>
            <a:endParaRPr/>
          </a:p>
        </p:txBody>
      </p:sp>
      <p:sp>
        <p:nvSpPr>
          <p:cNvPr id="159" name="Google Shape;159;p16: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1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8: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Source (right panel): http://www.nephronpower.com/2016/01/in-news-cardiotrophin-like-cytokine.html</a:t>
            </a:r>
            <a:endParaRPr/>
          </a:p>
        </p:txBody>
      </p:sp>
      <p:sp>
        <p:nvSpPr>
          <p:cNvPr id="188" name="Google Shape;188;p19: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Kidney Disease: Improving Global Outcomes (KDIGO) published its ﬁrst guideline on glomerular diseases in 2012.  Available online at www.kdigo.org</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2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2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22: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2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Proteomic analysis of kidney biopsy specimens may provide additional insights.</a:t>
            </a:r>
            <a:endParaRPr/>
          </a:p>
        </p:txBody>
      </p:sp>
      <p:sp>
        <p:nvSpPr>
          <p:cNvPr id="221" name="Google Shape;221;p23: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2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25: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Testing should target relevant genes based on patient characteristics and contemporary knowledge.  Genetic testing may be considered for inclusion and stratiﬁcation in clinical trials.  Biospecimens should routinely be collected, and patients consented for later genetic analysis.  Ethical issues should be addressed before recommending genetic analyses.</a:t>
            </a:r>
            <a:endParaRPr/>
          </a:p>
        </p:txBody>
      </p:sp>
      <p:sp>
        <p:nvSpPr>
          <p:cNvPr id="241" name="Google Shape;241;p26: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Testing should target relevant genes based on patient characteristics and contemporary knowledge.  Genetic testing may be considered for inclusion and stratiﬁcation in clinical trials.  Biospecimens should routinely be collected, and patients consented for later genetic analysis.  Ethical issues should be addressed before recommending genetic analyses.</a:t>
            </a:r>
            <a:endParaRPr/>
          </a:p>
        </p:txBody>
      </p:sp>
      <p:sp>
        <p:nvSpPr>
          <p:cNvPr id="249" name="Google Shape;249;p27: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 use of immunomodulatory therapy after causative FSGS mutations are identiﬁed is controversial.  Rare reports of varying degrees of remission in these patients may or may not reﬂect the non-immune modulating effects of these therapies.</a:t>
            </a:r>
            <a:endParaRPr/>
          </a:p>
          <a:p>
            <a:pPr marL="0" lvl="0" indent="0" algn="l" rtl="0">
              <a:lnSpc>
                <a:spcPct val="100000"/>
              </a:lnSpc>
              <a:spcBef>
                <a:spcPts val="0"/>
              </a:spcBef>
              <a:spcAft>
                <a:spcPts val="0"/>
              </a:spcAft>
              <a:buSzPts val="1400"/>
              <a:buNone/>
            </a:pPr>
            <a:endParaRPr/>
          </a:p>
        </p:txBody>
      </p:sp>
      <p:sp>
        <p:nvSpPr>
          <p:cNvPr id="262" name="Google Shape;262;p29: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Given the enormous advances in understanding the pathogenesis of glomerular diseases, identiﬁcation of new diagnostic biomarkers, and emerging therapies, about 100 experts from various disciplines (nephrology, pathology, rheumatology, pediatrics) and organizations (academia, pharmaceutical industry) convened on November 17–19, 2017 for the KDIGO Controversies Conference on Glomerular Diseases. Through plenary sessions and small group discussions, the conference aimed to evaluate consensus and controversies in nomenclature, general work-up, and management of glomerular diseases, future needs in research, and, in particular, the critical assessment of existing guideline recommendations.</a:t>
            </a:r>
            <a:endParaRPr/>
          </a:p>
        </p:txBody>
      </p:sp>
      <p:sp>
        <p:nvSpPr>
          <p:cNvPr id="62" name="Google Shape;6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0: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3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 use of immunomodulatory therapy after causative FSGS mutations are identiﬁed is controversial. </a:t>
            </a:r>
            <a:endParaRPr/>
          </a:p>
        </p:txBody>
      </p:sp>
      <p:sp>
        <p:nvSpPr>
          <p:cNvPr id="271" name="Google Shape;271;p30: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1: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3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Testing should target relevant genes based on patient characteristics and contemporary knowledge.  Genetic testing may be considered for inclusion and stratiﬁcation in clinical trials.  Biospecimens should routinely be collected, and patients consented for later genetic analysis.  Ethical issues should be addressed before recommending genetic analyses.</a:t>
            </a:r>
            <a:endParaRPr/>
          </a:p>
        </p:txBody>
      </p:sp>
      <p:sp>
        <p:nvSpPr>
          <p:cNvPr id="281" name="Google Shape;281;p31: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3: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33: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3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The 2012 KDIGO guideline recommended at least 8 weeks of corticosteroids in children before deﬁning steroid resistance. While consensus was not reached, the need for a globally accepted deﬁnition of “steroid resistance” to improve comparability of future clinical trials was recognized.</a:t>
            </a:r>
            <a:endParaRPr/>
          </a:p>
        </p:txBody>
      </p:sp>
      <p:sp>
        <p:nvSpPr>
          <p:cNvPr id="307" name="Google Shape;307;p34: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35: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36: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3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8: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3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Data are emerging to support an early role of RTX in the management of children with steroid-dependent nephrotic syndrome.</a:t>
            </a:r>
            <a:endParaRPr/>
          </a:p>
        </p:txBody>
      </p:sp>
      <p:sp>
        <p:nvSpPr>
          <p:cNvPr id="333" name="Google Shape;333;p38: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3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39: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KDIGO Controversies Conference on Glomerular Diseases resulted in two publications in </a:t>
            </a:r>
            <a:r>
              <a:rPr lang="en-US" sz="1200" i="1">
                <a:solidFill>
                  <a:schemeClr val="dk1"/>
                </a:solidFill>
                <a:latin typeface="Calibri"/>
                <a:ea typeface="Calibri"/>
                <a:cs typeface="Calibri"/>
                <a:sym typeface="Calibri"/>
              </a:rPr>
              <a:t>Kidney International </a:t>
            </a:r>
            <a:r>
              <a:rPr lang="en-US" sz="1200">
                <a:solidFill>
                  <a:schemeClr val="dk1"/>
                </a:solidFill>
                <a:latin typeface="Calibri"/>
                <a:ea typeface="Calibri"/>
                <a:cs typeface="Calibri"/>
                <a:sym typeface="Calibri"/>
              </a:rPr>
              <a:t>in 2018.  </a:t>
            </a: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4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41: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4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42: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4: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r>
              <a:rPr lang="en-US"/>
              <a:t>Additional ongoing RTX studies for MCD/FSGS:</a:t>
            </a:r>
            <a:endParaRPr/>
          </a:p>
          <a:p>
            <a:pPr marL="171450" lvl="0" indent="-171450" algn="l" rtl="0">
              <a:lnSpc>
                <a:spcPct val="100000"/>
              </a:lnSpc>
              <a:spcBef>
                <a:spcPts val="0"/>
              </a:spcBef>
              <a:spcAft>
                <a:spcPts val="0"/>
              </a:spcAft>
              <a:buSzPts val="1400"/>
              <a:buFont typeface="Arial"/>
              <a:buChar char="•"/>
            </a:pPr>
            <a:r>
              <a:rPr lang="en-US"/>
              <a:t>EudraCT: 2018-004611-50</a:t>
            </a:r>
            <a:endParaRPr/>
          </a:p>
          <a:p>
            <a:pPr marL="171450" lvl="0" indent="-171450" algn="l" rtl="0">
              <a:lnSpc>
                <a:spcPct val="100000"/>
              </a:lnSpc>
              <a:spcBef>
                <a:spcPts val="0"/>
              </a:spcBef>
              <a:spcAft>
                <a:spcPts val="0"/>
              </a:spcAft>
              <a:buSzPts val="1400"/>
              <a:buFont typeface="Arial"/>
              <a:buChar char="•"/>
            </a:pPr>
            <a:r>
              <a:rPr lang="en-US"/>
              <a:t>RIFIREINS: NCT03970577</a:t>
            </a:r>
            <a:endParaRPr/>
          </a:p>
          <a:p>
            <a:pPr marL="171450" lvl="0" indent="-171450" algn="l" rtl="0">
              <a:lnSpc>
                <a:spcPct val="100000"/>
              </a:lnSpc>
              <a:spcBef>
                <a:spcPts val="0"/>
              </a:spcBef>
              <a:spcAft>
                <a:spcPts val="0"/>
              </a:spcAft>
              <a:buSzPts val="1400"/>
              <a:buFont typeface="Arial"/>
              <a:buChar char="•"/>
            </a:pPr>
            <a:r>
              <a:rPr lang="en-US"/>
              <a:t>NCT03298698</a:t>
            </a:r>
            <a:endParaRPr/>
          </a:p>
          <a:p>
            <a:pPr marL="171450" lvl="0" indent="-171450" algn="l" rtl="0">
              <a:lnSpc>
                <a:spcPct val="100000"/>
              </a:lnSpc>
              <a:spcBef>
                <a:spcPts val="0"/>
              </a:spcBef>
              <a:spcAft>
                <a:spcPts val="0"/>
              </a:spcAft>
              <a:buSzPts val="1400"/>
              <a:buFont typeface="Arial"/>
              <a:buChar char="•"/>
            </a:pPr>
            <a:r>
              <a:rPr lang="en-US"/>
              <a:t>RITERM study: Rituximab and the assessment of InfecTions, Eosinophil counts, long-term Remission and Malignancy risk in idiopathic nephrotic syndrome</a:t>
            </a:r>
            <a:endParaRPr/>
          </a:p>
        </p:txBody>
      </p:sp>
      <p:sp>
        <p:nvSpPr>
          <p:cNvPr id="375" name="Google Shape;375;p44: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baseline="30000">
                <a:solidFill>
                  <a:schemeClr val="dk1"/>
                </a:solidFill>
                <a:latin typeface="Calibri"/>
                <a:ea typeface="Calibri"/>
                <a:cs typeface="Calibri"/>
                <a:sym typeface="Calibri"/>
              </a:rPr>
              <a:t>a</a:t>
            </a:r>
            <a:r>
              <a:rPr lang="en-US" sz="1200" b="0" i="0" u="none" strike="noStrike" cap="none">
                <a:solidFill>
                  <a:schemeClr val="dk1"/>
                </a:solidFill>
                <a:latin typeface="Calibri"/>
                <a:ea typeface="Calibri"/>
                <a:cs typeface="Calibri"/>
                <a:sym typeface="Calibri"/>
              </a:rPr>
              <a:t>For patients who are undergoing washout from renin-angiotensin-aldosterone system inhibitor (RAASI). </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baseline="30000">
                <a:solidFill>
                  <a:schemeClr val="dk1"/>
                </a:solidFill>
                <a:latin typeface="Calibri"/>
                <a:ea typeface="Calibri"/>
                <a:cs typeface="Calibri"/>
                <a:sym typeface="Calibri"/>
              </a:rPr>
              <a:t>b</a:t>
            </a:r>
            <a:r>
              <a:rPr lang="en-US" sz="1200" b="0" i="0" u="none" strike="noStrike" cap="none">
                <a:solidFill>
                  <a:schemeClr val="dk1"/>
                </a:solidFill>
                <a:latin typeface="Calibri"/>
                <a:ea typeface="Calibri"/>
                <a:cs typeface="Calibri"/>
                <a:sym typeface="Calibri"/>
              </a:rPr>
              <a:t>Patients whose body weight is ≤50 kg at screening will receive half the otherwise specified doses of sparsentan or irbesartan (active control). Weight will be measured at each visit and the dose increased at the investigator’s discretion if the patient’s weight reaches &gt;50 kg. </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baseline="30000">
                <a:solidFill>
                  <a:schemeClr val="dk1"/>
                </a:solidFill>
                <a:latin typeface="Calibri"/>
                <a:ea typeface="Calibri"/>
                <a:cs typeface="Calibri"/>
                <a:sym typeface="Calibri"/>
              </a:rPr>
              <a:t>c</a:t>
            </a:r>
            <a:r>
              <a:rPr lang="en-US" sz="1200" b="0" i="0" u="none" strike="noStrike" cap="none">
                <a:solidFill>
                  <a:schemeClr val="dk1"/>
                </a:solidFill>
                <a:latin typeface="Calibri"/>
                <a:ea typeface="Calibri"/>
                <a:cs typeface="Calibri"/>
                <a:sym typeface="Calibri"/>
              </a:rPr>
              <a:t>Day 1 events shown will occur in the order in which they are listed. </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baseline="30000">
                <a:solidFill>
                  <a:schemeClr val="dk1"/>
                </a:solidFill>
                <a:latin typeface="Calibri"/>
                <a:ea typeface="Calibri"/>
                <a:cs typeface="Calibri"/>
                <a:sym typeface="Calibri"/>
              </a:rPr>
              <a:t>d</a:t>
            </a:r>
            <a:r>
              <a:rPr lang="en-US" sz="1200" b="0" i="0" u="none" strike="noStrike" cap="none">
                <a:solidFill>
                  <a:schemeClr val="dk1"/>
                </a:solidFill>
                <a:latin typeface="Calibri"/>
                <a:ea typeface="Calibri"/>
                <a:cs typeface="Calibri"/>
                <a:sym typeface="Calibri"/>
              </a:rPr>
              <a:t>Randomization will be stratified by estimated glomerular filtration rate (eGFR) value (30-60 ml/min per 1.73 m</a:t>
            </a:r>
            <a:r>
              <a:rPr lang="en-US" sz="1200" b="0" i="0" u="none" strike="noStrike" cap="none" baseline="30000">
                <a:solidFill>
                  <a:schemeClr val="dk1"/>
                </a:solidFill>
                <a:latin typeface="Calibri"/>
                <a:ea typeface="Calibri"/>
                <a:cs typeface="Calibri"/>
                <a:sym typeface="Calibri"/>
              </a:rPr>
              <a:t>2</a:t>
            </a:r>
            <a:r>
              <a:rPr lang="en-US" sz="1200" b="0" i="0" u="none" strike="noStrike" cap="none">
                <a:solidFill>
                  <a:schemeClr val="dk1"/>
                </a:solidFill>
                <a:latin typeface="Calibri"/>
                <a:ea typeface="Calibri"/>
                <a:cs typeface="Calibri"/>
                <a:sym typeface="Calibri"/>
              </a:rPr>
              <a:t> and ≥60 ml/min per 1.73 m</a:t>
            </a:r>
            <a:r>
              <a:rPr lang="en-US" sz="1200" b="0" i="0" u="none" strike="noStrike" cap="none" baseline="30000">
                <a:solidFill>
                  <a:schemeClr val="dk1"/>
                </a:solidFill>
                <a:latin typeface="Calibri"/>
                <a:ea typeface="Calibri"/>
                <a:cs typeface="Calibri"/>
                <a:sym typeface="Calibri"/>
              </a:rPr>
              <a:t>2</a:t>
            </a:r>
            <a:r>
              <a:rPr lang="en-US" sz="1200" b="0" i="0" u="none" strike="noStrike" cap="none">
                <a:solidFill>
                  <a:schemeClr val="dk1"/>
                </a:solidFill>
                <a:latin typeface="Calibri"/>
                <a:ea typeface="Calibri"/>
                <a:cs typeface="Calibri"/>
                <a:sym typeface="Calibri"/>
              </a:rPr>
              <a:t> for all patients) and</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urinary protein-to-creatinine ratio (UP/C) (≤3.5 g/g and &gt;3.5 g/g [patients ≥18 yr of age] or ≤2 g/g and &gt;2 g/g [patients &lt;18 yr of age]) at screening. </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baseline="30000">
                <a:solidFill>
                  <a:schemeClr val="dk1"/>
                </a:solidFill>
                <a:latin typeface="Calibri"/>
                <a:ea typeface="Calibri"/>
                <a:cs typeface="Calibri"/>
                <a:sym typeface="Calibri"/>
              </a:rPr>
              <a:t>e</a:t>
            </a:r>
            <a:r>
              <a:rPr lang="en-US" sz="1200" b="0" i="0" u="none" strike="noStrike" cap="none">
                <a:solidFill>
                  <a:schemeClr val="dk1"/>
                </a:solidFill>
                <a:latin typeface="Calibri"/>
                <a:ea typeface="Calibri"/>
                <a:cs typeface="Calibri"/>
                <a:sym typeface="Calibri"/>
              </a:rPr>
              <a:t>Following the 108-week blinded treatment period, treatment with study medication will be discontinued.</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Primary endpoint: slope of eGFR from week 6-108</a:t>
            </a:r>
            <a:endParaRPr/>
          </a:p>
          <a:p>
            <a:pPr marL="457200" marR="0" lvl="0" indent="-228600" algn="l" rtl="0">
              <a:lnSpc>
                <a:spcPct val="100000"/>
              </a:lnSpc>
              <a:spcBef>
                <a:spcPts val="0"/>
              </a:spcBef>
              <a:spcAft>
                <a:spcPts val="0"/>
              </a:spcAft>
              <a:buClr>
                <a:srgbClr val="000000"/>
              </a:buClr>
              <a:buSzPts val="1400"/>
              <a:buFont typeface="Arial"/>
              <a:buNone/>
            </a:pPr>
            <a:r>
              <a:rPr lang="en-US"/>
              <a:t>Surrogate endpoint: % patients achieving urinary protein-to-creatinine (UP/C) ratio of ≤1.5 g/g and &gt;40% reduction from baseline in UP/C at wk 36</a:t>
            </a:r>
            <a:endParaRPr/>
          </a:p>
        </p:txBody>
      </p:sp>
      <p:sp>
        <p:nvSpPr>
          <p:cNvPr id="387" name="Google Shape;38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49: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0: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51: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51:notes"/>
          <p:cNvSpPr txBox="1">
            <a:spLocks noGrp="1"/>
          </p:cNvSpPr>
          <p:nvPr>
            <p:ph type="sldNum" idx="12"/>
          </p:nvPr>
        </p:nvSpPr>
        <p:spPr>
          <a:xfrm>
            <a:off x="3884613" y="8685213"/>
            <a:ext cx="2971800" cy="458787"/>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2: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9814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84" name="Google Shape;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7: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7:notes"/>
          <p:cNvSpPr>
            <a:spLocks noGrp="1" noRot="1" noChangeAspect="1"/>
          </p:cNvSpPr>
          <p:nvPr>
            <p:ph type="sldImg" idx="2"/>
          </p:nvPr>
        </p:nvSpPr>
        <p:spPr>
          <a:xfrm>
            <a:off x="729258" y="1143000"/>
            <a:ext cx="5399484" cy="30857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8: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9:notes"/>
          <p:cNvSpPr txBox="1">
            <a:spLocks noGrp="1"/>
          </p:cNvSpPr>
          <p:nvPr>
            <p:ph type="body" idx="1"/>
          </p:nvPr>
        </p:nvSpPr>
        <p:spPr>
          <a:xfrm>
            <a:off x="685800" y="4400550"/>
            <a:ext cx="5486400" cy="3600450"/>
          </a:xfrm>
          <a:prstGeom prst="rect">
            <a:avLst/>
          </a:prstGeom>
          <a:noFill/>
          <a:ln>
            <a:noFill/>
          </a:ln>
        </p:spPr>
        <p:txBody>
          <a:bodyPr spcFirstLastPara="1" wrap="square" lIns="91400" tIns="45700" rIns="91400"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screen">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27" name="Google Shape;27;p5"/>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8" name="Google Shape;28;p5"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9" name="Google Shape;29;p5"/>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5473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1"/>
        <p:cNvGrpSpPr/>
        <p:nvPr/>
      </p:nvGrpSpPr>
      <p:grpSpPr>
        <a:xfrm>
          <a:off x="0" y="0"/>
          <a:ext cx="0" cy="0"/>
          <a:chOff x="0" y="0"/>
          <a:chExt cx="0" cy="0"/>
        </a:xfrm>
      </p:grpSpPr>
      <p:pic>
        <p:nvPicPr>
          <p:cNvPr id="32" name="Google Shape;32;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3" name="Google Shape;33;p6"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4" name="Google Shape;34;p6"/>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6"/>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08691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7" name="Google Shape;27;p5"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8" name="Google Shape;28;p5"/>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9" name="Google Shape;29;p5"/>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5"/>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5"/>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34" name="Google Shape;34;p6"/>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5" name="Google Shape;35;p6"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6" name="Google Shape;36;p6"/>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6"/>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line Title and Two-column Content">
  <p:cSld name="Two-line Title and Two-column Content">
    <p:spTree>
      <p:nvGrpSpPr>
        <p:cNvPr id="1" name="Shape 38"/>
        <p:cNvGrpSpPr/>
        <p:nvPr/>
      </p:nvGrpSpPr>
      <p:grpSpPr>
        <a:xfrm>
          <a:off x="0" y="0"/>
          <a:ext cx="0" cy="0"/>
          <a:chOff x="0" y="0"/>
          <a:chExt cx="0" cy="0"/>
        </a:xfrm>
      </p:grpSpPr>
      <p:pic>
        <p:nvPicPr>
          <p:cNvPr id="39" name="Google Shape;39;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40" name="Google Shape;40;p7"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1" name="Google Shape;41;p7"/>
          <p:cNvSpPr txBox="1">
            <a:spLocks noGrp="1"/>
          </p:cNvSpPr>
          <p:nvPr>
            <p:ph type="subTitle" idx="1"/>
          </p:nvPr>
        </p:nvSpPr>
        <p:spPr>
          <a:xfrm>
            <a:off x="306000" y="1650206"/>
            <a:ext cx="54720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Google Shape;42;p7"/>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7"/>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7"/>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email">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0543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extLst>
      <p:ext uri="{BB962C8B-B14F-4D97-AF65-F5344CB8AC3E}">
        <p14:creationId xmlns:p14="http://schemas.microsoft.com/office/powerpoint/2010/main" val="297081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335644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472007850"/>
      </p:ext>
    </p:extLst>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106.jpg"/><Relationship Id="rId5" Type="http://schemas.openxmlformats.org/officeDocument/2006/relationships/image" Target="../media/image105.png"/><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8"/>
          <p:cNvSpPr txBox="1">
            <a:spLocks noGrp="1"/>
          </p:cNvSpPr>
          <p:nvPr>
            <p:ph type="ctrTitle"/>
          </p:nvPr>
        </p:nvSpPr>
        <p:spPr>
          <a:xfrm>
            <a:off x="2197100" y="973256"/>
            <a:ext cx="7797900" cy="1739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3600"/>
              <a:buFont typeface="Arial"/>
              <a:buNone/>
            </a:pPr>
            <a:r>
              <a:rPr lang="en-US" sz="3600"/>
              <a:t> MANAGEMENT AND TREATMENT OF GLOMERULAR DISEASES</a:t>
            </a:r>
            <a:endParaRPr sz="3600"/>
          </a:p>
        </p:txBody>
      </p:sp>
      <p:sp>
        <p:nvSpPr>
          <p:cNvPr id="50" name="Google Shape;50;p8"/>
          <p:cNvSpPr txBox="1">
            <a:spLocks noGrp="1"/>
          </p:cNvSpPr>
          <p:nvPr>
            <p:ph type="subTitle" idx="1"/>
          </p:nvPr>
        </p:nvSpPr>
        <p:spPr>
          <a:xfrm>
            <a:off x="2174007" y="5772534"/>
            <a:ext cx="7797900" cy="904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2"/>
              </a:buClr>
              <a:buSzPts val="2400"/>
              <a:buNone/>
            </a:pPr>
            <a:r>
              <a:rPr lang="en-US" dirty="0">
                <a:latin typeface="Arial"/>
                <a:ea typeface="Arial"/>
                <a:cs typeface="Arial"/>
                <a:sym typeface="Arial"/>
              </a:rPr>
              <a:t>CONCLUSIONS FROM A </a:t>
            </a:r>
            <a:endParaRPr dirty="0"/>
          </a:p>
          <a:p>
            <a:pPr marL="0" lvl="0" indent="0" algn="ctr" rtl="0">
              <a:lnSpc>
                <a:spcPct val="100000"/>
              </a:lnSpc>
              <a:spcBef>
                <a:spcPts val="0"/>
              </a:spcBef>
              <a:spcAft>
                <a:spcPts val="0"/>
              </a:spcAft>
              <a:buClr>
                <a:schemeClr val="dk2"/>
              </a:buClr>
              <a:buSzPts val="2400"/>
              <a:buNone/>
            </a:pPr>
            <a:r>
              <a:rPr lang="en-US" dirty="0">
                <a:latin typeface="Arial"/>
                <a:ea typeface="Arial"/>
                <a:cs typeface="Arial"/>
                <a:sym typeface="Arial"/>
              </a:rPr>
              <a:t>KDIGO CONTROVERSIES CONFERENCE</a:t>
            </a:r>
            <a:endParaRPr dirty="0">
              <a:latin typeface="Arial"/>
              <a:ea typeface="Arial"/>
              <a:cs typeface="Arial"/>
              <a:sym typeface="Arial"/>
            </a:endParaRPr>
          </a:p>
        </p:txBody>
      </p:sp>
      <p:sp>
        <p:nvSpPr>
          <p:cNvPr id="51" name="Google Shape;51;p8"/>
          <p:cNvSpPr txBox="1"/>
          <p:nvPr/>
        </p:nvSpPr>
        <p:spPr>
          <a:xfrm>
            <a:off x="1714500" y="3198969"/>
            <a:ext cx="8796900" cy="9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2400"/>
              <a:buFont typeface="Arial"/>
              <a:buNone/>
            </a:pPr>
            <a:r>
              <a:rPr lang="en-US" sz="3600" b="1" cap="small" dirty="0">
                <a:solidFill>
                  <a:srgbClr val="004F8E"/>
                </a:solidFill>
              </a:rPr>
              <a:t>Nephrotic Syndrome in Children, and </a:t>
            </a:r>
            <a:r>
              <a:rPr lang="en-US" sz="3600" b="1" i="0" u="none" strike="noStrike" cap="small" dirty="0">
                <a:solidFill>
                  <a:srgbClr val="004F8E"/>
                </a:solidFill>
                <a:latin typeface="Arial"/>
                <a:ea typeface="Arial"/>
                <a:cs typeface="Arial"/>
                <a:sym typeface="Arial"/>
              </a:rPr>
              <a:t>Minimal Change Disease and Focal Segmental Glomerulosclerosis in Adults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4990"/>
              </a:buClr>
              <a:buSzPts val="2400"/>
              <a:buFont typeface="Arial"/>
              <a:buNone/>
            </a:pPr>
            <a:endParaRPr sz="2800" b="1" i="0" u="none" strike="noStrike" cap="small" dirty="0">
              <a:solidFill>
                <a:srgbClr val="004F8E"/>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7"/>
          <p:cNvPicPr preferRelativeResize="0"/>
          <p:nvPr/>
        </p:nvPicPr>
        <p:blipFill rotWithShape="1">
          <a:blip r:embed="rId3">
            <a:alphaModFix/>
          </a:blip>
          <a:srcRect/>
          <a:stretch/>
        </p:blipFill>
        <p:spPr>
          <a:xfrm>
            <a:off x="154983" y="386958"/>
            <a:ext cx="7811146" cy="6442182"/>
          </a:xfrm>
          <a:prstGeom prst="rect">
            <a:avLst/>
          </a:prstGeom>
          <a:noFill/>
          <a:ln>
            <a:noFill/>
          </a:ln>
        </p:spPr>
      </p:pic>
      <p:sp>
        <p:nvSpPr>
          <p:cNvPr id="114" name="Google Shape;114;p17"/>
          <p:cNvSpPr txBox="1"/>
          <p:nvPr/>
        </p:nvSpPr>
        <p:spPr>
          <a:xfrm>
            <a:off x="8152108" y="386958"/>
            <a:ext cx="4019049" cy="52629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There was consensus that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the designations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“steroid sensitive”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“steroid-resistant” nephrotic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syndrome are clinically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useful disease descriptions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in children and that most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steroid-sensitive idiopathic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nephrotic syndromes in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children are MCD.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Response to therapy is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often of more prognostic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value than biopsy histology</a:t>
            </a:r>
            <a:endParaRPr sz="1400" b="0" i="0" u="none" strike="noStrike" cap="none">
              <a:solidFill>
                <a:srgbClr val="000000"/>
              </a:solidFill>
              <a:latin typeface="Arial"/>
              <a:ea typeface="Arial"/>
              <a:cs typeface="Arial"/>
              <a:sym typeface="Arial"/>
            </a:endParaRPr>
          </a:p>
        </p:txBody>
      </p:sp>
      <p:sp>
        <p:nvSpPr>
          <p:cNvPr id="115" name="Google Shape;115;p17"/>
          <p:cNvSpPr/>
          <p:nvPr/>
        </p:nvSpPr>
        <p:spPr>
          <a:xfrm>
            <a:off x="154983" y="3288632"/>
            <a:ext cx="7811146" cy="481263"/>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6" name="Google Shape;116;p17"/>
          <p:cNvSpPr/>
          <p:nvPr/>
        </p:nvSpPr>
        <p:spPr>
          <a:xfrm>
            <a:off x="144379" y="5229726"/>
            <a:ext cx="7821750" cy="481263"/>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8"/>
          <p:cNvPicPr preferRelativeResize="0"/>
          <p:nvPr/>
        </p:nvPicPr>
        <p:blipFill rotWithShape="1">
          <a:blip r:embed="rId3">
            <a:alphaModFix/>
          </a:blip>
          <a:srcRect/>
          <a:stretch/>
        </p:blipFill>
        <p:spPr>
          <a:xfrm>
            <a:off x="122321" y="443914"/>
            <a:ext cx="11658600" cy="3114675"/>
          </a:xfrm>
          <a:prstGeom prst="rect">
            <a:avLst/>
          </a:prstGeom>
          <a:noFill/>
          <a:ln>
            <a:noFill/>
          </a:ln>
        </p:spPr>
      </p:pic>
      <p:sp>
        <p:nvSpPr>
          <p:cNvPr id="122" name="Google Shape;122;p18"/>
          <p:cNvSpPr txBox="1"/>
          <p:nvPr/>
        </p:nvSpPr>
        <p:spPr>
          <a:xfrm>
            <a:off x="6514214" y="3076537"/>
            <a:ext cx="5421112" cy="34163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The terms “primary/idiopathic FSGS”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should be reserved for FSGS caused by as yet unknown permeability factors.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Patients with genetic, adaptive (in the setting of reduced nephron mass), drug-induced, and viral-induced FSGS should not be designated as primary.</a:t>
            </a:r>
            <a:endParaRPr sz="2400" b="0" i="0" u="none" strike="noStrike" cap="none">
              <a:solidFill>
                <a:schemeClr val="dk2"/>
              </a:solidFill>
              <a:latin typeface="Arial"/>
              <a:ea typeface="Arial"/>
              <a:cs typeface="Arial"/>
              <a:sym typeface="Arial"/>
            </a:endParaRPr>
          </a:p>
        </p:txBody>
      </p:sp>
      <p:pic>
        <p:nvPicPr>
          <p:cNvPr id="123" name="Google Shape;123;p18"/>
          <p:cNvPicPr preferRelativeResize="0"/>
          <p:nvPr/>
        </p:nvPicPr>
        <p:blipFill rotWithShape="1">
          <a:blip r:embed="rId4">
            <a:alphaModFix/>
          </a:blip>
          <a:srcRect/>
          <a:stretch/>
        </p:blipFill>
        <p:spPr>
          <a:xfrm>
            <a:off x="527384" y="3532008"/>
            <a:ext cx="5071311" cy="3192481"/>
          </a:xfrm>
          <a:prstGeom prst="rect">
            <a:avLst/>
          </a:prstGeom>
          <a:noFill/>
          <a:ln>
            <a:noFill/>
          </a:ln>
        </p:spPr>
      </p:pic>
      <p:pic>
        <p:nvPicPr>
          <p:cNvPr id="124" name="Google Shape;124;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0975" y="6639274"/>
            <a:ext cx="2270125" cy="1704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9"/>
          <p:cNvPicPr preferRelativeResize="0"/>
          <p:nvPr/>
        </p:nvPicPr>
        <p:blipFill rotWithShape="1">
          <a:blip r:embed="rId3">
            <a:alphaModFix/>
          </a:blip>
          <a:srcRect/>
          <a:stretch/>
        </p:blipFill>
        <p:spPr>
          <a:xfrm>
            <a:off x="2501861" y="604944"/>
            <a:ext cx="6951522" cy="5426801"/>
          </a:xfrm>
          <a:prstGeom prst="rect">
            <a:avLst/>
          </a:prstGeom>
          <a:noFill/>
          <a:ln>
            <a:noFill/>
          </a:ln>
        </p:spPr>
      </p:pic>
      <p:pic>
        <p:nvPicPr>
          <p:cNvPr id="130" name="Google Shape;130;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64918" y="5988825"/>
            <a:ext cx="2188465" cy="1674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a:stretch/>
        </p:blipFill>
        <p:spPr>
          <a:xfrm>
            <a:off x="251525" y="357848"/>
            <a:ext cx="8496300" cy="2571750"/>
          </a:xfrm>
          <a:prstGeom prst="rect">
            <a:avLst/>
          </a:prstGeom>
          <a:noFill/>
          <a:ln>
            <a:noFill/>
          </a:ln>
        </p:spPr>
      </p:pic>
      <p:pic>
        <p:nvPicPr>
          <p:cNvPr id="137" name="Google Shape;137;p20"/>
          <p:cNvPicPr preferRelativeResize="0"/>
          <p:nvPr/>
        </p:nvPicPr>
        <p:blipFill rotWithShape="1">
          <a:blip r:embed="rId4">
            <a:alphaModFix/>
          </a:blip>
          <a:srcRect/>
          <a:stretch/>
        </p:blipFill>
        <p:spPr>
          <a:xfrm>
            <a:off x="251525" y="2929598"/>
            <a:ext cx="9481411" cy="3797876"/>
          </a:xfrm>
          <a:prstGeom prst="rect">
            <a:avLst/>
          </a:prstGeom>
          <a:noFill/>
          <a:ln>
            <a:noFill/>
          </a:ln>
        </p:spPr>
      </p:pic>
      <p:pic>
        <p:nvPicPr>
          <p:cNvPr id="138" name="Google Shape;138;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17888" y="6532492"/>
            <a:ext cx="1859874" cy="1402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89034" y="756099"/>
            <a:ext cx="4585356" cy="5349582"/>
          </a:xfrm>
          <a:prstGeom prst="rect">
            <a:avLst/>
          </a:prstGeom>
          <a:noFill/>
          <a:ln>
            <a:noFill/>
          </a:ln>
        </p:spPr>
      </p:pic>
      <p:sp>
        <p:nvSpPr>
          <p:cNvPr id="144" name="Google Shape;144;p21"/>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Pathogenesis</a:t>
            </a:r>
            <a:endParaRPr/>
          </a:p>
        </p:txBody>
      </p:sp>
      <p:sp>
        <p:nvSpPr>
          <p:cNvPr id="145" name="Google Shape;145;p21"/>
          <p:cNvSpPr txBox="1"/>
          <p:nvPr/>
        </p:nvSpPr>
        <p:spPr>
          <a:xfrm>
            <a:off x="869524" y="6116895"/>
            <a:ext cx="10014986"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A role for dysfunctional T cells in MCD was proposed over 40 years ago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146" name="Google Shape;146;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76171" y="461377"/>
            <a:ext cx="3011081" cy="2947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body" idx="4"/>
          </p:nvPr>
        </p:nvSpPr>
        <p:spPr>
          <a:xfrm>
            <a:off x="324352" y="3448541"/>
            <a:ext cx="7420587" cy="2035924"/>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More recently, a role for B cells has become evident, supported by efﬁcacy of immunoadsorption and B cell depletion in inducing remission</a:t>
            </a:r>
            <a:endParaRPr/>
          </a:p>
        </p:txBody>
      </p:sp>
      <p:pic>
        <p:nvPicPr>
          <p:cNvPr id="153" name="Google Shape;153;p22"/>
          <p:cNvPicPr preferRelativeResize="0"/>
          <p:nvPr/>
        </p:nvPicPr>
        <p:blipFill rotWithShape="1">
          <a:blip r:embed="rId3">
            <a:alphaModFix/>
          </a:blip>
          <a:srcRect/>
          <a:stretch/>
        </p:blipFill>
        <p:spPr>
          <a:xfrm>
            <a:off x="193871" y="526598"/>
            <a:ext cx="7681550" cy="2033722"/>
          </a:xfrm>
          <a:prstGeom prst="rect">
            <a:avLst/>
          </a:prstGeom>
          <a:noFill/>
          <a:ln>
            <a:noFill/>
          </a:ln>
        </p:spPr>
      </p:pic>
      <p:pic>
        <p:nvPicPr>
          <p:cNvPr id="154" name="Google Shape;154;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54968" y="2681622"/>
            <a:ext cx="2493491" cy="179173"/>
          </a:xfrm>
          <a:prstGeom prst="rect">
            <a:avLst/>
          </a:prstGeom>
          <a:noFill/>
          <a:ln>
            <a:noFill/>
          </a:ln>
        </p:spPr>
      </p:pic>
      <p:pic>
        <p:nvPicPr>
          <p:cNvPr id="155" name="Google Shape;155;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68384" y="316260"/>
            <a:ext cx="3992987" cy="64393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61989" y="275007"/>
            <a:ext cx="4632086" cy="5832409"/>
          </a:xfrm>
          <a:prstGeom prst="rect">
            <a:avLst/>
          </a:prstGeom>
          <a:noFill/>
          <a:ln>
            <a:noFill/>
          </a:ln>
        </p:spPr>
      </p:pic>
      <p:sp>
        <p:nvSpPr>
          <p:cNvPr id="162" name="Google Shape;162;p23"/>
          <p:cNvSpPr txBox="1">
            <a:spLocks noGrp="1"/>
          </p:cNvSpPr>
          <p:nvPr>
            <p:ph type="body" idx="4"/>
          </p:nvPr>
        </p:nvSpPr>
        <p:spPr>
          <a:xfrm>
            <a:off x="284286" y="3389940"/>
            <a:ext cx="6011694" cy="2343968"/>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It has been suggested that MCD/FSGS may be mediated by </a:t>
            </a:r>
            <a:r>
              <a:rPr lang="en-US" sz="2400" b="1"/>
              <a:t>podocyte CD80 (B7-1) </a:t>
            </a:r>
            <a:r>
              <a:rPr lang="en-US" sz="2400"/>
              <a:t>expression induced after an innocuous event such as an infection.</a:t>
            </a:r>
            <a:endParaRPr/>
          </a:p>
          <a:p>
            <a:pPr marL="569913" lvl="1" indent="-336548" algn="l" rtl="0">
              <a:lnSpc>
                <a:spcPct val="90000"/>
              </a:lnSpc>
              <a:spcBef>
                <a:spcPts val="600"/>
              </a:spcBef>
              <a:spcAft>
                <a:spcPts val="0"/>
              </a:spcAft>
              <a:buSzPts val="2200"/>
              <a:buFont typeface="Courier New"/>
              <a:buChar char="o"/>
            </a:pPr>
            <a:r>
              <a:rPr lang="en-US" sz="2200"/>
              <a:t>However, CD80 overexpression on    podocytes could not be conﬁrmed</a:t>
            </a:r>
            <a:endParaRPr sz="2200"/>
          </a:p>
        </p:txBody>
      </p:sp>
      <p:pic>
        <p:nvPicPr>
          <p:cNvPr id="163" name="Google Shape;163;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4728" y="419386"/>
            <a:ext cx="6896301" cy="2337564"/>
          </a:xfrm>
          <a:prstGeom prst="rect">
            <a:avLst/>
          </a:prstGeom>
          <a:noFill/>
          <a:ln>
            <a:noFill/>
          </a:ln>
        </p:spPr>
      </p:pic>
      <p:sp>
        <p:nvSpPr>
          <p:cNvPr id="164" name="Google Shape;164;p23"/>
          <p:cNvSpPr txBox="1"/>
          <p:nvPr/>
        </p:nvSpPr>
        <p:spPr>
          <a:xfrm>
            <a:off x="7383952" y="6284917"/>
            <a:ext cx="3960109"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Hue SS., et al. ISRN Pathology 2014, Article ID 640829</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4584" y="1732259"/>
            <a:ext cx="6770961" cy="2534941"/>
          </a:xfrm>
          <a:prstGeom prst="rect">
            <a:avLst/>
          </a:prstGeom>
          <a:noFill/>
          <a:ln>
            <a:noFill/>
          </a:ln>
        </p:spPr>
      </p:pic>
      <p:pic>
        <p:nvPicPr>
          <p:cNvPr id="170" name="Google Shape;170;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2710" y="4023137"/>
            <a:ext cx="4254098" cy="1999528"/>
          </a:xfrm>
          <a:prstGeom prst="rect">
            <a:avLst/>
          </a:prstGeom>
          <a:noFill/>
          <a:ln>
            <a:noFill/>
          </a:ln>
        </p:spPr>
      </p:pic>
      <p:sp>
        <p:nvSpPr>
          <p:cNvPr id="171" name="Google Shape;171;p24"/>
          <p:cNvSpPr txBox="1">
            <a:spLocks noGrp="1"/>
          </p:cNvSpPr>
          <p:nvPr>
            <p:ph type="body" idx="4"/>
          </p:nvPr>
        </p:nvSpPr>
        <p:spPr>
          <a:xfrm>
            <a:off x="7111879" y="1732259"/>
            <a:ext cx="5170446" cy="284661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b="1"/>
              <a:t>Angiopoietin-like-4</a:t>
            </a:r>
            <a:r>
              <a:rPr lang="en-US" sz="2400"/>
              <a:t>, a secreted glycoprotein, is highly upregulated in the serum and in podocytes in experimental models of MCD and in the human disease. </a:t>
            </a:r>
            <a:endParaRPr sz="2400"/>
          </a:p>
          <a:p>
            <a:pPr marL="515938" lvl="1" indent="-282573" algn="l" rtl="0">
              <a:lnSpc>
                <a:spcPct val="90000"/>
              </a:lnSpc>
              <a:spcBef>
                <a:spcPts val="600"/>
              </a:spcBef>
              <a:spcAft>
                <a:spcPts val="0"/>
              </a:spcAft>
              <a:buSzPts val="2200"/>
              <a:buFont typeface="Courier New"/>
              <a:buChar char="o"/>
            </a:pPr>
            <a:r>
              <a:rPr lang="en-US" sz="2200"/>
              <a:t>This biomarker has relevant potential in patients with steroid-sensitive nephrotic syndrome.</a:t>
            </a:r>
            <a:endParaRPr sz="2200"/>
          </a:p>
        </p:txBody>
      </p:sp>
      <p:sp>
        <p:nvSpPr>
          <p:cNvPr id="172" name="Google Shape;172;p24"/>
          <p:cNvSpPr txBox="1"/>
          <p:nvPr/>
        </p:nvSpPr>
        <p:spPr>
          <a:xfrm>
            <a:off x="164582" y="6381971"/>
            <a:ext cx="720562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Relationship of Angptl4 overexpression with proteinuria</a:t>
            </a:r>
            <a:endParaRPr sz="1400" b="0" i="0" u="none" strike="noStrike" cap="none">
              <a:solidFill>
                <a:srgbClr val="000000"/>
              </a:solidFill>
              <a:latin typeface="Arial"/>
              <a:ea typeface="Arial"/>
              <a:cs typeface="Arial"/>
              <a:sym typeface="Arial"/>
            </a:endParaRPr>
          </a:p>
        </p:txBody>
      </p:sp>
      <p:pic>
        <p:nvPicPr>
          <p:cNvPr id="173" name="Google Shape;173;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4584" y="374946"/>
            <a:ext cx="7524750" cy="1357313"/>
          </a:xfrm>
          <a:prstGeom prst="rect">
            <a:avLst/>
          </a:prstGeom>
          <a:noFill/>
          <a:ln>
            <a:noFill/>
          </a:ln>
        </p:spPr>
      </p:pic>
      <p:pic>
        <p:nvPicPr>
          <p:cNvPr id="174" name="Google Shape;174;p2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574376" y="4156012"/>
            <a:ext cx="2580759" cy="1743861"/>
          </a:xfrm>
          <a:prstGeom prst="rect">
            <a:avLst/>
          </a:prstGeom>
          <a:noFill/>
          <a:ln>
            <a:noFill/>
          </a:ln>
        </p:spPr>
      </p:pic>
      <p:sp>
        <p:nvSpPr>
          <p:cNvPr id="175" name="Google Shape;175;p24"/>
          <p:cNvSpPr txBox="1"/>
          <p:nvPr/>
        </p:nvSpPr>
        <p:spPr>
          <a:xfrm>
            <a:off x="5672029" y="5991308"/>
            <a:ext cx="210380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Nat Med. 2011; 17: 117-122</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txBox="1">
            <a:spLocks noGrp="1"/>
          </p:cNvSpPr>
          <p:nvPr>
            <p:ph type="body" idx="4"/>
          </p:nvPr>
        </p:nvSpPr>
        <p:spPr>
          <a:xfrm>
            <a:off x="130801" y="3939382"/>
            <a:ext cx="6011694" cy="244747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b="1"/>
              <a:t>Soluble urokinase-type plasminogen activator receptor </a:t>
            </a:r>
            <a:r>
              <a:rPr lang="en-US" sz="2400"/>
              <a:t>may be a novel prognostic biomarker for chronic kidney disease, but does not appear to have a role as a diagnostic biomarker or to represent the permeability factor in FSGS</a:t>
            </a:r>
            <a:endParaRPr/>
          </a:p>
        </p:txBody>
      </p:sp>
      <p:pic>
        <p:nvPicPr>
          <p:cNvPr id="181" name="Google Shape;181;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64289" y="382873"/>
            <a:ext cx="5360731" cy="4646327"/>
          </a:xfrm>
          <a:prstGeom prst="rect">
            <a:avLst/>
          </a:prstGeom>
          <a:noFill/>
          <a:ln>
            <a:noFill/>
          </a:ln>
        </p:spPr>
      </p:pic>
      <p:pic>
        <p:nvPicPr>
          <p:cNvPr id="182" name="Google Shape;182;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65615" y="5108265"/>
            <a:ext cx="4519330" cy="1350974"/>
          </a:xfrm>
          <a:prstGeom prst="rect">
            <a:avLst/>
          </a:prstGeom>
          <a:noFill/>
          <a:ln>
            <a:noFill/>
          </a:ln>
        </p:spPr>
      </p:pic>
      <p:pic>
        <p:nvPicPr>
          <p:cNvPr id="183" name="Google Shape;183;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0934" y="358808"/>
            <a:ext cx="5872186" cy="3045707"/>
          </a:xfrm>
          <a:prstGeom prst="rect">
            <a:avLst/>
          </a:prstGeom>
          <a:noFill/>
          <a:ln>
            <a:noFill/>
          </a:ln>
        </p:spPr>
      </p:pic>
      <p:pic>
        <p:nvPicPr>
          <p:cNvPr id="184" name="Google Shape;184;p2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68536" y="3515770"/>
            <a:ext cx="2156982" cy="19793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body" idx="4"/>
          </p:nvPr>
        </p:nvSpPr>
        <p:spPr>
          <a:xfrm>
            <a:off x="218344" y="2964391"/>
            <a:ext cx="6011694" cy="372691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b="1"/>
              <a:t>Cardiotrophin-like cytokine-1</a:t>
            </a:r>
            <a:r>
              <a:rPr lang="en-US" sz="2400"/>
              <a:t>, a member of the interleukin 6 cytokine family, may be a candidate FSGS permeability factor. </a:t>
            </a:r>
            <a:endParaRPr sz="2400"/>
          </a:p>
          <a:p>
            <a:pPr marL="460662" lvl="1" indent="-228530" algn="l" rtl="0">
              <a:lnSpc>
                <a:spcPct val="90000"/>
              </a:lnSpc>
              <a:spcBef>
                <a:spcPts val="600"/>
              </a:spcBef>
              <a:spcAft>
                <a:spcPts val="0"/>
              </a:spcAft>
              <a:buSzPts val="2200"/>
              <a:buFont typeface="Courier New"/>
              <a:buChar char="o"/>
            </a:pPr>
            <a:r>
              <a:rPr lang="en-US" sz="2200"/>
              <a:t>Cardiotrophin-like cytokine-1 has been identiﬁed in the plasma of patients with FSGS and has been found to decrease nephrin expression in podocyte culture. </a:t>
            </a:r>
            <a:endParaRPr sz="2200"/>
          </a:p>
          <a:p>
            <a:pPr marL="460662" lvl="1" indent="-228530" algn="l" rtl="0">
              <a:lnSpc>
                <a:spcPct val="90000"/>
              </a:lnSpc>
              <a:spcBef>
                <a:spcPts val="600"/>
              </a:spcBef>
              <a:spcAft>
                <a:spcPts val="0"/>
              </a:spcAft>
              <a:buSzPts val="2200"/>
              <a:buFont typeface="Courier New"/>
              <a:buChar char="o"/>
            </a:pPr>
            <a:r>
              <a:rPr lang="en-US" sz="2200"/>
              <a:t>In patients with recurrent FSGS, its concentration may be up to 100 times that of normal subjects. </a:t>
            </a:r>
            <a:endParaRPr sz="2200"/>
          </a:p>
        </p:txBody>
      </p:sp>
      <p:pic>
        <p:nvPicPr>
          <p:cNvPr id="191" name="Google Shape;191;p26"/>
          <p:cNvPicPr preferRelativeResize="0"/>
          <p:nvPr/>
        </p:nvPicPr>
        <p:blipFill rotWithShape="1">
          <a:blip r:embed="rId3">
            <a:alphaModFix/>
          </a:blip>
          <a:srcRect/>
          <a:stretch/>
        </p:blipFill>
        <p:spPr>
          <a:xfrm>
            <a:off x="6367453" y="640296"/>
            <a:ext cx="5824547" cy="6217704"/>
          </a:xfrm>
          <a:prstGeom prst="rect">
            <a:avLst/>
          </a:prstGeom>
          <a:noFill/>
          <a:ln>
            <a:noFill/>
          </a:ln>
        </p:spPr>
      </p:pic>
      <p:pic>
        <p:nvPicPr>
          <p:cNvPr id="192" name="Google Shape;192;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1163" y="417104"/>
            <a:ext cx="6063739" cy="2209218"/>
          </a:xfrm>
          <a:prstGeom prst="rect">
            <a:avLst/>
          </a:prstGeom>
          <a:noFill/>
          <a:ln>
            <a:noFill/>
          </a:ln>
        </p:spPr>
      </p:pic>
      <p:pic>
        <p:nvPicPr>
          <p:cNvPr id="193" name="Google Shape;193;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16750" y="2657178"/>
            <a:ext cx="1739781" cy="204908"/>
          </a:xfrm>
          <a:prstGeom prst="rect">
            <a:avLst/>
          </a:prstGeom>
          <a:noFill/>
          <a:ln>
            <a:noFill/>
          </a:ln>
        </p:spPr>
      </p:pic>
      <p:pic>
        <p:nvPicPr>
          <p:cNvPr id="194" name="Google Shape;194;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856531" y="2641787"/>
            <a:ext cx="1393013" cy="2068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9" descr="https://pbs.twimg.com/media/DO3wbMiUEAAb8C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0250" y="394138"/>
            <a:ext cx="5615464" cy="6306207"/>
          </a:xfrm>
          <a:prstGeom prst="rect">
            <a:avLst/>
          </a:prstGeom>
          <a:noFill/>
          <a:ln w="9525" cap="flat" cmpd="sng">
            <a:solidFill>
              <a:srgbClr val="000000"/>
            </a:solidFill>
            <a:prstDash val="solid"/>
            <a:round/>
            <a:headEnd type="none" w="sm" len="sm"/>
            <a:tailEnd type="none" w="sm" len="sm"/>
          </a:ln>
        </p:spPr>
      </p:pic>
      <p:pic>
        <p:nvPicPr>
          <p:cNvPr id="58" name="Google Shape;58;p9"/>
          <p:cNvPicPr preferRelativeResize="0"/>
          <p:nvPr/>
        </p:nvPicPr>
        <p:blipFill rotWithShape="1">
          <a:blip r:embed="rId4">
            <a:alphaModFix/>
          </a:blip>
          <a:srcRect/>
          <a:stretch/>
        </p:blipFill>
        <p:spPr>
          <a:xfrm>
            <a:off x="6008418" y="781050"/>
            <a:ext cx="6086475" cy="52959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08221" y="4498139"/>
            <a:ext cx="4196907" cy="1628771"/>
          </a:xfrm>
          <a:prstGeom prst="rect">
            <a:avLst/>
          </a:prstGeom>
          <a:noFill/>
          <a:ln>
            <a:noFill/>
          </a:ln>
        </p:spPr>
      </p:pic>
      <p:pic>
        <p:nvPicPr>
          <p:cNvPr id="200" name="Google Shape;200;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43155" y="281882"/>
            <a:ext cx="4327040" cy="4120004"/>
          </a:xfrm>
          <a:prstGeom prst="rect">
            <a:avLst/>
          </a:prstGeom>
          <a:noFill/>
          <a:ln>
            <a:noFill/>
          </a:ln>
        </p:spPr>
      </p:pic>
      <p:sp>
        <p:nvSpPr>
          <p:cNvPr id="201" name="Google Shape;201;p27"/>
          <p:cNvSpPr txBox="1">
            <a:spLocks noGrp="1"/>
          </p:cNvSpPr>
          <p:nvPr>
            <p:ph type="body" idx="4"/>
          </p:nvPr>
        </p:nvSpPr>
        <p:spPr>
          <a:xfrm>
            <a:off x="466452" y="3031564"/>
            <a:ext cx="6011694" cy="1466575"/>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A role for </a:t>
            </a:r>
            <a:r>
              <a:rPr lang="en-US" sz="2400" b="1"/>
              <a:t>glomerular parietal epithelial cells </a:t>
            </a:r>
            <a:r>
              <a:rPr lang="en-US" sz="2400"/>
              <a:t>in the pathogenesis of virtually all histological types of FSGS lesions has also been proposed.</a:t>
            </a:r>
            <a:endParaRPr/>
          </a:p>
          <a:p>
            <a:pPr marL="0" lvl="0" indent="0" algn="l" rtl="0">
              <a:lnSpc>
                <a:spcPct val="90000"/>
              </a:lnSpc>
              <a:spcBef>
                <a:spcPts val="1200"/>
              </a:spcBef>
              <a:spcAft>
                <a:spcPts val="0"/>
              </a:spcAft>
              <a:buSzPts val="2400"/>
              <a:buNone/>
            </a:pPr>
            <a:endParaRPr sz="2400"/>
          </a:p>
        </p:txBody>
      </p:sp>
      <p:pic>
        <p:nvPicPr>
          <p:cNvPr id="202" name="Google Shape;202;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4569" y="424575"/>
            <a:ext cx="8003781" cy="1737398"/>
          </a:xfrm>
          <a:prstGeom prst="rect">
            <a:avLst/>
          </a:prstGeom>
          <a:noFill/>
          <a:ln>
            <a:noFill/>
          </a:ln>
        </p:spPr>
      </p:pic>
      <p:pic>
        <p:nvPicPr>
          <p:cNvPr id="203" name="Google Shape;203;p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4569" y="2341884"/>
            <a:ext cx="2582026" cy="2124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p:nvPr/>
        </p:nvSpPr>
        <p:spPr>
          <a:xfrm>
            <a:off x="1903940" y="557375"/>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509D"/>
                </a:solidFill>
                <a:latin typeface="Arial"/>
                <a:ea typeface="Arial"/>
                <a:cs typeface="Arial"/>
                <a:sym typeface="Arial"/>
              </a:rPr>
              <a:t>BIOMARKERS AND PREDICTION OF PROGNOSIS</a:t>
            </a: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p:nvPr/>
        </p:nvSpPr>
        <p:spPr>
          <a:xfrm>
            <a:off x="179305" y="4956081"/>
            <a:ext cx="7499672"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The histological subtype of FSGS as deﬁned by the Columbia classiﬁcation may support decision-making and help with anticipating response to treatment and prognosis, but it is not speciﬁc for underlying disease mechanisms</a:t>
            </a:r>
            <a:r>
              <a:rPr lang="en-US" sz="2400" b="0" i="0" u="none" strike="noStrike" cap="none">
                <a:solidFill>
                  <a:srgbClr val="0070C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15" name="Google Shape;215;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9304" y="460638"/>
            <a:ext cx="7499672" cy="4262616"/>
          </a:xfrm>
          <a:prstGeom prst="rect">
            <a:avLst/>
          </a:prstGeom>
          <a:noFill/>
          <a:ln>
            <a:noFill/>
          </a:ln>
        </p:spPr>
      </p:pic>
      <p:pic>
        <p:nvPicPr>
          <p:cNvPr id="216" name="Google Shape;216;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49018" y="353941"/>
            <a:ext cx="4442982" cy="6504059"/>
          </a:xfrm>
          <a:prstGeom prst="rect">
            <a:avLst/>
          </a:prstGeom>
          <a:noFill/>
          <a:ln>
            <a:noFill/>
          </a:ln>
        </p:spPr>
      </p:pic>
      <p:pic>
        <p:nvPicPr>
          <p:cNvPr id="217" name="Google Shape;217;p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502981" y="4807262"/>
            <a:ext cx="2119312" cy="133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0"/>
          <p:cNvPicPr preferRelativeResize="0"/>
          <p:nvPr/>
        </p:nvPicPr>
        <p:blipFill rotWithShape="1">
          <a:blip r:embed="rId3">
            <a:alphaModFix/>
          </a:blip>
          <a:srcRect/>
          <a:stretch/>
        </p:blipFill>
        <p:spPr>
          <a:xfrm>
            <a:off x="609080" y="3350722"/>
            <a:ext cx="5857875" cy="3362325"/>
          </a:xfrm>
          <a:prstGeom prst="rect">
            <a:avLst/>
          </a:prstGeom>
          <a:noFill/>
          <a:ln>
            <a:noFill/>
          </a:ln>
        </p:spPr>
      </p:pic>
      <p:pic>
        <p:nvPicPr>
          <p:cNvPr id="224" name="Google Shape;224;p30"/>
          <p:cNvPicPr preferRelativeResize="0"/>
          <p:nvPr/>
        </p:nvPicPr>
        <p:blipFill rotWithShape="1">
          <a:blip r:embed="rId4">
            <a:alphaModFix/>
          </a:blip>
          <a:srcRect/>
          <a:stretch/>
        </p:blipFill>
        <p:spPr>
          <a:xfrm>
            <a:off x="276224" y="308332"/>
            <a:ext cx="6523586" cy="3042390"/>
          </a:xfrm>
          <a:prstGeom prst="rect">
            <a:avLst/>
          </a:prstGeom>
          <a:noFill/>
          <a:ln>
            <a:noFill/>
          </a:ln>
        </p:spPr>
      </p:pic>
      <p:sp>
        <p:nvSpPr>
          <p:cNvPr id="225" name="Google Shape;225;p30"/>
          <p:cNvSpPr txBox="1">
            <a:spLocks noGrp="1"/>
          </p:cNvSpPr>
          <p:nvPr>
            <p:ph type="body" idx="4"/>
          </p:nvPr>
        </p:nvSpPr>
        <p:spPr>
          <a:xfrm>
            <a:off x="6949173" y="2571320"/>
            <a:ext cx="5242827" cy="2158809"/>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Immunostaining of kidney biopsy specimens for parietal epithelial cell activation markers may improve sensitivity for detecting sclerotic lesions when distinguishing primary FSGS from MCD</a:t>
            </a:r>
            <a:endParaRPr/>
          </a:p>
        </p:txBody>
      </p:sp>
      <p:pic>
        <p:nvPicPr>
          <p:cNvPr id="226" name="Google Shape;226;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90206" y="6652031"/>
            <a:ext cx="5133975" cy="190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1"/>
          <p:cNvPicPr preferRelativeResize="0"/>
          <p:nvPr/>
        </p:nvPicPr>
        <p:blipFill rotWithShape="1">
          <a:blip r:embed="rId3">
            <a:alphaModFix/>
          </a:blip>
          <a:srcRect/>
          <a:stretch/>
        </p:blipFill>
        <p:spPr>
          <a:xfrm>
            <a:off x="171346" y="503924"/>
            <a:ext cx="11128942" cy="62127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txBox="1">
            <a:spLocks noGrp="1"/>
          </p:cNvSpPr>
          <p:nvPr>
            <p:ph type="body" idx="4"/>
          </p:nvPr>
        </p:nvSpPr>
        <p:spPr>
          <a:xfrm>
            <a:off x="6326605" y="789995"/>
            <a:ext cx="5472000" cy="4986248"/>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Genetic testing for pediatric nephrotic syndrome and adult FSGS is controversial, but it should be considered for:</a:t>
            </a:r>
            <a:endParaRPr/>
          </a:p>
          <a:p>
            <a:pPr marL="569913" lvl="1" indent="-336548" algn="l" rtl="0">
              <a:lnSpc>
                <a:spcPct val="90000"/>
              </a:lnSpc>
              <a:spcBef>
                <a:spcPts val="600"/>
              </a:spcBef>
              <a:spcAft>
                <a:spcPts val="0"/>
              </a:spcAft>
              <a:buSzPts val="2400"/>
              <a:buFont typeface="Courier New"/>
              <a:buChar char="o"/>
            </a:pPr>
            <a:r>
              <a:rPr lang="en-US" sz="2400"/>
              <a:t>Patients with congenital and infantile forms of nephrotic syndrome (children &lt;1 year of age) or less than 2 years of age with steroid-resistant nephrotic syndrome, </a:t>
            </a:r>
            <a:endParaRPr sz="2400"/>
          </a:p>
          <a:p>
            <a:pPr marL="569913" lvl="1" indent="-336548" algn="l" rtl="0">
              <a:lnSpc>
                <a:spcPct val="90000"/>
              </a:lnSpc>
              <a:spcBef>
                <a:spcPts val="600"/>
              </a:spcBef>
              <a:spcAft>
                <a:spcPts val="0"/>
              </a:spcAft>
              <a:buSzPts val="2400"/>
              <a:buFont typeface="Courier New"/>
              <a:buChar char="o"/>
            </a:pPr>
            <a:r>
              <a:rPr lang="en-US" sz="2400"/>
              <a:t>Nephrotic syndrome associated with other syndromic features, or </a:t>
            </a:r>
            <a:endParaRPr sz="2400"/>
          </a:p>
          <a:p>
            <a:pPr marL="569913" lvl="1" indent="-336548" algn="l" rtl="0">
              <a:lnSpc>
                <a:spcPct val="90000"/>
              </a:lnSpc>
              <a:spcBef>
                <a:spcPts val="600"/>
              </a:spcBef>
              <a:spcAft>
                <a:spcPts val="0"/>
              </a:spcAft>
              <a:buSzPts val="2400"/>
              <a:buFont typeface="Courier New"/>
              <a:buChar char="o"/>
            </a:pPr>
            <a:r>
              <a:rPr lang="en-US" sz="2400"/>
              <a:t>Familial forms of steroid-resistant nephrotic syndrome/FSGS</a:t>
            </a:r>
            <a:endParaRPr/>
          </a:p>
        </p:txBody>
      </p:sp>
      <p:pic>
        <p:nvPicPr>
          <p:cNvPr id="237" name="Google Shape;237;p32"/>
          <p:cNvPicPr preferRelativeResize="0"/>
          <p:nvPr/>
        </p:nvPicPr>
        <p:blipFill rotWithShape="1">
          <a:blip r:embed="rId3">
            <a:alphaModFix/>
          </a:blip>
          <a:srcRect/>
          <a:stretch/>
        </p:blipFill>
        <p:spPr>
          <a:xfrm>
            <a:off x="306000" y="1272230"/>
            <a:ext cx="5845224" cy="43897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body" idx="4"/>
          </p:nvPr>
        </p:nvSpPr>
        <p:spPr>
          <a:xfrm>
            <a:off x="7135660" y="2427316"/>
            <a:ext cx="4884544" cy="326274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Adding to the controversy of when to perform genetic testing, </a:t>
            </a:r>
            <a:r>
              <a:rPr lang="en-US" sz="2400" b="1"/>
              <a:t>single gene mutations </a:t>
            </a:r>
            <a:r>
              <a:rPr lang="en-US" sz="2400"/>
              <a:t>have been found in up to 30% of patients under age 25.</a:t>
            </a:r>
            <a:endParaRPr sz="2400"/>
          </a:p>
        </p:txBody>
      </p:sp>
      <p:pic>
        <p:nvPicPr>
          <p:cNvPr id="244" name="Google Shape;244;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3774" y="402043"/>
            <a:ext cx="6951057" cy="2265530"/>
          </a:xfrm>
          <a:prstGeom prst="rect">
            <a:avLst/>
          </a:prstGeom>
          <a:noFill/>
          <a:ln>
            <a:noFill/>
          </a:ln>
        </p:spPr>
      </p:pic>
      <p:pic>
        <p:nvPicPr>
          <p:cNvPr id="245" name="Google Shape;245;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3774" y="2667573"/>
            <a:ext cx="6333937" cy="39742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4"/>
          <p:cNvSpPr txBox="1">
            <a:spLocks noGrp="1"/>
          </p:cNvSpPr>
          <p:nvPr>
            <p:ph type="body" idx="4"/>
          </p:nvPr>
        </p:nvSpPr>
        <p:spPr>
          <a:xfrm>
            <a:off x="6337638" y="860989"/>
            <a:ext cx="5472000"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solidFill>
                  <a:srgbClr val="0B5394"/>
                </a:solidFill>
              </a:rPr>
              <a:t>The role of high-risk apolipoprotein L1 genotypes in the development of glomerulosclerosis is still under investigation and the conference attendees agreed that data are still insufﬁcient to support using this information to guide clinical decisions.</a:t>
            </a:r>
            <a:endParaRPr/>
          </a:p>
        </p:txBody>
      </p:sp>
      <p:pic>
        <p:nvPicPr>
          <p:cNvPr id="252" name="Google Shape;252;p34"/>
          <p:cNvPicPr preferRelativeResize="0"/>
          <p:nvPr/>
        </p:nvPicPr>
        <p:blipFill rotWithShape="1">
          <a:blip r:embed="rId3">
            <a:alphaModFix/>
          </a:blip>
          <a:srcRect/>
          <a:stretch/>
        </p:blipFill>
        <p:spPr>
          <a:xfrm>
            <a:off x="252326" y="409738"/>
            <a:ext cx="5456106" cy="6123483"/>
          </a:xfrm>
          <a:prstGeom prst="rect">
            <a:avLst/>
          </a:prstGeom>
          <a:noFill/>
          <a:ln>
            <a:noFill/>
          </a:ln>
        </p:spPr>
      </p:pic>
      <p:sp>
        <p:nvSpPr>
          <p:cNvPr id="253" name="Google Shape;253;p34"/>
          <p:cNvSpPr txBox="1"/>
          <p:nvPr/>
        </p:nvSpPr>
        <p:spPr>
          <a:xfrm>
            <a:off x="967824" y="6507488"/>
            <a:ext cx="484094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https://www.wakeforestinnovations.com/stories/charting-new-waters</a:t>
            </a:r>
            <a:r>
              <a:rPr lang="en-US" sz="16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5"/>
          <p:cNvSpPr txBox="1"/>
          <p:nvPr/>
        </p:nvSpPr>
        <p:spPr>
          <a:xfrm>
            <a:off x="1996304" y="557375"/>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509D"/>
                </a:solidFill>
                <a:latin typeface="Arial"/>
                <a:ea typeface="Arial"/>
                <a:cs typeface="Arial"/>
                <a:sym typeface="Arial"/>
              </a:rPr>
              <a:t>TREATMENT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6" descr="C:\Users\Michael Cheung\Downloads\McCarthy1.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40840" y="504195"/>
            <a:ext cx="4140619" cy="6309516"/>
          </a:xfrm>
          <a:prstGeom prst="rect">
            <a:avLst/>
          </a:prstGeom>
          <a:noFill/>
          <a:ln>
            <a:noFill/>
          </a:ln>
        </p:spPr>
      </p:pic>
      <p:sp>
        <p:nvSpPr>
          <p:cNvPr id="265" name="Google Shape;265;p36"/>
          <p:cNvSpPr txBox="1">
            <a:spLocks noGrp="1"/>
          </p:cNvSpPr>
          <p:nvPr>
            <p:ph type="body" idx="4"/>
          </p:nvPr>
        </p:nvSpPr>
        <p:spPr>
          <a:xfrm>
            <a:off x="858721" y="2993095"/>
            <a:ext cx="6127953" cy="3473333"/>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While immunomodulatory therapies are the ﬁrst-line treatment in primary/idiopathic FSGS caused by a permeability factor, other FSGS subtypes respond better to blood pressure control and correction of abnormal glomerular hemodynamics, such as glomerular hypertension (e.g., in adaptive FSGS), or other speciﬁc interventions. </a:t>
            </a:r>
            <a:endParaRPr/>
          </a:p>
        </p:txBody>
      </p:sp>
      <p:pic>
        <p:nvPicPr>
          <p:cNvPr id="266" name="Google Shape;266;p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71671" y="2472952"/>
            <a:ext cx="2381256" cy="204788"/>
          </a:xfrm>
          <a:prstGeom prst="rect">
            <a:avLst/>
          </a:prstGeom>
          <a:noFill/>
          <a:ln>
            <a:noFill/>
          </a:ln>
        </p:spPr>
      </p:pic>
      <p:pic>
        <p:nvPicPr>
          <p:cNvPr id="267" name="Google Shape;267;p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4493" y="504195"/>
            <a:ext cx="7643813" cy="19764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0"/>
          <p:cNvPicPr preferRelativeResize="0"/>
          <p:nvPr/>
        </p:nvPicPr>
        <p:blipFill rotWithShape="1">
          <a:blip r:embed="rId3">
            <a:alphaModFix/>
          </a:blip>
          <a:srcRect/>
          <a:stretch/>
        </p:blipFill>
        <p:spPr>
          <a:xfrm>
            <a:off x="0" y="1539561"/>
            <a:ext cx="12192000" cy="4038279"/>
          </a:xfrm>
          <a:prstGeom prst="rect">
            <a:avLst/>
          </a:prstGeom>
          <a:noFill/>
          <a:ln>
            <a:noFill/>
          </a:ln>
        </p:spPr>
      </p:pic>
      <p:sp>
        <p:nvSpPr>
          <p:cNvPr id="65" name="Google Shape;65;p10"/>
          <p:cNvSpPr txBox="1"/>
          <p:nvPr/>
        </p:nvSpPr>
        <p:spPr>
          <a:xfrm>
            <a:off x="2626822" y="581891"/>
            <a:ext cx="602761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#KDIGOGNConference </a:t>
            </a:r>
            <a:endParaRPr sz="4000" b="1" i="0" u="none" strike="noStrike" cap="none">
              <a:solidFill>
                <a:schemeClr val="dk1"/>
              </a:solidFill>
              <a:latin typeface="Arial"/>
              <a:ea typeface="Arial"/>
              <a:cs typeface="Arial"/>
              <a:sym typeface="Arial"/>
            </a:endParaRPr>
          </a:p>
        </p:txBody>
      </p:sp>
      <p:pic>
        <p:nvPicPr>
          <p:cNvPr id="66" name="Google Shape;66;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93789" y="581891"/>
            <a:ext cx="934330" cy="621754"/>
          </a:xfrm>
          <a:prstGeom prst="rect">
            <a:avLst/>
          </a:prstGeom>
          <a:noFill/>
          <a:ln w="9525" cap="flat" cmpd="sng">
            <a:solidFill>
              <a:schemeClr val="dk1"/>
            </a:solidFill>
            <a:prstDash val="solid"/>
            <a:round/>
            <a:headEnd type="none" w="sm" len="sm"/>
            <a:tailEnd type="none" w="sm" len="sm"/>
          </a:ln>
        </p:spPr>
      </p:pic>
      <p:sp>
        <p:nvSpPr>
          <p:cNvPr id="67" name="Google Shape;67;p10"/>
          <p:cNvSpPr txBox="1"/>
          <p:nvPr/>
        </p:nvSpPr>
        <p:spPr>
          <a:xfrm>
            <a:off x="2780680" y="5864773"/>
            <a:ext cx="6598719"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KDIGO Controversies Conference on Glomerular Diseases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Singapore, November 2017</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7"/>
          <p:cNvSpPr txBox="1">
            <a:spLocks noGrp="1"/>
          </p:cNvSpPr>
          <p:nvPr>
            <p:ph type="body" idx="4"/>
          </p:nvPr>
        </p:nvSpPr>
        <p:spPr>
          <a:xfrm>
            <a:off x="339251" y="4680451"/>
            <a:ext cx="5472000" cy="2002984"/>
          </a:xfrm>
          <a:prstGeom prst="rect">
            <a:avLst/>
          </a:prstGeom>
          <a:noFill/>
          <a:ln>
            <a:noFill/>
          </a:ln>
        </p:spPr>
        <p:txBody>
          <a:bodyPr spcFirstLastPara="1" wrap="square" lIns="91425" tIns="45700" rIns="91425" bIns="45700" anchor="t" anchorCtr="0">
            <a:noAutofit/>
          </a:bodyPr>
          <a:lstStyle/>
          <a:p>
            <a:pPr marL="228531" lvl="0" indent="-228531" algn="l" rtl="0">
              <a:lnSpc>
                <a:spcPct val="100000"/>
              </a:lnSpc>
              <a:spcBef>
                <a:spcPts val="0"/>
              </a:spcBef>
              <a:spcAft>
                <a:spcPts val="0"/>
              </a:spcAft>
              <a:buClr>
                <a:srgbClr val="004990"/>
              </a:buClr>
              <a:buSzPts val="2400"/>
              <a:buChar char="•"/>
            </a:pPr>
            <a:r>
              <a:rPr lang="en-US" sz="2400"/>
              <a:t>Rare reports of varying degrees of remission in these patients may or may not reﬂect the non-immune modulating effects of these therapies.</a:t>
            </a:r>
            <a:endParaRPr/>
          </a:p>
        </p:txBody>
      </p:sp>
      <p:pic>
        <p:nvPicPr>
          <p:cNvPr id="274" name="Google Shape;274;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5967" y="352798"/>
            <a:ext cx="6527504" cy="3909819"/>
          </a:xfrm>
          <a:prstGeom prst="rect">
            <a:avLst/>
          </a:prstGeom>
          <a:noFill/>
          <a:ln>
            <a:noFill/>
          </a:ln>
        </p:spPr>
      </p:pic>
      <p:pic>
        <p:nvPicPr>
          <p:cNvPr id="275" name="Google Shape;275;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28230" y="4262617"/>
            <a:ext cx="2538412" cy="223837"/>
          </a:xfrm>
          <a:prstGeom prst="rect">
            <a:avLst/>
          </a:prstGeom>
          <a:noFill/>
          <a:ln>
            <a:noFill/>
          </a:ln>
        </p:spPr>
      </p:pic>
      <p:pic>
        <p:nvPicPr>
          <p:cNvPr id="276" name="Google Shape;276;p37" descr="C:\Users\Michael Cheung\Downloads\Trautmann1.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34823" y="426249"/>
            <a:ext cx="4807999" cy="4808000"/>
          </a:xfrm>
          <a:prstGeom prst="rect">
            <a:avLst/>
          </a:prstGeom>
          <a:noFill/>
          <a:ln>
            <a:noFill/>
          </a:ln>
        </p:spPr>
      </p:pic>
      <p:pic>
        <p:nvPicPr>
          <p:cNvPr id="277" name="Google Shape;277;p3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37580" y="5234249"/>
            <a:ext cx="4485236" cy="99348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body" idx="4"/>
          </p:nvPr>
        </p:nvSpPr>
        <p:spPr>
          <a:xfrm>
            <a:off x="346611" y="4292223"/>
            <a:ext cx="11535755" cy="1551227"/>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Following identiﬁcation of causative mutations, treatment should include </a:t>
            </a:r>
            <a:r>
              <a:rPr lang="en-US" sz="2400" b="1"/>
              <a:t>known directed therapies for speciﬁc mutations </a:t>
            </a:r>
            <a:r>
              <a:rPr lang="en-US" sz="2400"/>
              <a:t>(e.g., coenzyme Q-10, vitamin B12 where applicable), </a:t>
            </a:r>
            <a:r>
              <a:rPr lang="en-US" sz="2400" b="1"/>
              <a:t>anti-proteinuric therapy</a:t>
            </a:r>
            <a:r>
              <a:rPr lang="en-US" sz="2400"/>
              <a:t>, and </a:t>
            </a:r>
            <a:r>
              <a:rPr lang="en-US" sz="2400" b="1"/>
              <a:t>prompt discontinuation of immunosuppressive therapy in those with no early signal of response</a:t>
            </a:r>
            <a:r>
              <a:rPr lang="en-US" sz="2400"/>
              <a:t>.</a:t>
            </a:r>
            <a:endParaRPr sz="2400"/>
          </a:p>
        </p:txBody>
      </p:sp>
      <p:pic>
        <p:nvPicPr>
          <p:cNvPr id="284" name="Google Shape;284;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74444" y="924556"/>
            <a:ext cx="8237812" cy="26849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9"/>
          <p:cNvPicPr preferRelativeResize="0"/>
          <p:nvPr/>
        </p:nvPicPr>
        <p:blipFill rotWithShape="1">
          <a:blip r:embed="rId3">
            <a:alphaModFix/>
          </a:blip>
          <a:srcRect/>
          <a:stretch/>
        </p:blipFill>
        <p:spPr>
          <a:xfrm>
            <a:off x="60078" y="931025"/>
            <a:ext cx="6309461" cy="4492336"/>
          </a:xfrm>
          <a:prstGeom prst="rect">
            <a:avLst/>
          </a:prstGeom>
          <a:noFill/>
          <a:ln>
            <a:noFill/>
          </a:ln>
        </p:spPr>
      </p:pic>
      <p:sp>
        <p:nvSpPr>
          <p:cNvPr id="290" name="Google Shape;290;p39"/>
          <p:cNvSpPr txBox="1"/>
          <p:nvPr/>
        </p:nvSpPr>
        <p:spPr>
          <a:xfrm>
            <a:off x="119842" y="5684271"/>
            <a:ext cx="505093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https://www.aboutkidshealth.ca/Article?contentid=35&amp;language=English</a:t>
            </a:r>
            <a:endParaRPr sz="1400" b="0" i="0" u="none" strike="noStrike" cap="none">
              <a:solidFill>
                <a:srgbClr val="000000"/>
              </a:solidFill>
              <a:latin typeface="Arial"/>
              <a:ea typeface="Arial"/>
              <a:cs typeface="Arial"/>
              <a:sym typeface="Arial"/>
            </a:endParaRPr>
          </a:p>
        </p:txBody>
      </p:sp>
      <p:sp>
        <p:nvSpPr>
          <p:cNvPr id="291" name="Google Shape;291;p39"/>
          <p:cNvSpPr txBox="1">
            <a:spLocks noGrp="1"/>
          </p:cNvSpPr>
          <p:nvPr>
            <p:ph type="body" idx="4"/>
          </p:nvPr>
        </p:nvSpPr>
        <p:spPr>
          <a:xfrm>
            <a:off x="6574118" y="403413"/>
            <a:ext cx="5393766" cy="2367474"/>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Because ~ 80% of children with incident nephrotic syndrome have MCD on biopsy, and of the remaining patients, some will respond to corticosteroid therapy, the conference attendees agreed that </a:t>
            </a:r>
            <a:r>
              <a:rPr lang="en-US" sz="2400" b="1"/>
              <a:t>there are no data to challenge the practice of treating all pediatric nephrotic patients with corticosteroids ﬁrst</a:t>
            </a:r>
            <a:r>
              <a:rPr lang="en-US" sz="2400"/>
              <a:t>, </a:t>
            </a:r>
            <a:r>
              <a:rPr lang="en-US" sz="2400" i="1" u="sng"/>
              <a:t>except those younger than 9 to 10 months of age</a:t>
            </a:r>
            <a:r>
              <a:rPr lang="en-US" sz="2400"/>
              <a:t>.</a:t>
            </a:r>
            <a:endParaRPr/>
          </a:p>
          <a:p>
            <a:pPr marL="228531" lvl="0" indent="-76131" algn="l" rtl="0">
              <a:lnSpc>
                <a:spcPct val="90000"/>
              </a:lnSpc>
              <a:spcBef>
                <a:spcPts val="0"/>
              </a:spcBef>
              <a:spcAft>
                <a:spcPts val="0"/>
              </a:spcAft>
              <a:buClr>
                <a:srgbClr val="004990"/>
              </a:buClr>
              <a:buSzPts val="2400"/>
              <a:buNone/>
            </a:pPr>
            <a:endParaRPr sz="2400"/>
          </a:p>
          <a:p>
            <a:pPr marL="0" lvl="0" indent="0" algn="l" rtl="0">
              <a:lnSpc>
                <a:spcPct val="90000"/>
              </a:lnSpc>
              <a:spcBef>
                <a:spcPts val="0"/>
              </a:spcBef>
              <a:spcAft>
                <a:spcPts val="0"/>
              </a:spcAft>
              <a:buClr>
                <a:srgbClr val="004990"/>
              </a:buClr>
              <a:buSzPts val="2400"/>
              <a:buNone/>
            </a:pPr>
            <a:endParaRPr sz="2400"/>
          </a:p>
          <a:p>
            <a:pPr marL="228531" lvl="0" indent="-228531" algn="l" rtl="0">
              <a:lnSpc>
                <a:spcPct val="90000"/>
              </a:lnSpc>
              <a:spcBef>
                <a:spcPts val="0"/>
              </a:spcBef>
              <a:spcAft>
                <a:spcPts val="0"/>
              </a:spcAft>
              <a:buSzPts val="2400"/>
              <a:buChar char="•"/>
            </a:pPr>
            <a:r>
              <a:rPr lang="en-US" sz="2400"/>
              <a:t>Due to the increased incidence of steroid-resistant nephrotic syndrome and FSGS with age, </a:t>
            </a:r>
            <a:r>
              <a:rPr lang="en-US" sz="2400" b="1"/>
              <a:t>consideration to biopsy children </a:t>
            </a:r>
            <a:r>
              <a:rPr lang="en-US" sz="2400" b="1" i="1" u="sng"/>
              <a:t>older than 12 years </a:t>
            </a:r>
            <a:r>
              <a:rPr lang="en-US" sz="2400" b="1"/>
              <a:t>prior to treatment is recommended</a:t>
            </a:r>
            <a:r>
              <a:rPr lang="en-US" sz="2400"/>
              <a:t>.</a:t>
            </a:r>
            <a:endParaRPr/>
          </a:p>
          <a:p>
            <a:pPr marL="0" lvl="0" indent="0" algn="l" rtl="0">
              <a:lnSpc>
                <a:spcPct val="90000"/>
              </a:lnSpc>
              <a:spcBef>
                <a:spcPts val="0"/>
              </a:spcBef>
              <a:spcAft>
                <a:spcPts val="0"/>
              </a:spcAft>
              <a:buClr>
                <a:srgbClr val="004990"/>
              </a:buClr>
              <a:buSzPts val="2400"/>
              <a:buNone/>
            </a:pP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0"/>
          <p:cNvSpPr txBox="1">
            <a:spLocks noGrp="1"/>
          </p:cNvSpPr>
          <p:nvPr>
            <p:ph type="body" idx="4"/>
          </p:nvPr>
        </p:nvSpPr>
        <p:spPr>
          <a:xfrm>
            <a:off x="178273" y="5373689"/>
            <a:ext cx="6124575" cy="1482014"/>
          </a:xfrm>
          <a:prstGeom prst="rect">
            <a:avLst/>
          </a:prstGeom>
          <a:noFill/>
          <a:ln>
            <a:noFill/>
          </a:ln>
        </p:spPr>
        <p:txBody>
          <a:bodyPr spcFirstLastPara="1" wrap="square" lIns="91425" tIns="45700" rIns="91425" bIns="45700" anchor="t" anchorCtr="0">
            <a:noAutofit/>
          </a:bodyPr>
          <a:lstStyle/>
          <a:p>
            <a:pPr marL="228531" lvl="1" indent="-228531" algn="l" rtl="0">
              <a:lnSpc>
                <a:spcPct val="90000"/>
              </a:lnSpc>
              <a:spcBef>
                <a:spcPts val="0"/>
              </a:spcBef>
              <a:spcAft>
                <a:spcPts val="0"/>
              </a:spcAft>
              <a:buSzPts val="2400"/>
              <a:buFont typeface="Arial"/>
              <a:buChar char="•"/>
            </a:pPr>
            <a:r>
              <a:rPr lang="en-US" sz="2400"/>
              <a:t>In children with steroid-sensitive nephrotic syndrome, recent data from randomized controlled trials do not support steroid exposure beyond 8 to 12 weeks.</a:t>
            </a:r>
            <a:endParaRPr sz="2400"/>
          </a:p>
        </p:txBody>
      </p:sp>
      <p:pic>
        <p:nvPicPr>
          <p:cNvPr id="297" name="Google Shape;297;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186" y="433136"/>
            <a:ext cx="5811857" cy="1835676"/>
          </a:xfrm>
          <a:prstGeom prst="rect">
            <a:avLst/>
          </a:prstGeom>
          <a:noFill/>
          <a:ln>
            <a:noFill/>
          </a:ln>
        </p:spPr>
      </p:pic>
      <p:pic>
        <p:nvPicPr>
          <p:cNvPr id="298" name="Google Shape;298;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78762" y="2256223"/>
            <a:ext cx="1810251" cy="156307"/>
          </a:xfrm>
          <a:prstGeom prst="rect">
            <a:avLst/>
          </a:prstGeom>
          <a:noFill/>
          <a:ln>
            <a:noFill/>
          </a:ln>
        </p:spPr>
      </p:pic>
      <p:pic>
        <p:nvPicPr>
          <p:cNvPr id="299" name="Google Shape;299;p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3186" y="2661353"/>
            <a:ext cx="5922169" cy="2228714"/>
          </a:xfrm>
          <a:prstGeom prst="rect">
            <a:avLst/>
          </a:prstGeom>
          <a:noFill/>
          <a:ln>
            <a:noFill/>
          </a:ln>
        </p:spPr>
      </p:pic>
      <p:pic>
        <p:nvPicPr>
          <p:cNvPr id="300" name="Google Shape;300;p4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58076" y="4913005"/>
            <a:ext cx="2030937" cy="150576"/>
          </a:xfrm>
          <a:prstGeom prst="rect">
            <a:avLst/>
          </a:prstGeom>
          <a:noFill/>
          <a:ln>
            <a:noFill/>
          </a:ln>
        </p:spPr>
      </p:pic>
      <p:pic>
        <p:nvPicPr>
          <p:cNvPr id="301" name="Google Shape;301;p4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489803" y="433136"/>
            <a:ext cx="5491448" cy="1698386"/>
          </a:xfrm>
          <a:prstGeom prst="rect">
            <a:avLst/>
          </a:prstGeom>
          <a:noFill/>
          <a:ln>
            <a:noFill/>
          </a:ln>
        </p:spPr>
      </p:pic>
      <p:pic>
        <p:nvPicPr>
          <p:cNvPr id="302" name="Google Shape;302;p4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073367" y="2585070"/>
            <a:ext cx="4324317" cy="3832917"/>
          </a:xfrm>
          <a:prstGeom prst="rect">
            <a:avLst/>
          </a:prstGeom>
          <a:noFill/>
          <a:ln>
            <a:noFill/>
          </a:ln>
        </p:spPr>
      </p:pic>
      <p:pic>
        <p:nvPicPr>
          <p:cNvPr id="303" name="Google Shape;303;p4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595543" y="2189371"/>
            <a:ext cx="2228403" cy="13370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1" descr="When a thing ceases to be a subject of controversy, it ceases to be a subject of interest. - William Hazlitt"/>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8505" y="365759"/>
            <a:ext cx="11861698" cy="4821383"/>
          </a:xfrm>
          <a:prstGeom prst="rect">
            <a:avLst/>
          </a:prstGeom>
          <a:noFill/>
          <a:ln>
            <a:noFill/>
          </a:ln>
        </p:spPr>
      </p:pic>
      <p:sp>
        <p:nvSpPr>
          <p:cNvPr id="310" name="Google Shape;310;p41"/>
          <p:cNvSpPr txBox="1"/>
          <p:nvPr/>
        </p:nvSpPr>
        <p:spPr>
          <a:xfrm>
            <a:off x="615141" y="5569527"/>
            <a:ext cx="11405063"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Controversies remain about the </a:t>
            </a:r>
            <a:r>
              <a:rPr lang="en-US" sz="2400" b="1" i="0" u="none" strike="noStrike" cap="none">
                <a:solidFill>
                  <a:srgbClr val="0B5394"/>
                </a:solidFill>
                <a:latin typeface="Arial"/>
                <a:ea typeface="Arial"/>
                <a:cs typeface="Arial"/>
                <a:sym typeface="Arial"/>
              </a:rPr>
              <a:t>minimum duration of corticosteroid therapy </a:t>
            </a:r>
            <a:r>
              <a:rPr lang="en-US" sz="2400" b="0" i="0" u="none" strike="noStrike" cap="none">
                <a:solidFill>
                  <a:srgbClr val="0B5394"/>
                </a:solidFill>
                <a:latin typeface="Arial"/>
                <a:ea typeface="Arial"/>
                <a:cs typeface="Arial"/>
                <a:sym typeface="Arial"/>
              </a:rPr>
              <a:t>required to deﬁne steroid resistance</a:t>
            </a: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2"/>
          <p:cNvPicPr preferRelativeResize="0"/>
          <p:nvPr/>
        </p:nvPicPr>
        <p:blipFill rotWithShape="1">
          <a:blip r:embed="rId3">
            <a:alphaModFix/>
          </a:blip>
          <a:srcRect/>
          <a:stretch/>
        </p:blipFill>
        <p:spPr>
          <a:xfrm>
            <a:off x="-1" y="0"/>
            <a:ext cx="12192001"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3"/>
          <p:cNvSpPr txBox="1">
            <a:spLocks noGrp="1"/>
          </p:cNvSpPr>
          <p:nvPr>
            <p:ph type="body" idx="4"/>
          </p:nvPr>
        </p:nvSpPr>
        <p:spPr>
          <a:xfrm>
            <a:off x="620820" y="5207209"/>
            <a:ext cx="10720079" cy="844456"/>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The efﬁcacy of low-dose daily corticosteroids over alternate day dosing for maintaining remission in relapsing nephrotic syndrome is promising.</a:t>
            </a:r>
            <a:endParaRPr/>
          </a:p>
        </p:txBody>
      </p:sp>
      <p:pic>
        <p:nvPicPr>
          <p:cNvPr id="321" name="Google Shape;321;p43"/>
          <p:cNvPicPr preferRelativeResize="0"/>
          <p:nvPr/>
        </p:nvPicPr>
        <p:blipFill rotWithShape="1">
          <a:blip r:embed="rId3">
            <a:alphaModFix/>
          </a:blip>
          <a:srcRect/>
          <a:stretch/>
        </p:blipFill>
        <p:spPr>
          <a:xfrm>
            <a:off x="1298157" y="1214511"/>
            <a:ext cx="9736472" cy="310310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a:spLocks noGrp="1"/>
          </p:cNvSpPr>
          <p:nvPr>
            <p:ph type="body" idx="4"/>
          </p:nvPr>
        </p:nvSpPr>
        <p:spPr>
          <a:xfrm>
            <a:off x="5039513" y="3017241"/>
            <a:ext cx="6762125" cy="3317752"/>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Therapy with alternative immunosuppressive agents should be considered in children with frequently relapsing nephrotic syndrome. </a:t>
            </a:r>
            <a:endParaRPr sz="2400"/>
          </a:p>
          <a:p>
            <a:pPr marL="460375" lvl="1" indent="-227013" algn="l" rtl="0">
              <a:lnSpc>
                <a:spcPct val="90000"/>
              </a:lnSpc>
              <a:spcBef>
                <a:spcPts val="600"/>
              </a:spcBef>
              <a:spcAft>
                <a:spcPts val="0"/>
              </a:spcAft>
              <a:buSzPts val="2400"/>
              <a:buFont typeface="Courier New"/>
              <a:buChar char="o"/>
            </a:pPr>
            <a:r>
              <a:rPr lang="en-US" sz="2400"/>
              <a:t>While data support the use of cyclophosphamide (CYC), levamisole, mycophenolate mofetil (MMF), calcineurin inhibitors (CNIs), and rituximab (RTX), the precise order of therapy is not well determined</a:t>
            </a:r>
            <a:r>
              <a:rPr lang="en-US" sz="2200"/>
              <a:t>.</a:t>
            </a:r>
            <a:endParaRPr sz="2200"/>
          </a:p>
        </p:txBody>
      </p:sp>
      <p:pic>
        <p:nvPicPr>
          <p:cNvPr id="327" name="Google Shape;327;p44"/>
          <p:cNvPicPr preferRelativeResize="0"/>
          <p:nvPr/>
        </p:nvPicPr>
        <p:blipFill rotWithShape="1">
          <a:blip r:embed="rId3">
            <a:alphaModFix/>
          </a:blip>
          <a:srcRect/>
          <a:stretch/>
        </p:blipFill>
        <p:spPr>
          <a:xfrm>
            <a:off x="1905120" y="2935705"/>
            <a:ext cx="2661337" cy="3399288"/>
          </a:xfrm>
          <a:prstGeom prst="rect">
            <a:avLst/>
          </a:prstGeom>
          <a:noFill/>
          <a:ln>
            <a:noFill/>
          </a:ln>
        </p:spPr>
      </p:pic>
      <p:pic>
        <p:nvPicPr>
          <p:cNvPr id="328" name="Google Shape;328;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27189" y="272537"/>
            <a:ext cx="8620125" cy="2600325"/>
          </a:xfrm>
          <a:prstGeom prst="rect">
            <a:avLst/>
          </a:prstGeom>
          <a:noFill/>
          <a:ln>
            <a:noFill/>
          </a:ln>
        </p:spPr>
      </p:pic>
      <p:pic>
        <p:nvPicPr>
          <p:cNvPr id="329" name="Google Shape;329;p4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212751" y="2636277"/>
            <a:ext cx="1155031" cy="16693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52104" y="2213811"/>
            <a:ext cx="5330080" cy="4175674"/>
          </a:xfrm>
          <a:prstGeom prst="rect">
            <a:avLst/>
          </a:prstGeom>
          <a:noFill/>
          <a:ln>
            <a:noFill/>
          </a:ln>
        </p:spPr>
      </p:pic>
      <p:sp>
        <p:nvSpPr>
          <p:cNvPr id="336" name="Google Shape;336;p45"/>
          <p:cNvSpPr txBox="1">
            <a:spLocks noGrp="1"/>
          </p:cNvSpPr>
          <p:nvPr>
            <p:ph type="body" idx="4"/>
          </p:nvPr>
        </p:nvSpPr>
        <p:spPr>
          <a:xfrm>
            <a:off x="299256" y="1934023"/>
            <a:ext cx="5586155" cy="1533077"/>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A direct action of RTX on podocytes was not conﬁrmed, supporting B-cell depletion as RTX’s primary mechanism of action.</a:t>
            </a:r>
            <a:endParaRPr sz="2200"/>
          </a:p>
        </p:txBody>
      </p:sp>
      <p:pic>
        <p:nvPicPr>
          <p:cNvPr id="337" name="Google Shape;337;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109652" y="423040"/>
            <a:ext cx="6451218" cy="1543122"/>
          </a:xfrm>
          <a:prstGeom prst="rect">
            <a:avLst/>
          </a:prstGeom>
          <a:noFill/>
          <a:ln>
            <a:noFill/>
          </a:ln>
        </p:spPr>
      </p:pic>
      <p:pic>
        <p:nvPicPr>
          <p:cNvPr id="338" name="Google Shape;338;p4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613018" y="1813049"/>
            <a:ext cx="1847921" cy="15311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6"/>
          <p:cNvSpPr txBox="1">
            <a:spLocks noGrp="1"/>
          </p:cNvSpPr>
          <p:nvPr>
            <p:ph type="body" idx="4"/>
          </p:nvPr>
        </p:nvSpPr>
        <p:spPr>
          <a:xfrm>
            <a:off x="7033528" y="1934023"/>
            <a:ext cx="4903548" cy="1533077"/>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i="1"/>
              <a:t>Post-hoc </a:t>
            </a:r>
            <a:r>
              <a:rPr lang="en-US" sz="2400"/>
              <a:t>analyses suggest that targeting higher area under the serum/plasma concentration time curves for MMF could result in similar numbers of children maintaining remission with MMF as with CNIs, but this needs to be conﬁrmed in randomized controlled trials.</a:t>
            </a:r>
            <a:endParaRPr sz="2200"/>
          </a:p>
        </p:txBody>
      </p:sp>
      <p:pic>
        <p:nvPicPr>
          <p:cNvPr id="345" name="Google Shape;345;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6281" y="302165"/>
            <a:ext cx="5594504" cy="2014021"/>
          </a:xfrm>
          <a:prstGeom prst="rect">
            <a:avLst/>
          </a:prstGeom>
          <a:noFill/>
          <a:ln>
            <a:noFill/>
          </a:ln>
        </p:spPr>
      </p:pic>
      <p:pic>
        <p:nvPicPr>
          <p:cNvPr id="346" name="Google Shape;346;p46" descr="C:\Users\Michael Cheung\Downloads\gellermann1.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6281" y="2564444"/>
            <a:ext cx="6049832" cy="4070443"/>
          </a:xfrm>
          <a:prstGeom prst="rect">
            <a:avLst/>
          </a:prstGeom>
          <a:noFill/>
          <a:ln>
            <a:noFill/>
          </a:ln>
        </p:spPr>
      </p:pic>
      <p:pic>
        <p:nvPicPr>
          <p:cNvPr id="347" name="Google Shape;347;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45610" y="2316186"/>
            <a:ext cx="1760503" cy="1813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1" descr="https://pbs.twimg.com/media/DO3wbMfUQAAOKzw.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7239" y="514833"/>
            <a:ext cx="4257103" cy="6017107"/>
          </a:xfrm>
          <a:prstGeom prst="rect">
            <a:avLst/>
          </a:prstGeom>
          <a:noFill/>
          <a:ln w="9525" cap="flat" cmpd="sng">
            <a:solidFill>
              <a:schemeClr val="dk1"/>
            </a:solidFill>
            <a:prstDash val="solid"/>
            <a:round/>
            <a:headEnd type="none" w="sm" len="sm"/>
            <a:tailEnd type="none" w="sm" len="sm"/>
          </a:ln>
        </p:spPr>
      </p:pic>
      <p:pic>
        <p:nvPicPr>
          <p:cNvPr id="74" name="Google Shape;74;p11" descr="Screen Shot 2020-02-17 at 3.35.55 PM.png"/>
          <p:cNvPicPr preferRelativeResize="0"/>
          <p:nvPr/>
        </p:nvPicPr>
        <p:blipFill rotWithShape="1">
          <a:blip r:embed="rId4">
            <a:alphaModFix/>
          </a:blip>
          <a:srcRect/>
          <a:stretch/>
        </p:blipFill>
        <p:spPr>
          <a:xfrm>
            <a:off x="5326554" y="423388"/>
            <a:ext cx="5417498" cy="2984043"/>
          </a:xfrm>
          <a:prstGeom prst="rect">
            <a:avLst/>
          </a:prstGeom>
          <a:noFill/>
          <a:ln w="9525" cap="flat" cmpd="sng">
            <a:solidFill>
              <a:srgbClr val="000000"/>
            </a:solidFill>
            <a:prstDash val="solid"/>
            <a:round/>
            <a:headEnd type="none" w="sm" len="sm"/>
            <a:tailEnd type="none" w="sm" len="sm"/>
          </a:ln>
        </p:spPr>
      </p:pic>
      <p:pic>
        <p:nvPicPr>
          <p:cNvPr id="75" name="Google Shape;75;p11" descr="Screen Shot 2020-02-17 at 3.36.10 PM.png"/>
          <p:cNvPicPr preferRelativeResize="0"/>
          <p:nvPr/>
        </p:nvPicPr>
        <p:blipFill rotWithShape="1">
          <a:blip r:embed="rId5">
            <a:alphaModFix/>
          </a:blip>
          <a:srcRect/>
          <a:stretch/>
        </p:blipFill>
        <p:spPr>
          <a:xfrm>
            <a:off x="5329607" y="3692066"/>
            <a:ext cx="5450021" cy="300716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7"/>
          <p:cNvSpPr txBox="1">
            <a:spLocks noGrp="1"/>
          </p:cNvSpPr>
          <p:nvPr>
            <p:ph type="body" idx="4"/>
          </p:nvPr>
        </p:nvSpPr>
        <p:spPr>
          <a:xfrm>
            <a:off x="6350231" y="996863"/>
            <a:ext cx="5472000" cy="5256639"/>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Nephrotic patients have a high risk of infection regardless of immunosuppression. </a:t>
            </a:r>
            <a:endParaRPr sz="2400"/>
          </a:p>
          <a:p>
            <a:pPr marL="460662" lvl="1" indent="-228530" algn="l" rtl="0">
              <a:lnSpc>
                <a:spcPct val="90000"/>
              </a:lnSpc>
              <a:spcBef>
                <a:spcPts val="600"/>
              </a:spcBef>
              <a:spcAft>
                <a:spcPts val="0"/>
              </a:spcAft>
              <a:buSzPts val="2400"/>
              <a:buFont typeface="Courier New"/>
              <a:buChar char="o"/>
            </a:pPr>
            <a:r>
              <a:rPr lang="en-US" sz="2400"/>
              <a:t>The 2012 KDIGO guideline provides some recommendations regarding vaccinations in children but does not highlight the importance of </a:t>
            </a:r>
            <a:r>
              <a:rPr lang="en-US" sz="2400" b="1"/>
              <a:t>hepatitis B screening and vaccination</a:t>
            </a:r>
            <a:r>
              <a:rPr lang="en-US" sz="2400"/>
              <a:t>, especially in those receiving B-cell depleting therapies. </a:t>
            </a:r>
            <a:endParaRPr/>
          </a:p>
          <a:p>
            <a:pPr marL="460375" lvl="1" indent="-227013" algn="l" rtl="0">
              <a:lnSpc>
                <a:spcPct val="90000"/>
              </a:lnSpc>
              <a:spcBef>
                <a:spcPts val="600"/>
              </a:spcBef>
              <a:spcAft>
                <a:spcPts val="0"/>
              </a:spcAft>
              <a:buSzPts val="2400"/>
              <a:buFont typeface="Courier New"/>
              <a:buChar char="o"/>
            </a:pPr>
            <a:r>
              <a:rPr lang="en-US" sz="2400" b="1"/>
              <a:t>Vaccination against meningococci </a:t>
            </a:r>
            <a:r>
              <a:rPr lang="en-US" sz="2400"/>
              <a:t>should also be included as based on expert opinion.</a:t>
            </a:r>
            <a:endParaRPr sz="2400"/>
          </a:p>
        </p:txBody>
      </p:sp>
      <p:pic>
        <p:nvPicPr>
          <p:cNvPr id="353" name="Google Shape;353;p47"/>
          <p:cNvPicPr preferRelativeResize="0"/>
          <p:nvPr/>
        </p:nvPicPr>
        <p:blipFill rotWithShape="1">
          <a:blip r:embed="rId3">
            <a:alphaModFix/>
          </a:blip>
          <a:srcRect/>
          <a:stretch/>
        </p:blipFill>
        <p:spPr>
          <a:xfrm>
            <a:off x="325743" y="1310625"/>
            <a:ext cx="5808357" cy="45221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8"/>
          <p:cNvSpPr txBox="1">
            <a:spLocks noGrp="1"/>
          </p:cNvSpPr>
          <p:nvPr>
            <p:ph type="body" idx="4"/>
          </p:nvPr>
        </p:nvSpPr>
        <p:spPr>
          <a:xfrm>
            <a:off x="6254511" y="694734"/>
            <a:ext cx="5472000"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In adults, recommending a minimum duration of 16 weeks of high-dose corticosteroids as ﬁrst-line therapy for FSGS or MCD was felt to be controversial, given its potential for toxicity. </a:t>
            </a:r>
            <a:endParaRPr sz="2400"/>
          </a:p>
          <a:p>
            <a:pPr marL="460662" lvl="1" indent="-228530" algn="l" rtl="0">
              <a:lnSpc>
                <a:spcPct val="90000"/>
              </a:lnSpc>
              <a:spcBef>
                <a:spcPts val="600"/>
              </a:spcBef>
              <a:spcAft>
                <a:spcPts val="0"/>
              </a:spcAft>
              <a:buSzPts val="2400"/>
              <a:buFont typeface="Courier New"/>
              <a:buChar char="o"/>
            </a:pPr>
            <a:r>
              <a:rPr lang="en-US" sz="2400"/>
              <a:t> However, data to support alternative ﬁrst-line agents or combination therapies with lower doses of corticosteroids are insufﬁcient. </a:t>
            </a:r>
            <a:endParaRPr sz="2400"/>
          </a:p>
          <a:p>
            <a:pPr marL="460662" lvl="1" indent="-228530" algn="l" rtl="0">
              <a:lnSpc>
                <a:spcPct val="90000"/>
              </a:lnSpc>
              <a:spcBef>
                <a:spcPts val="600"/>
              </a:spcBef>
              <a:spcAft>
                <a:spcPts val="0"/>
              </a:spcAft>
              <a:buSzPts val="2400"/>
              <a:buFont typeface="Courier New"/>
              <a:buChar char="o"/>
            </a:pPr>
            <a:r>
              <a:rPr lang="en-US" sz="2400"/>
              <a:t> The conference attendees agreed that CNIs or CYC should remain as second-line agents in adults with frequently relapsing or steroid-dependent MCD. </a:t>
            </a:r>
            <a:endParaRPr sz="2400"/>
          </a:p>
        </p:txBody>
      </p:sp>
      <p:pic>
        <p:nvPicPr>
          <p:cNvPr id="359" name="Google Shape;359;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55" y="1596043"/>
            <a:ext cx="6018074" cy="392239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9"/>
          <p:cNvSpPr txBox="1">
            <a:spLocks noGrp="1"/>
          </p:cNvSpPr>
          <p:nvPr>
            <p:ph type="body" idx="4"/>
          </p:nvPr>
        </p:nvSpPr>
        <p:spPr>
          <a:xfrm>
            <a:off x="119718" y="5230712"/>
            <a:ext cx="11817358" cy="1485971"/>
          </a:xfrm>
          <a:prstGeom prst="rect">
            <a:avLst/>
          </a:prstGeom>
          <a:noFill/>
          <a:ln>
            <a:noFill/>
          </a:ln>
        </p:spPr>
        <p:txBody>
          <a:bodyPr spcFirstLastPara="1" wrap="square" lIns="91425" tIns="45700" rIns="91425" bIns="45700" anchor="t" anchorCtr="0">
            <a:noAutofit/>
          </a:bodyPr>
          <a:lstStyle/>
          <a:p>
            <a:pPr marL="460662" lvl="1" indent="-228530" algn="l" rtl="0">
              <a:lnSpc>
                <a:spcPct val="90000"/>
              </a:lnSpc>
              <a:spcBef>
                <a:spcPts val="0"/>
              </a:spcBef>
              <a:spcAft>
                <a:spcPts val="0"/>
              </a:spcAft>
              <a:buSzPts val="2400"/>
              <a:buFont typeface="Arial"/>
              <a:buChar char="•"/>
            </a:pPr>
            <a:r>
              <a:rPr lang="en-US" sz="2400"/>
              <a:t>RTX is an emerging second-line therapy in MCD in adults, although evidence is observational only. </a:t>
            </a:r>
            <a:endParaRPr sz="2400"/>
          </a:p>
          <a:p>
            <a:pPr marL="460662" lvl="1" indent="-228530" algn="l" rtl="0">
              <a:lnSpc>
                <a:spcPct val="90000"/>
              </a:lnSpc>
              <a:spcBef>
                <a:spcPts val="600"/>
              </a:spcBef>
              <a:spcAft>
                <a:spcPts val="0"/>
              </a:spcAft>
              <a:buSzPts val="2400"/>
              <a:buFont typeface="Arial"/>
              <a:buChar char="•"/>
            </a:pPr>
            <a:r>
              <a:rPr lang="en-US" sz="2400"/>
              <a:t>The recommendation for CNIs and MMF as second- and third-line treatments, respectively, for FSGS should be maintained.</a:t>
            </a:r>
            <a:endParaRPr sz="2400"/>
          </a:p>
        </p:txBody>
      </p:sp>
      <p:pic>
        <p:nvPicPr>
          <p:cNvPr id="366" name="Google Shape;366;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9727" y="364385"/>
            <a:ext cx="8580113" cy="4583430"/>
          </a:xfrm>
          <a:prstGeom prst="rect">
            <a:avLst/>
          </a:prstGeom>
          <a:noFill/>
          <a:ln>
            <a:noFill/>
          </a:ln>
        </p:spPr>
      </p:pic>
      <p:pic>
        <p:nvPicPr>
          <p:cNvPr id="367" name="Google Shape;367;p4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35314" y="4993220"/>
            <a:ext cx="4543711" cy="18284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0"/>
          <p:cNvSpPr txBox="1"/>
          <p:nvPr/>
        </p:nvSpPr>
        <p:spPr>
          <a:xfrm>
            <a:off x="1903940" y="557375"/>
            <a:ext cx="956092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509D"/>
                </a:solidFill>
                <a:latin typeface="Arial"/>
                <a:ea typeface="Arial"/>
                <a:cs typeface="Arial"/>
                <a:sym typeface="Arial"/>
              </a:rPr>
              <a:t>FUTURE STUDIES</a:t>
            </a: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1"/>
          <p:cNvSpPr txBox="1">
            <a:spLocks noGrp="1"/>
          </p:cNvSpPr>
          <p:nvPr>
            <p:ph type="body" idx="4"/>
          </p:nvPr>
        </p:nvSpPr>
        <p:spPr>
          <a:xfrm>
            <a:off x="157713" y="5046520"/>
            <a:ext cx="11390638" cy="1171402"/>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Randomized controlled trials are underway to investigate the value of RTX in adult MCD and the CD80 inhibitor abatacept, regardless of CD80 expression on podocytes, in MCD and FSGS.</a:t>
            </a:r>
            <a:endParaRPr sz="2400"/>
          </a:p>
        </p:txBody>
      </p:sp>
      <p:pic>
        <p:nvPicPr>
          <p:cNvPr id="378" name="Google Shape;378;p51"/>
          <p:cNvPicPr preferRelativeResize="0"/>
          <p:nvPr/>
        </p:nvPicPr>
        <p:blipFill rotWithShape="1">
          <a:blip r:embed="rId3">
            <a:alphaModFix/>
          </a:blip>
          <a:srcRect/>
          <a:stretch/>
        </p:blipFill>
        <p:spPr>
          <a:xfrm>
            <a:off x="125334" y="2278812"/>
            <a:ext cx="11952774" cy="2376575"/>
          </a:xfrm>
          <a:prstGeom prst="rect">
            <a:avLst/>
          </a:prstGeom>
          <a:noFill/>
          <a:ln>
            <a:noFill/>
          </a:ln>
        </p:spPr>
      </p:pic>
      <p:pic>
        <p:nvPicPr>
          <p:cNvPr id="379" name="Google Shape;379;p51"/>
          <p:cNvPicPr preferRelativeResize="0"/>
          <p:nvPr/>
        </p:nvPicPr>
        <p:blipFill rotWithShape="1">
          <a:blip r:embed="rId4">
            <a:alphaModFix/>
          </a:blip>
          <a:srcRect/>
          <a:stretch/>
        </p:blipFill>
        <p:spPr>
          <a:xfrm>
            <a:off x="157712" y="425767"/>
            <a:ext cx="6933975" cy="185304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2" descr="C:\Users\Michael Cheung\Downloads\VISUAL ABSTRACT 3 DUET.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9963" y="524933"/>
            <a:ext cx="10253134" cy="576738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9281" y="318027"/>
            <a:ext cx="8224837" cy="1510773"/>
          </a:xfrm>
          <a:prstGeom prst="rect">
            <a:avLst/>
          </a:prstGeom>
          <a:noFill/>
          <a:ln>
            <a:noFill/>
          </a:ln>
        </p:spPr>
      </p:pic>
      <p:pic>
        <p:nvPicPr>
          <p:cNvPr id="390" name="Google Shape;390;p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9155" y="2063751"/>
            <a:ext cx="10096500" cy="4471987"/>
          </a:xfrm>
          <a:prstGeom prst="rect">
            <a:avLst/>
          </a:prstGeom>
          <a:noFill/>
          <a:ln>
            <a:noFill/>
          </a:ln>
        </p:spPr>
      </p:pic>
      <p:pic>
        <p:nvPicPr>
          <p:cNvPr id="391" name="Google Shape;391;p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55705" y="1647825"/>
            <a:ext cx="2538413" cy="1809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4"/>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4000"/>
              <a:buFont typeface="Arial"/>
              <a:buNone/>
            </a:pPr>
            <a:r>
              <a:rPr lang="en-US"/>
              <a:t>CLINICAL VIGNETTES</a:t>
            </a:r>
            <a:endParaRPr/>
          </a:p>
        </p:txBody>
      </p:sp>
      <p:pic>
        <p:nvPicPr>
          <p:cNvPr id="397" name="Google Shape;397;p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89570" y="4908665"/>
            <a:ext cx="1474470" cy="1828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subTitle" idx="1"/>
          </p:nvPr>
        </p:nvSpPr>
        <p:spPr>
          <a:xfrm>
            <a:off x="305999" y="1260000"/>
            <a:ext cx="11497529" cy="5312680"/>
          </a:xfrm>
          <a:prstGeom prst="rect">
            <a:avLst/>
          </a:prstGeom>
          <a:noFill/>
          <a:ln>
            <a:noFill/>
          </a:ln>
        </p:spPr>
        <p:txBody>
          <a:bodyPr spcFirstLastPara="1" wrap="square" lIns="91425" tIns="45700" rIns="91425" bIns="45700" anchor="t" anchorCtr="0">
            <a:noAutofit/>
          </a:bodyPr>
          <a:lstStyle/>
          <a:p>
            <a:pPr marL="230400" lvl="0" indent="-230400" algn="l" rtl="0">
              <a:lnSpc>
                <a:spcPct val="90000"/>
              </a:lnSpc>
              <a:spcBef>
                <a:spcPts val="0"/>
              </a:spcBef>
              <a:spcAft>
                <a:spcPts val="0"/>
              </a:spcAft>
              <a:buClr>
                <a:schemeClr val="dk1"/>
              </a:buClr>
              <a:buSzPts val="2000"/>
              <a:buFont typeface="Arial"/>
              <a:buChar char="•"/>
            </a:pPr>
            <a:r>
              <a:rPr lang="en-US">
                <a:solidFill>
                  <a:schemeClr val="dk1"/>
                </a:solidFill>
              </a:rPr>
              <a:t>A  38-year-old woman comes into your office with complaints of progressive ankle and leg swelling over the past 2–3 weeks.  She has gained 15 lb, notices that her eyelids are swollen in the morning, and the waist of her pants is very tight.  Her stools have been loose, and she has mild intermittent abdominal pain.  Her knee and ankle joints feel tight.  She denies any red or brown urine, preceding illness, sore throat, rashes, fever, shortness of breath, or other constitutional  symptoms.  She has a current  history of allergic rhinitis and formerly had asthma as a child. Otherwise she has been healthy and works as an elementary school teacher.  There is a family history of hypertension but no family history of heart disease, diabetes, kidney disease, liver disease, or arthritis.</a:t>
            </a:r>
            <a:endParaRPr>
              <a:solidFill>
                <a:schemeClr val="dk1"/>
              </a:solidFill>
            </a:endParaRPr>
          </a:p>
          <a:p>
            <a:pPr marL="230400" lvl="0" indent="-230400" algn="l" rtl="0">
              <a:lnSpc>
                <a:spcPct val="90000"/>
              </a:lnSpc>
              <a:spcBef>
                <a:spcPts val="1200"/>
              </a:spcBef>
              <a:spcAft>
                <a:spcPts val="0"/>
              </a:spcAft>
              <a:buClr>
                <a:schemeClr val="dk1"/>
              </a:buClr>
              <a:buSzPts val="2000"/>
              <a:buFont typeface="Arial"/>
              <a:buChar char="•"/>
            </a:pPr>
            <a:r>
              <a:rPr lang="en-US">
                <a:solidFill>
                  <a:schemeClr val="dk1"/>
                </a:solidFill>
              </a:rPr>
              <a:t>On physical examination, she is alert and comfortable with mild periorbital edema, clear lungs, mild abdominal fullness with no fluid wave, and 2+ foot, ankle, and pretibial edema up to her mid calf region.  There are no rashes or joint inflammation.  Her blood pressure was 118/65 mm Hg, and she was afebrile.  Initial laboratory evaluation shows a urinalysis with a pH of 5, specific gravity of 1.030, dipstick with 4+ protein,  2+ blood, 5–10 white blood counts (RBCs), and 2 WBCs per high-power field on microscopic examination.  Her H/H  is 13.7/42, platelets are 380,000, and her WBC is 7.8 with a normal differential.  Her chemistry panel showed a  creatinine of 0.8, BUN 27, albumin 2.2, serum cholesterol 320, ANA negative, and C3 complement was normal.  Urine total protein/creatinine ratio was 4.7.</a:t>
            </a:r>
            <a:endParaRPr/>
          </a:p>
          <a:p>
            <a:pPr marL="230400" lvl="0" indent="-103400" algn="l" rtl="0">
              <a:lnSpc>
                <a:spcPct val="90000"/>
              </a:lnSpc>
              <a:spcBef>
                <a:spcPts val="1200"/>
              </a:spcBef>
              <a:spcAft>
                <a:spcPts val="0"/>
              </a:spcAft>
              <a:buClr>
                <a:schemeClr val="dk2"/>
              </a:buClr>
              <a:buSzPts val="2000"/>
              <a:buFont typeface="Arial"/>
              <a:buNone/>
            </a:pPr>
            <a:endParaRPr/>
          </a:p>
          <a:p>
            <a:pPr marL="230400" lvl="0" indent="-103400" algn="l" rtl="0">
              <a:lnSpc>
                <a:spcPct val="90000"/>
              </a:lnSpc>
              <a:spcBef>
                <a:spcPts val="1200"/>
              </a:spcBef>
              <a:spcAft>
                <a:spcPts val="0"/>
              </a:spcAft>
              <a:buClr>
                <a:schemeClr val="dk2"/>
              </a:buClr>
              <a:buSzPts val="2000"/>
              <a:buFont typeface="Arial"/>
              <a:buNone/>
            </a:pPr>
            <a:endParaRPr/>
          </a:p>
        </p:txBody>
      </p:sp>
      <p:sp>
        <p:nvSpPr>
          <p:cNvPr id="403" name="Google Shape;403;p55"/>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1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6"/>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What is the next appropriate step?</a:t>
            </a:r>
            <a:endParaRPr/>
          </a:p>
          <a:p>
            <a:pPr marL="460375" lvl="0" indent="-460375" algn="l" rtl="0">
              <a:lnSpc>
                <a:spcPct val="90000"/>
              </a:lnSpc>
              <a:spcBef>
                <a:spcPts val="1200"/>
              </a:spcBef>
              <a:spcAft>
                <a:spcPts val="0"/>
              </a:spcAft>
              <a:buClr>
                <a:schemeClr val="dk1"/>
              </a:buClr>
              <a:buSzPts val="2400"/>
              <a:buNone/>
            </a:pPr>
            <a:r>
              <a:rPr lang="en-US" sz="2400">
                <a:solidFill>
                  <a:schemeClr val="dk1"/>
                </a:solidFill>
              </a:rPr>
              <a:t>A.  After checking a tuberculosis (TB) test, begin empiric therapy with daily prednisone 2 mg/kg daily</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B.  Schedule a kidney biopsy</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startAt="3"/>
            </a:pPr>
            <a:r>
              <a:rPr lang="en-US" sz="2400">
                <a:solidFill>
                  <a:schemeClr val="dk1"/>
                </a:solidFill>
              </a:rPr>
              <a:t>Check serologies for hepatitis B and C</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startAt="3"/>
            </a:pPr>
            <a:r>
              <a:rPr lang="en-US" sz="2400">
                <a:solidFill>
                  <a:schemeClr val="dk1"/>
                </a:solidFill>
              </a:rPr>
              <a:t>Start therapy with a diuretic</a:t>
            </a:r>
            <a:endParaRPr sz="2400">
              <a:solidFill>
                <a:schemeClr val="dk1"/>
              </a:solidFill>
            </a:endParaRPr>
          </a:p>
          <a:p>
            <a:pPr marL="0" lvl="0" indent="0" algn="l" rtl="0">
              <a:lnSpc>
                <a:spcPct val="90000"/>
              </a:lnSpc>
              <a:spcBef>
                <a:spcPts val="1200"/>
              </a:spcBef>
              <a:spcAft>
                <a:spcPts val="0"/>
              </a:spcAft>
              <a:buClr>
                <a:schemeClr val="dk2"/>
              </a:buClr>
              <a:buSzPts val="20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2"/>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230331" lvl="0" indent="-230331" algn="l" rtl="0">
              <a:lnSpc>
                <a:spcPct val="90000"/>
              </a:lnSpc>
              <a:spcBef>
                <a:spcPts val="0"/>
              </a:spcBef>
              <a:spcAft>
                <a:spcPts val="0"/>
              </a:spcAft>
              <a:buClr>
                <a:schemeClr val="dk2"/>
              </a:buClr>
              <a:buSzPts val="2400"/>
              <a:buFont typeface="Arial"/>
              <a:buChar char="•"/>
            </a:pPr>
            <a:r>
              <a:rPr lang="en-US" sz="2400"/>
              <a:t>Terminology</a:t>
            </a:r>
            <a:endParaRPr/>
          </a:p>
          <a:p>
            <a:pPr marL="230331" lvl="0" indent="-230331" algn="l" rtl="0">
              <a:lnSpc>
                <a:spcPct val="90000"/>
              </a:lnSpc>
              <a:spcBef>
                <a:spcPts val="1200"/>
              </a:spcBef>
              <a:spcAft>
                <a:spcPts val="0"/>
              </a:spcAft>
              <a:buClr>
                <a:schemeClr val="dk2"/>
              </a:buClr>
              <a:buSzPts val="2400"/>
              <a:buFont typeface="Arial"/>
              <a:buChar char="•"/>
            </a:pPr>
            <a:r>
              <a:rPr lang="en-US" sz="2400"/>
              <a:t>Pathogenesis</a:t>
            </a:r>
            <a:endParaRPr/>
          </a:p>
          <a:p>
            <a:pPr marL="230331" lvl="0" indent="-230331" algn="l" rtl="0">
              <a:lnSpc>
                <a:spcPct val="90000"/>
              </a:lnSpc>
              <a:spcBef>
                <a:spcPts val="1200"/>
              </a:spcBef>
              <a:spcAft>
                <a:spcPts val="0"/>
              </a:spcAft>
              <a:buClr>
                <a:schemeClr val="dk2"/>
              </a:buClr>
              <a:buSzPts val="2400"/>
              <a:buFont typeface="Arial"/>
              <a:buChar char="•"/>
            </a:pPr>
            <a:r>
              <a:rPr lang="en-US" sz="2400"/>
              <a:t>Biomarkers and Prediction of Prognosis</a:t>
            </a:r>
            <a:endParaRPr/>
          </a:p>
          <a:p>
            <a:pPr marL="230331" lvl="0" indent="-230331" algn="l" rtl="0">
              <a:lnSpc>
                <a:spcPct val="90000"/>
              </a:lnSpc>
              <a:spcBef>
                <a:spcPts val="1200"/>
              </a:spcBef>
              <a:spcAft>
                <a:spcPts val="0"/>
              </a:spcAft>
              <a:buClr>
                <a:schemeClr val="dk2"/>
              </a:buClr>
              <a:buSzPts val="2400"/>
              <a:buFont typeface="Arial"/>
              <a:buChar char="•"/>
            </a:pPr>
            <a:r>
              <a:rPr lang="en-US" sz="2400"/>
              <a:t>Genetic Testing</a:t>
            </a:r>
            <a:endParaRPr/>
          </a:p>
          <a:p>
            <a:pPr marL="230331" lvl="0" indent="-230331" algn="l" rtl="0">
              <a:lnSpc>
                <a:spcPct val="90000"/>
              </a:lnSpc>
              <a:spcBef>
                <a:spcPts val="1200"/>
              </a:spcBef>
              <a:spcAft>
                <a:spcPts val="0"/>
              </a:spcAft>
              <a:buClr>
                <a:schemeClr val="dk2"/>
              </a:buClr>
              <a:buSzPts val="2400"/>
              <a:buFont typeface="Arial"/>
              <a:buChar char="•"/>
            </a:pPr>
            <a:r>
              <a:rPr lang="en-US" sz="2400"/>
              <a:t>Treatment</a:t>
            </a:r>
            <a:endParaRPr/>
          </a:p>
          <a:p>
            <a:pPr marL="230331" lvl="0" indent="-230331" algn="l" rtl="0">
              <a:lnSpc>
                <a:spcPct val="90000"/>
              </a:lnSpc>
              <a:spcBef>
                <a:spcPts val="1200"/>
              </a:spcBef>
              <a:spcAft>
                <a:spcPts val="0"/>
              </a:spcAft>
              <a:buClr>
                <a:schemeClr val="dk2"/>
              </a:buClr>
              <a:buSzPts val="2400"/>
              <a:buFont typeface="Arial"/>
              <a:buChar char="•"/>
            </a:pPr>
            <a:r>
              <a:rPr lang="en-US" sz="2400"/>
              <a:t>Future studies</a:t>
            </a:r>
            <a:endParaRPr/>
          </a:p>
          <a:p>
            <a:pPr marL="230331" lvl="0" indent="-230331" algn="l" rtl="0">
              <a:lnSpc>
                <a:spcPct val="90000"/>
              </a:lnSpc>
              <a:spcBef>
                <a:spcPts val="1200"/>
              </a:spcBef>
              <a:spcAft>
                <a:spcPts val="0"/>
              </a:spcAft>
              <a:buClr>
                <a:schemeClr val="dk2"/>
              </a:buClr>
              <a:buSzPts val="2400"/>
              <a:buFont typeface="Arial"/>
              <a:buChar char="•"/>
            </a:pPr>
            <a:r>
              <a:rPr lang="en-US" sz="2400"/>
              <a:t>Clinical Vignettes</a:t>
            </a:r>
            <a:endParaRPr sz="2400"/>
          </a:p>
        </p:txBody>
      </p:sp>
      <p:sp>
        <p:nvSpPr>
          <p:cNvPr id="81" name="Google Shape;81;p12"/>
          <p:cNvSpPr txBox="1">
            <a:spLocks noGrp="1"/>
          </p:cNvSpPr>
          <p:nvPr>
            <p:ph type="body" idx="3"/>
          </p:nvPr>
        </p:nvSpPr>
        <p:spPr>
          <a:xfrm>
            <a:off x="92364" y="554182"/>
            <a:ext cx="11974873" cy="459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Minimal Change Disease and Focal Segmental Glomerulosclerosis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7"/>
          <p:cNvSpPr txBox="1">
            <a:spLocks noGrp="1"/>
          </p:cNvSpPr>
          <p:nvPr>
            <p:ph type="subTitle" idx="1"/>
          </p:nvPr>
        </p:nvSpPr>
        <p:spPr>
          <a:xfrm>
            <a:off x="306000" y="512950"/>
            <a:ext cx="11091600" cy="487266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The answer is B. </a:t>
            </a:r>
            <a:endParaRPr sz="2400" b="1">
              <a:solidFill>
                <a:schemeClr val="dk1"/>
              </a:solidFill>
            </a:endParaRPr>
          </a:p>
          <a:p>
            <a:pPr marL="0" lvl="0" indent="0" algn="l" rtl="0">
              <a:lnSpc>
                <a:spcPct val="90000"/>
              </a:lnSpc>
              <a:spcBef>
                <a:spcPts val="0"/>
              </a:spcBef>
              <a:spcAft>
                <a:spcPts val="0"/>
              </a:spcAft>
              <a:buClr>
                <a:schemeClr val="dk1"/>
              </a:buClr>
              <a:buSzPts val="2400"/>
              <a:buNone/>
            </a:pPr>
            <a:endParaRPr sz="2400" b="1">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This woman fulfills the diagnostic criteria for nephrotic  syndrome with nephrotic range proteinuria (urine total protein/creatinine ratio &gt;3.5), hypoalbuminemia, hypercholesterolemia, and edema.  As an adult, MCD is in the differential, but a kidney biopsy is required to diagnose her renal lesion in order to guide therapy.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Membranous nephropathy and FSGS are also in the differential. The presence of microscopic hematuria (which is seen in a minority of patients with MCD) broadens your differential to include other forms of glomerulonephritis such as IgA nephropathy.  Hepatitis B and C testing might be indicated if the biopsy findings show a lesion that might be associated with those chronic infections.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It is always a good idea to test for TB prior to starting immunosuppressive therapy, but steroids should not be used empirically in an adult nephrotic patient without a diagnostic kidney biopsy.  Diuretics should be used with caution, especially if the patient is not uncomfortable, as it can worsen the intravascular volume depletion seen in some patients.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8"/>
          <p:cNvSpPr txBox="1">
            <a:spLocks noGrp="1"/>
          </p:cNvSpPr>
          <p:nvPr>
            <p:ph type="subTitle" idx="1"/>
          </p:nvPr>
        </p:nvSpPr>
        <p:spPr>
          <a:xfrm>
            <a:off x="306000" y="1013530"/>
            <a:ext cx="11614451" cy="56554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The kidney biopsy of 30-year-old African American man presenting with nephrotic  syndrome, serum creatinine of 1.9 mg/dl, and negative testing for HIV and hepatitis B and C revealed focal and segmental glomerulosclerosis (FSGS).  He has no family history of nephrotic syndrome, FSGS, or kidney failure.  He asks if he should have genetic testing to guide his therapy.</a:t>
            </a:r>
            <a:endParaRPr/>
          </a:p>
          <a:p>
            <a:pPr marL="0" lvl="0" indent="0" algn="l" rtl="0">
              <a:lnSpc>
                <a:spcPct val="90000"/>
              </a:lnSpc>
              <a:spcBef>
                <a:spcPts val="1200"/>
              </a:spcBef>
              <a:spcAft>
                <a:spcPts val="0"/>
              </a:spcAft>
              <a:buClr>
                <a:schemeClr val="dk2"/>
              </a:buClr>
              <a:buSzPts val="2400"/>
              <a:buNone/>
            </a:pP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b="1">
                <a:solidFill>
                  <a:schemeClr val="dk1"/>
                </a:solidFill>
              </a:rPr>
              <a:t>What factors should be considered to guide the recommendation for genetic testing?</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  Family history</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B.  Evaluation for kidney transplant preparation</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C.  Age of FSGS onset</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D.  Patient interest in research</a:t>
            </a:r>
            <a:endParaRPr/>
          </a:p>
          <a:p>
            <a:pPr marL="0" lvl="0" indent="0" algn="l" rtl="0">
              <a:lnSpc>
                <a:spcPct val="90000"/>
              </a:lnSpc>
              <a:spcBef>
                <a:spcPts val="1200"/>
              </a:spcBef>
              <a:spcAft>
                <a:spcPts val="0"/>
              </a:spcAft>
              <a:buClr>
                <a:schemeClr val="dk1"/>
              </a:buClr>
              <a:buSzPts val="2400"/>
              <a:buNone/>
            </a:pPr>
            <a:r>
              <a:rPr lang="en-US" sz="2400">
                <a:solidFill>
                  <a:schemeClr val="dk1"/>
                </a:solidFill>
              </a:rPr>
              <a:t>E.  All of the above</a:t>
            </a:r>
            <a:endParaRPr/>
          </a:p>
          <a:p>
            <a:pPr marL="0" lvl="0" indent="0" algn="l" rtl="0">
              <a:lnSpc>
                <a:spcPct val="90000"/>
              </a:lnSpc>
              <a:spcBef>
                <a:spcPts val="1200"/>
              </a:spcBef>
              <a:spcAft>
                <a:spcPts val="0"/>
              </a:spcAft>
              <a:buClr>
                <a:schemeClr val="dk2"/>
              </a:buClr>
              <a:buSzPts val="2400"/>
              <a:buNone/>
            </a:pPr>
            <a:endParaRPr sz="2400">
              <a:solidFill>
                <a:schemeClr val="dk1"/>
              </a:solidFill>
            </a:endParaRPr>
          </a:p>
        </p:txBody>
      </p:sp>
      <p:sp>
        <p:nvSpPr>
          <p:cNvPr id="420" name="Google Shape;420;p58"/>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2</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9"/>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The answer is E. </a:t>
            </a:r>
            <a:endParaRPr sz="2400" b="1">
              <a:solidFill>
                <a:schemeClr val="dk1"/>
              </a:solidFill>
            </a:endParaRPr>
          </a:p>
          <a:p>
            <a:pPr marL="0" lvl="0" indent="0" algn="l" rtl="0">
              <a:lnSpc>
                <a:spcPct val="90000"/>
              </a:lnSpc>
              <a:spcBef>
                <a:spcPts val="0"/>
              </a:spcBef>
              <a:spcAft>
                <a:spcPts val="0"/>
              </a:spcAft>
              <a:buClr>
                <a:schemeClr val="dk1"/>
              </a:buClr>
              <a:buSzPts val="2400"/>
              <a:buNone/>
            </a:pPr>
            <a:endParaRPr sz="2400" b="1">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In adults with FSGS and no family history of disease, genetic testing may be considered as part of the FSGS recurrence post-transplant risk assessment. Specifically, causative  genetic  polymorphisms confer a lower risk for FSGS recurrence.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Genetic testing has been incorporated in many research studies that support discovery of disease mechanisms, novel therapeutic targets, and phenotype/genotype associations.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p:nvPr/>
        </p:nvSpPr>
        <p:spPr>
          <a:xfrm>
            <a:off x="2204122" y="234106"/>
            <a:ext cx="9560920"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00509D"/>
                </a:solidFill>
                <a:effectLst/>
                <a:uLnTx/>
                <a:uFillTx/>
                <a:latin typeface="Arial"/>
                <a:ea typeface="Arial"/>
                <a:cs typeface="Arial"/>
                <a:sym typeface="Arial"/>
              </a:rPr>
              <a:t>KDIGO THANKS THE FOLLOWING PARTNERS FOR THEIR SUPPORT OF THIS SPEAKER’S GUIDE</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74" name="Google Shape;474;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62652" y="3877207"/>
            <a:ext cx="3615726" cy="1921951"/>
          </a:xfrm>
          <a:prstGeom prst="rect">
            <a:avLst/>
          </a:prstGeom>
          <a:noFill/>
          <a:ln>
            <a:noFill/>
          </a:ln>
        </p:spPr>
      </p:pic>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42260" y="1721844"/>
            <a:ext cx="3613930" cy="1313825"/>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63655CCA-23D4-FE4E-AD0A-BEE0CE2C6D31}"/>
              </a:ext>
            </a:extLst>
          </p:cNvPr>
          <p:cNvPicPr>
            <a:picLocks noChangeAspect="1"/>
          </p:cNvPicPr>
          <p:nvPr/>
        </p:nvPicPr>
        <p:blipFill rotWithShape="1">
          <a:blip r:embed="rId5"/>
          <a:srcRect l="6411" t="8372" b="9166"/>
          <a:stretch/>
        </p:blipFill>
        <p:spPr>
          <a:xfrm>
            <a:off x="2078091" y="3980025"/>
            <a:ext cx="5087996" cy="211022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6551268-2F53-E64F-A551-11586ED75104}"/>
              </a:ext>
            </a:extLst>
          </p:cNvPr>
          <p:cNvPicPr>
            <a:picLocks noChangeAspect="1"/>
          </p:cNvPicPr>
          <p:nvPr/>
        </p:nvPicPr>
        <p:blipFill>
          <a:blip r:embed="rId6"/>
          <a:stretch>
            <a:fillRect/>
          </a:stretch>
        </p:blipFill>
        <p:spPr>
          <a:xfrm>
            <a:off x="2089909" y="1972965"/>
            <a:ext cx="4990125" cy="905010"/>
          </a:xfrm>
          <a:prstGeom prst="rect">
            <a:avLst/>
          </a:prstGeom>
        </p:spPr>
      </p:pic>
    </p:spTree>
    <p:extLst>
      <p:ext uri="{BB962C8B-B14F-4D97-AF65-F5344CB8AC3E}">
        <p14:creationId xmlns:p14="http://schemas.microsoft.com/office/powerpoint/2010/main" val="3984741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61"/>
          <p:cNvPicPr preferRelativeResize="0"/>
          <p:nvPr/>
        </p:nvPicPr>
        <p:blipFill rotWithShape="1">
          <a:blip r:embed="rId3" cstate="screen">
            <a:alphaModFix/>
            <a:extLst>
              <a:ext uri="{28A0092B-C50C-407E-A947-70E740481C1C}">
                <a14:useLocalDpi xmlns:a14="http://schemas.microsoft.com/office/drawing/2010/main"/>
              </a:ext>
            </a:extLst>
          </a:blip>
          <a:srcRect t="-87"/>
          <a:stretch/>
        </p:blipFill>
        <p:spPr>
          <a:xfrm rot="10800000" flipH="1">
            <a:off x="6259116" y="0"/>
            <a:ext cx="5942013" cy="6858000"/>
          </a:xfrm>
          <a:prstGeom prst="rect">
            <a:avLst/>
          </a:prstGeom>
          <a:noFill/>
          <a:ln>
            <a:noFill/>
          </a:ln>
        </p:spPr>
      </p:pic>
      <p:pic>
        <p:nvPicPr>
          <p:cNvPr id="440" name="Google Shape;440;p61"/>
          <p:cNvPicPr preferRelativeResize="0"/>
          <p:nvPr/>
        </p:nvPicPr>
        <p:blipFill rotWithShape="1">
          <a:blip r:embed="rId4" cstate="screen">
            <a:alphaModFix/>
            <a:extLst>
              <a:ext uri="{28A0092B-C50C-407E-A947-70E740481C1C}">
                <a14:useLocalDpi xmlns:a14="http://schemas.microsoft.com/office/drawing/2010/main"/>
              </a:ext>
            </a:extLst>
          </a:blip>
          <a:srcRect l="42740" t="597" r="4922" b="546"/>
          <a:stretch/>
        </p:blipFill>
        <p:spPr>
          <a:xfrm>
            <a:off x="0" y="0"/>
            <a:ext cx="6381029" cy="6858000"/>
          </a:xfrm>
          <a:prstGeom prst="rect">
            <a:avLst/>
          </a:prstGeom>
          <a:noFill/>
          <a:ln>
            <a:noFill/>
          </a:ln>
        </p:spPr>
      </p:pic>
      <p:sp>
        <p:nvSpPr>
          <p:cNvPr id="441" name="Google Shape;441;p61"/>
          <p:cNvSpPr/>
          <p:nvPr/>
        </p:nvSpPr>
        <p:spPr>
          <a:xfrm>
            <a:off x="12304" y="0"/>
            <a:ext cx="12188825"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2" name="Google Shape;442;p61"/>
          <p:cNvSpPr/>
          <p:nvPr/>
        </p:nvSpPr>
        <p:spPr>
          <a:xfrm>
            <a:off x="1820466" y="228600"/>
            <a:ext cx="8572500" cy="6324600"/>
          </a:xfrm>
          <a:prstGeom prst="roundRect">
            <a:avLst>
              <a:gd name="adj" fmla="val 16667"/>
            </a:avLst>
          </a:prstGeom>
          <a:solidFill>
            <a:srgbClr val="FFFFFF">
              <a:alpha val="8901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3" name="Google Shape;443;p61"/>
          <p:cNvSpPr txBox="1"/>
          <p:nvPr/>
        </p:nvSpPr>
        <p:spPr>
          <a:xfrm>
            <a:off x="1942201" y="496888"/>
            <a:ext cx="832903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509D"/>
                </a:solidFill>
                <a:latin typeface="Arial"/>
                <a:ea typeface="Arial"/>
                <a:cs typeface="Arial"/>
                <a:sym typeface="Arial"/>
              </a:rPr>
              <a:t>FOLLOW KDIGO</a:t>
            </a:r>
            <a:endParaRPr sz="1400" b="0" i="0" u="none" strike="noStrike" cap="none">
              <a:solidFill>
                <a:srgbClr val="000000"/>
              </a:solidFill>
              <a:latin typeface="Arial"/>
              <a:ea typeface="Arial"/>
              <a:cs typeface="Arial"/>
              <a:sym typeface="Arial"/>
            </a:endParaRPr>
          </a:p>
        </p:txBody>
      </p:sp>
      <p:grpSp>
        <p:nvGrpSpPr>
          <p:cNvPr id="444" name="Google Shape;444;p61"/>
          <p:cNvGrpSpPr/>
          <p:nvPr/>
        </p:nvGrpSpPr>
        <p:grpSpPr>
          <a:xfrm>
            <a:off x="4300141" y="1600200"/>
            <a:ext cx="3613150" cy="4465320"/>
            <a:chOff x="2971800" y="1524000"/>
            <a:chExt cx="3613150" cy="4465320"/>
          </a:xfrm>
        </p:grpSpPr>
        <p:pic>
          <p:nvPicPr>
            <p:cNvPr id="445" name="Google Shape;445;p61"/>
            <p:cNvPicPr preferRelativeResize="0"/>
            <p:nvPr/>
          </p:nvPicPr>
          <p:blipFill rotWithShape="1">
            <a:blip r:embed="rId5">
              <a:alphaModFix/>
            </a:blip>
            <a:srcRect/>
            <a:stretch/>
          </p:blipFill>
          <p:spPr>
            <a:xfrm>
              <a:off x="3048000" y="27432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446" name="Google Shape;446;p61"/>
            <p:cNvPicPr preferRelativeResize="0"/>
            <p:nvPr/>
          </p:nvPicPr>
          <p:blipFill rotWithShape="1">
            <a:blip r:embed="rId6">
              <a:alphaModFix/>
            </a:blip>
            <a:srcRect/>
            <a:stretch/>
          </p:blipFill>
          <p:spPr>
            <a:xfrm>
              <a:off x="3048000" y="399288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447" name="Google Shape;447;p61"/>
            <p:cNvSpPr txBox="1"/>
            <p:nvPr/>
          </p:nvSpPr>
          <p:spPr>
            <a:xfrm>
              <a:off x="4151313" y="2860675"/>
              <a:ext cx="1716087"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448" name="Google Shape;448;p61"/>
            <p:cNvSpPr txBox="1"/>
            <p:nvPr/>
          </p:nvSpPr>
          <p:spPr>
            <a:xfrm>
              <a:off x="4038600" y="4125913"/>
              <a:ext cx="1939925"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449" name="Google Shape;449;p61"/>
            <p:cNvSpPr txBox="1"/>
            <p:nvPr/>
          </p:nvSpPr>
          <p:spPr>
            <a:xfrm>
              <a:off x="4114800" y="1676400"/>
              <a:ext cx="2470150"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www.kdigo.org</a:t>
              </a:r>
              <a:endParaRPr sz="1400" b="0" i="0" u="none" strike="noStrike" cap="none">
                <a:solidFill>
                  <a:srgbClr val="000000"/>
                </a:solidFill>
                <a:latin typeface="Arial"/>
                <a:ea typeface="Arial"/>
                <a:cs typeface="Arial"/>
                <a:sym typeface="Arial"/>
              </a:endParaRPr>
            </a:p>
          </p:txBody>
        </p:sp>
        <p:pic>
          <p:nvPicPr>
            <p:cNvPr id="450" name="Google Shape;450;p61" descr="KDIGO_LogoColor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71800" y="1524000"/>
              <a:ext cx="931863" cy="838200"/>
            </a:xfrm>
            <a:prstGeom prst="rect">
              <a:avLst/>
            </a:prstGeom>
            <a:noFill/>
            <a:ln>
              <a:noFill/>
            </a:ln>
          </p:spPr>
        </p:pic>
        <p:sp>
          <p:nvSpPr>
            <p:cNvPr id="451" name="Google Shape;451;p61"/>
            <p:cNvSpPr txBox="1"/>
            <p:nvPr/>
          </p:nvSpPr>
          <p:spPr>
            <a:xfrm>
              <a:off x="4114800" y="5334000"/>
              <a:ext cx="1939925"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pic>
          <p:nvPicPr>
            <p:cNvPr id="452" name="Google Shape;452;p61" descr="instagram-Logo-PNG-Transparent-Background-download.png"/>
            <p:cNvPicPr preferRelativeResize="0"/>
            <p:nvPr/>
          </p:nvPicPr>
          <p:blipFill rotWithShape="1">
            <a:blip r:embed="rId8">
              <a:alphaModFix/>
            </a:blip>
            <a:srcRect/>
            <a:stretch/>
          </p:blipFill>
          <p:spPr>
            <a:xfrm>
              <a:off x="3048000" y="52578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grpSp>
      <p:sp>
        <p:nvSpPr>
          <p:cNvPr id="453" name="Google Shape;453;p61"/>
          <p:cNvSpPr txBox="1"/>
          <p:nvPr/>
        </p:nvSpPr>
        <p:spPr>
          <a:xfrm>
            <a:off x="13854428" y="-78828"/>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body" idx="3"/>
          </p:nvPr>
        </p:nvSpPr>
        <p:spPr>
          <a:xfrm>
            <a:off x="306000" y="53340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700"/>
              <a:buNone/>
            </a:pPr>
            <a:r>
              <a:rPr lang="en-US"/>
              <a:t>Terminology</a:t>
            </a:r>
            <a:endParaRPr/>
          </a:p>
        </p:txBody>
      </p:sp>
      <p:sp>
        <p:nvSpPr>
          <p:cNvPr id="87" name="Google Shape;87;p13"/>
          <p:cNvSpPr txBox="1">
            <a:spLocks noGrp="1"/>
          </p:cNvSpPr>
          <p:nvPr>
            <p:ph type="body" idx="4"/>
          </p:nvPr>
        </p:nvSpPr>
        <p:spPr>
          <a:xfrm>
            <a:off x="5922001" y="1260000"/>
            <a:ext cx="6011694" cy="4500000"/>
          </a:xfrm>
          <a:prstGeom prst="rect">
            <a:avLst/>
          </a:prstGeom>
          <a:noFill/>
          <a:ln>
            <a:noFill/>
          </a:ln>
        </p:spPr>
        <p:txBody>
          <a:bodyPr spcFirstLastPara="1" wrap="square" lIns="91425" tIns="45700" rIns="91425" bIns="45700" anchor="t" anchorCtr="0">
            <a:noAutofit/>
          </a:bodyPr>
          <a:lstStyle/>
          <a:p>
            <a:pPr marL="228531" lvl="0" indent="-228531" algn="l" rtl="0">
              <a:lnSpc>
                <a:spcPct val="90000"/>
              </a:lnSpc>
              <a:spcBef>
                <a:spcPts val="0"/>
              </a:spcBef>
              <a:spcAft>
                <a:spcPts val="0"/>
              </a:spcAft>
              <a:buClr>
                <a:srgbClr val="004990"/>
              </a:buClr>
              <a:buSzPts val="2400"/>
              <a:buChar char="•"/>
            </a:pPr>
            <a:r>
              <a:rPr lang="en-US" sz="2400"/>
              <a:t>The terms “minimal change disease” (MCD) and “focal segmental glomerulosclerosis” (FSGS) remain relevant.</a:t>
            </a:r>
            <a:endParaRPr/>
          </a:p>
          <a:p>
            <a:pPr marL="0" lvl="0" indent="0" algn="l" rtl="0">
              <a:lnSpc>
                <a:spcPct val="90000"/>
              </a:lnSpc>
              <a:spcBef>
                <a:spcPts val="0"/>
              </a:spcBef>
              <a:spcAft>
                <a:spcPts val="0"/>
              </a:spcAft>
              <a:buClr>
                <a:srgbClr val="004990"/>
              </a:buClr>
              <a:buSzPts val="2400"/>
              <a:buNone/>
            </a:pPr>
            <a:endParaRPr/>
          </a:p>
          <a:p>
            <a:pPr marL="228531" lvl="0" indent="-228531" algn="l" rtl="0">
              <a:lnSpc>
                <a:spcPct val="90000"/>
              </a:lnSpc>
              <a:spcBef>
                <a:spcPts val="1200"/>
              </a:spcBef>
              <a:spcAft>
                <a:spcPts val="0"/>
              </a:spcAft>
              <a:buClr>
                <a:srgbClr val="004990"/>
              </a:buClr>
              <a:buSzPts val="2400"/>
              <a:buChar char="•"/>
            </a:pPr>
            <a:r>
              <a:rPr lang="en-US" sz="2400"/>
              <a:t>Although there may be pathophysiologic overlap between MCD and FSGS, the presence of focal and segmental sclerosis by light microscopy has diagnostic and prognostic importance.</a:t>
            </a:r>
            <a:endParaRPr/>
          </a:p>
          <a:p>
            <a:pPr marL="228531" lvl="0" indent="-101594" algn="l" rtl="0">
              <a:lnSpc>
                <a:spcPct val="90000"/>
              </a:lnSpc>
              <a:spcBef>
                <a:spcPts val="1200"/>
              </a:spcBef>
              <a:spcAft>
                <a:spcPts val="0"/>
              </a:spcAft>
              <a:buClr>
                <a:srgbClr val="004990"/>
              </a:buClr>
              <a:buSzPts val="1999"/>
              <a:buNone/>
            </a:pPr>
            <a:endParaRPr/>
          </a:p>
        </p:txBody>
      </p:sp>
      <p:pic>
        <p:nvPicPr>
          <p:cNvPr id="88" name="Google Shape;88;p13"/>
          <p:cNvPicPr preferRelativeResize="0"/>
          <p:nvPr/>
        </p:nvPicPr>
        <p:blipFill rotWithShape="1">
          <a:blip r:embed="rId3">
            <a:alphaModFix/>
          </a:blip>
          <a:srcRect/>
          <a:stretch/>
        </p:blipFill>
        <p:spPr>
          <a:xfrm>
            <a:off x="1040598" y="1260000"/>
            <a:ext cx="3560373" cy="54198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p:nvPr/>
        </p:nvSpPr>
        <p:spPr>
          <a:xfrm>
            <a:off x="293422" y="5051088"/>
            <a:ext cx="11898578" cy="14773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To discriminate between MCD and FSGS by kidney biopsy,</a:t>
            </a:r>
            <a:r>
              <a:rPr lang="en-US" sz="2400" b="1" i="1" u="none" strike="noStrike" cap="none">
                <a:solidFill>
                  <a:schemeClr val="dk2"/>
                </a:solidFill>
                <a:latin typeface="Arial"/>
                <a:ea typeface="Arial"/>
                <a:cs typeface="Arial"/>
                <a:sym typeface="Arial"/>
              </a:rPr>
              <a:t> at least 20 glomeruli are </a:t>
            </a:r>
            <a:endParaRPr sz="2400" b="1" i="1"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1" u="none" strike="noStrike" cap="none">
                <a:solidFill>
                  <a:schemeClr val="dk2"/>
                </a:solidFill>
                <a:latin typeface="Arial"/>
                <a:ea typeface="Arial"/>
                <a:cs typeface="Arial"/>
                <a:sym typeface="Arial"/>
              </a:rPr>
              <a:t>needed</a:t>
            </a:r>
            <a:r>
              <a:rPr lang="en-US" sz="2400" b="0" i="0" u="none" strike="noStrike" cap="none">
                <a:solidFill>
                  <a:schemeClr val="dk2"/>
                </a:solidFill>
                <a:latin typeface="Arial"/>
                <a:ea typeface="Arial"/>
                <a:cs typeface="Arial"/>
                <a:sym typeface="Arial"/>
              </a:rPr>
              <a:t>, and biopsies performed soon after diagnosis may only show MCD, but the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patients may later develop FSGS.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94" name="Google Shape;94;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6050" y="504125"/>
            <a:ext cx="11469312" cy="42467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5"/>
          <p:cNvPicPr preferRelativeResize="0"/>
          <p:nvPr/>
        </p:nvPicPr>
        <p:blipFill rotWithShape="1">
          <a:blip r:embed="rId3">
            <a:alphaModFix/>
          </a:blip>
          <a:srcRect/>
          <a:stretch/>
        </p:blipFill>
        <p:spPr>
          <a:xfrm>
            <a:off x="112927" y="436293"/>
            <a:ext cx="11687175" cy="3133725"/>
          </a:xfrm>
          <a:prstGeom prst="rect">
            <a:avLst/>
          </a:prstGeom>
          <a:noFill/>
          <a:ln>
            <a:noFill/>
          </a:ln>
        </p:spPr>
      </p:pic>
      <p:pic>
        <p:nvPicPr>
          <p:cNvPr id="100" name="Google Shape;100;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08223" y="3685400"/>
            <a:ext cx="2493491" cy="179173"/>
          </a:xfrm>
          <a:prstGeom prst="rect">
            <a:avLst/>
          </a:prstGeom>
          <a:noFill/>
          <a:ln>
            <a:noFill/>
          </a:ln>
        </p:spPr>
      </p:pic>
      <p:sp>
        <p:nvSpPr>
          <p:cNvPr id="101" name="Google Shape;101;p15"/>
          <p:cNvSpPr/>
          <p:nvPr/>
        </p:nvSpPr>
        <p:spPr>
          <a:xfrm>
            <a:off x="1969994" y="4000381"/>
            <a:ext cx="8666630"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1" u="none" strike="noStrike" cap="none">
                <a:solidFill>
                  <a:srgbClr val="000000"/>
                </a:solidFill>
                <a:latin typeface="Arial"/>
                <a:ea typeface="Arial"/>
                <a:cs typeface="Arial"/>
                <a:sym typeface="Arial"/>
              </a:rPr>
              <a:t>“MCD refers to nephrotic syndrome in which glomeruli</a:t>
            </a:r>
            <a:endParaRPr/>
          </a:p>
          <a:p>
            <a:pPr marL="0" marR="0" lvl="0" indent="0" algn="l" rtl="0">
              <a:lnSpc>
                <a:spcPct val="100000"/>
              </a:lnSpc>
              <a:spcBef>
                <a:spcPts val="0"/>
              </a:spcBef>
              <a:spcAft>
                <a:spcPts val="0"/>
              </a:spcAft>
              <a:buNone/>
            </a:pPr>
            <a:r>
              <a:rPr lang="en-US" sz="2400" b="0" i="1" u="none" strike="noStrike" cap="none">
                <a:solidFill>
                  <a:srgbClr val="000000"/>
                </a:solidFill>
                <a:latin typeface="Arial"/>
                <a:ea typeface="Arial"/>
                <a:cs typeface="Arial"/>
                <a:sym typeface="Arial"/>
              </a:rPr>
              <a:t>appear normal or with very subtle morphologic changes under light microscopy, with podocyte foot process fusion or effacement found on electron microscopy.  MCD represents the most common type of nephrotic syndrome in children (~80%), whereas in adults it accounts for 10% to 20% of cases.”</a:t>
            </a:r>
            <a:endParaRPr sz="2400" b="0" i="1" u="none" strike="noStrike" cap="none">
              <a:solidFill>
                <a:srgbClr val="000000"/>
              </a:solidFill>
              <a:latin typeface="Arial"/>
              <a:ea typeface="Arial"/>
              <a:cs typeface="Arial"/>
              <a:sym typeface="Arial"/>
            </a:endParaRPr>
          </a:p>
        </p:txBody>
      </p:sp>
      <p:sp>
        <p:nvSpPr>
          <p:cNvPr id="102" name="Google Shape;102;p15"/>
          <p:cNvSpPr txBox="1"/>
          <p:nvPr/>
        </p:nvSpPr>
        <p:spPr>
          <a:xfrm>
            <a:off x="5529888" y="6479420"/>
            <a:ext cx="5106735" cy="2308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Feehally J, Floege J, Tonelli M, Johnson RJ.  Comprehensive Clinical Nephrology, 6</a:t>
            </a:r>
            <a:r>
              <a:rPr lang="en-US" sz="900" b="0" i="0" u="none" strike="noStrike" cap="none" baseline="30000">
                <a:solidFill>
                  <a:srgbClr val="000000"/>
                </a:solidFill>
                <a:latin typeface="Arial"/>
                <a:ea typeface="Arial"/>
                <a:cs typeface="Arial"/>
                <a:sym typeface="Arial"/>
              </a:rPr>
              <a:t>th</a:t>
            </a:r>
            <a:r>
              <a:rPr lang="en-US" sz="900" b="0" i="0" u="none" strike="noStrike" cap="none">
                <a:solidFill>
                  <a:srgbClr val="000000"/>
                </a:solidFill>
                <a:latin typeface="Arial"/>
                <a:ea typeface="Arial"/>
                <a:cs typeface="Arial"/>
                <a:sym typeface="Arial"/>
              </a:rPr>
              <a:t> Edn (2019)</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p:nvPr/>
        </p:nvSpPr>
        <p:spPr>
          <a:xfrm>
            <a:off x="6369804" y="836908"/>
            <a:ext cx="5439904"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In children, kidney biopsy is not usually performed in patients that </a:t>
            </a:r>
            <a:endParaRPr sz="2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respond to prednisone treatment. </a:t>
            </a:r>
            <a:endParaRPr sz="2400" b="0" i="0" u="none" strike="noStrike" cap="none">
              <a:solidFill>
                <a:schemeClr val="dk2"/>
              </a:solidFill>
              <a:latin typeface="Arial"/>
              <a:ea typeface="Arial"/>
              <a:cs typeface="Arial"/>
              <a:sym typeface="Arial"/>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Arial"/>
                <a:ea typeface="Arial"/>
                <a:cs typeface="Arial"/>
                <a:sym typeface="Arial"/>
              </a:rPr>
              <a:t>Response to prednisone treatment and timing of relapses allows classiﬁcation of childhood nephrotic syndrome</a:t>
            </a:r>
            <a:endParaRPr sz="1400" b="0" i="0" u="none" strike="noStrike" cap="none">
              <a:solidFill>
                <a:srgbClr val="000000"/>
              </a:solidFill>
              <a:latin typeface="Arial"/>
              <a:ea typeface="Arial"/>
              <a:cs typeface="Arial"/>
              <a:sym typeface="Arial"/>
            </a:endParaRPr>
          </a:p>
        </p:txBody>
      </p:sp>
      <p:pic>
        <p:nvPicPr>
          <p:cNvPr id="108" name="Google Shape;108;p16"/>
          <p:cNvPicPr preferRelativeResize="0"/>
          <p:nvPr/>
        </p:nvPicPr>
        <p:blipFill rotWithShape="1">
          <a:blip r:embed="rId3">
            <a:alphaModFix/>
          </a:blip>
          <a:srcRect/>
          <a:stretch/>
        </p:blipFill>
        <p:spPr>
          <a:xfrm>
            <a:off x="211627" y="836908"/>
            <a:ext cx="5951773" cy="3967848"/>
          </a:xfrm>
          <a:prstGeom prst="rect">
            <a:avLst/>
          </a:prstGeom>
          <a:noFill/>
          <a:ln>
            <a:noFill/>
          </a:ln>
        </p:spPr>
      </p:pic>
    </p:spTree>
  </p:cSld>
  <p:clrMapOvr>
    <a:masterClrMapping/>
  </p:clrMapOvr>
</p:sld>
</file>

<file path=ppt/theme/theme1.xml><?xml version="1.0" encoding="utf-8"?>
<a:theme xmlns:a="http://schemas.openxmlformats.org/drawingml/2006/main" name="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3055</Words>
  <Application>Microsoft Macintosh PowerPoint</Application>
  <PresentationFormat>Widescreen</PresentationFormat>
  <Paragraphs>182</Paragraphs>
  <Slides>54</Slides>
  <Notes>54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54</vt:i4>
      </vt:variant>
    </vt:vector>
  </HeadingPairs>
  <TitlesOfParts>
    <vt:vector size="59" baseType="lpstr">
      <vt:lpstr>Arial</vt:lpstr>
      <vt:lpstr>Calibri</vt:lpstr>
      <vt:lpstr>Courier New</vt:lpstr>
      <vt:lpstr>KDIGO Branded – Green</vt:lpstr>
      <vt:lpstr>1_KDIGO Branded – Green</vt:lpstr>
      <vt:lpstr> MANAGEMENT AND TREATMENT OF GLOMERULAR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VIGNETTES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MANAGEMENT AND TREATMENT OF GLOMERULAR DISEASES</dc:title>
  <cp:lastModifiedBy>Tanya Green</cp:lastModifiedBy>
  <cp:revision>3</cp:revision>
  <dcterms:modified xsi:type="dcterms:W3CDTF">2020-04-17T09:54:10Z</dcterms:modified>
</cp:coreProperties>
</file>