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7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45" r:id="rId77"/>
    <p:sldId id="332" r:id="rId7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5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0"/>
  </p:normalViewPr>
  <p:slideViewPr>
    <p:cSldViewPr snapToGrid="0">
      <p:cViewPr varScale="1">
        <p:scale>
          <a:sx n="99" d="100"/>
          <a:sy n="99" d="100"/>
        </p:scale>
        <p:origin x="520" y="184"/>
      </p:cViewPr>
      <p:guideLst>
        <p:guide orient="horz" pos="22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 name="Google Shape;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This introduced a categorization of membranous nephropathy based on the detectable auto-antibodies versus nephropathy not associated with either antibody. Membranous nephropathy associated with other disease processes (infections, systemic lupus erythematosus, sarcoidosis, malignancies) constitutes a separate category </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Source (left):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130" name="Google Shape;13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171" name="Google Shape;17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8" name="Google Shape;17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rPr>
              <a:t>The speciﬁcity of THSD7A antibodies in diagnosing membranous nephropathy is not well established.</a:t>
            </a:r>
            <a:endParaRPr/>
          </a:p>
          <a:p>
            <a:pPr marL="0" lvl="0" indent="0" algn="l" rtl="0">
              <a:lnSpc>
                <a:spcPct val="100000"/>
              </a:lnSpc>
              <a:spcBef>
                <a:spcPts val="0"/>
              </a:spcBef>
              <a:spcAft>
                <a:spcPts val="0"/>
              </a:spcAft>
              <a:buSzPts val="1400"/>
              <a:buNone/>
            </a:pPr>
            <a:r>
              <a:rPr lang="en-US" sz="1200">
                <a:solidFill>
                  <a:schemeClr val="dk1"/>
                </a:solidFill>
              </a:rPr>
              <a:t>The presence of PLA2R antibodies does not allow exclusion of a concurrent infection or cancer.</a:t>
            </a:r>
            <a:endParaRPr/>
          </a:p>
          <a:p>
            <a:pPr marL="0" lvl="0" indent="0" algn="l" rtl="0">
              <a:lnSpc>
                <a:spcPct val="100000"/>
              </a:lnSpc>
              <a:spcBef>
                <a:spcPts val="0"/>
              </a:spcBef>
              <a:spcAft>
                <a:spcPts val="0"/>
              </a:spcAft>
              <a:buSzPts val="1400"/>
              <a:buNone/>
            </a:pPr>
            <a:endParaRPr/>
          </a:p>
        </p:txBody>
      </p:sp>
      <p:sp>
        <p:nvSpPr>
          <p:cNvPr id="197" name="Google Shape;1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When immunosuppressive therapy is contemplated, performing a kidney biopsy is still recom- mended to exclude another concomitant process and to estimate the extent of chronic fibrosis. </a:t>
            </a:r>
            <a:endParaRPr/>
          </a:p>
        </p:txBody>
      </p:sp>
      <p:sp>
        <p:nvSpPr>
          <p:cNvPr id="206" name="Google Shape;20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Kidney Disease: Improving Global Outcomes (KDIGO) published its ﬁrst guideline on glomerular diseases in 2012.  Available online at www.kdigo.org</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0" name="Google Shape;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225" name="Google Shape;22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234" name="Google Shape;23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242" name="Google Shape;2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249" name="Google Shape;24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5" name="Google Shape;25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Models that use other cutoff points or that include the serial measurement of urinary low-molecular weight proteins, serum albumin, and eGFR may allow better assessment of the risk of disease complications and/or progression. </a:t>
            </a:r>
            <a:endParaRPr/>
          </a:p>
        </p:txBody>
      </p:sp>
      <p:sp>
        <p:nvSpPr>
          <p:cNvPr id="265" name="Google Shape;2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 enormous advances in understanding the pathogenesis of glomerular diseases, identiﬁcation of new diagnostic biomarkers, and emerging therapies, about 100 experts from various disciplines (nephrology, pathology, rheumatology, pediatrics) and organizations (academia, pharmaceutical industry) convened on November 17–19, 2017 for the KDIGO Controversies Conference on Glomerular Diseases. Through plenary sessions and small group discussions, the conference aimed to evaluate consensus and controversies in nomenclature, general work-up, and management of glomerular diseases, future needs in research, and, in particular, the critical assessment of existing guideline recommendations.</a:t>
            </a:r>
            <a:endParaRPr/>
          </a:p>
        </p:txBody>
      </p:sp>
      <p:sp>
        <p:nvSpPr>
          <p:cNvPr id="67" name="Google Shape;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availability of less toxic treatments may lead to earlier initiation of immunotherapy to allow more rapid disappearance of symptoms of nephrotic syndrome.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Apart from small kidney size, there is no other threshold for which treatment is deemed futile.  Therapy can stabilize even patients with eGFR &lt;30 ml/min/1.73 m</a:t>
            </a:r>
            <a:r>
              <a:rPr lang="en-US" sz="1200" baseline="30000">
                <a:solidFill>
                  <a:schemeClr val="dk1"/>
                </a:solidFill>
                <a:latin typeface="Calibri"/>
                <a:ea typeface="Calibri"/>
                <a:cs typeface="Calibri"/>
                <a:sym typeface="Calibri"/>
              </a:rPr>
              <a:t>2</a:t>
            </a:r>
            <a:r>
              <a:rPr lang="en-US" sz="1200">
                <a:solidFill>
                  <a:schemeClr val="dk1"/>
                </a:solidFill>
                <a:latin typeface="Calibri"/>
                <a:ea typeface="Calibri"/>
                <a:cs typeface="Calibri"/>
                <a:sym typeface="Calibri"/>
              </a:rPr>
              <a:t>. </a:t>
            </a:r>
            <a:endParaRPr/>
          </a:p>
        </p:txBody>
      </p:sp>
      <p:sp>
        <p:nvSpPr>
          <p:cNvPr id="316" name="Google Shape;31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Given their toxicity, alkylating agents should only be prescribed by experienced physicians and restricted to patients at high risk of progression. </a:t>
            </a:r>
            <a:endParaRPr/>
          </a:p>
        </p:txBody>
      </p:sp>
      <p:sp>
        <p:nvSpPr>
          <p:cNvPr id="338" name="Google Shape;33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Source: van de Logt AE et al.  Expert Rev Clin Pharmacol. 2016; 9:1463-1478.</a:t>
            </a:r>
            <a:endParaRPr/>
          </a:p>
        </p:txBody>
      </p:sp>
      <p:sp>
        <p:nvSpPr>
          <p:cNvPr id="358" name="Google Shape;358;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 name="Google Shape;7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The KDIGO Controversies Conference on Glomerular Diseases resulted in two publications in </a:t>
            </a:r>
            <a:r>
              <a:rPr lang="en-US" sz="1200" i="1">
                <a:solidFill>
                  <a:schemeClr val="dk1"/>
                </a:solidFill>
                <a:latin typeface="Calibri"/>
                <a:ea typeface="Calibri"/>
                <a:cs typeface="Calibri"/>
                <a:sym typeface="Calibri"/>
              </a:rPr>
              <a:t>Kidney International </a:t>
            </a:r>
            <a:r>
              <a:rPr lang="en-US" sz="1200">
                <a:solidFill>
                  <a:schemeClr val="dk1"/>
                </a:solidFill>
                <a:latin typeface="Calibri"/>
                <a:ea typeface="Calibri"/>
                <a:cs typeface="Calibri"/>
                <a:sym typeface="Calibri"/>
              </a:rPr>
              <a:t>in 2018.  </a:t>
            </a:r>
            <a:endParaRPr/>
          </a:p>
        </p:txBody>
      </p:sp>
      <p:sp>
        <p:nvSpPr>
          <p:cNvPr id="76" name="Google Shape;7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Source: van de Logt AE et al.  Expert Rev Clin Pharmacol. 2016; 9:1463-1478.</a:t>
            </a:r>
            <a:endParaRPr/>
          </a:p>
        </p:txBody>
      </p:sp>
      <p:sp>
        <p:nvSpPr>
          <p:cNvPr id="364" name="Google Shape;36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Other immunosuppressive agents only used proteinuria reduction as the endpoint. </a:t>
            </a:r>
            <a:endParaRPr/>
          </a:p>
        </p:txBody>
      </p:sp>
      <p:sp>
        <p:nvSpPr>
          <p:cNvPr id="388" name="Google Shape;38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Other immunosuppressive agents only used proteinuria reduction as the endpoint. </a:t>
            </a:r>
            <a:endParaRPr/>
          </a:p>
        </p:txBody>
      </p:sp>
      <p:sp>
        <p:nvSpPr>
          <p:cNvPr id="395" name="Google Shape;395;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Continued daily use of a calcineurin inhibitors may maintain remission; however, the consequences of long-term therapy are unknown</a:t>
            </a:r>
            <a:endParaRPr/>
          </a:p>
        </p:txBody>
      </p:sp>
      <p:sp>
        <p:nvSpPr>
          <p:cNvPr id="419" name="Google Shape;419;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0" name="Google Shape;44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choice of first-line therapy still awaits direct head-to-head trials. It is likely that the choice of therapy may be determined by improved risk-stratification models. </a:t>
            </a:r>
            <a:endParaRPr/>
          </a:p>
        </p:txBody>
      </p:sp>
      <p:sp>
        <p:nvSpPr>
          <p:cNvPr id="459" name="Google Shape;459;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7" name="Google Shape;46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4" name="Google Shape;4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 name="Google Shape;8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Courtesy of Dr. Pierre Ronco</a:t>
            </a:r>
            <a:endParaRPr/>
          </a:p>
        </p:txBody>
      </p:sp>
      <p:sp>
        <p:nvSpPr>
          <p:cNvPr id="514" name="Google Shape;514;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0" name="Google Shape;52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0" name="Google Shape;530;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 name="Google Shape;54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98" name="Google Shape;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2" name="Google Shape;58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7" name="Google Shape;58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3" name="Google Shape;59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75</a:t>
            </a:fld>
            <a:endParaRPr>
              <a:solidFill>
                <a:srgbClr val="000000"/>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9" name="Google Shape;46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73058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Source: Feehally J, Floege J, Tonelli M, Johnson RJ.  Comprehensive Clinical Nephrology, 6</a:t>
            </a:r>
            <a:r>
              <a:rPr lang="en-US" baseline="30000"/>
              <a:t>th</a:t>
            </a:r>
            <a:r>
              <a:rPr lang="en-US"/>
              <a:t> Edn (2019)</a:t>
            </a:r>
            <a:endParaRPr/>
          </a:p>
          <a:p>
            <a:pPr marL="0" lvl="0" indent="0" algn="l" rtl="0">
              <a:lnSpc>
                <a:spcPct val="100000"/>
              </a:lnSpc>
              <a:spcBef>
                <a:spcPts val="0"/>
              </a:spcBef>
              <a:spcAft>
                <a:spcPts val="0"/>
              </a:spcAft>
              <a:buSzPts val="1400"/>
              <a:buNone/>
            </a:pPr>
            <a:endParaRPr/>
          </a:p>
        </p:txBody>
      </p:sp>
      <p:sp>
        <p:nvSpPr>
          <p:cNvPr id="106" name="Google Shape;1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b="1143"/>
          <a:stretch/>
        </p:blipFill>
        <p:spPr>
          <a:xfrm>
            <a:off x="0" y="1"/>
            <a:ext cx="12192000" cy="6858000"/>
          </a:xfrm>
          <a:prstGeom prst="rect">
            <a:avLst/>
          </a:prstGeom>
          <a:noFill/>
          <a:ln>
            <a:noFill/>
          </a:ln>
        </p:spPr>
      </p:pic>
      <p:sp>
        <p:nvSpPr>
          <p:cNvPr id="12" name="Google Shape;12;p2"/>
          <p:cNvSpPr/>
          <p:nvPr/>
        </p:nvSpPr>
        <p:spPr>
          <a:xfrm>
            <a:off x="1727200" y="0"/>
            <a:ext cx="8737600" cy="6858001"/>
          </a:xfrm>
          <a:prstGeom prst="rect">
            <a:avLst/>
          </a:prstGeom>
          <a:solidFill>
            <a:schemeClr val="lt1">
              <a:alpha val="8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3" name="Google Shape;13;p2"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37200" y="169391"/>
            <a:ext cx="1117600" cy="1005424"/>
          </a:xfrm>
          <a:prstGeom prst="rect">
            <a:avLst/>
          </a:prstGeom>
          <a:noFill/>
          <a:ln>
            <a:noFill/>
          </a:ln>
        </p:spPr>
      </p:pic>
      <p:sp>
        <p:nvSpPr>
          <p:cNvPr id="14" name="Google Shape;14;p2"/>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526534"/>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18" name="Google Shape;18;p3"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1" name="Google Shape;21;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2" name="Google Shape;22;p4"/>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27" name="Google Shape;27;p5"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28" name="Google Shape;28;p5"/>
          <p:cNvSpPr txBox="1">
            <a:spLocks noGrp="1"/>
          </p:cNvSpPr>
          <p:nvPr>
            <p:ph type="body" idx="1"/>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column Content">
  <p:cSld name="Title and Two-column Content">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2" name="Google Shape;32;p6"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33" name="Google Shape;33;p6"/>
          <p:cNvSpPr txBox="1">
            <a:spLocks noGrp="1"/>
          </p:cNvSpPr>
          <p:nvPr>
            <p:ph type="subTitle" idx="1"/>
          </p:nvPr>
        </p:nvSpPr>
        <p:spPr>
          <a:xfrm>
            <a:off x="306000" y="1260000"/>
            <a:ext cx="5472000" cy="45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34" name="Google Shape;34;p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6" name="Google Shape;36;p6"/>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line Title and Two-column Content">
  <p:cSld name="Two-line Title and Two-column Content">
    <p:spTree>
      <p:nvGrpSpPr>
        <p:cNvPr id="1" name="Shape 37"/>
        <p:cNvGrpSpPr/>
        <p:nvPr/>
      </p:nvGrpSpPr>
      <p:grpSpPr>
        <a:xfrm>
          <a:off x="0" y="0"/>
          <a:ext cx="0" cy="0"/>
          <a:chOff x="0" y="0"/>
          <a:chExt cx="0" cy="0"/>
        </a:xfrm>
      </p:grpSpPr>
      <p:pic>
        <p:nvPicPr>
          <p:cNvPr id="38" name="Google Shape;38;p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2192000" cy="296166"/>
          </a:xfrm>
          <a:prstGeom prst="rect">
            <a:avLst/>
          </a:prstGeom>
          <a:noFill/>
          <a:ln>
            <a:noFill/>
          </a:ln>
        </p:spPr>
      </p:pic>
      <p:pic>
        <p:nvPicPr>
          <p:cNvPr id="39" name="Google Shape;39;p7"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0" name="Google Shape;40;p7"/>
          <p:cNvSpPr txBox="1">
            <a:spLocks noGrp="1"/>
          </p:cNvSpPr>
          <p:nvPr>
            <p:ph type="subTitle" idx="1"/>
          </p:nvPr>
        </p:nvSpPr>
        <p:spPr>
          <a:xfrm>
            <a:off x="306000" y="1650206"/>
            <a:ext cx="5472000" cy="410979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2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R="0" lvl="2"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R="0" lvl="3"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41" name="Google Shape;41;p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Google Shape;42;p7"/>
          <p:cNvSpPr txBox="1">
            <a:spLocks noGrp="1"/>
          </p:cNvSpPr>
          <p:nvPr>
            <p:ph type="body" idx="3"/>
          </p:nvPr>
        </p:nvSpPr>
        <p:spPr>
          <a:xfrm>
            <a:off x="306000" y="533400"/>
            <a:ext cx="11091600" cy="8679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dk2"/>
              </a:buClr>
              <a:buSzPts val="2800"/>
              <a:buFont typeface="Arial"/>
              <a:buNone/>
              <a:defRPr sz="2800" b="1" i="0" u="none" strike="noStrike" cap="none">
                <a:solidFill>
                  <a:schemeClr val="dk2"/>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7"/>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200"/>
              </a:spcBef>
              <a:spcAft>
                <a:spcPts val="0"/>
              </a:spcAft>
              <a:buClr>
                <a:srgbClr val="004990"/>
              </a:buClr>
              <a:buSzPts val="2000"/>
              <a:buFont typeface="Arial"/>
              <a:buChar char="•"/>
              <a:defRPr sz="2000" b="0" i="0" u="none" strike="noStrike" cap="none">
                <a:solidFill>
                  <a:srgbClr val="004990"/>
                </a:solidFill>
                <a:latin typeface="Arial"/>
                <a:ea typeface="Arial"/>
                <a:cs typeface="Arial"/>
                <a:sym typeface="Arial"/>
              </a:defRPr>
            </a:lvl1pPr>
            <a:lvl2pPr marL="914400" marR="0" lvl="1" indent="-342900" algn="l" rtl="0">
              <a:lnSpc>
                <a:spcPct val="90000"/>
              </a:lnSpc>
              <a:spcBef>
                <a:spcPts val="600"/>
              </a:spcBef>
              <a:spcAft>
                <a:spcPts val="0"/>
              </a:spcAft>
              <a:buClr>
                <a:srgbClr val="004990"/>
              </a:buClr>
              <a:buSzPts val="1800"/>
              <a:buFont typeface="Arial"/>
              <a:buChar char="‒"/>
              <a:defRPr sz="1800" b="0" i="0" u="none" strike="noStrike" cap="none">
                <a:solidFill>
                  <a:srgbClr val="004990"/>
                </a:solidFill>
                <a:latin typeface="Arial"/>
                <a:ea typeface="Arial"/>
                <a:cs typeface="Arial"/>
                <a:sym typeface="Arial"/>
              </a:defRPr>
            </a:lvl2pPr>
            <a:lvl3pPr marL="1371600" marR="0" lvl="2" indent="-330200" algn="l" rtl="0">
              <a:lnSpc>
                <a:spcPct val="90000"/>
              </a:lnSpc>
              <a:spcBef>
                <a:spcPts val="300"/>
              </a:spcBef>
              <a:spcAft>
                <a:spcPts val="0"/>
              </a:spcAft>
              <a:buClr>
                <a:srgbClr val="004990"/>
              </a:buClr>
              <a:buSzPts val="1600"/>
              <a:buFont typeface="Arial"/>
              <a:buChar char="•"/>
              <a:defRPr sz="1600" b="0" i="0" u="none" strike="noStrike" cap="none">
                <a:solidFill>
                  <a:srgbClr val="004990"/>
                </a:solidFill>
                <a:latin typeface="Arial"/>
                <a:ea typeface="Arial"/>
                <a:cs typeface="Arial"/>
                <a:sym typeface="Arial"/>
              </a:defRPr>
            </a:lvl3pPr>
            <a:lvl4pPr marL="1828800" marR="0" lvl="3" indent="-317500" algn="l" rtl="0">
              <a:lnSpc>
                <a:spcPct val="90000"/>
              </a:lnSpc>
              <a:spcBef>
                <a:spcPts val="200"/>
              </a:spcBef>
              <a:spcAft>
                <a:spcPts val="0"/>
              </a:spcAft>
              <a:buClr>
                <a:srgbClr val="004990"/>
              </a:buClr>
              <a:buSzPts val="1400"/>
              <a:buFont typeface="Arial"/>
              <a:buChar char="‒"/>
              <a:defRPr sz="1400" b="0" i="0" u="none" strike="noStrike" cap="none">
                <a:solidFill>
                  <a:srgbClr val="004990"/>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4066"/>
            <a:ext cx="1752600" cy="6862066"/>
          </a:xfrm>
          <a:prstGeom prst="rect">
            <a:avLst/>
          </a:prstGeom>
          <a:noFill/>
          <a:ln>
            <a:noFill/>
          </a:ln>
        </p:spPr>
      </p:pic>
      <p:sp>
        <p:nvSpPr>
          <p:cNvPr id="46" name="Google Shape;46;p8"/>
          <p:cNvSpPr/>
          <p:nvPr/>
        </p:nvSpPr>
        <p:spPr>
          <a:xfrm>
            <a:off x="1727200" y="0"/>
            <a:ext cx="87376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47" name="Google Shape;47;p8"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53800" y="6122999"/>
            <a:ext cx="711200" cy="639815"/>
          </a:xfrm>
          <a:prstGeom prst="rect">
            <a:avLst/>
          </a:prstGeom>
          <a:noFill/>
          <a:ln>
            <a:noFill/>
          </a:ln>
        </p:spPr>
      </p:pic>
      <p:sp>
        <p:nvSpPr>
          <p:cNvPr id="48" name="Google Shape;48;p8"/>
          <p:cNvSpPr txBox="1">
            <a:spLocks noGrp="1"/>
          </p:cNvSpPr>
          <p:nvPr>
            <p:ph type="ctrTitle"/>
          </p:nvPr>
        </p:nvSpPr>
        <p:spPr>
          <a:xfrm>
            <a:off x="2197100" y="371475"/>
            <a:ext cx="7797802" cy="78240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9" name="Google Shape;49;p8"/>
          <p:cNvSpPr txBox="1">
            <a:spLocks noGrp="1"/>
          </p:cNvSpPr>
          <p:nvPr>
            <p:ph type="subTitle" idx="1"/>
          </p:nvPr>
        </p:nvSpPr>
        <p:spPr>
          <a:xfrm>
            <a:off x="2197100" y="1240534"/>
            <a:ext cx="4677230" cy="69056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2"/>
              </a:buClr>
              <a:buSzPts val="2400"/>
              <a:buFont typeface="Arial"/>
              <a:buNone/>
              <a:defRPr sz="2400" b="0" i="0" u="none" strike="noStrike" cap="none">
                <a:solidFill>
                  <a:schemeClr val="dk2"/>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mayoclinic.org/tests-procedures/kidney-biopsy/about/pac-20394494" TargetMode="External"/><Relationship Id="rId5" Type="http://schemas.openxmlformats.org/officeDocument/2006/relationships/hyperlink" Target="https://www.mayoclinic.org/tests-procedures" TargetMode="External"/><Relationship Id="rId4" Type="http://schemas.openxmlformats.org/officeDocument/2006/relationships/hyperlink" Target="https://www.mayoclinic.org/patient-care-and-health-informa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9"/>
          <p:cNvSpPr txBox="1">
            <a:spLocks noGrp="1"/>
          </p:cNvSpPr>
          <p:nvPr>
            <p:ph type="ctrTitle"/>
          </p:nvPr>
        </p:nvSpPr>
        <p:spPr>
          <a:xfrm>
            <a:off x="2197100" y="1243712"/>
            <a:ext cx="7797900" cy="17391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3600"/>
              <a:buFont typeface="Arial"/>
              <a:buNone/>
            </a:pPr>
            <a:r>
              <a:rPr lang="en-US" sz="3600"/>
              <a:t> MANAGEMENT AND TREATMENT OF GLOMERULAR DISEASES</a:t>
            </a:r>
            <a:endParaRPr sz="3600"/>
          </a:p>
        </p:txBody>
      </p:sp>
      <p:sp>
        <p:nvSpPr>
          <p:cNvPr id="55" name="Google Shape;55;p9"/>
          <p:cNvSpPr txBox="1">
            <a:spLocks noGrp="1"/>
          </p:cNvSpPr>
          <p:nvPr>
            <p:ph type="subTitle" idx="1"/>
          </p:nvPr>
        </p:nvSpPr>
        <p:spPr>
          <a:xfrm>
            <a:off x="2197098" y="5222758"/>
            <a:ext cx="7797900" cy="904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CONCLUSIONS FROM A </a:t>
            </a:r>
            <a:endParaRPr/>
          </a:p>
          <a:p>
            <a:pPr marL="0" lvl="0" indent="0" algn="ctr" rtl="0">
              <a:lnSpc>
                <a:spcPct val="100000"/>
              </a:lnSpc>
              <a:spcBef>
                <a:spcPts val="0"/>
              </a:spcBef>
              <a:spcAft>
                <a:spcPts val="0"/>
              </a:spcAft>
              <a:buClr>
                <a:schemeClr val="dk2"/>
              </a:buClr>
              <a:buSzPts val="2400"/>
              <a:buNone/>
            </a:pPr>
            <a:r>
              <a:rPr lang="en-US">
                <a:latin typeface="Arial"/>
                <a:ea typeface="Arial"/>
                <a:cs typeface="Arial"/>
                <a:sym typeface="Arial"/>
              </a:rPr>
              <a:t>KDIGO CONTROVERSIES CONFERENCE</a:t>
            </a:r>
            <a:endParaRPr>
              <a:latin typeface="Arial"/>
              <a:ea typeface="Arial"/>
              <a:cs typeface="Arial"/>
              <a:sym typeface="Arial"/>
            </a:endParaRPr>
          </a:p>
        </p:txBody>
      </p:sp>
      <p:sp>
        <p:nvSpPr>
          <p:cNvPr id="56" name="Google Shape;56;p9"/>
          <p:cNvSpPr txBox="1"/>
          <p:nvPr/>
        </p:nvSpPr>
        <p:spPr>
          <a:xfrm>
            <a:off x="2197098" y="3667672"/>
            <a:ext cx="7797804" cy="90478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small">
                <a:solidFill>
                  <a:srgbClr val="004990"/>
                </a:solidFill>
                <a:latin typeface="Arial"/>
                <a:ea typeface="Arial"/>
                <a:cs typeface="Arial"/>
                <a:sym typeface="Arial"/>
              </a:rPr>
              <a:t>Membranous Nephropathy</a:t>
            </a:r>
            <a:endParaRPr sz="3200" b="1" i="0" u="none" strike="noStrike" cap="small">
              <a:solidFill>
                <a:srgbClr val="00499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rotWithShape="1">
          <a:blip r:embed="rId3">
            <a:alphaModFix/>
          </a:blip>
          <a:srcRect/>
          <a:stretch/>
        </p:blipFill>
        <p:spPr>
          <a:xfrm>
            <a:off x="48382" y="1270214"/>
            <a:ext cx="6186383" cy="4953322"/>
          </a:xfrm>
          <a:prstGeom prst="rect">
            <a:avLst/>
          </a:prstGeom>
          <a:noFill/>
          <a:ln>
            <a:noFill/>
          </a:ln>
        </p:spPr>
      </p:pic>
      <p:sp>
        <p:nvSpPr>
          <p:cNvPr id="122" name="Google Shape;122;p18"/>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a:p>
            <a:pPr marL="0" lvl="0" indent="0" algn="l" rtl="0">
              <a:lnSpc>
                <a:spcPct val="90000"/>
              </a:lnSpc>
              <a:spcBef>
                <a:spcPts val="0"/>
              </a:spcBef>
              <a:spcAft>
                <a:spcPts val="0"/>
              </a:spcAft>
              <a:buClr>
                <a:schemeClr val="dk2"/>
              </a:buClr>
              <a:buSzPts val="2800"/>
              <a:buNone/>
            </a:pPr>
            <a:endParaRPr/>
          </a:p>
        </p:txBody>
      </p:sp>
      <p:sp>
        <p:nvSpPr>
          <p:cNvPr id="123" name="Google Shape;123;p18"/>
          <p:cNvSpPr txBox="1">
            <a:spLocks noGrp="1"/>
          </p:cNvSpPr>
          <p:nvPr>
            <p:ph type="body" idx="4"/>
          </p:nvPr>
        </p:nvSpPr>
        <p:spPr>
          <a:xfrm>
            <a:off x="5996705" y="1319764"/>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The discovery of antibodies against intrinsic podocyte antigens (PLA2R and thrombospondin-like domain 7A [THSD7A]) established that membranous nephropathy is an </a:t>
            </a:r>
            <a:r>
              <a:rPr lang="en-US" sz="2400" b="1">
                <a:solidFill>
                  <a:schemeClr val="dk1"/>
                </a:solidFill>
              </a:rPr>
              <a:t>autoimmune disease. </a:t>
            </a:r>
            <a:endParaRPr sz="2400" b="1">
              <a:solidFill>
                <a:schemeClr val="dk1"/>
              </a:solidFill>
            </a:endParaRPr>
          </a:p>
        </p:txBody>
      </p:sp>
      <p:sp>
        <p:nvSpPr>
          <p:cNvPr id="124" name="Google Shape;124;p18"/>
          <p:cNvSpPr/>
          <p:nvPr/>
        </p:nvSpPr>
        <p:spPr>
          <a:xfrm>
            <a:off x="1008755" y="3065994"/>
            <a:ext cx="2377439" cy="1745672"/>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5" name="Google Shape;125;p18"/>
          <p:cNvSpPr/>
          <p:nvPr/>
        </p:nvSpPr>
        <p:spPr>
          <a:xfrm>
            <a:off x="1679171" y="4714158"/>
            <a:ext cx="1213657" cy="791747"/>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6" name="Google Shape;126;p18"/>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372446" y="374466"/>
            <a:ext cx="6180658" cy="5110163"/>
          </a:xfrm>
          <a:prstGeom prst="rect">
            <a:avLst/>
          </a:prstGeom>
          <a:noFill/>
          <a:ln>
            <a:noFill/>
          </a:ln>
        </p:spPr>
      </p:pic>
      <p:sp>
        <p:nvSpPr>
          <p:cNvPr id="133" name="Google Shape;133;p19"/>
          <p:cNvSpPr txBox="1"/>
          <p:nvPr/>
        </p:nvSpPr>
        <p:spPr>
          <a:xfrm>
            <a:off x="96468" y="6065762"/>
            <a:ext cx="11790088" cy="11079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Emerging data point to the diagnostic, prognostic, and disease-monitoring value of measuring antiPLA2R antibodies levels</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34" name="Google Shape;134;p19"/>
          <p:cNvPicPr preferRelativeResize="0"/>
          <p:nvPr/>
        </p:nvPicPr>
        <p:blipFill rotWithShape="1">
          <a:blip r:embed="rId4">
            <a:alphaModFix/>
          </a:blip>
          <a:srcRect/>
          <a:stretch/>
        </p:blipFill>
        <p:spPr>
          <a:xfrm>
            <a:off x="490021" y="374466"/>
            <a:ext cx="3609975" cy="428625"/>
          </a:xfrm>
          <a:prstGeom prst="rect">
            <a:avLst/>
          </a:prstGeom>
          <a:noFill/>
          <a:ln>
            <a:noFill/>
          </a:ln>
        </p:spPr>
      </p:pic>
      <p:pic>
        <p:nvPicPr>
          <p:cNvPr id="135" name="Google Shape;135;p19"/>
          <p:cNvPicPr preferRelativeResize="0"/>
          <p:nvPr/>
        </p:nvPicPr>
        <p:blipFill rotWithShape="1">
          <a:blip r:embed="rId5">
            <a:alphaModFix/>
          </a:blip>
          <a:srcRect/>
          <a:stretch/>
        </p:blipFill>
        <p:spPr>
          <a:xfrm>
            <a:off x="990152" y="803091"/>
            <a:ext cx="2132611" cy="5252052"/>
          </a:xfrm>
          <a:prstGeom prst="rect">
            <a:avLst/>
          </a:prstGeom>
          <a:noFill/>
          <a:ln>
            <a:noFill/>
          </a:ln>
        </p:spPr>
      </p:pic>
      <p:sp>
        <p:nvSpPr>
          <p:cNvPr id="136" name="Google Shape;136;p19"/>
          <p:cNvSpPr txBox="1"/>
          <p:nvPr/>
        </p:nvSpPr>
        <p:spPr>
          <a:xfrm>
            <a:off x="7161088" y="5695715"/>
            <a:ext cx="486462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Cattran DC, Brenchley PE. Kidney Int. 2017 Mar;91(3):566-574 </a:t>
            </a:r>
            <a:endParaRPr sz="1200" b="0" i="0" u="none" strike="noStrike" cap="none">
              <a:solidFill>
                <a:schemeClr val="dk1"/>
              </a:solidFill>
              <a:latin typeface="Arial"/>
              <a:ea typeface="Arial"/>
              <a:cs typeface="Arial"/>
              <a:sym typeface="Arial"/>
            </a:endParaRPr>
          </a:p>
        </p:txBody>
      </p:sp>
      <p:sp>
        <p:nvSpPr>
          <p:cNvPr id="137" name="Google Shape;137;p19"/>
          <p:cNvSpPr txBox="1"/>
          <p:nvPr/>
        </p:nvSpPr>
        <p:spPr>
          <a:xfrm>
            <a:off x="2983150" y="5542618"/>
            <a:ext cx="2600528" cy="5078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Feehally J, Floege J, Tonelli M, Johnson RJ.  Comprehensive Clinical Nephrology, 6</a:t>
            </a:r>
            <a:r>
              <a:rPr lang="en-US" sz="900" b="0" i="0" u="none" strike="noStrike" cap="none" baseline="30000">
                <a:solidFill>
                  <a:srgbClr val="000000"/>
                </a:solidFill>
                <a:latin typeface="Arial"/>
                <a:ea typeface="Arial"/>
                <a:cs typeface="Arial"/>
                <a:sym typeface="Arial"/>
              </a:rPr>
              <a:t>th</a:t>
            </a:r>
            <a:r>
              <a:rPr lang="en-US" sz="900" b="0" i="0" u="none" strike="noStrike" cap="none">
                <a:solidFill>
                  <a:srgbClr val="000000"/>
                </a:solidFill>
                <a:latin typeface="Arial"/>
                <a:ea typeface="Arial"/>
                <a:cs typeface="Arial"/>
                <a:sym typeface="Arial"/>
              </a:rPr>
              <a:t> Edn (2019)</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0"/>
          <p:cNvPicPr preferRelativeResize="0"/>
          <p:nvPr/>
        </p:nvPicPr>
        <p:blipFill rotWithShape="1">
          <a:blip r:embed="rId3">
            <a:alphaModFix/>
          </a:blip>
          <a:srcRect/>
          <a:stretch/>
        </p:blipFill>
        <p:spPr>
          <a:xfrm>
            <a:off x="48382" y="1270214"/>
            <a:ext cx="6186383" cy="4953322"/>
          </a:xfrm>
          <a:prstGeom prst="rect">
            <a:avLst/>
          </a:prstGeom>
          <a:noFill/>
          <a:ln>
            <a:noFill/>
          </a:ln>
        </p:spPr>
      </p:pic>
      <p:sp>
        <p:nvSpPr>
          <p:cNvPr id="143" name="Google Shape;143;p20"/>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a:p>
            <a:pPr marL="0" lvl="0" indent="0" algn="l" rtl="0">
              <a:lnSpc>
                <a:spcPct val="90000"/>
              </a:lnSpc>
              <a:spcBef>
                <a:spcPts val="0"/>
              </a:spcBef>
              <a:spcAft>
                <a:spcPts val="0"/>
              </a:spcAft>
              <a:buClr>
                <a:schemeClr val="dk2"/>
              </a:buClr>
              <a:buSzPts val="2800"/>
              <a:buNone/>
            </a:pPr>
            <a:endParaRPr/>
          </a:p>
        </p:txBody>
      </p:sp>
      <p:sp>
        <p:nvSpPr>
          <p:cNvPr id="144" name="Google Shape;144;p20"/>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Antibodies against PLA2R and THSD7A are present in 50% to 80% and 2% to 4% of patients with membranous nephropathy, respectively. </a:t>
            </a:r>
            <a:endParaRPr/>
          </a:p>
          <a:p>
            <a:pPr marL="691200" lvl="2" indent="-228600" algn="l" rtl="0">
              <a:lnSpc>
                <a:spcPct val="90000"/>
              </a:lnSpc>
              <a:spcBef>
                <a:spcPts val="300"/>
              </a:spcBef>
              <a:spcAft>
                <a:spcPts val="0"/>
              </a:spcAft>
              <a:buClr>
                <a:schemeClr val="dk1"/>
              </a:buClr>
              <a:buSzPts val="2400"/>
              <a:buFont typeface="Noto Sans Symbols"/>
              <a:buChar char="✔"/>
            </a:pPr>
            <a:r>
              <a:rPr lang="en-US" sz="2400">
                <a:solidFill>
                  <a:schemeClr val="dk1"/>
                </a:solidFill>
              </a:rPr>
              <a:t> The 2 serotypes coexist only occasionally</a:t>
            </a:r>
            <a:r>
              <a:rPr lang="en-US" sz="2000">
                <a:solidFill>
                  <a:schemeClr val="dk1"/>
                </a:solidFill>
              </a:rPr>
              <a:t>.</a:t>
            </a:r>
            <a:endParaRPr sz="2000">
              <a:solidFill>
                <a:schemeClr val="dk1"/>
              </a:solidFill>
            </a:endParaRPr>
          </a:p>
        </p:txBody>
      </p:sp>
      <p:sp>
        <p:nvSpPr>
          <p:cNvPr id="145" name="Google Shape;145;p20"/>
          <p:cNvSpPr/>
          <p:nvPr/>
        </p:nvSpPr>
        <p:spPr>
          <a:xfrm>
            <a:off x="1008755" y="3065994"/>
            <a:ext cx="2377439" cy="1745672"/>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6" name="Google Shape;146;p20"/>
          <p:cNvSpPr/>
          <p:nvPr/>
        </p:nvSpPr>
        <p:spPr>
          <a:xfrm>
            <a:off x="1679171" y="4714158"/>
            <a:ext cx="1213657" cy="791747"/>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7" name="Google Shape;147;p20"/>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1"/>
          <p:cNvPicPr preferRelativeResize="0"/>
          <p:nvPr/>
        </p:nvPicPr>
        <p:blipFill rotWithShape="1">
          <a:blip r:embed="rId3">
            <a:alphaModFix/>
          </a:blip>
          <a:srcRect/>
          <a:stretch/>
        </p:blipFill>
        <p:spPr>
          <a:xfrm>
            <a:off x="48382" y="1270214"/>
            <a:ext cx="6186383" cy="4953322"/>
          </a:xfrm>
          <a:prstGeom prst="rect">
            <a:avLst/>
          </a:prstGeom>
          <a:noFill/>
          <a:ln>
            <a:noFill/>
          </a:ln>
        </p:spPr>
      </p:pic>
      <p:sp>
        <p:nvSpPr>
          <p:cNvPr id="154" name="Google Shape;154;p21"/>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a:p>
            <a:pPr marL="0" lvl="0" indent="0" algn="l" rtl="0">
              <a:lnSpc>
                <a:spcPct val="90000"/>
              </a:lnSpc>
              <a:spcBef>
                <a:spcPts val="0"/>
              </a:spcBef>
              <a:spcAft>
                <a:spcPts val="0"/>
              </a:spcAft>
              <a:buClr>
                <a:schemeClr val="dk2"/>
              </a:buClr>
              <a:buSzPts val="2800"/>
              <a:buNone/>
            </a:pPr>
            <a:endParaRPr/>
          </a:p>
        </p:txBody>
      </p:sp>
      <p:sp>
        <p:nvSpPr>
          <p:cNvPr id="155" name="Google Shape;155;p21"/>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PLA2R antibodies are uncommon in patients with membranous nephropathy associated with malignancies.</a:t>
            </a:r>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Conversely, </a:t>
            </a:r>
            <a:r>
              <a:rPr lang="en-US" sz="2400" b="1">
                <a:solidFill>
                  <a:schemeClr val="dk1"/>
                </a:solidFill>
              </a:rPr>
              <a:t>cancer may be more common among patients with THSD7A antibodies</a:t>
            </a:r>
            <a:r>
              <a:rPr lang="en-US" sz="2400">
                <a:solidFill>
                  <a:schemeClr val="dk1"/>
                </a:solidFill>
              </a:rPr>
              <a:t>, but the data are still insufﬁcient to direct malignancy screening approaches in membranous nephropathy. </a:t>
            </a:r>
            <a:endParaRPr sz="2400">
              <a:solidFill>
                <a:schemeClr val="dk1"/>
              </a:solidFill>
            </a:endParaRPr>
          </a:p>
        </p:txBody>
      </p:sp>
      <p:sp>
        <p:nvSpPr>
          <p:cNvPr id="156" name="Google Shape;156;p21"/>
          <p:cNvSpPr/>
          <p:nvPr/>
        </p:nvSpPr>
        <p:spPr>
          <a:xfrm>
            <a:off x="2127600" y="2693324"/>
            <a:ext cx="1031236" cy="532014"/>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p21"/>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a:stretch/>
        </p:blipFill>
        <p:spPr>
          <a:xfrm>
            <a:off x="48382" y="1270214"/>
            <a:ext cx="6186383" cy="4953322"/>
          </a:xfrm>
          <a:prstGeom prst="rect">
            <a:avLst/>
          </a:prstGeom>
          <a:noFill/>
          <a:ln>
            <a:noFill/>
          </a:ln>
        </p:spPr>
      </p:pic>
      <p:sp>
        <p:nvSpPr>
          <p:cNvPr id="164" name="Google Shape;164;p22"/>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a:p>
            <a:pPr marL="0" lvl="0" indent="0" algn="l" rtl="0">
              <a:lnSpc>
                <a:spcPct val="90000"/>
              </a:lnSpc>
              <a:spcBef>
                <a:spcPts val="0"/>
              </a:spcBef>
              <a:spcAft>
                <a:spcPts val="0"/>
              </a:spcAft>
              <a:buClr>
                <a:schemeClr val="dk2"/>
              </a:buClr>
              <a:buSzPts val="2800"/>
              <a:buNone/>
            </a:pPr>
            <a:endParaRPr/>
          </a:p>
        </p:txBody>
      </p:sp>
      <p:sp>
        <p:nvSpPr>
          <p:cNvPr id="165" name="Google Shape;165;p22"/>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Membranous nephropathy </a:t>
            </a:r>
            <a:r>
              <a:rPr lang="en-US" sz="2400" b="1">
                <a:solidFill>
                  <a:schemeClr val="dk1"/>
                </a:solidFill>
              </a:rPr>
              <a:t>associated with other disease processes </a:t>
            </a:r>
            <a:r>
              <a:rPr lang="en-US" sz="2400">
                <a:solidFill>
                  <a:schemeClr val="dk1"/>
                </a:solidFill>
              </a:rPr>
              <a:t>(infections, systemic lupus erythematosus, sarcoidosis, malignancies) constitutes a </a:t>
            </a:r>
            <a:r>
              <a:rPr lang="en-US" sz="2400" b="1">
                <a:solidFill>
                  <a:schemeClr val="dk1"/>
                </a:solidFill>
              </a:rPr>
              <a:t>separate category</a:t>
            </a:r>
            <a:endParaRPr sz="2400" b="1">
              <a:solidFill>
                <a:schemeClr val="dk1"/>
              </a:solidFill>
            </a:endParaRPr>
          </a:p>
        </p:txBody>
      </p:sp>
      <p:sp>
        <p:nvSpPr>
          <p:cNvPr id="166" name="Google Shape;166;p22"/>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
        <p:nvSpPr>
          <p:cNvPr id="167" name="Google Shape;167;p22"/>
          <p:cNvSpPr/>
          <p:nvPr/>
        </p:nvSpPr>
        <p:spPr>
          <a:xfrm>
            <a:off x="3603240" y="2404340"/>
            <a:ext cx="465513" cy="232757"/>
          </a:xfrm>
          <a:prstGeom prst="ellipse">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3"/>
          <p:cNvPicPr preferRelativeResize="0"/>
          <p:nvPr/>
        </p:nvPicPr>
        <p:blipFill rotWithShape="1">
          <a:blip r:embed="rId3">
            <a:alphaModFix/>
          </a:blip>
          <a:srcRect/>
          <a:stretch/>
        </p:blipFill>
        <p:spPr>
          <a:xfrm>
            <a:off x="2226871" y="1164429"/>
            <a:ext cx="7872626" cy="5292081"/>
          </a:xfrm>
          <a:prstGeom prst="rect">
            <a:avLst/>
          </a:prstGeom>
          <a:noFill/>
          <a:ln>
            <a:noFill/>
          </a:ln>
        </p:spPr>
      </p:pic>
      <p:sp>
        <p:nvSpPr>
          <p:cNvPr id="174" name="Google Shape;174;p23"/>
          <p:cNvSpPr txBox="1"/>
          <p:nvPr/>
        </p:nvSpPr>
        <p:spPr>
          <a:xfrm>
            <a:off x="337616" y="434025"/>
            <a:ext cx="8903398"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004F8E"/>
                </a:solidFill>
                <a:latin typeface="Arial"/>
                <a:ea typeface="Arial"/>
                <a:cs typeface="Arial"/>
                <a:sym typeface="Arial"/>
              </a:rPr>
              <a:t>Biomarkers: diagnosis and prediction of prognosis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004F8E"/>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9629" y="1475920"/>
            <a:ext cx="6323163" cy="3982359"/>
          </a:xfrm>
          <a:prstGeom prst="rect">
            <a:avLst/>
          </a:prstGeom>
          <a:noFill/>
          <a:ln>
            <a:noFill/>
          </a:ln>
        </p:spPr>
      </p:pic>
      <p:sp>
        <p:nvSpPr>
          <p:cNvPr id="181" name="Google Shape;181;p2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Biomarkers: diagnosis and prediction of prognosis</a:t>
            </a:r>
            <a:endParaRPr/>
          </a:p>
        </p:txBody>
      </p:sp>
      <p:sp>
        <p:nvSpPr>
          <p:cNvPr id="182" name="Google Shape;182;p24"/>
          <p:cNvSpPr txBox="1">
            <a:spLocks noGrp="1"/>
          </p:cNvSpPr>
          <p:nvPr>
            <p:ph type="body" idx="4"/>
          </p:nvPr>
        </p:nvSpPr>
        <p:spPr>
          <a:xfrm>
            <a:off x="6472792" y="1343128"/>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Because PLA2R antibodies predict membranous nephropathy with high speciﬁcity, a </a:t>
            </a:r>
            <a:r>
              <a:rPr lang="en-US" sz="2400" b="1">
                <a:solidFill>
                  <a:schemeClr val="dk1"/>
                </a:solidFill>
              </a:rPr>
              <a:t>kidney biopsy may not be needed in anti PLA2R–positive patients with a low risk of disease progression</a:t>
            </a:r>
            <a:r>
              <a:rPr lang="en-US" sz="2400">
                <a:solidFill>
                  <a:schemeClr val="dk1"/>
                </a:solidFill>
              </a:rPr>
              <a:t> and/or a high risk of biopsy-related morbidity</a:t>
            </a:r>
            <a:endParaRPr/>
          </a:p>
        </p:txBody>
      </p:sp>
      <p:sp>
        <p:nvSpPr>
          <p:cNvPr id="183" name="Google Shape;183;p24"/>
          <p:cNvSpPr/>
          <p:nvPr/>
        </p:nvSpPr>
        <p:spPr>
          <a:xfrm>
            <a:off x="581891" y="4106488"/>
            <a:ext cx="731520" cy="315884"/>
          </a:xfrm>
          <a:prstGeom prst="roundRect">
            <a:avLst>
              <a:gd name="adj" fmla="val 16667"/>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4" name="Google Shape;184;p24"/>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Biomarkers: diagnosis and prediction of prognosis</a:t>
            </a:r>
            <a:endParaRPr/>
          </a:p>
        </p:txBody>
      </p:sp>
      <p:sp>
        <p:nvSpPr>
          <p:cNvPr id="190" name="Google Shape;190;p25"/>
          <p:cNvSpPr txBox="1">
            <a:spLocks noGrp="1"/>
          </p:cNvSpPr>
          <p:nvPr>
            <p:ph type="body" idx="4"/>
          </p:nvPr>
        </p:nvSpPr>
        <p:spPr>
          <a:xfrm>
            <a:off x="6472792" y="1343128"/>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Because PLA2R antibodies predict membranous nephropathy with high speciﬁcity, a </a:t>
            </a:r>
            <a:r>
              <a:rPr lang="en-US" sz="2400" b="1">
                <a:solidFill>
                  <a:schemeClr val="dk1"/>
                </a:solidFill>
              </a:rPr>
              <a:t>kidney biopsy may not be needed in anti PLA2R–positive patients with a low risk of disease progression</a:t>
            </a:r>
            <a:r>
              <a:rPr lang="en-US" sz="2400">
                <a:solidFill>
                  <a:schemeClr val="dk1"/>
                </a:solidFill>
              </a:rPr>
              <a:t> and/or a high risk of biopsy-related morbidity</a:t>
            </a:r>
            <a:endParaRPr/>
          </a:p>
        </p:txBody>
      </p:sp>
      <p:pic>
        <p:nvPicPr>
          <p:cNvPr id="191" name="Google Shape;191;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6000" y="1373010"/>
            <a:ext cx="6276473" cy="3411752"/>
          </a:xfrm>
          <a:prstGeom prst="rect">
            <a:avLst/>
          </a:prstGeom>
          <a:noFill/>
          <a:ln>
            <a:noFill/>
          </a:ln>
        </p:spPr>
      </p:pic>
      <p:sp>
        <p:nvSpPr>
          <p:cNvPr id="192" name="Google Shape;192;p25"/>
          <p:cNvSpPr/>
          <p:nvPr/>
        </p:nvSpPr>
        <p:spPr>
          <a:xfrm>
            <a:off x="306000" y="2294313"/>
            <a:ext cx="1140415" cy="1172787"/>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3" name="Google Shape;193;p25"/>
          <p:cNvSpPr txBox="1"/>
          <p:nvPr/>
        </p:nvSpPr>
        <p:spPr>
          <a:xfrm>
            <a:off x="3391591" y="4903806"/>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6"/>
          <p:cNvPicPr preferRelativeResize="0"/>
          <p:nvPr/>
        </p:nvPicPr>
        <p:blipFill rotWithShape="1">
          <a:blip r:embed="rId3">
            <a:alphaModFix/>
          </a:blip>
          <a:srcRect/>
          <a:stretch/>
        </p:blipFill>
        <p:spPr>
          <a:xfrm>
            <a:off x="76200" y="1774844"/>
            <a:ext cx="6019800" cy="3895725"/>
          </a:xfrm>
          <a:prstGeom prst="rect">
            <a:avLst/>
          </a:prstGeom>
          <a:noFill/>
          <a:ln>
            <a:noFill/>
          </a:ln>
        </p:spPr>
      </p:pic>
      <p:sp>
        <p:nvSpPr>
          <p:cNvPr id="200" name="Google Shape;200;p26"/>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000"/>
              <a:buNone/>
            </a:pPr>
            <a:r>
              <a:rPr lang="en-US" u="sng">
                <a:solidFill>
                  <a:schemeClr val="hlink"/>
                </a:solidFill>
                <a:hlinkClick r:id="rId4"/>
              </a:rPr>
              <a:t>Patient Care &amp; Health Information</a:t>
            </a:r>
            <a:r>
              <a:rPr lang="en-US" u="sng">
                <a:solidFill>
                  <a:schemeClr val="dk1"/>
                </a:solidFill>
              </a:rPr>
              <a:t> </a:t>
            </a:r>
            <a:r>
              <a:rPr lang="en-US" u="sng">
                <a:solidFill>
                  <a:schemeClr val="hlink"/>
                </a:solidFill>
                <a:hlinkClick r:id="rId5"/>
              </a:rPr>
              <a:t>Tests &amp; Procedures</a:t>
            </a:r>
            <a:r>
              <a:rPr lang="en-US" u="sng">
                <a:solidFill>
                  <a:schemeClr val="dk1"/>
                </a:solidFill>
              </a:rPr>
              <a:t>: </a:t>
            </a:r>
            <a:r>
              <a:rPr lang="en-US" u="sng">
                <a:solidFill>
                  <a:schemeClr val="hlink"/>
                </a:solidFill>
                <a:hlinkClick r:id="rId6"/>
              </a:rPr>
              <a:t>Kidney biopsy </a:t>
            </a:r>
            <a:endParaRPr u="sng">
              <a:solidFill>
                <a:schemeClr val="hlink"/>
              </a:solidFill>
              <a:hlinkClick r:id="rId6"/>
            </a:endParaRPr>
          </a:p>
          <a:p>
            <a:pPr marL="0" lvl="0" indent="0" algn="l" rtl="0">
              <a:lnSpc>
                <a:spcPct val="100000"/>
              </a:lnSpc>
              <a:spcBef>
                <a:spcPts val="0"/>
              </a:spcBef>
              <a:spcAft>
                <a:spcPts val="0"/>
              </a:spcAft>
              <a:buClr>
                <a:schemeClr val="dk2"/>
              </a:buClr>
              <a:buSzPts val="1000"/>
              <a:buNone/>
            </a:pPr>
            <a:r>
              <a:rPr lang="en-US" u="sng">
                <a:solidFill>
                  <a:schemeClr val="hlink"/>
                </a:solidFill>
                <a:hlinkClick r:id="rId6"/>
              </a:rPr>
              <a:t>https://www.mayoclinic.org/tests-procedures/kidney-biopsy/about/pac-20394494</a:t>
            </a:r>
            <a:endParaRPr/>
          </a:p>
        </p:txBody>
      </p:sp>
      <p:sp>
        <p:nvSpPr>
          <p:cNvPr id="201" name="Google Shape;201;p26"/>
          <p:cNvSpPr txBox="1">
            <a:spLocks noGrp="1"/>
          </p:cNvSpPr>
          <p:nvPr>
            <p:ph type="body" idx="4"/>
          </p:nvPr>
        </p:nvSpPr>
        <p:spPr>
          <a:xfrm>
            <a:off x="5922000" y="1650206"/>
            <a:ext cx="5472000" cy="411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When immunosuppressive therapy is contemplated, performing a kidney biopsy is still recommended to exclude another concomitant process and to estimate the extent of chronic ﬁbrosis. </a:t>
            </a:r>
            <a:endParaRPr/>
          </a:p>
          <a:p>
            <a:pPr marL="228600" lvl="0" indent="-101600" algn="l" rtl="0">
              <a:lnSpc>
                <a:spcPct val="90000"/>
              </a:lnSpc>
              <a:spcBef>
                <a:spcPts val="1200"/>
              </a:spcBef>
              <a:spcAft>
                <a:spcPts val="0"/>
              </a:spcAft>
              <a:buClr>
                <a:srgbClr val="004990"/>
              </a:buClr>
              <a:buSzPts val="2000"/>
              <a:buNone/>
            </a:pPr>
            <a:endParaRPr/>
          </a:p>
        </p:txBody>
      </p:sp>
      <p:sp>
        <p:nvSpPr>
          <p:cNvPr id="202" name="Google Shape;202;p26"/>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Biomarkers: diagnosis and prediction of prognosis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Biomarkers: diagnosis and prediction of prognosis</a:t>
            </a:r>
            <a:endParaRPr/>
          </a:p>
        </p:txBody>
      </p:sp>
      <p:sp>
        <p:nvSpPr>
          <p:cNvPr id="209" name="Google Shape;209;p27"/>
          <p:cNvSpPr txBox="1">
            <a:spLocks noGrp="1"/>
          </p:cNvSpPr>
          <p:nvPr>
            <p:ph type="body" idx="4"/>
          </p:nvPr>
        </p:nvSpPr>
        <p:spPr>
          <a:xfrm>
            <a:off x="6532556" y="1343128"/>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A kidney biopsy is indicated in cases of </a:t>
            </a:r>
            <a:r>
              <a:rPr lang="en-US" sz="2400" b="1">
                <a:solidFill>
                  <a:schemeClr val="dk1"/>
                </a:solidFill>
              </a:rPr>
              <a:t>nephrotic syndrome </a:t>
            </a:r>
            <a:r>
              <a:rPr lang="en-US" sz="2400">
                <a:solidFill>
                  <a:schemeClr val="dk1"/>
                </a:solidFill>
              </a:rPr>
              <a:t>and </a:t>
            </a:r>
            <a:r>
              <a:rPr lang="en-US" sz="2400" b="1">
                <a:solidFill>
                  <a:schemeClr val="dk1"/>
                </a:solidFill>
              </a:rPr>
              <a:t>acute kidney injury </a:t>
            </a:r>
            <a:r>
              <a:rPr lang="en-US" sz="2400">
                <a:solidFill>
                  <a:schemeClr val="dk1"/>
                </a:solidFill>
              </a:rPr>
              <a:t>because it may identify cases of membranous nephropathy with crescentic GN (anti–glomerular basement membrane or antineutrophil cytoplasmic antibody–associated) even in cases that are positive for anti-PLA2R. </a:t>
            </a:r>
            <a:endParaRPr/>
          </a:p>
        </p:txBody>
      </p:sp>
      <p:pic>
        <p:nvPicPr>
          <p:cNvPr id="210" name="Google Shape;210;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6000" y="1343128"/>
            <a:ext cx="6276473" cy="3411752"/>
          </a:xfrm>
          <a:prstGeom prst="rect">
            <a:avLst/>
          </a:prstGeom>
          <a:noFill/>
          <a:ln>
            <a:noFill/>
          </a:ln>
        </p:spPr>
      </p:pic>
      <p:sp>
        <p:nvSpPr>
          <p:cNvPr id="211" name="Google Shape;211;p27"/>
          <p:cNvSpPr/>
          <p:nvPr/>
        </p:nvSpPr>
        <p:spPr>
          <a:xfrm>
            <a:off x="1845426" y="2310938"/>
            <a:ext cx="4737048" cy="2327564"/>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2" name="Google Shape;212;p27"/>
          <p:cNvSpPr txBox="1"/>
          <p:nvPr/>
        </p:nvSpPr>
        <p:spPr>
          <a:xfrm>
            <a:off x="3391591" y="4873924"/>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0"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0250" y="394138"/>
            <a:ext cx="5615464" cy="6306207"/>
          </a:xfrm>
          <a:prstGeom prst="rect">
            <a:avLst/>
          </a:prstGeom>
          <a:noFill/>
          <a:ln w="9525" cap="flat" cmpd="sng">
            <a:solidFill>
              <a:srgbClr val="000000"/>
            </a:solidFill>
            <a:prstDash val="solid"/>
            <a:round/>
            <a:headEnd type="none" w="sm" len="sm"/>
            <a:tailEnd type="none" w="sm" len="sm"/>
          </a:ln>
        </p:spPr>
      </p:pic>
      <p:pic>
        <p:nvPicPr>
          <p:cNvPr id="63" name="Google Shape;63;p10"/>
          <p:cNvPicPr preferRelativeResize="0"/>
          <p:nvPr/>
        </p:nvPicPr>
        <p:blipFill rotWithShape="1">
          <a:blip r:embed="rId4">
            <a:alphaModFix/>
          </a:blip>
          <a:srcRect/>
          <a:stretch/>
        </p:blipFill>
        <p:spPr>
          <a:xfrm>
            <a:off x="6008418" y="781050"/>
            <a:ext cx="6086475" cy="529590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9629" y="1475920"/>
            <a:ext cx="6323163" cy="3982359"/>
          </a:xfrm>
          <a:prstGeom prst="rect">
            <a:avLst/>
          </a:prstGeom>
          <a:noFill/>
          <a:ln>
            <a:noFill/>
          </a:ln>
        </p:spPr>
      </p:pic>
      <p:sp>
        <p:nvSpPr>
          <p:cNvPr id="218" name="Google Shape;218;p28"/>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Biomarkers: diagnosis and prediction of prognosis</a:t>
            </a:r>
            <a:endParaRPr/>
          </a:p>
        </p:txBody>
      </p:sp>
      <p:sp>
        <p:nvSpPr>
          <p:cNvPr id="219" name="Google Shape;219;p28"/>
          <p:cNvSpPr txBox="1">
            <a:spLocks noGrp="1"/>
          </p:cNvSpPr>
          <p:nvPr>
            <p:ph type="body" idx="4"/>
          </p:nvPr>
        </p:nvSpPr>
        <p:spPr>
          <a:xfrm>
            <a:off x="6472792" y="1343128"/>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In </a:t>
            </a:r>
            <a:r>
              <a:rPr lang="en-US" sz="2400" b="1">
                <a:solidFill>
                  <a:schemeClr val="dk1"/>
                </a:solidFill>
              </a:rPr>
              <a:t>anti-PLA2R–negative patients</a:t>
            </a:r>
            <a:r>
              <a:rPr lang="en-US" sz="2400">
                <a:solidFill>
                  <a:schemeClr val="dk1"/>
                </a:solidFill>
              </a:rPr>
              <a:t>, a kidney biopsy is needed to diagnose membranous nephropathy. </a:t>
            </a:r>
            <a:endParaRPr sz="2400">
              <a:solidFill>
                <a:schemeClr val="dk1"/>
              </a:solidFill>
            </a:endParaRPr>
          </a:p>
          <a:p>
            <a:pPr marL="460800" lvl="1" indent="-228600" algn="l" rtl="0">
              <a:lnSpc>
                <a:spcPct val="90000"/>
              </a:lnSpc>
              <a:spcBef>
                <a:spcPts val="600"/>
              </a:spcBef>
              <a:spcAft>
                <a:spcPts val="0"/>
              </a:spcAft>
              <a:buSzPts val="2200"/>
              <a:buFont typeface="Courier New"/>
              <a:buChar char="o"/>
            </a:pPr>
            <a:r>
              <a:rPr lang="en-US" sz="2200">
                <a:solidFill>
                  <a:schemeClr val="dk1"/>
                </a:solidFill>
              </a:rPr>
              <a:t>In such patients, it is important to look at whether PLA2R staining is present in the glomeruli, because this will allow identiﬁcation of patients with PLA2R-associated membranous nephropathy. </a:t>
            </a:r>
            <a:endParaRPr sz="2200">
              <a:solidFill>
                <a:schemeClr val="dk1"/>
              </a:solidFill>
            </a:endParaRPr>
          </a:p>
          <a:p>
            <a:pPr marL="460800" lvl="1" indent="-228600" algn="l" rtl="0">
              <a:lnSpc>
                <a:spcPct val="90000"/>
              </a:lnSpc>
              <a:spcBef>
                <a:spcPts val="600"/>
              </a:spcBef>
              <a:spcAft>
                <a:spcPts val="0"/>
              </a:spcAft>
              <a:buSzPts val="2200"/>
              <a:buFont typeface="Courier New"/>
              <a:buChar char="o"/>
            </a:pPr>
            <a:r>
              <a:rPr lang="en-US" sz="2200">
                <a:solidFill>
                  <a:schemeClr val="dk1"/>
                </a:solidFill>
              </a:rPr>
              <a:t>In selected cases of membranous nephropathy, it may be important to look at IgG subclasses in the kidney biopsy, with IgG1 dominant staining being suggestive of secondary causes. </a:t>
            </a:r>
            <a:endParaRPr/>
          </a:p>
        </p:txBody>
      </p:sp>
      <p:sp>
        <p:nvSpPr>
          <p:cNvPr id="220" name="Google Shape;220;p28"/>
          <p:cNvSpPr/>
          <p:nvPr/>
        </p:nvSpPr>
        <p:spPr>
          <a:xfrm>
            <a:off x="4954385" y="2227811"/>
            <a:ext cx="864524" cy="266007"/>
          </a:xfrm>
          <a:prstGeom prst="roundRect">
            <a:avLst>
              <a:gd name="adj" fmla="val 16667"/>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1" name="Google Shape;221;p28"/>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9"/>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Pathology</a:t>
            </a:r>
            <a:endParaRPr/>
          </a:p>
        </p:txBody>
      </p:sp>
      <p:pic>
        <p:nvPicPr>
          <p:cNvPr id="228" name="Google Shape;228;p29"/>
          <p:cNvPicPr preferRelativeResize="0"/>
          <p:nvPr/>
        </p:nvPicPr>
        <p:blipFill rotWithShape="1">
          <a:blip r:embed="rId3">
            <a:alphaModFix/>
          </a:blip>
          <a:srcRect/>
          <a:stretch/>
        </p:blipFill>
        <p:spPr>
          <a:xfrm>
            <a:off x="527597" y="1458016"/>
            <a:ext cx="3598621" cy="3003045"/>
          </a:xfrm>
          <a:prstGeom prst="rect">
            <a:avLst/>
          </a:prstGeom>
          <a:noFill/>
          <a:ln>
            <a:noFill/>
          </a:ln>
        </p:spPr>
      </p:pic>
      <p:pic>
        <p:nvPicPr>
          <p:cNvPr id="229" name="Google Shape;229;p29"/>
          <p:cNvPicPr preferRelativeResize="0"/>
          <p:nvPr/>
        </p:nvPicPr>
        <p:blipFill rotWithShape="1">
          <a:blip r:embed="rId4">
            <a:alphaModFix/>
          </a:blip>
          <a:srcRect/>
          <a:stretch/>
        </p:blipFill>
        <p:spPr>
          <a:xfrm>
            <a:off x="4350327" y="1458016"/>
            <a:ext cx="3491345" cy="3003045"/>
          </a:xfrm>
          <a:prstGeom prst="rect">
            <a:avLst/>
          </a:prstGeom>
          <a:noFill/>
          <a:ln>
            <a:noFill/>
          </a:ln>
        </p:spPr>
      </p:pic>
      <p:pic>
        <p:nvPicPr>
          <p:cNvPr id="230" name="Google Shape;230;p29"/>
          <p:cNvPicPr preferRelativeResize="0"/>
          <p:nvPr/>
        </p:nvPicPr>
        <p:blipFill rotWithShape="1">
          <a:blip r:embed="rId5">
            <a:alphaModFix/>
          </a:blip>
          <a:srcRect/>
          <a:stretch/>
        </p:blipFill>
        <p:spPr>
          <a:xfrm>
            <a:off x="8065781" y="1458016"/>
            <a:ext cx="3419237" cy="2921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0"/>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Pathology</a:t>
            </a:r>
            <a:endParaRPr/>
          </a:p>
        </p:txBody>
      </p:sp>
      <p:pic>
        <p:nvPicPr>
          <p:cNvPr id="237" name="Google Shape;237;p30"/>
          <p:cNvPicPr preferRelativeResize="0"/>
          <p:nvPr/>
        </p:nvPicPr>
        <p:blipFill rotWithShape="1">
          <a:blip r:embed="rId3">
            <a:alphaModFix/>
          </a:blip>
          <a:srcRect/>
          <a:stretch/>
        </p:blipFill>
        <p:spPr>
          <a:xfrm>
            <a:off x="1656398" y="1188547"/>
            <a:ext cx="4124325" cy="4248150"/>
          </a:xfrm>
          <a:prstGeom prst="rect">
            <a:avLst/>
          </a:prstGeom>
          <a:noFill/>
          <a:ln>
            <a:noFill/>
          </a:ln>
        </p:spPr>
      </p:pic>
      <p:pic>
        <p:nvPicPr>
          <p:cNvPr id="238" name="Google Shape;238;p30"/>
          <p:cNvPicPr preferRelativeResize="0"/>
          <p:nvPr/>
        </p:nvPicPr>
        <p:blipFill rotWithShape="1">
          <a:blip r:embed="rId4">
            <a:alphaModFix/>
          </a:blip>
          <a:srcRect/>
          <a:stretch/>
        </p:blipFill>
        <p:spPr>
          <a:xfrm>
            <a:off x="6096000" y="1188547"/>
            <a:ext cx="3676612" cy="4248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1"/>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Pathology</a:t>
            </a:r>
            <a:endParaRPr/>
          </a:p>
        </p:txBody>
      </p:sp>
      <p:pic>
        <p:nvPicPr>
          <p:cNvPr id="245" name="Google Shape;245;p31"/>
          <p:cNvPicPr preferRelativeResize="0"/>
          <p:nvPr/>
        </p:nvPicPr>
        <p:blipFill rotWithShape="1">
          <a:blip r:embed="rId3">
            <a:alphaModFix/>
          </a:blip>
          <a:srcRect/>
          <a:stretch/>
        </p:blipFill>
        <p:spPr>
          <a:xfrm>
            <a:off x="2826034" y="1150812"/>
            <a:ext cx="6965237" cy="52122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2"/>
          <p:cNvPicPr preferRelativeResize="0"/>
          <p:nvPr/>
        </p:nvPicPr>
        <p:blipFill rotWithShape="1">
          <a:blip r:embed="rId3">
            <a:alphaModFix/>
          </a:blip>
          <a:srcRect/>
          <a:stretch/>
        </p:blipFill>
        <p:spPr>
          <a:xfrm>
            <a:off x="3745820" y="772406"/>
            <a:ext cx="5339746" cy="6064678"/>
          </a:xfrm>
          <a:prstGeom prst="rect">
            <a:avLst/>
          </a:prstGeom>
          <a:noFill/>
          <a:ln>
            <a:noFill/>
          </a:ln>
        </p:spPr>
      </p:pic>
      <p:sp>
        <p:nvSpPr>
          <p:cNvPr id="252" name="Google Shape;252;p32"/>
          <p:cNvSpPr txBox="1"/>
          <p:nvPr/>
        </p:nvSpPr>
        <p:spPr>
          <a:xfrm>
            <a:off x="257772" y="292275"/>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004F8E"/>
                </a:solidFill>
                <a:latin typeface="Arial"/>
                <a:ea typeface="Arial"/>
                <a:cs typeface="Arial"/>
                <a:sym typeface="Arial"/>
              </a:rPr>
              <a:t>Membranous Nephropathy: Pathology</a:t>
            </a:r>
            <a:endParaRPr sz="2800" b="1" i="0" u="none" strike="noStrike" cap="none">
              <a:solidFill>
                <a:srgbClr val="004F8E"/>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Risk Stratification</a:t>
            </a:r>
            <a:endParaRPr/>
          </a:p>
        </p:txBody>
      </p:sp>
      <p:sp>
        <p:nvSpPr>
          <p:cNvPr id="258" name="Google Shape;258;p33"/>
          <p:cNvSpPr txBox="1">
            <a:spLocks noGrp="1"/>
          </p:cNvSpPr>
          <p:nvPr>
            <p:ph type="body" idx="4"/>
          </p:nvPr>
        </p:nvSpPr>
        <p:spPr>
          <a:xfrm>
            <a:off x="6582473"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Patients with membranous nephropathy and</a:t>
            </a:r>
            <a:r>
              <a:rPr lang="en-US" sz="2400" b="1">
                <a:solidFill>
                  <a:schemeClr val="dk1"/>
                </a:solidFill>
              </a:rPr>
              <a:t> subnephrotic proteinuria </a:t>
            </a:r>
            <a:r>
              <a:rPr lang="en-US" sz="2400">
                <a:solidFill>
                  <a:schemeClr val="dk1"/>
                </a:solidFill>
              </a:rPr>
              <a:t>have excellent long-term kidney survival and do not need immunosuppression. </a:t>
            </a:r>
            <a:endParaRPr/>
          </a:p>
        </p:txBody>
      </p:sp>
      <p:pic>
        <p:nvPicPr>
          <p:cNvPr id="259" name="Google Shape;259;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6000" y="1343128"/>
            <a:ext cx="6276473" cy="3411752"/>
          </a:xfrm>
          <a:prstGeom prst="rect">
            <a:avLst/>
          </a:prstGeom>
          <a:noFill/>
          <a:ln>
            <a:noFill/>
          </a:ln>
        </p:spPr>
      </p:pic>
      <p:sp>
        <p:nvSpPr>
          <p:cNvPr id="260" name="Google Shape;260;p33"/>
          <p:cNvSpPr/>
          <p:nvPr/>
        </p:nvSpPr>
        <p:spPr>
          <a:xfrm>
            <a:off x="306000" y="2660073"/>
            <a:ext cx="1223542" cy="648392"/>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1" name="Google Shape;261;p33"/>
          <p:cNvSpPr txBox="1"/>
          <p:nvPr/>
        </p:nvSpPr>
        <p:spPr>
          <a:xfrm>
            <a:off x="3391591" y="4873924"/>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4"/>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Risk Stratification</a:t>
            </a:r>
            <a:endParaRPr/>
          </a:p>
        </p:txBody>
      </p:sp>
      <p:sp>
        <p:nvSpPr>
          <p:cNvPr id="268" name="Google Shape;268;p34"/>
          <p:cNvSpPr txBox="1">
            <a:spLocks noGrp="1"/>
          </p:cNvSpPr>
          <p:nvPr>
            <p:ph type="body" idx="4"/>
          </p:nvPr>
        </p:nvSpPr>
        <p:spPr>
          <a:xfrm>
            <a:off x="6582473" y="533399"/>
            <a:ext cx="5472000" cy="543938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Among patients with </a:t>
            </a:r>
            <a:r>
              <a:rPr lang="en-US" sz="2400" b="1">
                <a:solidFill>
                  <a:schemeClr val="dk1"/>
                </a:solidFill>
              </a:rPr>
              <a:t>nephrotic range proteinuria, </a:t>
            </a:r>
            <a:r>
              <a:rPr lang="en-US" sz="2400">
                <a:solidFill>
                  <a:schemeClr val="dk1"/>
                </a:solidFill>
              </a:rPr>
              <a:t>disease severity varies and prognosis ranges from spontaneous remission to severe nephrotic syndrome and progression to kidney failure. </a:t>
            </a:r>
            <a:endParaRPr/>
          </a:p>
          <a:p>
            <a:pPr marL="512763" lvl="1" indent="-280988" algn="l" rtl="0">
              <a:lnSpc>
                <a:spcPct val="90000"/>
              </a:lnSpc>
              <a:spcBef>
                <a:spcPts val="600"/>
              </a:spcBef>
              <a:spcAft>
                <a:spcPts val="0"/>
              </a:spcAft>
              <a:buSzPts val="2200"/>
              <a:buFont typeface="Courier New"/>
              <a:buChar char="o"/>
            </a:pPr>
            <a:r>
              <a:rPr lang="en-US" sz="2200">
                <a:solidFill>
                  <a:schemeClr val="dk1"/>
                </a:solidFill>
              </a:rPr>
              <a:t>In such patients, the risks of immunosuppression should not exceed the short-term risks of nephrotic syndrome. </a:t>
            </a:r>
            <a:endParaRPr sz="2200">
              <a:solidFill>
                <a:schemeClr val="dk1"/>
              </a:solidFill>
            </a:endParaRPr>
          </a:p>
          <a:p>
            <a:pPr marL="512763" lvl="1" indent="-280988" algn="l" rtl="0">
              <a:lnSpc>
                <a:spcPct val="90000"/>
              </a:lnSpc>
              <a:spcBef>
                <a:spcPts val="600"/>
              </a:spcBef>
              <a:spcAft>
                <a:spcPts val="0"/>
              </a:spcAft>
              <a:buSzPts val="2200"/>
              <a:buFont typeface="Courier New"/>
              <a:buChar char="o"/>
            </a:pPr>
            <a:r>
              <a:rPr lang="en-US" sz="2200">
                <a:solidFill>
                  <a:schemeClr val="dk1"/>
                </a:solidFill>
              </a:rPr>
              <a:t>The current risk stratiﬁcation of patients who need treatment (&gt;6 months of proteinuria &gt;4 g/d) lacks speciﬁcity, as a substantial proportion of such patients may still develop spontaneous remission. </a:t>
            </a:r>
            <a:endParaRPr sz="2200">
              <a:solidFill>
                <a:schemeClr val="dk1"/>
              </a:solidFill>
            </a:endParaRPr>
          </a:p>
        </p:txBody>
      </p:sp>
      <p:pic>
        <p:nvPicPr>
          <p:cNvPr id="269" name="Google Shape;269;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6000" y="1343128"/>
            <a:ext cx="6276473" cy="3411752"/>
          </a:xfrm>
          <a:prstGeom prst="rect">
            <a:avLst/>
          </a:prstGeom>
          <a:noFill/>
          <a:ln>
            <a:noFill/>
          </a:ln>
        </p:spPr>
      </p:pic>
      <p:sp>
        <p:nvSpPr>
          <p:cNvPr id="270" name="Google Shape;270;p34"/>
          <p:cNvSpPr/>
          <p:nvPr/>
        </p:nvSpPr>
        <p:spPr>
          <a:xfrm>
            <a:off x="2177935" y="3674225"/>
            <a:ext cx="2759825" cy="249382"/>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71" name="Google Shape;271;p34"/>
          <p:cNvSpPr txBox="1"/>
          <p:nvPr/>
        </p:nvSpPr>
        <p:spPr>
          <a:xfrm>
            <a:off x="3391591" y="4873924"/>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5"/>
          <p:cNvSpPr txBox="1">
            <a:spLocks noGrp="1"/>
          </p:cNvSpPr>
          <p:nvPr>
            <p:ph type="body" idx="4"/>
          </p:nvPr>
        </p:nvSpPr>
        <p:spPr>
          <a:xfrm>
            <a:off x="6503891" y="428728"/>
            <a:ext cx="5472000" cy="504104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Emerging data point to the </a:t>
            </a:r>
            <a:r>
              <a:rPr lang="en-US" sz="2400" b="1">
                <a:solidFill>
                  <a:schemeClr val="dk1"/>
                </a:solidFill>
              </a:rPr>
              <a:t>prognostic value of quantitatively measuring PLA2R antibody levels </a:t>
            </a:r>
            <a:r>
              <a:rPr lang="en-US" sz="2400">
                <a:solidFill>
                  <a:schemeClr val="dk1"/>
                </a:solidFill>
              </a:rPr>
              <a:t>and possibly qualitatively deﬁning the spread of their target epitopes.</a:t>
            </a:r>
            <a:endParaRPr/>
          </a:p>
          <a:p>
            <a:pPr marL="228600" lvl="0" indent="-101600" algn="l" rtl="0">
              <a:lnSpc>
                <a:spcPct val="90000"/>
              </a:lnSpc>
              <a:spcBef>
                <a:spcPts val="1200"/>
              </a:spcBef>
              <a:spcAft>
                <a:spcPts val="0"/>
              </a:spcAft>
              <a:buClr>
                <a:srgbClr val="004990"/>
              </a:buClr>
              <a:buSzPts val="2000"/>
              <a:buNone/>
            </a:pPr>
            <a:endParaRPr/>
          </a:p>
        </p:txBody>
      </p:sp>
      <p:pic>
        <p:nvPicPr>
          <p:cNvPr id="277" name="Google Shape;277;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3577" y="460443"/>
            <a:ext cx="6123590" cy="396945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6"/>
          <p:cNvSpPr txBox="1">
            <a:spLocks noGrp="1"/>
          </p:cNvSpPr>
          <p:nvPr>
            <p:ph type="body" idx="4"/>
          </p:nvPr>
        </p:nvSpPr>
        <p:spPr>
          <a:xfrm>
            <a:off x="6491200" y="418175"/>
            <a:ext cx="5472000" cy="5041047"/>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Emerging data point to the </a:t>
            </a:r>
            <a:r>
              <a:rPr lang="en-US" sz="2400" b="1">
                <a:solidFill>
                  <a:schemeClr val="dk1"/>
                </a:solidFill>
              </a:rPr>
              <a:t>prognostic value of quantitatively measuring PLA2R antibody levels </a:t>
            </a:r>
            <a:r>
              <a:rPr lang="en-US" sz="2400">
                <a:solidFill>
                  <a:schemeClr val="dk1"/>
                </a:solidFill>
              </a:rPr>
              <a:t>and possibly qualitatively deﬁning the spread of their target epitopes.</a:t>
            </a:r>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In PLA2R-positive patients,</a:t>
            </a:r>
            <a:r>
              <a:rPr lang="en-US" sz="2400" b="1">
                <a:solidFill>
                  <a:schemeClr val="dk1"/>
                </a:solidFill>
              </a:rPr>
              <a:t> low antibody levels</a:t>
            </a:r>
            <a:r>
              <a:rPr lang="en-US" sz="2400">
                <a:solidFill>
                  <a:schemeClr val="dk1"/>
                </a:solidFill>
              </a:rPr>
              <a:t> appear to predict a </a:t>
            </a:r>
            <a:r>
              <a:rPr lang="en-US" sz="2400" b="1">
                <a:solidFill>
                  <a:schemeClr val="dk1"/>
                </a:solidFill>
              </a:rPr>
              <a:t>greater likelihood of spontaneous remission </a:t>
            </a:r>
            <a:r>
              <a:rPr lang="en-US" sz="2400">
                <a:solidFill>
                  <a:schemeClr val="dk1"/>
                </a:solidFill>
              </a:rPr>
              <a:t>than high levels. Conversely, patients with antibodies targeting 2 or 3 target epitope domains may be less likely to develop a spontaneous remission.</a:t>
            </a:r>
            <a:endParaRPr/>
          </a:p>
          <a:p>
            <a:pPr marL="228600" lvl="0" indent="-101600" algn="l" rtl="0">
              <a:lnSpc>
                <a:spcPct val="90000"/>
              </a:lnSpc>
              <a:spcBef>
                <a:spcPts val="1200"/>
              </a:spcBef>
              <a:spcAft>
                <a:spcPts val="0"/>
              </a:spcAft>
              <a:buClr>
                <a:srgbClr val="004990"/>
              </a:buClr>
              <a:buSzPts val="2000"/>
              <a:buNone/>
            </a:pPr>
            <a:endParaRPr/>
          </a:p>
        </p:txBody>
      </p:sp>
      <p:pic>
        <p:nvPicPr>
          <p:cNvPr id="283" name="Google Shape;283;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6664" y="377543"/>
            <a:ext cx="5906614" cy="1587444"/>
          </a:xfrm>
          <a:prstGeom prst="rect">
            <a:avLst/>
          </a:prstGeom>
          <a:noFill/>
          <a:ln>
            <a:noFill/>
          </a:ln>
        </p:spPr>
      </p:pic>
      <p:pic>
        <p:nvPicPr>
          <p:cNvPr id="284" name="Google Shape;284;p3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082512" y="1758445"/>
            <a:ext cx="2084354" cy="164978"/>
          </a:xfrm>
          <a:prstGeom prst="rect">
            <a:avLst/>
          </a:prstGeom>
          <a:noFill/>
          <a:ln>
            <a:noFill/>
          </a:ln>
        </p:spPr>
      </p:pic>
      <p:pic>
        <p:nvPicPr>
          <p:cNvPr id="285" name="Google Shape;285;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91244" y="1921617"/>
            <a:ext cx="3445667" cy="4724976"/>
          </a:xfrm>
          <a:prstGeom prst="rect">
            <a:avLst/>
          </a:prstGeom>
          <a:noFill/>
          <a:ln>
            <a:noFill/>
          </a:ln>
        </p:spPr>
      </p:pic>
      <p:pic>
        <p:nvPicPr>
          <p:cNvPr id="286" name="Google Shape;286;p36"/>
          <p:cNvPicPr preferRelativeResize="0"/>
          <p:nvPr/>
        </p:nvPicPr>
        <p:blipFill rotWithShape="1">
          <a:blip r:embed="rId6">
            <a:alphaModFix/>
          </a:blip>
          <a:srcRect/>
          <a:stretch/>
        </p:blipFill>
        <p:spPr>
          <a:xfrm>
            <a:off x="5033659" y="5180289"/>
            <a:ext cx="5446273" cy="146630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body" idx="4"/>
          </p:nvPr>
        </p:nvSpPr>
        <p:spPr>
          <a:xfrm>
            <a:off x="403313" y="4459857"/>
            <a:ext cx="10892216" cy="239814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A recent study showed that changes in PLA2R antibody levels during follow-up were correlated with </a:t>
            </a:r>
            <a:r>
              <a:rPr lang="en-US" sz="2400" b="1">
                <a:solidFill>
                  <a:schemeClr val="dk1"/>
                </a:solidFill>
              </a:rPr>
              <a:t>changes in proteinuria</a:t>
            </a:r>
            <a:r>
              <a:rPr lang="en-US" sz="2400">
                <a:solidFill>
                  <a:schemeClr val="dk1"/>
                </a:solidFill>
              </a:rPr>
              <a:t>.</a:t>
            </a:r>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Because this study included treated patients, data are lacking on the value of monitoring the trend of PLA2R antibody levels prior to immunosuppressive therapy to guide the decision to initiate such treatment or the choice of therapeutic agents.</a:t>
            </a:r>
            <a:endParaRPr/>
          </a:p>
        </p:txBody>
      </p:sp>
      <p:pic>
        <p:nvPicPr>
          <p:cNvPr id="292" name="Google Shape;292;p37"/>
          <p:cNvPicPr preferRelativeResize="0"/>
          <p:nvPr/>
        </p:nvPicPr>
        <p:blipFill rotWithShape="1">
          <a:blip r:embed="rId3">
            <a:alphaModFix/>
          </a:blip>
          <a:srcRect/>
          <a:stretch/>
        </p:blipFill>
        <p:spPr>
          <a:xfrm>
            <a:off x="1899608" y="448573"/>
            <a:ext cx="8578648" cy="377837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1"/>
          <p:cNvPicPr preferRelativeResize="0"/>
          <p:nvPr/>
        </p:nvPicPr>
        <p:blipFill rotWithShape="1">
          <a:blip r:embed="rId3">
            <a:alphaModFix/>
          </a:blip>
          <a:srcRect/>
          <a:stretch/>
        </p:blipFill>
        <p:spPr>
          <a:xfrm>
            <a:off x="0" y="1539561"/>
            <a:ext cx="12192000" cy="4038279"/>
          </a:xfrm>
          <a:prstGeom prst="rect">
            <a:avLst/>
          </a:prstGeom>
          <a:noFill/>
          <a:ln>
            <a:noFill/>
          </a:ln>
        </p:spPr>
      </p:pic>
      <p:sp>
        <p:nvSpPr>
          <p:cNvPr id="70" name="Google Shape;70;p11"/>
          <p:cNvSpPr txBox="1"/>
          <p:nvPr/>
        </p:nvSpPr>
        <p:spPr>
          <a:xfrm>
            <a:off x="2626822" y="581891"/>
            <a:ext cx="6027612"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Arial"/>
                <a:ea typeface="Arial"/>
                <a:cs typeface="Arial"/>
                <a:sym typeface="Arial"/>
              </a:rPr>
              <a:t>#KDIGOGNConference </a:t>
            </a:r>
            <a:endParaRPr sz="4000" b="1" i="0" u="none" strike="noStrike" cap="none">
              <a:solidFill>
                <a:schemeClr val="dk1"/>
              </a:solidFill>
              <a:latin typeface="Arial"/>
              <a:ea typeface="Arial"/>
              <a:cs typeface="Arial"/>
              <a:sym typeface="Arial"/>
            </a:endParaRPr>
          </a:p>
        </p:txBody>
      </p:sp>
      <p:pic>
        <p:nvPicPr>
          <p:cNvPr id="71" name="Google Shape;71;p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93789" y="581891"/>
            <a:ext cx="934330" cy="621754"/>
          </a:xfrm>
          <a:prstGeom prst="rect">
            <a:avLst/>
          </a:prstGeom>
          <a:noFill/>
          <a:ln w="9525" cap="flat" cmpd="sng">
            <a:solidFill>
              <a:schemeClr val="dk1"/>
            </a:solidFill>
            <a:prstDash val="solid"/>
            <a:round/>
            <a:headEnd type="none" w="sm" len="sm"/>
            <a:tailEnd type="none" w="sm" len="sm"/>
          </a:ln>
        </p:spPr>
      </p:pic>
      <p:sp>
        <p:nvSpPr>
          <p:cNvPr id="72" name="Google Shape;72;p11"/>
          <p:cNvSpPr txBox="1"/>
          <p:nvPr/>
        </p:nvSpPr>
        <p:spPr>
          <a:xfrm>
            <a:off x="2780680" y="5864773"/>
            <a:ext cx="659871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KDIGO Controversies Conference on Glomerular Diseases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Singapore, November 2017</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8"/>
          <p:cNvSpPr txBox="1">
            <a:spLocks noGrp="1"/>
          </p:cNvSpPr>
          <p:nvPr>
            <p:ph type="ctrTitle"/>
          </p:nvPr>
        </p:nvSpPr>
        <p:spPr>
          <a:xfrm>
            <a:off x="2197100" y="371475"/>
            <a:ext cx="7797900" cy="782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TREATMENT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9"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2617" y="1011898"/>
            <a:ext cx="5062614" cy="5685352"/>
          </a:xfrm>
          <a:prstGeom prst="rect">
            <a:avLst/>
          </a:prstGeom>
          <a:noFill/>
          <a:ln>
            <a:noFill/>
          </a:ln>
        </p:spPr>
      </p:pic>
      <p:sp>
        <p:nvSpPr>
          <p:cNvPr id="304" name="Google Shape;304;p39"/>
          <p:cNvSpPr txBox="1"/>
          <p:nvPr/>
        </p:nvSpPr>
        <p:spPr>
          <a:xfrm>
            <a:off x="5648944" y="994969"/>
            <a:ext cx="6452265" cy="63709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7.2: Selection of adult patients with IMN to be considered for treatment with immunosuppressive agents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7.2.1: We recommend that initial therapy be started only in patients with nephrotic syndrome AND when at least one of the following conditions is met: </a:t>
            </a: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Urinary protein excretion persistently exceeds 4 g/d AND remains at over 50% of the baseline value, AND does not show progressive decline, during antihypertensive and antiproteinuric therapy during an observation period of at least 6 months; (</a:t>
            </a:r>
            <a:r>
              <a:rPr lang="en-US" sz="1800" b="1" i="1" u="none" strike="noStrike" cap="none">
                <a:solidFill>
                  <a:schemeClr val="dk1"/>
                </a:solidFill>
                <a:latin typeface="Arial"/>
                <a:ea typeface="Arial"/>
                <a:cs typeface="Arial"/>
                <a:sym typeface="Arial"/>
              </a:rPr>
              <a:t>1B</a:t>
            </a:r>
            <a:r>
              <a:rPr lang="en-US" sz="18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The presence of severe, disabling, or life-threatening symptoms related to the nephrotic syndrome; (</a:t>
            </a:r>
            <a:r>
              <a:rPr lang="en-US" sz="1800" b="1" i="1" u="none" strike="noStrike" cap="none">
                <a:solidFill>
                  <a:schemeClr val="dk1"/>
                </a:solidFill>
                <a:latin typeface="Arial"/>
                <a:ea typeface="Arial"/>
                <a:cs typeface="Arial"/>
                <a:sym typeface="Arial"/>
              </a:rPr>
              <a:t>1C</a:t>
            </a:r>
            <a:r>
              <a:rPr lang="en-US" sz="1800" b="1" i="0" u="none" strike="noStrike" cap="none">
                <a:solidFill>
                  <a:schemeClr val="dk1"/>
                </a:solidFill>
                <a:latin typeface="Arial"/>
                <a:ea typeface="Arial"/>
                <a:cs typeface="Arial"/>
                <a:sym typeface="Arial"/>
              </a:rPr>
              <a:t>) </a:t>
            </a:r>
            <a:endParaRPr sz="1800" b="1" i="0" u="none" strike="noStrike" cap="none">
              <a:solidFill>
                <a:schemeClr val="dk1"/>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chemeClr val="dk1"/>
                </a:solidFill>
                <a:latin typeface="Arial"/>
                <a:ea typeface="Arial"/>
                <a:cs typeface="Arial"/>
                <a:sym typeface="Arial"/>
              </a:rPr>
              <a:t>SCr has risen by 30% or more within 6 to 12 months from the time of diagnosis but the eGFR is not less than 25–30 ml/min/1.73 m</a:t>
            </a:r>
            <a:r>
              <a:rPr lang="en-US" sz="1800" b="1" i="0" u="none" strike="noStrike" cap="none" baseline="30000">
                <a:solidFill>
                  <a:schemeClr val="dk1"/>
                </a:solidFill>
                <a:latin typeface="Arial"/>
                <a:ea typeface="Arial"/>
                <a:cs typeface="Arial"/>
                <a:sym typeface="Arial"/>
              </a:rPr>
              <a:t>2</a:t>
            </a:r>
            <a:r>
              <a:rPr lang="en-US" sz="1800" b="1" i="0" u="none" strike="noStrike" cap="none">
                <a:solidFill>
                  <a:schemeClr val="dk1"/>
                </a:solidFill>
                <a:latin typeface="Arial"/>
                <a:ea typeface="Arial"/>
                <a:cs typeface="Arial"/>
                <a:sym typeface="Arial"/>
              </a:rPr>
              <a:t> AND this change is not</a:t>
            </a:r>
            <a:r>
              <a:rPr lang="en-US" sz="1400" b="0" i="0" u="none" strike="noStrike" cap="none">
                <a:solidFill>
                  <a:srgbClr val="000000"/>
                </a:solidFill>
                <a:latin typeface="Arial"/>
                <a:ea typeface="Arial"/>
                <a:cs typeface="Arial"/>
                <a:sym typeface="Arial"/>
              </a:rPr>
              <a:t> </a:t>
            </a:r>
            <a:r>
              <a:rPr lang="en-US" sz="1800" b="1" i="0" u="none" strike="noStrike" cap="none">
                <a:solidFill>
                  <a:schemeClr val="dk1"/>
                </a:solidFill>
                <a:latin typeface="Arial"/>
                <a:ea typeface="Arial"/>
                <a:cs typeface="Arial"/>
                <a:sym typeface="Arial"/>
              </a:rPr>
              <a:t>explained by superimposed complications. (</a:t>
            </a:r>
            <a:r>
              <a:rPr lang="en-US" sz="1800" b="1" i="1" u="none" strike="noStrike" cap="none">
                <a:solidFill>
                  <a:schemeClr val="dk1"/>
                </a:solidFill>
                <a:latin typeface="Arial"/>
                <a:ea typeface="Arial"/>
                <a:cs typeface="Arial"/>
                <a:sym typeface="Arial"/>
              </a:rPr>
              <a:t>2C</a:t>
            </a:r>
            <a:r>
              <a:rPr lang="en-US" sz="1800" b="1" i="0" u="none" strike="noStrike" cap="none">
                <a:solidFill>
                  <a:schemeClr val="dk1"/>
                </a:solidFill>
                <a:latin typeface="Arial"/>
                <a:ea typeface="Arial"/>
                <a:cs typeface="Arial"/>
                <a:sym typeface="Arial"/>
              </a:rPr>
              <a:t>) </a:t>
            </a:r>
            <a:endParaRPr sz="1800" b="0" i="0" u="none" strike="noStrike" cap="none">
              <a:solidFill>
                <a:srgbClr val="000000"/>
              </a:solidFill>
              <a:latin typeface="Arial"/>
              <a:ea typeface="Arial"/>
              <a:cs typeface="Arial"/>
              <a:sym typeface="Arial"/>
            </a:endParaRPr>
          </a:p>
          <a:p>
            <a:pPr marL="1087438" marR="0" lvl="0" indent="-28575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305" name="Google Shape;305;p39"/>
          <p:cNvSpPr txBox="1"/>
          <p:nvPr/>
        </p:nvSpPr>
        <p:spPr>
          <a:xfrm>
            <a:off x="161316" y="404800"/>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004F8E"/>
                </a:solidFill>
                <a:latin typeface="Arial"/>
                <a:ea typeface="Arial"/>
                <a:cs typeface="Arial"/>
                <a:sym typeface="Arial"/>
              </a:rPr>
              <a:t>Membranous Nephropathy: Treatment</a:t>
            </a:r>
            <a:endParaRPr sz="2800" b="1" i="0" u="none" strike="noStrike" cap="none">
              <a:solidFill>
                <a:srgbClr val="004F8E"/>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body" idx="4"/>
          </p:nvPr>
        </p:nvSpPr>
        <p:spPr>
          <a:xfrm>
            <a:off x="258483" y="1143889"/>
            <a:ext cx="5472000" cy="411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Besides </a:t>
            </a:r>
            <a:r>
              <a:rPr lang="en-US" sz="2400" b="1">
                <a:solidFill>
                  <a:schemeClr val="dk1"/>
                </a:solidFill>
              </a:rPr>
              <a:t>preservation of kidney function </a:t>
            </a:r>
            <a:r>
              <a:rPr lang="en-US" sz="2400">
                <a:solidFill>
                  <a:schemeClr val="dk1"/>
                </a:solidFill>
              </a:rPr>
              <a:t>and </a:t>
            </a:r>
            <a:r>
              <a:rPr lang="en-US" sz="2400" b="1">
                <a:solidFill>
                  <a:schemeClr val="dk1"/>
                </a:solidFill>
              </a:rPr>
              <a:t>proteinuria remission</a:t>
            </a:r>
            <a:r>
              <a:rPr lang="en-US" sz="2400">
                <a:solidFill>
                  <a:schemeClr val="dk1"/>
                </a:solidFill>
              </a:rPr>
              <a:t>, future goals of treatment should include: </a:t>
            </a:r>
            <a:endParaRPr sz="2400">
              <a:solidFill>
                <a:schemeClr val="dk1"/>
              </a:solidFill>
            </a:endParaRPr>
          </a:p>
          <a:p>
            <a:pPr marL="228600" lvl="0" indent="-76200" algn="l" rtl="0">
              <a:lnSpc>
                <a:spcPct val="90000"/>
              </a:lnSpc>
              <a:spcBef>
                <a:spcPts val="0"/>
              </a:spcBef>
              <a:spcAft>
                <a:spcPts val="0"/>
              </a:spcAft>
              <a:buClr>
                <a:srgbClr val="004990"/>
              </a:buClr>
              <a:buSzPts val="2400"/>
              <a:buNone/>
            </a:pPr>
            <a:endParaRPr/>
          </a:p>
          <a:p>
            <a:pPr marL="460800" lvl="1" indent="-228600" algn="l" rtl="0">
              <a:lnSpc>
                <a:spcPct val="90000"/>
              </a:lnSpc>
              <a:spcBef>
                <a:spcPts val="600"/>
              </a:spcBef>
              <a:spcAft>
                <a:spcPts val="0"/>
              </a:spcAft>
              <a:buSzPts val="2200"/>
              <a:buFont typeface="Noto Sans Symbols"/>
              <a:buChar char="✔"/>
            </a:pPr>
            <a:r>
              <a:rPr lang="en-US" sz="2200">
                <a:solidFill>
                  <a:schemeClr val="dk1"/>
                </a:solidFill>
              </a:rPr>
              <a:t> </a:t>
            </a:r>
            <a:r>
              <a:rPr lang="en-US" sz="2200" b="1">
                <a:solidFill>
                  <a:schemeClr val="dk1"/>
                </a:solidFill>
              </a:rPr>
              <a:t>improvement of patient-related outcomes </a:t>
            </a:r>
            <a:r>
              <a:rPr lang="en-US" sz="2200">
                <a:solidFill>
                  <a:schemeClr val="dk1"/>
                </a:solidFill>
              </a:rPr>
              <a:t>and </a:t>
            </a:r>
            <a:r>
              <a:rPr lang="en-US" sz="2200" b="1">
                <a:solidFill>
                  <a:schemeClr val="dk1"/>
                </a:solidFill>
              </a:rPr>
              <a:t>quality-of-life measures</a:t>
            </a:r>
            <a:r>
              <a:rPr lang="en-US" sz="2200">
                <a:solidFill>
                  <a:schemeClr val="dk1"/>
                </a:solidFill>
              </a:rPr>
              <a:t> (for which validated instruments should be developed) and </a:t>
            </a:r>
            <a:endParaRPr sz="2200">
              <a:solidFill>
                <a:schemeClr val="dk1"/>
              </a:solidFill>
            </a:endParaRPr>
          </a:p>
          <a:p>
            <a:pPr marL="232200" lvl="1" indent="0" algn="l" rtl="0">
              <a:lnSpc>
                <a:spcPct val="90000"/>
              </a:lnSpc>
              <a:spcBef>
                <a:spcPts val="600"/>
              </a:spcBef>
              <a:spcAft>
                <a:spcPts val="0"/>
              </a:spcAft>
              <a:buSzPts val="2200"/>
              <a:buNone/>
            </a:pPr>
            <a:endParaRPr/>
          </a:p>
          <a:p>
            <a:pPr marL="460800" lvl="1" indent="-228600" algn="l" rtl="0">
              <a:lnSpc>
                <a:spcPct val="90000"/>
              </a:lnSpc>
              <a:spcBef>
                <a:spcPts val="600"/>
              </a:spcBef>
              <a:spcAft>
                <a:spcPts val="0"/>
              </a:spcAft>
              <a:buSzPts val="2200"/>
              <a:buFont typeface="Noto Sans Symbols"/>
              <a:buChar char="✔"/>
            </a:pPr>
            <a:r>
              <a:rPr lang="en-US" sz="2200">
                <a:solidFill>
                  <a:schemeClr val="dk1"/>
                </a:solidFill>
              </a:rPr>
              <a:t> </a:t>
            </a:r>
            <a:r>
              <a:rPr lang="en-US" sz="2200" b="1">
                <a:solidFill>
                  <a:schemeClr val="dk1"/>
                </a:solidFill>
              </a:rPr>
              <a:t>prevention of cardiovascular and thromboembolic events, infections, and patient mortality</a:t>
            </a:r>
            <a:endParaRPr/>
          </a:p>
        </p:txBody>
      </p:sp>
      <p:sp>
        <p:nvSpPr>
          <p:cNvPr id="311" name="Google Shape;311;p40"/>
          <p:cNvSpPr txBox="1">
            <a:spLocks noGrp="1"/>
          </p:cNvSpPr>
          <p:nvPr>
            <p:ph type="body" idx="4"/>
          </p:nvPr>
        </p:nvSpPr>
        <p:spPr>
          <a:xfrm>
            <a:off x="6163401" y="1202158"/>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There is consensus that immunosuppression should be started in the presence of </a:t>
            </a:r>
            <a:r>
              <a:rPr lang="en-US" sz="2400" b="1">
                <a:solidFill>
                  <a:schemeClr val="dk1"/>
                </a:solidFill>
              </a:rPr>
              <a:t>decreasing GFR </a:t>
            </a:r>
            <a:r>
              <a:rPr lang="en-US" sz="2400">
                <a:solidFill>
                  <a:schemeClr val="dk1"/>
                </a:solidFill>
              </a:rPr>
              <a:t>or, in particular, </a:t>
            </a:r>
            <a:r>
              <a:rPr lang="en-US" sz="2400" b="1">
                <a:solidFill>
                  <a:schemeClr val="dk1"/>
                </a:solidFill>
              </a:rPr>
              <a:t>severe life-threatening nephrotic syndrome</a:t>
            </a:r>
            <a:r>
              <a:rPr lang="en-US" sz="2400">
                <a:solidFill>
                  <a:schemeClr val="dk1"/>
                </a:solidFill>
              </a:rPr>
              <a:t>. </a:t>
            </a:r>
            <a:endParaRPr/>
          </a:p>
        </p:txBody>
      </p:sp>
      <p:sp>
        <p:nvSpPr>
          <p:cNvPr id="312" name="Google Shape;312;p40"/>
          <p:cNvSpPr txBox="1"/>
          <p:nvPr/>
        </p:nvSpPr>
        <p:spPr>
          <a:xfrm>
            <a:off x="193468" y="453025"/>
            <a:ext cx="11091600" cy="48013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004F8E"/>
                </a:solidFill>
                <a:latin typeface="Arial"/>
                <a:ea typeface="Arial"/>
                <a:cs typeface="Arial"/>
                <a:sym typeface="Arial"/>
              </a:rPr>
              <a:t>Membranous Nephropathy: Treatment</a:t>
            </a:r>
            <a:endParaRPr sz="2800" b="1" i="0" u="none" strike="noStrike" cap="none">
              <a:solidFill>
                <a:srgbClr val="004F8E"/>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1"/>
          <p:cNvSpPr txBox="1">
            <a:spLocks noGrp="1"/>
          </p:cNvSpPr>
          <p:nvPr>
            <p:ph type="body" idx="4"/>
          </p:nvPr>
        </p:nvSpPr>
        <p:spPr>
          <a:xfrm>
            <a:off x="6545172" y="1133728"/>
            <a:ext cx="5472000" cy="22071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In patients with minimal symptoms and preserved kidney function, </a:t>
            </a:r>
            <a:r>
              <a:rPr lang="en-US" sz="2400" b="1" i="1" u="sng">
                <a:solidFill>
                  <a:schemeClr val="dk1"/>
                </a:solidFill>
              </a:rPr>
              <a:t>delaying immunotherapy while maximizing treatment of proteinuria, hypertension, and hyperlipidemia for up to 3 years </a:t>
            </a:r>
            <a:r>
              <a:rPr lang="en-US" sz="2400">
                <a:solidFill>
                  <a:schemeClr val="dk1"/>
                </a:solidFill>
              </a:rPr>
              <a:t>may be acceptable.</a:t>
            </a:r>
            <a:endParaRPr sz="2400">
              <a:solidFill>
                <a:schemeClr val="dk1"/>
              </a:solidFill>
            </a:endParaRPr>
          </a:p>
        </p:txBody>
      </p:sp>
      <p:pic>
        <p:nvPicPr>
          <p:cNvPr id="319" name="Google Shape;319;p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9063" y="336543"/>
            <a:ext cx="6184870" cy="6374808"/>
          </a:xfrm>
          <a:prstGeom prst="rect">
            <a:avLst/>
          </a:prstGeom>
          <a:noFill/>
          <a:ln>
            <a:noFill/>
          </a:ln>
        </p:spPr>
      </p:pic>
      <p:sp>
        <p:nvSpPr>
          <p:cNvPr id="320" name="Google Shape;320;p41"/>
          <p:cNvSpPr txBox="1"/>
          <p:nvPr/>
        </p:nvSpPr>
        <p:spPr>
          <a:xfrm>
            <a:off x="5960853" y="6297760"/>
            <a:ext cx="409754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Hofstra JM et al. Nat Rev Nephrol. 2013; 9:443-458</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p:nvPr/>
        </p:nvSpPr>
        <p:spPr>
          <a:xfrm>
            <a:off x="6004086" y="339948"/>
            <a:ext cx="6143091" cy="67403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7.3: Initial therapy of IMN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801688" marR="0" lvl="0" indent="-801688"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7.3.1: We recommend that initial therapy consist of a 6-month course of alternating monthly cycles of oral and i.v. corticosteroids, and oral alkylating agents. (</a:t>
            </a:r>
            <a:r>
              <a:rPr lang="en-US" sz="2200" b="1" i="1" u="none" strike="noStrike" cap="none">
                <a:solidFill>
                  <a:schemeClr val="dk1"/>
                </a:solidFill>
                <a:latin typeface="Arial"/>
                <a:ea typeface="Arial"/>
                <a:cs typeface="Arial"/>
                <a:sym typeface="Arial"/>
              </a:rPr>
              <a:t>1B</a:t>
            </a:r>
            <a:r>
              <a:rPr lang="en-US" sz="22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801688" marR="0" lvl="0" indent="-801688"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7.3.2: We suggest using cyclophosphamide rather than chlorambucil for initial therapy. (</a:t>
            </a:r>
            <a:r>
              <a:rPr lang="en-US" sz="2200" b="1" i="1" u="none" strike="noStrike" cap="none">
                <a:solidFill>
                  <a:schemeClr val="dk1"/>
                </a:solidFill>
                <a:latin typeface="Arial"/>
                <a:ea typeface="Arial"/>
                <a:cs typeface="Arial"/>
                <a:sym typeface="Arial"/>
              </a:rPr>
              <a:t>2B</a:t>
            </a:r>
            <a:r>
              <a:rPr lang="en-US" sz="22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7.3.6: 	We suggest that continuous daily (noncyclical) use of oral alkylating agents may also be effective, but can be associated with greater risk of toxicity, particularly when administered for 46 months. </a:t>
            </a:r>
            <a:endParaRPr sz="2200" b="1" i="0" u="none" strike="noStrike" cap="none">
              <a:solidFill>
                <a:schemeClr val="dk1"/>
              </a:solidFill>
              <a:latin typeface="Arial"/>
              <a:ea typeface="Arial"/>
              <a:cs typeface="Arial"/>
              <a:sym typeface="Arial"/>
            </a:endParaRPr>
          </a:p>
          <a:p>
            <a:pPr marL="854075" marR="0" lvl="0" indent="-854075" algn="l" rtl="0">
              <a:lnSpc>
                <a:spcPct val="100000"/>
              </a:lnSpc>
              <a:spcBef>
                <a:spcPts val="0"/>
              </a:spcBef>
              <a:spcAft>
                <a:spcPts val="0"/>
              </a:spcAft>
              <a:buClr>
                <a:srgbClr val="000000"/>
              </a:buClr>
              <a:buSzPts val="2200"/>
              <a:buFont typeface="Arial"/>
              <a:buNone/>
            </a:pPr>
            <a:r>
              <a:rPr lang="en-US" sz="2200" b="1" i="0" u="none" strike="noStrike" cap="none">
                <a:solidFill>
                  <a:schemeClr val="dk1"/>
                </a:solidFill>
                <a:latin typeface="Arial"/>
                <a:ea typeface="Arial"/>
                <a:cs typeface="Arial"/>
                <a:sym typeface="Arial"/>
              </a:rPr>
              <a:t>	(</a:t>
            </a:r>
            <a:r>
              <a:rPr lang="en-US" sz="2200" b="1" i="1" u="none" strike="noStrike" cap="none">
                <a:solidFill>
                  <a:schemeClr val="dk1"/>
                </a:solidFill>
                <a:latin typeface="Arial"/>
                <a:ea typeface="Arial"/>
                <a:cs typeface="Arial"/>
                <a:sym typeface="Arial"/>
              </a:rPr>
              <a:t>2C</a:t>
            </a:r>
            <a:r>
              <a:rPr lang="en-US" sz="2200" b="1" i="0" u="none" strike="noStrike" cap="none">
                <a:solidFill>
                  <a:schemeClr val="dk1"/>
                </a:solidFill>
                <a:latin typeface="Arial"/>
                <a:ea typeface="Arial"/>
                <a:cs typeface="Arial"/>
                <a:sym typeface="Arial"/>
              </a:rPr>
              <a:t>) </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chemeClr val="dk1"/>
              </a:solidFill>
              <a:latin typeface="Arial"/>
              <a:ea typeface="Arial"/>
              <a:cs typeface="Arial"/>
              <a:sym typeface="Arial"/>
            </a:endParaRPr>
          </a:p>
        </p:txBody>
      </p:sp>
      <p:pic>
        <p:nvPicPr>
          <p:cNvPr id="326" name="Google Shape;326;p42"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381" y="394138"/>
            <a:ext cx="5615464" cy="630620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3"/>
          <p:cNvSpPr txBox="1">
            <a:spLocks noGrp="1"/>
          </p:cNvSpPr>
          <p:nvPr>
            <p:ph type="body" idx="3"/>
          </p:nvPr>
        </p:nvSpPr>
        <p:spPr>
          <a:xfrm>
            <a:off x="306000" y="413872"/>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Treatment with immunosuppressive agents</a:t>
            </a:r>
            <a:endParaRPr/>
          </a:p>
        </p:txBody>
      </p:sp>
      <p:sp>
        <p:nvSpPr>
          <p:cNvPr id="332" name="Google Shape;332;p43"/>
          <p:cNvSpPr txBox="1">
            <a:spLocks noGrp="1"/>
          </p:cNvSpPr>
          <p:nvPr>
            <p:ph type="body" idx="4"/>
          </p:nvPr>
        </p:nvSpPr>
        <p:spPr>
          <a:xfrm>
            <a:off x="306000" y="5922425"/>
            <a:ext cx="10957545" cy="93456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All patients should undergo screening for infections and an age-appropriate screening for malignancies prior to commencing immunosuppressive therapy.</a:t>
            </a:r>
            <a:endParaRPr/>
          </a:p>
        </p:txBody>
      </p:sp>
      <p:pic>
        <p:nvPicPr>
          <p:cNvPr id="333" name="Google Shape;333;p43"/>
          <p:cNvPicPr preferRelativeResize="0"/>
          <p:nvPr/>
        </p:nvPicPr>
        <p:blipFill rotWithShape="1">
          <a:blip r:embed="rId3">
            <a:alphaModFix/>
          </a:blip>
          <a:srcRect/>
          <a:stretch/>
        </p:blipFill>
        <p:spPr>
          <a:xfrm>
            <a:off x="306000" y="1027134"/>
            <a:ext cx="6564803" cy="4777157"/>
          </a:xfrm>
          <a:prstGeom prst="rect">
            <a:avLst/>
          </a:prstGeom>
          <a:noFill/>
          <a:ln>
            <a:noFill/>
          </a:ln>
        </p:spPr>
      </p:pic>
      <p:pic>
        <p:nvPicPr>
          <p:cNvPr id="334" name="Google Shape;334;p43"/>
          <p:cNvPicPr preferRelativeResize="0"/>
          <p:nvPr/>
        </p:nvPicPr>
        <p:blipFill rotWithShape="1">
          <a:blip r:embed="rId4">
            <a:alphaModFix/>
          </a:blip>
          <a:srcRect/>
          <a:stretch/>
        </p:blipFill>
        <p:spPr>
          <a:xfrm>
            <a:off x="5373339" y="1005469"/>
            <a:ext cx="6565961" cy="477967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44"/>
          <p:cNvPicPr preferRelativeResize="0"/>
          <p:nvPr/>
        </p:nvPicPr>
        <p:blipFill rotWithShape="1">
          <a:blip r:embed="rId3">
            <a:alphaModFix/>
          </a:blip>
          <a:srcRect/>
          <a:stretch/>
        </p:blipFill>
        <p:spPr>
          <a:xfrm>
            <a:off x="283411" y="343764"/>
            <a:ext cx="9439107" cy="2198303"/>
          </a:xfrm>
          <a:prstGeom prst="rect">
            <a:avLst/>
          </a:prstGeom>
          <a:noFill/>
          <a:ln>
            <a:noFill/>
          </a:ln>
        </p:spPr>
      </p:pic>
      <p:pic>
        <p:nvPicPr>
          <p:cNvPr id="341" name="Google Shape;341;p44"/>
          <p:cNvPicPr preferRelativeResize="0"/>
          <p:nvPr/>
        </p:nvPicPr>
        <p:blipFill rotWithShape="1">
          <a:blip r:embed="rId4">
            <a:alphaModFix/>
          </a:blip>
          <a:srcRect/>
          <a:stretch/>
        </p:blipFill>
        <p:spPr>
          <a:xfrm>
            <a:off x="1098059" y="2542067"/>
            <a:ext cx="9439107" cy="3559567"/>
          </a:xfrm>
          <a:prstGeom prst="rect">
            <a:avLst/>
          </a:prstGeom>
          <a:noFill/>
          <a:ln>
            <a:noFill/>
          </a:ln>
        </p:spPr>
      </p:pic>
      <p:sp>
        <p:nvSpPr>
          <p:cNvPr id="342" name="Google Shape;342;p44"/>
          <p:cNvSpPr txBox="1"/>
          <p:nvPr/>
        </p:nvSpPr>
        <p:spPr>
          <a:xfrm>
            <a:off x="283411" y="6027003"/>
            <a:ext cx="1087913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Alkylating agents remain the only agents proven effective in preventing kidney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failure or death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a:spLocks noGrp="1"/>
          </p:cNvSpPr>
          <p:nvPr>
            <p:ph type="body" idx="4"/>
          </p:nvPr>
        </p:nvSpPr>
        <p:spPr>
          <a:xfrm>
            <a:off x="6728814"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Current and previous smokers may be at particularly increased risk for subsequent bladder or lung cancer associated with exposure to cytotoxic agents.</a:t>
            </a:r>
            <a:endParaRPr sz="2400">
              <a:solidFill>
                <a:schemeClr val="dk1"/>
              </a:solidFill>
            </a:endParaRPr>
          </a:p>
        </p:txBody>
      </p:sp>
      <p:pic>
        <p:nvPicPr>
          <p:cNvPr id="348" name="Google Shape;348;p45" descr="Screen Shot 2020-02-17 at 8.12.28 PM.png"/>
          <p:cNvPicPr preferRelativeResize="0"/>
          <p:nvPr/>
        </p:nvPicPr>
        <p:blipFill rotWithShape="1">
          <a:blip r:embed="rId3">
            <a:alphaModFix/>
          </a:blip>
          <a:srcRect/>
          <a:stretch/>
        </p:blipFill>
        <p:spPr>
          <a:xfrm>
            <a:off x="373529" y="1353625"/>
            <a:ext cx="6215529" cy="34126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body" idx="4"/>
          </p:nvPr>
        </p:nvSpPr>
        <p:spPr>
          <a:xfrm>
            <a:off x="7186706" y="1155413"/>
            <a:ext cx="4207294"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Special consideration should likewise be given to patients of childbearing age because of the risk of infertility associated with these agents.</a:t>
            </a:r>
            <a:endParaRPr sz="2400">
              <a:solidFill>
                <a:schemeClr val="dk1"/>
              </a:solidFill>
            </a:endParaRPr>
          </a:p>
        </p:txBody>
      </p:sp>
      <p:pic>
        <p:nvPicPr>
          <p:cNvPr id="354" name="Google Shape;354;p46" descr="Screen Shot 2020-02-17 at 8.08.58 PM.png"/>
          <p:cNvPicPr preferRelativeResize="0"/>
          <p:nvPr/>
        </p:nvPicPr>
        <p:blipFill rotWithShape="1">
          <a:blip r:embed="rId3">
            <a:alphaModFix/>
          </a:blip>
          <a:srcRect/>
          <a:stretch/>
        </p:blipFill>
        <p:spPr>
          <a:xfrm>
            <a:off x="425448" y="866586"/>
            <a:ext cx="6497295" cy="524360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47"/>
          <p:cNvPicPr preferRelativeResize="0"/>
          <p:nvPr/>
        </p:nvPicPr>
        <p:blipFill rotWithShape="1">
          <a:blip r:embed="rId3">
            <a:alphaModFix/>
          </a:blip>
          <a:srcRect/>
          <a:stretch/>
        </p:blipFill>
        <p:spPr>
          <a:xfrm>
            <a:off x="901793" y="424693"/>
            <a:ext cx="10388413" cy="64333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2" descr="https://pbs.twimg.com/media/DO3wbMfUQAAOKzw.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7239" y="514833"/>
            <a:ext cx="4257103" cy="6017107"/>
          </a:xfrm>
          <a:prstGeom prst="rect">
            <a:avLst/>
          </a:prstGeom>
          <a:noFill/>
          <a:ln w="9525" cap="flat" cmpd="sng">
            <a:solidFill>
              <a:schemeClr val="dk1"/>
            </a:solidFill>
            <a:prstDash val="solid"/>
            <a:round/>
            <a:headEnd type="none" w="sm" len="sm"/>
            <a:tailEnd type="none" w="sm" len="sm"/>
          </a:ln>
        </p:spPr>
      </p:pic>
      <p:pic>
        <p:nvPicPr>
          <p:cNvPr id="79" name="Google Shape;79;p12" descr="Screen Shot 2020-02-17 at 3.35.55 PM.png"/>
          <p:cNvPicPr preferRelativeResize="0"/>
          <p:nvPr/>
        </p:nvPicPr>
        <p:blipFill rotWithShape="1">
          <a:blip r:embed="rId4">
            <a:alphaModFix/>
          </a:blip>
          <a:srcRect/>
          <a:stretch/>
        </p:blipFill>
        <p:spPr>
          <a:xfrm>
            <a:off x="5326554" y="423388"/>
            <a:ext cx="5417498" cy="2984043"/>
          </a:xfrm>
          <a:prstGeom prst="rect">
            <a:avLst/>
          </a:prstGeom>
          <a:noFill/>
          <a:ln w="9525" cap="flat" cmpd="sng">
            <a:solidFill>
              <a:srgbClr val="000000"/>
            </a:solidFill>
            <a:prstDash val="solid"/>
            <a:round/>
            <a:headEnd type="none" w="sm" len="sm"/>
            <a:tailEnd type="none" w="sm" len="sm"/>
          </a:ln>
        </p:spPr>
      </p:pic>
      <p:pic>
        <p:nvPicPr>
          <p:cNvPr id="80" name="Google Shape;80;p12" descr="Screen Shot 2020-02-17 at 3.36.10 PM.png"/>
          <p:cNvPicPr preferRelativeResize="0"/>
          <p:nvPr/>
        </p:nvPicPr>
        <p:blipFill rotWithShape="1">
          <a:blip r:embed="rId5">
            <a:alphaModFix/>
          </a:blip>
          <a:srcRect/>
          <a:stretch/>
        </p:blipFill>
        <p:spPr>
          <a:xfrm>
            <a:off x="5329607" y="3692066"/>
            <a:ext cx="5450021" cy="300716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48"/>
          <p:cNvPicPr preferRelativeResize="0"/>
          <p:nvPr/>
        </p:nvPicPr>
        <p:blipFill rotWithShape="1">
          <a:blip r:embed="rId3">
            <a:alphaModFix/>
          </a:blip>
          <a:srcRect/>
          <a:stretch/>
        </p:blipFill>
        <p:spPr>
          <a:xfrm>
            <a:off x="901793" y="424693"/>
            <a:ext cx="10388413" cy="6433307"/>
          </a:xfrm>
          <a:prstGeom prst="rect">
            <a:avLst/>
          </a:prstGeom>
          <a:noFill/>
          <a:ln>
            <a:noFill/>
          </a:ln>
        </p:spPr>
      </p:pic>
      <p:sp>
        <p:nvSpPr>
          <p:cNvPr id="367" name="Google Shape;367;p48"/>
          <p:cNvSpPr txBox="1"/>
          <p:nvPr/>
        </p:nvSpPr>
        <p:spPr>
          <a:xfrm>
            <a:off x="480873" y="4296879"/>
            <a:ext cx="11463010" cy="1569660"/>
          </a:xfrm>
          <a:prstGeom prst="rect">
            <a:avLst/>
          </a:prstGeom>
          <a:solidFill>
            <a:srgbClr val="FFFF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Historically, treatment with an alkylating agent had been cyclical and accompanied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by pulses of IV methylprednisolone.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Other regimens are used in clinical practice, including daily cyclophosphamide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and omission of pulses of methylprednisolone.</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4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0"/>
          <p:cNvSpPr txBox="1"/>
          <p:nvPr/>
        </p:nvSpPr>
        <p:spPr>
          <a:xfrm>
            <a:off x="6048910" y="501967"/>
            <a:ext cx="6143090" cy="56323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7.4:  Alternative regimens for the initial therapy of IMN: CNI therapy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7338" marR="0" lvl="0" indent="-28733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7.4.1:  We recommend that cyclosporine or tacrolimus be used for a period of at least 6 months in patients who meet the criteria for initial therapy, but who choose not to receive the cyclical corticosteroid/alkylating-agent regimen or who have contraindications to this regimen. (</a:t>
            </a:r>
            <a:r>
              <a:rPr lang="en-US" sz="2400" b="1" i="1" u="none" strike="noStrike" cap="none">
                <a:solidFill>
                  <a:schemeClr val="dk1"/>
                </a:solidFill>
                <a:latin typeface="Arial"/>
                <a:ea typeface="Arial"/>
                <a:cs typeface="Arial"/>
                <a:sym typeface="Arial"/>
              </a:rPr>
              <a:t>1C</a:t>
            </a:r>
            <a:r>
              <a:rPr lang="en-US" sz="2400" b="1" i="0" u="none" strike="noStrike" cap="none">
                <a:solidFill>
                  <a:schemeClr val="dk1"/>
                </a:solidFill>
                <a:latin typeface="Arial"/>
                <a:ea typeface="Arial"/>
                <a:cs typeface="Arial"/>
                <a:sym typeface="Arial"/>
              </a:rPr>
              <a:t>) </a:t>
            </a:r>
            <a:endParaRPr sz="2400" b="1" i="0" u="none" strike="noStrike" cap="none">
              <a:solidFill>
                <a:schemeClr val="dk1"/>
              </a:solidFill>
              <a:latin typeface="Arial"/>
              <a:ea typeface="Arial"/>
              <a:cs typeface="Arial"/>
              <a:sym typeface="Arial"/>
            </a:endParaRPr>
          </a:p>
          <a:p>
            <a:pPr marL="287338" marR="0" lvl="0" indent="-287338"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7338" marR="0" lvl="0" indent="-287338"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7.4.2:  We suggest that CNIs be discontinued in patients who do not achieve complete or partial remission after 6 months of treatment. (</a:t>
            </a:r>
            <a:r>
              <a:rPr lang="en-US" sz="2400" b="1" i="1" u="none" strike="noStrike" cap="none">
                <a:solidFill>
                  <a:schemeClr val="dk1"/>
                </a:solidFill>
                <a:latin typeface="Arial"/>
                <a:ea typeface="Arial"/>
                <a:cs typeface="Arial"/>
                <a:sym typeface="Arial"/>
              </a:rPr>
              <a:t>2C</a:t>
            </a:r>
            <a:r>
              <a:rPr lang="en-US" sz="2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378" name="Google Shape;378;p50"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9730" y="372614"/>
            <a:ext cx="5615464" cy="63062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1"/>
          <p:cNvSpPr txBox="1"/>
          <p:nvPr/>
        </p:nvSpPr>
        <p:spPr>
          <a:xfrm>
            <a:off x="6005857" y="579979"/>
            <a:ext cx="5871419" cy="5632310"/>
          </a:xfrm>
          <a:prstGeom prst="rect">
            <a:avLst/>
          </a:prstGeom>
          <a:noFill/>
          <a:ln>
            <a:noFill/>
          </a:ln>
        </p:spPr>
        <p:txBody>
          <a:bodyPr spcFirstLastPara="1" wrap="square" lIns="91425" tIns="45700" rIns="91425" bIns="45700" anchor="t" anchorCtr="0">
            <a:noAutofit/>
          </a:bodyPr>
          <a:lstStyle/>
          <a:p>
            <a:pPr marL="174625" marR="0" lvl="0" indent="-17462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7.4.3:  We suggest that the dosage of CNI be reduced at intervals of 4–8 weeks to a level of about 50% of the starting dosage, provided that remission is maintained and no treatment-limiting CNI-related nephrotoxicity occurs, and </a:t>
            </a:r>
            <a:endParaRPr sz="2400" b="1" i="0" u="none" strike="noStrike" cap="none">
              <a:solidFill>
                <a:schemeClr val="dk1"/>
              </a:solidFill>
              <a:latin typeface="Arial"/>
              <a:ea typeface="Arial"/>
              <a:cs typeface="Arial"/>
              <a:sym typeface="Arial"/>
            </a:endParaRPr>
          </a:p>
          <a:p>
            <a:pPr marL="174625" marR="0" lvl="0" indent="-17462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continued for at least 12 months. (</a:t>
            </a:r>
            <a:r>
              <a:rPr lang="en-US" sz="2400" b="1" i="1" u="none" strike="noStrike" cap="none">
                <a:solidFill>
                  <a:schemeClr val="dk1"/>
                </a:solidFill>
                <a:latin typeface="Arial"/>
                <a:ea typeface="Arial"/>
                <a:cs typeface="Arial"/>
                <a:sym typeface="Arial"/>
              </a:rPr>
              <a:t>2C</a:t>
            </a:r>
            <a:r>
              <a:rPr lang="en-US" sz="2400" b="1"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174625" marR="0" lvl="0" indent="-17462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174625" marR="0" lvl="0" indent="-174625"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7.4.4:  We suggest that CNI blood levels be monitored regularly during the initial treatment period, and whenever there is an unexplained rise in SCr (&gt; 20%) during therapy. (</a:t>
            </a:r>
            <a:r>
              <a:rPr lang="en-US" sz="2400" b="1" i="1" u="none" strike="noStrike" cap="none">
                <a:solidFill>
                  <a:schemeClr val="dk1"/>
                </a:solidFill>
                <a:latin typeface="Arial"/>
                <a:ea typeface="Arial"/>
                <a:cs typeface="Arial"/>
                <a:sym typeface="Arial"/>
              </a:rPr>
              <a:t>Not Graded</a:t>
            </a:r>
            <a:r>
              <a:rPr lang="en-US" sz="2400" b="1" i="0" u="none" strike="noStrike" cap="none">
                <a:solidFill>
                  <a:schemeClr val="dk1"/>
                </a:solidFill>
                <a:latin typeface="Arial"/>
                <a:ea typeface="Arial"/>
                <a:cs typeface="Arial"/>
                <a:sym typeface="Arial"/>
              </a:rPr>
              <a:t>)</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Arial"/>
              <a:ea typeface="Arial"/>
              <a:cs typeface="Arial"/>
              <a:sym typeface="Arial"/>
            </a:endParaRPr>
          </a:p>
        </p:txBody>
      </p:sp>
      <p:pic>
        <p:nvPicPr>
          <p:cNvPr id="384" name="Google Shape;384;p51"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9730" y="394138"/>
            <a:ext cx="5615464" cy="630620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2"/>
          <p:cNvSpPr txBox="1"/>
          <p:nvPr/>
        </p:nvSpPr>
        <p:spPr>
          <a:xfrm>
            <a:off x="1191321" y="4635056"/>
            <a:ext cx="9902857"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Therapy with calcineurin inhibitors induced remissions with similar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frequency as cyclophosphamide but was associated with a</a:t>
            </a:r>
            <a:r>
              <a:rPr lang="en-US" sz="2400" b="1" i="0" u="none" strike="noStrike" cap="none">
                <a:solidFill>
                  <a:schemeClr val="dk1"/>
                </a:solidFill>
                <a:latin typeface="Arial"/>
                <a:ea typeface="Arial"/>
                <a:cs typeface="Arial"/>
                <a:sym typeface="Arial"/>
              </a:rPr>
              <a:t> higher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relapse rate</a:t>
            </a:r>
            <a:endParaRPr sz="2400" b="1" i="0" u="none" strike="noStrike" cap="none">
              <a:solidFill>
                <a:schemeClr val="dk1"/>
              </a:solidFill>
              <a:latin typeface="Arial"/>
              <a:ea typeface="Arial"/>
              <a:cs typeface="Arial"/>
              <a:sym typeface="Arial"/>
            </a:endParaRPr>
          </a:p>
        </p:txBody>
      </p:sp>
      <p:pic>
        <p:nvPicPr>
          <p:cNvPr id="391" name="Google Shape;391;p52"/>
          <p:cNvPicPr preferRelativeResize="0"/>
          <p:nvPr/>
        </p:nvPicPr>
        <p:blipFill rotWithShape="1">
          <a:blip r:embed="rId3">
            <a:alphaModFix/>
          </a:blip>
          <a:srcRect/>
          <a:stretch/>
        </p:blipFill>
        <p:spPr>
          <a:xfrm>
            <a:off x="1191321" y="482361"/>
            <a:ext cx="9432643" cy="36910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53"/>
          <p:cNvPicPr preferRelativeResize="0"/>
          <p:nvPr/>
        </p:nvPicPr>
        <p:blipFill rotWithShape="1">
          <a:blip r:embed="rId3">
            <a:alphaModFix/>
          </a:blip>
          <a:srcRect/>
          <a:stretch/>
        </p:blipFill>
        <p:spPr>
          <a:xfrm>
            <a:off x="301683" y="494693"/>
            <a:ext cx="6667500" cy="2676525"/>
          </a:xfrm>
          <a:prstGeom prst="rect">
            <a:avLst/>
          </a:prstGeom>
          <a:noFill/>
          <a:ln>
            <a:noFill/>
          </a:ln>
        </p:spPr>
      </p:pic>
      <p:pic>
        <p:nvPicPr>
          <p:cNvPr id="398" name="Google Shape;398;p53"/>
          <p:cNvPicPr preferRelativeResize="0"/>
          <p:nvPr/>
        </p:nvPicPr>
        <p:blipFill rotWithShape="1">
          <a:blip r:embed="rId4">
            <a:alphaModFix/>
          </a:blip>
          <a:srcRect/>
          <a:stretch/>
        </p:blipFill>
        <p:spPr>
          <a:xfrm>
            <a:off x="301683" y="3171218"/>
            <a:ext cx="10201275" cy="3676650"/>
          </a:xfrm>
          <a:prstGeom prst="rect">
            <a:avLst/>
          </a:prstGeom>
          <a:noFill/>
          <a:ln>
            <a:noFill/>
          </a:ln>
        </p:spPr>
      </p:pic>
      <p:sp>
        <p:nvSpPr>
          <p:cNvPr id="399" name="Google Shape;399;p53"/>
          <p:cNvSpPr txBox="1"/>
          <p:nvPr/>
        </p:nvSpPr>
        <p:spPr>
          <a:xfrm>
            <a:off x="7090600" y="379768"/>
            <a:ext cx="4826962"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Therapy with calcineurin inhibitors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induced remissions with similar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frequency as cyclophosphamide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but was associated with a</a:t>
            </a:r>
            <a:r>
              <a:rPr lang="en-US" sz="2400" b="1" i="0" u="none" strike="noStrike" cap="none">
                <a:solidFill>
                  <a:schemeClr val="dk1"/>
                </a:solidFill>
                <a:latin typeface="Arial"/>
                <a:ea typeface="Arial"/>
                <a:cs typeface="Arial"/>
                <a:sym typeface="Arial"/>
              </a:rPr>
              <a:t> higher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relapse rate</a:t>
            </a:r>
            <a:endParaRPr sz="2400" b="1" i="0" u="none" strike="noStrike" cap="non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4" name="Google Shape;404;p5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5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6" descr="Image result for road to unknown"/>
          <p:cNvPicPr preferRelativeResize="0"/>
          <p:nvPr/>
        </p:nvPicPr>
        <p:blipFill rotWithShape="1">
          <a:blip r:embed="rId3">
            <a:alphaModFix/>
          </a:blip>
          <a:srcRect/>
          <a:stretch/>
        </p:blipFill>
        <p:spPr>
          <a:xfrm>
            <a:off x="0" y="293297"/>
            <a:ext cx="12192000" cy="6564703"/>
          </a:xfrm>
          <a:prstGeom prst="rect">
            <a:avLst/>
          </a:prstGeom>
          <a:noFill/>
          <a:ln>
            <a:noFill/>
          </a:ln>
        </p:spPr>
      </p:pic>
      <p:sp>
        <p:nvSpPr>
          <p:cNvPr id="415" name="Google Shape;415;p56"/>
          <p:cNvSpPr txBox="1"/>
          <p:nvPr/>
        </p:nvSpPr>
        <p:spPr>
          <a:xfrm>
            <a:off x="1027781" y="5888980"/>
            <a:ext cx="986039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Continued daily use of a calcineurin inhibitors may maintain remission; </a:t>
            </a: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however, the consequences of long-term therapy are unknown</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7"/>
          <p:cNvSpPr txBox="1"/>
          <p:nvPr/>
        </p:nvSpPr>
        <p:spPr>
          <a:xfrm>
            <a:off x="369838" y="6024807"/>
            <a:ext cx="9425529"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In 1 RCT, chlorambucil, but not cyclosporine, reduced eGFR loss in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membranous nephropathy with renal insufﬁciency</a:t>
            </a:r>
            <a:endParaRPr sz="1400" b="0" i="0" u="none" strike="noStrike" cap="none">
              <a:solidFill>
                <a:srgbClr val="000000"/>
              </a:solidFill>
              <a:latin typeface="Arial"/>
              <a:ea typeface="Arial"/>
              <a:cs typeface="Arial"/>
              <a:sym typeface="Arial"/>
            </a:endParaRPr>
          </a:p>
        </p:txBody>
      </p:sp>
      <p:pic>
        <p:nvPicPr>
          <p:cNvPr id="422" name="Google Shape;422;p57"/>
          <p:cNvPicPr preferRelativeResize="0"/>
          <p:nvPr/>
        </p:nvPicPr>
        <p:blipFill rotWithShape="1">
          <a:blip r:embed="rId3">
            <a:alphaModFix/>
          </a:blip>
          <a:srcRect/>
          <a:stretch/>
        </p:blipFill>
        <p:spPr>
          <a:xfrm>
            <a:off x="369838" y="1481382"/>
            <a:ext cx="10086975" cy="4543425"/>
          </a:xfrm>
          <a:prstGeom prst="rect">
            <a:avLst/>
          </a:prstGeom>
          <a:noFill/>
          <a:ln>
            <a:noFill/>
          </a:ln>
        </p:spPr>
      </p:pic>
      <p:pic>
        <p:nvPicPr>
          <p:cNvPr id="423" name="Google Shape;423;p57"/>
          <p:cNvPicPr preferRelativeResize="0"/>
          <p:nvPr/>
        </p:nvPicPr>
        <p:blipFill rotWithShape="1">
          <a:blip r:embed="rId4">
            <a:alphaModFix/>
          </a:blip>
          <a:srcRect/>
          <a:stretch/>
        </p:blipFill>
        <p:spPr>
          <a:xfrm>
            <a:off x="167137" y="306418"/>
            <a:ext cx="6819900" cy="1276350"/>
          </a:xfrm>
          <a:prstGeom prst="rect">
            <a:avLst/>
          </a:prstGeom>
          <a:noFill/>
          <a:ln>
            <a:noFill/>
          </a:ln>
        </p:spPr>
      </p:pic>
      <p:pic>
        <p:nvPicPr>
          <p:cNvPr id="424" name="Google Shape;424;p57"/>
          <p:cNvPicPr preferRelativeResize="0"/>
          <p:nvPr/>
        </p:nvPicPr>
        <p:blipFill rotWithShape="1">
          <a:blip r:embed="rId5">
            <a:alphaModFix/>
          </a:blip>
          <a:srcRect/>
          <a:stretch/>
        </p:blipFill>
        <p:spPr>
          <a:xfrm>
            <a:off x="8803793" y="5667808"/>
            <a:ext cx="1514475" cy="2190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2"/>
              </a:buClr>
              <a:buSzPts val="2400"/>
              <a:buFont typeface="Arial"/>
              <a:buChar char="•"/>
            </a:pPr>
            <a:r>
              <a:rPr lang="en-US" sz="2400"/>
              <a:t>Definition</a:t>
            </a:r>
            <a:endParaRPr/>
          </a:p>
          <a:p>
            <a:pPr marL="230400" lvl="0" indent="-230400" algn="l" rtl="0">
              <a:lnSpc>
                <a:spcPct val="90000"/>
              </a:lnSpc>
              <a:spcBef>
                <a:spcPts val="1200"/>
              </a:spcBef>
              <a:spcAft>
                <a:spcPts val="0"/>
              </a:spcAft>
              <a:buClr>
                <a:schemeClr val="dk2"/>
              </a:buClr>
              <a:buSzPts val="2400"/>
              <a:buFont typeface="Arial"/>
              <a:buChar char="•"/>
            </a:pPr>
            <a:r>
              <a:rPr lang="en-US" sz="2400"/>
              <a:t>Etiology and Pathogenesis</a:t>
            </a:r>
            <a:endParaRPr/>
          </a:p>
          <a:p>
            <a:pPr marL="230400" lvl="0" indent="-230400" algn="l" rtl="0">
              <a:lnSpc>
                <a:spcPct val="90000"/>
              </a:lnSpc>
              <a:spcBef>
                <a:spcPts val="1200"/>
              </a:spcBef>
              <a:spcAft>
                <a:spcPts val="0"/>
              </a:spcAft>
              <a:buClr>
                <a:schemeClr val="dk2"/>
              </a:buClr>
              <a:buSzPts val="2400"/>
              <a:buFont typeface="Arial"/>
              <a:buChar char="•"/>
            </a:pPr>
            <a:r>
              <a:rPr lang="en-US" sz="2400"/>
              <a:t>Biomarkers: Diagnosis and Prediction of Prognosis</a:t>
            </a:r>
            <a:endParaRPr sz="2400"/>
          </a:p>
          <a:p>
            <a:pPr marL="230400" lvl="0" indent="-230400" algn="l" rtl="0">
              <a:lnSpc>
                <a:spcPct val="90000"/>
              </a:lnSpc>
              <a:spcBef>
                <a:spcPts val="1200"/>
              </a:spcBef>
              <a:spcAft>
                <a:spcPts val="0"/>
              </a:spcAft>
              <a:buClr>
                <a:schemeClr val="dk2"/>
              </a:buClr>
              <a:buSzPts val="2400"/>
              <a:buFont typeface="Arial"/>
              <a:buChar char="•"/>
            </a:pPr>
            <a:r>
              <a:rPr lang="en-US" sz="2400"/>
              <a:t>Pathology</a:t>
            </a:r>
            <a:endParaRPr/>
          </a:p>
          <a:p>
            <a:pPr marL="230400" lvl="0" indent="-230400" algn="l" rtl="0">
              <a:lnSpc>
                <a:spcPct val="90000"/>
              </a:lnSpc>
              <a:spcBef>
                <a:spcPts val="1200"/>
              </a:spcBef>
              <a:spcAft>
                <a:spcPts val="0"/>
              </a:spcAft>
              <a:buClr>
                <a:schemeClr val="dk2"/>
              </a:buClr>
              <a:buSzPts val="2400"/>
              <a:buFont typeface="Arial"/>
              <a:buChar char="•"/>
            </a:pPr>
            <a:r>
              <a:rPr lang="en-US" sz="2400"/>
              <a:t>Risk Stratification</a:t>
            </a:r>
            <a:endParaRPr/>
          </a:p>
          <a:p>
            <a:pPr marL="230400" lvl="0" indent="-230400" algn="l" rtl="0">
              <a:lnSpc>
                <a:spcPct val="90000"/>
              </a:lnSpc>
              <a:spcBef>
                <a:spcPts val="1200"/>
              </a:spcBef>
              <a:spcAft>
                <a:spcPts val="0"/>
              </a:spcAft>
              <a:buClr>
                <a:schemeClr val="dk2"/>
              </a:buClr>
              <a:buSzPts val="2400"/>
              <a:buFont typeface="Arial"/>
              <a:buChar char="•"/>
            </a:pPr>
            <a:r>
              <a:rPr lang="en-US" sz="2400"/>
              <a:t>Treatment</a:t>
            </a:r>
            <a:endParaRPr/>
          </a:p>
          <a:p>
            <a:pPr marL="230400" lvl="0" indent="-230400" algn="l" rtl="0">
              <a:lnSpc>
                <a:spcPct val="90000"/>
              </a:lnSpc>
              <a:spcBef>
                <a:spcPts val="1200"/>
              </a:spcBef>
              <a:spcAft>
                <a:spcPts val="0"/>
              </a:spcAft>
              <a:buClr>
                <a:schemeClr val="dk2"/>
              </a:buClr>
              <a:buSzPts val="2400"/>
              <a:buFont typeface="Arial"/>
              <a:buChar char="•"/>
            </a:pPr>
            <a:r>
              <a:rPr lang="en-US" sz="2400"/>
              <a:t>Disease Monitoring</a:t>
            </a:r>
            <a:endParaRPr/>
          </a:p>
          <a:p>
            <a:pPr marL="230400" lvl="0" indent="-230400" algn="l" rtl="0">
              <a:lnSpc>
                <a:spcPct val="90000"/>
              </a:lnSpc>
              <a:spcBef>
                <a:spcPts val="1200"/>
              </a:spcBef>
              <a:spcAft>
                <a:spcPts val="0"/>
              </a:spcAft>
              <a:buClr>
                <a:schemeClr val="dk2"/>
              </a:buClr>
              <a:buSzPts val="2400"/>
              <a:buFont typeface="Arial"/>
              <a:buChar char="•"/>
            </a:pPr>
            <a:r>
              <a:rPr lang="en-US" sz="2400"/>
              <a:t>Future Studies</a:t>
            </a:r>
            <a:endParaRPr/>
          </a:p>
          <a:p>
            <a:pPr marL="230400" lvl="0" indent="-230400" algn="l" rtl="0">
              <a:lnSpc>
                <a:spcPct val="90000"/>
              </a:lnSpc>
              <a:spcBef>
                <a:spcPts val="1200"/>
              </a:spcBef>
              <a:spcAft>
                <a:spcPts val="0"/>
              </a:spcAft>
              <a:buClr>
                <a:schemeClr val="dk2"/>
              </a:buClr>
              <a:buSzPts val="2400"/>
              <a:buFont typeface="Arial"/>
              <a:buChar char="•"/>
            </a:pPr>
            <a:r>
              <a:rPr lang="en-US" sz="2400"/>
              <a:t>Clinical Vignettes</a:t>
            </a:r>
            <a:endParaRPr/>
          </a:p>
          <a:p>
            <a:pPr marL="230400" lvl="0" indent="-230400" algn="l" rtl="0">
              <a:lnSpc>
                <a:spcPct val="90000"/>
              </a:lnSpc>
              <a:spcBef>
                <a:spcPts val="1200"/>
              </a:spcBef>
              <a:spcAft>
                <a:spcPts val="0"/>
              </a:spcAft>
              <a:buClr>
                <a:schemeClr val="dk2"/>
              </a:buClr>
              <a:buSzPts val="2400"/>
              <a:buFont typeface="Arial"/>
              <a:buChar char="•"/>
            </a:pPr>
            <a:r>
              <a:rPr lang="en-US" sz="2400"/>
              <a:t>Conclusions</a:t>
            </a:r>
            <a:endParaRPr sz="2400"/>
          </a:p>
        </p:txBody>
      </p:sp>
      <p:sp>
        <p:nvSpPr>
          <p:cNvPr id="86" name="Google Shape;86;p13"/>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8"/>
          <p:cNvPicPr preferRelativeResize="0"/>
          <p:nvPr/>
        </p:nvPicPr>
        <p:blipFill rotWithShape="1">
          <a:blip r:embed="rId3">
            <a:alphaModFix/>
          </a:blip>
          <a:srcRect/>
          <a:stretch/>
        </p:blipFill>
        <p:spPr>
          <a:xfrm>
            <a:off x="314325" y="531581"/>
            <a:ext cx="5781675" cy="1704975"/>
          </a:xfrm>
          <a:prstGeom prst="rect">
            <a:avLst/>
          </a:prstGeom>
          <a:noFill/>
          <a:ln>
            <a:noFill/>
          </a:ln>
        </p:spPr>
      </p:pic>
      <p:sp>
        <p:nvSpPr>
          <p:cNvPr id="430" name="Google Shape;430;p58"/>
          <p:cNvSpPr txBox="1"/>
          <p:nvPr/>
        </p:nvSpPr>
        <p:spPr>
          <a:xfrm>
            <a:off x="314325" y="5165771"/>
            <a:ext cx="11224996" cy="156966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 the Evaluate Rituximab Treatment for Idiopathic Membranous Nephropathy </a:t>
            </a:r>
            <a:endParaRPr sz="2400" b="0" i="0" u="none" strike="noStrike" cap="none">
              <a:solidFill>
                <a:schemeClr val="dk1"/>
              </a:solidFill>
              <a:latin typeface="Arial"/>
              <a:ea typeface="Arial"/>
              <a:cs typeface="Arial"/>
              <a:sym typeface="Arial"/>
            </a:endParaRPr>
          </a:p>
          <a:p>
            <a:pPr marL="339725" marR="0" lvl="0" indent="-33972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(GEMRITUX) study, rituximab was more effective than placebo in inducing       </a:t>
            </a:r>
            <a:endParaRPr sz="1400" b="0" i="0" u="none" strike="noStrike" cap="none">
              <a:solidFill>
                <a:srgbClr val="000000"/>
              </a:solidFill>
              <a:latin typeface="Arial"/>
              <a:ea typeface="Arial"/>
              <a:cs typeface="Arial"/>
              <a:sym typeface="Arial"/>
            </a:endParaRPr>
          </a:p>
          <a:p>
            <a:pPr marL="339725" marR="0" lvl="0" indent="-33972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remissions after 17 months.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nonresponse rate to rituximab was approximately 35%.</a:t>
            </a:r>
            <a:endParaRPr sz="2400" b="0" i="0" u="none" strike="noStrike" cap="none">
              <a:solidFill>
                <a:schemeClr val="dk1"/>
              </a:solidFill>
              <a:latin typeface="Arial"/>
              <a:ea typeface="Arial"/>
              <a:cs typeface="Arial"/>
              <a:sym typeface="Arial"/>
            </a:endParaRPr>
          </a:p>
        </p:txBody>
      </p:sp>
      <p:pic>
        <p:nvPicPr>
          <p:cNvPr id="431" name="Google Shape;431;p5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44932" y="2236556"/>
            <a:ext cx="6583679" cy="2809202"/>
          </a:xfrm>
          <a:prstGeom prst="rect">
            <a:avLst/>
          </a:prstGeom>
          <a:noFill/>
          <a:ln>
            <a:noFill/>
          </a:ln>
        </p:spPr>
      </p:pic>
      <p:pic>
        <p:nvPicPr>
          <p:cNvPr id="432" name="Google Shape;432;p58"/>
          <p:cNvPicPr preferRelativeResize="0"/>
          <p:nvPr/>
        </p:nvPicPr>
        <p:blipFill rotWithShape="1">
          <a:blip r:embed="rId5">
            <a:alphaModFix/>
          </a:blip>
          <a:srcRect/>
          <a:stretch/>
        </p:blipFill>
        <p:spPr>
          <a:xfrm>
            <a:off x="5763636" y="4701703"/>
            <a:ext cx="2733675" cy="3048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5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60"/>
          <p:cNvPicPr preferRelativeResize="0"/>
          <p:nvPr/>
        </p:nvPicPr>
        <p:blipFill rotWithShape="1">
          <a:blip r:embed="rId3">
            <a:alphaModFix/>
          </a:blip>
          <a:srcRect/>
          <a:stretch/>
        </p:blipFill>
        <p:spPr>
          <a:xfrm>
            <a:off x="314325" y="531581"/>
            <a:ext cx="5781675" cy="1704975"/>
          </a:xfrm>
          <a:prstGeom prst="rect">
            <a:avLst/>
          </a:prstGeom>
          <a:noFill/>
          <a:ln>
            <a:noFill/>
          </a:ln>
        </p:spPr>
      </p:pic>
      <p:pic>
        <p:nvPicPr>
          <p:cNvPr id="443" name="Google Shape;443;p60"/>
          <p:cNvPicPr preferRelativeResize="0"/>
          <p:nvPr/>
        </p:nvPicPr>
        <p:blipFill rotWithShape="1">
          <a:blip r:embed="rId4">
            <a:alphaModFix/>
          </a:blip>
          <a:srcRect/>
          <a:stretch/>
        </p:blipFill>
        <p:spPr>
          <a:xfrm>
            <a:off x="314325" y="2236556"/>
            <a:ext cx="11525250" cy="2705100"/>
          </a:xfrm>
          <a:prstGeom prst="rect">
            <a:avLst/>
          </a:prstGeom>
          <a:noFill/>
          <a:ln>
            <a:noFill/>
          </a:ln>
        </p:spPr>
      </p:pic>
      <p:sp>
        <p:nvSpPr>
          <p:cNvPr id="444" name="Google Shape;444;p60"/>
          <p:cNvSpPr txBox="1"/>
          <p:nvPr/>
        </p:nvSpPr>
        <p:spPr>
          <a:xfrm>
            <a:off x="352658" y="5006311"/>
            <a:ext cx="11177099" cy="156966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In the Evaluate Rituximab Treatment for Idiopathic Membranous Nephropathy </a:t>
            </a:r>
            <a:endParaRPr sz="2400" b="0" i="0" u="none" strike="noStrike" cap="none">
              <a:solidFill>
                <a:schemeClr val="dk1"/>
              </a:solidFill>
              <a:latin typeface="Arial"/>
              <a:ea typeface="Arial"/>
              <a:cs typeface="Arial"/>
              <a:sym typeface="Arial"/>
            </a:endParaRPr>
          </a:p>
          <a:p>
            <a:pPr marL="339725" marR="0" lvl="0" indent="-33972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(GEMRITUX) study, rituximab was more effective than placebo in inducing </a:t>
            </a:r>
            <a:endParaRPr sz="2400" b="0" i="0" u="none" strike="noStrike" cap="none">
              <a:solidFill>
                <a:schemeClr val="dk1"/>
              </a:solidFill>
              <a:latin typeface="Arial"/>
              <a:ea typeface="Arial"/>
              <a:cs typeface="Arial"/>
              <a:sym typeface="Arial"/>
            </a:endParaRPr>
          </a:p>
          <a:p>
            <a:pPr marL="339725" marR="0" lvl="0" indent="-339725"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	remissions after 17 months.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non-response rate to rituximab was approximately 35%.</a:t>
            </a:r>
            <a:endParaRPr sz="2400" b="0" i="0" u="none" strike="noStrike" cap="none">
              <a:solidFill>
                <a:schemeClr val="dk1"/>
              </a:solidFill>
              <a:latin typeface="Arial"/>
              <a:ea typeface="Arial"/>
              <a:cs typeface="Arial"/>
              <a:sym typeface="Arial"/>
            </a:endParaRPr>
          </a:p>
        </p:txBody>
      </p:sp>
      <p:sp>
        <p:nvSpPr>
          <p:cNvPr id="445" name="Google Shape;445;p60"/>
          <p:cNvSpPr/>
          <p:nvPr/>
        </p:nvSpPr>
        <p:spPr>
          <a:xfrm>
            <a:off x="314325" y="2992582"/>
            <a:ext cx="11556250" cy="266007"/>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 name="Google Shape;446;p60"/>
          <p:cNvPicPr preferRelativeResize="0"/>
          <p:nvPr/>
        </p:nvPicPr>
        <p:blipFill rotWithShape="1">
          <a:blip r:embed="rId5">
            <a:alphaModFix/>
          </a:blip>
          <a:srcRect/>
          <a:stretch/>
        </p:blipFill>
        <p:spPr>
          <a:xfrm>
            <a:off x="9136900" y="4789256"/>
            <a:ext cx="2733675" cy="3048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p:nvPr/>
        </p:nvSpPr>
        <p:spPr>
          <a:xfrm>
            <a:off x="131435" y="6027003"/>
            <a:ext cx="11053667"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recent retrospective propensity-matched cohort study suggested lower partial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remission rates with rituximab versus cyclophosphamide</a:t>
            </a:r>
            <a:endParaRPr sz="1400" b="0" i="0" u="none" strike="noStrike" cap="none">
              <a:solidFill>
                <a:srgbClr val="000000"/>
              </a:solidFill>
              <a:latin typeface="Arial"/>
              <a:ea typeface="Arial"/>
              <a:cs typeface="Arial"/>
              <a:sym typeface="Arial"/>
            </a:endParaRPr>
          </a:p>
        </p:txBody>
      </p:sp>
      <p:pic>
        <p:nvPicPr>
          <p:cNvPr id="452" name="Google Shape;452;p61"/>
          <p:cNvPicPr preferRelativeResize="0"/>
          <p:nvPr/>
        </p:nvPicPr>
        <p:blipFill rotWithShape="1">
          <a:blip r:embed="rId3">
            <a:alphaModFix/>
          </a:blip>
          <a:srcRect/>
          <a:stretch/>
        </p:blipFill>
        <p:spPr>
          <a:xfrm>
            <a:off x="1880756" y="2347603"/>
            <a:ext cx="7296074" cy="3795777"/>
          </a:xfrm>
          <a:prstGeom prst="rect">
            <a:avLst/>
          </a:prstGeom>
          <a:noFill/>
          <a:ln>
            <a:noFill/>
          </a:ln>
        </p:spPr>
      </p:pic>
      <p:pic>
        <p:nvPicPr>
          <p:cNvPr id="453" name="Google Shape;453;p61"/>
          <p:cNvPicPr preferRelativeResize="0"/>
          <p:nvPr/>
        </p:nvPicPr>
        <p:blipFill rotWithShape="1">
          <a:blip r:embed="rId4">
            <a:alphaModFix/>
          </a:blip>
          <a:srcRect/>
          <a:stretch/>
        </p:blipFill>
        <p:spPr>
          <a:xfrm>
            <a:off x="1929230" y="305666"/>
            <a:ext cx="7458075" cy="1924050"/>
          </a:xfrm>
          <a:prstGeom prst="rect">
            <a:avLst/>
          </a:prstGeom>
          <a:noFill/>
          <a:ln>
            <a:noFill/>
          </a:ln>
        </p:spPr>
      </p:pic>
      <p:sp>
        <p:nvSpPr>
          <p:cNvPr id="454" name="Google Shape;454;p61"/>
          <p:cNvSpPr/>
          <p:nvPr/>
        </p:nvSpPr>
        <p:spPr>
          <a:xfrm>
            <a:off x="1880756" y="3192086"/>
            <a:ext cx="1644027" cy="275013"/>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55" name="Google Shape;455;p61"/>
          <p:cNvPicPr preferRelativeResize="0"/>
          <p:nvPr/>
        </p:nvPicPr>
        <p:blipFill rotWithShape="1">
          <a:blip r:embed="rId5">
            <a:alphaModFix/>
          </a:blip>
          <a:srcRect/>
          <a:stretch/>
        </p:blipFill>
        <p:spPr>
          <a:xfrm>
            <a:off x="6347690" y="5837946"/>
            <a:ext cx="2895600" cy="219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62"/>
          <p:cNvPicPr preferRelativeResize="0"/>
          <p:nvPr/>
        </p:nvPicPr>
        <p:blipFill rotWithShape="1">
          <a:blip r:embed="rId3">
            <a:alphaModFix/>
          </a:blip>
          <a:srcRect/>
          <a:stretch/>
        </p:blipFill>
        <p:spPr>
          <a:xfrm>
            <a:off x="127845" y="975465"/>
            <a:ext cx="11936307" cy="3591944"/>
          </a:xfrm>
          <a:prstGeom prst="rect">
            <a:avLst/>
          </a:prstGeom>
          <a:noFill/>
          <a:ln>
            <a:noFill/>
          </a:ln>
        </p:spPr>
      </p:pic>
      <p:sp>
        <p:nvSpPr>
          <p:cNvPr id="462" name="Google Shape;462;p62"/>
          <p:cNvSpPr txBox="1"/>
          <p:nvPr/>
        </p:nvSpPr>
        <p:spPr>
          <a:xfrm>
            <a:off x="315883" y="6101541"/>
            <a:ext cx="1086707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Measurement of PLA2R antibodies might aid in predicting treatment response</a:t>
            </a:r>
            <a:endParaRPr sz="2400" b="0" i="0" u="none" strike="noStrike" cap="none">
              <a:solidFill>
                <a:schemeClr val="dk1"/>
              </a:solidFill>
              <a:latin typeface="Arial"/>
              <a:ea typeface="Arial"/>
              <a:cs typeface="Arial"/>
              <a:sym typeface="Arial"/>
            </a:endParaRPr>
          </a:p>
        </p:txBody>
      </p:sp>
      <p:sp>
        <p:nvSpPr>
          <p:cNvPr id="463" name="Google Shape;463;p62"/>
          <p:cNvSpPr txBox="1"/>
          <p:nvPr/>
        </p:nvSpPr>
        <p:spPr>
          <a:xfrm>
            <a:off x="8604608" y="5065159"/>
            <a:ext cx="329800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 </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63"/>
          <p:cNvPicPr preferRelativeResize="0"/>
          <p:nvPr/>
        </p:nvPicPr>
        <p:blipFill rotWithShape="1">
          <a:blip r:embed="rId3">
            <a:alphaModFix/>
          </a:blip>
          <a:srcRect/>
          <a:stretch/>
        </p:blipFill>
        <p:spPr>
          <a:xfrm>
            <a:off x="472611" y="972301"/>
            <a:ext cx="5856272" cy="4995727"/>
          </a:xfrm>
          <a:prstGeom prst="rect">
            <a:avLst/>
          </a:prstGeom>
          <a:noFill/>
          <a:ln>
            <a:noFill/>
          </a:ln>
        </p:spPr>
      </p:pic>
      <p:sp>
        <p:nvSpPr>
          <p:cNvPr id="470" name="Google Shape;470;p63"/>
          <p:cNvSpPr txBox="1">
            <a:spLocks noGrp="1"/>
          </p:cNvSpPr>
          <p:nvPr>
            <p:ph type="body" idx="3"/>
          </p:nvPr>
        </p:nvSpPr>
        <p:spPr>
          <a:xfrm>
            <a:off x="306000" y="450485"/>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Disease Monitoring</a:t>
            </a:r>
            <a:endParaRPr/>
          </a:p>
        </p:txBody>
      </p:sp>
      <p:sp>
        <p:nvSpPr>
          <p:cNvPr id="471" name="Google Shape;471;p63"/>
          <p:cNvSpPr txBox="1">
            <a:spLocks noGrp="1"/>
          </p:cNvSpPr>
          <p:nvPr>
            <p:ph type="body" idx="4"/>
          </p:nvPr>
        </p:nvSpPr>
        <p:spPr>
          <a:xfrm>
            <a:off x="6772901" y="2514069"/>
            <a:ext cx="5624582" cy="10666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PLA2R antibody levels may be valuable f</a:t>
            </a:r>
            <a:r>
              <a:rPr lang="en-US" sz="2400" b="1">
                <a:solidFill>
                  <a:schemeClr val="dk1"/>
                </a:solidFill>
              </a:rPr>
              <a:t>or monitoring treatment and follow-up.</a:t>
            </a:r>
            <a:endParaRPr/>
          </a:p>
        </p:txBody>
      </p:sp>
      <p:sp>
        <p:nvSpPr>
          <p:cNvPr id="472" name="Google Shape;472;p63"/>
          <p:cNvSpPr txBox="1"/>
          <p:nvPr/>
        </p:nvSpPr>
        <p:spPr>
          <a:xfrm>
            <a:off x="1875221" y="6349546"/>
            <a:ext cx="486462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Cattran DC, Brenchley PE. Kidney Int. 2017; 91: 566-574 </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4"/>
          <p:cNvPicPr preferRelativeResize="0"/>
          <p:nvPr/>
        </p:nvPicPr>
        <p:blipFill rotWithShape="1">
          <a:blip r:embed="rId3">
            <a:alphaModFix/>
          </a:blip>
          <a:srcRect/>
          <a:stretch/>
        </p:blipFill>
        <p:spPr>
          <a:xfrm>
            <a:off x="306000" y="1875543"/>
            <a:ext cx="4831265" cy="4939944"/>
          </a:xfrm>
          <a:prstGeom prst="rect">
            <a:avLst/>
          </a:prstGeom>
          <a:noFill/>
          <a:ln>
            <a:noFill/>
          </a:ln>
        </p:spPr>
      </p:pic>
      <p:sp>
        <p:nvSpPr>
          <p:cNvPr id="478" name="Google Shape;478;p64"/>
          <p:cNvSpPr txBox="1">
            <a:spLocks noGrp="1"/>
          </p:cNvSpPr>
          <p:nvPr>
            <p:ph type="body" idx="4"/>
          </p:nvPr>
        </p:nvSpPr>
        <p:spPr>
          <a:xfrm>
            <a:off x="6337615" y="747524"/>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Complete remissions are almost always associated with the disappearance of PLA2R antibodies. </a:t>
            </a:r>
            <a:endParaRPr sz="2400">
              <a:solidFill>
                <a:schemeClr val="dk1"/>
              </a:solidFill>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Although </a:t>
            </a:r>
            <a:r>
              <a:rPr lang="en-US" sz="2400" b="1">
                <a:solidFill>
                  <a:schemeClr val="dk1"/>
                </a:solidFill>
              </a:rPr>
              <a:t>declining antibody levels may precede clinical remission</a:t>
            </a:r>
            <a:r>
              <a:rPr lang="en-US" sz="2400">
                <a:solidFill>
                  <a:schemeClr val="dk1"/>
                </a:solidFill>
              </a:rPr>
              <a:t>, it is currently unclear to what extent a decrease predicts a subsequent remission. </a:t>
            </a:r>
            <a:endParaRPr sz="2400">
              <a:solidFill>
                <a:schemeClr val="dk1"/>
              </a:solidFill>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Therefore, serial monitoring of PLA2R antibodies during treatment requires further study. </a:t>
            </a:r>
            <a:endParaRPr sz="2400">
              <a:solidFill>
                <a:schemeClr val="dk1"/>
              </a:solidFill>
            </a:endParaRPr>
          </a:p>
        </p:txBody>
      </p:sp>
      <p:pic>
        <p:nvPicPr>
          <p:cNvPr id="479" name="Google Shape;479;p64"/>
          <p:cNvPicPr preferRelativeResize="0"/>
          <p:nvPr/>
        </p:nvPicPr>
        <p:blipFill rotWithShape="1">
          <a:blip r:embed="rId4">
            <a:alphaModFix/>
          </a:blip>
          <a:srcRect/>
          <a:stretch/>
        </p:blipFill>
        <p:spPr>
          <a:xfrm>
            <a:off x="228600" y="298637"/>
            <a:ext cx="5867400" cy="1724025"/>
          </a:xfrm>
          <a:prstGeom prst="rect">
            <a:avLst/>
          </a:prstGeom>
          <a:noFill/>
          <a:ln>
            <a:noFill/>
          </a:ln>
        </p:spPr>
      </p:pic>
      <p:sp>
        <p:nvSpPr>
          <p:cNvPr id="480" name="Google Shape;480;p64"/>
          <p:cNvSpPr/>
          <p:nvPr/>
        </p:nvSpPr>
        <p:spPr>
          <a:xfrm>
            <a:off x="3657599" y="4771506"/>
            <a:ext cx="1197034" cy="149629"/>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1" name="Google Shape;481;p64"/>
          <p:cNvPicPr preferRelativeResize="0"/>
          <p:nvPr/>
        </p:nvPicPr>
        <p:blipFill rotWithShape="1">
          <a:blip r:embed="rId5">
            <a:alphaModFix/>
          </a:blip>
          <a:srcRect/>
          <a:stretch/>
        </p:blipFill>
        <p:spPr>
          <a:xfrm>
            <a:off x="3060123" y="2071153"/>
            <a:ext cx="2857500" cy="352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5"/>
          <p:cNvSpPr txBox="1">
            <a:spLocks noGrp="1"/>
          </p:cNvSpPr>
          <p:nvPr>
            <p:ph type="body" idx="4"/>
          </p:nvPr>
        </p:nvSpPr>
        <p:spPr>
          <a:xfrm>
            <a:off x="6370865" y="1013531"/>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chemeClr val="dk1"/>
                </a:solidFill>
              </a:rPr>
              <a:t>During remission of proteinuria, there is no evidence to support preemptive therapy based on rising antibody levels alone. </a:t>
            </a:r>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Still, measuring PLA2R antibodies in patients with a </a:t>
            </a:r>
            <a:r>
              <a:rPr lang="en-US" sz="2400" b="1">
                <a:solidFill>
                  <a:schemeClr val="dk1"/>
                </a:solidFill>
              </a:rPr>
              <a:t>recurrence or worsening of proteinuria </a:t>
            </a:r>
            <a:r>
              <a:rPr lang="en-US" sz="2400">
                <a:solidFill>
                  <a:schemeClr val="dk1"/>
                </a:solidFill>
              </a:rPr>
              <a:t>should </a:t>
            </a:r>
            <a:r>
              <a:rPr lang="en-US" sz="2400" b="1">
                <a:solidFill>
                  <a:schemeClr val="dk1"/>
                </a:solidFill>
              </a:rPr>
              <a:t>help distinguish between relapse and other causes of proteinuria</a:t>
            </a:r>
            <a:endParaRPr/>
          </a:p>
        </p:txBody>
      </p:sp>
      <p:pic>
        <p:nvPicPr>
          <p:cNvPr id="487" name="Google Shape;487;p65"/>
          <p:cNvPicPr preferRelativeResize="0"/>
          <p:nvPr/>
        </p:nvPicPr>
        <p:blipFill rotWithShape="1">
          <a:blip r:embed="rId3">
            <a:alphaModFix/>
          </a:blip>
          <a:srcRect/>
          <a:stretch/>
        </p:blipFill>
        <p:spPr>
          <a:xfrm>
            <a:off x="45691" y="338530"/>
            <a:ext cx="5864860" cy="1725318"/>
          </a:xfrm>
          <a:prstGeom prst="rect">
            <a:avLst/>
          </a:prstGeom>
          <a:noFill/>
          <a:ln>
            <a:noFill/>
          </a:ln>
        </p:spPr>
      </p:pic>
      <p:pic>
        <p:nvPicPr>
          <p:cNvPr id="488" name="Google Shape;488;p65"/>
          <p:cNvPicPr preferRelativeResize="0"/>
          <p:nvPr/>
        </p:nvPicPr>
        <p:blipFill rotWithShape="1">
          <a:blip r:embed="rId4">
            <a:alphaModFix/>
          </a:blip>
          <a:srcRect/>
          <a:stretch/>
        </p:blipFill>
        <p:spPr>
          <a:xfrm>
            <a:off x="34608" y="2063848"/>
            <a:ext cx="5875944" cy="4749051"/>
          </a:xfrm>
          <a:prstGeom prst="rect">
            <a:avLst/>
          </a:prstGeom>
          <a:noFill/>
          <a:ln>
            <a:noFill/>
          </a:ln>
        </p:spPr>
      </p:pic>
      <p:sp>
        <p:nvSpPr>
          <p:cNvPr id="489" name="Google Shape;489;p65"/>
          <p:cNvSpPr/>
          <p:nvPr/>
        </p:nvSpPr>
        <p:spPr>
          <a:xfrm>
            <a:off x="2294313" y="2510444"/>
            <a:ext cx="581891" cy="149629"/>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0" name="Google Shape;490;p65"/>
          <p:cNvSpPr/>
          <p:nvPr/>
        </p:nvSpPr>
        <p:spPr>
          <a:xfrm>
            <a:off x="4987636" y="2527069"/>
            <a:ext cx="781397" cy="133004"/>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91" name="Google Shape;491;p65"/>
          <p:cNvPicPr preferRelativeResize="0"/>
          <p:nvPr/>
        </p:nvPicPr>
        <p:blipFill rotWithShape="1">
          <a:blip r:embed="rId5">
            <a:alphaModFix/>
          </a:blip>
          <a:srcRect/>
          <a:stretch/>
        </p:blipFill>
        <p:spPr>
          <a:xfrm>
            <a:off x="3238500" y="1987406"/>
            <a:ext cx="2857500" cy="3524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6"/>
          <p:cNvSpPr txBox="1">
            <a:spLocks noGrp="1"/>
          </p:cNvSpPr>
          <p:nvPr>
            <p:ph type="body" idx="4"/>
          </p:nvPr>
        </p:nvSpPr>
        <p:spPr>
          <a:xfrm>
            <a:off x="6352527" y="1281523"/>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b="1">
                <a:solidFill>
                  <a:schemeClr val="dk1"/>
                </a:solidFill>
              </a:rPr>
              <a:t>Persistent anti-PLA2R antibodies prior to kidney transplantation </a:t>
            </a:r>
            <a:r>
              <a:rPr lang="en-US" sz="2400">
                <a:solidFill>
                  <a:schemeClr val="dk1"/>
                </a:solidFill>
              </a:rPr>
              <a:t>are associated with an increased risk of recurrence of membranous nephropathy in the allograft. </a:t>
            </a:r>
            <a:endParaRPr sz="2400">
              <a:solidFill>
                <a:schemeClr val="dk1"/>
              </a:solidFill>
            </a:endParaRPr>
          </a:p>
          <a:p>
            <a:pPr marL="228600" lvl="0" indent="-228600" algn="l" rtl="0">
              <a:lnSpc>
                <a:spcPct val="90000"/>
              </a:lnSpc>
              <a:spcBef>
                <a:spcPts val="1200"/>
              </a:spcBef>
              <a:spcAft>
                <a:spcPts val="0"/>
              </a:spcAft>
              <a:buClr>
                <a:srgbClr val="004990"/>
              </a:buClr>
              <a:buSzPts val="2400"/>
              <a:buChar char="•"/>
            </a:pPr>
            <a:r>
              <a:rPr lang="en-US" sz="2400">
                <a:solidFill>
                  <a:schemeClr val="dk1"/>
                </a:solidFill>
              </a:rPr>
              <a:t>There are insufficient data to assess whether a kidney transplant should be delayed until the antibodies become negative and for how long. </a:t>
            </a:r>
            <a:endParaRPr/>
          </a:p>
          <a:p>
            <a:pPr marL="228600" lvl="0" indent="-101600" algn="l" rtl="0">
              <a:lnSpc>
                <a:spcPct val="90000"/>
              </a:lnSpc>
              <a:spcBef>
                <a:spcPts val="1200"/>
              </a:spcBef>
              <a:spcAft>
                <a:spcPts val="0"/>
              </a:spcAft>
              <a:buClr>
                <a:srgbClr val="004990"/>
              </a:buClr>
              <a:buSzPts val="2000"/>
              <a:buNone/>
            </a:pPr>
            <a:endParaRPr/>
          </a:p>
        </p:txBody>
      </p:sp>
      <p:pic>
        <p:nvPicPr>
          <p:cNvPr id="497" name="Google Shape;497;p66"/>
          <p:cNvPicPr preferRelativeResize="0"/>
          <p:nvPr/>
        </p:nvPicPr>
        <p:blipFill rotWithShape="1">
          <a:blip r:embed="rId3">
            <a:alphaModFix/>
          </a:blip>
          <a:srcRect/>
          <a:stretch/>
        </p:blipFill>
        <p:spPr>
          <a:xfrm>
            <a:off x="285184" y="1291424"/>
            <a:ext cx="5840197" cy="389579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67"/>
          <p:cNvPicPr preferRelativeResize="0"/>
          <p:nvPr/>
        </p:nvPicPr>
        <p:blipFill rotWithShape="1">
          <a:blip r:embed="rId3">
            <a:alphaModFix/>
          </a:blip>
          <a:srcRect/>
          <a:stretch/>
        </p:blipFill>
        <p:spPr>
          <a:xfrm>
            <a:off x="248988" y="892674"/>
            <a:ext cx="6186383" cy="4953322"/>
          </a:xfrm>
          <a:prstGeom prst="rect">
            <a:avLst/>
          </a:prstGeom>
          <a:noFill/>
          <a:ln>
            <a:noFill/>
          </a:ln>
        </p:spPr>
      </p:pic>
      <p:sp>
        <p:nvSpPr>
          <p:cNvPr id="503" name="Google Shape;503;p67"/>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endParaRPr/>
          </a:p>
        </p:txBody>
      </p:sp>
      <p:sp>
        <p:nvSpPr>
          <p:cNvPr id="504" name="Google Shape;504;p67"/>
          <p:cNvSpPr txBox="1">
            <a:spLocks noGrp="1"/>
          </p:cNvSpPr>
          <p:nvPr>
            <p:ph type="body" idx="4"/>
          </p:nvPr>
        </p:nvSpPr>
        <p:spPr>
          <a:xfrm>
            <a:off x="5922000" y="1260000"/>
            <a:ext cx="5472000" cy="45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4990"/>
              </a:buClr>
              <a:buSzPts val="2400"/>
              <a:buChar char="•"/>
            </a:pPr>
            <a:r>
              <a:rPr lang="en-US" sz="2400">
                <a:solidFill>
                  <a:srgbClr val="000000"/>
                </a:solidFill>
              </a:rPr>
              <a:t>Conditions under which a repeat biopsy or screening workup for infections, malignancy, or other causes of nephrotic syndrome should be done are not well defined. </a:t>
            </a:r>
            <a:endParaRPr/>
          </a:p>
        </p:txBody>
      </p:sp>
      <p:sp>
        <p:nvSpPr>
          <p:cNvPr id="505" name="Google Shape;505;p67"/>
          <p:cNvSpPr txBox="1"/>
          <p:nvPr/>
        </p:nvSpPr>
        <p:spPr>
          <a:xfrm>
            <a:off x="3391592" y="5865962"/>
            <a:ext cx="37855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Floege J et al. Kidney Int. 2019; 95:268-280</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cstate="screen">
            <a:alphaModFix/>
            <a:extLst>
              <a:ext uri="{28A0092B-C50C-407E-A947-70E740481C1C}">
                <a14:useLocalDpi xmlns:a14="http://schemas.microsoft.com/office/drawing/2010/main"/>
              </a:ext>
            </a:extLst>
          </a:blip>
          <a:srcRect t="2132" r="1060" b="2887"/>
          <a:stretch/>
        </p:blipFill>
        <p:spPr>
          <a:xfrm>
            <a:off x="0" y="533400"/>
            <a:ext cx="8063345" cy="5120640"/>
          </a:xfrm>
          <a:prstGeom prst="rect">
            <a:avLst/>
          </a:prstGeom>
          <a:noFill/>
          <a:ln>
            <a:noFill/>
          </a:ln>
        </p:spPr>
      </p:pic>
      <p:sp>
        <p:nvSpPr>
          <p:cNvPr id="92" name="Google Shape;92;p14"/>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Definition</a:t>
            </a:r>
            <a:endParaRPr/>
          </a:p>
        </p:txBody>
      </p:sp>
      <p:sp>
        <p:nvSpPr>
          <p:cNvPr id="93" name="Google Shape;93;p14"/>
          <p:cNvSpPr txBox="1"/>
          <p:nvPr/>
        </p:nvSpPr>
        <p:spPr>
          <a:xfrm>
            <a:off x="6944420" y="1163160"/>
            <a:ext cx="4886274"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Membranous nephropathy is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characterized by </a:t>
            </a:r>
            <a:r>
              <a:rPr lang="en-US" sz="2400" b="1" i="0" u="none" strike="noStrike" cap="none">
                <a:solidFill>
                  <a:schemeClr val="dk1"/>
                </a:solidFill>
                <a:latin typeface="Arial"/>
                <a:ea typeface="Arial"/>
                <a:cs typeface="Arial"/>
                <a:sym typeface="Arial"/>
              </a:rPr>
              <a:t>subepithelial</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glomerular immune complexes</a:t>
            </a:r>
            <a:r>
              <a:rPr lang="en-US" sz="2400" b="0" i="0" u="none" strike="noStrike" cap="none">
                <a:solidFill>
                  <a:schemeClr val="dk1"/>
                </a:solidFill>
                <a:latin typeface="Arial"/>
                <a:ea typeface="Arial"/>
                <a:cs typeface="Arial"/>
                <a:sym typeface="Arial"/>
              </a:rPr>
              <a:t>.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discovery of podocyte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antigens to which circulating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antibodies are directed has been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major breakthrough.</a:t>
            </a:r>
            <a:endParaRPr sz="1400" b="0" i="0" u="none" strike="noStrike" cap="none">
              <a:solidFill>
                <a:srgbClr val="000000"/>
              </a:solidFill>
              <a:latin typeface="Arial"/>
              <a:ea typeface="Arial"/>
              <a:cs typeface="Arial"/>
              <a:sym typeface="Arial"/>
            </a:endParaRPr>
          </a:p>
        </p:txBody>
      </p:sp>
      <p:sp>
        <p:nvSpPr>
          <p:cNvPr id="94" name="Google Shape;94;p14"/>
          <p:cNvSpPr txBox="1"/>
          <p:nvPr/>
        </p:nvSpPr>
        <p:spPr>
          <a:xfrm>
            <a:off x="1328467" y="5061800"/>
            <a:ext cx="734309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Source: https://unckidneycenter.org/kidneyhealthlibrary/glomerular-disease/membranous-nephropathy/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8"/>
          <p:cNvSpPr txBox="1">
            <a:spLocks noGrp="1"/>
          </p:cNvSpPr>
          <p:nvPr>
            <p:ph type="ctrTitle"/>
          </p:nvPr>
        </p:nvSpPr>
        <p:spPr>
          <a:xfrm>
            <a:off x="1975900" y="626725"/>
            <a:ext cx="7797900" cy="782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4000"/>
              <a:buNone/>
            </a:pPr>
            <a:r>
              <a:rPr lang="en-US"/>
              <a:t>FUTURE STUDIES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69"/>
          <p:cNvSpPr/>
          <p:nvPr/>
        </p:nvSpPr>
        <p:spPr>
          <a:xfrm>
            <a:off x="2377441" y="5181958"/>
            <a:ext cx="914400" cy="91440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7" name="Google Shape;517;p69"/>
          <p:cNvPicPr preferRelativeResize="0"/>
          <p:nvPr/>
        </p:nvPicPr>
        <p:blipFill rotWithShape="1">
          <a:blip r:embed="rId3">
            <a:alphaModFix/>
          </a:blip>
          <a:srcRect/>
          <a:stretch/>
        </p:blipFill>
        <p:spPr>
          <a:xfrm>
            <a:off x="1464574" y="371925"/>
            <a:ext cx="8826740" cy="603499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71"/>
          <p:cNvPicPr preferRelativeResize="0"/>
          <p:nvPr/>
        </p:nvPicPr>
        <p:blipFill rotWithShape="1">
          <a:blip r:embed="rId3">
            <a:alphaModFix/>
          </a:blip>
          <a:srcRect/>
          <a:stretch/>
        </p:blipFill>
        <p:spPr>
          <a:xfrm>
            <a:off x="0" y="0"/>
            <a:ext cx="12168051"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72"/>
          <p:cNvPicPr preferRelativeResize="0"/>
          <p:nvPr/>
        </p:nvPicPr>
        <p:blipFill rotWithShape="1">
          <a:blip r:embed="rId3">
            <a:alphaModFix/>
          </a:blip>
          <a:srcRect/>
          <a:stretch/>
        </p:blipFill>
        <p:spPr>
          <a:xfrm>
            <a:off x="1249333" y="312189"/>
            <a:ext cx="9693333" cy="646222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txBox="1">
            <a:spLocks noGrp="1"/>
          </p:cNvSpPr>
          <p:nvPr>
            <p:ph type="body" idx="4"/>
          </p:nvPr>
        </p:nvSpPr>
        <p:spPr>
          <a:xfrm>
            <a:off x="169593" y="5795489"/>
            <a:ext cx="11085840" cy="1017688"/>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SzPts val="2400"/>
              <a:buChar char="•"/>
            </a:pPr>
            <a:r>
              <a:rPr lang="en-US" sz="2400">
                <a:solidFill>
                  <a:schemeClr val="dk1"/>
                </a:solidFill>
              </a:rPr>
              <a:t>The </a:t>
            </a:r>
            <a:r>
              <a:rPr lang="en-US" sz="2400" b="1">
                <a:solidFill>
                  <a:schemeClr val="dk1"/>
                </a:solidFill>
              </a:rPr>
              <a:t>STARMEN</a:t>
            </a:r>
            <a:r>
              <a:rPr lang="en-US" sz="2400">
                <a:solidFill>
                  <a:schemeClr val="dk1"/>
                </a:solidFill>
              </a:rPr>
              <a:t> study (which compares tacrolimus (TAC) and rituximab (RTX) vs cyclical cyclophosphamide (CYC) and corticosteroids [the Ponticelli regimen]) report is expected soon</a:t>
            </a:r>
            <a:endParaRPr sz="2400">
              <a:solidFill>
                <a:schemeClr val="dk1"/>
              </a:solidFill>
            </a:endParaRPr>
          </a:p>
        </p:txBody>
      </p:sp>
      <p:pic>
        <p:nvPicPr>
          <p:cNvPr id="538" name="Google Shape;538;p7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78811" y="802052"/>
            <a:ext cx="7141233" cy="4863811"/>
          </a:xfrm>
          <a:prstGeom prst="rect">
            <a:avLst/>
          </a:prstGeom>
          <a:noFill/>
          <a:ln>
            <a:noFill/>
          </a:ln>
        </p:spPr>
      </p:pic>
      <p:sp>
        <p:nvSpPr>
          <p:cNvPr id="539" name="Google Shape;539;p73"/>
          <p:cNvSpPr txBox="1"/>
          <p:nvPr/>
        </p:nvSpPr>
        <p:spPr>
          <a:xfrm>
            <a:off x="1640285" y="385210"/>
            <a:ext cx="623689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Schematic overview of STARMEN study</a:t>
            </a:r>
            <a:endParaRPr sz="2400" b="1" i="0" u="none" strike="noStrike" cap="none">
              <a:solidFill>
                <a:schemeClr val="dk1"/>
              </a:solidFill>
              <a:latin typeface="Arial"/>
              <a:ea typeface="Arial"/>
              <a:cs typeface="Arial"/>
              <a:sym typeface="Arial"/>
            </a:endParaRPr>
          </a:p>
        </p:txBody>
      </p:sp>
      <p:sp>
        <p:nvSpPr>
          <p:cNvPr id="540" name="Google Shape;540;p73"/>
          <p:cNvSpPr txBox="1"/>
          <p:nvPr/>
        </p:nvSpPr>
        <p:spPr>
          <a:xfrm>
            <a:off x="7686136" y="5495026"/>
            <a:ext cx="3968151"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Rojas-Rivera J, et al. Clin Kidney J. 2015; 8:503-510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4"/>
          <p:cNvSpPr txBox="1">
            <a:spLocks noGrp="1"/>
          </p:cNvSpPr>
          <p:nvPr>
            <p:ph type="body" idx="4"/>
          </p:nvPr>
        </p:nvSpPr>
        <p:spPr>
          <a:xfrm>
            <a:off x="758757" y="909804"/>
            <a:ext cx="10395294" cy="5523422"/>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2400"/>
              <a:buChar char="•"/>
            </a:pPr>
            <a:r>
              <a:rPr lang="en-US" sz="2400">
                <a:solidFill>
                  <a:schemeClr val="dk1"/>
                </a:solidFill>
              </a:rPr>
              <a:t>With respect to trial design, </a:t>
            </a:r>
            <a:r>
              <a:rPr lang="en-US" sz="2400" b="1">
                <a:solidFill>
                  <a:schemeClr val="dk1"/>
                </a:solidFill>
              </a:rPr>
              <a:t>complete remission (proteinuria &lt;0.3 g/day combined with stable glomerular filtration rate) </a:t>
            </a:r>
            <a:r>
              <a:rPr lang="en-US" sz="2400">
                <a:solidFill>
                  <a:schemeClr val="dk1"/>
                </a:solidFill>
              </a:rPr>
              <a:t>may be used as a surrogate endpoint. </a:t>
            </a:r>
            <a:endParaRPr sz="2400">
              <a:solidFill>
                <a:schemeClr val="dk1"/>
              </a:solidFill>
            </a:endParaRPr>
          </a:p>
          <a:p>
            <a:pPr marL="171450" lvl="0" indent="-19050" algn="l" rtl="0">
              <a:lnSpc>
                <a:spcPct val="100000"/>
              </a:lnSpc>
              <a:spcBef>
                <a:spcPts val="0"/>
              </a:spcBef>
              <a:spcAft>
                <a:spcPts val="0"/>
              </a:spcAft>
              <a:buClr>
                <a:srgbClr val="004990"/>
              </a:buClr>
              <a:buSzPts val="2400"/>
              <a:buNone/>
            </a:pPr>
            <a:endParaRPr sz="2400">
              <a:solidFill>
                <a:schemeClr val="dk1"/>
              </a:solidFill>
            </a:endParaRPr>
          </a:p>
          <a:p>
            <a:pPr marL="171450" lvl="0" indent="-171450" algn="l" rtl="0">
              <a:lnSpc>
                <a:spcPct val="100000"/>
              </a:lnSpc>
              <a:spcBef>
                <a:spcPts val="0"/>
              </a:spcBef>
              <a:spcAft>
                <a:spcPts val="0"/>
              </a:spcAft>
              <a:buClr>
                <a:schemeClr val="dk1"/>
              </a:buClr>
              <a:buSzPts val="2400"/>
              <a:buChar char="•"/>
            </a:pPr>
            <a:r>
              <a:rPr lang="en-US" sz="2400" b="1">
                <a:solidFill>
                  <a:schemeClr val="dk1"/>
                </a:solidFill>
              </a:rPr>
              <a:t>Partial remission (50% reduction of proteinuria to a level &lt;3.5 g/d) </a:t>
            </a:r>
            <a:r>
              <a:rPr lang="en-US" sz="2400">
                <a:solidFill>
                  <a:schemeClr val="dk1"/>
                </a:solidFill>
              </a:rPr>
              <a:t>should be evaluated as a surrogate endpoint </a:t>
            </a:r>
            <a:endParaRPr sz="2400">
              <a:solidFill>
                <a:schemeClr val="dk1"/>
              </a:solidFill>
            </a:endParaRPr>
          </a:p>
          <a:p>
            <a:pPr marL="171450" lvl="0" indent="-19050" algn="l" rtl="0">
              <a:lnSpc>
                <a:spcPct val="100000"/>
              </a:lnSpc>
              <a:spcBef>
                <a:spcPts val="0"/>
              </a:spcBef>
              <a:spcAft>
                <a:spcPts val="0"/>
              </a:spcAft>
              <a:buClr>
                <a:schemeClr val="dk1"/>
              </a:buClr>
              <a:buSzPts val="2400"/>
              <a:buNone/>
            </a:pPr>
            <a:endParaRPr sz="2400">
              <a:solidFill>
                <a:schemeClr val="dk1"/>
              </a:solidFill>
            </a:endParaRPr>
          </a:p>
          <a:p>
            <a:pPr marL="171450" lvl="0" indent="-171450" algn="l" rtl="0">
              <a:lnSpc>
                <a:spcPct val="100000"/>
              </a:lnSpc>
              <a:spcBef>
                <a:spcPts val="0"/>
              </a:spcBef>
              <a:spcAft>
                <a:spcPts val="0"/>
              </a:spcAft>
              <a:buClr>
                <a:schemeClr val="dk1"/>
              </a:buClr>
              <a:buSzPts val="2400"/>
              <a:buChar char="•"/>
            </a:pPr>
            <a:r>
              <a:rPr lang="en-US" sz="2400">
                <a:solidFill>
                  <a:schemeClr val="dk1"/>
                </a:solidFill>
              </a:rPr>
              <a:t>The role of </a:t>
            </a:r>
            <a:r>
              <a:rPr lang="en-US" sz="2400" b="1">
                <a:solidFill>
                  <a:schemeClr val="dk1"/>
                </a:solidFill>
              </a:rPr>
              <a:t>serum albumin </a:t>
            </a:r>
            <a:r>
              <a:rPr lang="en-US" sz="2400">
                <a:solidFill>
                  <a:schemeClr val="dk1"/>
                </a:solidFill>
              </a:rPr>
              <a:t>in defining partial remission needs further formal evaluation, and the serum albumin assays require harmonization </a:t>
            </a:r>
            <a:endParaRPr sz="2400"/>
          </a:p>
          <a:p>
            <a:pPr marL="171450" lvl="0" indent="-19050" algn="l" rtl="0">
              <a:lnSpc>
                <a:spcPct val="100000"/>
              </a:lnSpc>
              <a:spcBef>
                <a:spcPts val="0"/>
              </a:spcBef>
              <a:spcAft>
                <a:spcPts val="0"/>
              </a:spcAft>
              <a:buClr>
                <a:schemeClr val="dk1"/>
              </a:buClr>
              <a:buSzPts val="2400"/>
              <a:buNone/>
            </a:pPr>
            <a:endParaRPr/>
          </a:p>
          <a:p>
            <a:pPr marL="171450" lvl="0" indent="-171450" algn="l" rtl="0">
              <a:lnSpc>
                <a:spcPct val="100000"/>
              </a:lnSpc>
              <a:spcBef>
                <a:spcPts val="0"/>
              </a:spcBef>
              <a:spcAft>
                <a:spcPts val="0"/>
              </a:spcAft>
              <a:buClr>
                <a:schemeClr val="dk1"/>
              </a:buClr>
              <a:buSzPts val="2400"/>
              <a:buChar char="•"/>
            </a:pPr>
            <a:r>
              <a:rPr lang="en-US" sz="2400">
                <a:solidFill>
                  <a:schemeClr val="dk1"/>
                </a:solidFill>
              </a:rPr>
              <a:t>Additional research is required to develop more accurate </a:t>
            </a:r>
            <a:r>
              <a:rPr lang="en-US" sz="2400" b="1">
                <a:solidFill>
                  <a:schemeClr val="dk1"/>
                </a:solidFill>
              </a:rPr>
              <a:t>risk-stratification models</a:t>
            </a:r>
            <a:r>
              <a:rPr lang="en-US" sz="2400">
                <a:solidFill>
                  <a:schemeClr val="dk1"/>
                </a:solidFill>
              </a:rPr>
              <a:t> which incorporate other biomarkers of disease in addition to proteinuria—including qualitative and quantitative measures of autoantibodies</a:t>
            </a:r>
            <a:endParaRPr sz="2400"/>
          </a:p>
          <a:p>
            <a:pPr marL="171450" lvl="0" indent="-19050" algn="l" rtl="0">
              <a:lnSpc>
                <a:spcPct val="100000"/>
              </a:lnSpc>
              <a:spcBef>
                <a:spcPts val="0"/>
              </a:spcBef>
              <a:spcAft>
                <a:spcPts val="0"/>
              </a:spcAft>
              <a:buClr>
                <a:schemeClr val="dk1"/>
              </a:buClr>
              <a:buSzPts val="2400"/>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75"/>
          <p:cNvSpPr txBox="1">
            <a:spLocks noGrp="1"/>
          </p:cNvSpPr>
          <p:nvPr>
            <p:ph type="subTitle" idx="1"/>
          </p:nvPr>
        </p:nvSpPr>
        <p:spPr>
          <a:xfrm>
            <a:off x="306000" y="773465"/>
            <a:ext cx="11091600" cy="4500000"/>
          </a:xfrm>
          <a:prstGeom prst="rect">
            <a:avLst/>
          </a:prstGeom>
          <a:noFill/>
          <a:ln>
            <a:noFill/>
          </a:ln>
        </p:spPr>
        <p:txBody>
          <a:bodyPr spcFirstLastPara="1" wrap="square" lIns="91425" tIns="45700" rIns="91425" bIns="45700" anchor="t" anchorCtr="0">
            <a:noAutofit/>
          </a:bodyPr>
          <a:lstStyle/>
          <a:p>
            <a:pPr marL="230400" lvl="0" indent="-230400" algn="l" rtl="0">
              <a:lnSpc>
                <a:spcPct val="90000"/>
              </a:lnSpc>
              <a:spcBef>
                <a:spcPts val="0"/>
              </a:spcBef>
              <a:spcAft>
                <a:spcPts val="0"/>
              </a:spcAft>
              <a:buClr>
                <a:schemeClr val="dk1"/>
              </a:buClr>
              <a:buSzPts val="2400"/>
              <a:buFont typeface="Arial"/>
              <a:buChar char="•"/>
            </a:pPr>
            <a:r>
              <a:rPr lang="en-US" sz="2400">
                <a:solidFill>
                  <a:schemeClr val="dk1"/>
                </a:solidFill>
              </a:rPr>
              <a:t>The discovery of antibodies against intrinsic podocyte antigens (PLA2R and thrombospondin-like domain 7A [THSD7A]) established that membranous nephropathy is an autoimmune disease. </a:t>
            </a:r>
            <a:endParaRPr sz="2400">
              <a:solidFill>
                <a:schemeClr val="dk1"/>
              </a:solidFill>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Emerging data point to the diagnostic, prognostic, and disease-monitoring value of measuring antiPLA2R antibodies levels.</a:t>
            </a:r>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Because PLA2R antibodies predict membranous nephropathy with high speciﬁcity, a kidney biopsy may not be needed in antiPLA2R–positive patients with a low risk of disease progression and/or a high risk of biopsy-related morbidity.</a:t>
            </a:r>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The presence of PLA2R antibodies does not allow exclusion of a concurrent infection or cancer.</a:t>
            </a:r>
            <a:endParaRPr/>
          </a:p>
          <a:p>
            <a:pPr marL="230400" lvl="0" indent="-230400" algn="l" rtl="0">
              <a:lnSpc>
                <a:spcPct val="90000"/>
              </a:lnSpc>
              <a:spcBef>
                <a:spcPts val="1200"/>
              </a:spcBef>
              <a:spcAft>
                <a:spcPts val="0"/>
              </a:spcAft>
              <a:buClr>
                <a:schemeClr val="dk1"/>
              </a:buClr>
              <a:buSzPts val="2400"/>
              <a:buFont typeface="Arial"/>
              <a:buChar char="•"/>
            </a:pPr>
            <a:r>
              <a:rPr lang="en-US" sz="2400">
                <a:solidFill>
                  <a:schemeClr val="dk1"/>
                </a:solidFill>
              </a:rPr>
              <a:t>There is consensus that immunosuppression should be started in the presence of decreasing GFR or, in particular, severe life-threatening nephrotic syndrome. In patients with minimal symptoms and preserved kidney function, delaying immunotherapy while maximizing treatment of proteinuria, hypertension, and hyperlipidemia for up to 3 years may be acceptable.</a:t>
            </a:r>
            <a:endParaRPr sz="2400">
              <a:solidFill>
                <a:schemeClr val="dk1"/>
              </a:solidFill>
            </a:endParaRPr>
          </a:p>
        </p:txBody>
      </p:sp>
      <p:sp>
        <p:nvSpPr>
          <p:cNvPr id="551" name="Google Shape;551;p75"/>
          <p:cNvSpPr txBox="1">
            <a:spLocks noGrp="1"/>
          </p:cNvSpPr>
          <p:nvPr>
            <p:ph type="body" idx="3"/>
          </p:nvPr>
        </p:nvSpPr>
        <p:spPr>
          <a:xfrm>
            <a:off x="306000" y="293334"/>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KEY POINTS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6"/>
          <p:cNvSpPr txBox="1">
            <a:spLocks noGrp="1"/>
          </p:cNvSpPr>
          <p:nvPr>
            <p:ph type="ctrTitle"/>
          </p:nvPr>
        </p:nvSpPr>
        <p:spPr>
          <a:xfrm>
            <a:off x="2197100" y="2657475"/>
            <a:ext cx="7797802" cy="782404"/>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000"/>
              <a:buFont typeface="Arial"/>
              <a:buNone/>
            </a:pPr>
            <a:r>
              <a:rPr lang="en-US"/>
              <a:t>CLINICAL VIGNETTES</a:t>
            </a:r>
            <a:endParaRPr/>
          </a:p>
        </p:txBody>
      </p:sp>
      <p:pic>
        <p:nvPicPr>
          <p:cNvPr id="557" name="Google Shape;557;p7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89570" y="4908665"/>
            <a:ext cx="1474470" cy="1828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77"/>
          <p:cNvSpPr txBox="1">
            <a:spLocks noGrp="1"/>
          </p:cNvSpPr>
          <p:nvPr>
            <p:ph type="subTitle" idx="1"/>
          </p:nvPr>
        </p:nvSpPr>
        <p:spPr>
          <a:xfrm>
            <a:off x="306000" y="855310"/>
            <a:ext cx="11091600" cy="5616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65-year-old man, with a past history of hypertension controlled on amlodipine, presented to the ER with bilateral lower limb swelling for the past 10 days.  He has a 30-year history of smoking 1 pack per day but quit 5 years ago.  On review, he mentions increased frothiness in his urine.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His physical examination reveals a blood pressure of 140/90 mm Hg, and a heart rate of 80 beats/ min.  He has bilateral lower limb swelling extending to the thighs.  He weighs 80 kg compared to a baseline of 75 kg 3 months ago. Cardiovascular examination shows normal heart sounds. His chest is clear to auscultation.  The rest of his examination is unremarkable.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On laboratory investigations, his serum creatinine is 1.7 mg/dl, 24-hour urine protein is 10 g/day.  Serum albumin is 11 g/l, hemoglobin 123 g/l.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His kidney biopsy shows features of membranous nephropathy, with GBM thickening on light microscopy and by IF, IgG and C3 deposition in a granular fashion was seen and confirmed by subepithelial electron dense deposits on EM. His glomerular tissue staining for PLA2R is positive. </a:t>
            </a:r>
            <a:endParaRPr/>
          </a:p>
        </p:txBody>
      </p:sp>
      <p:sp>
        <p:nvSpPr>
          <p:cNvPr id="563" name="Google Shape;563;p77"/>
          <p:cNvSpPr txBox="1">
            <a:spLocks noGrp="1"/>
          </p:cNvSpPr>
          <p:nvPr>
            <p:ph type="body" idx="3"/>
          </p:nvPr>
        </p:nvSpPr>
        <p:spPr>
          <a:xfrm>
            <a:off x="306000" y="317684"/>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1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p:txBody>
      </p:sp>
      <p:pic>
        <p:nvPicPr>
          <p:cNvPr id="101" name="Google Shape;101;p15"/>
          <p:cNvPicPr preferRelativeResize="0"/>
          <p:nvPr/>
        </p:nvPicPr>
        <p:blipFill rotWithShape="1">
          <a:blip r:embed="rId3">
            <a:alphaModFix/>
          </a:blip>
          <a:srcRect/>
          <a:stretch/>
        </p:blipFill>
        <p:spPr>
          <a:xfrm>
            <a:off x="94892" y="1670162"/>
            <a:ext cx="5876270" cy="4432502"/>
          </a:xfrm>
          <a:prstGeom prst="rect">
            <a:avLst/>
          </a:prstGeom>
          <a:noFill/>
          <a:ln>
            <a:noFill/>
          </a:ln>
        </p:spPr>
      </p:pic>
      <p:pic>
        <p:nvPicPr>
          <p:cNvPr id="102" name="Google Shape;102;p15"/>
          <p:cNvPicPr preferRelativeResize="0"/>
          <p:nvPr/>
        </p:nvPicPr>
        <p:blipFill rotWithShape="1">
          <a:blip r:embed="rId4">
            <a:alphaModFix/>
          </a:blip>
          <a:srcRect/>
          <a:stretch/>
        </p:blipFill>
        <p:spPr>
          <a:xfrm>
            <a:off x="5971162" y="1670162"/>
            <a:ext cx="6014058" cy="420776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78"/>
          <p:cNvSpPr txBox="1">
            <a:spLocks noGrp="1"/>
          </p:cNvSpPr>
          <p:nvPr>
            <p:ph type="subTitle" idx="1"/>
          </p:nvPr>
        </p:nvSpPr>
        <p:spPr>
          <a:xfrm>
            <a:off x="389128" y="644858"/>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Which of the following steps in management should NOT be introduced at this time? </a:t>
            </a:r>
            <a:endParaRPr sz="2400" b="1">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Add ramipril 5 mg once daily.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Start cyclosporine 125 mg twice daily.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Begin anticoagulation for venous thromboembolism prophylaxis.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D.  Obtain CT chest to rule out lung cancer</a:t>
            </a:r>
            <a:endParaRPr/>
          </a:p>
          <a:p>
            <a:pPr marL="0" lvl="0" indent="0" algn="l" rtl="0">
              <a:lnSpc>
                <a:spcPct val="90000"/>
              </a:lnSpc>
              <a:spcBef>
                <a:spcPts val="1200"/>
              </a:spcBef>
              <a:spcAft>
                <a:spcPts val="0"/>
              </a:spcAft>
              <a:buClr>
                <a:schemeClr val="dk2"/>
              </a:buClr>
              <a:buSzPts val="2000"/>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9"/>
          <p:cNvSpPr txBox="1">
            <a:spLocks noGrp="1"/>
          </p:cNvSpPr>
          <p:nvPr>
            <p:ph type="subTitle" idx="1"/>
          </p:nvPr>
        </p:nvSpPr>
        <p:spPr>
          <a:xfrm>
            <a:off x="306000" y="841652"/>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B. </a:t>
            </a:r>
            <a:endParaRPr sz="2400" b="1">
              <a:solidFill>
                <a:schemeClr val="dk1"/>
              </a:solidFill>
            </a:endParaRPr>
          </a:p>
          <a:p>
            <a:pPr marL="0" lvl="0" indent="0" algn="l" rtl="0">
              <a:lnSpc>
                <a:spcPct val="90000"/>
              </a:lnSpc>
              <a:spcBef>
                <a:spcPts val="0"/>
              </a:spcBef>
              <a:spcAft>
                <a:spcPts val="0"/>
              </a:spcAft>
              <a:buClr>
                <a:schemeClr val="dk1"/>
              </a:buClr>
              <a:buSzPts val="2400"/>
              <a:buNone/>
            </a:pPr>
            <a:endParaRPr sz="2400" b="1">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The patient has newly diagnosed MN.  Although he is anti-PLA2R positive, the long history of smoking makes it imperative that lung cancer is ruled out by performing a chest CT.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He is hypertensive and thus should be started on angiotensin II blockade, which may also reduce proteinuria.  The fact that he is severely nephrotic with a serum albumin of 11 g/l raises consideration for anticoagulation prophylaxis, unless contraindicated.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We do not have information on serum anti-PLA2R levels and they are crucial in ascertaining probability for spontaneous remission and to guide introduction of immunosuppression (De Vriese, et al. J Am Soc Nephrol. 2017;28(2):421–430).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As such, initial therapy in this case should be maximizing conservative therapy with low-sodium and low-protein diet, angiotensin II blockade, and blood pressure control</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0"/>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a:solidFill>
                  <a:schemeClr val="dk1"/>
                </a:solidFill>
              </a:rPr>
              <a:t>A 56-year-old man was diagnosed with primary membranous nephropathy a year ago with an initial 24-hour urine protein of 7 g/day, serum albumin of 30 g/l and normal serum creatinine.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After 6 months of conservative therapy, his 24-hour urine protein remains unchanged at 7 g/day.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Immunosuppressive treatment options were reviewed with the patient and he chose to be treated with a calcineurin inhibitor, cyclosporine.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After 6 months of treatment with appropriate trough levels, his 24-hour urine protein was 3 g/day, his albumin was up to 34 g/l, and his creatinine was unchanged.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His latest 12-hour cyclosporine trough level was 143 μg/l.  He has had no complaints related to his treatment.</a:t>
            </a:r>
            <a:endParaRPr/>
          </a:p>
        </p:txBody>
      </p:sp>
      <p:sp>
        <p:nvSpPr>
          <p:cNvPr id="579" name="Google Shape;579;p80"/>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CASE 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81"/>
          <p:cNvSpPr txBox="1">
            <a:spLocks noGrp="1"/>
          </p:cNvSpPr>
          <p:nvPr>
            <p:ph type="subTitle" idx="1"/>
          </p:nvPr>
        </p:nvSpPr>
        <p:spPr>
          <a:xfrm>
            <a:off x="306000" y="1260000"/>
            <a:ext cx="11091600" cy="45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Which of the following would be the next step in the management of this patient? </a:t>
            </a:r>
            <a:endParaRPr sz="2400" b="1">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Cyclosporine should be discontinued as he has achieved a good response.</a:t>
            </a:r>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Cyclosporine should be discontinued and treatment with rituximab should be trialed as there is still residual disease.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A repeat kidney biopsy should be considered to assess disease activity. </a:t>
            </a:r>
            <a:endParaRPr sz="2400">
              <a:solidFill>
                <a:schemeClr val="dk1"/>
              </a:solidFill>
            </a:endParaRPr>
          </a:p>
          <a:p>
            <a:pPr marL="457200" lvl="0" indent="-457200" algn="l" rtl="0">
              <a:lnSpc>
                <a:spcPct val="90000"/>
              </a:lnSpc>
              <a:spcBef>
                <a:spcPts val="1200"/>
              </a:spcBef>
              <a:spcAft>
                <a:spcPts val="0"/>
              </a:spcAft>
              <a:buClr>
                <a:schemeClr val="dk1"/>
              </a:buClr>
              <a:buSzPts val="2400"/>
              <a:buAutoNum type="alphaUcPeriod"/>
            </a:pPr>
            <a:r>
              <a:rPr lang="en-US" sz="2400">
                <a:solidFill>
                  <a:schemeClr val="dk1"/>
                </a:solidFill>
              </a:rPr>
              <a:t>Cyclosporine should be continued since stopping this treatment at this stage is associated with a high risk of relapse.</a:t>
            </a:r>
            <a:endParaRPr/>
          </a:p>
          <a:p>
            <a:pPr marL="0" lvl="0" indent="0" algn="l" rtl="0">
              <a:lnSpc>
                <a:spcPct val="90000"/>
              </a:lnSpc>
              <a:spcBef>
                <a:spcPts val="1200"/>
              </a:spcBef>
              <a:spcAft>
                <a:spcPts val="0"/>
              </a:spcAft>
              <a:buClr>
                <a:schemeClr val="dk2"/>
              </a:buClr>
              <a:buSzPts val="2000"/>
              <a:buNone/>
            </a:pP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2"/>
          <p:cNvSpPr txBox="1">
            <a:spLocks noGrp="1"/>
          </p:cNvSpPr>
          <p:nvPr>
            <p:ph type="subTitle" idx="1"/>
          </p:nvPr>
        </p:nvSpPr>
        <p:spPr>
          <a:xfrm>
            <a:off x="306000" y="707183"/>
            <a:ext cx="11647702" cy="57454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b="1">
                <a:solidFill>
                  <a:schemeClr val="dk1"/>
                </a:solidFill>
              </a:rPr>
              <a:t>The answer is D.</a:t>
            </a:r>
            <a:r>
              <a:rPr lang="en-US" sz="2400">
                <a:solidFill>
                  <a:schemeClr val="dk1"/>
                </a:solidFill>
              </a:rPr>
              <a:t> </a:t>
            </a:r>
            <a:endParaRPr sz="2400">
              <a:solidFill>
                <a:schemeClr val="dk1"/>
              </a:solidFill>
            </a:endParaRPr>
          </a:p>
          <a:p>
            <a:pPr marL="0" lvl="0" indent="0" algn="l" rtl="0">
              <a:lnSpc>
                <a:spcPct val="90000"/>
              </a:lnSpc>
              <a:spcBef>
                <a:spcPts val="0"/>
              </a:spcBef>
              <a:spcAft>
                <a:spcPts val="0"/>
              </a:spcAft>
              <a:buClr>
                <a:schemeClr val="dk1"/>
              </a:buClr>
              <a:buSzPts val="2400"/>
              <a:buNone/>
            </a:pPr>
            <a:endParaRPr sz="2400">
              <a:solidFill>
                <a:schemeClr val="dk1"/>
              </a:solidFill>
            </a:endParaRPr>
          </a:p>
          <a:p>
            <a:pPr marL="0" lvl="0" indent="0" algn="l" rtl="0">
              <a:lnSpc>
                <a:spcPct val="90000"/>
              </a:lnSpc>
              <a:spcBef>
                <a:spcPts val="0"/>
              </a:spcBef>
              <a:spcAft>
                <a:spcPts val="0"/>
              </a:spcAft>
              <a:buClr>
                <a:schemeClr val="dk1"/>
              </a:buClr>
              <a:buSzPts val="2400"/>
              <a:buNone/>
            </a:pPr>
            <a:r>
              <a:rPr lang="en-US" sz="2400">
                <a:solidFill>
                  <a:schemeClr val="dk1"/>
                </a:solidFill>
              </a:rPr>
              <a:t>Current recommendations are to continue calcineurin inhibitors for at least 12 months in patients that are responding to the therapy.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Early discontinuation, especially in a patient who is in partial remission since early discontinuation of therapy, is likely to result in a relapse (Cattran, et al. Kidney Int. 2007;72(12):1429–1447).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Several studies have shown that nadir of proteinuria, in patients who are responding to therapy, may not be achieved until after 18–24 months (Ruggenenti, et al. J Am Soc Nephrol. 2012;23(8):1416–1425; Ponticelli, et al. J Am Soc Nephrol. 1998;9(3):444–450).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There is no role for repeating a kidney biopsy at this stage. </a:t>
            </a:r>
            <a:endParaRPr sz="2400">
              <a:solidFill>
                <a:schemeClr val="dk1"/>
              </a:solidFill>
            </a:endParaRPr>
          </a:p>
          <a:p>
            <a:pPr marL="0" lvl="0" indent="0" algn="l" rtl="0">
              <a:lnSpc>
                <a:spcPct val="90000"/>
              </a:lnSpc>
              <a:spcBef>
                <a:spcPts val="1200"/>
              </a:spcBef>
              <a:spcAft>
                <a:spcPts val="0"/>
              </a:spcAft>
              <a:buClr>
                <a:schemeClr val="dk1"/>
              </a:buClr>
              <a:buSzPts val="2400"/>
              <a:buNone/>
            </a:pPr>
            <a:r>
              <a:rPr lang="en-US" sz="2400">
                <a:solidFill>
                  <a:schemeClr val="dk1"/>
                </a:solidFill>
              </a:rPr>
              <a:t>Monitoring serum antiPLA2R levels may also help in tailoring immunosuppressive therapy in patients with a positive antibody (De Vriese, et al. J Am Soc Nephrol. 2017;28(2):421–430)</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3"/>
          <p:cNvSpPr txBox="1">
            <a:spLocks noGrp="1"/>
          </p:cNvSpPr>
          <p:nvPr>
            <p:ph type="body" idx="2"/>
          </p:nvPr>
        </p:nvSpPr>
        <p:spPr>
          <a:xfrm>
            <a:off x="0" y="6494400"/>
            <a:ext cx="11268000" cy="36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1000"/>
              <a:buNone/>
            </a:pPr>
            <a:r>
              <a:rPr lang="en-US"/>
              <a:t>IgAN, immunoglobulin A nephropathy</a:t>
            </a:r>
            <a:endParaRPr/>
          </a:p>
        </p:txBody>
      </p:sp>
      <p:sp>
        <p:nvSpPr>
          <p:cNvPr id="596" name="Google Shape;596;p83"/>
          <p:cNvSpPr txBox="1">
            <a:spLocks noGrp="1"/>
          </p:cNvSpPr>
          <p:nvPr>
            <p:ph type="body" idx="3"/>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Conclusions</a:t>
            </a:r>
            <a:endParaRPr/>
          </a:p>
        </p:txBody>
      </p:sp>
      <p:grpSp>
        <p:nvGrpSpPr>
          <p:cNvPr id="597" name="Google Shape;597;p83"/>
          <p:cNvGrpSpPr/>
          <p:nvPr/>
        </p:nvGrpSpPr>
        <p:grpSpPr>
          <a:xfrm>
            <a:off x="1618007" y="2574325"/>
            <a:ext cx="8828498" cy="993314"/>
            <a:chOff x="1618007" y="2619542"/>
            <a:chExt cx="8828498" cy="993314"/>
          </a:xfrm>
        </p:grpSpPr>
        <p:grpSp>
          <p:nvGrpSpPr>
            <p:cNvPr id="598" name="Google Shape;598;p83"/>
            <p:cNvGrpSpPr/>
            <p:nvPr/>
          </p:nvGrpSpPr>
          <p:grpSpPr>
            <a:xfrm>
              <a:off x="2558718" y="2623653"/>
              <a:ext cx="7887787" cy="989203"/>
              <a:chOff x="1458368" y="969170"/>
              <a:chExt cx="10578957" cy="1080000"/>
            </a:xfrm>
          </p:grpSpPr>
          <p:sp>
            <p:nvSpPr>
              <p:cNvPr id="599" name="Google Shape;599;p83"/>
              <p:cNvSpPr/>
              <p:nvPr/>
            </p:nvSpPr>
            <p:spPr>
              <a:xfrm>
                <a:off x="1458368" y="969170"/>
                <a:ext cx="10578957" cy="1080000"/>
              </a:xfrm>
              <a:prstGeom prst="roundRect">
                <a:avLst>
                  <a:gd name="adj" fmla="val 50000"/>
                </a:avLst>
              </a:prstGeom>
              <a:solidFill>
                <a:schemeClr val="accent4">
                  <a:alpha val="392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600" name="Google Shape;600;p83"/>
              <p:cNvSpPr/>
              <p:nvPr/>
            </p:nvSpPr>
            <p:spPr>
              <a:xfrm>
                <a:off x="1651880" y="1135932"/>
                <a:ext cx="10178028" cy="763968"/>
              </a:xfrm>
              <a:prstGeom prst="roundRect">
                <a:avLst>
                  <a:gd name="adj" fmla="val 50000"/>
                </a:avLst>
              </a:prstGeom>
              <a:solidFill>
                <a:schemeClr val="accent3">
                  <a:alpha val="3921"/>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Old problems still exist, such as the optimal process for assessing kidney function, kidney disease activity, and proteinuria</a:t>
                </a:r>
                <a:endParaRPr sz="1400" b="0" i="0" u="none" strike="noStrike" cap="none">
                  <a:solidFill>
                    <a:srgbClr val="000000"/>
                  </a:solidFill>
                  <a:latin typeface="Arial"/>
                  <a:ea typeface="Arial"/>
                  <a:cs typeface="Arial"/>
                  <a:sym typeface="Arial"/>
                </a:endParaRPr>
              </a:p>
            </p:txBody>
          </p:sp>
        </p:grpSp>
        <p:grpSp>
          <p:nvGrpSpPr>
            <p:cNvPr id="601" name="Google Shape;601;p83"/>
            <p:cNvGrpSpPr/>
            <p:nvPr/>
          </p:nvGrpSpPr>
          <p:grpSpPr>
            <a:xfrm>
              <a:off x="1618007" y="2619542"/>
              <a:ext cx="914350" cy="914350"/>
              <a:chOff x="6549140" y="1769790"/>
              <a:chExt cx="1072234" cy="1072234"/>
            </a:xfrm>
          </p:grpSpPr>
          <p:sp>
            <p:nvSpPr>
              <p:cNvPr id="602" name="Google Shape;602;p83"/>
              <p:cNvSpPr/>
              <p:nvPr/>
            </p:nvSpPr>
            <p:spPr>
              <a:xfrm>
                <a:off x="6549140" y="1769790"/>
                <a:ext cx="1072234" cy="1072234"/>
              </a:xfrm>
              <a:prstGeom prst="ellipse">
                <a:avLst/>
              </a:prstGeom>
              <a:solidFill>
                <a:srgbClr val="089CA2">
                  <a:alpha val="29019"/>
                </a:srgb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603" name="Google Shape;603;p83"/>
              <p:cNvSpPr/>
              <p:nvPr/>
            </p:nvSpPr>
            <p:spPr>
              <a:xfrm>
                <a:off x="6686492" y="1907142"/>
                <a:ext cx="797529" cy="797529"/>
              </a:xfrm>
              <a:prstGeom prst="ellipse">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grpSp>
        <p:nvGrpSpPr>
          <p:cNvPr id="604" name="Google Shape;604;p83"/>
          <p:cNvGrpSpPr/>
          <p:nvPr/>
        </p:nvGrpSpPr>
        <p:grpSpPr>
          <a:xfrm>
            <a:off x="584805" y="3817880"/>
            <a:ext cx="8807373" cy="989203"/>
            <a:chOff x="584805" y="3844095"/>
            <a:chExt cx="8807373" cy="989203"/>
          </a:xfrm>
        </p:grpSpPr>
        <p:grpSp>
          <p:nvGrpSpPr>
            <p:cNvPr id="605" name="Google Shape;605;p83"/>
            <p:cNvGrpSpPr/>
            <p:nvPr/>
          </p:nvGrpSpPr>
          <p:grpSpPr>
            <a:xfrm>
              <a:off x="1504391" y="3844095"/>
              <a:ext cx="7887787" cy="989203"/>
              <a:chOff x="1458368" y="969170"/>
              <a:chExt cx="10578957" cy="1080000"/>
            </a:xfrm>
          </p:grpSpPr>
          <p:sp>
            <p:nvSpPr>
              <p:cNvPr id="606" name="Google Shape;606;p83"/>
              <p:cNvSpPr/>
              <p:nvPr/>
            </p:nvSpPr>
            <p:spPr>
              <a:xfrm>
                <a:off x="1458368" y="969170"/>
                <a:ext cx="10578957" cy="1080000"/>
              </a:xfrm>
              <a:prstGeom prst="roundRect">
                <a:avLst>
                  <a:gd name="adj" fmla="val 50000"/>
                </a:avLst>
              </a:prstGeom>
              <a:solidFill>
                <a:schemeClr val="accent2">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607" name="Google Shape;607;p83"/>
              <p:cNvSpPr/>
              <p:nvPr/>
            </p:nvSpPr>
            <p:spPr>
              <a:xfrm>
                <a:off x="1667204" y="1135932"/>
                <a:ext cx="10162705" cy="763968"/>
              </a:xfrm>
              <a:prstGeom prst="roundRect">
                <a:avLst>
                  <a:gd name="adj" fmla="val 50000"/>
                </a:avLst>
              </a:prstGeom>
              <a:solidFill>
                <a:schemeClr val="accent2">
                  <a:alpha val="901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Several phase 3 trials are currently underway in patients with membranous nephropathy</a:t>
                </a:r>
                <a:endParaRPr sz="2000" b="0" i="0" u="none" strike="noStrike" cap="none">
                  <a:solidFill>
                    <a:srgbClr val="000000"/>
                  </a:solidFill>
                  <a:latin typeface="Arial"/>
                  <a:ea typeface="Arial"/>
                  <a:cs typeface="Arial"/>
                  <a:sym typeface="Arial"/>
                </a:endParaRPr>
              </a:p>
            </p:txBody>
          </p:sp>
        </p:grpSp>
        <p:grpSp>
          <p:nvGrpSpPr>
            <p:cNvPr id="608" name="Google Shape;608;p83"/>
            <p:cNvGrpSpPr/>
            <p:nvPr/>
          </p:nvGrpSpPr>
          <p:grpSpPr>
            <a:xfrm>
              <a:off x="584805" y="3892449"/>
              <a:ext cx="914350" cy="914350"/>
              <a:chOff x="6549140" y="1769790"/>
              <a:chExt cx="1072234" cy="1072234"/>
            </a:xfrm>
          </p:grpSpPr>
          <p:sp>
            <p:nvSpPr>
              <p:cNvPr id="609" name="Google Shape;609;p83"/>
              <p:cNvSpPr/>
              <p:nvPr/>
            </p:nvSpPr>
            <p:spPr>
              <a:xfrm>
                <a:off x="6549140" y="1769790"/>
                <a:ext cx="1072234" cy="1072234"/>
              </a:xfrm>
              <a:prstGeom prst="ellipse">
                <a:avLst/>
              </a:prstGeom>
              <a:solidFill>
                <a:schemeClr val="accent2">
                  <a:alpha val="29019"/>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610" name="Google Shape;610;p83"/>
              <p:cNvSpPr/>
              <p:nvPr/>
            </p:nvSpPr>
            <p:spPr>
              <a:xfrm>
                <a:off x="6686492" y="1907142"/>
                <a:ext cx="797529" cy="797529"/>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grpSp>
        <p:nvGrpSpPr>
          <p:cNvPr id="611" name="Google Shape;611;p83"/>
          <p:cNvGrpSpPr/>
          <p:nvPr/>
        </p:nvGrpSpPr>
        <p:grpSpPr>
          <a:xfrm>
            <a:off x="584805" y="1334881"/>
            <a:ext cx="8816542" cy="989203"/>
            <a:chOff x="584805" y="1334881"/>
            <a:chExt cx="8816542" cy="989203"/>
          </a:xfrm>
        </p:grpSpPr>
        <p:grpSp>
          <p:nvGrpSpPr>
            <p:cNvPr id="612" name="Google Shape;612;p83"/>
            <p:cNvGrpSpPr/>
            <p:nvPr/>
          </p:nvGrpSpPr>
          <p:grpSpPr>
            <a:xfrm>
              <a:off x="1513560" y="1334881"/>
              <a:ext cx="7887787" cy="989203"/>
              <a:chOff x="1458368" y="969170"/>
              <a:chExt cx="10578957" cy="1080000"/>
            </a:xfrm>
          </p:grpSpPr>
          <p:sp>
            <p:nvSpPr>
              <p:cNvPr id="613" name="Google Shape;613;p83"/>
              <p:cNvSpPr/>
              <p:nvPr/>
            </p:nvSpPr>
            <p:spPr>
              <a:xfrm>
                <a:off x="1458368" y="969170"/>
                <a:ext cx="10578957" cy="1080000"/>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614" name="Google Shape;614;p83"/>
              <p:cNvSpPr/>
              <p:nvPr/>
            </p:nvSpPr>
            <p:spPr>
              <a:xfrm>
                <a:off x="1631027" y="1135932"/>
                <a:ext cx="10238138" cy="763968"/>
              </a:xfrm>
              <a:prstGeom prst="roundRect">
                <a:avLst>
                  <a:gd name="adj" fmla="val 50000"/>
                </a:avLst>
              </a:prstGeom>
              <a:solidFill>
                <a:schemeClr val="accent5">
                  <a:alpha val="901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Major progress has been made in our understanding of disease pathogenesis in membranous nephropathy</a:t>
                </a:r>
                <a:endParaRPr sz="1400" b="0" i="0" u="none" strike="noStrike" cap="none">
                  <a:solidFill>
                    <a:srgbClr val="000000"/>
                  </a:solidFill>
                  <a:latin typeface="Arial"/>
                  <a:ea typeface="Arial"/>
                  <a:cs typeface="Arial"/>
                  <a:sym typeface="Arial"/>
                </a:endParaRPr>
              </a:p>
            </p:txBody>
          </p:sp>
        </p:grpSp>
        <p:grpSp>
          <p:nvGrpSpPr>
            <p:cNvPr id="615" name="Google Shape;615;p83"/>
            <p:cNvGrpSpPr/>
            <p:nvPr/>
          </p:nvGrpSpPr>
          <p:grpSpPr>
            <a:xfrm>
              <a:off x="584805" y="1360750"/>
              <a:ext cx="914350" cy="914350"/>
              <a:chOff x="6549140" y="1769790"/>
              <a:chExt cx="1072234" cy="1072234"/>
            </a:xfrm>
          </p:grpSpPr>
          <p:sp>
            <p:nvSpPr>
              <p:cNvPr id="616" name="Google Shape;616;p83"/>
              <p:cNvSpPr/>
              <p:nvPr/>
            </p:nvSpPr>
            <p:spPr>
              <a:xfrm>
                <a:off x="6549140" y="1769790"/>
                <a:ext cx="1072234" cy="1072234"/>
              </a:xfrm>
              <a:prstGeom prst="ellipse">
                <a:avLst/>
              </a:prstGeom>
              <a:solidFill>
                <a:schemeClr val="accent5">
                  <a:alpha val="29019"/>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617" name="Google Shape;617;p83"/>
              <p:cNvSpPr/>
              <p:nvPr/>
            </p:nvSpPr>
            <p:spPr>
              <a:xfrm>
                <a:off x="6686492" y="1907142"/>
                <a:ext cx="797529" cy="797529"/>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grpSp>
        <p:nvGrpSpPr>
          <p:cNvPr id="618" name="Google Shape;618;p83"/>
          <p:cNvGrpSpPr/>
          <p:nvPr/>
        </p:nvGrpSpPr>
        <p:grpSpPr>
          <a:xfrm>
            <a:off x="1618007" y="5057325"/>
            <a:ext cx="8821003" cy="989203"/>
            <a:chOff x="1618007" y="5057325"/>
            <a:chExt cx="8821003" cy="989203"/>
          </a:xfrm>
        </p:grpSpPr>
        <p:grpSp>
          <p:nvGrpSpPr>
            <p:cNvPr id="619" name="Google Shape;619;p83"/>
            <p:cNvGrpSpPr/>
            <p:nvPr/>
          </p:nvGrpSpPr>
          <p:grpSpPr>
            <a:xfrm>
              <a:off x="2551223" y="5057325"/>
              <a:ext cx="7887787" cy="989203"/>
              <a:chOff x="1458368" y="969170"/>
              <a:chExt cx="10578957" cy="1080000"/>
            </a:xfrm>
          </p:grpSpPr>
          <p:sp>
            <p:nvSpPr>
              <p:cNvPr id="620" name="Google Shape;620;p83"/>
              <p:cNvSpPr/>
              <p:nvPr/>
            </p:nvSpPr>
            <p:spPr>
              <a:xfrm>
                <a:off x="1458368" y="969170"/>
                <a:ext cx="10578957" cy="1080000"/>
              </a:xfrm>
              <a:prstGeom prst="roundRect">
                <a:avLst>
                  <a:gd name="adj" fmla="val 50000"/>
                </a:avLst>
              </a:prstGeom>
              <a:solidFill>
                <a:schemeClr val="accent6">
                  <a:alpha val="901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Arial"/>
                  <a:ea typeface="Arial"/>
                  <a:cs typeface="Arial"/>
                  <a:sym typeface="Arial"/>
                </a:endParaRPr>
              </a:p>
            </p:txBody>
          </p:sp>
          <p:sp>
            <p:nvSpPr>
              <p:cNvPr id="621" name="Google Shape;621;p83"/>
              <p:cNvSpPr/>
              <p:nvPr/>
            </p:nvSpPr>
            <p:spPr>
              <a:xfrm>
                <a:off x="1639823" y="1135932"/>
                <a:ext cx="10214020" cy="763968"/>
              </a:xfrm>
              <a:prstGeom prst="roundRect">
                <a:avLst>
                  <a:gd name="adj" fmla="val 50000"/>
                </a:avLst>
              </a:prstGeom>
              <a:solidFill>
                <a:schemeClr val="accent6">
                  <a:alpha val="901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Recent attempts to redefine surrogate outcomes, such as full remission in membranous nephropathy, will further bolster the field</a:t>
                </a:r>
                <a:endParaRPr sz="2000" b="0" i="0" u="none" strike="noStrike" cap="none">
                  <a:solidFill>
                    <a:srgbClr val="000000"/>
                  </a:solidFill>
                  <a:latin typeface="Arial"/>
                  <a:ea typeface="Arial"/>
                  <a:cs typeface="Arial"/>
                  <a:sym typeface="Arial"/>
                </a:endParaRPr>
              </a:p>
            </p:txBody>
          </p:sp>
        </p:grpSp>
        <p:grpSp>
          <p:nvGrpSpPr>
            <p:cNvPr id="622" name="Google Shape;622;p83"/>
            <p:cNvGrpSpPr/>
            <p:nvPr/>
          </p:nvGrpSpPr>
          <p:grpSpPr>
            <a:xfrm>
              <a:off x="1618007" y="5090689"/>
              <a:ext cx="914350" cy="914350"/>
              <a:chOff x="6549140" y="1769790"/>
              <a:chExt cx="1072234" cy="1072234"/>
            </a:xfrm>
          </p:grpSpPr>
          <p:sp>
            <p:nvSpPr>
              <p:cNvPr id="623" name="Google Shape;623;p83"/>
              <p:cNvSpPr/>
              <p:nvPr/>
            </p:nvSpPr>
            <p:spPr>
              <a:xfrm>
                <a:off x="6549140" y="1769790"/>
                <a:ext cx="1072234" cy="1072234"/>
              </a:xfrm>
              <a:prstGeom prst="ellipse">
                <a:avLst/>
              </a:prstGeom>
              <a:solidFill>
                <a:schemeClr val="accent6">
                  <a:alpha val="29019"/>
                </a:schemeClr>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sp>
            <p:nvSpPr>
              <p:cNvPr id="624" name="Google Shape;624;p83"/>
              <p:cNvSpPr/>
              <p:nvPr/>
            </p:nvSpPr>
            <p:spPr>
              <a:xfrm>
                <a:off x="6686492" y="1907142"/>
                <a:ext cx="797529" cy="797529"/>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FFFFFF"/>
                  </a:solidFill>
                  <a:latin typeface="Arial"/>
                  <a:ea typeface="Arial"/>
                  <a:cs typeface="Arial"/>
                  <a:sym typeface="Arial"/>
                </a:endParaRPr>
              </a:p>
            </p:txBody>
          </p:sp>
        </p:grpSp>
      </p:grpSp>
      <p:cxnSp>
        <p:nvCxnSpPr>
          <p:cNvPr id="625" name="Google Shape;625;p83"/>
          <p:cNvCxnSpPr>
            <a:stCxn id="617" idx="5"/>
            <a:endCxn id="603" idx="1"/>
          </p:cNvCxnSpPr>
          <p:nvPr/>
        </p:nvCxnSpPr>
        <p:spPr>
          <a:xfrm>
            <a:off x="1282429" y="2058374"/>
            <a:ext cx="552300" cy="732600"/>
          </a:xfrm>
          <a:prstGeom prst="straightConnector1">
            <a:avLst/>
          </a:prstGeom>
          <a:noFill/>
          <a:ln w="12700" cap="flat" cmpd="sng">
            <a:solidFill>
              <a:schemeClr val="accent1"/>
            </a:solidFill>
            <a:prstDash val="dash"/>
            <a:miter lim="800000"/>
            <a:headEnd type="none" w="sm" len="sm"/>
            <a:tailEnd type="none" w="sm" len="sm"/>
          </a:ln>
        </p:spPr>
      </p:cxnSp>
      <p:cxnSp>
        <p:nvCxnSpPr>
          <p:cNvPr id="626" name="Google Shape;626;p83"/>
          <p:cNvCxnSpPr>
            <a:stCxn id="610" idx="7"/>
            <a:endCxn id="603" idx="3"/>
          </p:cNvCxnSpPr>
          <p:nvPr/>
        </p:nvCxnSpPr>
        <p:spPr>
          <a:xfrm rot="10800000" flipH="1">
            <a:off x="1282429" y="3272059"/>
            <a:ext cx="552300" cy="810900"/>
          </a:xfrm>
          <a:prstGeom prst="straightConnector1">
            <a:avLst/>
          </a:prstGeom>
          <a:noFill/>
          <a:ln w="12700" cap="flat" cmpd="sng">
            <a:solidFill>
              <a:schemeClr val="dk2"/>
            </a:solidFill>
            <a:prstDash val="dash"/>
            <a:miter lim="800000"/>
            <a:headEnd type="none" w="sm" len="sm"/>
            <a:tailEnd type="none" w="sm" len="sm"/>
          </a:ln>
        </p:spPr>
      </p:cxnSp>
      <p:cxnSp>
        <p:nvCxnSpPr>
          <p:cNvPr id="627" name="Google Shape;627;p83"/>
          <p:cNvCxnSpPr>
            <a:stCxn id="610" idx="5"/>
            <a:endCxn id="624" idx="1"/>
          </p:cNvCxnSpPr>
          <p:nvPr/>
        </p:nvCxnSpPr>
        <p:spPr>
          <a:xfrm>
            <a:off x="1282429" y="4563858"/>
            <a:ext cx="552300" cy="743700"/>
          </a:xfrm>
          <a:prstGeom prst="straightConnector1">
            <a:avLst/>
          </a:prstGeom>
          <a:noFill/>
          <a:ln w="12700" cap="flat" cmpd="sng">
            <a:solidFill>
              <a:schemeClr val="dk2"/>
            </a:solidFill>
            <a:prstDash val="dash"/>
            <a:miter lim="800000"/>
            <a:headEnd type="none" w="sm" len="sm"/>
            <a:tailEnd type="none" w="sm" len="sm"/>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62"/>
          <p:cNvSpPr txBox="1"/>
          <p:nvPr/>
        </p:nvSpPr>
        <p:spPr>
          <a:xfrm>
            <a:off x="2204122" y="234106"/>
            <a:ext cx="9560920"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a:ln>
                  <a:noFill/>
                </a:ln>
                <a:solidFill>
                  <a:srgbClr val="00509D"/>
                </a:solidFill>
                <a:effectLst/>
                <a:uLnTx/>
                <a:uFillTx/>
                <a:latin typeface="Arial"/>
                <a:ea typeface="Arial"/>
                <a:cs typeface="Arial"/>
                <a:sym typeface="Arial"/>
              </a:rPr>
              <a:t>KDIGO THANKS THE FOLLOWING PARTNERS FOR THEIR SUPPORT OF THIS SPEAKER’S GUIDE</a:t>
            </a:r>
            <a:endParaRPr kumimoji="0" sz="2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474" name="Google Shape;474;p6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862652" y="3877207"/>
            <a:ext cx="3615726" cy="1921951"/>
          </a:xfrm>
          <a:prstGeom prst="rect">
            <a:avLst/>
          </a:prstGeom>
          <a:noFill/>
          <a:ln>
            <a:noFill/>
          </a:ln>
        </p:spPr>
      </p:pic>
      <p:pic>
        <p:nvPicPr>
          <p:cNvPr id="475" name="Google Shape;475;p6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842260" y="1721844"/>
            <a:ext cx="3613930" cy="1313825"/>
          </a:xfrm>
          <a:prstGeom prst="rect">
            <a:avLst/>
          </a:prstGeom>
          <a:noFill/>
          <a:ln>
            <a:noFill/>
          </a:ln>
        </p:spPr>
      </p:pic>
      <p:pic>
        <p:nvPicPr>
          <p:cNvPr id="3" name="Picture 2" descr="A close up of a sign&#10;&#10;Description automatically generated">
            <a:extLst>
              <a:ext uri="{FF2B5EF4-FFF2-40B4-BE49-F238E27FC236}">
                <a16:creationId xmlns:a16="http://schemas.microsoft.com/office/drawing/2014/main" id="{63655CCA-23D4-FE4E-AD0A-BEE0CE2C6D31}"/>
              </a:ext>
            </a:extLst>
          </p:cNvPr>
          <p:cNvPicPr>
            <a:picLocks noChangeAspect="1"/>
          </p:cNvPicPr>
          <p:nvPr/>
        </p:nvPicPr>
        <p:blipFill rotWithShape="1">
          <a:blip r:embed="rId5"/>
          <a:srcRect l="6411" t="8372" b="9166"/>
          <a:stretch/>
        </p:blipFill>
        <p:spPr>
          <a:xfrm>
            <a:off x="2078091" y="3980025"/>
            <a:ext cx="5087996" cy="211022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76551268-2F53-E64F-A551-11586ED75104}"/>
              </a:ext>
            </a:extLst>
          </p:cNvPr>
          <p:cNvPicPr>
            <a:picLocks noChangeAspect="1"/>
          </p:cNvPicPr>
          <p:nvPr/>
        </p:nvPicPr>
        <p:blipFill>
          <a:blip r:embed="rId6"/>
          <a:stretch>
            <a:fillRect/>
          </a:stretch>
        </p:blipFill>
        <p:spPr>
          <a:xfrm>
            <a:off x="2089909" y="1972965"/>
            <a:ext cx="4990125" cy="905010"/>
          </a:xfrm>
          <a:prstGeom prst="rect">
            <a:avLst/>
          </a:prstGeom>
        </p:spPr>
      </p:pic>
    </p:spTree>
    <p:extLst>
      <p:ext uri="{BB962C8B-B14F-4D97-AF65-F5344CB8AC3E}">
        <p14:creationId xmlns:p14="http://schemas.microsoft.com/office/powerpoint/2010/main" val="2823189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85"/>
          <p:cNvPicPr preferRelativeResize="0"/>
          <p:nvPr/>
        </p:nvPicPr>
        <p:blipFill rotWithShape="1">
          <a:blip r:embed="rId3" cstate="screen">
            <a:alphaModFix/>
            <a:extLst>
              <a:ext uri="{28A0092B-C50C-407E-A947-70E740481C1C}">
                <a14:useLocalDpi xmlns:a14="http://schemas.microsoft.com/office/drawing/2010/main"/>
              </a:ext>
            </a:extLst>
          </a:blip>
          <a:srcRect t="-87"/>
          <a:stretch/>
        </p:blipFill>
        <p:spPr>
          <a:xfrm rot="10800000" flipH="1">
            <a:off x="6259116" y="0"/>
            <a:ext cx="5942013" cy="6858000"/>
          </a:xfrm>
          <a:prstGeom prst="rect">
            <a:avLst/>
          </a:prstGeom>
          <a:noFill/>
          <a:ln>
            <a:noFill/>
          </a:ln>
        </p:spPr>
      </p:pic>
      <p:pic>
        <p:nvPicPr>
          <p:cNvPr id="642" name="Google Shape;642;p85"/>
          <p:cNvPicPr preferRelativeResize="0"/>
          <p:nvPr/>
        </p:nvPicPr>
        <p:blipFill rotWithShape="1">
          <a:blip r:embed="rId4" cstate="screen">
            <a:alphaModFix/>
            <a:extLst>
              <a:ext uri="{28A0092B-C50C-407E-A947-70E740481C1C}">
                <a14:useLocalDpi xmlns:a14="http://schemas.microsoft.com/office/drawing/2010/main"/>
              </a:ext>
            </a:extLst>
          </a:blip>
          <a:srcRect l="42740" t="597" r="4922" b="546"/>
          <a:stretch/>
        </p:blipFill>
        <p:spPr>
          <a:xfrm>
            <a:off x="0" y="0"/>
            <a:ext cx="6381029" cy="6858000"/>
          </a:xfrm>
          <a:prstGeom prst="rect">
            <a:avLst/>
          </a:prstGeom>
          <a:noFill/>
          <a:ln>
            <a:noFill/>
          </a:ln>
        </p:spPr>
      </p:pic>
      <p:sp>
        <p:nvSpPr>
          <p:cNvPr id="643" name="Google Shape;643;p85"/>
          <p:cNvSpPr/>
          <p:nvPr/>
        </p:nvSpPr>
        <p:spPr>
          <a:xfrm>
            <a:off x="12304" y="0"/>
            <a:ext cx="12188825" cy="6858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4" name="Google Shape;644;p85"/>
          <p:cNvSpPr/>
          <p:nvPr/>
        </p:nvSpPr>
        <p:spPr>
          <a:xfrm>
            <a:off x="1820466" y="228600"/>
            <a:ext cx="8572500" cy="6324600"/>
          </a:xfrm>
          <a:prstGeom prst="roundRect">
            <a:avLst>
              <a:gd name="adj" fmla="val 16667"/>
            </a:avLst>
          </a:prstGeom>
          <a:solidFill>
            <a:srgbClr val="FFFFFF">
              <a:alpha val="89019"/>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645" name="Google Shape;645;p85"/>
          <p:cNvSpPr txBox="1"/>
          <p:nvPr/>
        </p:nvSpPr>
        <p:spPr>
          <a:xfrm>
            <a:off x="1942201" y="496888"/>
            <a:ext cx="8329030" cy="64611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sng" strike="noStrike" cap="none">
                <a:solidFill>
                  <a:srgbClr val="00509D"/>
                </a:solidFill>
                <a:latin typeface="Arial"/>
                <a:ea typeface="Arial"/>
                <a:cs typeface="Arial"/>
                <a:sym typeface="Arial"/>
              </a:rPr>
              <a:t>FOLLOW KDIGO</a:t>
            </a:r>
            <a:endParaRPr sz="1400" b="0" i="0" u="none" strike="noStrike" cap="none">
              <a:solidFill>
                <a:srgbClr val="000000"/>
              </a:solidFill>
              <a:latin typeface="Arial"/>
              <a:ea typeface="Arial"/>
              <a:cs typeface="Arial"/>
              <a:sym typeface="Arial"/>
            </a:endParaRPr>
          </a:p>
        </p:txBody>
      </p:sp>
      <p:grpSp>
        <p:nvGrpSpPr>
          <p:cNvPr id="646" name="Google Shape;646;p85"/>
          <p:cNvGrpSpPr/>
          <p:nvPr/>
        </p:nvGrpSpPr>
        <p:grpSpPr>
          <a:xfrm>
            <a:off x="4300141" y="1600200"/>
            <a:ext cx="3613150" cy="4465320"/>
            <a:chOff x="2971800" y="1524000"/>
            <a:chExt cx="3613150" cy="4465320"/>
          </a:xfrm>
        </p:grpSpPr>
        <p:pic>
          <p:nvPicPr>
            <p:cNvPr id="647" name="Google Shape;647;p85"/>
            <p:cNvPicPr preferRelativeResize="0"/>
            <p:nvPr/>
          </p:nvPicPr>
          <p:blipFill rotWithShape="1">
            <a:blip r:embed="rId5">
              <a:alphaModFix/>
            </a:blip>
            <a:srcRect/>
            <a:stretch/>
          </p:blipFill>
          <p:spPr>
            <a:xfrm>
              <a:off x="3048000" y="27432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648" name="Google Shape;648;p85"/>
            <p:cNvPicPr preferRelativeResize="0"/>
            <p:nvPr/>
          </p:nvPicPr>
          <p:blipFill rotWithShape="1">
            <a:blip r:embed="rId6">
              <a:alphaModFix/>
            </a:blip>
            <a:srcRect/>
            <a:stretch/>
          </p:blipFill>
          <p:spPr>
            <a:xfrm>
              <a:off x="3048000" y="399288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
          <p:nvSpPr>
            <p:cNvPr id="649" name="Google Shape;649;p85"/>
            <p:cNvSpPr txBox="1"/>
            <p:nvPr/>
          </p:nvSpPr>
          <p:spPr>
            <a:xfrm>
              <a:off x="4151313" y="2860675"/>
              <a:ext cx="1716087"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650" name="Google Shape;650;p85"/>
            <p:cNvSpPr txBox="1"/>
            <p:nvPr/>
          </p:nvSpPr>
          <p:spPr>
            <a:xfrm>
              <a:off x="4038600" y="4125913"/>
              <a:ext cx="1939925" cy="4762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sp>
          <p:nvSpPr>
            <p:cNvPr id="651" name="Google Shape;651;p85"/>
            <p:cNvSpPr txBox="1"/>
            <p:nvPr/>
          </p:nvSpPr>
          <p:spPr>
            <a:xfrm>
              <a:off x="4114800" y="1676400"/>
              <a:ext cx="2470150"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www.kdigo.org</a:t>
              </a:r>
              <a:endParaRPr sz="1400" b="0" i="0" u="none" strike="noStrike" cap="none">
                <a:solidFill>
                  <a:srgbClr val="000000"/>
                </a:solidFill>
                <a:latin typeface="Arial"/>
                <a:ea typeface="Arial"/>
                <a:cs typeface="Arial"/>
                <a:sym typeface="Arial"/>
              </a:endParaRPr>
            </a:p>
          </p:txBody>
        </p:sp>
        <p:pic>
          <p:nvPicPr>
            <p:cNvPr id="652" name="Google Shape;652;p85" descr="KDIGO_LogoColor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971800" y="1524000"/>
              <a:ext cx="931863" cy="838200"/>
            </a:xfrm>
            <a:prstGeom prst="rect">
              <a:avLst/>
            </a:prstGeom>
            <a:noFill/>
            <a:ln>
              <a:noFill/>
            </a:ln>
          </p:spPr>
        </p:pic>
        <p:sp>
          <p:nvSpPr>
            <p:cNvPr id="653" name="Google Shape;653;p85"/>
            <p:cNvSpPr txBox="1"/>
            <p:nvPr/>
          </p:nvSpPr>
          <p:spPr>
            <a:xfrm>
              <a:off x="4114800" y="5334000"/>
              <a:ext cx="1939925" cy="4778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509D"/>
                  </a:solidFill>
                  <a:latin typeface="Arial"/>
                  <a:ea typeface="Arial"/>
                  <a:cs typeface="Arial"/>
                  <a:sym typeface="Arial"/>
                </a:rPr>
                <a:t>@goKDIGO</a:t>
              </a:r>
              <a:endParaRPr sz="1400" b="0" i="0" u="none" strike="noStrike" cap="none">
                <a:solidFill>
                  <a:srgbClr val="000000"/>
                </a:solidFill>
                <a:latin typeface="Arial"/>
                <a:ea typeface="Arial"/>
                <a:cs typeface="Arial"/>
                <a:sym typeface="Arial"/>
              </a:endParaRPr>
            </a:p>
          </p:txBody>
        </p:sp>
        <p:pic>
          <p:nvPicPr>
            <p:cNvPr id="654" name="Google Shape;654;p85" descr="instagram-Logo-PNG-Transparent-Background-download.png"/>
            <p:cNvPicPr preferRelativeResize="0"/>
            <p:nvPr/>
          </p:nvPicPr>
          <p:blipFill rotWithShape="1">
            <a:blip r:embed="rId8">
              <a:alphaModFix/>
            </a:blip>
            <a:srcRect/>
            <a:stretch/>
          </p:blipFill>
          <p:spPr>
            <a:xfrm>
              <a:off x="3048000" y="5257800"/>
              <a:ext cx="731520" cy="73152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grpSp>
      <p:sp>
        <p:nvSpPr>
          <p:cNvPr id="655" name="Google Shape;655;p85"/>
          <p:cNvSpPr txBox="1"/>
          <p:nvPr/>
        </p:nvSpPr>
        <p:spPr>
          <a:xfrm>
            <a:off x="13854428" y="-788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body" idx="2"/>
          </p:nvPr>
        </p:nvSpPr>
        <p:spPr>
          <a:xfrm>
            <a:off x="306000" y="533400"/>
            <a:ext cx="11091600" cy="4801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2800"/>
              <a:buNone/>
            </a:pPr>
            <a:r>
              <a:rPr lang="en-US"/>
              <a:t>Membranous Nephropathy: Etiology and Pathogenesis</a:t>
            </a:r>
            <a:endParaRPr/>
          </a:p>
        </p:txBody>
      </p:sp>
      <p:pic>
        <p:nvPicPr>
          <p:cNvPr id="109" name="Google Shape;109;p16"/>
          <p:cNvPicPr preferRelativeResize="0"/>
          <p:nvPr/>
        </p:nvPicPr>
        <p:blipFill rotWithShape="1">
          <a:blip r:embed="rId3">
            <a:alphaModFix/>
          </a:blip>
          <a:srcRect/>
          <a:stretch/>
        </p:blipFill>
        <p:spPr>
          <a:xfrm>
            <a:off x="1671638" y="1256446"/>
            <a:ext cx="7903683" cy="520673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descr="https://pbs.twimg.com/media/DO3wbMiUEAAb8C4.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8889" y="394138"/>
            <a:ext cx="5615464" cy="6306207"/>
          </a:xfrm>
          <a:prstGeom prst="rect">
            <a:avLst/>
          </a:prstGeom>
          <a:noFill/>
          <a:ln>
            <a:noFill/>
          </a:ln>
        </p:spPr>
      </p:pic>
      <p:sp>
        <p:nvSpPr>
          <p:cNvPr id="116" name="Google Shape;116;p17"/>
          <p:cNvSpPr txBox="1"/>
          <p:nvPr/>
        </p:nvSpPr>
        <p:spPr>
          <a:xfrm>
            <a:off x="6045365" y="477167"/>
            <a:ext cx="5965095" cy="1938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7.1: Evaluation of MN </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7.1.1: Perform appropriate </a:t>
            </a:r>
            <a:endParaRPr sz="2400" b="1" i="0" u="none" strike="noStrike" cap="none">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investigations to exclude </a:t>
            </a:r>
            <a:endParaRPr sz="2400" b="1" i="0" u="none" strike="noStrike" cap="none">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secondary causes in all cases of </a:t>
            </a:r>
            <a:endParaRPr sz="2400" b="1" i="0" u="none" strike="noStrike" cap="none">
              <a:solidFill>
                <a:schemeClr val="dk1"/>
              </a:solidFill>
              <a:latin typeface="Arial"/>
              <a:ea typeface="Arial"/>
              <a:cs typeface="Arial"/>
              <a:sym typeface="Arial"/>
            </a:endParaRPr>
          </a:p>
          <a:p>
            <a:pPr marL="914400" marR="0" lvl="0" indent="-914400" algn="l"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	biopsy-proven MN. (</a:t>
            </a:r>
            <a:r>
              <a:rPr lang="en-US" sz="2400" b="1" i="1" u="none" strike="noStrike" cap="none">
                <a:solidFill>
                  <a:schemeClr val="dk1"/>
                </a:solidFill>
                <a:latin typeface="Arial"/>
                <a:ea typeface="Arial"/>
                <a:cs typeface="Arial"/>
                <a:sym typeface="Arial"/>
              </a:rPr>
              <a:t>Not Graded</a:t>
            </a:r>
            <a:r>
              <a:rPr lang="en-US" sz="24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KDIGO Branded – Green">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3971</Words>
  <Application>Microsoft Macintosh PowerPoint</Application>
  <PresentationFormat>Widescreen</PresentationFormat>
  <Paragraphs>292</Paragraphs>
  <Slides>77</Slides>
  <Notes>77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Courier New</vt:lpstr>
      <vt:lpstr>Noto Sans Symbols</vt:lpstr>
      <vt:lpstr>KDIGO Branded – Green</vt:lpstr>
      <vt:lpstr> MANAGEMENT AND TREATMENT OF GLOMERULAR DISEASES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CLINICAL VIGNETTES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MANAGEMENT AND TREATMENT OF GLOMERULAR DISEASES</dc:title>
  <cp:lastModifiedBy>Tanya Green</cp:lastModifiedBy>
  <cp:revision>2</cp:revision>
  <dcterms:modified xsi:type="dcterms:W3CDTF">2020-04-17T09:54:49Z</dcterms:modified>
</cp:coreProperties>
</file>