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45" r:id="rId44"/>
    <p:sldId id="299"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p:cViewPr varScale="1">
        <p:scale>
          <a:sx n="99" d="100"/>
          <a:sy n="99" d="100"/>
        </p:scale>
        <p:origin x="520" y="184"/>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Therefore, updated clinical practice guidelines should emphasize a diagnostic approach to GN that considers both pathobiology and renal histology. </a:t>
            </a:r>
            <a:endParaRPr/>
          </a:p>
        </p:txBody>
      </p:sp>
      <p:sp>
        <p:nvSpPr>
          <p:cNvPr id="106" name="Google Shape;106;p1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1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Drivers of disease are reviewed in the recent KDIGO Controversies Conference report (Kidney Int. 2017; 91: 539-551).</a:t>
            </a:r>
            <a:endParaRPr/>
          </a:p>
          <a:p>
            <a:pPr marL="0" lvl="0" indent="0" algn="l" rtl="0">
              <a:lnSpc>
                <a:spcPct val="100000"/>
              </a:lnSpc>
              <a:spcBef>
                <a:spcPts val="0"/>
              </a:spcBef>
              <a:spcAft>
                <a:spcPts val="0"/>
              </a:spcAft>
              <a:buSzPts val="1400"/>
              <a:buNone/>
            </a:pPr>
            <a:r>
              <a:rPr lang="en-US"/>
              <a:t>While it was generally agreed that human and animal data support the role of complement in well-described scenarios, as a matter of practicality it continues to be difﬁcult to substantiate the causal role of either single nucleotide changes or C3 nephritic factors in the majority of cases.  Furthermore, the interpretation of published data is confounded by heterogeneity in the kidney biopsy criteria used for diagnosis.  Addressing these controversies is especially important given that targeted anti-complement agents are available.</a:t>
            </a:r>
            <a:endParaRPr/>
          </a:p>
        </p:txBody>
      </p:sp>
      <p:sp>
        <p:nvSpPr>
          <p:cNvPr id="127" name="Google Shape;127;p13: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role of biomarkers in the diagnosis and management of C3G has been summarized recently.</a:t>
            </a:r>
            <a:endParaRPr/>
          </a:p>
        </p:txBody>
      </p:sp>
      <p:sp>
        <p:nvSpPr>
          <p:cNvPr id="136" name="Google Shape;136;p1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An important knowledge gap in the treatment of C3G is the absence of a robust understanding of its natural history. </a:t>
            </a:r>
            <a:endParaRPr/>
          </a:p>
          <a:p>
            <a:pPr marL="0" lvl="0" indent="0" algn="l" rtl="0">
              <a:lnSpc>
                <a:spcPct val="100000"/>
              </a:lnSpc>
              <a:spcBef>
                <a:spcPts val="0"/>
              </a:spcBef>
              <a:spcAft>
                <a:spcPts val="0"/>
              </a:spcAft>
              <a:buSzPts val="1400"/>
              <a:buNone/>
            </a:pPr>
            <a:endParaRPr/>
          </a:p>
        </p:txBody>
      </p:sp>
      <p:sp>
        <p:nvSpPr>
          <p:cNvPr id="155" name="Google Shape;155;p1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Disease: Improving Global Outcomes (KDIGO) published its ﬁrst guideline on glomerular diseases in 2012.  Available online at www.kdigo.org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8" name="Google Shape;4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2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2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2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2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2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2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 enormous advances in understanding the pathogenesis of glomerular diseases, identiﬁcation of new diagnostic biomarkers, and emerging therapies, about 100 experts from various disciplines (nephrology, pathology, rheumatology, pediatrics) and organizations (academia, pharmaceutical industry) convened on November 17–19, 2017 for the KDIGO Controversies Conference on Glomerular Diseases. Through plenary sessions and small group discussions, the conference aimed to evaluate consensus and controversies in nomenclature, general work-up, and management of glomerular diseases, future needs in research, and, in particular, the critical assessment of existing guideline recommendations.</a:t>
            </a:r>
            <a:endParaRPr/>
          </a:p>
        </p:txBody>
      </p:sp>
      <p:sp>
        <p:nvSpPr>
          <p:cNvPr id="55" name="Google Shape;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3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In MGRS, pathogenic Igs are from plasma cell or B-cell clones. Targeting these clones may improve outcomes, but the clones are often undetectable. </a:t>
            </a:r>
            <a:endParaRPr/>
          </a:p>
        </p:txBody>
      </p:sp>
      <p:sp>
        <p:nvSpPr>
          <p:cNvPr id="260" name="Google Shape;260;p3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3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3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3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International Kidney and Monoclonal Gammopathy Research Group published an approach to managing MGRS based on expert opinion.  Risk stratiﬁcation was based on kidney dysfunction and proteinuria, and treatment strategies utilized a clone-directed approach similar to that employed for multiple myeloma and lymphomas (i.e., chemotherapeutic regimens, autologous stem cell transplant)</a:t>
            </a:r>
            <a:endParaRPr/>
          </a:p>
        </p:txBody>
      </p:sp>
      <p:sp>
        <p:nvSpPr>
          <p:cNvPr id="285" name="Google Shape;285;p33: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3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See: Kidney Int. 2018; 94: 663-673</a:t>
            </a:r>
            <a:endParaRPr/>
          </a:p>
        </p:txBody>
      </p:sp>
      <p:sp>
        <p:nvSpPr>
          <p:cNvPr id="294" name="Google Shape;294;p3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3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35: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3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Immunohistochemical staining on kidney biopsy for the DNA J homolog subfamily B member 9 protein was identiﬁed as a sensitive and speciﬁc marker in ﬁbrillary GN.  The role of DNA J homolog subfamily B member 9 in disease pathogenesis is unknown.  The data on treating ﬁbrillary GN consist of small studies using a variety of therapies, none of which have been conclusive.</a:t>
            </a:r>
            <a:endParaRPr/>
          </a:p>
        </p:txBody>
      </p:sp>
      <p:sp>
        <p:nvSpPr>
          <p:cNvPr id="318" name="Google Shape;318;p3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Investigations considered critical to the development of management protocols for C3G, immune complex GN, and monoclonal gammopathies of renal signiﬁcance</a:t>
            </a:r>
            <a:endParaRPr/>
          </a:p>
        </p:txBody>
      </p:sp>
      <p:sp>
        <p:nvSpPr>
          <p:cNvPr id="330" name="Google Shape;330;p3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KDIGO Controversies Conference on Glomerular Diseases resulted in two publications in </a:t>
            </a:r>
            <a:r>
              <a:rPr lang="en-US" sz="1200" i="1">
                <a:solidFill>
                  <a:schemeClr val="dk1"/>
                </a:solidFill>
                <a:latin typeface="Calibri"/>
                <a:ea typeface="Calibri"/>
                <a:cs typeface="Calibri"/>
                <a:sym typeface="Calibri"/>
              </a:rPr>
              <a:t>Kidney International </a:t>
            </a:r>
            <a:r>
              <a:rPr lang="en-US" sz="1200">
                <a:solidFill>
                  <a:schemeClr val="dk1"/>
                </a:solidFill>
                <a:latin typeface="Calibri"/>
                <a:ea typeface="Calibri"/>
                <a:cs typeface="Calibri"/>
                <a:sym typeface="Calibri"/>
              </a:rPr>
              <a:t>in 2018.  </a:t>
            </a:r>
            <a:endParaRPr/>
          </a:p>
        </p:txBody>
      </p:sp>
      <p:sp>
        <p:nvSpPr>
          <p:cNvPr id="64" name="Google Shape;6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4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9310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histology of these speciﬁc etiologies is not always membranoproliferative GN. </a:t>
            </a:r>
            <a:endParaRPr/>
          </a:p>
          <a:p>
            <a:pPr marL="0" lvl="0" indent="0" algn="l" rtl="0">
              <a:lnSpc>
                <a:spcPct val="100000"/>
              </a:lnSpc>
              <a:spcBef>
                <a:spcPts val="0"/>
              </a:spcBef>
              <a:spcAft>
                <a:spcPts val="0"/>
              </a:spcAft>
              <a:buSzPts val="1400"/>
              <a:buNone/>
            </a:pPr>
            <a:endParaRPr/>
          </a:p>
        </p:txBody>
      </p:sp>
      <p:sp>
        <p:nvSpPr>
          <p:cNvPr id="83" name="Google Shape;83;p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histology of these speciﬁc etiologies is not always membranoproliferative GN. </a:t>
            </a:r>
            <a:endParaRPr/>
          </a:p>
          <a:p>
            <a:pPr marL="0" lvl="0" indent="0" algn="l" rtl="0">
              <a:lnSpc>
                <a:spcPct val="100000"/>
              </a:lnSpc>
              <a:spcBef>
                <a:spcPts val="0"/>
              </a:spcBef>
              <a:spcAft>
                <a:spcPts val="0"/>
              </a:spcAft>
              <a:buSzPts val="1400"/>
              <a:buNone/>
            </a:pPr>
            <a:endParaRPr/>
          </a:p>
        </p:txBody>
      </p:sp>
      <p:sp>
        <p:nvSpPr>
          <p:cNvPr id="90" name="Google Shape;90;p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27" name="Google Shape;27;p5"/>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5"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9" name="Google Shape;29;p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3" name="Google Shape;33;p6"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6"/>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7"/>
          <p:cNvSpPr txBox="1">
            <a:spLocks noGrp="1"/>
          </p:cNvSpPr>
          <p:nvPr>
            <p:ph type="ctrTitle"/>
          </p:nvPr>
        </p:nvSpPr>
        <p:spPr>
          <a:xfrm>
            <a:off x="2197100" y="1160585"/>
            <a:ext cx="7797900" cy="1739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a:t> MANAGEMENT AND TREATMENT OF GLOMERULAR DISEASES</a:t>
            </a:r>
            <a:endParaRPr sz="3600"/>
          </a:p>
        </p:txBody>
      </p:sp>
      <p:sp>
        <p:nvSpPr>
          <p:cNvPr id="43" name="Google Shape;43;p7"/>
          <p:cNvSpPr txBox="1">
            <a:spLocks noGrp="1"/>
          </p:cNvSpPr>
          <p:nvPr>
            <p:ph type="subTitle" idx="1"/>
          </p:nvPr>
        </p:nvSpPr>
        <p:spPr>
          <a:xfrm>
            <a:off x="1667700" y="4009125"/>
            <a:ext cx="8781000" cy="9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400"/>
              <a:buFont typeface="Arial"/>
              <a:buNone/>
            </a:pPr>
            <a:endParaRPr/>
          </a:p>
          <a:p>
            <a:pPr marL="0" lvl="0" indent="0" algn="ctr" rtl="0">
              <a:lnSpc>
                <a:spcPct val="100000"/>
              </a:lnSpc>
              <a:spcBef>
                <a:spcPts val="0"/>
              </a:spcBef>
              <a:spcAft>
                <a:spcPts val="0"/>
              </a:spcAft>
              <a:buClr>
                <a:schemeClr val="dk2"/>
              </a:buClr>
              <a:buSzPts val="2400"/>
              <a:buNone/>
            </a:pPr>
            <a:endParaRPr/>
          </a:p>
          <a:p>
            <a:pPr marL="0" lvl="0" indent="0" algn="ctr" rtl="0">
              <a:lnSpc>
                <a:spcPct val="100000"/>
              </a:lnSpc>
              <a:spcBef>
                <a:spcPts val="0"/>
              </a:spcBef>
              <a:spcAft>
                <a:spcPts val="0"/>
              </a:spcAft>
              <a:buClr>
                <a:schemeClr val="dk2"/>
              </a:buClr>
              <a:buSzPts val="2400"/>
              <a:buNone/>
            </a:pPr>
            <a:endParaRPr>
              <a:latin typeface="Arial"/>
              <a:ea typeface="Arial"/>
              <a:cs typeface="Arial"/>
              <a:sym typeface="Arial"/>
            </a:endParaRPr>
          </a:p>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CONCLUSIONS FROM A </a:t>
            </a:r>
            <a:endParaRPr/>
          </a:p>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KDIGO CONTROVERSIES CONFERENCE</a:t>
            </a:r>
            <a:endParaRPr>
              <a:latin typeface="Arial"/>
              <a:ea typeface="Arial"/>
              <a:cs typeface="Arial"/>
              <a:sym typeface="Arial"/>
            </a:endParaRPr>
          </a:p>
        </p:txBody>
      </p:sp>
      <p:sp>
        <p:nvSpPr>
          <p:cNvPr id="44" name="Google Shape;44;p7"/>
          <p:cNvSpPr txBox="1"/>
          <p:nvPr/>
        </p:nvSpPr>
        <p:spPr>
          <a:xfrm>
            <a:off x="1314200" y="3429000"/>
            <a:ext cx="9563700" cy="9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990"/>
              </a:buClr>
              <a:buSzPts val="2400"/>
              <a:buFont typeface="Arial"/>
              <a:buNone/>
            </a:pPr>
            <a:r>
              <a:rPr lang="en-US" sz="3600" b="1" i="0" u="none" strike="noStrike" cap="small">
                <a:solidFill>
                  <a:srgbClr val="004F8E"/>
                </a:solidFill>
                <a:latin typeface="Arial"/>
                <a:ea typeface="Arial"/>
                <a:cs typeface="Arial"/>
                <a:sym typeface="Arial"/>
              </a:rPr>
              <a:t>Membranoproliferative </a:t>
            </a:r>
            <a:endParaRPr sz="3600" b="1" i="0" u="none" strike="noStrike" cap="small">
              <a:solidFill>
                <a:srgbClr val="004F8E"/>
              </a:solidFill>
              <a:latin typeface="Arial"/>
              <a:ea typeface="Arial"/>
              <a:cs typeface="Arial"/>
              <a:sym typeface="Arial"/>
            </a:endParaRPr>
          </a:p>
          <a:p>
            <a:pPr marL="0" marR="0" lvl="0" indent="0" algn="ctr" rtl="0">
              <a:lnSpc>
                <a:spcPct val="100000"/>
              </a:lnSpc>
              <a:spcBef>
                <a:spcPts val="0"/>
              </a:spcBef>
              <a:spcAft>
                <a:spcPts val="0"/>
              </a:spcAft>
              <a:buClr>
                <a:srgbClr val="004990"/>
              </a:buClr>
              <a:buSzPts val="2400"/>
              <a:buFont typeface="Arial"/>
              <a:buNone/>
            </a:pPr>
            <a:r>
              <a:rPr lang="en-US" sz="3600" b="1" i="0" u="none" strike="noStrike" cap="small">
                <a:solidFill>
                  <a:srgbClr val="004F8E"/>
                </a:solidFill>
                <a:latin typeface="Arial"/>
                <a:ea typeface="Arial"/>
                <a:cs typeface="Arial"/>
                <a:sym typeface="Arial"/>
              </a:rPr>
              <a:t>Glomerulonephritis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916" y="444643"/>
            <a:ext cx="11121650" cy="5963032"/>
          </a:xfrm>
          <a:prstGeom prst="rect">
            <a:avLst/>
          </a:prstGeom>
          <a:noFill/>
          <a:ln>
            <a:noFill/>
          </a:ln>
        </p:spPr>
      </p:pic>
      <p:pic>
        <p:nvPicPr>
          <p:cNvPr id="109" name="Google Shape;109;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37301" y="6563336"/>
            <a:ext cx="2724257" cy="1743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230331" lvl="0" indent="-230331" algn="l" rtl="0">
              <a:lnSpc>
                <a:spcPct val="90000"/>
              </a:lnSpc>
              <a:spcBef>
                <a:spcPts val="0"/>
              </a:spcBef>
              <a:spcAft>
                <a:spcPts val="0"/>
              </a:spcAft>
              <a:buClr>
                <a:schemeClr val="dk2"/>
              </a:buClr>
              <a:buSzPts val="2400"/>
              <a:buFont typeface="Arial"/>
              <a:buChar char="•"/>
            </a:pPr>
            <a:r>
              <a:rPr lang="en-US" sz="2400"/>
              <a:t>Pathogenesis</a:t>
            </a:r>
            <a:endParaRPr/>
          </a:p>
          <a:p>
            <a:pPr marL="230331" lvl="0" indent="-230331" algn="l" rtl="0">
              <a:lnSpc>
                <a:spcPct val="90000"/>
              </a:lnSpc>
              <a:spcBef>
                <a:spcPts val="1200"/>
              </a:spcBef>
              <a:spcAft>
                <a:spcPts val="0"/>
              </a:spcAft>
              <a:buClr>
                <a:schemeClr val="dk2"/>
              </a:buClr>
              <a:buSzPts val="2400"/>
              <a:buFont typeface="Arial"/>
              <a:buChar char="•"/>
            </a:pPr>
            <a:r>
              <a:rPr lang="en-US" sz="2400"/>
              <a:t>Biomarkers and prediction of prognosis</a:t>
            </a:r>
            <a:endParaRPr/>
          </a:p>
          <a:p>
            <a:pPr marL="230331" lvl="0" indent="-230331" algn="l" rtl="0">
              <a:lnSpc>
                <a:spcPct val="90000"/>
              </a:lnSpc>
              <a:spcBef>
                <a:spcPts val="1200"/>
              </a:spcBef>
              <a:spcAft>
                <a:spcPts val="0"/>
              </a:spcAft>
              <a:buClr>
                <a:schemeClr val="dk2"/>
              </a:buClr>
              <a:buSzPts val="2400"/>
              <a:buFont typeface="Arial"/>
              <a:buChar char="•"/>
            </a:pPr>
            <a:r>
              <a:rPr lang="en-US" sz="2400"/>
              <a:t>Treatment</a:t>
            </a:r>
            <a:endParaRPr sz="2400"/>
          </a:p>
        </p:txBody>
      </p:sp>
      <p:sp>
        <p:nvSpPr>
          <p:cNvPr id="115" name="Google Shape;115;p17"/>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700"/>
              <a:buNone/>
            </a:pPr>
            <a:r>
              <a:rPr lang="en-US"/>
              <a:t>C3 Glomerulopathies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C3 Glomerulopathies: Pathogenesis</a:t>
            </a:r>
            <a:endParaRPr/>
          </a:p>
        </p:txBody>
      </p:sp>
      <p:pic>
        <p:nvPicPr>
          <p:cNvPr id="122" name="Google Shape;122;p18" descr="F:\Work desktop\KDIGO\Controversies Conference\2017 GN\Slide decks\Edgar Lerma GN slide decks\mastellos figure.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46341" y="1075768"/>
            <a:ext cx="8858652" cy="5249403"/>
          </a:xfrm>
          <a:prstGeom prst="rect">
            <a:avLst/>
          </a:prstGeom>
          <a:noFill/>
          <a:ln>
            <a:noFill/>
          </a:ln>
        </p:spPr>
      </p:pic>
      <p:sp>
        <p:nvSpPr>
          <p:cNvPr id="123" name="Google Shape;123;p18"/>
          <p:cNvSpPr txBox="1"/>
          <p:nvPr/>
        </p:nvSpPr>
        <p:spPr>
          <a:xfrm>
            <a:off x="6497053" y="6429292"/>
            <a:ext cx="422136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Mastellos DC., et al. Trends Immunol. 2017; 38:383-394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C3 Glomerulopathies: Pathogenesis</a:t>
            </a:r>
            <a:endParaRPr/>
          </a:p>
        </p:txBody>
      </p:sp>
      <p:sp>
        <p:nvSpPr>
          <p:cNvPr id="130" name="Google Shape;130;p19"/>
          <p:cNvSpPr txBox="1">
            <a:spLocks noGrp="1"/>
          </p:cNvSpPr>
          <p:nvPr>
            <p:ph type="body" idx="4"/>
          </p:nvPr>
        </p:nvSpPr>
        <p:spPr>
          <a:xfrm>
            <a:off x="52887" y="6330764"/>
            <a:ext cx="11597825" cy="527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C3G is caused by abnormal complement activation, deposition and/or degradation.</a:t>
            </a:r>
            <a:endParaRPr sz="2400"/>
          </a:p>
        </p:txBody>
      </p:sp>
      <p:pic>
        <p:nvPicPr>
          <p:cNvPr id="131" name="Google Shape;131;p19" descr="D:\kuloth\2014\Nov\26-11-2014\NR_aop\slides_img\nrneph.2014.217-f5.jpg"/>
          <p:cNvPicPr preferRelativeResize="0"/>
          <p:nvPr/>
        </p:nvPicPr>
        <p:blipFill rotWithShape="1">
          <a:blip r:embed="rId3">
            <a:alphaModFix/>
          </a:blip>
          <a:srcRect/>
          <a:stretch/>
        </p:blipFill>
        <p:spPr>
          <a:xfrm>
            <a:off x="2207004" y="1197943"/>
            <a:ext cx="7383881" cy="4506404"/>
          </a:xfrm>
          <a:prstGeom prst="rect">
            <a:avLst/>
          </a:prstGeom>
          <a:noFill/>
          <a:ln>
            <a:noFill/>
          </a:ln>
        </p:spPr>
      </p:pic>
      <p:pic>
        <p:nvPicPr>
          <p:cNvPr id="132" name="Google Shape;132;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94726" y="5929813"/>
            <a:ext cx="3543579" cy="1787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0"/>
          <p:cNvPicPr preferRelativeResize="0"/>
          <p:nvPr/>
        </p:nvPicPr>
        <p:blipFill rotWithShape="1">
          <a:blip r:embed="rId3">
            <a:alphaModFix/>
          </a:blip>
          <a:srcRect/>
          <a:stretch/>
        </p:blipFill>
        <p:spPr>
          <a:xfrm>
            <a:off x="374496" y="941435"/>
            <a:ext cx="11225591" cy="4022450"/>
          </a:xfrm>
          <a:prstGeom prst="rect">
            <a:avLst/>
          </a:prstGeom>
          <a:noFill/>
          <a:ln>
            <a:noFill/>
          </a:ln>
        </p:spPr>
      </p:pic>
      <p:pic>
        <p:nvPicPr>
          <p:cNvPr id="139" name="Google Shape;139;p20"/>
          <p:cNvPicPr preferRelativeResize="0"/>
          <p:nvPr/>
        </p:nvPicPr>
        <p:blipFill rotWithShape="1">
          <a:blip r:embed="rId4">
            <a:alphaModFix/>
          </a:blip>
          <a:srcRect/>
          <a:stretch/>
        </p:blipFill>
        <p:spPr>
          <a:xfrm>
            <a:off x="8463536" y="4748435"/>
            <a:ext cx="2976777" cy="2197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body" idx="4"/>
          </p:nvPr>
        </p:nvSpPr>
        <p:spPr>
          <a:xfrm>
            <a:off x="6134100" y="1552147"/>
            <a:ext cx="547200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utility of biomarkers such as </a:t>
            </a:r>
            <a:r>
              <a:rPr lang="en-US" sz="2400" b="1"/>
              <a:t>soluble C5b-9 levels </a:t>
            </a:r>
            <a:r>
              <a:rPr lang="en-US" sz="2400"/>
              <a:t>for predicting treatment response remains unclear.</a:t>
            </a:r>
            <a:endParaRPr/>
          </a:p>
          <a:p>
            <a:pPr marL="460662" lvl="1" indent="-228530" algn="l" rtl="0">
              <a:lnSpc>
                <a:spcPct val="90000"/>
              </a:lnSpc>
              <a:spcBef>
                <a:spcPts val="600"/>
              </a:spcBef>
              <a:spcAft>
                <a:spcPts val="0"/>
              </a:spcAft>
              <a:buSzPts val="2400"/>
              <a:buFont typeface="Courier New"/>
              <a:buChar char="o"/>
            </a:pPr>
            <a:r>
              <a:rPr lang="en-US" sz="2400"/>
              <a:t>Controversy remains regarding the clinical utility of an extended biomarker assessment at diagnosis, and the use of serial complement testing requires further study. </a:t>
            </a:r>
            <a:endParaRPr/>
          </a:p>
          <a:p>
            <a:pPr marL="460662" lvl="1" indent="-228530" algn="l" rtl="0">
              <a:lnSpc>
                <a:spcPct val="90000"/>
              </a:lnSpc>
              <a:spcBef>
                <a:spcPts val="600"/>
              </a:spcBef>
              <a:spcAft>
                <a:spcPts val="0"/>
              </a:spcAft>
              <a:buSzPts val="2400"/>
              <a:buFont typeface="Courier New"/>
              <a:buChar char="o"/>
            </a:pPr>
            <a:r>
              <a:rPr lang="en-US" sz="2400" b="1"/>
              <a:t>Testing for paraproteins </a:t>
            </a:r>
            <a:r>
              <a:rPr lang="en-US" sz="2400"/>
              <a:t>in C3G has also received increased attention.</a:t>
            </a:r>
            <a:endParaRPr sz="2400"/>
          </a:p>
        </p:txBody>
      </p:sp>
      <p:pic>
        <p:nvPicPr>
          <p:cNvPr id="145" name="Google Shape;145;p21"/>
          <p:cNvPicPr preferRelativeResize="0"/>
          <p:nvPr/>
        </p:nvPicPr>
        <p:blipFill rotWithShape="1">
          <a:blip r:embed="rId3">
            <a:alphaModFix/>
          </a:blip>
          <a:srcRect/>
          <a:stretch/>
        </p:blipFill>
        <p:spPr>
          <a:xfrm>
            <a:off x="419100" y="1552147"/>
            <a:ext cx="5715000" cy="4038600"/>
          </a:xfrm>
          <a:prstGeom prst="rect">
            <a:avLst/>
          </a:prstGeom>
          <a:noFill/>
          <a:ln>
            <a:noFill/>
          </a:ln>
        </p:spPr>
      </p:pic>
      <p:sp>
        <p:nvSpPr>
          <p:cNvPr id="146" name="Google Shape;146;p21"/>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Biomarkers and Prediction of Prognosis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509D"/>
                </a:solidFill>
                <a:latin typeface="Arial"/>
                <a:ea typeface="Arial"/>
                <a:cs typeface="Arial"/>
                <a:sym typeface="Arial"/>
              </a:rPr>
              <a:t>C3G: TREATMENT</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body" idx="4"/>
          </p:nvPr>
        </p:nvSpPr>
        <p:spPr>
          <a:xfrm>
            <a:off x="5302826" y="1000968"/>
            <a:ext cx="6517871" cy="375391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 contemporary approach to the treatment of C3G has been outlined, derived mostly from case reports and retrospective case series.</a:t>
            </a:r>
            <a:endParaRPr/>
          </a:p>
          <a:p>
            <a:pPr marL="228531" lvl="0" indent="-228531" algn="l" rtl="0">
              <a:lnSpc>
                <a:spcPct val="90000"/>
              </a:lnSpc>
              <a:spcBef>
                <a:spcPts val="1200"/>
              </a:spcBef>
              <a:spcAft>
                <a:spcPts val="0"/>
              </a:spcAft>
              <a:buClr>
                <a:srgbClr val="004990"/>
              </a:buClr>
              <a:buSzPts val="2400"/>
              <a:buChar char="•"/>
            </a:pPr>
            <a:r>
              <a:rPr lang="en-US" sz="2400"/>
              <a:t>Current treatments have been empirically extrapolated from other glomerular diseases.</a:t>
            </a:r>
            <a:endParaRPr/>
          </a:p>
          <a:p>
            <a:pPr marL="228531" lvl="0" indent="-228531" algn="l" rtl="0">
              <a:lnSpc>
                <a:spcPct val="90000"/>
              </a:lnSpc>
              <a:spcBef>
                <a:spcPts val="1200"/>
              </a:spcBef>
              <a:spcAft>
                <a:spcPts val="0"/>
              </a:spcAft>
              <a:buClr>
                <a:srgbClr val="004990"/>
              </a:buClr>
              <a:buSzPts val="2400"/>
              <a:buChar char="•"/>
            </a:pPr>
            <a:r>
              <a:rPr lang="en-US" sz="2400"/>
              <a:t>The optimal duration of therapy remains unclear.</a:t>
            </a:r>
            <a:endParaRPr sz="2400"/>
          </a:p>
        </p:txBody>
      </p:sp>
      <p:pic>
        <p:nvPicPr>
          <p:cNvPr id="158" name="Google Shape;158;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435" y="424240"/>
            <a:ext cx="3985684" cy="6193255"/>
          </a:xfrm>
          <a:prstGeom prst="rect">
            <a:avLst/>
          </a:prstGeom>
          <a:noFill/>
          <a:ln>
            <a:noFill/>
          </a:ln>
        </p:spPr>
      </p:pic>
      <p:pic>
        <p:nvPicPr>
          <p:cNvPr id="159" name="Google Shape;159;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30249" y="6582154"/>
            <a:ext cx="2061994" cy="1522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body" idx="4"/>
          </p:nvPr>
        </p:nvSpPr>
        <p:spPr>
          <a:xfrm>
            <a:off x="6354262" y="661483"/>
            <a:ext cx="5472000" cy="2497353"/>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Current treatment guidelines focus on inhibiting deﬁnable pathways (inﬂammation or terminal complement activity) with available targeted therapeutics (antiproliferative agents or terminal complement blockers). </a:t>
            </a:r>
            <a:endParaRPr/>
          </a:p>
        </p:txBody>
      </p:sp>
      <p:pic>
        <p:nvPicPr>
          <p:cNvPr id="165" name="Google Shape;165;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9981" y="343759"/>
            <a:ext cx="5600184" cy="6008651"/>
          </a:xfrm>
          <a:prstGeom prst="rect">
            <a:avLst/>
          </a:prstGeom>
          <a:noFill/>
          <a:ln>
            <a:noFill/>
          </a:ln>
        </p:spPr>
      </p:pic>
      <p:pic>
        <p:nvPicPr>
          <p:cNvPr id="166" name="Google Shape;166;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09700" y="6448101"/>
            <a:ext cx="2257962" cy="1530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41708" y="393144"/>
            <a:ext cx="7434809" cy="2035444"/>
          </a:xfrm>
          <a:prstGeom prst="rect">
            <a:avLst/>
          </a:prstGeom>
          <a:noFill/>
          <a:ln>
            <a:noFill/>
          </a:ln>
        </p:spPr>
      </p:pic>
      <p:pic>
        <p:nvPicPr>
          <p:cNvPr id="172" name="Google Shape;172;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16716" y="2428588"/>
            <a:ext cx="7218768" cy="4300918"/>
          </a:xfrm>
          <a:prstGeom prst="rect">
            <a:avLst/>
          </a:prstGeom>
          <a:noFill/>
          <a:ln>
            <a:noFill/>
          </a:ln>
        </p:spPr>
      </p:pic>
      <p:pic>
        <p:nvPicPr>
          <p:cNvPr id="173" name="Google Shape;173;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27484" y="2231056"/>
            <a:ext cx="2318406" cy="1683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8"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0250" y="394138"/>
            <a:ext cx="5615464" cy="6306207"/>
          </a:xfrm>
          <a:prstGeom prst="rect">
            <a:avLst/>
          </a:prstGeom>
          <a:noFill/>
          <a:ln w="9525" cap="flat" cmpd="sng">
            <a:solidFill>
              <a:srgbClr val="000000"/>
            </a:solidFill>
            <a:prstDash val="solid"/>
            <a:round/>
            <a:headEnd type="none" w="sm" len="sm"/>
            <a:tailEnd type="none" w="sm" len="sm"/>
          </a:ln>
        </p:spPr>
      </p:pic>
      <p:pic>
        <p:nvPicPr>
          <p:cNvPr id="51" name="Google Shape;51;p8"/>
          <p:cNvPicPr preferRelativeResize="0"/>
          <p:nvPr/>
        </p:nvPicPr>
        <p:blipFill rotWithShape="1">
          <a:blip r:embed="rId4">
            <a:alphaModFix/>
          </a:blip>
          <a:srcRect/>
          <a:stretch/>
        </p:blipFill>
        <p:spPr>
          <a:xfrm>
            <a:off x="6008418" y="781050"/>
            <a:ext cx="6086475" cy="5295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41708" y="393144"/>
            <a:ext cx="7434809" cy="2035444"/>
          </a:xfrm>
          <a:prstGeom prst="rect">
            <a:avLst/>
          </a:prstGeom>
          <a:noFill/>
          <a:ln>
            <a:noFill/>
          </a:ln>
        </p:spPr>
      </p:pic>
      <p:pic>
        <p:nvPicPr>
          <p:cNvPr id="180" name="Google Shape;180;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27484" y="2231056"/>
            <a:ext cx="2318406" cy="168356"/>
          </a:xfrm>
          <a:prstGeom prst="rect">
            <a:avLst/>
          </a:prstGeom>
          <a:noFill/>
          <a:ln>
            <a:noFill/>
          </a:ln>
        </p:spPr>
      </p:pic>
      <p:pic>
        <p:nvPicPr>
          <p:cNvPr id="181" name="Google Shape;181;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29115" y="2497339"/>
            <a:ext cx="9848850" cy="2943225"/>
          </a:xfrm>
          <a:prstGeom prst="rect">
            <a:avLst/>
          </a:prstGeom>
          <a:noFill/>
          <a:ln>
            <a:noFill/>
          </a:ln>
        </p:spPr>
      </p:pic>
      <p:sp>
        <p:nvSpPr>
          <p:cNvPr id="182" name="Google Shape;182;p26"/>
          <p:cNvSpPr txBox="1">
            <a:spLocks noGrp="1"/>
          </p:cNvSpPr>
          <p:nvPr>
            <p:ph type="body" idx="4"/>
          </p:nvPr>
        </p:nvSpPr>
        <p:spPr>
          <a:xfrm>
            <a:off x="787885" y="5571710"/>
            <a:ext cx="10759055" cy="123205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Treatment of active disease with </a:t>
            </a:r>
            <a:r>
              <a:rPr lang="en-US" sz="2400" b="1"/>
              <a:t>MMF and corticosteroids </a:t>
            </a:r>
            <a:r>
              <a:rPr lang="en-US" sz="2400"/>
              <a:t>has shown promise in </a:t>
            </a:r>
            <a:r>
              <a:rPr lang="en-US" sz="2400" i="1" u="sng"/>
              <a:t>2 retrospective case series</a:t>
            </a:r>
            <a:r>
              <a:rPr lang="en-US" sz="2400"/>
              <a:t>, but was not found to be effective in a third case series in patients with more severe baseline kidney disease.</a:t>
            </a:r>
            <a:endParaRPr sz="2400"/>
          </a:p>
        </p:txBody>
      </p:sp>
      <p:pic>
        <p:nvPicPr>
          <p:cNvPr id="183" name="Google Shape;183;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6272" y="5523921"/>
            <a:ext cx="601613" cy="6016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body" idx="4"/>
          </p:nvPr>
        </p:nvSpPr>
        <p:spPr>
          <a:xfrm>
            <a:off x="818147" y="5498972"/>
            <a:ext cx="10723082" cy="123205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Treatment of active disease with </a:t>
            </a:r>
            <a:r>
              <a:rPr lang="en-US" sz="2400" b="1"/>
              <a:t>MMF and corticosteroids </a:t>
            </a:r>
            <a:r>
              <a:rPr lang="en-US" sz="2400"/>
              <a:t>has shown promise in </a:t>
            </a:r>
            <a:r>
              <a:rPr lang="en-US" sz="2400" i="1" u="sng"/>
              <a:t>2 retrospective case series</a:t>
            </a:r>
            <a:r>
              <a:rPr lang="en-US" sz="2400"/>
              <a:t>, but was not found to be effective in a third case series in patients with more severe baseline kidney disease.</a:t>
            </a:r>
            <a:endParaRPr sz="2400"/>
          </a:p>
        </p:txBody>
      </p:sp>
      <p:pic>
        <p:nvPicPr>
          <p:cNvPr id="189" name="Google Shape;189;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5004" y="5525497"/>
            <a:ext cx="601770" cy="601770"/>
          </a:xfrm>
          <a:prstGeom prst="rect">
            <a:avLst/>
          </a:prstGeom>
          <a:noFill/>
          <a:ln>
            <a:noFill/>
          </a:ln>
        </p:spPr>
      </p:pic>
      <p:pic>
        <p:nvPicPr>
          <p:cNvPr id="190" name="Google Shape;190;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5004" y="495014"/>
            <a:ext cx="6769717" cy="2891888"/>
          </a:xfrm>
          <a:prstGeom prst="rect">
            <a:avLst/>
          </a:prstGeom>
          <a:noFill/>
          <a:ln>
            <a:noFill/>
          </a:ln>
        </p:spPr>
      </p:pic>
      <p:pic>
        <p:nvPicPr>
          <p:cNvPr id="191" name="Google Shape;191;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54000" y="3541821"/>
            <a:ext cx="2145560" cy="205153"/>
          </a:xfrm>
          <a:prstGeom prst="rect">
            <a:avLst/>
          </a:prstGeom>
          <a:noFill/>
          <a:ln>
            <a:noFill/>
          </a:ln>
        </p:spPr>
      </p:pic>
      <p:pic>
        <p:nvPicPr>
          <p:cNvPr id="192" name="Google Shape;192;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89250" y="556891"/>
            <a:ext cx="4611700" cy="48139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body" idx="4"/>
          </p:nvPr>
        </p:nvSpPr>
        <p:spPr>
          <a:xfrm>
            <a:off x="1049079" y="5471471"/>
            <a:ext cx="10746532" cy="123205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Treatment of active disease with </a:t>
            </a:r>
            <a:r>
              <a:rPr lang="en-US" sz="2400" b="1"/>
              <a:t>MMF and corticosteroids </a:t>
            </a:r>
            <a:r>
              <a:rPr lang="en-US" sz="2400"/>
              <a:t>has shown promise in 2 retrospective case series, but was </a:t>
            </a:r>
            <a:r>
              <a:rPr lang="en-US" sz="2400" i="1" u="sng"/>
              <a:t>not found to be effective</a:t>
            </a:r>
            <a:r>
              <a:rPr lang="en-US" sz="2400"/>
              <a:t> in a third case series in patients with more severe baseline kidney disease.</a:t>
            </a:r>
            <a:endParaRPr sz="2400"/>
          </a:p>
        </p:txBody>
      </p:sp>
      <p:pic>
        <p:nvPicPr>
          <p:cNvPr id="198" name="Google Shape;198;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5234300"/>
            <a:ext cx="1203606" cy="1203606"/>
          </a:xfrm>
          <a:prstGeom prst="rect">
            <a:avLst/>
          </a:prstGeom>
          <a:noFill/>
          <a:ln>
            <a:noFill/>
          </a:ln>
        </p:spPr>
      </p:pic>
      <p:pic>
        <p:nvPicPr>
          <p:cNvPr id="199" name="Google Shape;199;p28"/>
          <p:cNvPicPr preferRelativeResize="0"/>
          <p:nvPr/>
        </p:nvPicPr>
        <p:blipFill rotWithShape="1">
          <a:blip r:embed="rId4">
            <a:alphaModFix/>
          </a:blip>
          <a:srcRect/>
          <a:stretch/>
        </p:blipFill>
        <p:spPr>
          <a:xfrm>
            <a:off x="1111669" y="464003"/>
            <a:ext cx="10218640" cy="43061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body" idx="4"/>
          </p:nvPr>
        </p:nvSpPr>
        <p:spPr>
          <a:xfrm>
            <a:off x="5063404" y="3060399"/>
            <a:ext cx="6886575" cy="274188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For patients with C3G and monoclonal gammopathy, a recent retrospective case series found </a:t>
            </a:r>
            <a:r>
              <a:rPr lang="en-US" sz="2400" b="1"/>
              <a:t>superior hematologic and renal response rates, as well as renal survival</a:t>
            </a:r>
            <a:r>
              <a:rPr lang="en-US" sz="2400"/>
              <a:t>, for patients treated with </a:t>
            </a:r>
            <a:r>
              <a:rPr lang="en-US" sz="2400" b="1" i="1" u="sng"/>
              <a:t>clone-directed chemotherapy</a:t>
            </a:r>
            <a:r>
              <a:rPr lang="en-US" sz="2400" b="1" i="1"/>
              <a:t> </a:t>
            </a:r>
            <a:r>
              <a:rPr lang="en-US" sz="2400"/>
              <a:t>compared with conservative or immunosuppressive treatment.</a:t>
            </a:r>
            <a:endParaRPr/>
          </a:p>
        </p:txBody>
      </p:sp>
      <p:sp>
        <p:nvSpPr>
          <p:cNvPr id="205" name="Google Shape;205;p29"/>
          <p:cNvSpPr txBox="1"/>
          <p:nvPr/>
        </p:nvSpPr>
        <p:spPr>
          <a:xfrm>
            <a:off x="4430267" y="6033696"/>
            <a:ext cx="6210354" cy="646331"/>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1200"/>
              <a:buFont typeface="Arial"/>
              <a:buAutoNum type="alphaUcParenBoth"/>
            </a:pPr>
            <a:r>
              <a:rPr lang="en-US" sz="1200" b="1" i="0" u="none" strike="noStrike" cap="none">
                <a:solidFill>
                  <a:schemeClr val="dk1"/>
                </a:solidFill>
                <a:latin typeface="Arial"/>
                <a:ea typeface="Arial"/>
                <a:cs typeface="Arial"/>
                <a:sym typeface="Arial"/>
              </a:rPr>
              <a:t>Kaplan-Meier patient survival analysis comparing C3G patients with or without </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MIg older than 50 years. (B) Kaplan-Meier renal survival analysis comparing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patients with MIg-C3G and patients with C3G without MIg older than 50 years</a:t>
            </a:r>
            <a:endParaRPr sz="1200" b="1" i="0" u="none" strike="noStrike" cap="none">
              <a:solidFill>
                <a:schemeClr val="dk1"/>
              </a:solidFill>
              <a:latin typeface="Arial"/>
              <a:ea typeface="Arial"/>
              <a:cs typeface="Arial"/>
              <a:sym typeface="Arial"/>
            </a:endParaRPr>
          </a:p>
        </p:txBody>
      </p:sp>
      <p:pic>
        <p:nvPicPr>
          <p:cNvPr id="206" name="Google Shape;206;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23852" y="490470"/>
            <a:ext cx="6903036" cy="2218354"/>
          </a:xfrm>
          <a:prstGeom prst="rect">
            <a:avLst/>
          </a:prstGeom>
          <a:noFill/>
          <a:ln>
            <a:noFill/>
          </a:ln>
        </p:spPr>
      </p:pic>
      <p:pic>
        <p:nvPicPr>
          <p:cNvPr id="207" name="Google Shape;207;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7179" y="360997"/>
            <a:ext cx="3636010" cy="6366053"/>
          </a:xfrm>
          <a:prstGeom prst="rect">
            <a:avLst/>
          </a:prstGeom>
          <a:noFill/>
          <a:ln>
            <a:noFill/>
          </a:ln>
        </p:spPr>
      </p:pic>
      <p:pic>
        <p:nvPicPr>
          <p:cNvPr id="208" name="Google Shape;208;p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089419" y="2594018"/>
            <a:ext cx="1530744" cy="1148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body" idx="4"/>
          </p:nvPr>
        </p:nvSpPr>
        <p:spPr>
          <a:xfrm>
            <a:off x="7235412" y="1912238"/>
            <a:ext cx="4269403" cy="326212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For patients with C3G and monoclonal gammopathy, a recent retrospective case series found </a:t>
            </a:r>
            <a:r>
              <a:rPr lang="en-US" sz="2400" b="1"/>
              <a:t>superior hematologic and renal response rates, as well as renal survival</a:t>
            </a:r>
            <a:r>
              <a:rPr lang="en-US" sz="2400"/>
              <a:t>, for patients treated with </a:t>
            </a:r>
            <a:r>
              <a:rPr lang="en-US" sz="2400" b="1" i="1" u="sng"/>
              <a:t>clone-directed chemotherapy</a:t>
            </a:r>
            <a:r>
              <a:rPr lang="en-US" sz="2400" b="1" i="1"/>
              <a:t> </a:t>
            </a:r>
            <a:r>
              <a:rPr lang="en-US" sz="2400"/>
              <a:t>compared with conservative or immunosuppressive treatment.</a:t>
            </a:r>
            <a:endParaRPr/>
          </a:p>
        </p:txBody>
      </p:sp>
      <p:sp>
        <p:nvSpPr>
          <p:cNvPr id="214" name="Google Shape;214;p30"/>
          <p:cNvSpPr txBox="1"/>
          <p:nvPr/>
        </p:nvSpPr>
        <p:spPr>
          <a:xfrm>
            <a:off x="208771" y="6526181"/>
            <a:ext cx="1106065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Kaplan-Meier renal survival analysis comparing MIg-C3G patients who received chemotherapy, immunosuppressive therapy, or conservative therapy</a:t>
            </a:r>
            <a:endParaRPr sz="1400" b="0" i="0" u="none" strike="noStrike" cap="none">
              <a:solidFill>
                <a:srgbClr val="000000"/>
              </a:solidFill>
              <a:latin typeface="Arial"/>
              <a:ea typeface="Arial"/>
              <a:cs typeface="Arial"/>
              <a:sym typeface="Arial"/>
            </a:endParaRPr>
          </a:p>
        </p:txBody>
      </p:sp>
      <p:pic>
        <p:nvPicPr>
          <p:cNvPr id="215" name="Google Shape;215;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7115" y="392500"/>
            <a:ext cx="6903036" cy="2218354"/>
          </a:xfrm>
          <a:prstGeom prst="rect">
            <a:avLst/>
          </a:prstGeom>
          <a:noFill/>
          <a:ln>
            <a:noFill/>
          </a:ln>
        </p:spPr>
      </p:pic>
      <p:pic>
        <p:nvPicPr>
          <p:cNvPr id="216" name="Google Shape;216;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65971" y="2496048"/>
            <a:ext cx="1530744" cy="114806"/>
          </a:xfrm>
          <a:prstGeom prst="rect">
            <a:avLst/>
          </a:prstGeom>
          <a:noFill/>
          <a:ln>
            <a:noFill/>
          </a:ln>
        </p:spPr>
      </p:pic>
      <p:pic>
        <p:nvPicPr>
          <p:cNvPr id="217" name="Google Shape;217;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92938" y="2610854"/>
            <a:ext cx="4684957" cy="38248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230331" lvl="0" indent="-230331" algn="l" rtl="0">
              <a:lnSpc>
                <a:spcPct val="90000"/>
              </a:lnSpc>
              <a:spcBef>
                <a:spcPts val="0"/>
              </a:spcBef>
              <a:spcAft>
                <a:spcPts val="0"/>
              </a:spcAft>
              <a:buClr>
                <a:schemeClr val="dk2"/>
              </a:buClr>
              <a:buSzPts val="2400"/>
              <a:buFont typeface="Arial"/>
              <a:buChar char="•"/>
            </a:pPr>
            <a:r>
              <a:rPr lang="en-US" sz="2400"/>
              <a:t>Pathogenesis</a:t>
            </a:r>
            <a:endParaRPr/>
          </a:p>
          <a:p>
            <a:pPr marL="230331" lvl="0" indent="-230331" algn="l" rtl="0">
              <a:lnSpc>
                <a:spcPct val="90000"/>
              </a:lnSpc>
              <a:spcBef>
                <a:spcPts val="1200"/>
              </a:spcBef>
              <a:spcAft>
                <a:spcPts val="0"/>
              </a:spcAft>
              <a:buClr>
                <a:schemeClr val="dk2"/>
              </a:buClr>
              <a:buSzPts val="2400"/>
              <a:buFont typeface="Arial"/>
              <a:buChar char="•"/>
            </a:pPr>
            <a:r>
              <a:rPr lang="en-US" sz="2400"/>
              <a:t>Biomarkers and prediction of prognosis</a:t>
            </a:r>
            <a:endParaRPr/>
          </a:p>
          <a:p>
            <a:pPr marL="230331" lvl="0" indent="-230331" algn="l" rtl="0">
              <a:lnSpc>
                <a:spcPct val="90000"/>
              </a:lnSpc>
              <a:spcBef>
                <a:spcPts val="1200"/>
              </a:spcBef>
              <a:spcAft>
                <a:spcPts val="0"/>
              </a:spcAft>
              <a:buClr>
                <a:schemeClr val="dk2"/>
              </a:buClr>
              <a:buSzPts val="2400"/>
              <a:buFont typeface="Arial"/>
              <a:buChar char="•"/>
            </a:pPr>
            <a:r>
              <a:rPr lang="en-US" sz="2400"/>
              <a:t>Treatment</a:t>
            </a:r>
            <a:endParaRPr sz="2400"/>
          </a:p>
        </p:txBody>
      </p:sp>
      <p:sp>
        <p:nvSpPr>
          <p:cNvPr id="223" name="Google Shape;223;p31"/>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Monoclonal Gammopathies of Renal Significance (MGRS)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2"/>
          <p:cNvSpPr txBox="1">
            <a:spLocks noGrp="1"/>
          </p:cNvSpPr>
          <p:nvPr>
            <p:ph type="body" idx="3"/>
          </p:nvPr>
        </p:nvSpPr>
        <p:spPr>
          <a:xfrm>
            <a:off x="306000" y="36347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Monoclonal Gammopathies of Renal Significance (MGRS)</a:t>
            </a:r>
            <a:endParaRPr/>
          </a:p>
        </p:txBody>
      </p:sp>
      <p:pic>
        <p:nvPicPr>
          <p:cNvPr id="229" name="Google Shape;229;p32" descr="Fig. 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69236" y="1136821"/>
            <a:ext cx="4696168" cy="5658430"/>
          </a:xfrm>
          <a:prstGeom prst="rect">
            <a:avLst/>
          </a:prstGeom>
          <a:noFill/>
          <a:ln>
            <a:noFill/>
          </a:ln>
        </p:spPr>
      </p:pic>
      <p:pic>
        <p:nvPicPr>
          <p:cNvPr id="230" name="Google Shape;230;p32" descr="Fig. 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978" y="994718"/>
            <a:ext cx="5915911" cy="5590467"/>
          </a:xfrm>
          <a:prstGeom prst="rect">
            <a:avLst/>
          </a:prstGeom>
          <a:noFill/>
          <a:ln>
            <a:noFill/>
          </a:ln>
        </p:spPr>
      </p:pic>
      <p:sp>
        <p:nvSpPr>
          <p:cNvPr id="231" name="Google Shape;231;p32"/>
          <p:cNvSpPr txBox="1"/>
          <p:nvPr/>
        </p:nvSpPr>
        <p:spPr>
          <a:xfrm>
            <a:off x="4652920" y="6449352"/>
            <a:ext cx="250853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Rev Nephrol. 2019; 15:45-59</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body" idx="4"/>
          </p:nvPr>
        </p:nvSpPr>
        <p:spPr>
          <a:xfrm>
            <a:off x="3957356" y="3637109"/>
            <a:ext cx="8163096" cy="275982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Preclinical and clinical studies have elucidated the pathogenesis of some paraprotein-associated kidney diseases. For example, heavy chain deposition disease is caused by a truncated Ig heavy chain that lacks the ﬁrst constant domain (CH1 deletion).</a:t>
            </a:r>
            <a:endParaRPr sz="2400"/>
          </a:p>
          <a:p>
            <a:pPr marL="228531" lvl="0" indent="-228531" algn="l" rtl="0">
              <a:lnSpc>
                <a:spcPct val="90000"/>
              </a:lnSpc>
              <a:spcBef>
                <a:spcPts val="1200"/>
              </a:spcBef>
              <a:spcAft>
                <a:spcPts val="0"/>
              </a:spcAft>
              <a:buClr>
                <a:srgbClr val="004990"/>
              </a:buClr>
              <a:buSzPts val="2400"/>
              <a:buChar char="•"/>
            </a:pPr>
            <a:r>
              <a:rPr lang="en-US" sz="2400"/>
              <a:t>Speciﬁc physiochemical properties of the truncated heavy chain may explain its tropism for the kidney.</a:t>
            </a:r>
            <a:endParaRPr/>
          </a:p>
        </p:txBody>
      </p:sp>
      <p:pic>
        <p:nvPicPr>
          <p:cNvPr id="237" name="Google Shape;237;p33"/>
          <p:cNvPicPr preferRelativeResize="0"/>
          <p:nvPr/>
        </p:nvPicPr>
        <p:blipFill rotWithShape="1">
          <a:blip r:embed="rId3">
            <a:alphaModFix/>
          </a:blip>
          <a:srcRect/>
          <a:stretch/>
        </p:blipFill>
        <p:spPr>
          <a:xfrm>
            <a:off x="3746387" y="962300"/>
            <a:ext cx="8445613" cy="2176127"/>
          </a:xfrm>
          <a:prstGeom prst="rect">
            <a:avLst/>
          </a:prstGeom>
          <a:noFill/>
          <a:ln>
            <a:noFill/>
          </a:ln>
        </p:spPr>
      </p:pic>
      <p:pic>
        <p:nvPicPr>
          <p:cNvPr id="238" name="Google Shape;238;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3644" y="2874741"/>
            <a:ext cx="3547170" cy="3761110"/>
          </a:xfrm>
          <a:prstGeom prst="rect">
            <a:avLst/>
          </a:prstGeom>
          <a:noFill/>
          <a:ln>
            <a:noFill/>
          </a:ln>
        </p:spPr>
      </p:pic>
      <p:pic>
        <p:nvPicPr>
          <p:cNvPr id="239" name="Google Shape;239;p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26694" y="2542998"/>
            <a:ext cx="2201033" cy="202048"/>
          </a:xfrm>
          <a:prstGeom prst="rect">
            <a:avLst/>
          </a:prstGeom>
          <a:noFill/>
          <a:ln>
            <a:noFill/>
          </a:ln>
        </p:spPr>
      </p:pic>
      <p:sp>
        <p:nvSpPr>
          <p:cNvPr id="240" name="Google Shape;240;p33"/>
          <p:cNvSpPr txBox="1">
            <a:spLocks noGrp="1"/>
          </p:cNvSpPr>
          <p:nvPr>
            <p:ph type="body" idx="3"/>
          </p:nvPr>
        </p:nvSpPr>
        <p:spPr>
          <a:xfrm>
            <a:off x="109243" y="300858"/>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sz="3200"/>
              <a:t>MGRS - Pathogenesis</a:t>
            </a:r>
            <a:endParaRPr sz="3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26694" y="2542998"/>
            <a:ext cx="2201033" cy="202048"/>
          </a:xfrm>
          <a:prstGeom prst="rect">
            <a:avLst/>
          </a:prstGeom>
          <a:noFill/>
          <a:ln>
            <a:noFill/>
          </a:ln>
        </p:spPr>
      </p:pic>
      <p:pic>
        <p:nvPicPr>
          <p:cNvPr id="246" name="Google Shape;246;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0070" y="3153101"/>
            <a:ext cx="7198510" cy="2655466"/>
          </a:xfrm>
          <a:prstGeom prst="rect">
            <a:avLst/>
          </a:prstGeom>
          <a:noFill/>
          <a:ln>
            <a:noFill/>
          </a:ln>
        </p:spPr>
      </p:pic>
      <p:sp>
        <p:nvSpPr>
          <p:cNvPr id="247" name="Google Shape;247;p34"/>
          <p:cNvSpPr txBox="1">
            <a:spLocks noGrp="1"/>
          </p:cNvSpPr>
          <p:nvPr>
            <p:ph type="body" idx="4"/>
          </p:nvPr>
        </p:nvSpPr>
        <p:spPr>
          <a:xfrm>
            <a:off x="223326" y="5786033"/>
            <a:ext cx="11024700" cy="116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200"/>
              <a:t>Most patients with heavy chain deposition disease have an underlying plasma cell clone that does not meet criteria for multiple myeloma (i.e., a MGRS), and evidence of the truncated heavy chain can be found in the serum and bone marrow.</a:t>
            </a:r>
            <a:endParaRPr sz="2200"/>
          </a:p>
        </p:txBody>
      </p:sp>
      <p:sp>
        <p:nvSpPr>
          <p:cNvPr id="248" name="Google Shape;248;p34"/>
          <p:cNvSpPr txBox="1">
            <a:spLocks noGrp="1"/>
          </p:cNvSpPr>
          <p:nvPr>
            <p:ph type="body" idx="3"/>
          </p:nvPr>
        </p:nvSpPr>
        <p:spPr>
          <a:xfrm>
            <a:off x="109243" y="300858"/>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sz="3200"/>
              <a:t>MGRS - Pathogenesis</a:t>
            </a:r>
            <a:endParaRPr sz="3200"/>
          </a:p>
        </p:txBody>
      </p:sp>
      <p:pic>
        <p:nvPicPr>
          <p:cNvPr id="249" name="Google Shape;249;p34"/>
          <p:cNvPicPr preferRelativeResize="0"/>
          <p:nvPr/>
        </p:nvPicPr>
        <p:blipFill rotWithShape="1">
          <a:blip r:embed="rId5">
            <a:alphaModFix/>
          </a:blip>
          <a:srcRect/>
          <a:stretch/>
        </p:blipFill>
        <p:spPr>
          <a:xfrm>
            <a:off x="3746387" y="926524"/>
            <a:ext cx="8445613" cy="217612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41803" y="1375090"/>
            <a:ext cx="8816744" cy="4412988"/>
          </a:xfrm>
          <a:prstGeom prst="rect">
            <a:avLst/>
          </a:prstGeom>
          <a:noFill/>
          <a:ln>
            <a:noFill/>
          </a:ln>
        </p:spPr>
      </p:pic>
      <p:sp>
        <p:nvSpPr>
          <p:cNvPr id="255" name="Google Shape;255;p35"/>
          <p:cNvSpPr txBox="1"/>
          <p:nvPr/>
        </p:nvSpPr>
        <p:spPr>
          <a:xfrm>
            <a:off x="8075851" y="6370149"/>
            <a:ext cx="250853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Rev Nephrol. 2019; 15:45-59</a:t>
            </a:r>
            <a:endParaRPr sz="1200" b="0" i="0" u="none" strike="noStrike" cap="none">
              <a:solidFill>
                <a:schemeClr val="dk1"/>
              </a:solidFill>
              <a:latin typeface="Arial"/>
              <a:ea typeface="Arial"/>
              <a:cs typeface="Arial"/>
              <a:sym typeface="Arial"/>
            </a:endParaRPr>
          </a:p>
        </p:txBody>
      </p:sp>
      <p:sp>
        <p:nvSpPr>
          <p:cNvPr id="256" name="Google Shape;256;p35"/>
          <p:cNvSpPr txBox="1">
            <a:spLocks noGrp="1"/>
          </p:cNvSpPr>
          <p:nvPr>
            <p:ph type="body" idx="3"/>
          </p:nvPr>
        </p:nvSpPr>
        <p:spPr>
          <a:xfrm>
            <a:off x="109243" y="44396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sz="3200"/>
              <a:t>MGRS - Pathogenesis</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9"/>
          <p:cNvPicPr preferRelativeResize="0"/>
          <p:nvPr/>
        </p:nvPicPr>
        <p:blipFill rotWithShape="1">
          <a:blip r:embed="rId3">
            <a:alphaModFix/>
          </a:blip>
          <a:srcRect/>
          <a:stretch/>
        </p:blipFill>
        <p:spPr>
          <a:xfrm>
            <a:off x="0" y="1539561"/>
            <a:ext cx="12192000" cy="4038279"/>
          </a:xfrm>
          <a:prstGeom prst="rect">
            <a:avLst/>
          </a:prstGeom>
          <a:noFill/>
          <a:ln>
            <a:noFill/>
          </a:ln>
        </p:spPr>
      </p:pic>
      <p:sp>
        <p:nvSpPr>
          <p:cNvPr id="58" name="Google Shape;58;p9"/>
          <p:cNvSpPr txBox="1"/>
          <p:nvPr/>
        </p:nvSpPr>
        <p:spPr>
          <a:xfrm>
            <a:off x="2626822" y="581891"/>
            <a:ext cx="60276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#KDIGOGNConference </a:t>
            </a:r>
            <a:endParaRPr sz="4000" b="1" i="0" u="none" strike="noStrike" cap="none">
              <a:solidFill>
                <a:schemeClr val="dk1"/>
              </a:solidFill>
              <a:latin typeface="Arial"/>
              <a:ea typeface="Arial"/>
              <a:cs typeface="Arial"/>
              <a:sym typeface="Arial"/>
            </a:endParaRPr>
          </a:p>
        </p:txBody>
      </p:sp>
      <p:pic>
        <p:nvPicPr>
          <p:cNvPr id="59" name="Google Shape;59;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93789" y="581891"/>
            <a:ext cx="934330" cy="621754"/>
          </a:xfrm>
          <a:prstGeom prst="rect">
            <a:avLst/>
          </a:prstGeom>
          <a:noFill/>
          <a:ln w="9525" cap="flat" cmpd="sng">
            <a:solidFill>
              <a:schemeClr val="dk1"/>
            </a:solidFill>
            <a:prstDash val="solid"/>
            <a:round/>
            <a:headEnd type="none" w="sm" len="sm"/>
            <a:tailEnd type="none" w="sm" len="sm"/>
          </a:ln>
        </p:spPr>
      </p:pic>
      <p:sp>
        <p:nvSpPr>
          <p:cNvPr id="60" name="Google Shape;60;p9"/>
          <p:cNvSpPr txBox="1"/>
          <p:nvPr/>
        </p:nvSpPr>
        <p:spPr>
          <a:xfrm>
            <a:off x="2780680" y="5864773"/>
            <a:ext cx="659871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KDIGO Controversies Conference on Glomerular Diseases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Singapore, November 2017</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5068" y="758049"/>
            <a:ext cx="10603389" cy="5844194"/>
          </a:xfrm>
          <a:prstGeom prst="rect">
            <a:avLst/>
          </a:prstGeom>
          <a:noFill/>
          <a:ln>
            <a:noFill/>
          </a:ln>
        </p:spPr>
      </p:pic>
      <p:sp>
        <p:nvSpPr>
          <p:cNvPr id="263" name="Google Shape;263;p36"/>
          <p:cNvSpPr txBox="1"/>
          <p:nvPr/>
        </p:nvSpPr>
        <p:spPr>
          <a:xfrm>
            <a:off x="8609926" y="6602243"/>
            <a:ext cx="250853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Rev Nephrol. 2019; 15:45-59</a:t>
            </a:r>
            <a:endParaRPr sz="1200" b="0" i="0" u="none" strike="noStrike" cap="none">
              <a:solidFill>
                <a:schemeClr val="dk1"/>
              </a:solidFill>
              <a:latin typeface="Arial"/>
              <a:ea typeface="Arial"/>
              <a:cs typeface="Arial"/>
              <a:sym typeface="Arial"/>
            </a:endParaRPr>
          </a:p>
        </p:txBody>
      </p:sp>
      <p:sp>
        <p:nvSpPr>
          <p:cNvPr id="264" name="Google Shape;264;p36"/>
          <p:cNvSpPr txBox="1"/>
          <p:nvPr/>
        </p:nvSpPr>
        <p:spPr>
          <a:xfrm>
            <a:off x="109243" y="282970"/>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004F8E"/>
                </a:solidFill>
                <a:latin typeface="Arial"/>
                <a:ea typeface="Arial"/>
                <a:cs typeface="Arial"/>
                <a:sym typeface="Arial"/>
              </a:rPr>
              <a:t>MGRS - Pathogenesis</a:t>
            </a:r>
            <a:endParaRPr sz="2400" b="1" i="0" u="none" strike="noStrike" cap="none">
              <a:solidFill>
                <a:srgbClr val="004F8E"/>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body" idx="4"/>
          </p:nvPr>
        </p:nvSpPr>
        <p:spPr>
          <a:xfrm>
            <a:off x="6667500" y="1276339"/>
            <a:ext cx="547200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solidFill>
                  <a:srgbClr val="0B5394"/>
                </a:solidFill>
              </a:rPr>
              <a:t>The International Kidney and Monoclonal Gammopathy Research Group recommends that all patients with paraprotein-associated kidney disease undergo hematology evaluation, including a bone marrow biopsy, but </a:t>
            </a:r>
            <a:r>
              <a:rPr lang="en-US" sz="2400" b="1" i="1" u="sng">
                <a:solidFill>
                  <a:srgbClr val="0B5394"/>
                </a:solidFill>
              </a:rPr>
              <a:t>the utility of the bone marrow is not clear in patients without a detectable circulating paraprotein</a:t>
            </a:r>
            <a:r>
              <a:rPr lang="en-US" sz="2400">
                <a:solidFill>
                  <a:srgbClr val="0B5394"/>
                </a:solidFill>
              </a:rPr>
              <a:t>.</a:t>
            </a:r>
            <a:endParaRPr/>
          </a:p>
          <a:p>
            <a:pPr marL="0" lvl="0" indent="0" algn="l" rtl="0">
              <a:lnSpc>
                <a:spcPct val="90000"/>
              </a:lnSpc>
              <a:spcBef>
                <a:spcPts val="1200"/>
              </a:spcBef>
              <a:spcAft>
                <a:spcPts val="0"/>
              </a:spcAft>
              <a:buSzPts val="1999"/>
              <a:buNone/>
            </a:pPr>
            <a:endParaRPr/>
          </a:p>
        </p:txBody>
      </p:sp>
      <p:pic>
        <p:nvPicPr>
          <p:cNvPr id="270" name="Google Shape;270;p37"/>
          <p:cNvPicPr preferRelativeResize="0"/>
          <p:nvPr/>
        </p:nvPicPr>
        <p:blipFill rotWithShape="1">
          <a:blip r:embed="rId3">
            <a:alphaModFix/>
          </a:blip>
          <a:srcRect/>
          <a:stretch/>
        </p:blipFill>
        <p:spPr>
          <a:xfrm>
            <a:off x="0" y="1276339"/>
            <a:ext cx="6667500" cy="4381500"/>
          </a:xfrm>
          <a:prstGeom prst="rect">
            <a:avLst/>
          </a:prstGeom>
          <a:noFill/>
          <a:ln>
            <a:noFill/>
          </a:ln>
        </p:spPr>
      </p:pic>
      <p:sp>
        <p:nvSpPr>
          <p:cNvPr id="271" name="Google Shape;271;p37"/>
          <p:cNvSpPr txBox="1"/>
          <p:nvPr/>
        </p:nvSpPr>
        <p:spPr>
          <a:xfrm>
            <a:off x="60872" y="5475707"/>
            <a:ext cx="708149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https://www.cancer.gov/publications/dictionaries/cancer-terms/def/bone-marrow-aspiration-and-biopsy</a:t>
            </a:r>
            <a:endParaRPr sz="1400" b="0" i="0" u="none" strike="noStrike" cap="none">
              <a:solidFill>
                <a:srgbClr val="000000"/>
              </a:solidFill>
              <a:latin typeface="Arial"/>
              <a:ea typeface="Arial"/>
              <a:cs typeface="Arial"/>
              <a:sym typeface="Arial"/>
            </a:endParaRPr>
          </a:p>
        </p:txBody>
      </p:sp>
      <p:sp>
        <p:nvSpPr>
          <p:cNvPr id="272" name="Google Shape;272;p37"/>
          <p:cNvSpPr txBox="1">
            <a:spLocks noGrp="1"/>
          </p:cNvSpPr>
          <p:nvPr>
            <p:ph type="body" idx="3"/>
          </p:nvPr>
        </p:nvSpPr>
        <p:spPr>
          <a:xfrm>
            <a:off x="109243" y="44396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sz="3200"/>
              <a:t>MGRS - Pathogenesis</a:t>
            </a:r>
            <a:endParaRPr sz="3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8"/>
          <p:cNvSpPr txBox="1">
            <a:spLocks noGrp="1"/>
          </p:cNvSpPr>
          <p:nvPr>
            <p:ph type="body" idx="4"/>
          </p:nvPr>
        </p:nvSpPr>
        <p:spPr>
          <a:xfrm>
            <a:off x="5270269" y="1060494"/>
            <a:ext cx="6306589"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In multiple myeloma and light chain amyloidosis, achieving </a:t>
            </a:r>
            <a:r>
              <a:rPr lang="en-US" sz="2400" b="1" i="1" u="sng"/>
              <a:t>hematologic response </a:t>
            </a:r>
            <a:r>
              <a:rPr lang="en-US" sz="2400" b="1"/>
              <a:t>(improvement in levels of circulating paraprotein) </a:t>
            </a:r>
            <a:r>
              <a:rPr lang="en-US" sz="2400"/>
              <a:t>is associated with improved overall and renal survival.</a:t>
            </a:r>
            <a:endParaRPr/>
          </a:p>
          <a:p>
            <a:pPr marL="228531" lvl="0" indent="-228531" algn="l" rtl="0">
              <a:lnSpc>
                <a:spcPct val="90000"/>
              </a:lnSpc>
              <a:spcBef>
                <a:spcPts val="1200"/>
              </a:spcBef>
              <a:spcAft>
                <a:spcPts val="0"/>
              </a:spcAft>
              <a:buClr>
                <a:srgbClr val="004990"/>
              </a:buClr>
              <a:buSzPts val="2400"/>
              <a:buChar char="•"/>
            </a:pPr>
            <a:r>
              <a:rPr lang="en-US" sz="2400"/>
              <a:t>Moreover, </a:t>
            </a:r>
            <a:r>
              <a:rPr lang="en-US" sz="2400" b="1"/>
              <a:t>stabilization or improvement in kidney function and proteinuria </a:t>
            </a:r>
            <a:r>
              <a:rPr lang="en-US" sz="2400"/>
              <a:t>may be linked with long-term renal survival.</a:t>
            </a:r>
            <a:endParaRPr/>
          </a:p>
          <a:p>
            <a:pPr marL="228531" lvl="0" indent="-228531" algn="l" rtl="0">
              <a:lnSpc>
                <a:spcPct val="90000"/>
              </a:lnSpc>
              <a:spcBef>
                <a:spcPts val="1200"/>
              </a:spcBef>
              <a:spcAft>
                <a:spcPts val="0"/>
              </a:spcAft>
              <a:buClr>
                <a:srgbClr val="004990"/>
              </a:buClr>
              <a:buSzPts val="2400"/>
              <a:buChar char="•"/>
            </a:pPr>
            <a:r>
              <a:rPr lang="en-US" sz="2400"/>
              <a:t>There are emerging data regarding the importance of hematologic response in MGRS, but </a:t>
            </a:r>
            <a:r>
              <a:rPr lang="en-US" sz="2400" b="1" i="1" u="sng"/>
              <a:t>it is not clear how to monitor patients without a detectable circulating paraprotein </a:t>
            </a:r>
            <a:r>
              <a:rPr lang="en-US" sz="2400"/>
              <a:t>beyond glomerular ﬁltration rate (GFR) and proteinuria.</a:t>
            </a:r>
            <a:endParaRPr/>
          </a:p>
        </p:txBody>
      </p:sp>
      <p:pic>
        <p:nvPicPr>
          <p:cNvPr id="279" name="Google Shape;279;p38"/>
          <p:cNvPicPr preferRelativeResize="0"/>
          <p:nvPr/>
        </p:nvPicPr>
        <p:blipFill rotWithShape="1">
          <a:blip r:embed="rId3">
            <a:alphaModFix/>
          </a:blip>
          <a:srcRect/>
          <a:stretch/>
        </p:blipFill>
        <p:spPr>
          <a:xfrm>
            <a:off x="825038" y="425139"/>
            <a:ext cx="4191000" cy="6343650"/>
          </a:xfrm>
          <a:prstGeom prst="rect">
            <a:avLst/>
          </a:prstGeom>
          <a:noFill/>
          <a:ln>
            <a:noFill/>
          </a:ln>
        </p:spPr>
      </p:pic>
      <p:sp>
        <p:nvSpPr>
          <p:cNvPr id="280" name="Google Shape;280;p38"/>
          <p:cNvSpPr txBox="1"/>
          <p:nvPr/>
        </p:nvSpPr>
        <p:spPr>
          <a:xfrm>
            <a:off x="63857" y="6612401"/>
            <a:ext cx="460436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https://edhub.ama-assn.org/jn-learning/audio-player/16682215</a:t>
            </a:r>
            <a:endParaRPr sz="1400" b="0" i="0" u="none" strike="noStrike" cap="none">
              <a:solidFill>
                <a:srgbClr val="000000"/>
              </a:solidFill>
              <a:latin typeface="Arial"/>
              <a:ea typeface="Arial"/>
              <a:cs typeface="Arial"/>
              <a:sym typeface="Arial"/>
            </a:endParaRPr>
          </a:p>
        </p:txBody>
      </p:sp>
      <p:sp>
        <p:nvSpPr>
          <p:cNvPr id="281" name="Google Shape;281;p38"/>
          <p:cNvSpPr txBox="1">
            <a:spLocks noGrp="1"/>
          </p:cNvSpPr>
          <p:nvPr>
            <p:ph type="body" idx="3"/>
          </p:nvPr>
        </p:nvSpPr>
        <p:spPr>
          <a:xfrm>
            <a:off x="109243" y="247194"/>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MGRS – Biomarkers and Predictions of Prognosis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9"/>
          <p:cNvSpPr txBox="1"/>
          <p:nvPr/>
        </p:nvSpPr>
        <p:spPr>
          <a:xfrm>
            <a:off x="183592" y="3960646"/>
            <a:ext cx="11901015" cy="2585323"/>
          </a:xfrm>
          <a:prstGeom prst="rect">
            <a:avLst/>
          </a:prstGeom>
          <a:noFill/>
          <a:ln>
            <a:noFill/>
          </a:ln>
        </p:spPr>
        <p:txBody>
          <a:bodyPr spcFirstLastPara="1" wrap="square" lIns="91425" tIns="45700" rIns="91425" bIns="45700" anchor="t" anchorCtr="0">
            <a:noAutofit/>
          </a:bodyPr>
          <a:lstStyle/>
          <a:p>
            <a:pPr marL="396875" marR="0" lvl="0" indent="-396875" algn="l" rtl="0">
              <a:lnSpc>
                <a:spcPct val="100000"/>
              </a:lnSpc>
              <a:spcBef>
                <a:spcPts val="0"/>
              </a:spcBef>
              <a:spcAft>
                <a:spcPts val="0"/>
              </a:spcAft>
              <a:buClr>
                <a:srgbClr val="0B5394"/>
              </a:buClr>
              <a:buSzPts val="2400"/>
              <a:buFont typeface="Arial"/>
              <a:buChar char="•"/>
            </a:pPr>
            <a:r>
              <a:rPr lang="en-US" sz="2400" b="0" i="0" u="none" strike="noStrike" cap="none">
                <a:solidFill>
                  <a:srgbClr val="0B5394"/>
                </a:solidFill>
                <a:latin typeface="Arial"/>
                <a:ea typeface="Arial"/>
                <a:cs typeface="Arial"/>
                <a:sym typeface="Arial"/>
              </a:rPr>
              <a:t>The International Kidney and Monoclonal Gammopathy Research Group published </a:t>
            </a:r>
            <a:endParaRPr sz="2400" b="0" i="0" u="none" strike="noStrike" cap="none">
              <a:solidFill>
                <a:srgbClr val="0B5394"/>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an approach to managing MGRS based on expert opinion. </a:t>
            </a:r>
            <a:endParaRPr sz="2400" b="0" i="0" u="none" strike="noStrike" cap="none">
              <a:solidFill>
                <a:srgbClr val="0B5394"/>
              </a:solidFill>
              <a:latin typeface="Arial"/>
              <a:ea typeface="Arial"/>
              <a:cs typeface="Arial"/>
              <a:sym typeface="Arial"/>
            </a:endParaRPr>
          </a:p>
          <a:p>
            <a:pPr marL="396875" marR="0" lvl="0" indent="-396875" algn="l" rtl="0">
              <a:lnSpc>
                <a:spcPct val="100000"/>
              </a:lnSpc>
              <a:spcBef>
                <a:spcPts val="0"/>
              </a:spcBef>
              <a:spcAft>
                <a:spcPts val="0"/>
              </a:spcAft>
              <a:buClr>
                <a:srgbClr val="0B5394"/>
              </a:buClr>
              <a:buSzPts val="2400"/>
              <a:buFont typeface="Arial"/>
              <a:buChar char="•"/>
            </a:pPr>
            <a:r>
              <a:rPr lang="en-US" sz="2400" b="0" i="0" u="none" strike="noStrike" cap="none">
                <a:solidFill>
                  <a:srgbClr val="0B5394"/>
                </a:solidFill>
                <a:latin typeface="Arial"/>
                <a:ea typeface="Arial"/>
                <a:cs typeface="Arial"/>
                <a:sym typeface="Arial"/>
              </a:rPr>
              <a:t>Risk stratiﬁcation was based on kidney dysfunction and proteinuria, and treatment </a:t>
            </a:r>
            <a:endParaRPr sz="2400" b="0" i="0" u="none" strike="noStrike" cap="none">
              <a:solidFill>
                <a:srgbClr val="0B5394"/>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strategies utilized a clone-directed approach similar to that employed for multiple </a:t>
            </a:r>
            <a:endParaRPr sz="2400" b="0" i="0" u="none" strike="noStrike" cap="none">
              <a:solidFill>
                <a:srgbClr val="0B5394"/>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myeloma and lymphomas (i.e., chemotherapeutic regimens, autologous stem cell </a:t>
            </a:r>
            <a:endParaRPr sz="2400" b="0" i="0" u="none" strike="noStrike" cap="none">
              <a:solidFill>
                <a:srgbClr val="0B5394"/>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	transplant)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88" name="Google Shape;288;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4316" y="1116715"/>
            <a:ext cx="11119566" cy="2656311"/>
          </a:xfrm>
          <a:prstGeom prst="rect">
            <a:avLst/>
          </a:prstGeom>
          <a:noFill/>
          <a:ln>
            <a:noFill/>
          </a:ln>
        </p:spPr>
      </p:pic>
      <p:pic>
        <p:nvPicPr>
          <p:cNvPr id="289" name="Google Shape;289;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24403" y="3508780"/>
            <a:ext cx="2131619" cy="164861"/>
          </a:xfrm>
          <a:prstGeom prst="rect">
            <a:avLst/>
          </a:prstGeom>
          <a:noFill/>
          <a:ln>
            <a:noFill/>
          </a:ln>
        </p:spPr>
      </p:pic>
      <p:sp>
        <p:nvSpPr>
          <p:cNvPr id="290" name="Google Shape;290;p39"/>
          <p:cNvSpPr txBox="1"/>
          <p:nvPr/>
        </p:nvSpPr>
        <p:spPr>
          <a:xfrm>
            <a:off x="109243" y="443962"/>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rgbClr val="004F8E"/>
                </a:solidFill>
                <a:latin typeface="Arial"/>
                <a:ea typeface="Arial"/>
                <a:cs typeface="Arial"/>
                <a:sym typeface="Arial"/>
              </a:rPr>
              <a:t>MGRS - Treatment</a:t>
            </a:r>
            <a:endParaRPr sz="3200" b="1" i="0" u="none" strike="noStrike" cap="none">
              <a:solidFill>
                <a:srgbClr val="004F8E"/>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0"/>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Hepatitis C-associated glomerulonephritis</a:t>
            </a:r>
            <a:endParaRPr/>
          </a:p>
        </p:txBody>
      </p:sp>
      <p:sp>
        <p:nvSpPr>
          <p:cNvPr id="297" name="Google Shape;297;p40"/>
          <p:cNvSpPr txBox="1">
            <a:spLocks noGrp="1"/>
          </p:cNvSpPr>
          <p:nvPr>
            <p:ph type="body" idx="4"/>
          </p:nvPr>
        </p:nvSpPr>
        <p:spPr>
          <a:xfrm>
            <a:off x="5705870" y="1143621"/>
            <a:ext cx="6114828" cy="5410927"/>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KDIGO Clinical Practice Guideline on the Prevention, Diagnosis, Evaluation and Treatment of Hepatitis C in CKD summarizes an approach to the treatment of these patients.</a:t>
            </a:r>
            <a:endParaRPr/>
          </a:p>
          <a:p>
            <a:pPr marL="460662" lvl="1" indent="-228530" algn="l" rtl="0">
              <a:lnSpc>
                <a:spcPct val="90000"/>
              </a:lnSpc>
              <a:spcBef>
                <a:spcPts val="600"/>
              </a:spcBef>
              <a:spcAft>
                <a:spcPts val="0"/>
              </a:spcAft>
              <a:buSzPts val="2400"/>
              <a:buFont typeface="Courier New"/>
              <a:buChar char="o"/>
            </a:pPr>
            <a:r>
              <a:rPr lang="en-US" sz="2400"/>
              <a:t>This approach will require validation. </a:t>
            </a:r>
            <a:endParaRPr sz="2400"/>
          </a:p>
          <a:p>
            <a:pPr marL="228531" lvl="0" indent="-228531" algn="l" rtl="0">
              <a:lnSpc>
                <a:spcPct val="90000"/>
              </a:lnSpc>
              <a:spcBef>
                <a:spcPts val="1200"/>
              </a:spcBef>
              <a:spcAft>
                <a:spcPts val="0"/>
              </a:spcAft>
              <a:buClr>
                <a:srgbClr val="004990"/>
              </a:buClr>
              <a:buSzPts val="2400"/>
              <a:buChar char="•"/>
            </a:pPr>
            <a:r>
              <a:rPr lang="en-US" sz="2400"/>
              <a:t>The development or persistence of cryoglobulinemic vasculitis (with or without kidney involvement) after achieving sustained virologic response has been described.</a:t>
            </a:r>
            <a:endParaRPr/>
          </a:p>
          <a:p>
            <a:pPr marL="460662" lvl="1" indent="-228530" algn="l" rtl="0">
              <a:lnSpc>
                <a:spcPct val="90000"/>
              </a:lnSpc>
              <a:spcBef>
                <a:spcPts val="600"/>
              </a:spcBef>
              <a:spcAft>
                <a:spcPts val="0"/>
              </a:spcAft>
              <a:buSzPts val="2400"/>
              <a:buFont typeface="Courier New"/>
              <a:buChar char="o"/>
            </a:pPr>
            <a:r>
              <a:rPr lang="en-US" sz="2400"/>
              <a:t>Whether this presentation reﬂects continued B-cell production of pathogenic immune complexes requires further study.</a:t>
            </a:r>
            <a:endParaRPr/>
          </a:p>
        </p:txBody>
      </p:sp>
      <p:pic>
        <p:nvPicPr>
          <p:cNvPr id="298" name="Google Shape;298;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6000" y="1013533"/>
            <a:ext cx="5213651" cy="544463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Hepatitis C-associated glomerulonephritis</a:t>
            </a:r>
            <a:endParaRPr/>
          </a:p>
        </p:txBody>
      </p:sp>
      <p:sp>
        <p:nvSpPr>
          <p:cNvPr id="305" name="Google Shape;305;p41"/>
          <p:cNvSpPr txBox="1"/>
          <p:nvPr/>
        </p:nvSpPr>
        <p:spPr>
          <a:xfrm>
            <a:off x="417623" y="4917634"/>
            <a:ext cx="1177437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The KDIGO Clinical Practice Guideline on the Prevention, Diagnosis, Evaluation and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Treatment of Hepatitis C in CKD summarizes an approach to the treatment of these </a:t>
            </a:r>
            <a:endParaRPr sz="24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patients. This approach will require validation. </a:t>
            </a:r>
            <a:endParaRPr sz="1400" b="0" i="0" u="none" strike="noStrike" cap="none">
              <a:solidFill>
                <a:srgbClr val="000000"/>
              </a:solidFill>
              <a:latin typeface="Arial"/>
              <a:ea typeface="Arial"/>
              <a:cs typeface="Arial"/>
              <a:sym typeface="Arial"/>
            </a:endParaRPr>
          </a:p>
        </p:txBody>
      </p:sp>
      <p:pic>
        <p:nvPicPr>
          <p:cNvPr id="306" name="Google Shape;306;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8610" y="1342477"/>
            <a:ext cx="11548309" cy="2962486"/>
          </a:xfrm>
          <a:prstGeom prst="rect">
            <a:avLst/>
          </a:prstGeom>
          <a:noFill/>
          <a:ln>
            <a:noFill/>
          </a:ln>
        </p:spPr>
      </p:pic>
      <p:pic>
        <p:nvPicPr>
          <p:cNvPr id="307" name="Google Shape;307;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90455" y="4289474"/>
            <a:ext cx="2724257" cy="17431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Fibrillary GN</a:t>
            </a:r>
            <a:endParaRPr/>
          </a:p>
        </p:txBody>
      </p:sp>
      <p:pic>
        <p:nvPicPr>
          <p:cNvPr id="313" name="Google Shape;313;p42"/>
          <p:cNvPicPr preferRelativeResize="0"/>
          <p:nvPr/>
        </p:nvPicPr>
        <p:blipFill rotWithShape="1">
          <a:blip r:embed="rId3">
            <a:alphaModFix/>
          </a:blip>
          <a:srcRect/>
          <a:stretch/>
        </p:blipFill>
        <p:spPr>
          <a:xfrm>
            <a:off x="374765" y="1215838"/>
            <a:ext cx="11446766" cy="4346392"/>
          </a:xfrm>
          <a:prstGeom prst="rect">
            <a:avLst/>
          </a:prstGeom>
          <a:noFill/>
          <a:ln>
            <a:noFill/>
          </a:ln>
        </p:spPr>
      </p:pic>
      <p:pic>
        <p:nvPicPr>
          <p:cNvPr id="314" name="Google Shape;314;p42"/>
          <p:cNvPicPr preferRelativeResize="0"/>
          <p:nvPr/>
        </p:nvPicPr>
        <p:blipFill rotWithShape="1">
          <a:blip r:embed="rId4">
            <a:alphaModFix/>
          </a:blip>
          <a:srcRect/>
          <a:stretch/>
        </p:blipFill>
        <p:spPr>
          <a:xfrm>
            <a:off x="9529968" y="5713735"/>
            <a:ext cx="2291563" cy="23816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3"/>
          <p:cNvPicPr preferRelativeResize="0"/>
          <p:nvPr/>
        </p:nvPicPr>
        <p:blipFill rotWithShape="1">
          <a:blip r:embed="rId3">
            <a:alphaModFix/>
          </a:blip>
          <a:srcRect/>
          <a:stretch/>
        </p:blipFill>
        <p:spPr>
          <a:xfrm>
            <a:off x="1547111" y="361196"/>
            <a:ext cx="9250177" cy="6496804"/>
          </a:xfrm>
          <a:prstGeom prst="rect">
            <a:avLst/>
          </a:prstGeom>
          <a:noFill/>
          <a:ln>
            <a:noFill/>
          </a:ln>
        </p:spPr>
      </p:pic>
      <p:pic>
        <p:nvPicPr>
          <p:cNvPr id="321" name="Google Shape;321;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45806" y="5994270"/>
            <a:ext cx="2251482" cy="21232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509D"/>
                </a:solidFill>
                <a:latin typeface="Arial"/>
                <a:ea typeface="Arial"/>
                <a:cs typeface="Arial"/>
                <a:sym typeface="Arial"/>
              </a:rPr>
              <a:t>FUTURE STUDIES</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5"/>
          <p:cNvSpPr txBox="1">
            <a:spLocks noGrp="1"/>
          </p:cNvSpPr>
          <p:nvPr>
            <p:ph type="body" idx="3"/>
          </p:nvPr>
        </p:nvSpPr>
        <p:spPr>
          <a:xfrm>
            <a:off x="377685" y="378351"/>
            <a:ext cx="2886087" cy="5275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Future studies</a:t>
            </a:r>
            <a:endParaRPr/>
          </a:p>
        </p:txBody>
      </p:sp>
      <p:pic>
        <p:nvPicPr>
          <p:cNvPr id="333" name="Google Shape;333;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59064" y="582523"/>
            <a:ext cx="6100004" cy="5943741"/>
          </a:xfrm>
          <a:prstGeom prst="rect">
            <a:avLst/>
          </a:prstGeom>
          <a:noFill/>
          <a:ln>
            <a:noFill/>
          </a:ln>
        </p:spPr>
      </p:pic>
      <p:pic>
        <p:nvPicPr>
          <p:cNvPr id="334" name="Google Shape;334;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01159" y="6555244"/>
            <a:ext cx="2724257" cy="1743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0" descr="https://pbs.twimg.com/media/DO3wbMfUQAAOKzw.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7239" y="514833"/>
            <a:ext cx="4257103" cy="6017107"/>
          </a:xfrm>
          <a:prstGeom prst="rect">
            <a:avLst/>
          </a:prstGeom>
          <a:noFill/>
          <a:ln w="9525" cap="flat" cmpd="sng">
            <a:solidFill>
              <a:schemeClr val="dk1"/>
            </a:solidFill>
            <a:prstDash val="solid"/>
            <a:round/>
            <a:headEnd type="none" w="sm" len="sm"/>
            <a:tailEnd type="none" w="sm" len="sm"/>
          </a:ln>
        </p:spPr>
      </p:pic>
      <p:pic>
        <p:nvPicPr>
          <p:cNvPr id="67" name="Google Shape;67;p10" descr="Screen Shot 2020-02-17 at 3.35.55 PM.png"/>
          <p:cNvPicPr preferRelativeResize="0"/>
          <p:nvPr/>
        </p:nvPicPr>
        <p:blipFill rotWithShape="1">
          <a:blip r:embed="rId4">
            <a:alphaModFix/>
          </a:blip>
          <a:srcRect/>
          <a:stretch/>
        </p:blipFill>
        <p:spPr>
          <a:xfrm>
            <a:off x="5326554" y="423388"/>
            <a:ext cx="5417498" cy="2984043"/>
          </a:xfrm>
          <a:prstGeom prst="rect">
            <a:avLst/>
          </a:prstGeom>
          <a:noFill/>
          <a:ln w="9525" cap="flat" cmpd="sng">
            <a:solidFill>
              <a:srgbClr val="000000"/>
            </a:solidFill>
            <a:prstDash val="solid"/>
            <a:round/>
            <a:headEnd type="none" w="sm" len="sm"/>
            <a:tailEnd type="none" w="sm" len="sm"/>
          </a:ln>
        </p:spPr>
      </p:pic>
      <p:pic>
        <p:nvPicPr>
          <p:cNvPr id="68" name="Google Shape;68;p10" descr="Screen Shot 2020-02-17 at 3.36.10 PM.png"/>
          <p:cNvPicPr preferRelativeResize="0"/>
          <p:nvPr/>
        </p:nvPicPr>
        <p:blipFill rotWithShape="1">
          <a:blip r:embed="rId5">
            <a:alphaModFix/>
          </a:blip>
          <a:srcRect/>
          <a:stretch/>
        </p:blipFill>
        <p:spPr>
          <a:xfrm>
            <a:off x="5329607" y="3692066"/>
            <a:ext cx="5450021" cy="30071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000"/>
              <a:buFont typeface="Arial"/>
              <a:buNone/>
            </a:pPr>
            <a:r>
              <a:rPr lang="en-US"/>
              <a:t>CLINICAL VIGNETTE</a:t>
            </a:r>
            <a:endParaRPr/>
          </a:p>
        </p:txBody>
      </p:sp>
      <p:pic>
        <p:nvPicPr>
          <p:cNvPr id="340" name="Google Shape;340;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89570" y="4908665"/>
            <a:ext cx="1474470" cy="1828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subTitle" idx="1"/>
          </p:nvPr>
        </p:nvSpPr>
        <p:spPr>
          <a:xfrm>
            <a:off x="306000" y="1143208"/>
            <a:ext cx="11091600" cy="52459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A 62-year-old man is noted to have fatigue and impaired kidney function. eGFR 46 ml/min/1.73 m</a:t>
            </a:r>
            <a:r>
              <a:rPr lang="en-US" sz="2400" baseline="30000">
                <a:solidFill>
                  <a:schemeClr val="dk1"/>
                </a:solidFill>
              </a:rPr>
              <a:t>2</a:t>
            </a:r>
            <a:r>
              <a:rPr lang="en-US" sz="2400">
                <a:solidFill>
                  <a:schemeClr val="dk1"/>
                </a:solidFill>
              </a:rPr>
              <a:t>.  He has not traveled recently.  He has nephrotic range proteinuria.  He has no fever and his BP is 148/86.  He has no jaundice and is breathing comfortably.  The cardiac examination is normal.  The ANA and ANCA titers are negative.  A kidney biopsy reveals type 1 MPGN. </a:t>
            </a:r>
            <a:endParaRPr sz="2400">
              <a:solidFill>
                <a:schemeClr val="dk1"/>
              </a:solidFill>
            </a:endParaRPr>
          </a:p>
          <a:p>
            <a:pPr marL="0" lvl="0" indent="0" algn="l" rtl="0">
              <a:lnSpc>
                <a:spcPct val="90000"/>
              </a:lnSpc>
              <a:spcBef>
                <a:spcPts val="1200"/>
              </a:spcBef>
              <a:spcAft>
                <a:spcPts val="0"/>
              </a:spcAft>
              <a:buClr>
                <a:schemeClr val="dk2"/>
              </a:buClr>
              <a:buSzPts val="2400"/>
              <a:buNone/>
            </a:pP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b="1">
                <a:solidFill>
                  <a:schemeClr val="dk1"/>
                </a:solidFill>
              </a:rPr>
              <a:t>The most likely cause is:</a:t>
            </a:r>
            <a:endParaRPr sz="2400" b="1">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  Sarcoidosis</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B.  Monoclonal gammopathy</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C.  Malaria</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D.  Hepatitis B</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E.  Endocarditis</a:t>
            </a:r>
            <a:endParaRPr/>
          </a:p>
          <a:p>
            <a:pPr marL="0" lvl="0" indent="0" algn="l" rtl="0">
              <a:lnSpc>
                <a:spcPct val="90000"/>
              </a:lnSpc>
              <a:spcBef>
                <a:spcPts val="1200"/>
              </a:spcBef>
              <a:spcAft>
                <a:spcPts val="0"/>
              </a:spcAft>
              <a:buClr>
                <a:schemeClr val="dk2"/>
              </a:buClr>
              <a:buSzPts val="2000"/>
              <a:buNone/>
            </a:pPr>
            <a:endParaRPr/>
          </a:p>
        </p:txBody>
      </p:sp>
      <p:sp>
        <p:nvSpPr>
          <p:cNvPr id="346" name="Google Shape;346;p47"/>
          <p:cNvSpPr txBox="1">
            <a:spLocks noGrp="1"/>
          </p:cNvSpPr>
          <p:nvPr>
            <p:ph type="body" idx="3"/>
          </p:nvPr>
        </p:nvSpPr>
        <p:spPr>
          <a:xfrm>
            <a:off x="306000" y="460405"/>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B.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This older man has no pulmonary or  hepatic complaints, making sarcoidosis and  hepatitis unlikely.  The absence of travel makes malaria an unlikely diagnosis.  He has no fever or murmur which would exclude endocarditis.  The presence of MPGN with nephrotic range proteinuria is most consistent with the presence of a monoclonal gammopathy.</a:t>
            </a:r>
            <a:endParaRPr sz="2400" b="1">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204122" y="234106"/>
            <a:ext cx="956092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509D"/>
                </a:solidFill>
                <a:effectLst/>
                <a:uLnTx/>
                <a:uFillTx/>
                <a:latin typeface="Arial"/>
                <a:ea typeface="Arial"/>
                <a:cs typeface="Arial"/>
                <a:sym typeface="Arial"/>
              </a:rPr>
              <a:t>KDIGO THANKS THE FOLLOWING PARTNERS FOR THEIR SUPPORT OF THIS SPEAKER’S GUIDE</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4" name="Google Shape;474;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2652" y="3877207"/>
            <a:ext cx="3615726" cy="1921951"/>
          </a:xfrm>
          <a:prstGeom prst="rect">
            <a:avLst/>
          </a:prstGeom>
          <a:noFill/>
          <a:ln>
            <a:noFill/>
          </a:ln>
        </p:spPr>
      </p:pic>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2260" y="1721844"/>
            <a:ext cx="3613930" cy="131382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63655CCA-23D4-FE4E-AD0A-BEE0CE2C6D31}"/>
              </a:ext>
            </a:extLst>
          </p:cNvPr>
          <p:cNvPicPr>
            <a:picLocks noChangeAspect="1"/>
          </p:cNvPicPr>
          <p:nvPr/>
        </p:nvPicPr>
        <p:blipFill rotWithShape="1">
          <a:blip r:embed="rId5"/>
          <a:srcRect l="6411" t="8372" b="9166"/>
          <a:stretch/>
        </p:blipFill>
        <p:spPr>
          <a:xfrm>
            <a:off x="2078091" y="4005783"/>
            <a:ext cx="5087996" cy="211022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6551268-2F53-E64F-A551-11586ED75104}"/>
              </a:ext>
            </a:extLst>
          </p:cNvPr>
          <p:cNvPicPr>
            <a:picLocks noChangeAspect="1"/>
          </p:cNvPicPr>
          <p:nvPr/>
        </p:nvPicPr>
        <p:blipFill>
          <a:blip r:embed="rId6"/>
          <a:stretch>
            <a:fillRect/>
          </a:stretch>
        </p:blipFill>
        <p:spPr>
          <a:xfrm>
            <a:off x="2089909" y="1972965"/>
            <a:ext cx="4990125" cy="905010"/>
          </a:xfrm>
          <a:prstGeom prst="rect">
            <a:avLst/>
          </a:prstGeom>
        </p:spPr>
      </p:pic>
    </p:spTree>
    <p:extLst>
      <p:ext uri="{BB962C8B-B14F-4D97-AF65-F5344CB8AC3E}">
        <p14:creationId xmlns:p14="http://schemas.microsoft.com/office/powerpoint/2010/main" val="1718617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0"/>
          <p:cNvPicPr preferRelativeResize="0"/>
          <p:nvPr/>
        </p:nvPicPr>
        <p:blipFill rotWithShape="1">
          <a:blip r:embed="rId3" cstate="screen">
            <a:alphaModFix/>
            <a:extLst>
              <a:ext uri="{28A0092B-C50C-407E-A947-70E740481C1C}">
                <a14:useLocalDpi xmlns:a14="http://schemas.microsoft.com/office/drawing/2010/main"/>
              </a:ext>
            </a:extLst>
          </a:blip>
          <a:srcRect t="-87"/>
          <a:stretch/>
        </p:blipFill>
        <p:spPr>
          <a:xfrm rot="10800000" flipH="1">
            <a:off x="6259116" y="0"/>
            <a:ext cx="5942013" cy="6858000"/>
          </a:xfrm>
          <a:prstGeom prst="rect">
            <a:avLst/>
          </a:prstGeom>
          <a:noFill/>
          <a:ln>
            <a:noFill/>
          </a:ln>
        </p:spPr>
      </p:pic>
      <p:pic>
        <p:nvPicPr>
          <p:cNvPr id="366" name="Google Shape;366;p50"/>
          <p:cNvPicPr preferRelativeResize="0"/>
          <p:nvPr/>
        </p:nvPicPr>
        <p:blipFill rotWithShape="1">
          <a:blip r:embed="rId4" cstate="screen">
            <a:alphaModFix/>
            <a:extLst>
              <a:ext uri="{28A0092B-C50C-407E-A947-70E740481C1C}">
                <a14:useLocalDpi xmlns:a14="http://schemas.microsoft.com/office/drawing/2010/main"/>
              </a:ext>
            </a:extLst>
          </a:blip>
          <a:srcRect l="42740" t="597" r="4922" b="546"/>
          <a:stretch/>
        </p:blipFill>
        <p:spPr>
          <a:xfrm>
            <a:off x="0" y="0"/>
            <a:ext cx="6381029" cy="6858000"/>
          </a:xfrm>
          <a:prstGeom prst="rect">
            <a:avLst/>
          </a:prstGeom>
          <a:noFill/>
          <a:ln>
            <a:noFill/>
          </a:ln>
        </p:spPr>
      </p:pic>
      <p:sp>
        <p:nvSpPr>
          <p:cNvPr id="367" name="Google Shape;367;p50"/>
          <p:cNvSpPr/>
          <p:nvPr/>
        </p:nvSpPr>
        <p:spPr>
          <a:xfrm>
            <a:off x="12304" y="0"/>
            <a:ext cx="12188825"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 name="Google Shape;368;p50"/>
          <p:cNvSpPr/>
          <p:nvPr/>
        </p:nvSpPr>
        <p:spPr>
          <a:xfrm>
            <a:off x="1820466" y="228600"/>
            <a:ext cx="8572500" cy="6324600"/>
          </a:xfrm>
          <a:prstGeom prst="roundRect">
            <a:avLst>
              <a:gd name="adj" fmla="val 16667"/>
            </a:avLst>
          </a:prstGeom>
          <a:solidFill>
            <a:srgbClr val="FFFFFF">
              <a:alpha val="8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9" name="Google Shape;369;p50"/>
          <p:cNvSpPr txBox="1"/>
          <p:nvPr/>
        </p:nvSpPr>
        <p:spPr>
          <a:xfrm>
            <a:off x="1942201" y="496888"/>
            <a:ext cx="832903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509D"/>
                </a:solidFill>
                <a:latin typeface="Arial"/>
                <a:ea typeface="Arial"/>
                <a:cs typeface="Arial"/>
                <a:sym typeface="Arial"/>
              </a:rPr>
              <a:t>FOLLOW KDIGO</a:t>
            </a:r>
            <a:endParaRPr sz="1400" b="0" i="0" u="none" strike="noStrike" cap="none">
              <a:solidFill>
                <a:srgbClr val="000000"/>
              </a:solidFill>
              <a:latin typeface="Arial"/>
              <a:ea typeface="Arial"/>
              <a:cs typeface="Arial"/>
              <a:sym typeface="Arial"/>
            </a:endParaRPr>
          </a:p>
        </p:txBody>
      </p:sp>
      <p:grpSp>
        <p:nvGrpSpPr>
          <p:cNvPr id="370" name="Google Shape;370;p50"/>
          <p:cNvGrpSpPr/>
          <p:nvPr/>
        </p:nvGrpSpPr>
        <p:grpSpPr>
          <a:xfrm>
            <a:off x="4300141" y="1600200"/>
            <a:ext cx="3613150" cy="4465320"/>
            <a:chOff x="2971800" y="1524000"/>
            <a:chExt cx="3613150" cy="4465320"/>
          </a:xfrm>
        </p:grpSpPr>
        <p:pic>
          <p:nvPicPr>
            <p:cNvPr id="371" name="Google Shape;371;p50"/>
            <p:cNvPicPr preferRelativeResize="0"/>
            <p:nvPr/>
          </p:nvPicPr>
          <p:blipFill rotWithShape="1">
            <a:blip r:embed="rId5">
              <a:alphaModFix/>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372" name="Google Shape;372;p50"/>
            <p:cNvPicPr preferRelativeResize="0"/>
            <p:nvPr/>
          </p:nvPicPr>
          <p:blipFill rotWithShape="1">
            <a:blip r:embed="rId6">
              <a:alphaModFix/>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373" name="Google Shape;373;p50"/>
            <p:cNvSpPr txBox="1"/>
            <p:nvPr/>
          </p:nvSpPr>
          <p:spPr>
            <a:xfrm>
              <a:off x="4151313" y="2860675"/>
              <a:ext cx="1716087"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374" name="Google Shape;374;p50"/>
            <p:cNvSpPr txBox="1"/>
            <p:nvPr/>
          </p:nvSpPr>
          <p:spPr>
            <a:xfrm>
              <a:off x="4038600" y="4125913"/>
              <a:ext cx="1939925"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375" name="Google Shape;375;p50"/>
            <p:cNvSpPr txBox="1"/>
            <p:nvPr/>
          </p:nvSpPr>
          <p:spPr>
            <a:xfrm>
              <a:off x="4114800" y="1676400"/>
              <a:ext cx="2470150"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www.kdigo.org</a:t>
              </a:r>
              <a:endParaRPr sz="1400" b="0" i="0" u="none" strike="noStrike" cap="none">
                <a:solidFill>
                  <a:srgbClr val="000000"/>
                </a:solidFill>
                <a:latin typeface="Arial"/>
                <a:ea typeface="Arial"/>
                <a:cs typeface="Arial"/>
                <a:sym typeface="Arial"/>
              </a:endParaRPr>
            </a:p>
          </p:txBody>
        </p:sp>
        <p:pic>
          <p:nvPicPr>
            <p:cNvPr id="376" name="Google Shape;376;p50" descr="KDIGO_LogoColor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71800" y="1524000"/>
              <a:ext cx="931863" cy="838200"/>
            </a:xfrm>
            <a:prstGeom prst="rect">
              <a:avLst/>
            </a:prstGeom>
            <a:noFill/>
            <a:ln>
              <a:noFill/>
            </a:ln>
          </p:spPr>
        </p:pic>
        <p:sp>
          <p:nvSpPr>
            <p:cNvPr id="377" name="Google Shape;377;p50"/>
            <p:cNvSpPr txBox="1"/>
            <p:nvPr/>
          </p:nvSpPr>
          <p:spPr>
            <a:xfrm>
              <a:off x="4114800" y="5334000"/>
              <a:ext cx="1939925"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pic>
          <p:nvPicPr>
            <p:cNvPr id="378" name="Google Shape;378;p50" descr="instagram-Logo-PNG-Transparent-Background-download.png"/>
            <p:cNvPicPr preferRelativeResize="0"/>
            <p:nvPr/>
          </p:nvPicPr>
          <p:blipFill rotWithShape="1">
            <a:blip r:embed="rId8">
              <a:alphaModFix/>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379" name="Google Shape;379;p50"/>
          <p:cNvSpPr txBox="1"/>
          <p:nvPr/>
        </p:nvSpPr>
        <p:spPr>
          <a:xfrm>
            <a:off x="13854428" y="-788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1"/>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230331" lvl="0" indent="-230331" algn="l" rtl="0">
              <a:lnSpc>
                <a:spcPct val="90000"/>
              </a:lnSpc>
              <a:spcBef>
                <a:spcPts val="0"/>
              </a:spcBef>
              <a:spcAft>
                <a:spcPts val="0"/>
              </a:spcAft>
              <a:buClr>
                <a:schemeClr val="dk2"/>
              </a:buClr>
              <a:buSzPts val="2400"/>
              <a:buFont typeface="Arial"/>
              <a:buChar char="•"/>
            </a:pPr>
            <a:r>
              <a:rPr lang="en-US" sz="2400"/>
              <a:t>Terminology</a:t>
            </a:r>
            <a:endParaRPr/>
          </a:p>
          <a:p>
            <a:pPr marL="230331" lvl="0" indent="-230331" algn="l" rtl="0">
              <a:lnSpc>
                <a:spcPct val="90000"/>
              </a:lnSpc>
              <a:spcBef>
                <a:spcPts val="1200"/>
              </a:spcBef>
              <a:spcAft>
                <a:spcPts val="0"/>
              </a:spcAft>
              <a:buClr>
                <a:schemeClr val="dk2"/>
              </a:buClr>
              <a:buSzPts val="2400"/>
              <a:buFont typeface="Arial"/>
              <a:buChar char="•"/>
            </a:pPr>
            <a:r>
              <a:rPr lang="en-US" sz="2400"/>
              <a:t>Pathogenesis</a:t>
            </a:r>
            <a:endParaRPr/>
          </a:p>
          <a:p>
            <a:pPr marL="230331" lvl="0" indent="-230331" algn="l" rtl="0">
              <a:lnSpc>
                <a:spcPct val="90000"/>
              </a:lnSpc>
              <a:spcBef>
                <a:spcPts val="1200"/>
              </a:spcBef>
              <a:spcAft>
                <a:spcPts val="0"/>
              </a:spcAft>
              <a:buClr>
                <a:schemeClr val="dk2"/>
              </a:buClr>
              <a:buSzPts val="2400"/>
              <a:buFont typeface="Arial"/>
              <a:buChar char="•"/>
            </a:pPr>
            <a:r>
              <a:rPr lang="en-US" sz="2400"/>
              <a:t>Biomarkers and Prediction of Prognosis</a:t>
            </a:r>
            <a:endParaRPr/>
          </a:p>
          <a:p>
            <a:pPr marL="230331" lvl="0" indent="-230331" algn="l" rtl="0">
              <a:lnSpc>
                <a:spcPct val="90000"/>
              </a:lnSpc>
              <a:spcBef>
                <a:spcPts val="1200"/>
              </a:spcBef>
              <a:spcAft>
                <a:spcPts val="0"/>
              </a:spcAft>
              <a:buClr>
                <a:schemeClr val="dk2"/>
              </a:buClr>
              <a:buSzPts val="2400"/>
              <a:buFont typeface="Arial"/>
              <a:buChar char="•"/>
            </a:pPr>
            <a:r>
              <a:rPr lang="en-US" sz="2400"/>
              <a:t>Treatment</a:t>
            </a:r>
            <a:endParaRPr/>
          </a:p>
          <a:p>
            <a:pPr marL="230331" lvl="0" indent="-230331" algn="l" rtl="0">
              <a:lnSpc>
                <a:spcPct val="90000"/>
              </a:lnSpc>
              <a:spcBef>
                <a:spcPts val="1200"/>
              </a:spcBef>
              <a:spcAft>
                <a:spcPts val="0"/>
              </a:spcAft>
              <a:buClr>
                <a:schemeClr val="dk2"/>
              </a:buClr>
              <a:buSzPts val="2400"/>
              <a:buFont typeface="Arial"/>
              <a:buChar char="•"/>
            </a:pPr>
            <a:r>
              <a:rPr lang="en-US" sz="2400"/>
              <a:t>Future Studies</a:t>
            </a:r>
            <a:endParaRPr/>
          </a:p>
          <a:p>
            <a:pPr marL="230331" lvl="0" indent="-230331" algn="l" rtl="0">
              <a:lnSpc>
                <a:spcPct val="90000"/>
              </a:lnSpc>
              <a:spcBef>
                <a:spcPts val="1200"/>
              </a:spcBef>
              <a:spcAft>
                <a:spcPts val="0"/>
              </a:spcAft>
              <a:buClr>
                <a:schemeClr val="dk2"/>
              </a:buClr>
              <a:buSzPts val="2400"/>
              <a:buFont typeface="Arial"/>
              <a:buChar char="•"/>
            </a:pPr>
            <a:r>
              <a:rPr lang="en-US" sz="2400"/>
              <a:t>Clinical Vignette</a:t>
            </a:r>
            <a:endParaRPr sz="2400"/>
          </a:p>
        </p:txBody>
      </p:sp>
      <p:sp>
        <p:nvSpPr>
          <p:cNvPr id="74" name="Google Shape;74;p11"/>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Membranoproliferative Glomerulonephritis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2"/>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509D"/>
                </a:solidFill>
                <a:latin typeface="Arial"/>
                <a:ea typeface="Arial"/>
                <a:cs typeface="Arial"/>
                <a:sym typeface="Arial"/>
              </a:rPr>
              <a:t>TERMINOLOGY</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63350" y="448310"/>
            <a:ext cx="8901194" cy="5831987"/>
          </a:xfrm>
          <a:prstGeom prst="rect">
            <a:avLst/>
          </a:prstGeom>
          <a:noFill/>
          <a:ln>
            <a:noFill/>
          </a:ln>
        </p:spPr>
      </p:pic>
      <p:pic>
        <p:nvPicPr>
          <p:cNvPr id="86" name="Google Shape;86;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31588" y="6383576"/>
            <a:ext cx="3543579" cy="1787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5997" y="1901857"/>
            <a:ext cx="7175457" cy="4831315"/>
          </a:xfrm>
          <a:prstGeom prst="rect">
            <a:avLst/>
          </a:prstGeom>
          <a:noFill/>
          <a:ln>
            <a:noFill/>
          </a:ln>
        </p:spPr>
      </p:pic>
      <p:sp>
        <p:nvSpPr>
          <p:cNvPr id="93" name="Google Shape;93;p14"/>
          <p:cNvSpPr txBox="1">
            <a:spLocks noGrp="1"/>
          </p:cNvSpPr>
          <p:nvPr>
            <p:ph type="body" idx="4"/>
          </p:nvPr>
        </p:nvSpPr>
        <p:spPr>
          <a:xfrm>
            <a:off x="7647709" y="555980"/>
            <a:ext cx="4305300" cy="5566793"/>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While the term </a:t>
            </a:r>
            <a:r>
              <a:rPr lang="en-US" sz="2400" b="1"/>
              <a:t>“membranoproliferative” glomerulonephritis (GN) </a:t>
            </a:r>
            <a:r>
              <a:rPr lang="en-US" sz="2400"/>
              <a:t>retains value as a histologic descriptor of glomerular injury, our increasing understanding of C3 glomerulopathy (C3G) and the monoclonal gammopathies of renal signiﬁcance (MGRS) (paraprotein-associated kidney diseases) illustrate the need for nomenclature based on </a:t>
            </a:r>
            <a:r>
              <a:rPr lang="en-US" sz="2400" b="1"/>
              <a:t>pathogenesis and injury pattern</a:t>
            </a:r>
            <a:r>
              <a:rPr lang="en-US" sz="2400"/>
              <a:t>. </a:t>
            </a:r>
            <a:endParaRPr sz="2400"/>
          </a:p>
        </p:txBody>
      </p:sp>
      <p:sp>
        <p:nvSpPr>
          <p:cNvPr id="94" name="Google Shape;94;p14"/>
          <p:cNvSpPr/>
          <p:nvPr/>
        </p:nvSpPr>
        <p:spPr>
          <a:xfrm>
            <a:off x="1552916" y="1936217"/>
            <a:ext cx="5899788" cy="1432625"/>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5" name="Google Shape;95;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5996" y="371531"/>
            <a:ext cx="4256783" cy="1333516"/>
          </a:xfrm>
          <a:prstGeom prst="rect">
            <a:avLst/>
          </a:prstGeom>
          <a:noFill/>
          <a:ln>
            <a:noFill/>
          </a:ln>
        </p:spPr>
      </p:pic>
      <p:pic>
        <p:nvPicPr>
          <p:cNvPr id="96" name="Google Shape;96;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82804" y="6679209"/>
            <a:ext cx="3543579" cy="1787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body" idx="4"/>
          </p:nvPr>
        </p:nvSpPr>
        <p:spPr>
          <a:xfrm>
            <a:off x="249381" y="5798749"/>
            <a:ext cx="11255433" cy="10408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Over time, and with greater understanding of these diseases, using such a scheme may lead to the elimination of membranoproliferative GN as a distinct category of GN in clinical practice guidelines</a:t>
            </a:r>
            <a:endParaRPr/>
          </a:p>
        </p:txBody>
      </p:sp>
      <p:pic>
        <p:nvPicPr>
          <p:cNvPr id="102" name="Google Shape;102;p15"/>
          <p:cNvPicPr preferRelativeResize="0"/>
          <p:nvPr/>
        </p:nvPicPr>
        <p:blipFill rotWithShape="1">
          <a:blip r:embed="rId3">
            <a:alphaModFix/>
          </a:blip>
          <a:srcRect/>
          <a:stretch/>
        </p:blipFill>
        <p:spPr>
          <a:xfrm>
            <a:off x="1571798" y="293299"/>
            <a:ext cx="8610600" cy="5505450"/>
          </a:xfrm>
          <a:prstGeom prst="rect">
            <a:avLst/>
          </a:prstGeom>
          <a:noFill/>
          <a:ln>
            <a:noFill/>
          </a:ln>
        </p:spPr>
      </p:pic>
    </p:spTree>
  </p:cSld>
  <p:clrMapOvr>
    <a:masterClrMapping/>
  </p:clrMapOvr>
</p:sld>
</file>

<file path=ppt/theme/theme1.xml><?xml version="1.0" encoding="utf-8"?>
<a:theme xmlns:a="http://schemas.openxmlformats.org/drawingml/2006/main" name="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1784</Words>
  <Application>Microsoft Macintosh PowerPoint</Application>
  <PresentationFormat>Widescreen</PresentationFormat>
  <Paragraphs>141</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Courier New</vt:lpstr>
      <vt:lpstr>KDIGO Branded – Green</vt:lpstr>
      <vt:lpstr> MANAGEMENT AND TREATMENT OF GLOMERULAR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VIGNETTE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MANAGEMENT AND TREATMENT OF GLOMERULAR DISEASES</dc:title>
  <cp:lastModifiedBy>Tanya Green</cp:lastModifiedBy>
  <cp:revision>2</cp:revision>
  <dcterms:modified xsi:type="dcterms:W3CDTF">2020-04-17T09:54:44Z</dcterms:modified>
</cp:coreProperties>
</file>