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handoutMasterIdLst>
    <p:handoutMasterId r:id="rId72"/>
  </p:handoutMasterIdLst>
  <p:sldIdLst>
    <p:sldId id="440" r:id="rId2"/>
    <p:sldId id="571" r:id="rId3"/>
    <p:sldId id="478" r:id="rId4"/>
    <p:sldId id="522" r:id="rId5"/>
    <p:sldId id="523" r:id="rId6"/>
    <p:sldId id="524" r:id="rId7"/>
    <p:sldId id="595" r:id="rId8"/>
    <p:sldId id="577" r:id="rId9"/>
    <p:sldId id="525" r:id="rId10"/>
    <p:sldId id="526" r:id="rId11"/>
    <p:sldId id="549" r:id="rId12"/>
    <p:sldId id="563" r:id="rId13"/>
    <p:sldId id="564" r:id="rId14"/>
    <p:sldId id="529" r:id="rId15"/>
    <p:sldId id="530" r:id="rId16"/>
    <p:sldId id="579" r:id="rId17"/>
    <p:sldId id="594" r:id="rId18"/>
    <p:sldId id="581" r:id="rId19"/>
    <p:sldId id="582" r:id="rId20"/>
    <p:sldId id="565" r:id="rId21"/>
    <p:sldId id="566" r:id="rId22"/>
    <p:sldId id="534" r:id="rId23"/>
    <p:sldId id="583" r:id="rId24"/>
    <p:sldId id="584" r:id="rId25"/>
    <p:sldId id="585" r:id="rId26"/>
    <p:sldId id="586" r:id="rId27"/>
    <p:sldId id="587" r:id="rId28"/>
    <p:sldId id="588" r:id="rId29"/>
    <p:sldId id="567" r:id="rId30"/>
    <p:sldId id="568" r:id="rId31"/>
    <p:sldId id="589" r:id="rId32"/>
    <p:sldId id="542" r:id="rId33"/>
    <p:sldId id="573" r:id="rId34"/>
    <p:sldId id="543" r:id="rId35"/>
    <p:sldId id="544" r:id="rId36"/>
    <p:sldId id="590" r:id="rId37"/>
    <p:sldId id="591" r:id="rId38"/>
    <p:sldId id="592" r:id="rId39"/>
    <p:sldId id="593" r:id="rId40"/>
    <p:sldId id="578" r:id="rId41"/>
    <p:sldId id="574" r:id="rId42"/>
    <p:sldId id="527" r:id="rId43"/>
    <p:sldId id="550" r:id="rId44"/>
    <p:sldId id="528" r:id="rId45"/>
    <p:sldId id="554" r:id="rId46"/>
    <p:sldId id="553" r:id="rId47"/>
    <p:sldId id="575" r:id="rId48"/>
    <p:sldId id="531" r:id="rId49"/>
    <p:sldId id="532" r:id="rId50"/>
    <p:sldId id="572" r:id="rId51"/>
    <p:sldId id="555" r:id="rId52"/>
    <p:sldId id="556" r:id="rId53"/>
    <p:sldId id="576" r:id="rId54"/>
    <p:sldId id="535" r:id="rId55"/>
    <p:sldId id="536" r:id="rId56"/>
    <p:sldId id="537" r:id="rId57"/>
    <p:sldId id="538" r:id="rId58"/>
    <p:sldId id="540" r:id="rId59"/>
    <p:sldId id="558" r:id="rId60"/>
    <p:sldId id="559" r:id="rId61"/>
    <p:sldId id="541" r:id="rId62"/>
    <p:sldId id="545" r:id="rId63"/>
    <p:sldId id="560" r:id="rId64"/>
    <p:sldId id="546" r:id="rId65"/>
    <p:sldId id="561" r:id="rId66"/>
    <p:sldId id="562" r:id="rId67"/>
    <p:sldId id="503" r:id="rId68"/>
    <p:sldId id="521" r:id="rId69"/>
    <p:sldId id="476" r:id="rId70"/>
  </p:sldIdLst>
  <p:sldSz cx="9144000" cy="6858000" type="screen4x3"/>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92EAE7C6-D881-A449-8062-A020C30F5AB0}">
          <p14:sldIdLst>
            <p14:sldId id="440"/>
            <p14:sldId id="571"/>
            <p14:sldId id="478"/>
            <p14:sldId id="522"/>
            <p14:sldId id="523"/>
            <p14:sldId id="524"/>
            <p14:sldId id="595"/>
          </p14:sldIdLst>
        </p14:section>
        <p14:section name="aHUS" id="{E846972B-E618-4847-BAA1-B68A2ED05E46}">
          <p14:sldIdLst>
            <p14:sldId id="577"/>
            <p14:sldId id="525"/>
            <p14:sldId id="526"/>
            <p14:sldId id="549"/>
            <p14:sldId id="563"/>
            <p14:sldId id="564"/>
            <p14:sldId id="529"/>
            <p14:sldId id="530"/>
            <p14:sldId id="579"/>
            <p14:sldId id="594"/>
            <p14:sldId id="581"/>
            <p14:sldId id="582"/>
            <p14:sldId id="565"/>
            <p14:sldId id="566"/>
            <p14:sldId id="534"/>
            <p14:sldId id="583"/>
            <p14:sldId id="584"/>
            <p14:sldId id="585"/>
            <p14:sldId id="586"/>
            <p14:sldId id="587"/>
            <p14:sldId id="588"/>
            <p14:sldId id="567"/>
            <p14:sldId id="568"/>
            <p14:sldId id="589"/>
            <p14:sldId id="542"/>
            <p14:sldId id="573"/>
            <p14:sldId id="543"/>
            <p14:sldId id="544"/>
            <p14:sldId id="590"/>
            <p14:sldId id="591"/>
            <p14:sldId id="592"/>
            <p14:sldId id="593"/>
          </p14:sldIdLst>
        </p14:section>
        <p14:section name="C3G" id="{8C8EFE68-D789-3347-834E-1303CCC1BDC3}">
          <p14:sldIdLst>
            <p14:sldId id="578"/>
            <p14:sldId id="574"/>
            <p14:sldId id="527"/>
            <p14:sldId id="550"/>
            <p14:sldId id="528"/>
            <p14:sldId id="554"/>
            <p14:sldId id="553"/>
            <p14:sldId id="575"/>
            <p14:sldId id="531"/>
            <p14:sldId id="532"/>
            <p14:sldId id="572"/>
            <p14:sldId id="555"/>
            <p14:sldId id="556"/>
            <p14:sldId id="576"/>
            <p14:sldId id="535"/>
            <p14:sldId id="536"/>
            <p14:sldId id="537"/>
            <p14:sldId id="538"/>
            <p14:sldId id="540"/>
            <p14:sldId id="558"/>
            <p14:sldId id="559"/>
            <p14:sldId id="541"/>
            <p14:sldId id="545"/>
            <p14:sldId id="560"/>
            <p14:sldId id="546"/>
            <p14:sldId id="561"/>
            <p14:sldId id="562"/>
            <p14:sldId id="503"/>
          </p14:sldIdLst>
        </p14:section>
        <p14:section name="Summary" id="{42B2789D-474B-F343-A5FB-DA04F0473BE8}">
          <p14:sldIdLst>
            <p14:sldId id="521"/>
            <p14:sldId id="476"/>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M" initials="AM" lastIdx="3" clrIdx="0"/>
  <p:cmAuthor id="1" name="Ken Doyle" initials="KD"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C62A9"/>
    <a:srgbClr val="37A962"/>
    <a:srgbClr val="2A42D5"/>
    <a:srgbClr val="486E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58" autoAdjust="0"/>
    <p:restoredTop sz="89985" autoAdjust="0"/>
  </p:normalViewPr>
  <p:slideViewPr>
    <p:cSldViewPr>
      <p:cViewPr>
        <p:scale>
          <a:sx n="90" d="100"/>
          <a:sy n="90" d="100"/>
        </p:scale>
        <p:origin x="-1496" y="8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32" d="100"/>
        <a:sy n="132" d="100"/>
      </p:scale>
      <p:origin x="0" y="0"/>
    </p:cViewPr>
  </p:sorterViewPr>
  <p:notesViewPr>
    <p:cSldViewPr snapToGrid="0" snapToObjects="1">
      <p:cViewPr varScale="1">
        <p:scale>
          <a:sx n="164" d="100"/>
          <a:sy n="164" d="100"/>
        </p:scale>
        <p:origin x="-736"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notesMaster" Target="notesMasters/notesMaster1.xml"/><Relationship Id="rId72" Type="http://schemas.openxmlformats.org/officeDocument/2006/relationships/handoutMaster" Target="handoutMasters/handoutMaster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printerSettings" Target="printerSettings/printerSettings1.bin"/><Relationship Id="rId74" Type="http://schemas.openxmlformats.org/officeDocument/2006/relationships/commentAuthors" Target="commentAuthors.xml"/><Relationship Id="rId75" Type="http://schemas.openxmlformats.org/officeDocument/2006/relationships/presProps" Target="presProps.xml"/><Relationship Id="rId76" Type="http://schemas.openxmlformats.org/officeDocument/2006/relationships/viewProps" Target="viewProps.xml"/><Relationship Id="rId77" Type="http://schemas.openxmlformats.org/officeDocument/2006/relationships/theme" Target="theme/theme1.xml"/><Relationship Id="rId78"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61BC90-29F7-5747-8C9A-29574C42C6C7}" type="doc">
      <dgm:prSet loTypeId="urn:microsoft.com/office/officeart/2005/8/layout/orgChart1" loCatId="" qsTypeId="urn:microsoft.com/office/officeart/2005/8/quickstyle/simple3" qsCatId="simple" csTypeId="urn:microsoft.com/office/officeart/2005/8/colors/colorful3" csCatId="colorful" phldr="1"/>
      <dgm:spPr/>
      <dgm:t>
        <a:bodyPr/>
        <a:lstStyle/>
        <a:p>
          <a:endParaRPr lang="en-US"/>
        </a:p>
      </dgm:t>
    </dgm:pt>
    <dgm:pt modelId="{A98F1E02-0D85-904D-AA36-314D50A106C0}">
      <dgm:prSet phldrT="[Text]" custT="1"/>
      <dgm:spPr>
        <a:xfrm>
          <a:off x="2289771" y="68730"/>
          <a:ext cx="1259917" cy="629958"/>
        </a:xfrm>
        <a:gradFill rotWithShape="0">
          <a:gsLst>
            <a:gs pos="0">
              <a:srgbClr val="C0504D">
                <a:hueOff val="0"/>
                <a:satOff val="0"/>
                <a:lumOff val="0"/>
                <a:alphaOff val="0"/>
                <a:tint val="50000"/>
                <a:satMod val="300000"/>
              </a:srgbClr>
            </a:gs>
            <a:gs pos="35000">
              <a:srgbClr val="C0504D">
                <a:hueOff val="0"/>
                <a:satOff val="0"/>
                <a:lumOff val="0"/>
                <a:alphaOff val="0"/>
                <a:tint val="37000"/>
                <a:satMod val="300000"/>
              </a:srgbClr>
            </a:gs>
            <a:gs pos="100000">
              <a:srgbClr val="C0504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sz="1000" dirty="0">
              <a:solidFill>
                <a:sysClr val="windowText" lastClr="000000"/>
              </a:solidFill>
              <a:latin typeface="Arial" panose="020B0604020202020204" pitchFamily="34" charset="0"/>
              <a:ea typeface="+mn-ea"/>
              <a:cs typeface="Arial" panose="020B0604020202020204" pitchFamily="34" charset="0"/>
            </a:rPr>
            <a:t>Clinical diagnosis </a:t>
          </a:r>
        </a:p>
        <a:p>
          <a:r>
            <a:rPr lang="en-US" sz="1000" dirty="0">
              <a:solidFill>
                <a:sysClr val="windowText" lastClr="000000"/>
              </a:solidFill>
              <a:latin typeface="Arial" panose="020B0604020202020204" pitchFamily="34" charset="0"/>
              <a:ea typeface="+mn-ea"/>
              <a:cs typeface="Arial" panose="020B0604020202020204" pitchFamily="34" charset="0"/>
            </a:rPr>
            <a:t>of </a:t>
          </a:r>
        </a:p>
        <a:p>
          <a:r>
            <a:rPr lang="en-US" sz="1000" dirty="0" err="1">
              <a:solidFill>
                <a:sysClr val="windowText" lastClr="000000"/>
              </a:solidFill>
              <a:latin typeface="Arial" panose="020B0604020202020204" pitchFamily="34" charset="0"/>
              <a:ea typeface="+mn-ea"/>
              <a:cs typeface="Arial" panose="020B0604020202020204" pitchFamily="34" charset="0"/>
            </a:rPr>
            <a:t>aHUS</a:t>
          </a:r>
          <a:endParaRPr lang="en-US" sz="1000" dirty="0">
            <a:solidFill>
              <a:sysClr val="windowText" lastClr="000000"/>
            </a:solidFill>
            <a:latin typeface="Arial" panose="020B0604020202020204" pitchFamily="34" charset="0"/>
            <a:ea typeface="+mn-ea"/>
            <a:cs typeface="Arial" panose="020B0604020202020204" pitchFamily="34" charset="0"/>
          </a:endParaRPr>
        </a:p>
      </dgm:t>
    </dgm:pt>
    <dgm:pt modelId="{E8486658-7EAE-0346-A556-694D002845EE}" type="parTrans" cxnId="{FED12695-E6F5-F449-9DE8-09CFCAFECF9B}">
      <dgm:prSet/>
      <dgm:spPr/>
      <dgm:t>
        <a:bodyPr/>
        <a:lstStyle/>
        <a:p>
          <a:endParaRPr lang="en-US"/>
        </a:p>
      </dgm:t>
    </dgm:pt>
    <dgm:pt modelId="{93F5AA9F-0973-DF48-A53D-03A4ECB180B0}" type="sibTrans" cxnId="{FED12695-E6F5-F449-9DE8-09CFCAFECF9B}">
      <dgm:prSet/>
      <dgm:spPr/>
      <dgm:t>
        <a:bodyPr/>
        <a:lstStyle/>
        <a:p>
          <a:endParaRPr lang="en-US"/>
        </a:p>
      </dgm:t>
    </dgm:pt>
    <dgm:pt modelId="{2C40C84A-9BDD-0548-A9F0-6B59F48626CF}" type="asst">
      <dgm:prSet phldrT="[Text]" custT="1"/>
      <dgm:spPr>
        <a:xfrm>
          <a:off x="1527520" y="963272"/>
          <a:ext cx="1259917" cy="629958"/>
        </a:xfrm>
        <a:gradFill rotWithShape="0">
          <a:gsLst>
            <a:gs pos="0">
              <a:srgbClr val="8064A2">
                <a:hueOff val="0"/>
                <a:satOff val="0"/>
                <a:lumOff val="0"/>
                <a:alphaOff val="0"/>
                <a:tint val="50000"/>
                <a:satMod val="300000"/>
              </a:srgbClr>
            </a:gs>
            <a:gs pos="35000">
              <a:srgbClr val="8064A2">
                <a:hueOff val="0"/>
                <a:satOff val="0"/>
                <a:lumOff val="0"/>
                <a:alphaOff val="0"/>
                <a:tint val="37000"/>
                <a:satMod val="300000"/>
              </a:srgbClr>
            </a:gs>
            <a:gs pos="100000">
              <a:srgbClr val="8064A2">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sz="1000">
              <a:solidFill>
                <a:sysClr val="windowText" lastClr="000000"/>
              </a:solidFill>
              <a:latin typeface="Arial" panose="020B0604020202020204" pitchFamily="34" charset="0"/>
              <a:ea typeface="+mn-ea"/>
              <a:cs typeface="Arial" panose="020B0604020202020204" pitchFamily="34" charset="0"/>
            </a:rPr>
            <a:t>High titer </a:t>
          </a:r>
        </a:p>
        <a:p>
          <a:r>
            <a:rPr lang="en-US" sz="1000">
              <a:solidFill>
                <a:sysClr val="windowText" lastClr="000000"/>
              </a:solidFill>
              <a:latin typeface="Arial" panose="020B0604020202020204" pitchFamily="34" charset="0"/>
              <a:ea typeface="+mn-ea"/>
              <a:cs typeface="Arial" panose="020B0604020202020204" pitchFamily="34" charset="0"/>
            </a:rPr>
            <a:t>FH autoantibody</a:t>
          </a:r>
          <a:r>
            <a:rPr lang="en-US" sz="1000" baseline="30000">
              <a:solidFill>
                <a:sysClr val="windowText" lastClr="000000"/>
              </a:solidFill>
              <a:latin typeface="Arial" panose="020B0604020202020204" pitchFamily="34" charset="0"/>
              <a:ea typeface="+mn-ea"/>
              <a:cs typeface="Arial" panose="020B0604020202020204" pitchFamily="34" charset="0"/>
            </a:rPr>
            <a:t>1</a:t>
          </a:r>
          <a:r>
            <a:rPr lang="en-US" sz="1000">
              <a:solidFill>
                <a:sysClr val="windowText" lastClr="000000"/>
              </a:solidFill>
              <a:latin typeface="Arial" panose="020B0604020202020204" pitchFamily="34" charset="0"/>
              <a:ea typeface="+mn-ea"/>
              <a:cs typeface="Arial" panose="020B0604020202020204" pitchFamily="34" charset="0"/>
            </a:rPr>
            <a:t> </a:t>
          </a:r>
          <a:r>
            <a:rPr lang="en-US" sz="1000" baseline="30000">
              <a:solidFill>
                <a:sysClr val="windowText" lastClr="000000"/>
              </a:solidFill>
              <a:latin typeface="Arial" panose="020B0604020202020204" pitchFamily="34" charset="0"/>
              <a:ea typeface="+mn-ea"/>
              <a:cs typeface="Arial" panose="020B0604020202020204" pitchFamily="34" charset="0"/>
            </a:rPr>
            <a:t> </a:t>
          </a:r>
        </a:p>
      </dgm:t>
    </dgm:pt>
    <dgm:pt modelId="{E80AABD6-A44F-4649-81C8-F611514325D4}" type="parTrans" cxnId="{E2366E16-8533-FC4B-A530-0FB345AB2C39}">
      <dgm:prSet/>
      <dgm:spPr>
        <a:xfrm>
          <a:off x="2787438" y="698689"/>
          <a:ext cx="132291" cy="579562"/>
        </a:xfrm>
        <a:noFill/>
        <a:ln w="25400" cap="flat" cmpd="sng" algn="ctr">
          <a:solidFill>
            <a:srgbClr val="8064A2">
              <a:hueOff val="0"/>
              <a:satOff val="0"/>
              <a:lumOff val="0"/>
              <a:alphaOff val="0"/>
            </a:srgbClr>
          </a:solidFill>
          <a:prstDash val="solid"/>
        </a:ln>
        <a:effectLst/>
      </dgm:spPr>
      <dgm:t>
        <a:bodyPr/>
        <a:lstStyle/>
        <a:p>
          <a:endParaRPr lang="en-US"/>
        </a:p>
      </dgm:t>
    </dgm:pt>
    <dgm:pt modelId="{02C7E9CA-F366-7D4E-9165-6AB847D27735}" type="sibTrans" cxnId="{E2366E16-8533-FC4B-A530-0FB345AB2C39}">
      <dgm:prSet/>
      <dgm:spPr/>
      <dgm:t>
        <a:bodyPr/>
        <a:lstStyle/>
        <a:p>
          <a:endParaRPr lang="en-US"/>
        </a:p>
      </dgm:t>
    </dgm:pt>
    <dgm:pt modelId="{837F241D-22C2-C24D-B5BC-F08CC8E2632E}">
      <dgm:prSet phldrT="[Text]" custT="1"/>
      <dgm:spPr>
        <a:xfrm>
          <a:off x="765270" y="1857813"/>
          <a:ext cx="1259917" cy="629958"/>
        </a:xfrm>
        <a:gradFill rotWithShape="0">
          <a:gsLst>
            <a:gs pos="0">
              <a:srgbClr val="8064A2">
                <a:hueOff val="0"/>
                <a:satOff val="0"/>
                <a:lumOff val="0"/>
                <a:alphaOff val="0"/>
                <a:tint val="50000"/>
                <a:satMod val="300000"/>
              </a:srgbClr>
            </a:gs>
            <a:gs pos="35000">
              <a:srgbClr val="8064A2">
                <a:hueOff val="0"/>
                <a:satOff val="0"/>
                <a:lumOff val="0"/>
                <a:alphaOff val="0"/>
                <a:tint val="37000"/>
                <a:satMod val="300000"/>
              </a:srgbClr>
            </a:gs>
            <a:gs pos="100000">
              <a:srgbClr val="8064A2">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sz="1000">
              <a:solidFill>
                <a:sysClr val="windowText" lastClr="000000"/>
              </a:solidFill>
              <a:latin typeface="Arial" panose="020B0604020202020204" pitchFamily="34" charset="0"/>
              <a:ea typeface="+mn-ea"/>
              <a:cs typeface="Arial" panose="020B0604020202020204" pitchFamily="34" charset="0"/>
            </a:rPr>
            <a:t>Plasma therapy</a:t>
          </a:r>
          <a:r>
            <a:rPr lang="en-US" sz="1000" baseline="30000">
              <a:solidFill>
                <a:sysClr val="windowText" lastClr="000000"/>
              </a:solidFill>
              <a:latin typeface="Arial" panose="020B0604020202020204" pitchFamily="34" charset="0"/>
              <a:ea typeface="+mn-ea"/>
              <a:cs typeface="Arial" panose="020B0604020202020204" pitchFamily="34" charset="0"/>
            </a:rPr>
            <a:t>2</a:t>
          </a:r>
        </a:p>
      </dgm:t>
    </dgm:pt>
    <dgm:pt modelId="{22115E21-522D-1147-A53B-12CB2B3AD522}" type="parTrans" cxnId="{D4B982D1-997C-6843-8BC6-C7ED1454F28F}">
      <dgm:prSet/>
      <dgm:spPr>
        <a:xfrm>
          <a:off x="1395229" y="698689"/>
          <a:ext cx="1524500" cy="1159124"/>
        </a:xfrm>
        <a:noFill/>
        <a:ln w="25400" cap="flat" cmpd="sng" algn="ctr">
          <a:solidFill>
            <a:srgbClr val="8064A2">
              <a:hueOff val="0"/>
              <a:satOff val="0"/>
              <a:lumOff val="0"/>
              <a:alphaOff val="0"/>
            </a:srgbClr>
          </a:solidFill>
          <a:prstDash val="solid"/>
        </a:ln>
        <a:effectLst/>
      </dgm:spPr>
      <dgm:t>
        <a:bodyPr/>
        <a:lstStyle/>
        <a:p>
          <a:endParaRPr lang="en-US"/>
        </a:p>
      </dgm:t>
    </dgm:pt>
    <dgm:pt modelId="{6DEE0D01-E3B4-E849-AF38-49F83965CC9F}" type="sibTrans" cxnId="{D4B982D1-997C-6843-8BC6-C7ED1454F28F}">
      <dgm:prSet/>
      <dgm:spPr/>
      <dgm:t>
        <a:bodyPr/>
        <a:lstStyle/>
        <a:p>
          <a:endParaRPr lang="en-US"/>
        </a:p>
      </dgm:t>
    </dgm:pt>
    <dgm:pt modelId="{3E42DB58-8FFE-4E49-8990-DC1A9C4AEB17}">
      <dgm:prSet phldrT="[Text]" custT="1"/>
      <dgm:spPr>
        <a:xfrm>
          <a:off x="3814271" y="1857813"/>
          <a:ext cx="1259917" cy="629958"/>
        </a:xfrm>
        <a:gradFill rotWithShape="0">
          <a:gsLst>
            <a:gs pos="0">
              <a:srgbClr val="8064A2">
                <a:hueOff val="0"/>
                <a:satOff val="0"/>
                <a:lumOff val="0"/>
                <a:alphaOff val="0"/>
                <a:tint val="50000"/>
                <a:satMod val="300000"/>
              </a:srgbClr>
            </a:gs>
            <a:gs pos="35000">
              <a:srgbClr val="8064A2">
                <a:hueOff val="0"/>
                <a:satOff val="0"/>
                <a:lumOff val="0"/>
                <a:alphaOff val="0"/>
                <a:tint val="37000"/>
                <a:satMod val="300000"/>
              </a:srgbClr>
            </a:gs>
            <a:gs pos="100000">
              <a:srgbClr val="8064A2">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sz="1000">
              <a:solidFill>
                <a:sysClr val="windowText" lastClr="000000"/>
              </a:solidFill>
              <a:latin typeface="Arial" panose="020B0604020202020204" pitchFamily="34" charset="0"/>
              <a:ea typeface="+mn-ea"/>
              <a:cs typeface="Arial" panose="020B0604020202020204" pitchFamily="34" charset="0"/>
            </a:rPr>
            <a:t>Eculizumab</a:t>
          </a:r>
        </a:p>
      </dgm:t>
    </dgm:pt>
    <dgm:pt modelId="{8D76E64D-26F7-DB48-B7CB-D43D41718C6C}" type="parTrans" cxnId="{3430E64C-6748-784B-B91F-F1D8D7886FA9}">
      <dgm:prSet/>
      <dgm:spPr>
        <a:xfrm>
          <a:off x="2919729" y="698689"/>
          <a:ext cx="1524500" cy="1159124"/>
        </a:xfrm>
        <a:noFill/>
        <a:ln w="25400" cap="flat" cmpd="sng" algn="ctr">
          <a:solidFill>
            <a:srgbClr val="8064A2">
              <a:hueOff val="0"/>
              <a:satOff val="0"/>
              <a:lumOff val="0"/>
              <a:alphaOff val="0"/>
            </a:srgbClr>
          </a:solidFill>
          <a:prstDash val="solid"/>
        </a:ln>
        <a:effectLst/>
      </dgm:spPr>
      <dgm:t>
        <a:bodyPr/>
        <a:lstStyle/>
        <a:p>
          <a:endParaRPr lang="en-US"/>
        </a:p>
      </dgm:t>
    </dgm:pt>
    <dgm:pt modelId="{3149344D-7934-8645-AC93-0537BECE2805}" type="sibTrans" cxnId="{3430E64C-6748-784B-B91F-F1D8D7886FA9}">
      <dgm:prSet/>
      <dgm:spPr/>
      <dgm:t>
        <a:bodyPr/>
        <a:lstStyle/>
        <a:p>
          <a:endParaRPr lang="en-US"/>
        </a:p>
      </dgm:t>
    </dgm:pt>
    <dgm:pt modelId="{FA0E773E-D21B-0D43-89AA-3C47460C2BB2}">
      <dgm:prSet phldrT="[Text]" custT="1"/>
      <dgm:spPr>
        <a:xfrm>
          <a:off x="1527520" y="2752355"/>
          <a:ext cx="1259917" cy="629958"/>
        </a:xfrm>
        <a:gradFill rotWithShape="0">
          <a:gsLst>
            <a:gs pos="0">
              <a:srgbClr val="4BACC6">
                <a:hueOff val="0"/>
                <a:satOff val="0"/>
                <a:lumOff val="0"/>
                <a:alphaOff val="0"/>
                <a:tint val="50000"/>
                <a:satMod val="300000"/>
              </a:srgbClr>
            </a:gs>
            <a:gs pos="35000">
              <a:srgbClr val="4BACC6">
                <a:hueOff val="0"/>
                <a:satOff val="0"/>
                <a:lumOff val="0"/>
                <a:alphaOff val="0"/>
                <a:tint val="37000"/>
                <a:satMod val="300000"/>
              </a:srgbClr>
            </a:gs>
            <a:gs pos="100000">
              <a:srgbClr val="4BACC6">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sz="1000">
              <a:solidFill>
                <a:sysClr val="windowText" lastClr="000000"/>
              </a:solidFill>
              <a:latin typeface="Arial" panose="020B0604020202020204" pitchFamily="34" charset="0"/>
              <a:ea typeface="+mn-ea"/>
              <a:cs typeface="Arial" panose="020B0604020202020204" pitchFamily="34" charset="0"/>
            </a:rPr>
            <a:t>Continue plasma therapy indefinitely</a:t>
          </a:r>
          <a:r>
            <a:rPr lang="en-US" sz="1000" baseline="30000">
              <a:solidFill>
                <a:sysClr val="windowText" lastClr="000000"/>
              </a:solidFill>
              <a:latin typeface="Arial" panose="020B0604020202020204" pitchFamily="34" charset="0"/>
              <a:ea typeface="+mn-ea"/>
              <a:cs typeface="Arial" panose="020B0604020202020204" pitchFamily="34" charset="0"/>
            </a:rPr>
            <a:t>4</a:t>
          </a:r>
          <a:r>
            <a:rPr lang="en-US" sz="1000">
              <a:solidFill>
                <a:sysClr val="windowText" lastClr="000000"/>
              </a:solidFill>
              <a:latin typeface="Arial" panose="020B0604020202020204" pitchFamily="34" charset="0"/>
              <a:ea typeface="+mn-ea"/>
              <a:cs typeface="Arial" panose="020B0604020202020204" pitchFamily="34" charset="0"/>
            </a:rPr>
            <a:t> </a:t>
          </a:r>
        </a:p>
      </dgm:t>
    </dgm:pt>
    <dgm:pt modelId="{D3B2E44E-08B2-7249-B996-138903146A97}" type="parTrans" cxnId="{283519EA-A690-B740-8395-408AAAFEF93C}">
      <dgm:prSet/>
      <dgm:spPr>
        <a:xfrm>
          <a:off x="1395229" y="2487772"/>
          <a:ext cx="762250" cy="264582"/>
        </a:xfrm>
        <a:noFill/>
        <a:ln w="25400" cap="flat" cmpd="sng" algn="ctr">
          <a:solidFill>
            <a:srgbClr val="4BACC6">
              <a:hueOff val="0"/>
              <a:satOff val="0"/>
              <a:lumOff val="0"/>
              <a:alphaOff val="0"/>
            </a:srgbClr>
          </a:solidFill>
          <a:prstDash val="solid"/>
        </a:ln>
        <a:effectLst/>
      </dgm:spPr>
      <dgm:t>
        <a:bodyPr/>
        <a:lstStyle/>
        <a:p>
          <a:endParaRPr lang="en-US"/>
        </a:p>
      </dgm:t>
    </dgm:pt>
    <dgm:pt modelId="{4F83D8B0-ABF9-1145-B31E-53D7713329F3}" type="sibTrans" cxnId="{283519EA-A690-B740-8395-408AAAFEF93C}">
      <dgm:prSet/>
      <dgm:spPr/>
      <dgm:t>
        <a:bodyPr/>
        <a:lstStyle/>
        <a:p>
          <a:endParaRPr lang="en-US"/>
        </a:p>
      </dgm:t>
    </dgm:pt>
    <dgm:pt modelId="{08FF3193-E2B1-6042-AC5C-9C723F355FD1}">
      <dgm:prSet phldrT="[Text]" custT="1"/>
      <dgm:spPr>
        <a:xfrm>
          <a:off x="4576521" y="2752355"/>
          <a:ext cx="1259917" cy="629958"/>
        </a:xfrm>
        <a:gradFill rotWithShape="0">
          <a:gsLst>
            <a:gs pos="0">
              <a:srgbClr val="4BACC6">
                <a:hueOff val="0"/>
                <a:satOff val="0"/>
                <a:lumOff val="0"/>
                <a:alphaOff val="0"/>
                <a:tint val="50000"/>
                <a:satMod val="300000"/>
              </a:srgbClr>
            </a:gs>
            <a:gs pos="35000">
              <a:srgbClr val="4BACC6">
                <a:hueOff val="0"/>
                <a:satOff val="0"/>
                <a:lumOff val="0"/>
                <a:alphaOff val="0"/>
                <a:tint val="37000"/>
                <a:satMod val="300000"/>
              </a:srgbClr>
            </a:gs>
            <a:gs pos="100000">
              <a:srgbClr val="4BACC6">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sz="1000">
              <a:solidFill>
                <a:sysClr val="windowText" lastClr="000000"/>
              </a:solidFill>
              <a:latin typeface="Arial" panose="020B0604020202020204" pitchFamily="34" charset="0"/>
              <a:ea typeface="+mn-ea"/>
              <a:cs typeface="Arial" panose="020B0604020202020204" pitchFamily="34" charset="0"/>
            </a:rPr>
            <a:t>Continue eculizumab  therapy indefinitely</a:t>
          </a:r>
          <a:r>
            <a:rPr lang="en-US" sz="1000" baseline="30000">
              <a:solidFill>
                <a:sysClr val="windowText" lastClr="000000"/>
              </a:solidFill>
              <a:latin typeface="Arial" panose="020B0604020202020204" pitchFamily="34" charset="0"/>
              <a:ea typeface="+mn-ea"/>
              <a:cs typeface="Arial" panose="020B0604020202020204" pitchFamily="34" charset="0"/>
            </a:rPr>
            <a:t>4</a:t>
          </a:r>
          <a:r>
            <a:rPr lang="en-US" sz="1000">
              <a:solidFill>
                <a:sysClr val="windowText" lastClr="000000"/>
              </a:solidFill>
              <a:latin typeface="Arial" panose="020B0604020202020204" pitchFamily="34" charset="0"/>
              <a:ea typeface="+mn-ea"/>
              <a:cs typeface="Arial" panose="020B0604020202020204" pitchFamily="34" charset="0"/>
            </a:rPr>
            <a:t> </a:t>
          </a:r>
        </a:p>
      </dgm:t>
    </dgm:pt>
    <dgm:pt modelId="{3DBC2E13-18FF-644B-AA5D-7ABB4633762C}" type="parTrans" cxnId="{57B568E6-7098-A448-A455-FFC1970516F8}">
      <dgm:prSet/>
      <dgm:spPr>
        <a:xfrm>
          <a:off x="4444230" y="2487772"/>
          <a:ext cx="762250" cy="264582"/>
        </a:xfrm>
        <a:noFill/>
        <a:ln w="25400" cap="flat" cmpd="sng" algn="ctr">
          <a:solidFill>
            <a:srgbClr val="4BACC6">
              <a:hueOff val="0"/>
              <a:satOff val="0"/>
              <a:lumOff val="0"/>
              <a:alphaOff val="0"/>
            </a:srgbClr>
          </a:solidFill>
          <a:prstDash val="solid"/>
        </a:ln>
        <a:effectLst/>
      </dgm:spPr>
      <dgm:t>
        <a:bodyPr/>
        <a:lstStyle/>
        <a:p>
          <a:endParaRPr lang="en-US"/>
        </a:p>
      </dgm:t>
    </dgm:pt>
    <dgm:pt modelId="{6A8C74E8-C02A-E145-97D5-157838B59ACE}" type="sibTrans" cxnId="{57B568E6-7098-A448-A455-FFC1970516F8}">
      <dgm:prSet/>
      <dgm:spPr/>
      <dgm:t>
        <a:bodyPr/>
        <a:lstStyle/>
        <a:p>
          <a:endParaRPr lang="en-US"/>
        </a:p>
      </dgm:t>
    </dgm:pt>
    <dgm:pt modelId="{6A1A6AD9-BC1F-004E-AABA-E4931767459C}">
      <dgm:prSet phldrT="[Text]" custT="1"/>
      <dgm:spPr>
        <a:xfrm>
          <a:off x="3020" y="2752355"/>
          <a:ext cx="1259917" cy="629958"/>
        </a:xfrm>
        <a:gradFill rotWithShape="0">
          <a:gsLst>
            <a:gs pos="0">
              <a:srgbClr val="4BACC6">
                <a:hueOff val="0"/>
                <a:satOff val="0"/>
                <a:lumOff val="0"/>
                <a:alphaOff val="0"/>
                <a:tint val="50000"/>
                <a:satMod val="300000"/>
              </a:srgbClr>
            </a:gs>
            <a:gs pos="35000">
              <a:srgbClr val="4BACC6">
                <a:hueOff val="0"/>
                <a:satOff val="0"/>
                <a:lumOff val="0"/>
                <a:alphaOff val="0"/>
                <a:tint val="37000"/>
                <a:satMod val="300000"/>
              </a:srgbClr>
            </a:gs>
            <a:gs pos="100000">
              <a:srgbClr val="4BACC6">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sz="1000">
              <a:solidFill>
                <a:sysClr val="windowText" lastClr="000000"/>
              </a:solidFill>
              <a:latin typeface="Arial" panose="020B0604020202020204" pitchFamily="34" charset="0"/>
              <a:ea typeface="+mn-ea"/>
              <a:cs typeface="Arial" panose="020B0604020202020204" pitchFamily="34" charset="0"/>
            </a:rPr>
            <a:t>Simultaneous start of anticellular therapy</a:t>
          </a:r>
          <a:r>
            <a:rPr lang="en-US" sz="1000" baseline="30000">
              <a:solidFill>
                <a:sysClr val="windowText" lastClr="000000"/>
              </a:solidFill>
              <a:latin typeface="Arial" panose="020B0604020202020204" pitchFamily="34" charset="0"/>
              <a:ea typeface="+mn-ea"/>
              <a:cs typeface="Arial" panose="020B0604020202020204" pitchFamily="34" charset="0"/>
            </a:rPr>
            <a:t>3</a:t>
          </a:r>
        </a:p>
      </dgm:t>
    </dgm:pt>
    <dgm:pt modelId="{93CE33D6-8D71-ED42-8815-D5F1ED4A28B4}" type="parTrans" cxnId="{B09E0B3D-B418-C94E-AED9-A69E9DCFAE6E}">
      <dgm:prSet/>
      <dgm:spPr>
        <a:xfrm>
          <a:off x="632979" y="2487772"/>
          <a:ext cx="762250" cy="264582"/>
        </a:xfrm>
        <a:noFill/>
        <a:ln w="25400" cap="flat" cmpd="sng" algn="ctr">
          <a:solidFill>
            <a:srgbClr val="4BACC6">
              <a:hueOff val="0"/>
              <a:satOff val="0"/>
              <a:lumOff val="0"/>
              <a:alphaOff val="0"/>
            </a:srgbClr>
          </a:solidFill>
          <a:prstDash val="solid"/>
        </a:ln>
        <a:effectLst/>
      </dgm:spPr>
      <dgm:t>
        <a:bodyPr/>
        <a:lstStyle/>
        <a:p>
          <a:endParaRPr lang="en-US"/>
        </a:p>
      </dgm:t>
    </dgm:pt>
    <dgm:pt modelId="{F7079334-C4F3-D648-941B-7618949E20CE}" type="sibTrans" cxnId="{B09E0B3D-B418-C94E-AED9-A69E9DCFAE6E}">
      <dgm:prSet/>
      <dgm:spPr/>
      <dgm:t>
        <a:bodyPr/>
        <a:lstStyle/>
        <a:p>
          <a:endParaRPr lang="en-US"/>
        </a:p>
      </dgm:t>
    </dgm:pt>
    <dgm:pt modelId="{A6684D74-06B8-C747-8780-18A3197802F4}">
      <dgm:prSet phldrT="[Text]" custT="1"/>
      <dgm:spPr>
        <a:xfrm>
          <a:off x="3052021" y="2752355"/>
          <a:ext cx="1259917" cy="629958"/>
        </a:xfrm>
        <a:gradFill rotWithShape="0">
          <a:gsLst>
            <a:gs pos="0">
              <a:srgbClr val="4BACC6">
                <a:hueOff val="0"/>
                <a:satOff val="0"/>
                <a:lumOff val="0"/>
                <a:alphaOff val="0"/>
                <a:tint val="50000"/>
                <a:satMod val="300000"/>
              </a:srgbClr>
            </a:gs>
            <a:gs pos="35000">
              <a:srgbClr val="4BACC6">
                <a:hueOff val="0"/>
                <a:satOff val="0"/>
                <a:lumOff val="0"/>
                <a:alphaOff val="0"/>
                <a:tint val="37000"/>
                <a:satMod val="300000"/>
              </a:srgbClr>
            </a:gs>
            <a:gs pos="100000">
              <a:srgbClr val="4BACC6">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sz="1000">
              <a:solidFill>
                <a:sysClr val="windowText" lastClr="000000"/>
              </a:solidFill>
              <a:latin typeface="Arial" panose="020B0604020202020204" pitchFamily="34" charset="0"/>
              <a:ea typeface="+mn-ea"/>
              <a:cs typeface="Arial" panose="020B0604020202020204" pitchFamily="34" charset="0"/>
            </a:rPr>
            <a:t>Simultaneous start of anticellular therapy</a:t>
          </a:r>
          <a:r>
            <a:rPr lang="en-US" sz="1000" baseline="30000">
              <a:solidFill>
                <a:sysClr val="windowText" lastClr="000000"/>
              </a:solidFill>
              <a:latin typeface="Arial" panose="020B0604020202020204" pitchFamily="34" charset="0"/>
              <a:ea typeface="+mn-ea"/>
              <a:cs typeface="Arial" panose="020B0604020202020204" pitchFamily="34" charset="0"/>
            </a:rPr>
            <a:t>3</a:t>
          </a:r>
        </a:p>
      </dgm:t>
    </dgm:pt>
    <dgm:pt modelId="{9644954D-0B24-0B40-A74A-A44C5159D0FF}" type="parTrans" cxnId="{203C0620-7C8D-E047-BE64-DD89AA45D65D}">
      <dgm:prSet/>
      <dgm:spPr>
        <a:xfrm>
          <a:off x="3681980" y="2487772"/>
          <a:ext cx="762250" cy="264582"/>
        </a:xfrm>
        <a:noFill/>
        <a:ln w="25400" cap="flat" cmpd="sng" algn="ctr">
          <a:solidFill>
            <a:srgbClr val="4BACC6">
              <a:hueOff val="0"/>
              <a:satOff val="0"/>
              <a:lumOff val="0"/>
              <a:alphaOff val="0"/>
            </a:srgbClr>
          </a:solidFill>
          <a:prstDash val="solid"/>
        </a:ln>
        <a:effectLst/>
      </dgm:spPr>
      <dgm:t>
        <a:bodyPr/>
        <a:lstStyle/>
        <a:p>
          <a:endParaRPr lang="en-US"/>
        </a:p>
      </dgm:t>
    </dgm:pt>
    <dgm:pt modelId="{84BC281F-3970-D44A-BB56-482FBC54FF99}" type="sibTrans" cxnId="{203C0620-7C8D-E047-BE64-DD89AA45D65D}">
      <dgm:prSet/>
      <dgm:spPr/>
      <dgm:t>
        <a:bodyPr/>
        <a:lstStyle/>
        <a:p>
          <a:endParaRPr lang="en-US"/>
        </a:p>
      </dgm:t>
    </dgm:pt>
    <dgm:pt modelId="{D261079A-9929-024F-B899-E61170F29679}">
      <dgm:prSet phldrT="[Text]" custT="1"/>
      <dgm:spPr>
        <a:xfrm>
          <a:off x="3020" y="3646896"/>
          <a:ext cx="1259917" cy="629958"/>
        </a:xfrm>
        <a:gradFill rotWithShape="0">
          <a:gsLst>
            <a:gs pos="0">
              <a:srgbClr val="F79646">
                <a:hueOff val="0"/>
                <a:satOff val="0"/>
                <a:lumOff val="0"/>
                <a:alphaOff val="0"/>
                <a:tint val="50000"/>
                <a:satMod val="300000"/>
              </a:srgbClr>
            </a:gs>
            <a:gs pos="35000">
              <a:srgbClr val="F79646">
                <a:hueOff val="0"/>
                <a:satOff val="0"/>
                <a:lumOff val="0"/>
                <a:alphaOff val="0"/>
                <a:tint val="37000"/>
                <a:satMod val="300000"/>
              </a:srgbClr>
            </a:gs>
            <a:gs pos="100000">
              <a:srgbClr val="F79646">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sz="1000">
              <a:solidFill>
                <a:sysClr val="windowText" lastClr="000000"/>
              </a:solidFill>
              <a:latin typeface="Arial" panose="020B0604020202020204" pitchFamily="34" charset="0"/>
              <a:ea typeface="+mn-ea"/>
              <a:cs typeface="Arial" panose="020B0604020202020204" pitchFamily="34" charset="0"/>
            </a:rPr>
            <a:t>Periodic monitoring of FH autoantibody level</a:t>
          </a:r>
          <a:r>
            <a:rPr lang="en-US" sz="1000" baseline="30000">
              <a:solidFill>
                <a:sysClr val="windowText" lastClr="000000"/>
              </a:solidFill>
              <a:latin typeface="Arial" panose="020B0604020202020204" pitchFamily="34" charset="0"/>
              <a:ea typeface="+mn-ea"/>
              <a:cs typeface="Arial" panose="020B0604020202020204" pitchFamily="34" charset="0"/>
            </a:rPr>
            <a:t>5</a:t>
          </a:r>
          <a:endParaRPr lang="en-US" sz="1000">
            <a:solidFill>
              <a:sysClr val="windowText" lastClr="000000"/>
            </a:solidFill>
            <a:latin typeface="Arial" panose="020B0604020202020204" pitchFamily="34" charset="0"/>
            <a:ea typeface="+mn-ea"/>
            <a:cs typeface="Arial" panose="020B0604020202020204" pitchFamily="34" charset="0"/>
          </a:endParaRPr>
        </a:p>
      </dgm:t>
    </dgm:pt>
    <dgm:pt modelId="{23F8E662-2DAF-6B4C-9A48-217393954CE3}" type="parTrans" cxnId="{E876A9ED-CF84-B946-9598-64363FB1CD63}">
      <dgm:prSet/>
      <dgm:spPr>
        <a:xfrm>
          <a:off x="587259" y="3382314"/>
          <a:ext cx="91440" cy="264582"/>
        </a:xfrm>
        <a:noFill/>
        <a:ln w="25400" cap="flat" cmpd="sng" algn="ctr">
          <a:solidFill>
            <a:srgbClr val="F79646">
              <a:hueOff val="0"/>
              <a:satOff val="0"/>
              <a:lumOff val="0"/>
              <a:alphaOff val="0"/>
            </a:srgbClr>
          </a:solidFill>
          <a:prstDash val="solid"/>
        </a:ln>
        <a:effectLst/>
      </dgm:spPr>
      <dgm:t>
        <a:bodyPr/>
        <a:lstStyle/>
        <a:p>
          <a:endParaRPr lang="en-US"/>
        </a:p>
      </dgm:t>
    </dgm:pt>
    <dgm:pt modelId="{9FF4DD00-CD62-8D47-8268-973D0B132A7A}" type="sibTrans" cxnId="{E876A9ED-CF84-B946-9598-64363FB1CD63}">
      <dgm:prSet/>
      <dgm:spPr/>
      <dgm:t>
        <a:bodyPr/>
        <a:lstStyle/>
        <a:p>
          <a:endParaRPr lang="en-US"/>
        </a:p>
      </dgm:t>
    </dgm:pt>
    <dgm:pt modelId="{7800EF96-2DCC-0045-A162-68C7C34354E5}">
      <dgm:prSet phldrT="[Text]" custT="1"/>
      <dgm:spPr>
        <a:xfrm>
          <a:off x="318000" y="4541438"/>
          <a:ext cx="1259917" cy="893628"/>
        </a:xfrm>
        <a:gradFill rotWithShape="0">
          <a:gsLst>
            <a:gs pos="0">
              <a:srgbClr val="F79646">
                <a:hueOff val="0"/>
                <a:satOff val="0"/>
                <a:lumOff val="0"/>
                <a:alphaOff val="0"/>
                <a:tint val="50000"/>
                <a:satMod val="300000"/>
              </a:srgbClr>
            </a:gs>
            <a:gs pos="35000">
              <a:srgbClr val="F79646">
                <a:hueOff val="0"/>
                <a:satOff val="0"/>
                <a:lumOff val="0"/>
                <a:alphaOff val="0"/>
                <a:tint val="37000"/>
                <a:satMod val="300000"/>
              </a:srgbClr>
            </a:gs>
            <a:gs pos="100000">
              <a:srgbClr val="F79646">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sz="1000">
              <a:solidFill>
                <a:sysClr val="windowText" lastClr="000000"/>
              </a:solidFill>
              <a:latin typeface="Arial" panose="020B0604020202020204" pitchFamily="34" charset="0"/>
              <a:ea typeface="+mn-ea"/>
              <a:cs typeface="Arial" panose="020B0604020202020204" pitchFamily="34" charset="0"/>
            </a:rPr>
            <a:t>Discontinue therapy when antibody titer falls below a pathogenic titer for at least 6 months</a:t>
          </a:r>
          <a:r>
            <a:rPr lang="en-US" sz="1000" baseline="30000">
              <a:solidFill>
                <a:sysClr val="windowText" lastClr="000000"/>
              </a:solidFill>
              <a:latin typeface="Arial" panose="020B0604020202020204" pitchFamily="34" charset="0"/>
              <a:ea typeface="+mn-ea"/>
              <a:cs typeface="Arial" panose="020B0604020202020204" pitchFamily="34" charset="0"/>
            </a:rPr>
            <a:t>6</a:t>
          </a:r>
          <a:r>
            <a:rPr lang="en-US" sz="1000">
              <a:solidFill>
                <a:sysClr val="windowText" lastClr="000000"/>
              </a:solidFill>
              <a:latin typeface="Arial" panose="020B0604020202020204" pitchFamily="34" charset="0"/>
              <a:ea typeface="+mn-ea"/>
              <a:cs typeface="Arial" panose="020B0604020202020204" pitchFamily="34" charset="0"/>
            </a:rPr>
            <a:t>  </a:t>
          </a:r>
        </a:p>
      </dgm:t>
    </dgm:pt>
    <dgm:pt modelId="{6586541B-1C08-214C-86D9-FC187EEE4CFA}" type="parTrans" cxnId="{662A47C7-51C5-F049-B454-1CE8CC913DF9}">
      <dgm:prSet/>
      <dgm:spPr>
        <a:xfrm>
          <a:off x="129012" y="4276855"/>
          <a:ext cx="188987" cy="711396"/>
        </a:xfrm>
        <a:noFill/>
        <a:ln w="25400" cap="flat" cmpd="sng" algn="ctr">
          <a:solidFill>
            <a:srgbClr val="F79646">
              <a:hueOff val="0"/>
              <a:satOff val="0"/>
              <a:lumOff val="0"/>
              <a:alphaOff val="0"/>
            </a:srgbClr>
          </a:solidFill>
          <a:prstDash val="solid"/>
        </a:ln>
        <a:effectLst/>
      </dgm:spPr>
      <dgm:t>
        <a:bodyPr/>
        <a:lstStyle/>
        <a:p>
          <a:endParaRPr lang="en-US"/>
        </a:p>
      </dgm:t>
    </dgm:pt>
    <dgm:pt modelId="{66B1A31C-30DC-FC4C-B426-13AC0F6F4E11}" type="sibTrans" cxnId="{662A47C7-51C5-F049-B454-1CE8CC913DF9}">
      <dgm:prSet/>
      <dgm:spPr/>
      <dgm:t>
        <a:bodyPr/>
        <a:lstStyle/>
        <a:p>
          <a:endParaRPr lang="en-US"/>
        </a:p>
      </dgm:t>
    </dgm:pt>
    <dgm:pt modelId="{CEE5C18F-09B9-1C44-8C0B-F82AFE2537EC}">
      <dgm:prSet phldrT="[Text]" custT="1"/>
      <dgm:spPr>
        <a:xfrm>
          <a:off x="3052021" y="3646896"/>
          <a:ext cx="1259917" cy="629958"/>
        </a:xfrm>
        <a:gradFill rotWithShape="0">
          <a:gsLst>
            <a:gs pos="0">
              <a:srgbClr val="F79646">
                <a:hueOff val="0"/>
                <a:satOff val="0"/>
                <a:lumOff val="0"/>
                <a:alphaOff val="0"/>
                <a:tint val="50000"/>
                <a:satMod val="300000"/>
              </a:srgbClr>
            </a:gs>
            <a:gs pos="35000">
              <a:srgbClr val="F79646">
                <a:hueOff val="0"/>
                <a:satOff val="0"/>
                <a:lumOff val="0"/>
                <a:alphaOff val="0"/>
                <a:tint val="37000"/>
                <a:satMod val="300000"/>
              </a:srgbClr>
            </a:gs>
            <a:gs pos="100000">
              <a:srgbClr val="F79646">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sz="1000">
              <a:solidFill>
                <a:sysClr val="windowText" lastClr="000000"/>
              </a:solidFill>
              <a:latin typeface="Arial" panose="020B0604020202020204" pitchFamily="34" charset="0"/>
              <a:ea typeface="+mn-ea"/>
              <a:cs typeface="Arial" panose="020B0604020202020204" pitchFamily="34" charset="0"/>
            </a:rPr>
            <a:t>Periodic monitoring of FH autoantibody level</a:t>
          </a:r>
          <a:r>
            <a:rPr lang="en-US" sz="1000" baseline="30000">
              <a:solidFill>
                <a:sysClr val="windowText" lastClr="000000"/>
              </a:solidFill>
              <a:latin typeface="Arial" panose="020B0604020202020204" pitchFamily="34" charset="0"/>
              <a:ea typeface="+mn-ea"/>
              <a:cs typeface="Arial" panose="020B0604020202020204" pitchFamily="34" charset="0"/>
            </a:rPr>
            <a:t>5</a:t>
          </a:r>
          <a:endParaRPr lang="en-US" sz="1000">
            <a:solidFill>
              <a:sysClr val="windowText" lastClr="000000"/>
            </a:solidFill>
            <a:latin typeface="Arial" panose="020B0604020202020204" pitchFamily="34" charset="0"/>
            <a:ea typeface="+mn-ea"/>
            <a:cs typeface="Arial" panose="020B0604020202020204" pitchFamily="34" charset="0"/>
          </a:endParaRPr>
        </a:p>
      </dgm:t>
    </dgm:pt>
    <dgm:pt modelId="{8B0B0D12-99FB-DB4E-B5B7-78FF0EE52EF0}" type="parTrans" cxnId="{E66EF2DA-D58D-1A4B-8D03-ED534D4B75C2}">
      <dgm:prSet/>
      <dgm:spPr>
        <a:xfrm>
          <a:off x="3636260" y="3382314"/>
          <a:ext cx="91440" cy="264582"/>
        </a:xfrm>
        <a:noFill/>
        <a:ln w="25400" cap="flat" cmpd="sng" algn="ctr">
          <a:solidFill>
            <a:srgbClr val="F79646">
              <a:hueOff val="0"/>
              <a:satOff val="0"/>
              <a:lumOff val="0"/>
              <a:alphaOff val="0"/>
            </a:srgbClr>
          </a:solidFill>
          <a:prstDash val="solid"/>
        </a:ln>
        <a:effectLst/>
      </dgm:spPr>
      <dgm:t>
        <a:bodyPr/>
        <a:lstStyle/>
        <a:p>
          <a:endParaRPr lang="en-US"/>
        </a:p>
      </dgm:t>
    </dgm:pt>
    <dgm:pt modelId="{327E7724-53EA-F84F-AFE5-00A2BE1B30FB}" type="sibTrans" cxnId="{E66EF2DA-D58D-1A4B-8D03-ED534D4B75C2}">
      <dgm:prSet/>
      <dgm:spPr/>
      <dgm:t>
        <a:bodyPr/>
        <a:lstStyle/>
        <a:p>
          <a:endParaRPr lang="en-US"/>
        </a:p>
      </dgm:t>
    </dgm:pt>
    <dgm:pt modelId="{1ECCE477-6C14-984B-8B92-CEBC9586AAC2}">
      <dgm:prSet phldrT="[Text]" custT="1"/>
      <dgm:spPr>
        <a:xfrm>
          <a:off x="3530916" y="4521670"/>
          <a:ext cx="1259917" cy="847886"/>
        </a:xfrm>
        <a:gradFill rotWithShape="0">
          <a:gsLst>
            <a:gs pos="0">
              <a:srgbClr val="F79646">
                <a:hueOff val="0"/>
                <a:satOff val="0"/>
                <a:lumOff val="0"/>
                <a:alphaOff val="0"/>
                <a:tint val="50000"/>
                <a:satMod val="300000"/>
              </a:srgbClr>
            </a:gs>
            <a:gs pos="35000">
              <a:srgbClr val="F79646">
                <a:hueOff val="0"/>
                <a:satOff val="0"/>
                <a:lumOff val="0"/>
                <a:alphaOff val="0"/>
                <a:tint val="37000"/>
                <a:satMod val="300000"/>
              </a:srgbClr>
            </a:gs>
            <a:gs pos="100000">
              <a:srgbClr val="F79646">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sz="1000">
              <a:solidFill>
                <a:sysClr val="windowText" lastClr="000000"/>
              </a:solidFill>
              <a:latin typeface="Arial" panose="020B0604020202020204" pitchFamily="34" charset="0"/>
              <a:ea typeface="+mn-ea"/>
              <a:cs typeface="Arial" panose="020B0604020202020204" pitchFamily="34" charset="0"/>
            </a:rPr>
            <a:t>Discontinue therapy when antibody titer falls below a pathogenic titer for at least 6 months</a:t>
          </a:r>
          <a:r>
            <a:rPr lang="en-US" sz="1000" baseline="30000">
              <a:solidFill>
                <a:sysClr val="windowText" lastClr="000000"/>
              </a:solidFill>
              <a:latin typeface="Arial" panose="020B0604020202020204" pitchFamily="34" charset="0"/>
              <a:ea typeface="+mn-ea"/>
              <a:cs typeface="Arial" panose="020B0604020202020204" pitchFamily="34" charset="0"/>
            </a:rPr>
            <a:t>6</a:t>
          </a:r>
          <a:r>
            <a:rPr lang="en-US" sz="1000">
              <a:solidFill>
                <a:sysClr val="windowText" lastClr="000000"/>
              </a:solidFill>
              <a:latin typeface="Arial" panose="020B0604020202020204" pitchFamily="34" charset="0"/>
              <a:ea typeface="+mn-ea"/>
              <a:cs typeface="Arial" panose="020B0604020202020204" pitchFamily="34" charset="0"/>
            </a:rPr>
            <a:t>  </a:t>
          </a:r>
        </a:p>
      </dgm:t>
    </dgm:pt>
    <dgm:pt modelId="{9FBB83BE-178F-8441-B00C-647011ADA87E}" type="parTrans" cxnId="{7B278701-BD80-4A4D-B81A-D7D85331970F}">
      <dgm:prSet/>
      <dgm:spPr>
        <a:xfrm>
          <a:off x="3178013" y="4276855"/>
          <a:ext cx="352902" cy="668757"/>
        </a:xfrm>
        <a:noFill/>
        <a:ln w="25400" cap="flat" cmpd="sng" algn="ctr">
          <a:solidFill>
            <a:srgbClr val="F79646">
              <a:hueOff val="0"/>
              <a:satOff val="0"/>
              <a:lumOff val="0"/>
              <a:alphaOff val="0"/>
            </a:srgbClr>
          </a:solidFill>
          <a:prstDash val="solid"/>
        </a:ln>
        <a:effectLst/>
      </dgm:spPr>
      <dgm:t>
        <a:bodyPr/>
        <a:lstStyle/>
        <a:p>
          <a:endParaRPr lang="en-US"/>
        </a:p>
      </dgm:t>
    </dgm:pt>
    <dgm:pt modelId="{91B32C90-1AC2-294A-8AC8-604E646A0E34}" type="sibTrans" cxnId="{7B278701-BD80-4A4D-B81A-D7D85331970F}">
      <dgm:prSet/>
      <dgm:spPr/>
      <dgm:t>
        <a:bodyPr/>
        <a:lstStyle/>
        <a:p>
          <a:endParaRPr lang="en-US"/>
        </a:p>
      </dgm:t>
    </dgm:pt>
    <dgm:pt modelId="{E8D0C58B-0553-4942-A9E0-EAD05FCBCD20}" type="pres">
      <dgm:prSet presAssocID="{0361BC90-29F7-5747-8C9A-29574C42C6C7}" presName="hierChild1" presStyleCnt="0">
        <dgm:presLayoutVars>
          <dgm:orgChart val="1"/>
          <dgm:chPref val="1"/>
          <dgm:dir/>
          <dgm:animOne val="branch"/>
          <dgm:animLvl val="lvl"/>
          <dgm:resizeHandles/>
        </dgm:presLayoutVars>
      </dgm:prSet>
      <dgm:spPr/>
      <dgm:t>
        <a:bodyPr/>
        <a:lstStyle/>
        <a:p>
          <a:endParaRPr lang="en-US"/>
        </a:p>
      </dgm:t>
    </dgm:pt>
    <dgm:pt modelId="{9FFBAA01-A261-F149-8B5B-C5EEFD2A0BA2}" type="pres">
      <dgm:prSet presAssocID="{A98F1E02-0D85-904D-AA36-314D50A106C0}" presName="hierRoot1" presStyleCnt="0">
        <dgm:presLayoutVars>
          <dgm:hierBranch val="init"/>
        </dgm:presLayoutVars>
      </dgm:prSet>
      <dgm:spPr/>
    </dgm:pt>
    <dgm:pt modelId="{A5DA00F1-EE2D-5B48-949A-87DE73E54C04}" type="pres">
      <dgm:prSet presAssocID="{A98F1E02-0D85-904D-AA36-314D50A106C0}" presName="rootComposite1" presStyleCnt="0"/>
      <dgm:spPr/>
    </dgm:pt>
    <dgm:pt modelId="{7350CA2E-9CA8-9942-85BD-AD8625C234A5}" type="pres">
      <dgm:prSet presAssocID="{A98F1E02-0D85-904D-AA36-314D50A106C0}" presName="rootText1" presStyleLbl="node0" presStyleIdx="0" presStyleCnt="1">
        <dgm:presLayoutVars>
          <dgm:chPref val="3"/>
        </dgm:presLayoutVars>
      </dgm:prSet>
      <dgm:spPr>
        <a:prstGeom prst="rect">
          <a:avLst/>
        </a:prstGeom>
      </dgm:spPr>
      <dgm:t>
        <a:bodyPr/>
        <a:lstStyle/>
        <a:p>
          <a:endParaRPr lang="en-US"/>
        </a:p>
      </dgm:t>
    </dgm:pt>
    <dgm:pt modelId="{365933E8-4FEA-784B-AFE9-399AF86C733B}" type="pres">
      <dgm:prSet presAssocID="{A98F1E02-0D85-904D-AA36-314D50A106C0}" presName="rootConnector1" presStyleLbl="node1" presStyleIdx="0" presStyleCnt="0"/>
      <dgm:spPr/>
      <dgm:t>
        <a:bodyPr/>
        <a:lstStyle/>
        <a:p>
          <a:endParaRPr lang="en-US"/>
        </a:p>
      </dgm:t>
    </dgm:pt>
    <dgm:pt modelId="{0E93A007-40EE-E24E-B1CC-6BECEF70D867}" type="pres">
      <dgm:prSet presAssocID="{A98F1E02-0D85-904D-AA36-314D50A106C0}" presName="hierChild2" presStyleCnt="0"/>
      <dgm:spPr/>
    </dgm:pt>
    <dgm:pt modelId="{1DCB2C2F-3245-634E-9CBD-AF7E1CB343BC}" type="pres">
      <dgm:prSet presAssocID="{22115E21-522D-1147-A53B-12CB2B3AD522}" presName="Name37" presStyleLbl="parChTrans1D2" presStyleIdx="0" presStyleCnt="3"/>
      <dgm:spPr>
        <a:custGeom>
          <a:avLst/>
          <a:gdLst/>
          <a:ahLst/>
          <a:cxnLst/>
          <a:rect l="0" t="0" r="0" b="0"/>
          <a:pathLst>
            <a:path>
              <a:moveTo>
                <a:pt x="1524500" y="0"/>
              </a:moveTo>
              <a:lnTo>
                <a:pt x="1524500" y="1026832"/>
              </a:lnTo>
              <a:lnTo>
                <a:pt x="0" y="1026832"/>
              </a:lnTo>
              <a:lnTo>
                <a:pt x="0" y="1159124"/>
              </a:lnTo>
            </a:path>
          </a:pathLst>
        </a:custGeom>
      </dgm:spPr>
      <dgm:t>
        <a:bodyPr/>
        <a:lstStyle/>
        <a:p>
          <a:endParaRPr lang="en-US"/>
        </a:p>
      </dgm:t>
    </dgm:pt>
    <dgm:pt modelId="{77A7E5FC-E7AC-C745-845C-8091BC3F711A}" type="pres">
      <dgm:prSet presAssocID="{837F241D-22C2-C24D-B5BC-F08CC8E2632E}" presName="hierRoot2" presStyleCnt="0">
        <dgm:presLayoutVars>
          <dgm:hierBranch val="init"/>
        </dgm:presLayoutVars>
      </dgm:prSet>
      <dgm:spPr/>
    </dgm:pt>
    <dgm:pt modelId="{51DFF813-5C23-4B4F-B114-BEAA36446164}" type="pres">
      <dgm:prSet presAssocID="{837F241D-22C2-C24D-B5BC-F08CC8E2632E}" presName="rootComposite" presStyleCnt="0"/>
      <dgm:spPr/>
    </dgm:pt>
    <dgm:pt modelId="{3A13A445-AAC0-DF48-9F32-4EF2DD1E6BB1}" type="pres">
      <dgm:prSet presAssocID="{837F241D-22C2-C24D-B5BC-F08CC8E2632E}" presName="rootText" presStyleLbl="node2" presStyleIdx="0" presStyleCnt="2">
        <dgm:presLayoutVars>
          <dgm:chPref val="3"/>
        </dgm:presLayoutVars>
      </dgm:prSet>
      <dgm:spPr>
        <a:prstGeom prst="rect">
          <a:avLst/>
        </a:prstGeom>
      </dgm:spPr>
      <dgm:t>
        <a:bodyPr/>
        <a:lstStyle/>
        <a:p>
          <a:endParaRPr lang="en-US"/>
        </a:p>
      </dgm:t>
    </dgm:pt>
    <dgm:pt modelId="{FBBE6906-EA66-0243-9821-DA0C6F6C37A5}" type="pres">
      <dgm:prSet presAssocID="{837F241D-22C2-C24D-B5BC-F08CC8E2632E}" presName="rootConnector" presStyleLbl="node2" presStyleIdx="0" presStyleCnt="2"/>
      <dgm:spPr/>
      <dgm:t>
        <a:bodyPr/>
        <a:lstStyle/>
        <a:p>
          <a:endParaRPr lang="en-US"/>
        </a:p>
      </dgm:t>
    </dgm:pt>
    <dgm:pt modelId="{07A465B6-AD4F-214E-9764-002A39AB6EE1}" type="pres">
      <dgm:prSet presAssocID="{837F241D-22C2-C24D-B5BC-F08CC8E2632E}" presName="hierChild4" presStyleCnt="0"/>
      <dgm:spPr/>
    </dgm:pt>
    <dgm:pt modelId="{F59DBB35-82AF-0941-B6F4-A0171541C095}" type="pres">
      <dgm:prSet presAssocID="{93CE33D6-8D71-ED42-8815-D5F1ED4A28B4}" presName="Name37" presStyleLbl="parChTrans1D3" presStyleIdx="0" presStyleCnt="4"/>
      <dgm:spPr>
        <a:custGeom>
          <a:avLst/>
          <a:gdLst/>
          <a:ahLst/>
          <a:cxnLst/>
          <a:rect l="0" t="0" r="0" b="0"/>
          <a:pathLst>
            <a:path>
              <a:moveTo>
                <a:pt x="762250" y="0"/>
              </a:moveTo>
              <a:lnTo>
                <a:pt x="762250" y="132291"/>
              </a:lnTo>
              <a:lnTo>
                <a:pt x="0" y="132291"/>
              </a:lnTo>
              <a:lnTo>
                <a:pt x="0" y="264582"/>
              </a:lnTo>
            </a:path>
          </a:pathLst>
        </a:custGeom>
      </dgm:spPr>
      <dgm:t>
        <a:bodyPr/>
        <a:lstStyle/>
        <a:p>
          <a:endParaRPr lang="en-US"/>
        </a:p>
      </dgm:t>
    </dgm:pt>
    <dgm:pt modelId="{740214CD-B35D-5049-8463-D6939B4AF1BD}" type="pres">
      <dgm:prSet presAssocID="{6A1A6AD9-BC1F-004E-AABA-E4931767459C}" presName="hierRoot2" presStyleCnt="0">
        <dgm:presLayoutVars>
          <dgm:hierBranch val="init"/>
        </dgm:presLayoutVars>
      </dgm:prSet>
      <dgm:spPr/>
    </dgm:pt>
    <dgm:pt modelId="{A1868A4A-3864-9641-A8FE-C49AAAA5CE12}" type="pres">
      <dgm:prSet presAssocID="{6A1A6AD9-BC1F-004E-AABA-E4931767459C}" presName="rootComposite" presStyleCnt="0"/>
      <dgm:spPr/>
    </dgm:pt>
    <dgm:pt modelId="{99B966A1-91F6-7E4E-A8ED-2A8DC16E1F3A}" type="pres">
      <dgm:prSet presAssocID="{6A1A6AD9-BC1F-004E-AABA-E4931767459C}" presName="rootText" presStyleLbl="node3" presStyleIdx="0" presStyleCnt="4">
        <dgm:presLayoutVars>
          <dgm:chPref val="3"/>
        </dgm:presLayoutVars>
      </dgm:prSet>
      <dgm:spPr>
        <a:prstGeom prst="rect">
          <a:avLst/>
        </a:prstGeom>
      </dgm:spPr>
      <dgm:t>
        <a:bodyPr/>
        <a:lstStyle/>
        <a:p>
          <a:endParaRPr lang="en-US"/>
        </a:p>
      </dgm:t>
    </dgm:pt>
    <dgm:pt modelId="{94536E86-D98D-A049-A56C-34F6307FFD0A}" type="pres">
      <dgm:prSet presAssocID="{6A1A6AD9-BC1F-004E-AABA-E4931767459C}" presName="rootConnector" presStyleLbl="node3" presStyleIdx="0" presStyleCnt="4"/>
      <dgm:spPr/>
      <dgm:t>
        <a:bodyPr/>
        <a:lstStyle/>
        <a:p>
          <a:endParaRPr lang="en-US"/>
        </a:p>
      </dgm:t>
    </dgm:pt>
    <dgm:pt modelId="{15D2FA98-5179-284D-A131-7FB1EA0A61CD}" type="pres">
      <dgm:prSet presAssocID="{6A1A6AD9-BC1F-004E-AABA-E4931767459C}" presName="hierChild4" presStyleCnt="0"/>
      <dgm:spPr/>
    </dgm:pt>
    <dgm:pt modelId="{50448EB6-AA41-A04F-9488-C62CC71BBC79}" type="pres">
      <dgm:prSet presAssocID="{23F8E662-2DAF-6B4C-9A48-217393954CE3}" presName="Name37" presStyleLbl="parChTrans1D4" presStyleIdx="0" presStyleCnt="4"/>
      <dgm:spPr>
        <a:custGeom>
          <a:avLst/>
          <a:gdLst/>
          <a:ahLst/>
          <a:cxnLst/>
          <a:rect l="0" t="0" r="0" b="0"/>
          <a:pathLst>
            <a:path>
              <a:moveTo>
                <a:pt x="45720" y="0"/>
              </a:moveTo>
              <a:lnTo>
                <a:pt x="45720" y="264582"/>
              </a:lnTo>
            </a:path>
          </a:pathLst>
        </a:custGeom>
      </dgm:spPr>
      <dgm:t>
        <a:bodyPr/>
        <a:lstStyle/>
        <a:p>
          <a:endParaRPr lang="en-US"/>
        </a:p>
      </dgm:t>
    </dgm:pt>
    <dgm:pt modelId="{6AD4C21D-AC10-864A-A729-C85980BFEE41}" type="pres">
      <dgm:prSet presAssocID="{D261079A-9929-024F-B899-E61170F29679}" presName="hierRoot2" presStyleCnt="0">
        <dgm:presLayoutVars>
          <dgm:hierBranch val="init"/>
        </dgm:presLayoutVars>
      </dgm:prSet>
      <dgm:spPr/>
    </dgm:pt>
    <dgm:pt modelId="{C2FB8B96-9C75-E242-95DD-4BBF4836715C}" type="pres">
      <dgm:prSet presAssocID="{D261079A-9929-024F-B899-E61170F29679}" presName="rootComposite" presStyleCnt="0"/>
      <dgm:spPr/>
    </dgm:pt>
    <dgm:pt modelId="{61638C33-75A1-0145-BD94-E9C6BB40CBE2}" type="pres">
      <dgm:prSet presAssocID="{D261079A-9929-024F-B899-E61170F29679}" presName="rootText" presStyleLbl="node4" presStyleIdx="0" presStyleCnt="4">
        <dgm:presLayoutVars>
          <dgm:chPref val="3"/>
        </dgm:presLayoutVars>
      </dgm:prSet>
      <dgm:spPr>
        <a:prstGeom prst="rect">
          <a:avLst/>
        </a:prstGeom>
      </dgm:spPr>
      <dgm:t>
        <a:bodyPr/>
        <a:lstStyle/>
        <a:p>
          <a:endParaRPr lang="en-US"/>
        </a:p>
      </dgm:t>
    </dgm:pt>
    <dgm:pt modelId="{E5E57288-B13B-A54C-858E-73EE9D222897}" type="pres">
      <dgm:prSet presAssocID="{D261079A-9929-024F-B899-E61170F29679}" presName="rootConnector" presStyleLbl="node4" presStyleIdx="0" presStyleCnt="4"/>
      <dgm:spPr/>
      <dgm:t>
        <a:bodyPr/>
        <a:lstStyle/>
        <a:p>
          <a:endParaRPr lang="en-US"/>
        </a:p>
      </dgm:t>
    </dgm:pt>
    <dgm:pt modelId="{BDB7BCE3-23F7-E740-B544-A9080075898B}" type="pres">
      <dgm:prSet presAssocID="{D261079A-9929-024F-B899-E61170F29679}" presName="hierChild4" presStyleCnt="0"/>
      <dgm:spPr/>
    </dgm:pt>
    <dgm:pt modelId="{907AB3E2-5E39-E244-BE08-AB59C8BECC03}" type="pres">
      <dgm:prSet presAssocID="{6586541B-1C08-214C-86D9-FC187EEE4CFA}" presName="Name37" presStyleLbl="parChTrans1D4" presStyleIdx="1" presStyleCnt="4"/>
      <dgm:spPr>
        <a:custGeom>
          <a:avLst/>
          <a:gdLst/>
          <a:ahLst/>
          <a:cxnLst/>
          <a:rect l="0" t="0" r="0" b="0"/>
          <a:pathLst>
            <a:path>
              <a:moveTo>
                <a:pt x="0" y="0"/>
              </a:moveTo>
              <a:lnTo>
                <a:pt x="0" y="711396"/>
              </a:lnTo>
              <a:lnTo>
                <a:pt x="188987" y="711396"/>
              </a:lnTo>
            </a:path>
          </a:pathLst>
        </a:custGeom>
      </dgm:spPr>
      <dgm:t>
        <a:bodyPr/>
        <a:lstStyle/>
        <a:p>
          <a:endParaRPr lang="en-US"/>
        </a:p>
      </dgm:t>
    </dgm:pt>
    <dgm:pt modelId="{BA345F9D-0EBA-7842-85E0-D4B54EE9E02B}" type="pres">
      <dgm:prSet presAssocID="{7800EF96-2DCC-0045-A162-68C7C34354E5}" presName="hierRoot2" presStyleCnt="0">
        <dgm:presLayoutVars>
          <dgm:hierBranch val="init"/>
        </dgm:presLayoutVars>
      </dgm:prSet>
      <dgm:spPr/>
    </dgm:pt>
    <dgm:pt modelId="{9681D10B-F29D-4242-858F-24E9EFE9C457}" type="pres">
      <dgm:prSet presAssocID="{7800EF96-2DCC-0045-A162-68C7C34354E5}" presName="rootComposite" presStyleCnt="0"/>
      <dgm:spPr/>
    </dgm:pt>
    <dgm:pt modelId="{42AAD772-39E2-6A43-808F-087FF8BAEEF9}" type="pres">
      <dgm:prSet presAssocID="{7800EF96-2DCC-0045-A162-68C7C34354E5}" presName="rootText" presStyleLbl="node4" presStyleIdx="1" presStyleCnt="4" custScaleY="141855">
        <dgm:presLayoutVars>
          <dgm:chPref val="3"/>
        </dgm:presLayoutVars>
      </dgm:prSet>
      <dgm:spPr>
        <a:prstGeom prst="rect">
          <a:avLst/>
        </a:prstGeom>
      </dgm:spPr>
      <dgm:t>
        <a:bodyPr/>
        <a:lstStyle/>
        <a:p>
          <a:endParaRPr lang="en-US"/>
        </a:p>
      </dgm:t>
    </dgm:pt>
    <dgm:pt modelId="{1D227A9B-F70A-8E41-9F7D-A7893FBFD5CC}" type="pres">
      <dgm:prSet presAssocID="{7800EF96-2DCC-0045-A162-68C7C34354E5}" presName="rootConnector" presStyleLbl="node4" presStyleIdx="1" presStyleCnt="4"/>
      <dgm:spPr/>
      <dgm:t>
        <a:bodyPr/>
        <a:lstStyle/>
        <a:p>
          <a:endParaRPr lang="en-US"/>
        </a:p>
      </dgm:t>
    </dgm:pt>
    <dgm:pt modelId="{CDED82CE-EF71-0841-9D32-11BF31E09D67}" type="pres">
      <dgm:prSet presAssocID="{7800EF96-2DCC-0045-A162-68C7C34354E5}" presName="hierChild4" presStyleCnt="0"/>
      <dgm:spPr/>
    </dgm:pt>
    <dgm:pt modelId="{F55F08B4-7EA1-1746-B082-1FACEADC63D4}" type="pres">
      <dgm:prSet presAssocID="{7800EF96-2DCC-0045-A162-68C7C34354E5}" presName="hierChild5" presStyleCnt="0"/>
      <dgm:spPr/>
    </dgm:pt>
    <dgm:pt modelId="{782F131F-EF61-8442-A74E-1F66F080E394}" type="pres">
      <dgm:prSet presAssocID="{D261079A-9929-024F-B899-E61170F29679}" presName="hierChild5" presStyleCnt="0"/>
      <dgm:spPr/>
    </dgm:pt>
    <dgm:pt modelId="{DCFEA884-CE38-2A45-8B7F-06A248EA0BC5}" type="pres">
      <dgm:prSet presAssocID="{6A1A6AD9-BC1F-004E-AABA-E4931767459C}" presName="hierChild5" presStyleCnt="0"/>
      <dgm:spPr/>
    </dgm:pt>
    <dgm:pt modelId="{1598A6B1-7494-6647-BF7B-D5C4A7DB7899}" type="pres">
      <dgm:prSet presAssocID="{D3B2E44E-08B2-7249-B996-138903146A97}" presName="Name37" presStyleLbl="parChTrans1D3" presStyleIdx="1" presStyleCnt="4"/>
      <dgm:spPr>
        <a:custGeom>
          <a:avLst/>
          <a:gdLst/>
          <a:ahLst/>
          <a:cxnLst/>
          <a:rect l="0" t="0" r="0" b="0"/>
          <a:pathLst>
            <a:path>
              <a:moveTo>
                <a:pt x="0" y="0"/>
              </a:moveTo>
              <a:lnTo>
                <a:pt x="0" y="132291"/>
              </a:lnTo>
              <a:lnTo>
                <a:pt x="762250" y="132291"/>
              </a:lnTo>
              <a:lnTo>
                <a:pt x="762250" y="264582"/>
              </a:lnTo>
            </a:path>
          </a:pathLst>
        </a:custGeom>
      </dgm:spPr>
      <dgm:t>
        <a:bodyPr/>
        <a:lstStyle/>
        <a:p>
          <a:endParaRPr lang="en-US"/>
        </a:p>
      </dgm:t>
    </dgm:pt>
    <dgm:pt modelId="{9DFE3AD6-0F31-8544-9160-A26E9C425946}" type="pres">
      <dgm:prSet presAssocID="{FA0E773E-D21B-0D43-89AA-3C47460C2BB2}" presName="hierRoot2" presStyleCnt="0">
        <dgm:presLayoutVars>
          <dgm:hierBranch val="init"/>
        </dgm:presLayoutVars>
      </dgm:prSet>
      <dgm:spPr/>
    </dgm:pt>
    <dgm:pt modelId="{9881EC42-DD29-DE42-9E71-AAB2B444CE5F}" type="pres">
      <dgm:prSet presAssocID="{FA0E773E-D21B-0D43-89AA-3C47460C2BB2}" presName="rootComposite" presStyleCnt="0"/>
      <dgm:spPr/>
    </dgm:pt>
    <dgm:pt modelId="{0DA1E515-8C5C-4F44-A95B-845297026F6F}" type="pres">
      <dgm:prSet presAssocID="{FA0E773E-D21B-0D43-89AA-3C47460C2BB2}" presName="rootText" presStyleLbl="node3" presStyleIdx="1" presStyleCnt="4">
        <dgm:presLayoutVars>
          <dgm:chPref val="3"/>
        </dgm:presLayoutVars>
      </dgm:prSet>
      <dgm:spPr>
        <a:prstGeom prst="rect">
          <a:avLst/>
        </a:prstGeom>
      </dgm:spPr>
      <dgm:t>
        <a:bodyPr/>
        <a:lstStyle/>
        <a:p>
          <a:endParaRPr lang="en-US"/>
        </a:p>
      </dgm:t>
    </dgm:pt>
    <dgm:pt modelId="{BABBFE68-E622-F14D-B988-DBC909BB20D3}" type="pres">
      <dgm:prSet presAssocID="{FA0E773E-D21B-0D43-89AA-3C47460C2BB2}" presName="rootConnector" presStyleLbl="node3" presStyleIdx="1" presStyleCnt="4"/>
      <dgm:spPr/>
      <dgm:t>
        <a:bodyPr/>
        <a:lstStyle/>
        <a:p>
          <a:endParaRPr lang="en-US"/>
        </a:p>
      </dgm:t>
    </dgm:pt>
    <dgm:pt modelId="{27913620-D1B5-9E48-AA98-9D7F1843D6C9}" type="pres">
      <dgm:prSet presAssocID="{FA0E773E-D21B-0D43-89AA-3C47460C2BB2}" presName="hierChild4" presStyleCnt="0"/>
      <dgm:spPr/>
    </dgm:pt>
    <dgm:pt modelId="{0F93C8B6-C5F8-2640-8BE0-63BA2D7807D4}" type="pres">
      <dgm:prSet presAssocID="{FA0E773E-D21B-0D43-89AA-3C47460C2BB2}" presName="hierChild5" presStyleCnt="0"/>
      <dgm:spPr/>
    </dgm:pt>
    <dgm:pt modelId="{B8B19730-4B68-A943-83A4-C73F0909F70F}" type="pres">
      <dgm:prSet presAssocID="{837F241D-22C2-C24D-B5BC-F08CC8E2632E}" presName="hierChild5" presStyleCnt="0"/>
      <dgm:spPr/>
    </dgm:pt>
    <dgm:pt modelId="{CABB2216-0E11-8D47-A5AC-F37EE24C9F80}" type="pres">
      <dgm:prSet presAssocID="{8D76E64D-26F7-DB48-B7CB-D43D41718C6C}" presName="Name37" presStyleLbl="parChTrans1D2" presStyleIdx="1" presStyleCnt="3"/>
      <dgm:spPr>
        <a:custGeom>
          <a:avLst/>
          <a:gdLst/>
          <a:ahLst/>
          <a:cxnLst/>
          <a:rect l="0" t="0" r="0" b="0"/>
          <a:pathLst>
            <a:path>
              <a:moveTo>
                <a:pt x="0" y="0"/>
              </a:moveTo>
              <a:lnTo>
                <a:pt x="0" y="1026832"/>
              </a:lnTo>
              <a:lnTo>
                <a:pt x="1524500" y="1026832"/>
              </a:lnTo>
              <a:lnTo>
                <a:pt x="1524500" y="1159124"/>
              </a:lnTo>
            </a:path>
          </a:pathLst>
        </a:custGeom>
      </dgm:spPr>
      <dgm:t>
        <a:bodyPr/>
        <a:lstStyle/>
        <a:p>
          <a:endParaRPr lang="en-US"/>
        </a:p>
      </dgm:t>
    </dgm:pt>
    <dgm:pt modelId="{9A94CDB3-6D0F-5E4E-873F-9E5A80C0DD52}" type="pres">
      <dgm:prSet presAssocID="{3E42DB58-8FFE-4E49-8990-DC1A9C4AEB17}" presName="hierRoot2" presStyleCnt="0">
        <dgm:presLayoutVars>
          <dgm:hierBranch val="init"/>
        </dgm:presLayoutVars>
      </dgm:prSet>
      <dgm:spPr/>
    </dgm:pt>
    <dgm:pt modelId="{AD48B819-9A82-2947-977F-35281FFBFFDA}" type="pres">
      <dgm:prSet presAssocID="{3E42DB58-8FFE-4E49-8990-DC1A9C4AEB17}" presName="rootComposite" presStyleCnt="0"/>
      <dgm:spPr/>
    </dgm:pt>
    <dgm:pt modelId="{41F0583E-2554-464D-87DD-F87B418EC518}" type="pres">
      <dgm:prSet presAssocID="{3E42DB58-8FFE-4E49-8990-DC1A9C4AEB17}" presName="rootText" presStyleLbl="node2" presStyleIdx="1" presStyleCnt="2">
        <dgm:presLayoutVars>
          <dgm:chPref val="3"/>
        </dgm:presLayoutVars>
      </dgm:prSet>
      <dgm:spPr>
        <a:prstGeom prst="rect">
          <a:avLst/>
        </a:prstGeom>
      </dgm:spPr>
      <dgm:t>
        <a:bodyPr/>
        <a:lstStyle/>
        <a:p>
          <a:endParaRPr lang="en-US"/>
        </a:p>
      </dgm:t>
    </dgm:pt>
    <dgm:pt modelId="{4149930A-208D-3744-9D07-C6E680659BD0}" type="pres">
      <dgm:prSet presAssocID="{3E42DB58-8FFE-4E49-8990-DC1A9C4AEB17}" presName="rootConnector" presStyleLbl="node2" presStyleIdx="1" presStyleCnt="2"/>
      <dgm:spPr/>
      <dgm:t>
        <a:bodyPr/>
        <a:lstStyle/>
        <a:p>
          <a:endParaRPr lang="en-US"/>
        </a:p>
      </dgm:t>
    </dgm:pt>
    <dgm:pt modelId="{A711704F-2A9D-AD46-B9E5-2CCC3F1FA28B}" type="pres">
      <dgm:prSet presAssocID="{3E42DB58-8FFE-4E49-8990-DC1A9C4AEB17}" presName="hierChild4" presStyleCnt="0"/>
      <dgm:spPr/>
    </dgm:pt>
    <dgm:pt modelId="{1CB3F7ED-4AC7-8F41-90B3-413E3EBE13D0}" type="pres">
      <dgm:prSet presAssocID="{9644954D-0B24-0B40-A74A-A44C5159D0FF}" presName="Name37" presStyleLbl="parChTrans1D3" presStyleIdx="2" presStyleCnt="4"/>
      <dgm:spPr>
        <a:custGeom>
          <a:avLst/>
          <a:gdLst/>
          <a:ahLst/>
          <a:cxnLst/>
          <a:rect l="0" t="0" r="0" b="0"/>
          <a:pathLst>
            <a:path>
              <a:moveTo>
                <a:pt x="762250" y="0"/>
              </a:moveTo>
              <a:lnTo>
                <a:pt x="762250" y="132291"/>
              </a:lnTo>
              <a:lnTo>
                <a:pt x="0" y="132291"/>
              </a:lnTo>
              <a:lnTo>
                <a:pt x="0" y="264582"/>
              </a:lnTo>
            </a:path>
          </a:pathLst>
        </a:custGeom>
      </dgm:spPr>
      <dgm:t>
        <a:bodyPr/>
        <a:lstStyle/>
        <a:p>
          <a:endParaRPr lang="en-US"/>
        </a:p>
      </dgm:t>
    </dgm:pt>
    <dgm:pt modelId="{52A35F4D-F218-F741-A875-A733D225FAF1}" type="pres">
      <dgm:prSet presAssocID="{A6684D74-06B8-C747-8780-18A3197802F4}" presName="hierRoot2" presStyleCnt="0">
        <dgm:presLayoutVars>
          <dgm:hierBranch val="init"/>
        </dgm:presLayoutVars>
      </dgm:prSet>
      <dgm:spPr/>
    </dgm:pt>
    <dgm:pt modelId="{9471DA7D-CAC4-534A-9DA0-40B9BBF9EC85}" type="pres">
      <dgm:prSet presAssocID="{A6684D74-06B8-C747-8780-18A3197802F4}" presName="rootComposite" presStyleCnt="0"/>
      <dgm:spPr/>
    </dgm:pt>
    <dgm:pt modelId="{EF767ABF-B497-E247-8D76-1B0A46068A57}" type="pres">
      <dgm:prSet presAssocID="{A6684D74-06B8-C747-8780-18A3197802F4}" presName="rootText" presStyleLbl="node3" presStyleIdx="2" presStyleCnt="4">
        <dgm:presLayoutVars>
          <dgm:chPref val="3"/>
        </dgm:presLayoutVars>
      </dgm:prSet>
      <dgm:spPr>
        <a:prstGeom prst="rect">
          <a:avLst/>
        </a:prstGeom>
      </dgm:spPr>
      <dgm:t>
        <a:bodyPr/>
        <a:lstStyle/>
        <a:p>
          <a:endParaRPr lang="en-US"/>
        </a:p>
      </dgm:t>
    </dgm:pt>
    <dgm:pt modelId="{36E01D56-32C2-4545-9942-5C3B40A1AA8D}" type="pres">
      <dgm:prSet presAssocID="{A6684D74-06B8-C747-8780-18A3197802F4}" presName="rootConnector" presStyleLbl="node3" presStyleIdx="2" presStyleCnt="4"/>
      <dgm:spPr/>
      <dgm:t>
        <a:bodyPr/>
        <a:lstStyle/>
        <a:p>
          <a:endParaRPr lang="en-US"/>
        </a:p>
      </dgm:t>
    </dgm:pt>
    <dgm:pt modelId="{128E21B6-F6FF-9E41-A665-BE392D39DC42}" type="pres">
      <dgm:prSet presAssocID="{A6684D74-06B8-C747-8780-18A3197802F4}" presName="hierChild4" presStyleCnt="0"/>
      <dgm:spPr/>
    </dgm:pt>
    <dgm:pt modelId="{33064613-A76C-9741-8527-CDFAA2E9DDF5}" type="pres">
      <dgm:prSet presAssocID="{8B0B0D12-99FB-DB4E-B5B7-78FF0EE52EF0}" presName="Name37" presStyleLbl="parChTrans1D4" presStyleIdx="2" presStyleCnt="4"/>
      <dgm:spPr>
        <a:custGeom>
          <a:avLst/>
          <a:gdLst/>
          <a:ahLst/>
          <a:cxnLst/>
          <a:rect l="0" t="0" r="0" b="0"/>
          <a:pathLst>
            <a:path>
              <a:moveTo>
                <a:pt x="45720" y="0"/>
              </a:moveTo>
              <a:lnTo>
                <a:pt x="45720" y="264582"/>
              </a:lnTo>
            </a:path>
          </a:pathLst>
        </a:custGeom>
      </dgm:spPr>
      <dgm:t>
        <a:bodyPr/>
        <a:lstStyle/>
        <a:p>
          <a:endParaRPr lang="en-US"/>
        </a:p>
      </dgm:t>
    </dgm:pt>
    <dgm:pt modelId="{CF8D6B27-1CC5-704A-A114-5682AA60E8A3}" type="pres">
      <dgm:prSet presAssocID="{CEE5C18F-09B9-1C44-8C0B-F82AFE2537EC}" presName="hierRoot2" presStyleCnt="0">
        <dgm:presLayoutVars>
          <dgm:hierBranch val="init"/>
        </dgm:presLayoutVars>
      </dgm:prSet>
      <dgm:spPr/>
    </dgm:pt>
    <dgm:pt modelId="{A33773CF-AE40-674D-AB2D-011D425A3071}" type="pres">
      <dgm:prSet presAssocID="{CEE5C18F-09B9-1C44-8C0B-F82AFE2537EC}" presName="rootComposite" presStyleCnt="0"/>
      <dgm:spPr/>
    </dgm:pt>
    <dgm:pt modelId="{8C5EEA8B-8349-E04D-9C2B-535FD25080A2}" type="pres">
      <dgm:prSet presAssocID="{CEE5C18F-09B9-1C44-8C0B-F82AFE2537EC}" presName="rootText" presStyleLbl="node4" presStyleIdx="2" presStyleCnt="4">
        <dgm:presLayoutVars>
          <dgm:chPref val="3"/>
        </dgm:presLayoutVars>
      </dgm:prSet>
      <dgm:spPr>
        <a:prstGeom prst="rect">
          <a:avLst/>
        </a:prstGeom>
      </dgm:spPr>
      <dgm:t>
        <a:bodyPr/>
        <a:lstStyle/>
        <a:p>
          <a:endParaRPr lang="en-US"/>
        </a:p>
      </dgm:t>
    </dgm:pt>
    <dgm:pt modelId="{1ADD771F-9021-7142-BF1D-75289DFA702D}" type="pres">
      <dgm:prSet presAssocID="{CEE5C18F-09B9-1C44-8C0B-F82AFE2537EC}" presName="rootConnector" presStyleLbl="node4" presStyleIdx="2" presStyleCnt="4"/>
      <dgm:spPr/>
      <dgm:t>
        <a:bodyPr/>
        <a:lstStyle/>
        <a:p>
          <a:endParaRPr lang="en-US"/>
        </a:p>
      </dgm:t>
    </dgm:pt>
    <dgm:pt modelId="{89F3BEAE-73B1-5B46-8C57-8054B23E49C7}" type="pres">
      <dgm:prSet presAssocID="{CEE5C18F-09B9-1C44-8C0B-F82AFE2537EC}" presName="hierChild4" presStyleCnt="0"/>
      <dgm:spPr/>
    </dgm:pt>
    <dgm:pt modelId="{68E5DC2E-56A4-FD48-AC49-2F2F19CBD54B}" type="pres">
      <dgm:prSet presAssocID="{9FBB83BE-178F-8441-B00C-647011ADA87E}" presName="Name37" presStyleLbl="parChTrans1D4" presStyleIdx="3" presStyleCnt="4"/>
      <dgm:spPr>
        <a:custGeom>
          <a:avLst/>
          <a:gdLst/>
          <a:ahLst/>
          <a:cxnLst/>
          <a:rect l="0" t="0" r="0" b="0"/>
          <a:pathLst>
            <a:path>
              <a:moveTo>
                <a:pt x="0" y="0"/>
              </a:moveTo>
              <a:lnTo>
                <a:pt x="0" y="668757"/>
              </a:lnTo>
              <a:lnTo>
                <a:pt x="352902" y="668757"/>
              </a:lnTo>
            </a:path>
          </a:pathLst>
        </a:custGeom>
      </dgm:spPr>
      <dgm:t>
        <a:bodyPr/>
        <a:lstStyle/>
        <a:p>
          <a:endParaRPr lang="en-US"/>
        </a:p>
      </dgm:t>
    </dgm:pt>
    <dgm:pt modelId="{D6F5D2EB-5837-F34E-9C00-FD863072308C}" type="pres">
      <dgm:prSet presAssocID="{1ECCE477-6C14-984B-8B92-CEBC9586AAC2}" presName="hierRoot2" presStyleCnt="0">
        <dgm:presLayoutVars>
          <dgm:hierBranch val="init"/>
        </dgm:presLayoutVars>
      </dgm:prSet>
      <dgm:spPr/>
    </dgm:pt>
    <dgm:pt modelId="{67550FA1-064C-FC4F-AD99-37CDFBBB74AB}" type="pres">
      <dgm:prSet presAssocID="{1ECCE477-6C14-984B-8B92-CEBC9586AAC2}" presName="rootComposite" presStyleCnt="0"/>
      <dgm:spPr/>
    </dgm:pt>
    <dgm:pt modelId="{00BED30D-4C01-FE45-B7BC-317C82A321EF}" type="pres">
      <dgm:prSet presAssocID="{1ECCE477-6C14-984B-8B92-CEBC9586AAC2}" presName="rootText" presStyleLbl="node4" presStyleIdx="3" presStyleCnt="4" custScaleY="134594" custLinFactNeighborX="13010" custLinFactNeighborY="-3138">
        <dgm:presLayoutVars>
          <dgm:chPref val="3"/>
        </dgm:presLayoutVars>
      </dgm:prSet>
      <dgm:spPr>
        <a:prstGeom prst="rect">
          <a:avLst/>
        </a:prstGeom>
      </dgm:spPr>
      <dgm:t>
        <a:bodyPr/>
        <a:lstStyle/>
        <a:p>
          <a:endParaRPr lang="en-US"/>
        </a:p>
      </dgm:t>
    </dgm:pt>
    <dgm:pt modelId="{4AD82C8F-D32C-BB4F-9C83-F9C8F62C7E7E}" type="pres">
      <dgm:prSet presAssocID="{1ECCE477-6C14-984B-8B92-CEBC9586AAC2}" presName="rootConnector" presStyleLbl="node4" presStyleIdx="3" presStyleCnt="4"/>
      <dgm:spPr/>
      <dgm:t>
        <a:bodyPr/>
        <a:lstStyle/>
        <a:p>
          <a:endParaRPr lang="en-US"/>
        </a:p>
      </dgm:t>
    </dgm:pt>
    <dgm:pt modelId="{ACFBFF24-A6BD-A449-8A1B-1BD4B52C0610}" type="pres">
      <dgm:prSet presAssocID="{1ECCE477-6C14-984B-8B92-CEBC9586AAC2}" presName="hierChild4" presStyleCnt="0"/>
      <dgm:spPr/>
    </dgm:pt>
    <dgm:pt modelId="{29E37C84-BA4F-A14C-8818-FF0A76116598}" type="pres">
      <dgm:prSet presAssocID="{1ECCE477-6C14-984B-8B92-CEBC9586AAC2}" presName="hierChild5" presStyleCnt="0"/>
      <dgm:spPr/>
    </dgm:pt>
    <dgm:pt modelId="{CDD715CD-8FCB-374D-A126-9B52C71AB739}" type="pres">
      <dgm:prSet presAssocID="{CEE5C18F-09B9-1C44-8C0B-F82AFE2537EC}" presName="hierChild5" presStyleCnt="0"/>
      <dgm:spPr/>
    </dgm:pt>
    <dgm:pt modelId="{A7693243-23F6-8843-B177-949AA6A213DB}" type="pres">
      <dgm:prSet presAssocID="{A6684D74-06B8-C747-8780-18A3197802F4}" presName="hierChild5" presStyleCnt="0"/>
      <dgm:spPr/>
    </dgm:pt>
    <dgm:pt modelId="{A2820030-00ED-5D4A-B10B-8F55F4A2A3B2}" type="pres">
      <dgm:prSet presAssocID="{3DBC2E13-18FF-644B-AA5D-7ABB4633762C}" presName="Name37" presStyleLbl="parChTrans1D3" presStyleIdx="3" presStyleCnt="4"/>
      <dgm:spPr>
        <a:custGeom>
          <a:avLst/>
          <a:gdLst/>
          <a:ahLst/>
          <a:cxnLst/>
          <a:rect l="0" t="0" r="0" b="0"/>
          <a:pathLst>
            <a:path>
              <a:moveTo>
                <a:pt x="0" y="0"/>
              </a:moveTo>
              <a:lnTo>
                <a:pt x="0" y="132291"/>
              </a:lnTo>
              <a:lnTo>
                <a:pt x="762250" y="132291"/>
              </a:lnTo>
              <a:lnTo>
                <a:pt x="762250" y="264582"/>
              </a:lnTo>
            </a:path>
          </a:pathLst>
        </a:custGeom>
      </dgm:spPr>
      <dgm:t>
        <a:bodyPr/>
        <a:lstStyle/>
        <a:p>
          <a:endParaRPr lang="en-US"/>
        </a:p>
      </dgm:t>
    </dgm:pt>
    <dgm:pt modelId="{DB771DFC-2F53-3C49-AF30-EF6AC88F0794}" type="pres">
      <dgm:prSet presAssocID="{08FF3193-E2B1-6042-AC5C-9C723F355FD1}" presName="hierRoot2" presStyleCnt="0">
        <dgm:presLayoutVars>
          <dgm:hierBranch val="init"/>
        </dgm:presLayoutVars>
      </dgm:prSet>
      <dgm:spPr/>
    </dgm:pt>
    <dgm:pt modelId="{35EE9E0C-7338-E440-AADD-3447EA9A17EB}" type="pres">
      <dgm:prSet presAssocID="{08FF3193-E2B1-6042-AC5C-9C723F355FD1}" presName="rootComposite" presStyleCnt="0"/>
      <dgm:spPr/>
    </dgm:pt>
    <dgm:pt modelId="{0B0CB78D-E4D4-1A4F-BD34-D90A90FFD428}" type="pres">
      <dgm:prSet presAssocID="{08FF3193-E2B1-6042-AC5C-9C723F355FD1}" presName="rootText" presStyleLbl="node3" presStyleIdx="3" presStyleCnt="4">
        <dgm:presLayoutVars>
          <dgm:chPref val="3"/>
        </dgm:presLayoutVars>
      </dgm:prSet>
      <dgm:spPr>
        <a:prstGeom prst="rect">
          <a:avLst/>
        </a:prstGeom>
      </dgm:spPr>
      <dgm:t>
        <a:bodyPr/>
        <a:lstStyle/>
        <a:p>
          <a:endParaRPr lang="en-US"/>
        </a:p>
      </dgm:t>
    </dgm:pt>
    <dgm:pt modelId="{9C44F762-BC95-0844-80B1-AB855277A2C4}" type="pres">
      <dgm:prSet presAssocID="{08FF3193-E2B1-6042-AC5C-9C723F355FD1}" presName="rootConnector" presStyleLbl="node3" presStyleIdx="3" presStyleCnt="4"/>
      <dgm:spPr/>
      <dgm:t>
        <a:bodyPr/>
        <a:lstStyle/>
        <a:p>
          <a:endParaRPr lang="en-US"/>
        </a:p>
      </dgm:t>
    </dgm:pt>
    <dgm:pt modelId="{AF60916E-4042-5442-A64B-408AE633F8A4}" type="pres">
      <dgm:prSet presAssocID="{08FF3193-E2B1-6042-AC5C-9C723F355FD1}" presName="hierChild4" presStyleCnt="0"/>
      <dgm:spPr/>
    </dgm:pt>
    <dgm:pt modelId="{7932ACC1-E7DF-1744-87A5-5163D08BFCE9}" type="pres">
      <dgm:prSet presAssocID="{08FF3193-E2B1-6042-AC5C-9C723F355FD1}" presName="hierChild5" presStyleCnt="0"/>
      <dgm:spPr/>
    </dgm:pt>
    <dgm:pt modelId="{F8EF674E-9EE6-694B-9E63-5B58F7705E72}" type="pres">
      <dgm:prSet presAssocID="{3E42DB58-8FFE-4E49-8990-DC1A9C4AEB17}" presName="hierChild5" presStyleCnt="0"/>
      <dgm:spPr/>
    </dgm:pt>
    <dgm:pt modelId="{3DE26D70-3FAF-6845-9F76-EA74712F7B70}" type="pres">
      <dgm:prSet presAssocID="{A98F1E02-0D85-904D-AA36-314D50A106C0}" presName="hierChild3" presStyleCnt="0"/>
      <dgm:spPr/>
    </dgm:pt>
    <dgm:pt modelId="{A5817A2A-4706-7343-A202-0108862FF8E9}" type="pres">
      <dgm:prSet presAssocID="{E80AABD6-A44F-4649-81C8-F611514325D4}" presName="Name111" presStyleLbl="parChTrans1D2" presStyleIdx="2" presStyleCnt="3"/>
      <dgm:spPr>
        <a:custGeom>
          <a:avLst/>
          <a:gdLst/>
          <a:ahLst/>
          <a:cxnLst/>
          <a:rect l="0" t="0" r="0" b="0"/>
          <a:pathLst>
            <a:path>
              <a:moveTo>
                <a:pt x="132291" y="0"/>
              </a:moveTo>
              <a:lnTo>
                <a:pt x="132291" y="579562"/>
              </a:lnTo>
              <a:lnTo>
                <a:pt x="0" y="579562"/>
              </a:lnTo>
            </a:path>
          </a:pathLst>
        </a:custGeom>
      </dgm:spPr>
      <dgm:t>
        <a:bodyPr/>
        <a:lstStyle/>
        <a:p>
          <a:endParaRPr lang="en-US"/>
        </a:p>
      </dgm:t>
    </dgm:pt>
    <dgm:pt modelId="{84883801-D6D7-384C-8AD8-C094CF46DC2B}" type="pres">
      <dgm:prSet presAssocID="{2C40C84A-9BDD-0548-A9F0-6B59F48626CF}" presName="hierRoot3" presStyleCnt="0">
        <dgm:presLayoutVars>
          <dgm:hierBranch val="init"/>
        </dgm:presLayoutVars>
      </dgm:prSet>
      <dgm:spPr/>
    </dgm:pt>
    <dgm:pt modelId="{54BA569D-81BA-774E-95BA-452006999F81}" type="pres">
      <dgm:prSet presAssocID="{2C40C84A-9BDD-0548-A9F0-6B59F48626CF}" presName="rootComposite3" presStyleCnt="0"/>
      <dgm:spPr/>
    </dgm:pt>
    <dgm:pt modelId="{972F8444-7849-EC4C-920B-2934E0209C11}" type="pres">
      <dgm:prSet presAssocID="{2C40C84A-9BDD-0548-A9F0-6B59F48626CF}" presName="rootText3" presStyleLbl="asst1" presStyleIdx="0" presStyleCnt="1">
        <dgm:presLayoutVars>
          <dgm:chPref val="3"/>
        </dgm:presLayoutVars>
      </dgm:prSet>
      <dgm:spPr>
        <a:prstGeom prst="rect">
          <a:avLst/>
        </a:prstGeom>
      </dgm:spPr>
      <dgm:t>
        <a:bodyPr/>
        <a:lstStyle/>
        <a:p>
          <a:endParaRPr lang="en-US"/>
        </a:p>
      </dgm:t>
    </dgm:pt>
    <dgm:pt modelId="{49CDEABD-2352-5841-BFCB-18EED4579A0B}" type="pres">
      <dgm:prSet presAssocID="{2C40C84A-9BDD-0548-A9F0-6B59F48626CF}" presName="rootConnector3" presStyleLbl="asst1" presStyleIdx="0" presStyleCnt="1"/>
      <dgm:spPr/>
      <dgm:t>
        <a:bodyPr/>
        <a:lstStyle/>
        <a:p>
          <a:endParaRPr lang="en-US"/>
        </a:p>
      </dgm:t>
    </dgm:pt>
    <dgm:pt modelId="{E2057C01-E309-A04C-86F2-BE57898F873C}" type="pres">
      <dgm:prSet presAssocID="{2C40C84A-9BDD-0548-A9F0-6B59F48626CF}" presName="hierChild6" presStyleCnt="0"/>
      <dgm:spPr/>
    </dgm:pt>
    <dgm:pt modelId="{99AE912D-857B-FE43-A9EB-8402DC1832B1}" type="pres">
      <dgm:prSet presAssocID="{2C40C84A-9BDD-0548-A9F0-6B59F48626CF}" presName="hierChild7" presStyleCnt="0"/>
      <dgm:spPr/>
    </dgm:pt>
  </dgm:ptLst>
  <dgm:cxnLst>
    <dgm:cxn modelId="{A58507F4-BE92-4943-9806-E58ACEB4383A}" type="presOf" srcId="{FA0E773E-D21B-0D43-89AA-3C47460C2BB2}" destId="{BABBFE68-E622-F14D-B988-DBC909BB20D3}" srcOrd="1" destOrd="0" presId="urn:microsoft.com/office/officeart/2005/8/layout/orgChart1"/>
    <dgm:cxn modelId="{62835C40-E39B-B14C-B1AB-30F728747BE5}" type="presOf" srcId="{08FF3193-E2B1-6042-AC5C-9C723F355FD1}" destId="{9C44F762-BC95-0844-80B1-AB855277A2C4}" srcOrd="1" destOrd="0" presId="urn:microsoft.com/office/officeart/2005/8/layout/orgChart1"/>
    <dgm:cxn modelId="{E1860E14-A5A2-B641-928E-8267EAAC4ACC}" type="presOf" srcId="{837F241D-22C2-C24D-B5BC-F08CC8E2632E}" destId="{3A13A445-AAC0-DF48-9F32-4EF2DD1E6BB1}" srcOrd="0" destOrd="0" presId="urn:microsoft.com/office/officeart/2005/8/layout/orgChart1"/>
    <dgm:cxn modelId="{283519EA-A690-B740-8395-408AAAFEF93C}" srcId="{837F241D-22C2-C24D-B5BC-F08CC8E2632E}" destId="{FA0E773E-D21B-0D43-89AA-3C47460C2BB2}" srcOrd="1" destOrd="0" parTransId="{D3B2E44E-08B2-7249-B996-138903146A97}" sibTransId="{4F83D8B0-ABF9-1145-B31E-53D7713329F3}"/>
    <dgm:cxn modelId="{7B278701-BD80-4A4D-B81A-D7D85331970F}" srcId="{CEE5C18F-09B9-1C44-8C0B-F82AFE2537EC}" destId="{1ECCE477-6C14-984B-8B92-CEBC9586AAC2}" srcOrd="0" destOrd="0" parTransId="{9FBB83BE-178F-8441-B00C-647011ADA87E}" sibTransId="{91B32C90-1AC2-294A-8AC8-604E646A0E34}"/>
    <dgm:cxn modelId="{3587CF48-9447-6041-B570-2B47A8F12AC4}" type="presOf" srcId="{3E42DB58-8FFE-4E49-8990-DC1A9C4AEB17}" destId="{41F0583E-2554-464D-87DD-F87B418EC518}" srcOrd="0" destOrd="0" presId="urn:microsoft.com/office/officeart/2005/8/layout/orgChart1"/>
    <dgm:cxn modelId="{C0B1648B-A9C3-544E-AA5D-54891A20C883}" type="presOf" srcId="{22115E21-522D-1147-A53B-12CB2B3AD522}" destId="{1DCB2C2F-3245-634E-9CBD-AF7E1CB343BC}" srcOrd="0" destOrd="0" presId="urn:microsoft.com/office/officeart/2005/8/layout/orgChart1"/>
    <dgm:cxn modelId="{57B568E6-7098-A448-A455-FFC1970516F8}" srcId="{3E42DB58-8FFE-4E49-8990-DC1A9C4AEB17}" destId="{08FF3193-E2B1-6042-AC5C-9C723F355FD1}" srcOrd="1" destOrd="0" parTransId="{3DBC2E13-18FF-644B-AA5D-7ABB4633762C}" sibTransId="{6A8C74E8-C02A-E145-97D5-157838B59ACE}"/>
    <dgm:cxn modelId="{662A47C7-51C5-F049-B454-1CE8CC913DF9}" srcId="{D261079A-9929-024F-B899-E61170F29679}" destId="{7800EF96-2DCC-0045-A162-68C7C34354E5}" srcOrd="0" destOrd="0" parTransId="{6586541B-1C08-214C-86D9-FC187EEE4CFA}" sibTransId="{66B1A31C-30DC-FC4C-B426-13AC0F6F4E11}"/>
    <dgm:cxn modelId="{9E0E5E37-698A-9A4A-90D5-7814680CC16C}" type="presOf" srcId="{E80AABD6-A44F-4649-81C8-F611514325D4}" destId="{A5817A2A-4706-7343-A202-0108862FF8E9}" srcOrd="0" destOrd="0" presId="urn:microsoft.com/office/officeart/2005/8/layout/orgChart1"/>
    <dgm:cxn modelId="{3430E64C-6748-784B-B91F-F1D8D7886FA9}" srcId="{A98F1E02-0D85-904D-AA36-314D50A106C0}" destId="{3E42DB58-8FFE-4E49-8990-DC1A9C4AEB17}" srcOrd="2" destOrd="0" parTransId="{8D76E64D-26F7-DB48-B7CB-D43D41718C6C}" sibTransId="{3149344D-7934-8645-AC93-0537BECE2805}"/>
    <dgm:cxn modelId="{EFAD2FD8-3ED7-3A4A-B4E0-CA67726FBDD1}" type="presOf" srcId="{08FF3193-E2B1-6042-AC5C-9C723F355FD1}" destId="{0B0CB78D-E4D4-1A4F-BD34-D90A90FFD428}" srcOrd="0" destOrd="0" presId="urn:microsoft.com/office/officeart/2005/8/layout/orgChart1"/>
    <dgm:cxn modelId="{D4B982D1-997C-6843-8BC6-C7ED1454F28F}" srcId="{A98F1E02-0D85-904D-AA36-314D50A106C0}" destId="{837F241D-22C2-C24D-B5BC-F08CC8E2632E}" srcOrd="1" destOrd="0" parTransId="{22115E21-522D-1147-A53B-12CB2B3AD522}" sibTransId="{6DEE0D01-E3B4-E849-AF38-49F83965CC9F}"/>
    <dgm:cxn modelId="{7B628948-AC80-9046-9961-E49C80817411}" type="presOf" srcId="{837F241D-22C2-C24D-B5BC-F08CC8E2632E}" destId="{FBBE6906-EA66-0243-9821-DA0C6F6C37A5}" srcOrd="1" destOrd="0" presId="urn:microsoft.com/office/officeart/2005/8/layout/orgChart1"/>
    <dgm:cxn modelId="{E0C8C245-A7E7-E94F-BB13-B74ABA58177D}" type="presOf" srcId="{3E42DB58-8FFE-4E49-8990-DC1A9C4AEB17}" destId="{4149930A-208D-3744-9D07-C6E680659BD0}" srcOrd="1" destOrd="0" presId="urn:microsoft.com/office/officeart/2005/8/layout/orgChart1"/>
    <dgm:cxn modelId="{902AE890-A242-1641-9F0F-04000D21ADE3}" type="presOf" srcId="{A6684D74-06B8-C747-8780-18A3197802F4}" destId="{36E01D56-32C2-4545-9942-5C3B40A1AA8D}" srcOrd="1" destOrd="0" presId="urn:microsoft.com/office/officeart/2005/8/layout/orgChart1"/>
    <dgm:cxn modelId="{E66EF2DA-D58D-1A4B-8D03-ED534D4B75C2}" srcId="{A6684D74-06B8-C747-8780-18A3197802F4}" destId="{CEE5C18F-09B9-1C44-8C0B-F82AFE2537EC}" srcOrd="0" destOrd="0" parTransId="{8B0B0D12-99FB-DB4E-B5B7-78FF0EE52EF0}" sibTransId="{327E7724-53EA-F84F-AFE5-00A2BE1B30FB}"/>
    <dgm:cxn modelId="{1D538976-8CE8-B74E-8B5B-846FA0B2BAFF}" type="presOf" srcId="{1ECCE477-6C14-984B-8B92-CEBC9586AAC2}" destId="{00BED30D-4C01-FE45-B7BC-317C82A321EF}" srcOrd="0" destOrd="0" presId="urn:microsoft.com/office/officeart/2005/8/layout/orgChart1"/>
    <dgm:cxn modelId="{BE1151BB-84BC-6843-8843-8B821E5AC278}" type="presOf" srcId="{D3B2E44E-08B2-7249-B996-138903146A97}" destId="{1598A6B1-7494-6647-BF7B-D5C4A7DB7899}" srcOrd="0" destOrd="0" presId="urn:microsoft.com/office/officeart/2005/8/layout/orgChart1"/>
    <dgm:cxn modelId="{D8A74879-55F0-7846-9BF4-7CC8F7A7C4CE}" type="presOf" srcId="{0361BC90-29F7-5747-8C9A-29574C42C6C7}" destId="{E8D0C58B-0553-4942-A9E0-EAD05FCBCD20}" srcOrd="0" destOrd="0" presId="urn:microsoft.com/office/officeart/2005/8/layout/orgChart1"/>
    <dgm:cxn modelId="{CF97FF6C-F7E5-4644-800B-6F4D252B1753}" type="presOf" srcId="{3DBC2E13-18FF-644B-AA5D-7ABB4633762C}" destId="{A2820030-00ED-5D4A-B10B-8F55F4A2A3B2}" srcOrd="0" destOrd="0" presId="urn:microsoft.com/office/officeart/2005/8/layout/orgChart1"/>
    <dgm:cxn modelId="{B48EE46E-D03E-3841-8F55-6741053FAE96}" type="presOf" srcId="{A98F1E02-0D85-904D-AA36-314D50A106C0}" destId="{7350CA2E-9CA8-9942-85BD-AD8625C234A5}" srcOrd="0" destOrd="0" presId="urn:microsoft.com/office/officeart/2005/8/layout/orgChart1"/>
    <dgm:cxn modelId="{2FA505DF-E848-BA46-B24B-ABBA11384BBF}" type="presOf" srcId="{A6684D74-06B8-C747-8780-18A3197802F4}" destId="{EF767ABF-B497-E247-8D76-1B0A46068A57}" srcOrd="0" destOrd="0" presId="urn:microsoft.com/office/officeart/2005/8/layout/orgChart1"/>
    <dgm:cxn modelId="{B09E0B3D-B418-C94E-AED9-A69E9DCFAE6E}" srcId="{837F241D-22C2-C24D-B5BC-F08CC8E2632E}" destId="{6A1A6AD9-BC1F-004E-AABA-E4931767459C}" srcOrd="0" destOrd="0" parTransId="{93CE33D6-8D71-ED42-8815-D5F1ED4A28B4}" sibTransId="{F7079334-C4F3-D648-941B-7618949E20CE}"/>
    <dgm:cxn modelId="{8103AEAC-4645-E348-B1B7-C0169C5DB014}" type="presOf" srcId="{9644954D-0B24-0B40-A74A-A44C5159D0FF}" destId="{1CB3F7ED-4AC7-8F41-90B3-413E3EBE13D0}" srcOrd="0" destOrd="0" presId="urn:microsoft.com/office/officeart/2005/8/layout/orgChart1"/>
    <dgm:cxn modelId="{5173040C-13F6-6644-83E6-504F826DCB02}" type="presOf" srcId="{93CE33D6-8D71-ED42-8815-D5F1ED4A28B4}" destId="{F59DBB35-82AF-0941-B6F4-A0171541C095}" srcOrd="0" destOrd="0" presId="urn:microsoft.com/office/officeart/2005/8/layout/orgChart1"/>
    <dgm:cxn modelId="{9FDCF09B-D4D5-934F-B922-13644763E7F2}" type="presOf" srcId="{6A1A6AD9-BC1F-004E-AABA-E4931767459C}" destId="{99B966A1-91F6-7E4E-A8ED-2A8DC16E1F3A}" srcOrd="0" destOrd="0" presId="urn:microsoft.com/office/officeart/2005/8/layout/orgChart1"/>
    <dgm:cxn modelId="{30623695-342A-E245-B634-E8FED2BE9474}" type="presOf" srcId="{7800EF96-2DCC-0045-A162-68C7C34354E5}" destId="{42AAD772-39E2-6A43-808F-087FF8BAEEF9}" srcOrd="0" destOrd="0" presId="urn:microsoft.com/office/officeart/2005/8/layout/orgChart1"/>
    <dgm:cxn modelId="{AD376A72-D254-D342-9E64-3D92D72769CC}" type="presOf" srcId="{2C40C84A-9BDD-0548-A9F0-6B59F48626CF}" destId="{49CDEABD-2352-5841-BFCB-18EED4579A0B}" srcOrd="1" destOrd="0" presId="urn:microsoft.com/office/officeart/2005/8/layout/orgChart1"/>
    <dgm:cxn modelId="{CBD1D64D-80E2-7C48-86E8-A17F30416D7A}" type="presOf" srcId="{8D76E64D-26F7-DB48-B7CB-D43D41718C6C}" destId="{CABB2216-0E11-8D47-A5AC-F37EE24C9F80}" srcOrd="0" destOrd="0" presId="urn:microsoft.com/office/officeart/2005/8/layout/orgChart1"/>
    <dgm:cxn modelId="{FED12695-E6F5-F449-9DE8-09CFCAFECF9B}" srcId="{0361BC90-29F7-5747-8C9A-29574C42C6C7}" destId="{A98F1E02-0D85-904D-AA36-314D50A106C0}" srcOrd="0" destOrd="0" parTransId="{E8486658-7EAE-0346-A556-694D002845EE}" sibTransId="{93F5AA9F-0973-DF48-A53D-03A4ECB180B0}"/>
    <dgm:cxn modelId="{A422EB7D-EABA-8342-8D04-39B4F6DBEC23}" type="presOf" srcId="{7800EF96-2DCC-0045-A162-68C7C34354E5}" destId="{1D227A9B-F70A-8E41-9F7D-A7893FBFD5CC}" srcOrd="1" destOrd="0" presId="urn:microsoft.com/office/officeart/2005/8/layout/orgChart1"/>
    <dgm:cxn modelId="{E2366E16-8533-FC4B-A530-0FB345AB2C39}" srcId="{A98F1E02-0D85-904D-AA36-314D50A106C0}" destId="{2C40C84A-9BDD-0548-A9F0-6B59F48626CF}" srcOrd="0" destOrd="0" parTransId="{E80AABD6-A44F-4649-81C8-F611514325D4}" sibTransId="{02C7E9CA-F366-7D4E-9165-6AB847D27735}"/>
    <dgm:cxn modelId="{8ECAB58A-C5AC-2B42-A5CF-C90B53453095}" type="presOf" srcId="{D261079A-9929-024F-B899-E61170F29679}" destId="{E5E57288-B13B-A54C-858E-73EE9D222897}" srcOrd="1" destOrd="0" presId="urn:microsoft.com/office/officeart/2005/8/layout/orgChart1"/>
    <dgm:cxn modelId="{61E4B281-F67D-524B-BA78-303A2CED10A2}" type="presOf" srcId="{6586541B-1C08-214C-86D9-FC187EEE4CFA}" destId="{907AB3E2-5E39-E244-BE08-AB59C8BECC03}" srcOrd="0" destOrd="0" presId="urn:microsoft.com/office/officeart/2005/8/layout/orgChart1"/>
    <dgm:cxn modelId="{F6FAA61C-28B8-1740-A6AB-60E7FADBEC4E}" type="presOf" srcId="{FA0E773E-D21B-0D43-89AA-3C47460C2BB2}" destId="{0DA1E515-8C5C-4F44-A95B-845297026F6F}" srcOrd="0" destOrd="0" presId="urn:microsoft.com/office/officeart/2005/8/layout/orgChart1"/>
    <dgm:cxn modelId="{E876A9ED-CF84-B946-9598-64363FB1CD63}" srcId="{6A1A6AD9-BC1F-004E-AABA-E4931767459C}" destId="{D261079A-9929-024F-B899-E61170F29679}" srcOrd="0" destOrd="0" parTransId="{23F8E662-2DAF-6B4C-9A48-217393954CE3}" sibTransId="{9FF4DD00-CD62-8D47-8268-973D0B132A7A}"/>
    <dgm:cxn modelId="{331F85AE-C554-FD47-B5E4-CEB8ABB7B379}" type="presOf" srcId="{2C40C84A-9BDD-0548-A9F0-6B59F48626CF}" destId="{972F8444-7849-EC4C-920B-2934E0209C11}" srcOrd="0" destOrd="0" presId="urn:microsoft.com/office/officeart/2005/8/layout/orgChart1"/>
    <dgm:cxn modelId="{B39F0127-C78D-9543-8053-B0AF88992D3B}" type="presOf" srcId="{D261079A-9929-024F-B899-E61170F29679}" destId="{61638C33-75A1-0145-BD94-E9C6BB40CBE2}" srcOrd="0" destOrd="0" presId="urn:microsoft.com/office/officeart/2005/8/layout/orgChart1"/>
    <dgm:cxn modelId="{0A175965-56D6-D14F-B372-3FF75F9255A8}" type="presOf" srcId="{6A1A6AD9-BC1F-004E-AABA-E4931767459C}" destId="{94536E86-D98D-A049-A56C-34F6307FFD0A}" srcOrd="1" destOrd="0" presId="urn:microsoft.com/office/officeart/2005/8/layout/orgChart1"/>
    <dgm:cxn modelId="{2947E96B-D434-BF48-A3F7-13B41D19ADB3}" type="presOf" srcId="{CEE5C18F-09B9-1C44-8C0B-F82AFE2537EC}" destId="{1ADD771F-9021-7142-BF1D-75289DFA702D}" srcOrd="1" destOrd="0" presId="urn:microsoft.com/office/officeart/2005/8/layout/orgChart1"/>
    <dgm:cxn modelId="{203C0620-7C8D-E047-BE64-DD89AA45D65D}" srcId="{3E42DB58-8FFE-4E49-8990-DC1A9C4AEB17}" destId="{A6684D74-06B8-C747-8780-18A3197802F4}" srcOrd="0" destOrd="0" parTransId="{9644954D-0B24-0B40-A74A-A44C5159D0FF}" sibTransId="{84BC281F-3970-D44A-BB56-482FBC54FF99}"/>
    <dgm:cxn modelId="{E4CF92AB-4294-1A4C-818F-36E4A9AA08BF}" type="presOf" srcId="{CEE5C18F-09B9-1C44-8C0B-F82AFE2537EC}" destId="{8C5EEA8B-8349-E04D-9C2B-535FD25080A2}" srcOrd="0" destOrd="0" presId="urn:microsoft.com/office/officeart/2005/8/layout/orgChart1"/>
    <dgm:cxn modelId="{7C0C3691-3F2E-3741-8AAD-2782A4B4C3F0}" type="presOf" srcId="{A98F1E02-0D85-904D-AA36-314D50A106C0}" destId="{365933E8-4FEA-784B-AFE9-399AF86C733B}" srcOrd="1" destOrd="0" presId="urn:microsoft.com/office/officeart/2005/8/layout/orgChart1"/>
    <dgm:cxn modelId="{7505964F-7213-AD47-B518-AF60DF2C1E9B}" type="presOf" srcId="{8B0B0D12-99FB-DB4E-B5B7-78FF0EE52EF0}" destId="{33064613-A76C-9741-8527-CDFAA2E9DDF5}" srcOrd="0" destOrd="0" presId="urn:microsoft.com/office/officeart/2005/8/layout/orgChart1"/>
    <dgm:cxn modelId="{819EB455-5A56-CC4F-A617-A66660BE0719}" type="presOf" srcId="{1ECCE477-6C14-984B-8B92-CEBC9586AAC2}" destId="{4AD82C8F-D32C-BB4F-9C83-F9C8F62C7E7E}" srcOrd="1" destOrd="0" presId="urn:microsoft.com/office/officeart/2005/8/layout/orgChart1"/>
    <dgm:cxn modelId="{3539AFC2-D89E-3742-A12E-236B324EC1C5}" type="presOf" srcId="{23F8E662-2DAF-6B4C-9A48-217393954CE3}" destId="{50448EB6-AA41-A04F-9488-C62CC71BBC79}" srcOrd="0" destOrd="0" presId="urn:microsoft.com/office/officeart/2005/8/layout/orgChart1"/>
    <dgm:cxn modelId="{D1E64E91-6761-CA48-A243-F123219246C8}" type="presOf" srcId="{9FBB83BE-178F-8441-B00C-647011ADA87E}" destId="{68E5DC2E-56A4-FD48-AC49-2F2F19CBD54B}" srcOrd="0" destOrd="0" presId="urn:microsoft.com/office/officeart/2005/8/layout/orgChart1"/>
    <dgm:cxn modelId="{EC4AACEA-B482-3E4D-B839-4F611BB0C9B1}" type="presParOf" srcId="{E8D0C58B-0553-4942-A9E0-EAD05FCBCD20}" destId="{9FFBAA01-A261-F149-8B5B-C5EEFD2A0BA2}" srcOrd="0" destOrd="0" presId="urn:microsoft.com/office/officeart/2005/8/layout/orgChart1"/>
    <dgm:cxn modelId="{9A14AFD4-766D-A240-A2E1-3EABAE6746F9}" type="presParOf" srcId="{9FFBAA01-A261-F149-8B5B-C5EEFD2A0BA2}" destId="{A5DA00F1-EE2D-5B48-949A-87DE73E54C04}" srcOrd="0" destOrd="0" presId="urn:microsoft.com/office/officeart/2005/8/layout/orgChart1"/>
    <dgm:cxn modelId="{BED2F8A8-2016-C740-B656-C4D65972AD20}" type="presParOf" srcId="{A5DA00F1-EE2D-5B48-949A-87DE73E54C04}" destId="{7350CA2E-9CA8-9942-85BD-AD8625C234A5}" srcOrd="0" destOrd="0" presId="urn:microsoft.com/office/officeart/2005/8/layout/orgChart1"/>
    <dgm:cxn modelId="{B80A883A-54E7-6346-9480-262100940678}" type="presParOf" srcId="{A5DA00F1-EE2D-5B48-949A-87DE73E54C04}" destId="{365933E8-4FEA-784B-AFE9-399AF86C733B}" srcOrd="1" destOrd="0" presId="urn:microsoft.com/office/officeart/2005/8/layout/orgChart1"/>
    <dgm:cxn modelId="{309C9187-1A75-8244-ADCD-D290C4E691A6}" type="presParOf" srcId="{9FFBAA01-A261-F149-8B5B-C5EEFD2A0BA2}" destId="{0E93A007-40EE-E24E-B1CC-6BECEF70D867}" srcOrd="1" destOrd="0" presId="urn:microsoft.com/office/officeart/2005/8/layout/orgChart1"/>
    <dgm:cxn modelId="{DDFE5202-AD8E-1847-A52A-D53E6BE31A0E}" type="presParOf" srcId="{0E93A007-40EE-E24E-B1CC-6BECEF70D867}" destId="{1DCB2C2F-3245-634E-9CBD-AF7E1CB343BC}" srcOrd="0" destOrd="0" presId="urn:microsoft.com/office/officeart/2005/8/layout/orgChart1"/>
    <dgm:cxn modelId="{0B459AF6-59BB-ED48-89E4-33B2BFDBFEFB}" type="presParOf" srcId="{0E93A007-40EE-E24E-B1CC-6BECEF70D867}" destId="{77A7E5FC-E7AC-C745-845C-8091BC3F711A}" srcOrd="1" destOrd="0" presId="urn:microsoft.com/office/officeart/2005/8/layout/orgChart1"/>
    <dgm:cxn modelId="{7F51E140-22EB-944E-9A7A-E2CDDFD1AFCF}" type="presParOf" srcId="{77A7E5FC-E7AC-C745-845C-8091BC3F711A}" destId="{51DFF813-5C23-4B4F-B114-BEAA36446164}" srcOrd="0" destOrd="0" presId="urn:microsoft.com/office/officeart/2005/8/layout/orgChart1"/>
    <dgm:cxn modelId="{33A876AA-C927-FB41-8369-ED0DB4FA794C}" type="presParOf" srcId="{51DFF813-5C23-4B4F-B114-BEAA36446164}" destId="{3A13A445-AAC0-DF48-9F32-4EF2DD1E6BB1}" srcOrd="0" destOrd="0" presId="urn:microsoft.com/office/officeart/2005/8/layout/orgChart1"/>
    <dgm:cxn modelId="{CE725FF5-18FE-BC46-B845-3C0571648F17}" type="presParOf" srcId="{51DFF813-5C23-4B4F-B114-BEAA36446164}" destId="{FBBE6906-EA66-0243-9821-DA0C6F6C37A5}" srcOrd="1" destOrd="0" presId="urn:microsoft.com/office/officeart/2005/8/layout/orgChart1"/>
    <dgm:cxn modelId="{F54319B5-72A3-7E44-A03D-B644E54ED878}" type="presParOf" srcId="{77A7E5FC-E7AC-C745-845C-8091BC3F711A}" destId="{07A465B6-AD4F-214E-9764-002A39AB6EE1}" srcOrd="1" destOrd="0" presId="urn:microsoft.com/office/officeart/2005/8/layout/orgChart1"/>
    <dgm:cxn modelId="{619ABCCD-CBFA-3C4E-B732-8FFC6C727219}" type="presParOf" srcId="{07A465B6-AD4F-214E-9764-002A39AB6EE1}" destId="{F59DBB35-82AF-0941-B6F4-A0171541C095}" srcOrd="0" destOrd="0" presId="urn:microsoft.com/office/officeart/2005/8/layout/orgChart1"/>
    <dgm:cxn modelId="{A193C074-A983-6D47-B385-98C7EB2E2BE6}" type="presParOf" srcId="{07A465B6-AD4F-214E-9764-002A39AB6EE1}" destId="{740214CD-B35D-5049-8463-D6939B4AF1BD}" srcOrd="1" destOrd="0" presId="urn:microsoft.com/office/officeart/2005/8/layout/orgChart1"/>
    <dgm:cxn modelId="{A9B15DEF-C079-2243-B5F4-3AFE74E19B46}" type="presParOf" srcId="{740214CD-B35D-5049-8463-D6939B4AF1BD}" destId="{A1868A4A-3864-9641-A8FE-C49AAAA5CE12}" srcOrd="0" destOrd="0" presId="urn:microsoft.com/office/officeart/2005/8/layout/orgChart1"/>
    <dgm:cxn modelId="{6410617F-6B6D-1B43-9456-78EEABDF372A}" type="presParOf" srcId="{A1868A4A-3864-9641-A8FE-C49AAAA5CE12}" destId="{99B966A1-91F6-7E4E-A8ED-2A8DC16E1F3A}" srcOrd="0" destOrd="0" presId="urn:microsoft.com/office/officeart/2005/8/layout/orgChart1"/>
    <dgm:cxn modelId="{90801D39-76A0-5E4E-9ACC-8C1D30392244}" type="presParOf" srcId="{A1868A4A-3864-9641-A8FE-C49AAAA5CE12}" destId="{94536E86-D98D-A049-A56C-34F6307FFD0A}" srcOrd="1" destOrd="0" presId="urn:microsoft.com/office/officeart/2005/8/layout/orgChart1"/>
    <dgm:cxn modelId="{5238281C-36B6-D840-BD88-441C7198D0D1}" type="presParOf" srcId="{740214CD-B35D-5049-8463-D6939B4AF1BD}" destId="{15D2FA98-5179-284D-A131-7FB1EA0A61CD}" srcOrd="1" destOrd="0" presId="urn:microsoft.com/office/officeart/2005/8/layout/orgChart1"/>
    <dgm:cxn modelId="{EA0EE7D0-CF81-5045-B944-E9523766D6D7}" type="presParOf" srcId="{15D2FA98-5179-284D-A131-7FB1EA0A61CD}" destId="{50448EB6-AA41-A04F-9488-C62CC71BBC79}" srcOrd="0" destOrd="0" presId="urn:microsoft.com/office/officeart/2005/8/layout/orgChart1"/>
    <dgm:cxn modelId="{54931ED8-93FE-144F-A258-70C6FF8ACAFF}" type="presParOf" srcId="{15D2FA98-5179-284D-A131-7FB1EA0A61CD}" destId="{6AD4C21D-AC10-864A-A729-C85980BFEE41}" srcOrd="1" destOrd="0" presId="urn:microsoft.com/office/officeart/2005/8/layout/orgChart1"/>
    <dgm:cxn modelId="{3930FC4F-5696-4049-B930-A9966B9E0B58}" type="presParOf" srcId="{6AD4C21D-AC10-864A-A729-C85980BFEE41}" destId="{C2FB8B96-9C75-E242-95DD-4BBF4836715C}" srcOrd="0" destOrd="0" presId="urn:microsoft.com/office/officeart/2005/8/layout/orgChart1"/>
    <dgm:cxn modelId="{5C250CCC-8830-1746-B7E3-5C9903D79A7D}" type="presParOf" srcId="{C2FB8B96-9C75-E242-95DD-4BBF4836715C}" destId="{61638C33-75A1-0145-BD94-E9C6BB40CBE2}" srcOrd="0" destOrd="0" presId="urn:microsoft.com/office/officeart/2005/8/layout/orgChart1"/>
    <dgm:cxn modelId="{0259D0CE-2ADB-124B-90C0-531A8239D5A7}" type="presParOf" srcId="{C2FB8B96-9C75-E242-95DD-4BBF4836715C}" destId="{E5E57288-B13B-A54C-858E-73EE9D222897}" srcOrd="1" destOrd="0" presId="urn:microsoft.com/office/officeart/2005/8/layout/orgChart1"/>
    <dgm:cxn modelId="{5DB6BC6F-1880-634E-8AF0-E5E21D277DD0}" type="presParOf" srcId="{6AD4C21D-AC10-864A-A729-C85980BFEE41}" destId="{BDB7BCE3-23F7-E740-B544-A9080075898B}" srcOrd="1" destOrd="0" presId="urn:microsoft.com/office/officeart/2005/8/layout/orgChart1"/>
    <dgm:cxn modelId="{A45890C1-D7EF-5F48-9673-FBA550B6EF31}" type="presParOf" srcId="{BDB7BCE3-23F7-E740-B544-A9080075898B}" destId="{907AB3E2-5E39-E244-BE08-AB59C8BECC03}" srcOrd="0" destOrd="0" presId="urn:microsoft.com/office/officeart/2005/8/layout/orgChart1"/>
    <dgm:cxn modelId="{BF5B7CCF-1DC8-DE43-994B-3D83E68DCB01}" type="presParOf" srcId="{BDB7BCE3-23F7-E740-B544-A9080075898B}" destId="{BA345F9D-0EBA-7842-85E0-D4B54EE9E02B}" srcOrd="1" destOrd="0" presId="urn:microsoft.com/office/officeart/2005/8/layout/orgChart1"/>
    <dgm:cxn modelId="{FB3AB4C8-1F5B-EB4A-A6BB-F8876E6BA11A}" type="presParOf" srcId="{BA345F9D-0EBA-7842-85E0-D4B54EE9E02B}" destId="{9681D10B-F29D-4242-858F-24E9EFE9C457}" srcOrd="0" destOrd="0" presId="urn:microsoft.com/office/officeart/2005/8/layout/orgChart1"/>
    <dgm:cxn modelId="{736FE44A-79FD-1B4B-B05E-494F76ACAAA1}" type="presParOf" srcId="{9681D10B-F29D-4242-858F-24E9EFE9C457}" destId="{42AAD772-39E2-6A43-808F-087FF8BAEEF9}" srcOrd="0" destOrd="0" presId="urn:microsoft.com/office/officeart/2005/8/layout/orgChart1"/>
    <dgm:cxn modelId="{1906783E-A44A-0A41-AF6C-47D4A13BBC74}" type="presParOf" srcId="{9681D10B-F29D-4242-858F-24E9EFE9C457}" destId="{1D227A9B-F70A-8E41-9F7D-A7893FBFD5CC}" srcOrd="1" destOrd="0" presId="urn:microsoft.com/office/officeart/2005/8/layout/orgChart1"/>
    <dgm:cxn modelId="{7E52C6D9-9AA8-A94F-9B9C-D5681FD3EF28}" type="presParOf" srcId="{BA345F9D-0EBA-7842-85E0-D4B54EE9E02B}" destId="{CDED82CE-EF71-0841-9D32-11BF31E09D67}" srcOrd="1" destOrd="0" presId="urn:microsoft.com/office/officeart/2005/8/layout/orgChart1"/>
    <dgm:cxn modelId="{B4307D87-EC61-6D4A-8051-3B8F0B23297C}" type="presParOf" srcId="{BA345F9D-0EBA-7842-85E0-D4B54EE9E02B}" destId="{F55F08B4-7EA1-1746-B082-1FACEADC63D4}" srcOrd="2" destOrd="0" presId="urn:microsoft.com/office/officeart/2005/8/layout/orgChart1"/>
    <dgm:cxn modelId="{D86111E9-28E8-584E-AD08-9FBD3F882796}" type="presParOf" srcId="{6AD4C21D-AC10-864A-A729-C85980BFEE41}" destId="{782F131F-EF61-8442-A74E-1F66F080E394}" srcOrd="2" destOrd="0" presId="urn:microsoft.com/office/officeart/2005/8/layout/orgChart1"/>
    <dgm:cxn modelId="{875841A6-5000-C84D-999B-BB84073FAB8B}" type="presParOf" srcId="{740214CD-B35D-5049-8463-D6939B4AF1BD}" destId="{DCFEA884-CE38-2A45-8B7F-06A248EA0BC5}" srcOrd="2" destOrd="0" presId="urn:microsoft.com/office/officeart/2005/8/layout/orgChart1"/>
    <dgm:cxn modelId="{1579F507-B2B7-CA45-94D6-4F20A078055F}" type="presParOf" srcId="{07A465B6-AD4F-214E-9764-002A39AB6EE1}" destId="{1598A6B1-7494-6647-BF7B-D5C4A7DB7899}" srcOrd="2" destOrd="0" presId="urn:microsoft.com/office/officeart/2005/8/layout/orgChart1"/>
    <dgm:cxn modelId="{746F1258-B4DB-1D4B-B01D-7D5BE05B0840}" type="presParOf" srcId="{07A465B6-AD4F-214E-9764-002A39AB6EE1}" destId="{9DFE3AD6-0F31-8544-9160-A26E9C425946}" srcOrd="3" destOrd="0" presId="urn:microsoft.com/office/officeart/2005/8/layout/orgChart1"/>
    <dgm:cxn modelId="{1023AE42-2E1E-1B4C-97E7-B10C44998DDC}" type="presParOf" srcId="{9DFE3AD6-0F31-8544-9160-A26E9C425946}" destId="{9881EC42-DD29-DE42-9E71-AAB2B444CE5F}" srcOrd="0" destOrd="0" presId="urn:microsoft.com/office/officeart/2005/8/layout/orgChart1"/>
    <dgm:cxn modelId="{09F1E318-F07F-244F-A34A-A257D817B390}" type="presParOf" srcId="{9881EC42-DD29-DE42-9E71-AAB2B444CE5F}" destId="{0DA1E515-8C5C-4F44-A95B-845297026F6F}" srcOrd="0" destOrd="0" presId="urn:microsoft.com/office/officeart/2005/8/layout/orgChart1"/>
    <dgm:cxn modelId="{6127100D-ED9F-764F-A89D-5885E1F59F00}" type="presParOf" srcId="{9881EC42-DD29-DE42-9E71-AAB2B444CE5F}" destId="{BABBFE68-E622-F14D-B988-DBC909BB20D3}" srcOrd="1" destOrd="0" presId="urn:microsoft.com/office/officeart/2005/8/layout/orgChart1"/>
    <dgm:cxn modelId="{7B04D02A-EB5D-BE42-8767-F88ED9D1BF19}" type="presParOf" srcId="{9DFE3AD6-0F31-8544-9160-A26E9C425946}" destId="{27913620-D1B5-9E48-AA98-9D7F1843D6C9}" srcOrd="1" destOrd="0" presId="urn:microsoft.com/office/officeart/2005/8/layout/orgChart1"/>
    <dgm:cxn modelId="{F7861F44-A6DE-644B-8ED0-90E0543B1E7B}" type="presParOf" srcId="{9DFE3AD6-0F31-8544-9160-A26E9C425946}" destId="{0F93C8B6-C5F8-2640-8BE0-63BA2D7807D4}" srcOrd="2" destOrd="0" presId="urn:microsoft.com/office/officeart/2005/8/layout/orgChart1"/>
    <dgm:cxn modelId="{34A1FEE6-C784-D44D-8D3E-06EC11081261}" type="presParOf" srcId="{77A7E5FC-E7AC-C745-845C-8091BC3F711A}" destId="{B8B19730-4B68-A943-83A4-C73F0909F70F}" srcOrd="2" destOrd="0" presId="urn:microsoft.com/office/officeart/2005/8/layout/orgChart1"/>
    <dgm:cxn modelId="{2A233F50-9F08-CA4B-93AE-CB3D8FCC20CD}" type="presParOf" srcId="{0E93A007-40EE-E24E-B1CC-6BECEF70D867}" destId="{CABB2216-0E11-8D47-A5AC-F37EE24C9F80}" srcOrd="2" destOrd="0" presId="urn:microsoft.com/office/officeart/2005/8/layout/orgChart1"/>
    <dgm:cxn modelId="{A043D577-ED07-0A43-A76B-A1C69B8C8E6D}" type="presParOf" srcId="{0E93A007-40EE-E24E-B1CC-6BECEF70D867}" destId="{9A94CDB3-6D0F-5E4E-873F-9E5A80C0DD52}" srcOrd="3" destOrd="0" presId="urn:microsoft.com/office/officeart/2005/8/layout/orgChart1"/>
    <dgm:cxn modelId="{ACB1146C-B1CE-3343-AFA6-85EBFBBDC570}" type="presParOf" srcId="{9A94CDB3-6D0F-5E4E-873F-9E5A80C0DD52}" destId="{AD48B819-9A82-2947-977F-35281FFBFFDA}" srcOrd="0" destOrd="0" presId="urn:microsoft.com/office/officeart/2005/8/layout/orgChart1"/>
    <dgm:cxn modelId="{22104901-FBE2-2D44-BF5D-D7573D068F37}" type="presParOf" srcId="{AD48B819-9A82-2947-977F-35281FFBFFDA}" destId="{41F0583E-2554-464D-87DD-F87B418EC518}" srcOrd="0" destOrd="0" presId="urn:microsoft.com/office/officeart/2005/8/layout/orgChart1"/>
    <dgm:cxn modelId="{515D4C45-4794-0B48-AADD-FE6BC9BFEC44}" type="presParOf" srcId="{AD48B819-9A82-2947-977F-35281FFBFFDA}" destId="{4149930A-208D-3744-9D07-C6E680659BD0}" srcOrd="1" destOrd="0" presId="urn:microsoft.com/office/officeart/2005/8/layout/orgChart1"/>
    <dgm:cxn modelId="{FE764438-EF3D-174F-994D-493C718526A0}" type="presParOf" srcId="{9A94CDB3-6D0F-5E4E-873F-9E5A80C0DD52}" destId="{A711704F-2A9D-AD46-B9E5-2CCC3F1FA28B}" srcOrd="1" destOrd="0" presId="urn:microsoft.com/office/officeart/2005/8/layout/orgChart1"/>
    <dgm:cxn modelId="{2E3BFC2A-3CF9-A347-ACB5-CBC5B1FB9D5A}" type="presParOf" srcId="{A711704F-2A9D-AD46-B9E5-2CCC3F1FA28B}" destId="{1CB3F7ED-4AC7-8F41-90B3-413E3EBE13D0}" srcOrd="0" destOrd="0" presId="urn:microsoft.com/office/officeart/2005/8/layout/orgChart1"/>
    <dgm:cxn modelId="{21E103CF-9ABF-3641-BB9F-9F5E40A00094}" type="presParOf" srcId="{A711704F-2A9D-AD46-B9E5-2CCC3F1FA28B}" destId="{52A35F4D-F218-F741-A875-A733D225FAF1}" srcOrd="1" destOrd="0" presId="urn:microsoft.com/office/officeart/2005/8/layout/orgChart1"/>
    <dgm:cxn modelId="{11F07123-A189-004E-9564-51B667AAE2CA}" type="presParOf" srcId="{52A35F4D-F218-F741-A875-A733D225FAF1}" destId="{9471DA7D-CAC4-534A-9DA0-40B9BBF9EC85}" srcOrd="0" destOrd="0" presId="urn:microsoft.com/office/officeart/2005/8/layout/orgChart1"/>
    <dgm:cxn modelId="{46F81105-5080-484D-9000-FDF8F2B0660C}" type="presParOf" srcId="{9471DA7D-CAC4-534A-9DA0-40B9BBF9EC85}" destId="{EF767ABF-B497-E247-8D76-1B0A46068A57}" srcOrd="0" destOrd="0" presId="urn:microsoft.com/office/officeart/2005/8/layout/orgChart1"/>
    <dgm:cxn modelId="{A00964EE-DC63-5841-936A-9B196C314AB6}" type="presParOf" srcId="{9471DA7D-CAC4-534A-9DA0-40B9BBF9EC85}" destId="{36E01D56-32C2-4545-9942-5C3B40A1AA8D}" srcOrd="1" destOrd="0" presId="urn:microsoft.com/office/officeart/2005/8/layout/orgChart1"/>
    <dgm:cxn modelId="{ED69FF76-74D2-AC4B-BA0D-1E7AC39F6BE9}" type="presParOf" srcId="{52A35F4D-F218-F741-A875-A733D225FAF1}" destId="{128E21B6-F6FF-9E41-A665-BE392D39DC42}" srcOrd="1" destOrd="0" presId="urn:microsoft.com/office/officeart/2005/8/layout/orgChart1"/>
    <dgm:cxn modelId="{9912B957-6B7D-C54E-BA8F-3C28CBA4FC85}" type="presParOf" srcId="{128E21B6-F6FF-9E41-A665-BE392D39DC42}" destId="{33064613-A76C-9741-8527-CDFAA2E9DDF5}" srcOrd="0" destOrd="0" presId="urn:microsoft.com/office/officeart/2005/8/layout/orgChart1"/>
    <dgm:cxn modelId="{C46DEC31-98D7-4C4C-AA07-4EAEF102E494}" type="presParOf" srcId="{128E21B6-F6FF-9E41-A665-BE392D39DC42}" destId="{CF8D6B27-1CC5-704A-A114-5682AA60E8A3}" srcOrd="1" destOrd="0" presId="urn:microsoft.com/office/officeart/2005/8/layout/orgChart1"/>
    <dgm:cxn modelId="{AC2B791F-28F3-7540-A86C-3B2B5AC6A66C}" type="presParOf" srcId="{CF8D6B27-1CC5-704A-A114-5682AA60E8A3}" destId="{A33773CF-AE40-674D-AB2D-011D425A3071}" srcOrd="0" destOrd="0" presId="urn:microsoft.com/office/officeart/2005/8/layout/orgChart1"/>
    <dgm:cxn modelId="{FF1565D8-25D1-9F46-9D40-D276B750AFE4}" type="presParOf" srcId="{A33773CF-AE40-674D-AB2D-011D425A3071}" destId="{8C5EEA8B-8349-E04D-9C2B-535FD25080A2}" srcOrd="0" destOrd="0" presId="urn:microsoft.com/office/officeart/2005/8/layout/orgChart1"/>
    <dgm:cxn modelId="{CFAA8145-6C93-804F-B5F7-DFB3C90ED820}" type="presParOf" srcId="{A33773CF-AE40-674D-AB2D-011D425A3071}" destId="{1ADD771F-9021-7142-BF1D-75289DFA702D}" srcOrd="1" destOrd="0" presId="urn:microsoft.com/office/officeart/2005/8/layout/orgChart1"/>
    <dgm:cxn modelId="{155C3C94-BF14-D14F-9185-04ED510D30DD}" type="presParOf" srcId="{CF8D6B27-1CC5-704A-A114-5682AA60E8A3}" destId="{89F3BEAE-73B1-5B46-8C57-8054B23E49C7}" srcOrd="1" destOrd="0" presId="urn:microsoft.com/office/officeart/2005/8/layout/orgChart1"/>
    <dgm:cxn modelId="{4F613AFC-B49E-C14D-B0F1-DC6145F95014}" type="presParOf" srcId="{89F3BEAE-73B1-5B46-8C57-8054B23E49C7}" destId="{68E5DC2E-56A4-FD48-AC49-2F2F19CBD54B}" srcOrd="0" destOrd="0" presId="urn:microsoft.com/office/officeart/2005/8/layout/orgChart1"/>
    <dgm:cxn modelId="{955AE544-CDE2-EA45-8030-74AB7BCAD846}" type="presParOf" srcId="{89F3BEAE-73B1-5B46-8C57-8054B23E49C7}" destId="{D6F5D2EB-5837-F34E-9C00-FD863072308C}" srcOrd="1" destOrd="0" presId="urn:microsoft.com/office/officeart/2005/8/layout/orgChart1"/>
    <dgm:cxn modelId="{5E4546EA-637D-CB4D-8D95-98784A41FEFA}" type="presParOf" srcId="{D6F5D2EB-5837-F34E-9C00-FD863072308C}" destId="{67550FA1-064C-FC4F-AD99-37CDFBBB74AB}" srcOrd="0" destOrd="0" presId="urn:microsoft.com/office/officeart/2005/8/layout/orgChart1"/>
    <dgm:cxn modelId="{5DB21642-65D9-3E4B-9C6A-FF8DE9F0F7A4}" type="presParOf" srcId="{67550FA1-064C-FC4F-AD99-37CDFBBB74AB}" destId="{00BED30D-4C01-FE45-B7BC-317C82A321EF}" srcOrd="0" destOrd="0" presId="urn:microsoft.com/office/officeart/2005/8/layout/orgChart1"/>
    <dgm:cxn modelId="{ED1B4BEE-75F6-2B48-8C8A-53C35BC4B57F}" type="presParOf" srcId="{67550FA1-064C-FC4F-AD99-37CDFBBB74AB}" destId="{4AD82C8F-D32C-BB4F-9C83-F9C8F62C7E7E}" srcOrd="1" destOrd="0" presId="urn:microsoft.com/office/officeart/2005/8/layout/orgChart1"/>
    <dgm:cxn modelId="{15810B8B-3DB3-DC41-8E6A-E8E1A18B5408}" type="presParOf" srcId="{D6F5D2EB-5837-F34E-9C00-FD863072308C}" destId="{ACFBFF24-A6BD-A449-8A1B-1BD4B52C0610}" srcOrd="1" destOrd="0" presId="urn:microsoft.com/office/officeart/2005/8/layout/orgChart1"/>
    <dgm:cxn modelId="{5025BD80-CEAA-7945-8F97-960C74B08732}" type="presParOf" srcId="{D6F5D2EB-5837-F34E-9C00-FD863072308C}" destId="{29E37C84-BA4F-A14C-8818-FF0A76116598}" srcOrd="2" destOrd="0" presId="urn:microsoft.com/office/officeart/2005/8/layout/orgChart1"/>
    <dgm:cxn modelId="{30594302-721E-9D40-981E-C87B8B8D25C9}" type="presParOf" srcId="{CF8D6B27-1CC5-704A-A114-5682AA60E8A3}" destId="{CDD715CD-8FCB-374D-A126-9B52C71AB739}" srcOrd="2" destOrd="0" presId="urn:microsoft.com/office/officeart/2005/8/layout/orgChart1"/>
    <dgm:cxn modelId="{96B45C71-9626-DC41-AF77-84DBFA75282A}" type="presParOf" srcId="{52A35F4D-F218-F741-A875-A733D225FAF1}" destId="{A7693243-23F6-8843-B177-949AA6A213DB}" srcOrd="2" destOrd="0" presId="urn:microsoft.com/office/officeart/2005/8/layout/orgChart1"/>
    <dgm:cxn modelId="{852E9CCA-42BA-9345-A3D1-6ABC9A6E1B26}" type="presParOf" srcId="{A711704F-2A9D-AD46-B9E5-2CCC3F1FA28B}" destId="{A2820030-00ED-5D4A-B10B-8F55F4A2A3B2}" srcOrd="2" destOrd="0" presId="urn:microsoft.com/office/officeart/2005/8/layout/orgChart1"/>
    <dgm:cxn modelId="{68DB332E-8367-7D43-9DF3-C5EF79E5191C}" type="presParOf" srcId="{A711704F-2A9D-AD46-B9E5-2CCC3F1FA28B}" destId="{DB771DFC-2F53-3C49-AF30-EF6AC88F0794}" srcOrd="3" destOrd="0" presId="urn:microsoft.com/office/officeart/2005/8/layout/orgChart1"/>
    <dgm:cxn modelId="{F7A95CF8-1837-3E4C-A8D3-51539910542C}" type="presParOf" srcId="{DB771DFC-2F53-3C49-AF30-EF6AC88F0794}" destId="{35EE9E0C-7338-E440-AADD-3447EA9A17EB}" srcOrd="0" destOrd="0" presId="urn:microsoft.com/office/officeart/2005/8/layout/orgChart1"/>
    <dgm:cxn modelId="{68521F22-10E6-7C4F-8ECF-82DE8736956C}" type="presParOf" srcId="{35EE9E0C-7338-E440-AADD-3447EA9A17EB}" destId="{0B0CB78D-E4D4-1A4F-BD34-D90A90FFD428}" srcOrd="0" destOrd="0" presId="urn:microsoft.com/office/officeart/2005/8/layout/orgChart1"/>
    <dgm:cxn modelId="{D3AEC870-2391-0347-9F9D-0552FEBD2049}" type="presParOf" srcId="{35EE9E0C-7338-E440-AADD-3447EA9A17EB}" destId="{9C44F762-BC95-0844-80B1-AB855277A2C4}" srcOrd="1" destOrd="0" presId="urn:microsoft.com/office/officeart/2005/8/layout/orgChart1"/>
    <dgm:cxn modelId="{DC7185E8-E3FE-064C-9B05-A41E3E0849CD}" type="presParOf" srcId="{DB771DFC-2F53-3C49-AF30-EF6AC88F0794}" destId="{AF60916E-4042-5442-A64B-408AE633F8A4}" srcOrd="1" destOrd="0" presId="urn:microsoft.com/office/officeart/2005/8/layout/orgChart1"/>
    <dgm:cxn modelId="{BC54B2C2-3CE3-0446-B7F6-82D7A297B382}" type="presParOf" srcId="{DB771DFC-2F53-3C49-AF30-EF6AC88F0794}" destId="{7932ACC1-E7DF-1744-87A5-5163D08BFCE9}" srcOrd="2" destOrd="0" presId="urn:microsoft.com/office/officeart/2005/8/layout/orgChart1"/>
    <dgm:cxn modelId="{A8884C75-5B41-1342-8922-7644D7624823}" type="presParOf" srcId="{9A94CDB3-6D0F-5E4E-873F-9E5A80C0DD52}" destId="{F8EF674E-9EE6-694B-9E63-5B58F7705E72}" srcOrd="2" destOrd="0" presId="urn:microsoft.com/office/officeart/2005/8/layout/orgChart1"/>
    <dgm:cxn modelId="{E18268A3-B7B7-0B44-8969-7552FF841484}" type="presParOf" srcId="{9FFBAA01-A261-F149-8B5B-C5EEFD2A0BA2}" destId="{3DE26D70-3FAF-6845-9F76-EA74712F7B70}" srcOrd="2" destOrd="0" presId="urn:microsoft.com/office/officeart/2005/8/layout/orgChart1"/>
    <dgm:cxn modelId="{F59A5313-503F-454E-855F-F930C719C6E7}" type="presParOf" srcId="{3DE26D70-3FAF-6845-9F76-EA74712F7B70}" destId="{A5817A2A-4706-7343-A202-0108862FF8E9}" srcOrd="0" destOrd="0" presId="urn:microsoft.com/office/officeart/2005/8/layout/orgChart1"/>
    <dgm:cxn modelId="{34CB68BE-CC8E-DC4A-8C11-6701BCEF3419}" type="presParOf" srcId="{3DE26D70-3FAF-6845-9F76-EA74712F7B70}" destId="{84883801-D6D7-384C-8AD8-C094CF46DC2B}" srcOrd="1" destOrd="0" presId="urn:microsoft.com/office/officeart/2005/8/layout/orgChart1"/>
    <dgm:cxn modelId="{4653A392-1B80-864C-87CF-68A90BB6BFEF}" type="presParOf" srcId="{84883801-D6D7-384C-8AD8-C094CF46DC2B}" destId="{54BA569D-81BA-774E-95BA-452006999F81}" srcOrd="0" destOrd="0" presId="urn:microsoft.com/office/officeart/2005/8/layout/orgChart1"/>
    <dgm:cxn modelId="{CE3465AB-CCE8-1E40-A6CA-258294CB34F2}" type="presParOf" srcId="{54BA569D-81BA-774E-95BA-452006999F81}" destId="{972F8444-7849-EC4C-920B-2934E0209C11}" srcOrd="0" destOrd="0" presId="urn:microsoft.com/office/officeart/2005/8/layout/orgChart1"/>
    <dgm:cxn modelId="{66887ABD-575A-BA48-A229-08D9CED8C49D}" type="presParOf" srcId="{54BA569D-81BA-774E-95BA-452006999F81}" destId="{49CDEABD-2352-5841-BFCB-18EED4579A0B}" srcOrd="1" destOrd="0" presId="urn:microsoft.com/office/officeart/2005/8/layout/orgChart1"/>
    <dgm:cxn modelId="{CCC1E098-6B8D-E449-B17E-86FA7E31A4B1}" type="presParOf" srcId="{84883801-D6D7-384C-8AD8-C094CF46DC2B}" destId="{E2057C01-E309-A04C-86F2-BE57898F873C}" srcOrd="1" destOrd="0" presId="urn:microsoft.com/office/officeart/2005/8/layout/orgChart1"/>
    <dgm:cxn modelId="{A08CA86E-D0B8-EA44-AFA7-5A31E395A075}" type="presParOf" srcId="{84883801-D6D7-384C-8AD8-C094CF46DC2B}" destId="{99AE912D-857B-FE43-A9EB-8402DC1832B1}"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54299B-8123-4DCE-B549-B49F588C8FF6}" type="datetimeFigureOut">
              <a:rPr lang="en-US" smtClean="0"/>
              <a:pPr/>
              <a:t>7/17/17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A19FEAD-B5BB-4DEF-A54A-F8B9CBB6B704}" type="slidenum">
              <a:rPr lang="en-US" smtClean="0"/>
              <a:pPr/>
              <a:t>‹#›</a:t>
            </a:fld>
            <a:endParaRPr lang="en-US" dirty="0"/>
          </a:p>
        </p:txBody>
      </p:sp>
    </p:spTree>
    <p:extLst>
      <p:ext uri="{BB962C8B-B14F-4D97-AF65-F5344CB8AC3E}">
        <p14:creationId xmlns:p14="http://schemas.microsoft.com/office/powerpoint/2010/main" val="1166839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81FC75-1EA2-4D31-B252-33D3DE0AF6FC}" type="datetimeFigureOut">
              <a:rPr lang="en-US" smtClean="0"/>
              <a:pPr/>
              <a:t>7/17/17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FCE3F8-2E81-4397-A0E2-6C438783F6D5}" type="slidenum">
              <a:rPr lang="en-US" smtClean="0"/>
              <a:pPr/>
              <a:t>‹#›</a:t>
            </a:fld>
            <a:endParaRPr lang="en-US" dirty="0"/>
          </a:p>
        </p:txBody>
      </p:sp>
    </p:spTree>
    <p:extLst>
      <p:ext uri="{BB962C8B-B14F-4D97-AF65-F5344CB8AC3E}">
        <p14:creationId xmlns:p14="http://schemas.microsoft.com/office/powerpoint/2010/main" val="3647561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1</a:t>
            </a:fld>
            <a:endParaRPr lang="en-US" dirty="0"/>
          </a:p>
        </p:txBody>
      </p:sp>
    </p:spTree>
    <p:extLst>
      <p:ext uri="{BB962C8B-B14F-4D97-AF65-F5344CB8AC3E}">
        <p14:creationId xmlns:p14="http://schemas.microsoft.com/office/powerpoint/2010/main" val="296320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FCE3F8-2E81-4397-A0E2-6C438783F6D5}" type="slidenum">
              <a:rPr lang="en-US" smtClean="0"/>
              <a:pPr/>
              <a:t>11</a:t>
            </a:fld>
            <a:endParaRPr lang="en-US" dirty="0"/>
          </a:p>
        </p:txBody>
      </p:sp>
    </p:spTree>
    <p:extLst>
      <p:ext uri="{BB962C8B-B14F-4D97-AF65-F5344CB8AC3E}">
        <p14:creationId xmlns:p14="http://schemas.microsoft.com/office/powerpoint/2010/main" val="634252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12</a:t>
            </a:fld>
            <a:endParaRPr lang="en-US" dirty="0"/>
          </a:p>
        </p:txBody>
      </p:sp>
    </p:spTree>
    <p:extLst>
      <p:ext uri="{BB962C8B-B14F-4D97-AF65-F5344CB8AC3E}">
        <p14:creationId xmlns:p14="http://schemas.microsoft.com/office/powerpoint/2010/main" val="1811861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i="1" dirty="0"/>
              <a:t>The correct </a:t>
            </a:r>
            <a:r>
              <a:rPr lang="en-US" i="1" dirty="0" smtClean="0"/>
              <a:t>answer</a:t>
            </a:r>
            <a:r>
              <a:rPr lang="en-US" i="1" baseline="0" dirty="0" smtClean="0"/>
              <a:t> is F (both </a:t>
            </a:r>
            <a:r>
              <a:rPr lang="en-US" i="1" dirty="0" smtClean="0"/>
              <a:t>B </a:t>
            </a:r>
            <a:r>
              <a:rPr lang="en-US" i="1" dirty="0"/>
              <a:t>and </a:t>
            </a:r>
            <a:r>
              <a:rPr lang="en-US" i="1" dirty="0" smtClean="0"/>
              <a:t>C). </a:t>
            </a:r>
          </a:p>
          <a:p>
            <a:pPr marL="171450" indent="-171450">
              <a:buFont typeface="Arial"/>
              <a:buChar char="•"/>
            </a:pPr>
            <a:r>
              <a:rPr lang="en-US" dirty="0" smtClean="0"/>
              <a:t>The </a:t>
            </a:r>
            <a:r>
              <a:rPr lang="en-US" dirty="0"/>
              <a:t>absence of intraluminal thrombus does not exclude a diagnosis of </a:t>
            </a:r>
            <a:r>
              <a:rPr lang="en-US" dirty="0" err="1"/>
              <a:t>aHUS</a:t>
            </a:r>
            <a:r>
              <a:rPr lang="en-US" dirty="0" smtClean="0"/>
              <a:t>. </a:t>
            </a:r>
          </a:p>
          <a:p>
            <a:pPr marL="171450" indent="-171450">
              <a:buFont typeface="Arial"/>
              <a:buChar char="•"/>
            </a:pPr>
            <a:r>
              <a:rPr lang="en-US" dirty="0" smtClean="0"/>
              <a:t>Screening </a:t>
            </a:r>
            <a:r>
              <a:rPr lang="en-US" dirty="0"/>
              <a:t>for secondary causes of a renal thrombotic microangiopathy </a:t>
            </a:r>
            <a:r>
              <a:rPr lang="en-US" dirty="0" smtClean="0"/>
              <a:t>and </a:t>
            </a:r>
            <a:r>
              <a:rPr lang="en-US" dirty="0"/>
              <a:t>complement genetic abnormalities should be undertaken in all </a:t>
            </a:r>
            <a:r>
              <a:rPr lang="en-US" dirty="0" smtClean="0"/>
              <a:t>individuals </a:t>
            </a:r>
            <a:r>
              <a:rPr lang="en-US" dirty="0"/>
              <a:t>presenting with features compatible with a diagnosis of </a:t>
            </a:r>
            <a:r>
              <a:rPr lang="en-US" dirty="0" err="1"/>
              <a:t>aHUS</a:t>
            </a:r>
            <a:r>
              <a:rPr lang="en-US" dirty="0"/>
              <a:t>. </a:t>
            </a:r>
            <a:endParaRPr lang="en-US" dirty="0" smtClean="0"/>
          </a:p>
          <a:p>
            <a:pPr marL="171450" indent="-171450">
              <a:buFont typeface="Arial"/>
              <a:buChar char="•"/>
            </a:pPr>
            <a:r>
              <a:rPr lang="en-US" dirty="0" smtClean="0"/>
              <a:t>The </a:t>
            </a:r>
            <a:r>
              <a:rPr lang="en-US" dirty="0"/>
              <a:t>family history may indeed be relevant. </a:t>
            </a:r>
            <a:endParaRPr lang="en-US" dirty="0" smtClean="0"/>
          </a:p>
          <a:p>
            <a:pPr marL="171450" indent="-171450">
              <a:buFont typeface="Arial"/>
              <a:buChar char="•"/>
            </a:pPr>
            <a:r>
              <a:rPr lang="en-US" dirty="0" smtClean="0"/>
              <a:t>There </a:t>
            </a:r>
            <a:r>
              <a:rPr lang="en-US" dirty="0"/>
              <a:t>is no evidence for the use of </a:t>
            </a:r>
            <a:r>
              <a:rPr lang="en-US" dirty="0" smtClean="0"/>
              <a:t>high-dose </a:t>
            </a:r>
            <a:r>
              <a:rPr lang="en-US" dirty="0"/>
              <a:t>steroids</a:t>
            </a:r>
            <a:r>
              <a:rPr lang="en-US" dirty="0" smtClean="0"/>
              <a:t>.</a:t>
            </a:r>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13</a:t>
            </a:fld>
            <a:endParaRPr lang="en-US" dirty="0"/>
          </a:p>
        </p:txBody>
      </p:sp>
    </p:spTree>
    <p:extLst>
      <p:ext uri="{BB962C8B-B14F-4D97-AF65-F5344CB8AC3E}">
        <p14:creationId xmlns:p14="http://schemas.microsoft.com/office/powerpoint/2010/main" val="25031126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5B32848-259E-EB4E-99A6-B1EC5F79981B}" type="slidenum">
              <a:rPr lang="en-US">
                <a:solidFill>
                  <a:prstClr val="black"/>
                </a:solidFill>
              </a:rPr>
              <a:pPr>
                <a:defRPr/>
              </a:pPr>
              <a:t>14</a:t>
            </a:fld>
            <a:endParaRPr lang="en-US" dirty="0">
              <a:solidFill>
                <a:prstClr val="black"/>
              </a:solidFill>
            </a:endParaRPr>
          </a:p>
        </p:txBody>
      </p:sp>
      <p:sp>
        <p:nvSpPr>
          <p:cNvPr id="31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dirty="0">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A small percentage (3-5%) of patients carry more than one pathogenic genetic variant, supporting a relationship between mutation burden and penetrance.</a:t>
            </a:r>
          </a:p>
          <a:p>
            <a:pPr marL="171450" indent="-171450">
              <a:buFont typeface="Arial"/>
              <a:buChar char="•"/>
            </a:pPr>
            <a:r>
              <a:rPr lang="en-US" dirty="0"/>
              <a:t>Presentation in later life is consistent with the need for an environmental trigger. </a:t>
            </a:r>
          </a:p>
          <a:p>
            <a:pPr marL="171450" indent="-171450">
              <a:buFont typeface="Arial"/>
              <a:buChar char="•"/>
            </a:pPr>
            <a:r>
              <a:rPr lang="en-US" dirty="0"/>
              <a:t>Discordance between the pathological and clinical manifestations of the disease is sometimes seen,</a:t>
            </a:r>
            <a:r>
              <a:rPr lang="en-US" baseline="0" dirty="0"/>
              <a:t> e.g.,</a:t>
            </a:r>
            <a:r>
              <a:rPr lang="en-US" dirty="0"/>
              <a:t> a thrombotic microangiopathy can sometimes be present on renal biopsy in the absence of thrombocytopenia.</a:t>
            </a:r>
          </a:p>
        </p:txBody>
      </p:sp>
      <p:sp>
        <p:nvSpPr>
          <p:cNvPr id="4" name="Slide Number Placeholder 3"/>
          <p:cNvSpPr>
            <a:spLocks noGrp="1"/>
          </p:cNvSpPr>
          <p:nvPr>
            <p:ph type="sldNum" sz="quarter" idx="10"/>
          </p:nvPr>
        </p:nvSpPr>
        <p:spPr/>
        <p:txBody>
          <a:bodyPr/>
          <a:lstStyle/>
          <a:p>
            <a:fld id="{EFFCE3F8-2E81-4397-A0E2-6C438783F6D5}" type="slidenum">
              <a:rPr lang="en-US" smtClean="0"/>
              <a:pPr/>
              <a:t>15</a:t>
            </a:fld>
            <a:endParaRPr lang="en-US" dirty="0"/>
          </a:p>
        </p:txBody>
      </p:sp>
    </p:spTree>
    <p:extLst>
      <p:ext uri="{BB962C8B-B14F-4D97-AF65-F5344CB8AC3E}">
        <p14:creationId xmlns:p14="http://schemas.microsoft.com/office/powerpoint/2010/main" val="1861386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Despite </a:t>
            </a:r>
            <a:r>
              <a:rPr lang="en-US" dirty="0"/>
              <a:t>sharing</a:t>
            </a:r>
            <a:r>
              <a:rPr lang="en-US" baseline="0" dirty="0"/>
              <a:t> </a:t>
            </a:r>
            <a:r>
              <a:rPr lang="en-US" dirty="0"/>
              <a:t>many of the same rare genetic variants in </a:t>
            </a:r>
            <a:r>
              <a:rPr lang="en-US" i="1" dirty="0"/>
              <a:t>CFH21</a:t>
            </a:r>
            <a:r>
              <a:rPr lang="en-US" dirty="0"/>
              <a:t> and </a:t>
            </a:r>
            <a:r>
              <a:rPr lang="en-US" i="1" dirty="0"/>
              <a:t>CFI22</a:t>
            </a:r>
            <a:r>
              <a:rPr lang="en-US" dirty="0"/>
              <a:t> described in age-related macular</a:t>
            </a:r>
            <a:r>
              <a:rPr lang="en-US" baseline="0" dirty="0"/>
              <a:t> </a:t>
            </a:r>
            <a:r>
              <a:rPr lang="en-US" dirty="0"/>
              <a:t>degeneration (AMD), drusen formation is not commonly reported in aHUS.</a:t>
            </a:r>
          </a:p>
          <a:p>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16</a:t>
            </a:fld>
            <a:endParaRPr lang="en-US" dirty="0"/>
          </a:p>
        </p:txBody>
      </p:sp>
    </p:spTree>
    <p:extLst>
      <p:ext uri="{BB962C8B-B14F-4D97-AF65-F5344CB8AC3E}">
        <p14:creationId xmlns:p14="http://schemas.microsoft.com/office/powerpoint/2010/main" val="725080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17</a:t>
            </a:fld>
            <a:endParaRPr lang="en-US" dirty="0"/>
          </a:p>
        </p:txBody>
      </p:sp>
    </p:spTree>
    <p:extLst>
      <p:ext uri="{BB962C8B-B14F-4D97-AF65-F5344CB8AC3E}">
        <p14:creationId xmlns:p14="http://schemas.microsoft.com/office/powerpoint/2010/main" val="7250802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Since the incidence of TTP is much lower in children than in adults, expert opinion recommends</a:t>
            </a:r>
            <a:r>
              <a:rPr lang="en-US" baseline="0" dirty="0"/>
              <a:t> </a:t>
            </a:r>
            <a:r>
              <a:rPr lang="en-US" dirty="0"/>
              <a:t>that in children, treatment with eculizumab should NOT be delayed while ADAMTS13 activity</a:t>
            </a:r>
            <a:r>
              <a:rPr lang="en-US" baseline="0" dirty="0"/>
              <a:t> </a:t>
            </a:r>
            <a:r>
              <a:rPr lang="en-US" dirty="0"/>
              <a:t>is being determined; however, signs of non-response should be carefully monitored. </a:t>
            </a:r>
          </a:p>
          <a:p>
            <a:pPr marL="171450" indent="-171450">
              <a:buFont typeface="Arial"/>
              <a:buChar char="•"/>
            </a:pPr>
            <a:r>
              <a:rPr lang="en-US" dirty="0"/>
              <a:t>In adults, measuring ADAMTS13 activity is recommended PRIOR to eculizumab initiation.</a:t>
            </a:r>
          </a:p>
          <a:p>
            <a:pPr marL="171450" indent="-171450">
              <a:buFont typeface="Arial"/>
              <a:buChar char="•"/>
            </a:pPr>
            <a:r>
              <a:rPr lang="en-US" dirty="0"/>
              <a:t>Approximately</a:t>
            </a:r>
            <a:r>
              <a:rPr lang="en-US" baseline="0" dirty="0"/>
              <a:t> </a:t>
            </a:r>
            <a:r>
              <a:rPr lang="en-US" dirty="0"/>
              <a:t>5% of</a:t>
            </a:r>
            <a:r>
              <a:rPr lang="en-US" baseline="0" dirty="0"/>
              <a:t> </a:t>
            </a:r>
            <a:r>
              <a:rPr lang="en-US" dirty="0"/>
              <a:t>STEC-HUS cases have no prodromal diarrhea while 30% of complement-mediated aHUS cases</a:t>
            </a:r>
            <a:r>
              <a:rPr lang="en-US" baseline="0" dirty="0"/>
              <a:t> </a:t>
            </a:r>
            <a:r>
              <a:rPr lang="en-US" dirty="0"/>
              <a:t>do have concurrent diarrhea or gastroenteritis.</a:t>
            </a:r>
          </a:p>
        </p:txBody>
      </p:sp>
      <p:sp>
        <p:nvSpPr>
          <p:cNvPr id="4" name="Slide Number Placeholder 3"/>
          <p:cNvSpPr>
            <a:spLocks noGrp="1"/>
          </p:cNvSpPr>
          <p:nvPr>
            <p:ph type="sldNum" sz="quarter" idx="10"/>
          </p:nvPr>
        </p:nvSpPr>
        <p:spPr/>
        <p:txBody>
          <a:bodyPr/>
          <a:lstStyle/>
          <a:p>
            <a:fld id="{EFFCE3F8-2E81-4397-A0E2-6C438783F6D5}" type="slidenum">
              <a:rPr lang="en-US" smtClean="0"/>
              <a:pPr/>
              <a:t>18</a:t>
            </a:fld>
            <a:endParaRPr lang="en-US" dirty="0"/>
          </a:p>
        </p:txBody>
      </p:sp>
    </p:spTree>
    <p:extLst>
      <p:ext uri="{BB962C8B-B14F-4D97-AF65-F5344CB8AC3E}">
        <p14:creationId xmlns:p14="http://schemas.microsoft.com/office/powerpoint/2010/main" val="4608464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Since the incidence of TTP is much lower in children than in adults, expert opinion recommends</a:t>
            </a:r>
            <a:r>
              <a:rPr lang="en-US" baseline="0" dirty="0"/>
              <a:t> </a:t>
            </a:r>
            <a:r>
              <a:rPr lang="en-US" dirty="0"/>
              <a:t>that in children, treatment with eculizumab should NOT be delayed while ADAMTS13 activity</a:t>
            </a:r>
            <a:r>
              <a:rPr lang="en-US" baseline="0" dirty="0"/>
              <a:t> </a:t>
            </a:r>
            <a:r>
              <a:rPr lang="en-US" dirty="0"/>
              <a:t>is being determined; however, signs of non-response should be carefully monitored. </a:t>
            </a:r>
          </a:p>
          <a:p>
            <a:pPr marL="171450" indent="-171450">
              <a:buFont typeface="Arial"/>
              <a:buChar char="•"/>
            </a:pPr>
            <a:r>
              <a:rPr lang="en-US" dirty="0"/>
              <a:t>In adults, measuring ADAMTS13 activity is recommended PRIOR to eculizumab initiation.</a:t>
            </a:r>
          </a:p>
          <a:p>
            <a:pPr marL="171450" indent="-171450">
              <a:buFont typeface="Arial"/>
              <a:buChar char="•"/>
            </a:pPr>
            <a:r>
              <a:rPr lang="en-US" dirty="0"/>
              <a:t>Approximately</a:t>
            </a:r>
            <a:r>
              <a:rPr lang="en-US" baseline="0" dirty="0"/>
              <a:t> </a:t>
            </a:r>
            <a:r>
              <a:rPr lang="en-US" dirty="0"/>
              <a:t>5% of</a:t>
            </a:r>
            <a:r>
              <a:rPr lang="en-US" baseline="0" dirty="0"/>
              <a:t> </a:t>
            </a:r>
            <a:r>
              <a:rPr lang="en-US" dirty="0"/>
              <a:t>STEC-HUS cases have no prodromal diarrhea while 30% of complement-mediated aHUS cases</a:t>
            </a:r>
            <a:r>
              <a:rPr lang="en-US" baseline="0" dirty="0"/>
              <a:t> </a:t>
            </a:r>
            <a:r>
              <a:rPr lang="en-US" dirty="0"/>
              <a:t>do have concurrent diarrhea or gastroenteritis.</a:t>
            </a:r>
          </a:p>
        </p:txBody>
      </p:sp>
      <p:sp>
        <p:nvSpPr>
          <p:cNvPr id="4" name="Slide Number Placeholder 3"/>
          <p:cNvSpPr>
            <a:spLocks noGrp="1"/>
          </p:cNvSpPr>
          <p:nvPr>
            <p:ph type="sldNum" sz="quarter" idx="10"/>
          </p:nvPr>
        </p:nvSpPr>
        <p:spPr/>
        <p:txBody>
          <a:bodyPr/>
          <a:lstStyle/>
          <a:p>
            <a:fld id="{EFFCE3F8-2E81-4397-A0E2-6C438783F6D5}" type="slidenum">
              <a:rPr lang="en-US" smtClean="0"/>
              <a:pPr/>
              <a:t>19</a:t>
            </a:fld>
            <a:endParaRPr lang="en-US" dirty="0"/>
          </a:p>
        </p:txBody>
      </p:sp>
    </p:spTree>
    <p:extLst>
      <p:ext uri="{BB962C8B-B14F-4D97-AF65-F5344CB8AC3E}">
        <p14:creationId xmlns:p14="http://schemas.microsoft.com/office/powerpoint/2010/main" val="4608464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20</a:t>
            </a:fld>
            <a:endParaRPr lang="en-US" dirty="0"/>
          </a:p>
        </p:txBody>
      </p:sp>
    </p:spTree>
    <p:extLst>
      <p:ext uri="{BB962C8B-B14F-4D97-AF65-F5344CB8AC3E}">
        <p14:creationId xmlns:p14="http://schemas.microsoft.com/office/powerpoint/2010/main" val="1548814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5B32848-259E-EB4E-99A6-B1EC5F79981B}" type="slidenum">
              <a:rPr lang="en-US">
                <a:solidFill>
                  <a:prstClr val="black"/>
                </a:solidFill>
              </a:rPr>
              <a:pPr>
                <a:defRPr/>
              </a:pPr>
              <a:t>2</a:t>
            </a:fld>
            <a:endParaRPr lang="en-US" dirty="0">
              <a:solidFill>
                <a:prstClr val="black"/>
              </a:solidFill>
            </a:endParaRPr>
          </a:p>
        </p:txBody>
      </p:sp>
      <p:sp>
        <p:nvSpPr>
          <p:cNvPr id="31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dirty="0">
              <a:latin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i="1" dirty="0"/>
              <a:t>The correct </a:t>
            </a:r>
            <a:r>
              <a:rPr lang="en-US" i="1" dirty="0" smtClean="0"/>
              <a:t>answer</a:t>
            </a:r>
            <a:r>
              <a:rPr lang="en-US" i="1" baseline="0" dirty="0" smtClean="0"/>
              <a:t> is</a:t>
            </a:r>
            <a:r>
              <a:rPr lang="en-US" i="1" dirty="0" smtClean="0"/>
              <a:t> F: all of the above.</a:t>
            </a:r>
          </a:p>
          <a:p>
            <a:pPr marL="171450" indent="-171450">
              <a:buFont typeface="Arial"/>
              <a:buChar char="•"/>
            </a:pPr>
            <a:r>
              <a:rPr lang="en-US" dirty="0" smtClean="0"/>
              <a:t>The </a:t>
            </a:r>
            <a:r>
              <a:rPr lang="en-US" dirty="0"/>
              <a:t>clinical history is compatible with many causes of a renal thrombotic </a:t>
            </a:r>
            <a:r>
              <a:rPr lang="en-US" dirty="0" smtClean="0"/>
              <a:t>microangiopathy, </a:t>
            </a:r>
            <a:r>
              <a:rPr lang="en-US" dirty="0"/>
              <a:t>including complement abnormalities, thrombotic thrombocytopenic purpura,  STEC HUS and antiphospholipid antibody syndrome. </a:t>
            </a:r>
            <a:endParaRPr lang="en-US" dirty="0" smtClean="0"/>
          </a:p>
          <a:p>
            <a:pPr marL="171450" indent="-171450">
              <a:buFont typeface="Arial"/>
              <a:buChar char="•"/>
            </a:pPr>
            <a:r>
              <a:rPr lang="en-US" dirty="0" smtClean="0"/>
              <a:t>The </a:t>
            </a:r>
            <a:r>
              <a:rPr lang="en-US" dirty="0"/>
              <a:t>history of intermittent diarrhea is not specific for STEC HUS.</a:t>
            </a:r>
          </a:p>
        </p:txBody>
      </p:sp>
      <p:sp>
        <p:nvSpPr>
          <p:cNvPr id="4" name="Slide Number Placeholder 3"/>
          <p:cNvSpPr>
            <a:spLocks noGrp="1"/>
          </p:cNvSpPr>
          <p:nvPr>
            <p:ph type="sldNum" sz="quarter" idx="10"/>
          </p:nvPr>
        </p:nvSpPr>
        <p:spPr/>
        <p:txBody>
          <a:bodyPr/>
          <a:lstStyle/>
          <a:p>
            <a:fld id="{EFFCE3F8-2E81-4397-A0E2-6C438783F6D5}" type="slidenum">
              <a:rPr lang="en-US" smtClean="0"/>
              <a:pPr/>
              <a:t>21</a:t>
            </a:fld>
            <a:endParaRPr lang="en-US" dirty="0"/>
          </a:p>
        </p:txBody>
      </p:sp>
    </p:spTree>
    <p:extLst>
      <p:ext uri="{BB962C8B-B14F-4D97-AF65-F5344CB8AC3E}">
        <p14:creationId xmlns:p14="http://schemas.microsoft.com/office/powerpoint/2010/main" val="294933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5B32848-259E-EB4E-99A6-B1EC5F79981B}" type="slidenum">
              <a:rPr lang="en-US">
                <a:solidFill>
                  <a:prstClr val="black"/>
                </a:solidFill>
              </a:rPr>
              <a:pPr>
                <a:defRPr/>
              </a:pPr>
              <a:t>22</a:t>
            </a:fld>
            <a:endParaRPr lang="en-US" dirty="0">
              <a:solidFill>
                <a:prstClr val="black"/>
              </a:solidFill>
            </a:endParaRPr>
          </a:p>
        </p:txBody>
      </p:sp>
      <p:sp>
        <p:nvSpPr>
          <p:cNvPr id="31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dirty="0">
              <a:latin typeface="Calibri"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aHUS</a:t>
            </a:r>
          </a:p>
          <a:p>
            <a:pPr marL="171450" indent="-171450">
              <a:buFont typeface="Arial"/>
              <a:buChar char="•"/>
            </a:pPr>
            <a:r>
              <a:rPr lang="en-US" dirty="0"/>
              <a:t>Delays in obtaining results from genetic/molecular diagnostic studies should NOT prevent a clinical diagnosis or postpone treatment, as early anti-complement treatment is crucial to preserve renal function and avoid irreversible sequelae</a:t>
            </a:r>
            <a:r>
              <a:rPr lang="en-US" dirty="0" smtClean="0"/>
              <a:t>.</a:t>
            </a:r>
            <a:endParaRPr lang="en-US" dirty="0"/>
          </a:p>
          <a:p>
            <a:r>
              <a:rPr lang="en-US" i="1" dirty="0"/>
              <a:t>C3G</a:t>
            </a:r>
            <a:endParaRPr lang="en-US" dirty="0"/>
          </a:p>
          <a:p>
            <a:pPr marL="171450" indent="-171450">
              <a:buFont typeface="Arial"/>
              <a:buChar char="•"/>
            </a:pPr>
            <a:r>
              <a:rPr lang="en-US" dirty="0"/>
              <a:t>The knowledge gap can be addressed by screening large numbers of C3G patients, studying the effects of disease-associated variants on function, and correlating these data with clinical outcomes.</a:t>
            </a:r>
          </a:p>
          <a:p>
            <a:pPr marL="171450" indent="-171450">
              <a:buFont typeface="Arial"/>
              <a:buChar char="•"/>
            </a:pPr>
            <a:r>
              <a:rPr lang="en-US" dirty="0"/>
              <a:t>Genetic results may assist in treatment decisions (e.g., anti-complement therapy vs. immunosuppression) and should be undertaken in familial cases and when there is suspicion of a genetic defect (e.g., low FH or FI levels, parental consanguinity or Cypriot ancestry).</a:t>
            </a:r>
          </a:p>
        </p:txBody>
      </p:sp>
      <p:sp>
        <p:nvSpPr>
          <p:cNvPr id="4" name="Slide Number Placeholder 3"/>
          <p:cNvSpPr>
            <a:spLocks noGrp="1"/>
          </p:cNvSpPr>
          <p:nvPr>
            <p:ph type="sldNum" sz="quarter" idx="10"/>
          </p:nvPr>
        </p:nvSpPr>
        <p:spPr/>
        <p:txBody>
          <a:bodyPr/>
          <a:lstStyle/>
          <a:p>
            <a:fld id="{EFFCE3F8-2E81-4397-A0E2-6C438783F6D5}" type="slidenum">
              <a:rPr lang="en-US" smtClean="0"/>
              <a:pPr/>
              <a:t>23</a:t>
            </a:fld>
            <a:endParaRPr lang="en-US" dirty="0"/>
          </a:p>
        </p:txBody>
      </p:sp>
    </p:spTree>
    <p:extLst>
      <p:ext uri="{BB962C8B-B14F-4D97-AF65-F5344CB8AC3E}">
        <p14:creationId xmlns:p14="http://schemas.microsoft.com/office/powerpoint/2010/main" val="7250802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The identification of a pathogenic genetic variant in an aHUS patient reinforces the diagnosis and establishes with accuracy the cause of the disease, facilitating patient management, effective treatment and genetic counseling. </a:t>
            </a:r>
          </a:p>
          <a:p>
            <a:pPr marL="171450" indent="-171450">
              <a:buFont typeface="Arial"/>
              <a:buChar char="•"/>
            </a:pPr>
            <a:r>
              <a:rPr lang="en-US" dirty="0"/>
              <a:t>In C3G, however, present knowledge is insufficient except in cases of CFHR rearrangements leading to fusion genes (like CFHR5 nephropathy), FH or FI deficiency, or with C3 mutations.</a:t>
            </a:r>
          </a:p>
        </p:txBody>
      </p:sp>
      <p:sp>
        <p:nvSpPr>
          <p:cNvPr id="4" name="Slide Number Placeholder 3"/>
          <p:cNvSpPr>
            <a:spLocks noGrp="1"/>
          </p:cNvSpPr>
          <p:nvPr>
            <p:ph type="sldNum" sz="quarter" idx="10"/>
          </p:nvPr>
        </p:nvSpPr>
        <p:spPr/>
        <p:txBody>
          <a:bodyPr/>
          <a:lstStyle/>
          <a:p>
            <a:fld id="{EFFCE3F8-2E81-4397-A0E2-6C438783F6D5}" type="slidenum">
              <a:rPr lang="en-US" smtClean="0"/>
              <a:pPr/>
              <a:t>24</a:t>
            </a:fld>
            <a:endParaRPr lang="en-US" dirty="0"/>
          </a:p>
        </p:txBody>
      </p:sp>
    </p:spTree>
    <p:extLst>
      <p:ext uri="{BB962C8B-B14F-4D97-AF65-F5344CB8AC3E}">
        <p14:creationId xmlns:p14="http://schemas.microsoft.com/office/powerpoint/2010/main" val="9399473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The general recommendation in aHUS is that transplantation from living-related kidney donors should only be considered if causative genetic (or acquired) factors are clearly identified in the recipient and the related donor is free of these factors. the presence in the donor of </a:t>
            </a:r>
            <a:r>
              <a:rPr lang="en-US" i="1" dirty="0"/>
              <a:t>CFH</a:t>
            </a:r>
            <a:r>
              <a:rPr lang="en-US" dirty="0"/>
              <a:t> or </a:t>
            </a:r>
            <a:r>
              <a:rPr lang="en-US" i="1" dirty="0"/>
              <a:t>MCP</a:t>
            </a:r>
            <a:r>
              <a:rPr lang="en-US" dirty="0"/>
              <a:t> aHUS risk haplotypes is not a contraindication to donation</a:t>
            </a:r>
            <a:r>
              <a:rPr lang="en-US" dirty="0" smtClean="0"/>
              <a:t>.</a:t>
            </a:r>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25</a:t>
            </a:fld>
            <a:endParaRPr lang="en-US" dirty="0"/>
          </a:p>
        </p:txBody>
      </p:sp>
    </p:spTree>
    <p:extLst>
      <p:ext uri="{BB962C8B-B14F-4D97-AF65-F5344CB8AC3E}">
        <p14:creationId xmlns:p14="http://schemas.microsoft.com/office/powerpoint/2010/main" val="9399473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Genetic makeup also influences disease progression, response to therapies, and recurrence</a:t>
            </a:r>
            <a:r>
              <a:rPr lang="en-US" baseline="0" dirty="0"/>
              <a:t> </a:t>
            </a:r>
            <a:r>
              <a:rPr lang="en-US" dirty="0"/>
              <a:t>after transplantation.</a:t>
            </a:r>
          </a:p>
          <a:p>
            <a:pPr marL="171450" indent="-171450">
              <a:buFont typeface="Arial"/>
              <a:buChar char="•"/>
            </a:pPr>
            <a:r>
              <a:rPr lang="en-US" dirty="0"/>
              <a:t>The combination of different pathogenic variants and/or the combination of pathogenic variants and common risk variants in CFH and MCP determine overall individual risk/predisposition to aHUS.</a:t>
            </a:r>
          </a:p>
          <a:p>
            <a:pPr marL="171450" indent="-171450">
              <a:buFont typeface="Arial"/>
              <a:buChar char="•"/>
            </a:pPr>
            <a:r>
              <a:rPr lang="en-US" dirty="0" smtClean="0"/>
              <a:t>It </a:t>
            </a:r>
            <a:r>
              <a:rPr lang="en-US" dirty="0"/>
              <a:t>is highly recommended that genetic results be interpreted by a laboratory with expertise in aHUS and C3G.</a:t>
            </a:r>
          </a:p>
        </p:txBody>
      </p:sp>
      <p:sp>
        <p:nvSpPr>
          <p:cNvPr id="4" name="Slide Number Placeholder 3"/>
          <p:cNvSpPr>
            <a:spLocks noGrp="1"/>
          </p:cNvSpPr>
          <p:nvPr>
            <p:ph type="sldNum" sz="quarter" idx="10"/>
          </p:nvPr>
        </p:nvSpPr>
        <p:spPr/>
        <p:txBody>
          <a:bodyPr/>
          <a:lstStyle/>
          <a:p>
            <a:fld id="{EFFCE3F8-2E81-4397-A0E2-6C438783F6D5}" type="slidenum">
              <a:rPr lang="en-US" smtClean="0"/>
              <a:pPr/>
              <a:t>26</a:t>
            </a:fld>
            <a:endParaRPr lang="en-US" dirty="0"/>
          </a:p>
        </p:txBody>
      </p:sp>
    </p:spTree>
    <p:extLst>
      <p:ext uri="{BB962C8B-B14F-4D97-AF65-F5344CB8AC3E}">
        <p14:creationId xmlns:p14="http://schemas.microsoft.com/office/powerpoint/2010/main" val="3346003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Testing </a:t>
            </a:r>
            <a:r>
              <a:rPr lang="en-US" dirty="0"/>
              <a:t>should also be performed in the pre-renal transplant period.</a:t>
            </a:r>
          </a:p>
          <a:p>
            <a:pPr marL="171450" indent="-171450">
              <a:buFont typeface="Arial"/>
              <a:buChar char="•"/>
            </a:pPr>
            <a:r>
              <a:rPr lang="en-US" dirty="0"/>
              <a:t>In pediatric patients, FH autoantibody assays should be performed following consensus guidelines:</a:t>
            </a:r>
            <a:r>
              <a:rPr lang="en-US" baseline="0" dirty="0"/>
              <a:t> </a:t>
            </a:r>
            <a:r>
              <a:rPr lang="en-US" dirty="0"/>
              <a:t>at diagnosis and if positive, at day 7, 14, 28, monthly and one year. </a:t>
            </a:r>
          </a:p>
          <a:p>
            <a:pPr marL="171450" indent="-171450">
              <a:buFont typeface="Arial"/>
              <a:buChar char="•"/>
            </a:pPr>
            <a:r>
              <a:rPr lang="en-US" dirty="0"/>
              <a:t>Relapses of anti-FH associated HUS occur in about 20-25% patients</a:t>
            </a:r>
            <a:r>
              <a:rPr lang="en-US" dirty="0" smtClean="0"/>
              <a:t>.</a:t>
            </a:r>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27</a:t>
            </a:fld>
            <a:endParaRPr lang="en-US" dirty="0"/>
          </a:p>
        </p:txBody>
      </p:sp>
    </p:spTree>
    <p:extLst>
      <p:ext uri="{BB962C8B-B14F-4D97-AF65-F5344CB8AC3E}">
        <p14:creationId xmlns:p14="http://schemas.microsoft.com/office/powerpoint/2010/main" val="7250802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28</a:t>
            </a:fld>
            <a:endParaRPr lang="en-US" dirty="0"/>
          </a:p>
        </p:txBody>
      </p:sp>
    </p:spTree>
    <p:extLst>
      <p:ext uri="{BB962C8B-B14F-4D97-AF65-F5344CB8AC3E}">
        <p14:creationId xmlns:p14="http://schemas.microsoft.com/office/powerpoint/2010/main" val="7250802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29</a:t>
            </a:fld>
            <a:endParaRPr lang="en-US" dirty="0"/>
          </a:p>
        </p:txBody>
      </p:sp>
    </p:spTree>
    <p:extLst>
      <p:ext uri="{BB962C8B-B14F-4D97-AF65-F5344CB8AC3E}">
        <p14:creationId xmlns:p14="http://schemas.microsoft.com/office/powerpoint/2010/main" val="26057016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The correct </a:t>
            </a:r>
            <a:r>
              <a:rPr lang="en-US" dirty="0" smtClean="0"/>
              <a:t>answer is G</a:t>
            </a:r>
            <a:r>
              <a:rPr lang="en-US" baseline="0" dirty="0" smtClean="0"/>
              <a:t>:</a:t>
            </a:r>
            <a:r>
              <a:rPr lang="en-US" dirty="0" smtClean="0"/>
              <a:t> both D </a:t>
            </a:r>
            <a:r>
              <a:rPr lang="en-US" dirty="0"/>
              <a:t>and E.  </a:t>
            </a:r>
            <a:endParaRPr lang="en-US" dirty="0" smtClean="0"/>
          </a:p>
          <a:p>
            <a:pPr marL="171450" indent="-171450">
              <a:buFont typeface="Arial"/>
              <a:buChar char="•"/>
            </a:pPr>
            <a:r>
              <a:rPr lang="en-US" dirty="0" smtClean="0"/>
              <a:t>Other </a:t>
            </a:r>
            <a:r>
              <a:rPr lang="en-US" dirty="0"/>
              <a:t>family </a:t>
            </a:r>
            <a:r>
              <a:rPr lang="en-US" dirty="0" smtClean="0"/>
              <a:t>members, </a:t>
            </a:r>
            <a:r>
              <a:rPr lang="en-US" dirty="0"/>
              <a:t>if they also carry the </a:t>
            </a:r>
            <a:r>
              <a:rPr lang="en-US" i="1" dirty="0"/>
              <a:t>CFH/CFHR1 </a:t>
            </a:r>
            <a:r>
              <a:rPr lang="en-US" dirty="0"/>
              <a:t>hybrid </a:t>
            </a:r>
            <a:r>
              <a:rPr lang="en-US" dirty="0" smtClean="0"/>
              <a:t>gene, </a:t>
            </a:r>
            <a:r>
              <a:rPr lang="en-US" dirty="0"/>
              <a:t>are at risk of developing </a:t>
            </a:r>
            <a:r>
              <a:rPr lang="en-US" dirty="0" err="1" smtClean="0"/>
              <a:t>aHUS</a:t>
            </a:r>
            <a:r>
              <a:rPr lang="en-US" dirty="0" smtClean="0"/>
              <a:t>.</a:t>
            </a:r>
          </a:p>
          <a:p>
            <a:pPr marL="171450" indent="-171450">
              <a:buFont typeface="Arial"/>
              <a:buChar char="•"/>
            </a:pPr>
            <a:r>
              <a:rPr lang="en-US" dirty="0" smtClean="0"/>
              <a:t>Family </a:t>
            </a:r>
            <a:r>
              <a:rPr lang="en-US" dirty="0"/>
              <a:t>members should be informed of </a:t>
            </a:r>
            <a:r>
              <a:rPr lang="en-US" dirty="0" smtClean="0"/>
              <a:t>this risk </a:t>
            </a:r>
            <a:r>
              <a:rPr lang="en-US" dirty="0"/>
              <a:t>and given the opportunity to undergo genetic counselling and potentially screening for the </a:t>
            </a:r>
            <a:r>
              <a:rPr lang="en-US" i="1" dirty="0"/>
              <a:t>CFH/CFHR1 </a:t>
            </a:r>
            <a:r>
              <a:rPr lang="en-US" dirty="0"/>
              <a:t>hybrid gene. </a:t>
            </a:r>
            <a:endParaRPr lang="en-US" dirty="0" smtClean="0"/>
          </a:p>
          <a:p>
            <a:pPr marL="171450" indent="-171450">
              <a:buFont typeface="Arial"/>
              <a:buChar char="•"/>
            </a:pPr>
            <a:r>
              <a:rPr lang="en-US" dirty="0" smtClean="0"/>
              <a:t>Within families, </a:t>
            </a:r>
            <a:r>
              <a:rPr lang="en-US" dirty="0" err="1"/>
              <a:t>aHUS</a:t>
            </a:r>
            <a:r>
              <a:rPr lang="en-US" dirty="0"/>
              <a:t> can present at any age in individuals carrying the underlying genetic abnormality.</a:t>
            </a:r>
          </a:p>
        </p:txBody>
      </p:sp>
      <p:sp>
        <p:nvSpPr>
          <p:cNvPr id="4" name="Slide Number Placeholder 3"/>
          <p:cNvSpPr>
            <a:spLocks noGrp="1"/>
          </p:cNvSpPr>
          <p:nvPr>
            <p:ph type="sldNum" sz="quarter" idx="10"/>
          </p:nvPr>
        </p:nvSpPr>
        <p:spPr/>
        <p:txBody>
          <a:bodyPr/>
          <a:lstStyle/>
          <a:p>
            <a:fld id="{EFFCE3F8-2E81-4397-A0E2-6C438783F6D5}" type="slidenum">
              <a:rPr lang="en-US" smtClean="0"/>
              <a:pPr/>
              <a:t>30</a:t>
            </a:fld>
            <a:endParaRPr lang="en-US" dirty="0"/>
          </a:p>
        </p:txBody>
      </p:sp>
    </p:spTree>
    <p:extLst>
      <p:ext uri="{BB962C8B-B14F-4D97-AF65-F5344CB8AC3E}">
        <p14:creationId xmlns:p14="http://schemas.microsoft.com/office/powerpoint/2010/main" val="4224407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5B32848-259E-EB4E-99A6-B1EC5F79981B}" type="slidenum">
              <a:rPr lang="en-US">
                <a:solidFill>
                  <a:prstClr val="black"/>
                </a:solidFill>
              </a:rPr>
              <a:pPr>
                <a:defRPr/>
              </a:pPr>
              <a:t>3</a:t>
            </a:fld>
            <a:endParaRPr lang="en-US" dirty="0">
              <a:solidFill>
                <a:prstClr val="black"/>
              </a:solidFill>
            </a:endParaRPr>
          </a:p>
        </p:txBody>
      </p:sp>
      <p:sp>
        <p:nvSpPr>
          <p:cNvPr id="31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dirty="0">
              <a:latin typeface="Calibri"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5B32848-259E-EB4E-99A6-B1EC5F79981B}" type="slidenum">
              <a:rPr lang="en-US">
                <a:solidFill>
                  <a:prstClr val="black"/>
                </a:solidFill>
              </a:rPr>
              <a:pPr>
                <a:defRPr/>
              </a:pPr>
              <a:t>31</a:t>
            </a:fld>
            <a:endParaRPr lang="en-US" dirty="0">
              <a:solidFill>
                <a:prstClr val="black"/>
              </a:solidFill>
            </a:endParaRPr>
          </a:p>
        </p:txBody>
      </p:sp>
      <p:sp>
        <p:nvSpPr>
          <p:cNvPr id="31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dirty="0">
              <a:latin typeface="Calibri"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The treatment of FH autoantibody-driven aHUS involves the use of anti-cellular therapy and is guided by antibody titer. </a:t>
            </a:r>
          </a:p>
          <a:p>
            <a:pPr marL="171450" indent="-171450">
              <a:buFont typeface="Arial"/>
              <a:buChar char="•"/>
            </a:pPr>
            <a:r>
              <a:rPr lang="en-US" dirty="0"/>
              <a:t>Interruption of anti-complement therapy during intercurrent illness, a time of high-risk for aHUS relapse, is </a:t>
            </a:r>
            <a:r>
              <a:rPr lang="en-US" i="1" dirty="0" smtClean="0"/>
              <a:t>not</a:t>
            </a:r>
            <a:r>
              <a:rPr lang="en-US" dirty="0" smtClean="0"/>
              <a:t> recommended </a:t>
            </a:r>
            <a:r>
              <a:rPr lang="en-US" dirty="0"/>
              <a:t>unless an infection with an encapsulated organism is suspected or documented.</a:t>
            </a:r>
          </a:p>
        </p:txBody>
      </p:sp>
      <p:sp>
        <p:nvSpPr>
          <p:cNvPr id="4" name="Slide Number Placeholder 3"/>
          <p:cNvSpPr>
            <a:spLocks noGrp="1"/>
          </p:cNvSpPr>
          <p:nvPr>
            <p:ph type="sldNum" sz="quarter" idx="10"/>
          </p:nvPr>
        </p:nvSpPr>
        <p:spPr/>
        <p:txBody>
          <a:bodyPr/>
          <a:lstStyle/>
          <a:p>
            <a:fld id="{EFFCE3F8-2E81-4397-A0E2-6C438783F6D5}" type="slidenum">
              <a:rPr lang="en-US" smtClean="0"/>
              <a:pPr/>
              <a:t>32</a:t>
            </a:fld>
            <a:endParaRPr lang="en-US" dirty="0"/>
          </a:p>
        </p:txBody>
      </p:sp>
    </p:spTree>
    <p:extLst>
      <p:ext uri="{BB962C8B-B14F-4D97-AF65-F5344CB8AC3E}">
        <p14:creationId xmlns:p14="http://schemas.microsoft.com/office/powerpoint/2010/main" val="11075534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The treatment of FH autoantibody-driven aHUS involves the use of anti-cellular therapy and is guided by antibody titer. </a:t>
            </a:r>
          </a:p>
          <a:p>
            <a:pPr marL="171450" indent="-171450">
              <a:buFont typeface="Arial"/>
              <a:buChar char="•"/>
            </a:pPr>
            <a:r>
              <a:rPr lang="en-US" dirty="0"/>
              <a:t>Interruption of anti-complement therapy during intercurrent illness, a time of high-risk for aHUS relapse, is </a:t>
            </a:r>
            <a:r>
              <a:rPr lang="en-US" i="1" dirty="0" smtClean="0"/>
              <a:t>not</a:t>
            </a:r>
            <a:r>
              <a:rPr lang="en-US" dirty="0" smtClean="0"/>
              <a:t> recommended </a:t>
            </a:r>
            <a:r>
              <a:rPr lang="en-US" dirty="0"/>
              <a:t>unless an infection with an encapsulated organism is suspected or documented.</a:t>
            </a:r>
          </a:p>
        </p:txBody>
      </p:sp>
      <p:sp>
        <p:nvSpPr>
          <p:cNvPr id="4" name="Slide Number Placeholder 3"/>
          <p:cNvSpPr>
            <a:spLocks noGrp="1"/>
          </p:cNvSpPr>
          <p:nvPr>
            <p:ph type="sldNum" sz="quarter" idx="10"/>
          </p:nvPr>
        </p:nvSpPr>
        <p:spPr/>
        <p:txBody>
          <a:bodyPr/>
          <a:lstStyle/>
          <a:p>
            <a:fld id="{EFFCE3F8-2E81-4397-A0E2-6C438783F6D5}" type="slidenum">
              <a:rPr lang="en-US" smtClean="0"/>
              <a:pPr/>
              <a:t>33</a:t>
            </a:fld>
            <a:endParaRPr lang="en-US" dirty="0"/>
          </a:p>
        </p:txBody>
      </p:sp>
    </p:spTree>
    <p:extLst>
      <p:ext uri="{BB962C8B-B14F-4D97-AF65-F5344CB8AC3E}">
        <p14:creationId xmlns:p14="http://schemas.microsoft.com/office/powerpoint/2010/main" val="11075534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Plasma exchange should also be considered for anti-FH positive aHUS and in the emergency treatment of critically ill patients with severe TMA (e.g., coma, convulsions) and a strong presumption of TTP until evidence of residual ADAMTS13 activity &gt;10%.</a:t>
            </a:r>
          </a:p>
          <a:p>
            <a:pPr marL="171450" indent="-171450">
              <a:buFont typeface="Arial"/>
              <a:buChar char="•"/>
            </a:pPr>
            <a:r>
              <a:rPr lang="en-US" dirty="0"/>
              <a:t>Discontinuation of plasma therapy or complement inhibition is feasible at least in some aHUS patients. The consensus favored a minimal period of treatment to allow optimal renal recovery without early relapse.</a:t>
            </a:r>
          </a:p>
          <a:p>
            <a:pPr marL="171450" indent="-171450">
              <a:buFont typeface="Arial"/>
              <a:buChar char="•"/>
            </a:pPr>
            <a:r>
              <a:rPr lang="en-US" dirty="0"/>
              <a:t>Controversy remains whether vaccination is efficacious in patients with acute kidney injury, chronic kidney disease, and/or during immunosuppression. It is also unknown whether anti-meningococcal antibodies are protective in the setting of complement blockade; therefore it is recommended that antibiotic prophylaxis be maintained for the treatment duration and up to 2-3 months after discontinuation.</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34</a:t>
            </a:fld>
            <a:endParaRPr lang="en-US" dirty="0"/>
          </a:p>
        </p:txBody>
      </p:sp>
    </p:spTree>
    <p:extLst>
      <p:ext uri="{BB962C8B-B14F-4D97-AF65-F5344CB8AC3E}">
        <p14:creationId xmlns:p14="http://schemas.microsoft.com/office/powerpoint/2010/main" val="11075534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The resolution of hematological TMA features and extrarenal manifestations is a prerequisite for transplantation. The decision to use anti-complement therapy during transplantation should be based on recurrence risk.</a:t>
            </a:r>
          </a:p>
          <a:p>
            <a:pPr marL="171450" indent="-171450">
              <a:buFont typeface="Arial"/>
              <a:buChar char="•"/>
            </a:pPr>
            <a:r>
              <a:rPr lang="en-US" dirty="0"/>
              <a:t>Potential donors with evidence of abnormal alternative complement pathway activity, even in the absence of detected complement gene mutations, should be excluded. If the potential living-related donor does not carry a pathogenic variant in a complement gene and has no evidence of abnormal complement activation, donation is feasible.</a:t>
            </a:r>
          </a:p>
        </p:txBody>
      </p:sp>
      <p:sp>
        <p:nvSpPr>
          <p:cNvPr id="4" name="Slide Number Placeholder 3"/>
          <p:cNvSpPr>
            <a:spLocks noGrp="1"/>
          </p:cNvSpPr>
          <p:nvPr>
            <p:ph type="sldNum" sz="quarter" idx="10"/>
          </p:nvPr>
        </p:nvSpPr>
        <p:spPr/>
        <p:txBody>
          <a:bodyPr/>
          <a:lstStyle/>
          <a:p>
            <a:fld id="{EFFCE3F8-2E81-4397-A0E2-6C438783F6D5}" type="slidenum">
              <a:rPr lang="en-US" smtClean="0"/>
              <a:pPr/>
              <a:t>35</a:t>
            </a:fld>
            <a:endParaRPr lang="en-US" dirty="0"/>
          </a:p>
        </p:txBody>
      </p:sp>
    </p:spTree>
    <p:extLst>
      <p:ext uri="{BB962C8B-B14F-4D97-AF65-F5344CB8AC3E}">
        <p14:creationId xmlns:p14="http://schemas.microsoft.com/office/powerpoint/2010/main" val="35979454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Treatment of complement factor H autoantibody-mediated </a:t>
            </a:r>
            <a:r>
              <a:rPr lang="en-US" i="1" dirty="0" err="1"/>
              <a:t>aHUS</a:t>
            </a:r>
            <a:r>
              <a:rPr lang="en-US" dirty="0"/>
              <a:t>. There are no prospective controlled studies in patients with </a:t>
            </a:r>
            <a:r>
              <a:rPr lang="en-US" dirty="0" err="1"/>
              <a:t>aHUS</a:t>
            </a:r>
            <a:r>
              <a:rPr lang="en-US" dirty="0"/>
              <a:t> due to anti-FH antibodies and thus the proposed management is based on a pediatric consensus.</a:t>
            </a:r>
          </a:p>
          <a:p>
            <a:endParaRPr lang="en-US" dirty="0"/>
          </a:p>
          <a:p>
            <a:pPr marL="228600" indent="-228600">
              <a:buFont typeface="+mj-lt"/>
              <a:buAutoNum type="arabicPeriod"/>
            </a:pPr>
            <a:r>
              <a:rPr lang="en-US" dirty="0"/>
              <a:t>Abnormal titer depends on the testing laboratory; </a:t>
            </a:r>
          </a:p>
          <a:p>
            <a:pPr marL="228600" indent="-228600">
              <a:buFont typeface="+mj-lt"/>
              <a:buAutoNum type="arabicPeriod"/>
            </a:pPr>
            <a:r>
              <a:rPr lang="en-US" dirty="0"/>
              <a:t>The decision to use plasma therapy versus eculizumab will be based on patient age and local resource availability;</a:t>
            </a:r>
          </a:p>
          <a:p>
            <a:pPr marL="228600" indent="-228600">
              <a:buFont typeface="+mj-lt"/>
              <a:buAutoNum type="arabicPeriod"/>
            </a:pPr>
            <a:r>
              <a:rPr lang="en-US" dirty="0"/>
              <a:t>Cyclophosphamide, rituximab or mycophenolate mofetil; </a:t>
            </a:r>
          </a:p>
          <a:p>
            <a:pPr marL="228600" indent="-228600">
              <a:buFont typeface="+mj-lt"/>
              <a:buAutoNum type="arabicPeriod"/>
            </a:pPr>
            <a:r>
              <a:rPr lang="en-US" dirty="0"/>
              <a:t>The decision to continue anti-complement therapy indefinitely is not informed by data; </a:t>
            </a:r>
          </a:p>
          <a:p>
            <a:pPr marL="228600" indent="-228600">
              <a:buFont typeface="+mj-lt"/>
              <a:buAutoNum type="arabicPeriod"/>
            </a:pPr>
            <a:r>
              <a:rPr lang="en-US" dirty="0"/>
              <a:t>The interval may be monthly or quarterly and is based on local resources; </a:t>
            </a:r>
          </a:p>
          <a:p>
            <a:pPr marL="228600" indent="-228600">
              <a:buFont typeface="+mj-lt"/>
              <a:buAutoNum type="arabicPeriod"/>
            </a:pPr>
            <a:r>
              <a:rPr lang="en-US" dirty="0"/>
              <a:t>This recommendation is based on limited retrospective case reviews.</a:t>
            </a:r>
          </a:p>
          <a:p>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36</a:t>
            </a:fld>
            <a:endParaRPr lang="en-US" dirty="0"/>
          </a:p>
        </p:txBody>
      </p:sp>
    </p:spTree>
    <p:extLst>
      <p:ext uri="{BB962C8B-B14F-4D97-AF65-F5344CB8AC3E}">
        <p14:creationId xmlns:p14="http://schemas.microsoft.com/office/powerpoint/2010/main" val="22474365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37</a:t>
            </a:fld>
            <a:endParaRPr lang="en-US" dirty="0"/>
          </a:p>
        </p:txBody>
      </p:sp>
    </p:spTree>
    <p:extLst>
      <p:ext uri="{BB962C8B-B14F-4D97-AF65-F5344CB8AC3E}">
        <p14:creationId xmlns:p14="http://schemas.microsoft.com/office/powerpoint/2010/main" val="32291713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i="1" dirty="0"/>
              <a:t>The correct answer is D.  </a:t>
            </a:r>
            <a:endParaRPr lang="en-US" i="1" dirty="0" smtClean="0"/>
          </a:p>
          <a:p>
            <a:pPr marL="171450" indent="-171450">
              <a:buFont typeface="Arial"/>
              <a:buChar char="•"/>
            </a:pPr>
            <a:r>
              <a:rPr lang="en-US" dirty="0" smtClean="0"/>
              <a:t>Use </a:t>
            </a:r>
            <a:r>
              <a:rPr lang="en-US" dirty="0"/>
              <a:t>of prophylactic eculizumab in this clinical setting is highly likely to prevent disease recurrence.  </a:t>
            </a:r>
            <a:endParaRPr lang="en-US" dirty="0" smtClean="0"/>
          </a:p>
          <a:p>
            <a:pPr marL="171450" indent="-171450">
              <a:buFont typeface="Arial"/>
              <a:buChar char="•"/>
            </a:pPr>
            <a:r>
              <a:rPr lang="en-US" dirty="0" smtClean="0"/>
              <a:t>A living-related </a:t>
            </a:r>
            <a:r>
              <a:rPr lang="en-US" dirty="0"/>
              <a:t>transplant could be considered if the donor is screened and not found to carry the same factor H </a:t>
            </a:r>
            <a:r>
              <a:rPr lang="en-US" dirty="0" smtClean="0"/>
              <a:t>mutation</a:t>
            </a:r>
          </a:p>
          <a:p>
            <a:pPr marL="171450" indent="-171450">
              <a:buFont typeface="Arial"/>
              <a:buChar char="•"/>
            </a:pPr>
            <a:r>
              <a:rPr lang="en-US" dirty="0" smtClean="0"/>
              <a:t>Meningococcal </a:t>
            </a:r>
            <a:r>
              <a:rPr lang="en-US" dirty="0"/>
              <a:t>vaccination should be undertaken in all patients receiving eculizumab.</a:t>
            </a:r>
          </a:p>
        </p:txBody>
      </p:sp>
      <p:sp>
        <p:nvSpPr>
          <p:cNvPr id="4" name="Slide Number Placeholder 3"/>
          <p:cNvSpPr>
            <a:spLocks noGrp="1"/>
          </p:cNvSpPr>
          <p:nvPr>
            <p:ph type="sldNum" sz="quarter" idx="10"/>
          </p:nvPr>
        </p:nvSpPr>
        <p:spPr/>
        <p:txBody>
          <a:bodyPr/>
          <a:lstStyle/>
          <a:p>
            <a:fld id="{EFFCE3F8-2E81-4397-A0E2-6C438783F6D5}" type="slidenum">
              <a:rPr lang="en-US" smtClean="0"/>
              <a:pPr/>
              <a:t>38</a:t>
            </a:fld>
            <a:endParaRPr lang="en-US" dirty="0"/>
          </a:p>
        </p:txBody>
      </p:sp>
    </p:spTree>
    <p:extLst>
      <p:ext uri="{BB962C8B-B14F-4D97-AF65-F5344CB8AC3E}">
        <p14:creationId xmlns:p14="http://schemas.microsoft.com/office/powerpoint/2010/main" val="4360776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FFCE3F8-2E81-4397-A0E2-6C438783F6D5}" type="slidenum">
              <a:rPr lang="en-US" smtClean="0"/>
              <a:pPr/>
              <a:t>39</a:t>
            </a:fld>
            <a:endParaRPr lang="en-US" dirty="0"/>
          </a:p>
        </p:txBody>
      </p:sp>
    </p:spTree>
    <p:extLst>
      <p:ext uri="{BB962C8B-B14F-4D97-AF65-F5344CB8AC3E}">
        <p14:creationId xmlns:p14="http://schemas.microsoft.com/office/powerpoint/2010/main" val="32040176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5B32848-259E-EB4E-99A6-B1EC5F79981B}" type="slidenum">
              <a:rPr lang="en-US">
                <a:solidFill>
                  <a:prstClr val="black"/>
                </a:solidFill>
              </a:rPr>
              <a:pPr>
                <a:defRPr/>
              </a:pPr>
              <a:t>40</a:t>
            </a:fld>
            <a:endParaRPr lang="en-US" dirty="0">
              <a:solidFill>
                <a:prstClr val="black"/>
              </a:solidFill>
            </a:endParaRPr>
          </a:p>
        </p:txBody>
      </p:sp>
      <p:sp>
        <p:nvSpPr>
          <p:cNvPr id="31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dirty="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FCE3F8-2E81-4397-A0E2-6C438783F6D5}" type="slidenum">
              <a:rPr lang="en-US" smtClean="0"/>
              <a:pPr/>
              <a:t>4</a:t>
            </a:fld>
            <a:endParaRPr lang="en-US" dirty="0"/>
          </a:p>
        </p:txBody>
      </p:sp>
    </p:spTree>
    <p:extLst>
      <p:ext uri="{BB962C8B-B14F-4D97-AF65-F5344CB8AC3E}">
        <p14:creationId xmlns:p14="http://schemas.microsoft.com/office/powerpoint/2010/main" val="5177535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5B32848-259E-EB4E-99A6-B1EC5F79981B}" type="slidenum">
              <a:rPr lang="en-US">
                <a:solidFill>
                  <a:prstClr val="black"/>
                </a:solidFill>
              </a:rPr>
              <a:pPr>
                <a:defRPr/>
              </a:pPr>
              <a:t>41</a:t>
            </a:fld>
            <a:endParaRPr lang="en-US" dirty="0">
              <a:solidFill>
                <a:prstClr val="black"/>
              </a:solidFill>
            </a:endParaRPr>
          </a:p>
        </p:txBody>
      </p:sp>
      <p:sp>
        <p:nvSpPr>
          <p:cNvPr id="31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dirty="0">
              <a:latin typeface="Calibri"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Based on EM appearance, C3G may be subclassified as dense deposit disease (DDD;</a:t>
            </a:r>
            <a:r>
              <a:rPr lang="en-US" baseline="0" dirty="0"/>
              <a:t> </a:t>
            </a:r>
            <a:r>
              <a:rPr lang="en-US" dirty="0"/>
              <a:t>dense osmiophilic intramembranous deposits) or C3 glomerulonephritis (C3GN; light dense,</a:t>
            </a:r>
            <a:r>
              <a:rPr lang="en-US" baseline="0" dirty="0"/>
              <a:t> </a:t>
            </a:r>
            <a:r>
              <a:rPr lang="en-US" dirty="0"/>
              <a:t>amorphous mesangial, paramesangial, subendothelial and subepithelial deposits).</a:t>
            </a:r>
          </a:p>
        </p:txBody>
      </p:sp>
      <p:sp>
        <p:nvSpPr>
          <p:cNvPr id="4" name="Slide Number Placeholder 3"/>
          <p:cNvSpPr>
            <a:spLocks noGrp="1"/>
          </p:cNvSpPr>
          <p:nvPr>
            <p:ph type="sldNum" sz="quarter" idx="10"/>
          </p:nvPr>
        </p:nvSpPr>
        <p:spPr/>
        <p:txBody>
          <a:bodyPr/>
          <a:lstStyle/>
          <a:p>
            <a:fld id="{EFFCE3F8-2E81-4397-A0E2-6C438783F6D5}" type="slidenum">
              <a:rPr lang="en-US" smtClean="0"/>
              <a:pPr/>
              <a:t>42</a:t>
            </a:fld>
            <a:endParaRPr lang="en-US" dirty="0"/>
          </a:p>
        </p:txBody>
      </p:sp>
    </p:spTree>
    <p:extLst>
      <p:ext uri="{BB962C8B-B14F-4D97-AF65-F5344CB8AC3E}">
        <p14:creationId xmlns:p14="http://schemas.microsoft.com/office/powerpoint/2010/main" val="23682926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FCE3F8-2E81-4397-A0E2-6C438783F6D5}" type="slidenum">
              <a:rPr lang="en-US" smtClean="0"/>
              <a:pPr/>
              <a:t>43</a:t>
            </a:fld>
            <a:endParaRPr lang="en-US" dirty="0"/>
          </a:p>
        </p:txBody>
      </p:sp>
    </p:spTree>
    <p:extLst>
      <p:ext uri="{BB962C8B-B14F-4D97-AF65-F5344CB8AC3E}">
        <p14:creationId xmlns:p14="http://schemas.microsoft.com/office/powerpoint/2010/main" val="22478078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It is possible to identify different C3 breakdown products in glomeruli by IF8 or mass spectrometry after laser capture microdissection.</a:t>
            </a:r>
          </a:p>
          <a:p>
            <a:pPr marL="171450" indent="-171450">
              <a:buFont typeface="Arial"/>
              <a:buChar char="•"/>
            </a:pPr>
            <a:r>
              <a:rPr lang="en-US" dirty="0"/>
              <a:t>This methodology can also be used to detect other complement components (e.g., factor H-related proteins, C5 through C9). </a:t>
            </a:r>
          </a:p>
          <a:p>
            <a:pPr marL="171450" indent="-171450">
              <a:buFont typeface="Arial"/>
              <a:buChar char="•"/>
            </a:pPr>
            <a:r>
              <a:rPr lang="en-US" dirty="0"/>
              <a:t>It is not known whether some of these complement components in specific tissue compartments (e.g., C5b-9) might identify a subset of patients likely to benefit from a specific type of therapy </a:t>
            </a:r>
          </a:p>
          <a:p>
            <a:pPr marL="171450" indent="-171450">
              <a:buFont typeface="Arial"/>
              <a:buChar char="•"/>
            </a:pPr>
            <a:r>
              <a:rPr lang="en-US" dirty="0"/>
              <a:t>Detailed IF studies using well characterized antibodies</a:t>
            </a:r>
            <a:r>
              <a:rPr lang="en-US" baseline="0" dirty="0"/>
              <a:t> will be valuable in guiding therapy.</a:t>
            </a:r>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44</a:t>
            </a:fld>
            <a:endParaRPr lang="en-US" dirty="0"/>
          </a:p>
        </p:txBody>
      </p:sp>
    </p:spTree>
    <p:extLst>
      <p:ext uri="{BB962C8B-B14F-4D97-AF65-F5344CB8AC3E}">
        <p14:creationId xmlns:p14="http://schemas.microsoft.com/office/powerpoint/2010/main" val="1764954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It is possible to identify different C3 breakdown products in glomeruli by IF8 or mass spectrometry after </a:t>
            </a:r>
            <a:r>
              <a:rPr lang="en-US" dirty="0" smtClean="0"/>
              <a:t>laser-capture </a:t>
            </a:r>
            <a:r>
              <a:rPr lang="en-US" dirty="0"/>
              <a:t>microdissection.</a:t>
            </a:r>
          </a:p>
          <a:p>
            <a:pPr marL="171450" indent="-171450">
              <a:buFont typeface="Arial"/>
              <a:buChar char="•"/>
            </a:pPr>
            <a:r>
              <a:rPr lang="en-US" dirty="0"/>
              <a:t>This methodology can also be used to detect other complement components (e.g., factor H-related proteins, C5 through C9). </a:t>
            </a:r>
          </a:p>
          <a:p>
            <a:pPr marL="171450" indent="-171450">
              <a:buFont typeface="Arial"/>
              <a:buChar char="•"/>
            </a:pPr>
            <a:r>
              <a:rPr lang="en-US" dirty="0"/>
              <a:t>It is not known whether some of these complement components in specific tissue compartments (e.g., C5b-9) might identify a subset of patients likely to benefit from a specific type of </a:t>
            </a:r>
            <a:r>
              <a:rPr lang="en-US" dirty="0" smtClean="0"/>
              <a:t>therapy.</a:t>
            </a:r>
            <a:endParaRPr lang="en-US" dirty="0"/>
          </a:p>
          <a:p>
            <a:pPr marL="171450" indent="-171450">
              <a:buFont typeface="Arial"/>
              <a:buChar char="•"/>
            </a:pPr>
            <a:r>
              <a:rPr lang="en-US" dirty="0"/>
              <a:t>Detailed IF studies using </a:t>
            </a:r>
            <a:r>
              <a:rPr lang="en-US" dirty="0" smtClean="0"/>
              <a:t>well-characterized </a:t>
            </a:r>
            <a:r>
              <a:rPr lang="en-US" dirty="0"/>
              <a:t>antibodies</a:t>
            </a:r>
            <a:r>
              <a:rPr lang="en-US" baseline="0" dirty="0"/>
              <a:t> will be valuable in guiding therapy.</a:t>
            </a:r>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45</a:t>
            </a:fld>
            <a:endParaRPr lang="en-US" dirty="0"/>
          </a:p>
        </p:txBody>
      </p:sp>
    </p:spTree>
    <p:extLst>
      <p:ext uri="{BB962C8B-B14F-4D97-AF65-F5344CB8AC3E}">
        <p14:creationId xmlns:p14="http://schemas.microsoft.com/office/powerpoint/2010/main" val="1764954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It is possible to identify different C3 breakdown products in glomeruli by IF8 or mass spectrometry after laser-capture microdissection.</a:t>
            </a:r>
          </a:p>
          <a:p>
            <a:pPr marL="171450" indent="-171450">
              <a:buFont typeface="Arial"/>
              <a:buChar char="•"/>
            </a:pPr>
            <a:r>
              <a:rPr lang="en-US" dirty="0" smtClean="0"/>
              <a:t>This methodology can also be used to detect other complement components (e.g., factor H-related proteins, C5 through C9). </a:t>
            </a:r>
          </a:p>
          <a:p>
            <a:pPr marL="171450" indent="-171450">
              <a:buFont typeface="Arial"/>
              <a:buChar char="•"/>
            </a:pPr>
            <a:r>
              <a:rPr lang="en-US" dirty="0" smtClean="0"/>
              <a:t>It is not known whether some of these complement components in specific tissue compartments (e.g., C5b-9) might identify a subset of patients likely to benefit from a specific type of therapy.</a:t>
            </a:r>
          </a:p>
          <a:p>
            <a:pPr marL="171450" indent="-171450">
              <a:buFont typeface="Arial"/>
              <a:buChar char="•"/>
            </a:pPr>
            <a:r>
              <a:rPr lang="en-US" dirty="0" smtClean="0"/>
              <a:t>Detailed IF studies using well-characterized antibodies</a:t>
            </a:r>
            <a:r>
              <a:rPr lang="en-US" baseline="0" dirty="0" smtClean="0"/>
              <a:t> will be valuable in guiding therapy.</a:t>
            </a:r>
            <a:endParaRPr lang="en-US" baseline="0" dirty="0"/>
          </a:p>
          <a:p>
            <a:pPr marL="171450" indent="-171450">
              <a:buFont typeface="Arial"/>
              <a:buChar char="•"/>
            </a:pPr>
            <a:endParaRPr lang="en-US" dirty="0"/>
          </a:p>
          <a:p>
            <a:pPr marL="171450" indent="-171450">
              <a:buFont typeface="Arial"/>
              <a:buChar char="•"/>
            </a:pPr>
            <a:endParaRPr lang="en-US" dirty="0"/>
          </a:p>
          <a:p>
            <a:pPr marL="0" indent="0">
              <a:buFont typeface="Arial"/>
              <a:buNone/>
            </a:pPr>
            <a:r>
              <a:rPr lang="en-US" i="1" dirty="0"/>
              <a:t>The correct answer is B. </a:t>
            </a:r>
            <a:endParaRPr lang="en-US" i="1" dirty="0" smtClean="0"/>
          </a:p>
          <a:p>
            <a:pPr marL="171450" indent="-171450">
              <a:buFont typeface="Arial"/>
              <a:buChar char="•"/>
            </a:pPr>
            <a:r>
              <a:rPr lang="en-US" i="0" dirty="0" smtClean="0"/>
              <a:t>Wait </a:t>
            </a:r>
            <a:r>
              <a:rPr lang="en-US" i="0" dirty="0"/>
              <a:t>3 months after an episode of APSGN for C3 levels to normalize</a:t>
            </a:r>
            <a:r>
              <a:rPr lang="en-US" i="0" dirty="0" smtClean="0"/>
              <a:t>. </a:t>
            </a:r>
            <a:r>
              <a:rPr lang="en-US" i="0" dirty="0"/>
              <a:t>If they have not normalized and the UPC ratio remains elevated, consider a renal biopsy at that time.</a:t>
            </a:r>
          </a:p>
        </p:txBody>
      </p:sp>
      <p:sp>
        <p:nvSpPr>
          <p:cNvPr id="4" name="Slide Number Placeholder 3"/>
          <p:cNvSpPr>
            <a:spLocks noGrp="1"/>
          </p:cNvSpPr>
          <p:nvPr>
            <p:ph type="sldNum" sz="quarter" idx="10"/>
          </p:nvPr>
        </p:nvSpPr>
        <p:spPr/>
        <p:txBody>
          <a:bodyPr/>
          <a:lstStyle/>
          <a:p>
            <a:fld id="{EFFCE3F8-2E81-4397-A0E2-6C438783F6D5}" type="slidenum">
              <a:rPr lang="en-US" smtClean="0"/>
              <a:pPr/>
              <a:t>46</a:t>
            </a:fld>
            <a:endParaRPr lang="en-US" dirty="0"/>
          </a:p>
        </p:txBody>
      </p:sp>
    </p:spTree>
    <p:extLst>
      <p:ext uri="{BB962C8B-B14F-4D97-AF65-F5344CB8AC3E}">
        <p14:creationId xmlns:p14="http://schemas.microsoft.com/office/powerpoint/2010/main" val="1764954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5B32848-259E-EB4E-99A6-B1EC5F79981B}" type="slidenum">
              <a:rPr lang="en-US">
                <a:solidFill>
                  <a:prstClr val="black"/>
                </a:solidFill>
              </a:rPr>
              <a:pPr>
                <a:defRPr/>
              </a:pPr>
              <a:t>47</a:t>
            </a:fld>
            <a:endParaRPr lang="en-US" dirty="0">
              <a:solidFill>
                <a:prstClr val="black"/>
              </a:solidFill>
            </a:endParaRPr>
          </a:p>
        </p:txBody>
      </p:sp>
      <p:sp>
        <p:nvSpPr>
          <p:cNvPr id="31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dirty="0">
              <a:latin typeface="Calibri"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FCE3F8-2E81-4397-A0E2-6C438783F6D5}" type="slidenum">
              <a:rPr lang="en-US" smtClean="0"/>
              <a:pPr/>
              <a:t>48</a:t>
            </a:fld>
            <a:endParaRPr lang="en-US" dirty="0"/>
          </a:p>
        </p:txBody>
      </p:sp>
    </p:spTree>
    <p:extLst>
      <p:ext uri="{BB962C8B-B14F-4D97-AF65-F5344CB8AC3E}">
        <p14:creationId xmlns:p14="http://schemas.microsoft.com/office/powerpoint/2010/main" val="20006766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APL </a:t>
            </a:r>
            <a:r>
              <a:rPr lang="en-US" dirty="0"/>
              <a:t>is most commonly seen in individuals with C3 nephritic factors (C3Nefs). </a:t>
            </a:r>
          </a:p>
          <a:p>
            <a:pPr marL="171450" indent="-171450">
              <a:buFont typeface="Arial"/>
              <a:buChar char="•"/>
            </a:pPr>
            <a:r>
              <a:rPr lang="en-US" dirty="0"/>
              <a:t>Factor D, required for formation of the C3 convertase, is highly expressed in adipocytes, which undergo C3Nef-induced complement-dependent lysis.</a:t>
            </a:r>
          </a:p>
          <a:p>
            <a:pPr marL="171450" indent="-171450">
              <a:buFont typeface="Arial"/>
              <a:buChar char="•"/>
            </a:pPr>
            <a:r>
              <a:rPr lang="en-US" dirty="0"/>
              <a:t>Drusen, the accumulation of lipids and complement-rich proteins between Bruch's membrane and the retinal pigment epithelium, is commonly seen in AMD but occurs at an earlier age in C3G.</a:t>
            </a:r>
          </a:p>
        </p:txBody>
      </p:sp>
      <p:sp>
        <p:nvSpPr>
          <p:cNvPr id="4" name="Slide Number Placeholder 3"/>
          <p:cNvSpPr>
            <a:spLocks noGrp="1"/>
          </p:cNvSpPr>
          <p:nvPr>
            <p:ph type="sldNum" sz="quarter" idx="10"/>
          </p:nvPr>
        </p:nvSpPr>
        <p:spPr/>
        <p:txBody>
          <a:bodyPr/>
          <a:lstStyle/>
          <a:p>
            <a:fld id="{EFFCE3F8-2E81-4397-A0E2-6C438783F6D5}" type="slidenum">
              <a:rPr lang="en-US" smtClean="0"/>
              <a:pPr/>
              <a:t>49</a:t>
            </a:fld>
            <a:endParaRPr lang="en-US" dirty="0"/>
          </a:p>
        </p:txBody>
      </p:sp>
    </p:spTree>
    <p:extLst>
      <p:ext uri="{BB962C8B-B14F-4D97-AF65-F5344CB8AC3E}">
        <p14:creationId xmlns:p14="http://schemas.microsoft.com/office/powerpoint/2010/main" val="7250802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50</a:t>
            </a:fld>
            <a:endParaRPr lang="en-US" dirty="0"/>
          </a:p>
        </p:txBody>
      </p:sp>
    </p:spTree>
    <p:extLst>
      <p:ext uri="{BB962C8B-B14F-4D97-AF65-F5344CB8AC3E}">
        <p14:creationId xmlns:p14="http://schemas.microsoft.com/office/powerpoint/2010/main" val="460846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The reported incidence of aHUS is approximately 0.5 per million per year. </a:t>
            </a:r>
          </a:p>
          <a:p>
            <a:pPr marL="171450" indent="-171450">
              <a:buFont typeface="Arial"/>
              <a:buChar char="•"/>
            </a:pPr>
            <a:r>
              <a:rPr lang="en-US" dirty="0"/>
              <a:t>The</a:t>
            </a:r>
            <a:r>
              <a:rPr lang="en-US" baseline="0" dirty="0"/>
              <a:t> complement abnormality in aHUS </a:t>
            </a:r>
            <a:r>
              <a:rPr lang="en-US" dirty="0"/>
              <a:t>leads to dysregulated activity of the alternative pathway (AP) at the endothelial cell surface.</a:t>
            </a:r>
            <a:r>
              <a:rPr lang="en-US" baseline="0" dirty="0"/>
              <a:t> However,</a:t>
            </a:r>
            <a:r>
              <a:rPr lang="en-US" dirty="0"/>
              <a:t> non-complement inherited abnormalities,</a:t>
            </a:r>
            <a:r>
              <a:rPr lang="en-US" baseline="0" dirty="0"/>
              <a:t> </a:t>
            </a:r>
            <a:r>
              <a:rPr lang="en-US" dirty="0"/>
              <a:t>such as mutations in </a:t>
            </a:r>
            <a:r>
              <a:rPr lang="en-US" i="1" dirty="0"/>
              <a:t>DGKE</a:t>
            </a:r>
            <a:r>
              <a:rPr lang="en-US" dirty="0"/>
              <a:t>, can also result in an aHUS phenotype.</a:t>
            </a:r>
          </a:p>
        </p:txBody>
      </p:sp>
      <p:sp>
        <p:nvSpPr>
          <p:cNvPr id="4" name="Slide Number Placeholder 3"/>
          <p:cNvSpPr>
            <a:spLocks noGrp="1"/>
          </p:cNvSpPr>
          <p:nvPr>
            <p:ph type="sldNum" sz="quarter" idx="10"/>
          </p:nvPr>
        </p:nvSpPr>
        <p:spPr/>
        <p:txBody>
          <a:bodyPr/>
          <a:lstStyle/>
          <a:p>
            <a:fld id="{EFFCE3F8-2E81-4397-A0E2-6C438783F6D5}" type="slidenum">
              <a:rPr lang="en-US" smtClean="0"/>
              <a:pPr/>
              <a:t>5</a:t>
            </a:fld>
            <a:endParaRPr lang="en-US" dirty="0"/>
          </a:p>
        </p:txBody>
      </p:sp>
    </p:spTree>
    <p:extLst>
      <p:ext uri="{BB962C8B-B14F-4D97-AF65-F5344CB8AC3E}">
        <p14:creationId xmlns:p14="http://schemas.microsoft.com/office/powerpoint/2010/main" val="31155874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51</a:t>
            </a:fld>
            <a:endParaRPr lang="en-US" dirty="0"/>
          </a:p>
        </p:txBody>
      </p:sp>
    </p:spTree>
    <p:extLst>
      <p:ext uri="{BB962C8B-B14F-4D97-AF65-F5344CB8AC3E}">
        <p14:creationId xmlns:p14="http://schemas.microsoft.com/office/powerpoint/2010/main" val="1764954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i="1" dirty="0"/>
              <a:t>The correct answer is B.  </a:t>
            </a:r>
            <a:endParaRPr lang="en-US" i="1" dirty="0" smtClean="0"/>
          </a:p>
          <a:p>
            <a:pPr marL="171450" indent="-171450">
              <a:buFont typeface="Arial"/>
              <a:buChar char="•"/>
            </a:pPr>
            <a:r>
              <a:rPr lang="en-US" dirty="0" smtClean="0"/>
              <a:t>Complement </a:t>
            </a:r>
            <a:r>
              <a:rPr lang="en-US" dirty="0"/>
              <a:t>activation is ongoing as indicated by the decreased C3</a:t>
            </a:r>
            <a:r>
              <a:rPr lang="en-US" dirty="0" smtClean="0"/>
              <a:t>.</a:t>
            </a:r>
          </a:p>
          <a:p>
            <a:pPr marL="171450" indent="-171450">
              <a:buFont typeface="Arial"/>
              <a:buChar char="•"/>
            </a:pPr>
            <a:r>
              <a:rPr lang="en-US" dirty="0" smtClean="0"/>
              <a:t>The </a:t>
            </a:r>
            <a:r>
              <a:rPr lang="en-US" dirty="0"/>
              <a:t>terminal pathway is  not grossly dysregulated, as indicated by the normal biomarkers the indicate terminal pathway activity. </a:t>
            </a:r>
            <a:r>
              <a:rPr lang="en-US" dirty="0" smtClean="0"/>
              <a:t>Both </a:t>
            </a:r>
            <a:r>
              <a:rPr lang="en-US" dirty="0"/>
              <a:t>the CH50 and APFA are low because serum C3 is so low.</a:t>
            </a:r>
          </a:p>
        </p:txBody>
      </p:sp>
      <p:sp>
        <p:nvSpPr>
          <p:cNvPr id="4" name="Slide Number Placeholder 3"/>
          <p:cNvSpPr>
            <a:spLocks noGrp="1"/>
          </p:cNvSpPr>
          <p:nvPr>
            <p:ph type="sldNum" sz="quarter" idx="10"/>
          </p:nvPr>
        </p:nvSpPr>
        <p:spPr/>
        <p:txBody>
          <a:bodyPr/>
          <a:lstStyle/>
          <a:p>
            <a:fld id="{EFFCE3F8-2E81-4397-A0E2-6C438783F6D5}" type="slidenum">
              <a:rPr lang="en-US" smtClean="0"/>
              <a:pPr/>
              <a:t>52</a:t>
            </a:fld>
            <a:endParaRPr lang="en-US" dirty="0"/>
          </a:p>
        </p:txBody>
      </p:sp>
    </p:spTree>
    <p:extLst>
      <p:ext uri="{BB962C8B-B14F-4D97-AF65-F5344CB8AC3E}">
        <p14:creationId xmlns:p14="http://schemas.microsoft.com/office/powerpoint/2010/main" val="17649543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5B32848-259E-EB4E-99A6-B1EC5F79981B}" type="slidenum">
              <a:rPr lang="en-US">
                <a:solidFill>
                  <a:prstClr val="black"/>
                </a:solidFill>
              </a:rPr>
              <a:pPr>
                <a:defRPr/>
              </a:pPr>
              <a:t>53</a:t>
            </a:fld>
            <a:endParaRPr lang="en-US" dirty="0">
              <a:solidFill>
                <a:prstClr val="black"/>
              </a:solidFill>
            </a:endParaRPr>
          </a:p>
        </p:txBody>
      </p:sp>
      <p:sp>
        <p:nvSpPr>
          <p:cNvPr id="31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dirty="0">
              <a:latin typeface="Calibri"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C3G</a:t>
            </a:r>
            <a:endParaRPr lang="en-US" dirty="0"/>
          </a:p>
          <a:p>
            <a:pPr marL="171450" indent="-171450">
              <a:buFont typeface="Arial"/>
              <a:buChar char="•"/>
            </a:pPr>
            <a:r>
              <a:rPr lang="en-US" dirty="0"/>
              <a:t>The knowledge gap can be addressed by screening large numbers of C3G patients, studying the effects of disease-associated variants on function, and correlating these data with clinical outcomes.</a:t>
            </a:r>
          </a:p>
          <a:p>
            <a:pPr marL="171450" indent="-171450">
              <a:buFont typeface="Arial"/>
              <a:buChar char="•"/>
            </a:pPr>
            <a:r>
              <a:rPr lang="en-US" dirty="0"/>
              <a:t>Genetic results may assist in treatment decisions (e.g., anti-complement therapy vs. immunosuppression) and should be undertaken in familial cases and when there is suspicion of a genetic defect (e.g., low FH or FI levels, parental consanguinity or Cypriot ancestry).</a:t>
            </a:r>
          </a:p>
        </p:txBody>
      </p:sp>
      <p:sp>
        <p:nvSpPr>
          <p:cNvPr id="4" name="Slide Number Placeholder 3"/>
          <p:cNvSpPr>
            <a:spLocks noGrp="1"/>
          </p:cNvSpPr>
          <p:nvPr>
            <p:ph type="sldNum" sz="quarter" idx="10"/>
          </p:nvPr>
        </p:nvSpPr>
        <p:spPr/>
        <p:txBody>
          <a:bodyPr/>
          <a:lstStyle/>
          <a:p>
            <a:fld id="{EFFCE3F8-2E81-4397-A0E2-6C438783F6D5}" type="slidenum">
              <a:rPr lang="en-US" smtClean="0"/>
              <a:pPr/>
              <a:t>54</a:t>
            </a:fld>
            <a:endParaRPr lang="en-US" dirty="0"/>
          </a:p>
        </p:txBody>
      </p:sp>
    </p:spTree>
    <p:extLst>
      <p:ext uri="{BB962C8B-B14F-4D97-AF65-F5344CB8AC3E}">
        <p14:creationId xmlns:p14="http://schemas.microsoft.com/office/powerpoint/2010/main" val="72508022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The identification of a pathogenic genetic variant in an aHUS patient reinforces the diagnosis and establishes with accuracy the cause of the disease, facilitating patient management, effective treatment and genetic counseling. </a:t>
            </a:r>
          </a:p>
          <a:p>
            <a:pPr marL="171450" indent="-171450">
              <a:buFont typeface="Arial"/>
              <a:buChar char="•"/>
            </a:pPr>
            <a:r>
              <a:rPr lang="en-US" dirty="0"/>
              <a:t>In C3G, however, present knowledge is insufficient except in cases of CFHR rearrangements leading to fusion genes (like CFHR5 nephropathy), FH or FI deficiency, or with C3 mutations.</a:t>
            </a:r>
          </a:p>
        </p:txBody>
      </p:sp>
      <p:sp>
        <p:nvSpPr>
          <p:cNvPr id="4" name="Slide Number Placeholder 3"/>
          <p:cNvSpPr>
            <a:spLocks noGrp="1"/>
          </p:cNvSpPr>
          <p:nvPr>
            <p:ph type="sldNum" sz="quarter" idx="10"/>
          </p:nvPr>
        </p:nvSpPr>
        <p:spPr/>
        <p:txBody>
          <a:bodyPr/>
          <a:lstStyle/>
          <a:p>
            <a:fld id="{EFFCE3F8-2E81-4397-A0E2-6C438783F6D5}" type="slidenum">
              <a:rPr lang="en-US" smtClean="0"/>
              <a:pPr/>
              <a:t>55</a:t>
            </a:fld>
            <a:endParaRPr lang="en-US" dirty="0"/>
          </a:p>
        </p:txBody>
      </p:sp>
    </p:spTree>
    <p:extLst>
      <p:ext uri="{BB962C8B-B14F-4D97-AF65-F5344CB8AC3E}">
        <p14:creationId xmlns:p14="http://schemas.microsoft.com/office/powerpoint/2010/main" val="93994734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In</a:t>
            </a:r>
            <a:r>
              <a:rPr lang="en-US" baseline="0" dirty="0" smtClean="0"/>
              <a:t> </a:t>
            </a:r>
            <a:r>
              <a:rPr lang="en-US" baseline="0" dirty="0"/>
              <a:t>C3G, </a:t>
            </a:r>
            <a:r>
              <a:rPr lang="en-US" dirty="0"/>
              <a:t>the donor is found to carry the same genetic abnormality as the recipient, current evidence would suggest that while this finding may not an absolute contraindication to donation, each case should be evaluated on an individual basis by experts in this area, taking into account the family history and specific genetic abnormality.</a:t>
            </a:r>
          </a:p>
        </p:txBody>
      </p:sp>
      <p:sp>
        <p:nvSpPr>
          <p:cNvPr id="4" name="Slide Number Placeholder 3"/>
          <p:cNvSpPr>
            <a:spLocks noGrp="1"/>
          </p:cNvSpPr>
          <p:nvPr>
            <p:ph type="sldNum" sz="quarter" idx="10"/>
          </p:nvPr>
        </p:nvSpPr>
        <p:spPr/>
        <p:txBody>
          <a:bodyPr/>
          <a:lstStyle/>
          <a:p>
            <a:fld id="{EFFCE3F8-2E81-4397-A0E2-6C438783F6D5}" type="slidenum">
              <a:rPr lang="en-US" smtClean="0"/>
              <a:pPr/>
              <a:t>56</a:t>
            </a:fld>
            <a:endParaRPr lang="en-US" dirty="0"/>
          </a:p>
        </p:txBody>
      </p:sp>
    </p:spTree>
    <p:extLst>
      <p:ext uri="{BB962C8B-B14F-4D97-AF65-F5344CB8AC3E}">
        <p14:creationId xmlns:p14="http://schemas.microsoft.com/office/powerpoint/2010/main" val="93994734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Genetic makeup also influences disease progression, response to therapies, and recurrence</a:t>
            </a:r>
            <a:r>
              <a:rPr lang="en-US" baseline="0" dirty="0"/>
              <a:t> </a:t>
            </a:r>
            <a:r>
              <a:rPr lang="en-US" dirty="0"/>
              <a:t>after transplantation.</a:t>
            </a:r>
          </a:p>
          <a:p>
            <a:pPr marL="171450" indent="-171450">
              <a:buFont typeface="Arial"/>
              <a:buChar char="•"/>
            </a:pPr>
            <a:r>
              <a:rPr lang="en-US" dirty="0"/>
              <a:t>The combination of different pathogenic variants and/or the combination of pathogenic variants and common risk variants in CFH and MCP determine overall individual risk/predisposition to aHUS.</a:t>
            </a:r>
          </a:p>
          <a:p>
            <a:pPr marL="171450" indent="-171450">
              <a:buFont typeface="Arial"/>
              <a:buChar char="•"/>
            </a:pPr>
            <a:r>
              <a:rPr lang="en-US" dirty="0"/>
              <a:t>C3G</a:t>
            </a:r>
            <a:r>
              <a:rPr lang="en-US" baseline="0" dirty="0"/>
              <a:t> involves </a:t>
            </a:r>
            <a:r>
              <a:rPr lang="en-US" dirty="0"/>
              <a:t>massive C3 activation in plasma and complement dysregulation on surfaces, including the glycocalyx overlying the glomerular endothelial pores.</a:t>
            </a:r>
          </a:p>
          <a:p>
            <a:pPr marL="171450" indent="-171450">
              <a:buFont typeface="Arial"/>
              <a:buChar char="•"/>
            </a:pPr>
            <a:r>
              <a:rPr lang="en-US" dirty="0"/>
              <a:t>It is highly recommended that genetic results be interpreted by a laboratory with expertise in aHUS and C3G.</a:t>
            </a:r>
          </a:p>
        </p:txBody>
      </p:sp>
      <p:sp>
        <p:nvSpPr>
          <p:cNvPr id="4" name="Slide Number Placeholder 3"/>
          <p:cNvSpPr>
            <a:spLocks noGrp="1"/>
          </p:cNvSpPr>
          <p:nvPr>
            <p:ph type="sldNum" sz="quarter" idx="10"/>
          </p:nvPr>
        </p:nvSpPr>
        <p:spPr/>
        <p:txBody>
          <a:bodyPr/>
          <a:lstStyle/>
          <a:p>
            <a:fld id="{EFFCE3F8-2E81-4397-A0E2-6C438783F6D5}" type="slidenum">
              <a:rPr lang="en-US" smtClean="0"/>
              <a:pPr/>
              <a:t>57</a:t>
            </a:fld>
            <a:endParaRPr lang="en-US" dirty="0"/>
          </a:p>
        </p:txBody>
      </p:sp>
    </p:spTree>
    <p:extLst>
      <p:ext uri="{BB962C8B-B14F-4D97-AF65-F5344CB8AC3E}">
        <p14:creationId xmlns:p14="http://schemas.microsoft.com/office/powerpoint/2010/main" val="33460034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The </a:t>
            </a:r>
            <a:r>
              <a:rPr lang="en-US" dirty="0"/>
              <a:t>results of autoantibody assays require expert interpretation, with</a:t>
            </a:r>
            <a:r>
              <a:rPr lang="en-US" baseline="0" dirty="0"/>
              <a:t> </a:t>
            </a:r>
            <a:r>
              <a:rPr lang="en-US" dirty="0"/>
              <a:t>their relevance to disease interpreted in the context of the results for all other complement assays</a:t>
            </a:r>
            <a:r>
              <a:rPr lang="en-US" baseline="0" dirty="0"/>
              <a:t> </a:t>
            </a:r>
            <a:r>
              <a:rPr lang="en-US" dirty="0"/>
              <a:t>and genetic screens</a:t>
            </a:r>
            <a:r>
              <a:rPr lang="en-US" dirty="0" smtClean="0"/>
              <a:t>.</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58</a:t>
            </a:fld>
            <a:endParaRPr lang="en-US" dirty="0"/>
          </a:p>
        </p:txBody>
      </p:sp>
    </p:spTree>
    <p:extLst>
      <p:ext uri="{BB962C8B-B14F-4D97-AF65-F5344CB8AC3E}">
        <p14:creationId xmlns:p14="http://schemas.microsoft.com/office/powerpoint/2010/main" val="72508022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It is possible to identify different C3 breakdown products in glomeruli by IF8 or mass spectrometry after </a:t>
            </a:r>
            <a:r>
              <a:rPr lang="en-US" dirty="0" smtClean="0"/>
              <a:t>laser-capture </a:t>
            </a:r>
            <a:r>
              <a:rPr lang="en-US" dirty="0"/>
              <a:t>microdissection.</a:t>
            </a:r>
          </a:p>
          <a:p>
            <a:pPr marL="171450" indent="-171450">
              <a:buFont typeface="Arial"/>
              <a:buChar char="•"/>
            </a:pPr>
            <a:r>
              <a:rPr lang="en-US" dirty="0"/>
              <a:t>This methodology can also be used to detect other complement components (e.g., factor H-related proteins, C5 through C9). </a:t>
            </a:r>
          </a:p>
          <a:p>
            <a:pPr marL="171450" indent="-171450">
              <a:buFont typeface="Arial"/>
              <a:buChar char="•"/>
            </a:pPr>
            <a:r>
              <a:rPr lang="en-US" dirty="0"/>
              <a:t>It is not known whether some of these complement components in specific tissue compartments (e.g., C5b-9) might identify a subset of patients likely to benefit from a specific type of </a:t>
            </a:r>
            <a:r>
              <a:rPr lang="en-US" dirty="0" smtClean="0"/>
              <a:t>therapy.</a:t>
            </a:r>
            <a:endParaRPr lang="en-US" dirty="0"/>
          </a:p>
          <a:p>
            <a:pPr marL="171450" indent="-171450">
              <a:buFont typeface="Arial"/>
              <a:buChar char="•"/>
            </a:pPr>
            <a:r>
              <a:rPr lang="en-US" dirty="0"/>
              <a:t>Detailed IF studies using </a:t>
            </a:r>
            <a:r>
              <a:rPr lang="en-US" dirty="0" smtClean="0"/>
              <a:t>well-characterized </a:t>
            </a:r>
            <a:r>
              <a:rPr lang="en-US" dirty="0"/>
              <a:t>antibodies</a:t>
            </a:r>
            <a:r>
              <a:rPr lang="en-US" baseline="0" dirty="0"/>
              <a:t> will be valuable in guiding therapy.</a:t>
            </a:r>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59</a:t>
            </a:fld>
            <a:endParaRPr lang="en-US" dirty="0"/>
          </a:p>
        </p:txBody>
      </p:sp>
    </p:spTree>
    <p:extLst>
      <p:ext uri="{BB962C8B-B14F-4D97-AF65-F5344CB8AC3E}">
        <p14:creationId xmlns:p14="http://schemas.microsoft.com/office/powerpoint/2010/main" val="17649543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It is possible to identify different C3 breakdown products in glomeruli by IF8 or mass spectrometry after laser-capture microdissection.</a:t>
            </a:r>
          </a:p>
          <a:p>
            <a:pPr marL="171450" indent="-171450">
              <a:buFont typeface="Arial"/>
              <a:buChar char="•"/>
            </a:pPr>
            <a:r>
              <a:rPr lang="en-US" dirty="0" smtClean="0"/>
              <a:t>This methodology can also be used to detect other complement components (e.g., factor H-related proteins, C5 through C9). </a:t>
            </a:r>
          </a:p>
          <a:p>
            <a:pPr marL="171450" indent="-171450">
              <a:buFont typeface="Arial"/>
              <a:buChar char="•"/>
            </a:pPr>
            <a:r>
              <a:rPr lang="en-US" dirty="0" smtClean="0"/>
              <a:t>It is not known whether some of these complement components in specific tissue compartments (e.g., C5b-9) might identify a subset of patients likely to benefit from a specific type of therapy.</a:t>
            </a:r>
          </a:p>
          <a:p>
            <a:pPr marL="171450" indent="-171450">
              <a:buFont typeface="Arial"/>
              <a:buChar char="•"/>
            </a:pPr>
            <a:r>
              <a:rPr lang="en-US" dirty="0" smtClean="0"/>
              <a:t>Detailed IF studies using well-characterized antibodies</a:t>
            </a:r>
            <a:r>
              <a:rPr lang="en-US" baseline="0" dirty="0" smtClean="0"/>
              <a:t> will be valuable in guiding therapy.</a:t>
            </a:r>
            <a:endParaRPr lang="en-US" dirty="0"/>
          </a:p>
          <a:p>
            <a:pPr marL="171450" indent="-171450">
              <a:buFont typeface="Arial"/>
              <a:buChar char="•"/>
            </a:pPr>
            <a:endParaRPr lang="en-US" dirty="0"/>
          </a:p>
          <a:p>
            <a:pPr marL="0" indent="0">
              <a:buFont typeface="Arial"/>
              <a:buNone/>
            </a:pPr>
            <a:r>
              <a:rPr lang="en-US" i="1" dirty="0"/>
              <a:t>The correct answer is C.  </a:t>
            </a:r>
            <a:endParaRPr lang="en-US" i="1" dirty="0" smtClean="0"/>
          </a:p>
          <a:p>
            <a:pPr marL="171450" indent="-171450">
              <a:buFont typeface="Arial"/>
              <a:buChar char="•"/>
            </a:pPr>
            <a:r>
              <a:rPr lang="en-US" dirty="0" smtClean="0"/>
              <a:t>The </a:t>
            </a:r>
            <a:r>
              <a:rPr lang="en-US" dirty="0"/>
              <a:t>variant in CFH is ultra-rare and although it is classified as a VUS, in the absence of definitive functional studies determining its effect on complement control, if a potential family member wishes to donate and carries this genetic variant, that person should be excluded from donation. </a:t>
            </a:r>
            <a:endParaRPr lang="en-US" dirty="0" smtClean="0"/>
          </a:p>
          <a:p>
            <a:pPr marL="171450" indent="-171450">
              <a:buFont typeface="Arial"/>
              <a:buChar char="•"/>
            </a:pPr>
            <a:r>
              <a:rPr lang="en-US" dirty="0" smtClean="0"/>
              <a:t>Ideally</a:t>
            </a:r>
            <a:r>
              <a:rPr lang="en-US" dirty="0"/>
              <a:t>, the cousin should be studied in greater detail to determine the cause of renal failure. </a:t>
            </a:r>
            <a:r>
              <a:rPr lang="en-US" dirty="0" smtClean="0"/>
              <a:t>These</a:t>
            </a:r>
            <a:r>
              <a:rPr lang="en-US" baseline="0" dirty="0" smtClean="0"/>
              <a:t> g</a:t>
            </a:r>
            <a:r>
              <a:rPr lang="en-US" dirty="0" smtClean="0"/>
              <a:t>enetic studies </a:t>
            </a:r>
            <a:r>
              <a:rPr lang="en-US" dirty="0"/>
              <a:t>could be very informative.</a:t>
            </a:r>
          </a:p>
        </p:txBody>
      </p:sp>
      <p:sp>
        <p:nvSpPr>
          <p:cNvPr id="4" name="Slide Number Placeholder 3"/>
          <p:cNvSpPr>
            <a:spLocks noGrp="1"/>
          </p:cNvSpPr>
          <p:nvPr>
            <p:ph type="sldNum" sz="quarter" idx="10"/>
          </p:nvPr>
        </p:nvSpPr>
        <p:spPr/>
        <p:txBody>
          <a:bodyPr/>
          <a:lstStyle/>
          <a:p>
            <a:fld id="{EFFCE3F8-2E81-4397-A0E2-6C438783F6D5}" type="slidenum">
              <a:rPr lang="en-US" smtClean="0"/>
              <a:pPr/>
              <a:t>60</a:t>
            </a:fld>
            <a:endParaRPr lang="en-US" dirty="0"/>
          </a:p>
        </p:txBody>
      </p:sp>
    </p:spTree>
    <p:extLst>
      <p:ext uri="{BB962C8B-B14F-4D97-AF65-F5344CB8AC3E}">
        <p14:creationId xmlns:p14="http://schemas.microsoft.com/office/powerpoint/2010/main" val="176495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Most frequently, dysregulation occurs at the level of the</a:t>
            </a:r>
            <a:r>
              <a:rPr lang="en-US" baseline="0" dirty="0"/>
              <a:t> </a:t>
            </a:r>
            <a:r>
              <a:rPr lang="en-US" dirty="0"/>
              <a:t>C3 convertase of the alternative pathway in the fluid phase. </a:t>
            </a:r>
          </a:p>
          <a:p>
            <a:pPr marL="171450" indent="-171450">
              <a:buFont typeface="Arial"/>
              <a:buChar char="•"/>
            </a:pPr>
            <a:r>
              <a:rPr lang="en-US" dirty="0"/>
              <a:t>Broad inter-individual variability gives rise to two major subtypes of disease that are resolved by characteristic findings</a:t>
            </a:r>
            <a:r>
              <a:rPr lang="en-US" baseline="0" dirty="0"/>
              <a:t> </a:t>
            </a:r>
            <a:r>
              <a:rPr lang="en-US" dirty="0"/>
              <a:t>on renal biopsy:</a:t>
            </a:r>
          </a:p>
          <a:p>
            <a:pPr marL="685800" lvl="1" indent="-228600">
              <a:buAutoNum type="arabicParenR"/>
            </a:pPr>
            <a:r>
              <a:rPr lang="en-US" dirty="0"/>
              <a:t>dense deposit</a:t>
            </a:r>
            <a:r>
              <a:rPr lang="en-US" baseline="0" dirty="0"/>
              <a:t> </a:t>
            </a:r>
            <a:r>
              <a:rPr lang="en-US" dirty="0"/>
              <a:t>disease (DDD) </a:t>
            </a:r>
          </a:p>
          <a:p>
            <a:pPr marL="685800" lvl="1" indent="-228600">
              <a:buAutoNum type="arabicParenR"/>
            </a:pPr>
            <a:r>
              <a:rPr lang="en-US" dirty="0"/>
              <a:t>C3 glomerulonephritis (C3GN)</a:t>
            </a:r>
          </a:p>
        </p:txBody>
      </p:sp>
      <p:sp>
        <p:nvSpPr>
          <p:cNvPr id="4" name="Slide Number Placeholder 3"/>
          <p:cNvSpPr>
            <a:spLocks noGrp="1"/>
          </p:cNvSpPr>
          <p:nvPr>
            <p:ph type="sldNum" sz="quarter" idx="10"/>
          </p:nvPr>
        </p:nvSpPr>
        <p:spPr/>
        <p:txBody>
          <a:bodyPr/>
          <a:lstStyle/>
          <a:p>
            <a:fld id="{EFFCE3F8-2E81-4397-A0E2-6C438783F6D5}" type="slidenum">
              <a:rPr lang="en-US" smtClean="0"/>
              <a:pPr/>
              <a:t>6</a:t>
            </a:fld>
            <a:endParaRPr lang="en-US" dirty="0"/>
          </a:p>
        </p:txBody>
      </p:sp>
    </p:spTree>
    <p:extLst>
      <p:ext uri="{BB962C8B-B14F-4D97-AF65-F5344CB8AC3E}">
        <p14:creationId xmlns:p14="http://schemas.microsoft.com/office/powerpoint/2010/main" val="290769313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5B32848-259E-EB4E-99A6-B1EC5F79981B}" type="slidenum">
              <a:rPr lang="en-US">
                <a:solidFill>
                  <a:prstClr val="black"/>
                </a:solidFill>
              </a:rPr>
              <a:pPr>
                <a:defRPr/>
              </a:pPr>
              <a:t>61</a:t>
            </a:fld>
            <a:endParaRPr lang="en-US" dirty="0">
              <a:solidFill>
                <a:prstClr val="black"/>
              </a:solidFill>
            </a:endParaRPr>
          </a:p>
        </p:txBody>
      </p:sp>
      <p:sp>
        <p:nvSpPr>
          <p:cNvPr id="31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dirty="0">
              <a:latin typeface="Calibri"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 RCT results are limiting, given the change in terminology and disease characterization and the potential confounding effect on trial stratification.</a:t>
            </a:r>
          </a:p>
          <a:p>
            <a:pPr marL="171450" indent="-171450">
              <a:buFont typeface="Arial"/>
              <a:buChar char="•"/>
            </a:pPr>
            <a:r>
              <a:rPr lang="en-US" dirty="0"/>
              <a:t>The conference attendees acknowledged published reports that support the</a:t>
            </a:r>
            <a:r>
              <a:rPr lang="en-US" baseline="0" dirty="0"/>
              <a:t> </a:t>
            </a:r>
            <a:r>
              <a:rPr lang="en-US" dirty="0"/>
              <a:t>effectiveness of plasma therapy in the setting of C3G induced specifically by pathogenic variants</a:t>
            </a:r>
            <a:r>
              <a:rPr lang="en-US" baseline="0" dirty="0"/>
              <a:t> </a:t>
            </a:r>
            <a:r>
              <a:rPr lang="en-US" dirty="0"/>
              <a:t>in factor H; however, this approach appears to be beneficial to only a select subgroup of C3G</a:t>
            </a:r>
            <a:r>
              <a:rPr lang="en-US" baseline="0" dirty="0"/>
              <a:t> </a:t>
            </a:r>
            <a:r>
              <a:rPr lang="en-US" dirty="0"/>
              <a:t>patients.</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62</a:t>
            </a:fld>
            <a:endParaRPr lang="en-US" dirty="0"/>
          </a:p>
        </p:txBody>
      </p:sp>
    </p:spTree>
    <p:extLst>
      <p:ext uri="{BB962C8B-B14F-4D97-AF65-F5344CB8AC3E}">
        <p14:creationId xmlns:p14="http://schemas.microsoft.com/office/powerpoint/2010/main" val="105322413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 RCT results are limiting, given the change in terminology and disease characterization and the potential confounding effect on trial stratification.</a:t>
            </a:r>
          </a:p>
          <a:p>
            <a:pPr marL="171450" indent="-171450">
              <a:buFont typeface="Arial"/>
              <a:buChar char="•"/>
            </a:pPr>
            <a:r>
              <a:rPr lang="en-US" dirty="0"/>
              <a:t>The conference attendees acknowledged published reports that support the</a:t>
            </a:r>
            <a:r>
              <a:rPr lang="en-US" baseline="0" dirty="0"/>
              <a:t> </a:t>
            </a:r>
            <a:r>
              <a:rPr lang="en-US" dirty="0"/>
              <a:t>effectiveness of plasma therapy in the setting of C3G induced specifically by pathogenic variants</a:t>
            </a:r>
            <a:r>
              <a:rPr lang="en-US" baseline="0" dirty="0"/>
              <a:t> </a:t>
            </a:r>
            <a:r>
              <a:rPr lang="en-US" dirty="0"/>
              <a:t>in factor H; however, this approach appears to be beneficial to only a select subgroup of C3G</a:t>
            </a:r>
            <a:r>
              <a:rPr lang="en-US" baseline="0" dirty="0"/>
              <a:t> </a:t>
            </a:r>
            <a:r>
              <a:rPr lang="en-US" dirty="0"/>
              <a:t>patients.</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63</a:t>
            </a:fld>
            <a:endParaRPr lang="en-US" dirty="0"/>
          </a:p>
        </p:txBody>
      </p:sp>
    </p:spTree>
    <p:extLst>
      <p:ext uri="{BB962C8B-B14F-4D97-AF65-F5344CB8AC3E}">
        <p14:creationId xmlns:p14="http://schemas.microsoft.com/office/powerpoint/2010/main" val="105322413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FCE3F8-2E81-4397-A0E2-6C438783F6D5}" type="slidenum">
              <a:rPr lang="en-US" smtClean="0"/>
              <a:pPr/>
              <a:t>64</a:t>
            </a:fld>
            <a:endParaRPr lang="en-US" dirty="0"/>
          </a:p>
        </p:txBody>
      </p:sp>
    </p:spTree>
    <p:extLst>
      <p:ext uri="{BB962C8B-B14F-4D97-AF65-F5344CB8AC3E}">
        <p14:creationId xmlns:p14="http://schemas.microsoft.com/office/powerpoint/2010/main" val="177013207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It is possible to identify different C3 breakdown products in glomeruli by IF8 or mass spectrometry after laser-capture microdissection.</a:t>
            </a:r>
          </a:p>
          <a:p>
            <a:pPr marL="171450" indent="-171450">
              <a:buFont typeface="Arial"/>
              <a:buChar char="•"/>
            </a:pPr>
            <a:r>
              <a:rPr lang="en-US" dirty="0" smtClean="0"/>
              <a:t>This methodology can also be used to detect other complement components (e.g., factor H-related proteins, C5 through C9). </a:t>
            </a:r>
          </a:p>
          <a:p>
            <a:pPr marL="171450" indent="-171450">
              <a:buFont typeface="Arial"/>
              <a:buChar char="•"/>
            </a:pPr>
            <a:r>
              <a:rPr lang="en-US" dirty="0" smtClean="0"/>
              <a:t>It is not known whether some of these complement components in specific tissue compartments (e.g., C5b-9) might identify a subset of patients likely to benefit from a specific type of therapy.</a:t>
            </a:r>
          </a:p>
          <a:p>
            <a:pPr marL="171450" indent="-171450">
              <a:buFont typeface="Arial"/>
              <a:buChar char="•"/>
            </a:pPr>
            <a:r>
              <a:rPr lang="en-US" dirty="0" smtClean="0"/>
              <a:t>Detailed IF studies using well-characterized antibodies</a:t>
            </a:r>
            <a:r>
              <a:rPr lang="en-US" baseline="0" dirty="0" smtClean="0"/>
              <a:t> will be valuable in guiding therapy.</a:t>
            </a:r>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65</a:t>
            </a:fld>
            <a:endParaRPr lang="en-US" dirty="0"/>
          </a:p>
        </p:txBody>
      </p:sp>
    </p:spTree>
    <p:extLst>
      <p:ext uri="{BB962C8B-B14F-4D97-AF65-F5344CB8AC3E}">
        <p14:creationId xmlns:p14="http://schemas.microsoft.com/office/powerpoint/2010/main" val="17649543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It is possible to identify different C3 breakdown products in glomeruli by IF8 or mass spectrometry after laser-capture microdissection.</a:t>
            </a:r>
          </a:p>
          <a:p>
            <a:pPr marL="171450" indent="-171450">
              <a:buFont typeface="Arial"/>
              <a:buChar char="•"/>
            </a:pPr>
            <a:r>
              <a:rPr lang="en-US" dirty="0" smtClean="0"/>
              <a:t>This methodology can also be used to detect other complement components (e.g., factor H-related proteins, C5 through C9). </a:t>
            </a:r>
          </a:p>
          <a:p>
            <a:pPr marL="171450" indent="-171450">
              <a:buFont typeface="Arial"/>
              <a:buChar char="•"/>
            </a:pPr>
            <a:r>
              <a:rPr lang="en-US" dirty="0" smtClean="0"/>
              <a:t>It is not known whether some of these complement components in specific tissue compartments (e.g., C5b-9) might identify a subset of patients likely to benefit from a specific type of therapy.</a:t>
            </a:r>
          </a:p>
          <a:p>
            <a:pPr marL="171450" indent="-171450">
              <a:buFont typeface="Arial"/>
              <a:buChar char="•"/>
            </a:pPr>
            <a:r>
              <a:rPr lang="en-US" dirty="0" smtClean="0"/>
              <a:t>Detailed IF studies using well-characterized antibodies</a:t>
            </a:r>
            <a:r>
              <a:rPr lang="en-US" baseline="0" dirty="0" smtClean="0"/>
              <a:t> will be valuable in guiding therapy.</a:t>
            </a:r>
            <a:endParaRPr lang="en-US" dirty="0"/>
          </a:p>
          <a:p>
            <a:pPr marL="171450" indent="-171450">
              <a:buFont typeface="Arial"/>
              <a:buChar char="•"/>
            </a:pPr>
            <a:endParaRPr lang="en-US" dirty="0"/>
          </a:p>
          <a:p>
            <a:pPr marL="0" indent="0">
              <a:buFont typeface="Arial"/>
              <a:buNone/>
            </a:pPr>
            <a:r>
              <a:rPr lang="en-US" i="1" dirty="0"/>
              <a:t>The correct answer is C.  </a:t>
            </a:r>
            <a:endParaRPr lang="en-US" i="1" dirty="0" smtClean="0"/>
          </a:p>
          <a:p>
            <a:pPr marL="171450" indent="-171450">
              <a:buFont typeface="Arial"/>
              <a:buChar char="•"/>
            </a:pPr>
            <a:r>
              <a:rPr lang="en-US" dirty="0" smtClean="0"/>
              <a:t>Although </a:t>
            </a:r>
            <a:r>
              <a:rPr lang="en-US" dirty="0"/>
              <a:t>there is no disease-specific treatment for C3G, some studies suggest that MMF is effective in patients with C3GN</a:t>
            </a:r>
            <a:r>
              <a:rPr lang="en-US" dirty="0" smtClean="0"/>
              <a:t>. These patients </a:t>
            </a:r>
            <a:r>
              <a:rPr lang="en-US" dirty="0"/>
              <a:t>typically have massive dysregulation of the terminal pathway and C5 convertase, as is clear from the biomarker levels in this patient</a:t>
            </a:r>
            <a:r>
              <a:rPr lang="en-US" dirty="0" smtClean="0"/>
              <a:t>.</a:t>
            </a:r>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66</a:t>
            </a:fld>
            <a:endParaRPr lang="en-US" dirty="0"/>
          </a:p>
        </p:txBody>
      </p:sp>
    </p:spTree>
    <p:extLst>
      <p:ext uri="{BB962C8B-B14F-4D97-AF65-F5344CB8AC3E}">
        <p14:creationId xmlns:p14="http://schemas.microsoft.com/office/powerpoint/2010/main" val="17649543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FFCE3F8-2E81-4397-A0E2-6C438783F6D5}" type="slidenum">
              <a:rPr lang="en-US" smtClean="0"/>
              <a:pPr/>
              <a:t>67</a:t>
            </a:fld>
            <a:endParaRPr lang="en-US" dirty="0"/>
          </a:p>
        </p:txBody>
      </p:sp>
    </p:spTree>
    <p:extLst>
      <p:ext uri="{BB962C8B-B14F-4D97-AF65-F5344CB8AC3E}">
        <p14:creationId xmlns:p14="http://schemas.microsoft.com/office/powerpoint/2010/main" val="320401760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FCE3F8-2E81-4397-A0E2-6C438783F6D5}" type="slidenum">
              <a:rPr lang="en-US" smtClean="0"/>
              <a:pPr/>
              <a:t>68</a:t>
            </a:fld>
            <a:endParaRPr lang="en-US" dirty="0"/>
          </a:p>
        </p:txBody>
      </p:sp>
    </p:spTree>
    <p:extLst>
      <p:ext uri="{BB962C8B-B14F-4D97-AF65-F5344CB8AC3E}">
        <p14:creationId xmlns:p14="http://schemas.microsoft.com/office/powerpoint/2010/main" val="2377308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69</a:t>
            </a:fld>
            <a:endParaRPr lang="en-US" dirty="0"/>
          </a:p>
        </p:txBody>
      </p:sp>
    </p:spTree>
    <p:extLst>
      <p:ext uri="{BB962C8B-B14F-4D97-AF65-F5344CB8AC3E}">
        <p14:creationId xmlns:p14="http://schemas.microsoft.com/office/powerpoint/2010/main" val="1501824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5B32848-259E-EB4E-99A6-B1EC5F79981B}" type="slidenum">
              <a:rPr lang="en-US">
                <a:solidFill>
                  <a:prstClr val="black"/>
                </a:solidFill>
              </a:rPr>
              <a:pPr>
                <a:defRPr/>
              </a:pPr>
              <a:t>8</a:t>
            </a:fld>
            <a:endParaRPr lang="en-US" dirty="0">
              <a:solidFill>
                <a:prstClr val="black"/>
              </a:solidFill>
            </a:endParaRPr>
          </a:p>
        </p:txBody>
      </p:sp>
      <p:sp>
        <p:nvSpPr>
          <p:cNvPr id="31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dirty="0">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5B32848-259E-EB4E-99A6-B1EC5F79981B}" type="slidenum">
              <a:rPr lang="en-US">
                <a:solidFill>
                  <a:prstClr val="black"/>
                </a:solidFill>
              </a:rPr>
              <a:pPr>
                <a:defRPr/>
              </a:pPr>
              <a:t>9</a:t>
            </a:fld>
            <a:endParaRPr lang="en-US" dirty="0">
              <a:solidFill>
                <a:prstClr val="black"/>
              </a:solidFill>
            </a:endParaRPr>
          </a:p>
        </p:txBody>
      </p:sp>
      <p:sp>
        <p:nvSpPr>
          <p:cNvPr id="31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dirty="0">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a:buChar char="•"/>
            </a:pPr>
            <a:r>
              <a:rPr lang="en-US" sz="1200" b="0" i="0" u="none" strike="noStrike" baseline="0" dirty="0">
                <a:latin typeface=""/>
              </a:rPr>
              <a:t>In some biopsies, overt thrombosis as evidenced by intraluminal fibrin or fibrin-platelet plugging is not seen. </a:t>
            </a:r>
          </a:p>
          <a:p>
            <a:pPr marL="171450" indent="-171450" algn="l">
              <a:buFont typeface="Arial"/>
              <a:buChar char="•"/>
            </a:pPr>
            <a:r>
              <a:rPr lang="en-US" sz="1200" b="0" i="0" u="none" strike="noStrike" baseline="0" dirty="0">
                <a:latin typeface=""/>
              </a:rPr>
              <a:t>Nonthrombotic features include endothelial swelling and denudation, mesangiolysis, double contours of the glomerular basement membrane, and subendothelial accumulation of electron-lucent, flocculent material. In arteries and arterioles, intramural fibrin, myxoid intimal thickening and concentric myointimal proliferation (onion-skinning) may occur.</a:t>
            </a:r>
          </a:p>
          <a:p>
            <a:pPr marL="171450" indent="-171450" algn="l">
              <a:buFont typeface="Arial"/>
              <a:buChar char="•"/>
            </a:pPr>
            <a:r>
              <a:rPr lang="en-US" dirty="0"/>
              <a:t>It is important for the pathologist to provide a</a:t>
            </a:r>
            <a:r>
              <a:rPr lang="en-US" baseline="0" dirty="0"/>
              <a:t> </a:t>
            </a:r>
            <a:r>
              <a:rPr lang="en-US" dirty="0"/>
              <a:t>differential diagnosis, especially in patients with severe hypertension, where attributing changes</a:t>
            </a:r>
            <a:r>
              <a:rPr lang="en-US" baseline="0" dirty="0"/>
              <a:t> </a:t>
            </a:r>
            <a:r>
              <a:rPr lang="en-US" dirty="0"/>
              <a:t>to hypertension alone may lead to failure to identify other specific causes such as complement</a:t>
            </a:r>
            <a:r>
              <a:rPr lang="en-US" baseline="0" dirty="0"/>
              <a:t> </a:t>
            </a:r>
            <a:r>
              <a:rPr lang="en-US" dirty="0"/>
              <a:t>dysfunction.</a:t>
            </a:r>
          </a:p>
        </p:txBody>
      </p:sp>
      <p:sp>
        <p:nvSpPr>
          <p:cNvPr id="4" name="Slide Number Placeholder 3"/>
          <p:cNvSpPr>
            <a:spLocks noGrp="1"/>
          </p:cNvSpPr>
          <p:nvPr>
            <p:ph type="sldNum" sz="quarter" idx="10"/>
          </p:nvPr>
        </p:nvSpPr>
        <p:spPr/>
        <p:txBody>
          <a:bodyPr/>
          <a:lstStyle/>
          <a:p>
            <a:fld id="{EFFCE3F8-2E81-4397-A0E2-6C438783F6D5}" type="slidenum">
              <a:rPr lang="en-US" smtClean="0"/>
              <a:pPr/>
              <a:t>10</a:t>
            </a:fld>
            <a:endParaRPr lang="en-US" dirty="0"/>
          </a:p>
        </p:txBody>
      </p:sp>
    </p:spTree>
    <p:extLst>
      <p:ext uri="{BB962C8B-B14F-4D97-AF65-F5344CB8AC3E}">
        <p14:creationId xmlns:p14="http://schemas.microsoft.com/office/powerpoint/2010/main" val="3698123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7" name="Picture 12" descr="outline-blank-white-transparent-world-map-b2b"/>
          <p:cNvPicPr>
            <a:picLocks noChangeAspect="1" noChangeArrowheads="1"/>
          </p:cNvPicPr>
          <p:nvPr userDrawn="1"/>
        </p:nvPicPr>
        <p:blipFill rotWithShape="1">
          <a:blip r:embed="rId2">
            <a:lum bright="56000" contrast="-70000"/>
            <a:alphaModFix amt="40000"/>
            <a:extLst>
              <a:ext uri="{28A0092B-C50C-407E-A947-70E740481C1C}">
                <a14:useLocalDpi xmlns:a14="http://schemas.microsoft.com/office/drawing/2010/main" val="0"/>
              </a:ext>
            </a:extLst>
          </a:blip>
          <a:srcRect l="18230" r="19266"/>
          <a:stretch/>
        </p:blipFill>
        <p:spPr bwMode="auto">
          <a:xfrm>
            <a:off x="36576" y="76200"/>
            <a:ext cx="9107424" cy="667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KDIGO Logo - transparent.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86600" y="381000"/>
            <a:ext cx="1524630" cy="1371600"/>
          </a:xfrm>
          <a:prstGeom prst="rect">
            <a:avLst/>
          </a:prstGeom>
        </p:spPr>
      </p:pic>
      <p:sp>
        <p:nvSpPr>
          <p:cNvPr id="13" name="Text Placeholder 12"/>
          <p:cNvSpPr>
            <a:spLocks noGrp="1"/>
          </p:cNvSpPr>
          <p:nvPr>
            <p:ph type="body" sz="quarter" idx="10"/>
          </p:nvPr>
        </p:nvSpPr>
        <p:spPr>
          <a:xfrm>
            <a:off x="762000" y="2209800"/>
            <a:ext cx="7772400" cy="3886200"/>
          </a:xfrm>
          <a:prstGeom prst="rect">
            <a:avLst/>
          </a:prstGeom>
        </p:spPr>
        <p:txBody>
          <a:bodyPr vert="horz"/>
          <a:lstStyle>
            <a:lvl1pPr marL="0" indent="0">
              <a:buNone/>
              <a:defRPr sz="6000" cap="small">
                <a:solidFill>
                  <a:srgbClr val="2C62A9"/>
                </a:solidFill>
              </a:defRPr>
            </a:lvl1pPr>
            <a:lvl2pPr marL="457200" indent="0">
              <a:buNone/>
              <a:defRPr/>
            </a:lvl2pPr>
          </a:lstStyle>
          <a:p>
            <a:pPr lvl="0"/>
            <a:r>
              <a:rPr lang="en-US" noProof="0" dirty="0"/>
              <a:t>Click</a:t>
            </a:r>
            <a:r>
              <a:rPr lang="en-US" dirty="0"/>
              <a:t> to edit Master text styles</a:t>
            </a:r>
          </a:p>
        </p:txBody>
      </p:sp>
      <p:sp>
        <p:nvSpPr>
          <p:cNvPr id="15" name="Text Placeholder 14"/>
          <p:cNvSpPr>
            <a:spLocks noGrp="1"/>
          </p:cNvSpPr>
          <p:nvPr>
            <p:ph type="body" sz="quarter" idx="11"/>
          </p:nvPr>
        </p:nvSpPr>
        <p:spPr>
          <a:xfrm>
            <a:off x="762000" y="1447800"/>
            <a:ext cx="7696200" cy="609600"/>
          </a:xfrm>
          <a:prstGeom prst="rect">
            <a:avLst/>
          </a:prstGeom>
        </p:spPr>
        <p:txBody>
          <a:bodyPr vert="horz"/>
          <a:lstStyle>
            <a:lvl1pPr marL="0" indent="0">
              <a:buNone/>
              <a:defRPr sz="2800">
                <a:solidFill>
                  <a:srgbClr val="37A962"/>
                </a:solidFill>
              </a:defRPr>
            </a:lvl1pPr>
          </a:lstStyle>
          <a:p>
            <a:pPr lvl="0"/>
            <a:r>
              <a:rPr lang="en-US" dirty="0"/>
              <a:t>Click to edit Master text styles</a:t>
            </a:r>
          </a:p>
        </p:txBody>
      </p:sp>
    </p:spTree>
    <p:extLst>
      <p:ext uri="{BB962C8B-B14F-4D97-AF65-F5344CB8AC3E}">
        <p14:creationId xmlns:p14="http://schemas.microsoft.com/office/powerpoint/2010/main" val="585904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sz="4800" cap="small">
                <a:solidFill>
                  <a:srgbClr val="2C62A9"/>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8EE74C7-D2E9-4D1C-9917-70C48240558F}" type="datetimeFigureOut">
              <a:rPr lang="en-US" smtClean="0"/>
              <a:pPr/>
              <a:t>7/17/17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B6884C6-CBFB-48E2-A0A1-BDE754AC57FC}" type="slidenum">
              <a:rPr lang="en-US" smtClean="0"/>
              <a:pPr/>
              <a:t>‹#›</a:t>
            </a:fld>
            <a:endParaRPr lang="en-US" dirty="0"/>
          </a:p>
        </p:txBody>
      </p:sp>
    </p:spTree>
    <p:extLst>
      <p:ext uri="{BB962C8B-B14F-4D97-AF65-F5344CB8AC3E}">
        <p14:creationId xmlns:p14="http://schemas.microsoft.com/office/powerpoint/2010/main" val="3140867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ctr">
              <a:defRPr sz="4000" cap="small">
                <a:solidFill>
                  <a:srgbClr val="2C62A9"/>
                </a:solidFill>
              </a:defRPr>
            </a:lvl1pPr>
          </a:lstStyle>
          <a:p>
            <a:r>
              <a:rPr lang="en-US" dirty="0"/>
              <a:t>Click to edit Master title style</a:t>
            </a:r>
          </a:p>
        </p:txBody>
      </p:sp>
      <p:sp>
        <p:nvSpPr>
          <p:cNvPr id="3" name="Content Placeholder 2"/>
          <p:cNvSpPr>
            <a:spLocks noGrp="1"/>
          </p:cNvSpPr>
          <p:nvPr>
            <p:ph idx="1"/>
          </p:nvPr>
        </p:nvSpPr>
        <p:spPr>
          <a:xfrm>
            <a:off x="457200" y="1447800"/>
            <a:ext cx="8229600" cy="4525963"/>
          </a:xfrm>
          <a:prstGeom prst="rect">
            <a:avLst/>
          </a:prstGeom>
        </p:spPr>
        <p:txBody>
          <a:bodyPr/>
          <a:lstStyle>
            <a:lvl1pPr>
              <a:spcBef>
                <a:spcPts val="0"/>
              </a:spcBef>
              <a:spcAft>
                <a:spcPts val="1200"/>
              </a:spcAft>
              <a:defRPr sz="2400"/>
            </a:lvl1pPr>
            <a:lvl2pPr>
              <a:spcBef>
                <a:spcPts val="0"/>
              </a:spcBef>
              <a:spcAft>
                <a:spcPts val="1200"/>
              </a:spcAft>
              <a:defRPr sz="2000"/>
            </a:lvl2pPr>
            <a:lvl3pPr>
              <a:spcBef>
                <a:spcPts val="0"/>
              </a:spcBef>
              <a:spcAft>
                <a:spcPts val="1200"/>
              </a:spcAft>
              <a:defRPr sz="2000"/>
            </a:lvl3pPr>
            <a:lvl4pPr>
              <a:spcBef>
                <a:spcPts val="0"/>
              </a:spcBef>
              <a:spcAft>
                <a:spcPts val="1200"/>
              </a:spcAft>
              <a:defRPr sz="2000"/>
            </a:lvl4pPr>
            <a:lvl5pPr>
              <a:spcBef>
                <a:spcPts val="0"/>
              </a:spcBef>
              <a:spcAft>
                <a:spcPts val="1200"/>
              </a:spcAf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8EE74C7-D2E9-4D1C-9917-70C48240558F}" type="datetimeFigureOut">
              <a:rPr lang="en-US" smtClean="0"/>
              <a:pPr/>
              <a:t>7/17/17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B6884C6-CBFB-48E2-A0A1-BDE754AC57FC}" type="slidenum">
              <a:rPr lang="en-US" smtClean="0"/>
              <a:pPr/>
              <a:t>‹#›</a:t>
            </a:fld>
            <a:endParaRPr lang="en-US" dirty="0"/>
          </a:p>
        </p:txBody>
      </p:sp>
    </p:spTree>
    <p:extLst>
      <p:ext uri="{BB962C8B-B14F-4D97-AF65-F5344CB8AC3E}">
        <p14:creationId xmlns:p14="http://schemas.microsoft.com/office/powerpoint/2010/main" val="3617372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ctr">
              <a:defRPr sz="4000" cap="small">
                <a:solidFill>
                  <a:srgbClr val="2C62A9"/>
                </a:solidFill>
              </a:defRPr>
            </a:lvl1pPr>
          </a:lstStyle>
          <a:p>
            <a:r>
              <a:rPr lang="en-US" dirty="0"/>
              <a:t>Click to edit Master title style</a:t>
            </a:r>
          </a:p>
        </p:txBody>
      </p:sp>
      <p:sp>
        <p:nvSpPr>
          <p:cNvPr id="3" name="Content Placeholder 2"/>
          <p:cNvSpPr>
            <a:spLocks noGrp="1"/>
          </p:cNvSpPr>
          <p:nvPr>
            <p:ph sz="half" idx="1"/>
          </p:nvPr>
        </p:nvSpPr>
        <p:spPr>
          <a:xfrm>
            <a:off x="457200" y="1417637"/>
            <a:ext cx="4038600" cy="4525963"/>
          </a:xfrm>
          <a:prstGeom prst="rect">
            <a:avLst/>
          </a:prstGeom>
        </p:spPr>
        <p:txBody>
          <a:bodyPr/>
          <a:lstStyle>
            <a:lvl1pPr>
              <a:spcBef>
                <a:spcPts val="0"/>
              </a:spcBef>
              <a:spcAft>
                <a:spcPts val="1200"/>
              </a:spcAft>
              <a:defRPr sz="2800"/>
            </a:lvl1pPr>
            <a:lvl2pPr>
              <a:spcBef>
                <a:spcPts val="0"/>
              </a:spcBef>
              <a:spcAft>
                <a:spcPts val="1200"/>
              </a:spcAft>
              <a:defRPr sz="2000"/>
            </a:lvl2pPr>
            <a:lvl3pPr>
              <a:spcBef>
                <a:spcPts val="0"/>
              </a:spcBef>
              <a:spcAft>
                <a:spcPts val="1200"/>
              </a:spcAft>
              <a:defRPr sz="2000"/>
            </a:lvl3pPr>
            <a:lvl4pPr>
              <a:spcBef>
                <a:spcPts val="0"/>
              </a:spcBef>
              <a:spcAft>
                <a:spcPts val="1200"/>
              </a:spcAft>
              <a:defRPr sz="2000"/>
            </a:lvl4pPr>
            <a:lvl5pPr>
              <a:spcBef>
                <a:spcPts val="0"/>
              </a:spcBef>
              <a:spcAft>
                <a:spcPts val="1200"/>
              </a:spcAft>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417637"/>
            <a:ext cx="4038600" cy="4525963"/>
          </a:xfrm>
          <a:prstGeom prst="rect">
            <a:avLst/>
          </a:prstGeom>
        </p:spPr>
        <p:txBody>
          <a:bodyPr/>
          <a:lstStyle>
            <a:lvl1pPr>
              <a:spcBef>
                <a:spcPts val="0"/>
              </a:spcBef>
              <a:spcAft>
                <a:spcPts val="1200"/>
              </a:spcAft>
              <a:defRPr sz="2800"/>
            </a:lvl1pPr>
            <a:lvl2pPr>
              <a:spcBef>
                <a:spcPts val="0"/>
              </a:spcBef>
              <a:spcAft>
                <a:spcPts val="1200"/>
              </a:spcAft>
              <a:defRPr sz="2000"/>
            </a:lvl2pPr>
            <a:lvl3pPr>
              <a:spcBef>
                <a:spcPts val="0"/>
              </a:spcBef>
              <a:spcAft>
                <a:spcPts val="1200"/>
              </a:spcAft>
              <a:defRPr sz="2000"/>
            </a:lvl3pPr>
            <a:lvl4pPr>
              <a:spcBef>
                <a:spcPts val="0"/>
              </a:spcBef>
              <a:spcAft>
                <a:spcPts val="1200"/>
              </a:spcAft>
              <a:defRPr sz="2000"/>
            </a:lvl4pPr>
            <a:lvl5pPr>
              <a:spcBef>
                <a:spcPts val="0"/>
              </a:spcBef>
              <a:spcAft>
                <a:spcPts val="1200"/>
              </a:spcAft>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8EE74C7-D2E9-4D1C-9917-70C48240558F}" type="datetimeFigureOut">
              <a:rPr lang="en-US" smtClean="0"/>
              <a:pPr/>
              <a:t>7/17/17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B6884C6-CBFB-48E2-A0A1-BDE754AC57FC}" type="slidenum">
              <a:rPr lang="en-US" smtClean="0"/>
              <a:pPr/>
              <a:t>‹#›</a:t>
            </a:fld>
            <a:endParaRPr lang="en-US" dirty="0"/>
          </a:p>
        </p:txBody>
      </p:sp>
    </p:spTree>
    <p:extLst>
      <p:ext uri="{BB962C8B-B14F-4D97-AF65-F5344CB8AC3E}">
        <p14:creationId xmlns:p14="http://schemas.microsoft.com/office/powerpoint/2010/main" val="551842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ctr">
              <a:defRPr sz="4000" cap="small">
                <a:solidFill>
                  <a:srgbClr val="2C62A9"/>
                </a:solidFill>
              </a:defRPr>
            </a:lvl1pPr>
          </a:lstStyle>
          <a:p>
            <a:r>
              <a:rPr lang="en-US" dirty="0"/>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8EE74C7-D2E9-4D1C-9917-70C48240558F}" type="datetimeFigureOut">
              <a:rPr lang="en-US" smtClean="0"/>
              <a:pPr/>
              <a:t>7/17/17</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B6884C6-CBFB-48E2-A0A1-BDE754AC57FC}" type="slidenum">
              <a:rPr lang="en-US" smtClean="0"/>
              <a:pPr/>
              <a:t>‹#›</a:t>
            </a:fld>
            <a:endParaRPr lang="en-US" dirty="0"/>
          </a:p>
        </p:txBody>
      </p:sp>
    </p:spTree>
    <p:extLst>
      <p:ext uri="{BB962C8B-B14F-4D97-AF65-F5344CB8AC3E}">
        <p14:creationId xmlns:p14="http://schemas.microsoft.com/office/powerpoint/2010/main" val="1846575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cStatement1">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lgn="ctr">
              <a:defRPr sz="4000" cap="small">
                <a:solidFill>
                  <a:srgbClr val="2C62A9"/>
                </a:solidFill>
              </a:defRPr>
            </a:lvl1pPr>
          </a:lstStyle>
          <a:p>
            <a:r>
              <a:rPr lang="en-US" dirty="0"/>
              <a:t>Click to edit Master title style</a:t>
            </a:r>
          </a:p>
        </p:txBody>
      </p:sp>
      <p:sp>
        <p:nvSpPr>
          <p:cNvPr id="5" name="Text Placeholder 4"/>
          <p:cNvSpPr>
            <a:spLocks noGrp="1"/>
          </p:cNvSpPr>
          <p:nvPr>
            <p:ph type="body" sz="quarter" idx="10" hasCustomPrompt="1"/>
          </p:nvPr>
        </p:nvSpPr>
        <p:spPr>
          <a:xfrm>
            <a:off x="457200" y="1447800"/>
            <a:ext cx="8229600" cy="4267200"/>
          </a:xfrm>
          <a:prstGeom prst="rect">
            <a:avLst/>
          </a:prstGeom>
        </p:spPr>
        <p:txBody>
          <a:bodyPr vert="horz"/>
          <a:lstStyle>
            <a:lvl1pPr marL="0" indent="0">
              <a:spcBef>
                <a:spcPts val="1200"/>
              </a:spcBef>
              <a:buNone/>
              <a:defRPr sz="2400"/>
            </a:lvl1pPr>
          </a:lstStyle>
          <a:p>
            <a:pPr lvl="0"/>
            <a:r>
              <a:rPr lang="en-US" dirty="0"/>
              <a:t>1.1.1: Recommendation statement. (Not Graded)</a:t>
            </a:r>
          </a:p>
          <a:p>
            <a:pPr lvl="0"/>
            <a:r>
              <a:rPr lang="en-US" dirty="0"/>
              <a:t>1.1.2: Recommendation statement. (Not Graded)</a:t>
            </a:r>
          </a:p>
          <a:p>
            <a:pPr lvl="0"/>
            <a:r>
              <a:rPr lang="en-US" dirty="0"/>
              <a:t>1.1.2: Recommendation statement. (Not Graded)</a:t>
            </a:r>
          </a:p>
        </p:txBody>
      </p:sp>
    </p:spTree>
    <p:extLst>
      <p:ext uri="{BB962C8B-B14F-4D97-AF65-F5344CB8AC3E}">
        <p14:creationId xmlns:p14="http://schemas.microsoft.com/office/powerpoint/2010/main" val="53843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cStatement2">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lgn="ctr">
              <a:defRPr sz="4000" cap="small">
                <a:solidFill>
                  <a:srgbClr val="2C62A9"/>
                </a:solidFill>
              </a:defRPr>
            </a:lvl1pPr>
          </a:lstStyle>
          <a:p>
            <a:r>
              <a:rPr lang="en-US" dirty="0"/>
              <a:t>Click to edit Master title style</a:t>
            </a:r>
          </a:p>
        </p:txBody>
      </p:sp>
      <p:sp>
        <p:nvSpPr>
          <p:cNvPr id="5" name="Text Placeholder 4"/>
          <p:cNvSpPr>
            <a:spLocks noGrp="1"/>
          </p:cNvSpPr>
          <p:nvPr>
            <p:ph type="body" sz="quarter" idx="10" hasCustomPrompt="1"/>
          </p:nvPr>
        </p:nvSpPr>
        <p:spPr>
          <a:xfrm>
            <a:off x="457200" y="1447800"/>
            <a:ext cx="8229600" cy="4267200"/>
          </a:xfrm>
          <a:prstGeom prst="rect">
            <a:avLst/>
          </a:prstGeom>
        </p:spPr>
        <p:txBody>
          <a:bodyPr vert="horz"/>
          <a:lstStyle>
            <a:lvl1pPr marL="0" indent="0">
              <a:spcBef>
                <a:spcPts val="1200"/>
              </a:spcBef>
              <a:buNone/>
              <a:defRPr sz="2400"/>
            </a:lvl1pPr>
          </a:lstStyle>
          <a:p>
            <a:pPr>
              <a:defRPr/>
            </a:pPr>
            <a:r>
              <a:rPr lang="en-US" dirty="0"/>
              <a:t>1.1.1:  For CKD patients without anemia (as defined below in </a:t>
            </a:r>
            <a:br>
              <a:rPr lang="en-US" dirty="0"/>
            </a:br>
            <a:r>
              <a:rPr lang="en-US" dirty="0"/>
              <a:t>Rec. 1.2.1 for adults and Rec. 1.2.2 for children), measure </a:t>
            </a:r>
            <a:r>
              <a:rPr lang="en-US" dirty="0" err="1"/>
              <a:t>Hb</a:t>
            </a:r>
            <a:r>
              <a:rPr lang="en-US" dirty="0"/>
              <a:t> concentration when clinically indicated and </a:t>
            </a:r>
            <a:r>
              <a:rPr lang="en-US" i="1" dirty="0"/>
              <a:t>(Not Graded)</a:t>
            </a:r>
            <a:r>
              <a:rPr lang="en-US" dirty="0"/>
              <a:t>:</a:t>
            </a:r>
          </a:p>
          <a:p>
            <a:pPr marL="800100" lvl="1" indent="-342900">
              <a:spcBef>
                <a:spcPts val="0"/>
              </a:spcBef>
              <a:buFont typeface="Arial"/>
              <a:buChar char="•"/>
              <a:defRPr/>
            </a:pPr>
            <a:r>
              <a:rPr lang="en-US" sz="2000" dirty="0"/>
              <a:t>at least annually in patients with CKD 3</a:t>
            </a:r>
          </a:p>
          <a:p>
            <a:pPr marL="800100" lvl="1" indent="-342900">
              <a:spcBef>
                <a:spcPts val="0"/>
              </a:spcBef>
              <a:buFont typeface="Arial"/>
              <a:buChar char="•"/>
              <a:defRPr/>
            </a:pPr>
            <a:r>
              <a:rPr lang="en-US" sz="2000" dirty="0"/>
              <a:t>at least twice per year in patients with CKD 4-5ND</a:t>
            </a:r>
          </a:p>
          <a:p>
            <a:pPr marL="800100" lvl="1" indent="-342900">
              <a:spcBef>
                <a:spcPts val="0"/>
              </a:spcBef>
              <a:buFont typeface="Arial"/>
              <a:buChar char="•"/>
              <a:defRPr/>
            </a:pPr>
            <a:r>
              <a:rPr lang="en-US" sz="2000" dirty="0"/>
              <a:t>at least every 3 months in patients with CKD 5HD and 5PD</a:t>
            </a:r>
          </a:p>
          <a:p>
            <a:pPr>
              <a:spcBef>
                <a:spcPts val="1200"/>
              </a:spcBef>
              <a:defRPr/>
            </a:pPr>
            <a:r>
              <a:rPr lang="en-US" dirty="0"/>
              <a:t>1.1.2:  For CKD patients with anemia not being treated with an ESA, measure </a:t>
            </a:r>
            <a:r>
              <a:rPr lang="en-US" dirty="0" err="1"/>
              <a:t>Hb</a:t>
            </a:r>
            <a:r>
              <a:rPr lang="en-US" dirty="0"/>
              <a:t> concentration when clinically indicated and </a:t>
            </a:r>
            <a:br>
              <a:rPr lang="en-US" dirty="0"/>
            </a:br>
            <a:r>
              <a:rPr lang="en-US" i="1" dirty="0"/>
              <a:t>(Not Graded)</a:t>
            </a:r>
            <a:r>
              <a:rPr lang="en-US" dirty="0"/>
              <a:t>:</a:t>
            </a:r>
          </a:p>
          <a:p>
            <a:pPr marL="800100" lvl="1" indent="-342900">
              <a:spcBef>
                <a:spcPts val="0"/>
              </a:spcBef>
              <a:buFont typeface="Arial"/>
              <a:buChar char="•"/>
              <a:defRPr/>
            </a:pPr>
            <a:r>
              <a:rPr lang="en-US" sz="2000" dirty="0"/>
              <a:t>at least every 3 months in patients with CKD 3-5 ND and 5PD</a:t>
            </a:r>
          </a:p>
          <a:p>
            <a:pPr marL="800100" lvl="1" indent="-342900">
              <a:spcBef>
                <a:spcPts val="0"/>
              </a:spcBef>
              <a:buFont typeface="Arial"/>
              <a:buChar char="•"/>
              <a:defRPr/>
            </a:pPr>
            <a:r>
              <a:rPr lang="en-US" sz="2000" dirty="0"/>
              <a:t>at least monthly in patients with CKD 5HD </a:t>
            </a:r>
          </a:p>
        </p:txBody>
      </p:sp>
    </p:spTree>
    <p:extLst>
      <p:ext uri="{BB962C8B-B14F-4D97-AF65-F5344CB8AC3E}">
        <p14:creationId xmlns:p14="http://schemas.microsoft.com/office/powerpoint/2010/main" val="1441101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78037218"/>
      </p:ext>
    </p:extLst>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lgn="l">
              <a:defRPr sz="1800" b="0" u="none">
                <a:solidFill>
                  <a:prstClr val="black"/>
                </a:solidFill>
              </a:defRPr>
            </a:lvl1pPr>
          </a:lstStyle>
          <a:p>
            <a:pPr>
              <a:defRPr/>
            </a:pPr>
            <a:fld id="{19E5F8E6-5D2E-4446-B4D0-960EDE617006}" type="datetimeFigureOut">
              <a:rPr lang="en-US"/>
              <a:pPr>
                <a:defRPr/>
              </a:pPr>
              <a:t>7/17/17</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lgn="l">
              <a:defRPr sz="1800" b="0" u="none">
                <a:solidFill>
                  <a:prstClr val="black"/>
                </a:solidFill>
              </a:defRPr>
            </a:lvl1pPr>
          </a:lstStyle>
          <a:p>
            <a:pPr>
              <a:defRPr/>
            </a:pP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lgn="l">
              <a:defRPr sz="1800" b="0" u="none">
                <a:solidFill>
                  <a:prstClr val="black"/>
                </a:solidFill>
              </a:defRPr>
            </a:lvl1pPr>
          </a:lstStyle>
          <a:p>
            <a:pPr>
              <a:defRPr/>
            </a:pPr>
            <a:fld id="{F066E416-B292-E24D-BC92-7CCDB14BB817}" type="slidenum">
              <a:rPr lang="en-US"/>
              <a:pPr>
                <a:defRPr/>
              </a:pPr>
              <a:t>‹#›</a:t>
            </a:fld>
            <a:endParaRPr lang="en-US" dirty="0"/>
          </a:p>
        </p:txBody>
      </p:sp>
    </p:spTree>
    <p:extLst>
      <p:ext uri="{BB962C8B-B14F-4D97-AF65-F5344CB8AC3E}">
        <p14:creationId xmlns:p14="http://schemas.microsoft.com/office/powerpoint/2010/main" val="3363964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 Box 12"/>
          <p:cNvSpPr txBox="1">
            <a:spLocks noChangeArrowheads="1"/>
          </p:cNvSpPr>
          <p:nvPr userDrawn="1"/>
        </p:nvSpPr>
        <p:spPr bwMode="auto">
          <a:xfrm>
            <a:off x="1143000" y="6382435"/>
            <a:ext cx="7086600" cy="323165"/>
          </a:xfrm>
          <a:prstGeom prst="rect">
            <a:avLst/>
          </a:prstGeom>
          <a:noFill/>
          <a:ln>
            <a:noFill/>
          </a:ln>
          <a:extLst/>
        </p:spPr>
        <p:txBody>
          <a:bodyPr wrap="square">
            <a:spAutoFit/>
          </a:bodyPr>
          <a:lstStyle>
            <a:lvl1pPr defTabSz="695325" eaLnBrk="0" hangingPunct="0">
              <a:defRPr sz="1400">
                <a:solidFill>
                  <a:schemeClr val="tx1"/>
                </a:solidFill>
                <a:latin typeface="Arial" charset="0"/>
                <a:ea typeface="ＭＳ Ｐゴシック" charset="0"/>
                <a:cs typeface="ＭＳ Ｐゴシック" charset="0"/>
              </a:defRPr>
            </a:lvl1pPr>
            <a:lvl2pPr marL="742950" indent="-285750" defTabSz="695325" eaLnBrk="0" hangingPunct="0">
              <a:defRPr sz="1400">
                <a:solidFill>
                  <a:schemeClr val="tx1"/>
                </a:solidFill>
                <a:latin typeface="Arial" charset="0"/>
                <a:ea typeface="ＭＳ Ｐゴシック" charset="0"/>
              </a:defRPr>
            </a:lvl2pPr>
            <a:lvl3pPr marL="1143000" indent="-228600" defTabSz="695325" eaLnBrk="0" hangingPunct="0">
              <a:defRPr sz="1400">
                <a:solidFill>
                  <a:schemeClr val="tx1"/>
                </a:solidFill>
                <a:latin typeface="Arial" charset="0"/>
                <a:ea typeface="ＭＳ Ｐゴシック" charset="0"/>
              </a:defRPr>
            </a:lvl3pPr>
            <a:lvl4pPr marL="1600200" indent="-228600" defTabSz="695325" eaLnBrk="0" hangingPunct="0">
              <a:defRPr sz="1400">
                <a:solidFill>
                  <a:schemeClr val="tx1"/>
                </a:solidFill>
                <a:latin typeface="Arial" charset="0"/>
                <a:ea typeface="ＭＳ Ｐゴシック" charset="0"/>
              </a:defRPr>
            </a:lvl4pPr>
            <a:lvl5pPr marL="2057400" indent="-228600" defTabSz="695325" eaLnBrk="0" hangingPunct="0">
              <a:defRPr sz="1400">
                <a:solidFill>
                  <a:schemeClr val="tx1"/>
                </a:solidFill>
                <a:latin typeface="Arial" charset="0"/>
                <a:ea typeface="ＭＳ Ｐゴシック" charset="0"/>
              </a:defRPr>
            </a:lvl5pPr>
            <a:lvl6pPr marL="2514600" indent="-228600" defTabSz="695325" eaLnBrk="0" fontAlgn="base" hangingPunct="0">
              <a:spcBef>
                <a:spcPct val="0"/>
              </a:spcBef>
              <a:spcAft>
                <a:spcPct val="0"/>
              </a:spcAft>
              <a:defRPr sz="1400">
                <a:solidFill>
                  <a:schemeClr val="tx1"/>
                </a:solidFill>
                <a:latin typeface="Arial" charset="0"/>
                <a:ea typeface="ＭＳ Ｐゴシック" charset="0"/>
              </a:defRPr>
            </a:lvl6pPr>
            <a:lvl7pPr marL="2971800" indent="-228600" defTabSz="695325" eaLnBrk="0" fontAlgn="base" hangingPunct="0">
              <a:spcBef>
                <a:spcPct val="0"/>
              </a:spcBef>
              <a:spcAft>
                <a:spcPct val="0"/>
              </a:spcAft>
              <a:defRPr sz="1400">
                <a:solidFill>
                  <a:schemeClr val="tx1"/>
                </a:solidFill>
                <a:latin typeface="Arial" charset="0"/>
                <a:ea typeface="ＭＳ Ｐゴシック" charset="0"/>
              </a:defRPr>
            </a:lvl7pPr>
            <a:lvl8pPr marL="3429000" indent="-228600" defTabSz="695325" eaLnBrk="0" fontAlgn="base" hangingPunct="0">
              <a:spcBef>
                <a:spcPct val="0"/>
              </a:spcBef>
              <a:spcAft>
                <a:spcPct val="0"/>
              </a:spcAft>
              <a:defRPr sz="1400">
                <a:solidFill>
                  <a:schemeClr val="tx1"/>
                </a:solidFill>
                <a:latin typeface="Arial" charset="0"/>
                <a:ea typeface="ＭＳ Ｐゴシック" charset="0"/>
              </a:defRPr>
            </a:lvl8pPr>
            <a:lvl9pPr marL="3886200" indent="-228600" defTabSz="695325"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spcBef>
                <a:spcPct val="50000"/>
              </a:spcBef>
              <a:defRPr/>
            </a:pPr>
            <a:r>
              <a:rPr lang="en-US" sz="1500" i="1" dirty="0">
                <a:solidFill>
                  <a:srgbClr val="004990"/>
                </a:solidFill>
                <a:latin typeface="Constantia" charset="0"/>
              </a:rPr>
              <a:t>Kidney Disease: Improving Global Outcomes</a:t>
            </a:r>
          </a:p>
        </p:txBody>
      </p:sp>
      <p:sp>
        <p:nvSpPr>
          <p:cNvPr id="11" name="Rectangle 10"/>
          <p:cNvSpPr/>
          <p:nvPr userDrawn="1"/>
        </p:nvSpPr>
        <p:spPr>
          <a:xfrm>
            <a:off x="1298480" y="6248399"/>
            <a:ext cx="7845520" cy="30477"/>
          </a:xfrm>
          <a:prstGeom prst="rect">
            <a:avLst/>
          </a:prstGeom>
          <a:solidFill>
            <a:srgbClr val="2C62A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2C62A9"/>
              </a:solidFill>
            </a:endParaRPr>
          </a:p>
        </p:txBody>
      </p:sp>
      <p:sp>
        <p:nvSpPr>
          <p:cNvPr id="9" name="Rectangle 8"/>
          <p:cNvSpPr/>
          <p:nvPr userDrawn="1"/>
        </p:nvSpPr>
        <p:spPr bwMode="auto">
          <a:xfrm>
            <a:off x="0" y="0"/>
            <a:ext cx="9144000" cy="6858000"/>
          </a:xfrm>
          <a:prstGeom prst="rect">
            <a:avLst/>
          </a:prstGeom>
          <a:noFill/>
          <a:ln w="5715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95325"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p:txBody>
      </p:sp>
      <p:pic>
        <p:nvPicPr>
          <p:cNvPr id="7" name="Picture 34" descr="KDIGO_LogoColor2"/>
          <p:cNvPicPr>
            <a:picLocks noChangeAspect="1" noChangeArrowheads="1"/>
          </p:cNvPicPr>
          <p:nvPr userDrawn="1"/>
        </p:nvPicPr>
        <p:blipFill>
          <a:blip r:embed="rId11" cstate="email">
            <a:extLst>
              <a:ext uri="{28A0092B-C50C-407E-A947-70E740481C1C}">
                <a14:useLocalDpi xmlns:a14="http://schemas.microsoft.com/office/drawing/2010/main"/>
              </a:ext>
            </a:extLst>
          </a:blip>
          <a:srcRect/>
          <a:stretch>
            <a:fillRect/>
          </a:stretch>
        </p:blipFill>
        <p:spPr bwMode="auto">
          <a:xfrm>
            <a:off x="210862" y="5867400"/>
            <a:ext cx="932138" cy="838200"/>
          </a:xfrm>
          <a:prstGeom prst="rect">
            <a:avLst/>
          </a:prstGeom>
          <a:noFill/>
          <a:ln w="9525">
            <a:noFill/>
            <a:miter lim="800000"/>
            <a:headEnd/>
            <a:tailEnd/>
          </a:ln>
        </p:spPr>
      </p:pic>
    </p:spTree>
    <p:extLst>
      <p:ext uri="{BB962C8B-B14F-4D97-AF65-F5344CB8AC3E}">
        <p14:creationId xmlns:p14="http://schemas.microsoft.com/office/powerpoint/2010/main" val="717628242"/>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0" r:id="rId3"/>
    <p:sldLayoutId id="2147483652" r:id="rId4"/>
    <p:sldLayoutId id="2147483654" r:id="rId5"/>
    <p:sldLayoutId id="2147483698" r:id="rId6"/>
    <p:sldLayoutId id="2147483702" r:id="rId7"/>
    <p:sldLayoutId id="2147483699" r:id="rId8"/>
    <p:sldLayoutId id="2147483701"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png"/><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5.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s>
</file>

<file path=ppt/slides/_rels/slide6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Layout" Target="../slideLayouts/slideLayout8.xml"/><Relationship Id="rId2" Type="http://schemas.openxmlformats.org/officeDocument/2006/relationships/notesSlide" Target="../notesSlides/notesSlide6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jpeg"/><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Atypical Hemolytic Uremic Syndrome and </a:t>
            </a:r>
            <a:br>
              <a:rPr lang="en-US" dirty="0"/>
            </a:br>
            <a:r>
              <a:rPr lang="en-US" dirty="0"/>
              <a:t>C3 Glomerulopathy</a:t>
            </a:r>
          </a:p>
        </p:txBody>
      </p:sp>
      <p:sp>
        <p:nvSpPr>
          <p:cNvPr id="3" name="Text Placeholder 2"/>
          <p:cNvSpPr>
            <a:spLocks noGrp="1"/>
          </p:cNvSpPr>
          <p:nvPr>
            <p:ph type="body" sz="quarter" idx="11"/>
          </p:nvPr>
        </p:nvSpPr>
        <p:spPr/>
        <p:txBody>
          <a:bodyPr/>
          <a:lstStyle/>
          <a:p>
            <a:r>
              <a:rPr lang="en-US" dirty="0"/>
              <a:t>KDIGO 2016 Controversies Conference</a:t>
            </a:r>
          </a:p>
        </p:txBody>
      </p:sp>
      <p:sp>
        <p:nvSpPr>
          <p:cNvPr id="4" name="TextBox 3"/>
          <p:cNvSpPr txBox="1"/>
          <p:nvPr/>
        </p:nvSpPr>
        <p:spPr>
          <a:xfrm>
            <a:off x="838200" y="5943600"/>
            <a:ext cx="7645747" cy="369332"/>
          </a:xfrm>
          <a:prstGeom prst="rect">
            <a:avLst/>
          </a:prstGeom>
          <a:noFill/>
        </p:spPr>
        <p:txBody>
          <a:bodyPr wrap="none" rtlCol="0">
            <a:spAutoFit/>
          </a:bodyPr>
          <a:lstStyle/>
          <a:p>
            <a:r>
              <a:rPr lang="en-US" dirty="0" smtClean="0">
                <a:solidFill>
                  <a:srgbClr val="2C62A9"/>
                </a:solidFill>
              </a:rPr>
              <a:t>This presentation is based on: </a:t>
            </a:r>
            <a:r>
              <a:rPr lang="en-US" dirty="0" err="1" smtClean="0">
                <a:solidFill>
                  <a:srgbClr val="2C62A9"/>
                </a:solidFill>
              </a:rPr>
              <a:t>Goodship</a:t>
            </a:r>
            <a:r>
              <a:rPr lang="en-US" dirty="0" smtClean="0">
                <a:solidFill>
                  <a:srgbClr val="2C62A9"/>
                </a:solidFill>
              </a:rPr>
              <a:t> T. et al., Kidney Intl (2017) 91:539-551. </a:t>
            </a:r>
            <a:endParaRPr lang="en-US" dirty="0">
              <a:solidFill>
                <a:srgbClr val="2C62A9"/>
              </a:solidFill>
            </a:endParaRPr>
          </a:p>
        </p:txBody>
      </p:sp>
    </p:spTree>
    <p:extLst>
      <p:ext uri="{BB962C8B-B14F-4D97-AF65-F5344CB8AC3E}">
        <p14:creationId xmlns:p14="http://schemas.microsoft.com/office/powerpoint/2010/main" val="153026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aHUS</a:t>
            </a:r>
            <a:r>
              <a:rPr lang="en-US" dirty="0"/>
              <a:t> Pathology</a:t>
            </a:r>
          </a:p>
        </p:txBody>
      </p:sp>
      <p:sp>
        <p:nvSpPr>
          <p:cNvPr id="3" name="Content Placeholder 2"/>
          <p:cNvSpPr>
            <a:spLocks noGrp="1"/>
          </p:cNvSpPr>
          <p:nvPr>
            <p:ph idx="1"/>
          </p:nvPr>
        </p:nvSpPr>
        <p:spPr/>
        <p:txBody>
          <a:bodyPr/>
          <a:lstStyle/>
          <a:p>
            <a:r>
              <a:rPr lang="en-US" dirty="0"/>
              <a:t>aHUS is a thrombotic microangiopathy (TMA).</a:t>
            </a:r>
          </a:p>
          <a:p>
            <a:r>
              <a:rPr lang="en-US" dirty="0"/>
              <a:t>Pathology resembles tissue responses to endothelial injury.</a:t>
            </a:r>
          </a:p>
          <a:p>
            <a:r>
              <a:rPr lang="en-US" dirty="0"/>
              <a:t>The presence of C5b-9 staining is not a reliable indicator of aHUS.</a:t>
            </a:r>
          </a:p>
          <a:p>
            <a:r>
              <a:rPr lang="en-US" dirty="0"/>
              <a:t>In general, it is not possible to determine etiology from morphology.</a:t>
            </a:r>
          </a:p>
        </p:txBody>
      </p:sp>
    </p:spTree>
    <p:extLst>
      <p:ext uri="{BB962C8B-B14F-4D97-AF65-F5344CB8AC3E}">
        <p14:creationId xmlns:p14="http://schemas.microsoft.com/office/powerpoint/2010/main" val="2869962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Morphological Features in Microangiopathy</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71078406"/>
              </p:ext>
            </p:extLst>
          </p:nvPr>
        </p:nvGraphicFramePr>
        <p:xfrm>
          <a:off x="1143000" y="1447800"/>
          <a:ext cx="7315200" cy="4028440"/>
        </p:xfrm>
        <a:graphic>
          <a:graphicData uri="http://schemas.openxmlformats.org/drawingml/2006/table">
            <a:tbl>
              <a:tblPr firstRow="1" bandRow="1">
                <a:tableStyleId>{5C22544A-7EE6-4342-B048-85BDC9FD1C3A}</a:tableStyleId>
              </a:tblPr>
              <a:tblGrid>
                <a:gridCol w="3657600">
                  <a:extLst>
                    <a:ext uri="{9D8B030D-6E8A-4147-A177-3AD203B41FA5}">
                      <a16:colId xmlns="" xmlns:a16="http://schemas.microsoft.com/office/drawing/2014/main" val="20000"/>
                    </a:ext>
                  </a:extLst>
                </a:gridCol>
                <a:gridCol w="3657600">
                  <a:extLst>
                    <a:ext uri="{9D8B030D-6E8A-4147-A177-3AD203B41FA5}">
                      <a16:colId xmlns="" xmlns:a16="http://schemas.microsoft.com/office/drawing/2014/main" val="20001"/>
                    </a:ext>
                  </a:extLst>
                </a:gridCol>
              </a:tblGrid>
              <a:tr h="370840">
                <a:tc>
                  <a:txBody>
                    <a:bodyPr/>
                    <a:lstStyle/>
                    <a:p>
                      <a:pPr marL="0" marR="0">
                        <a:spcBef>
                          <a:spcPts val="0"/>
                        </a:spcBef>
                        <a:spcAft>
                          <a:spcPts val="0"/>
                        </a:spcAft>
                      </a:pPr>
                      <a:r>
                        <a:rPr lang="en-GB" sz="1200" dirty="0">
                          <a:effectLst/>
                        </a:rPr>
                        <a:t>Active Lesions</a:t>
                      </a:r>
                      <a:endParaRPr lang="en-US" sz="11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GB" sz="1200" dirty="0">
                          <a:effectLst/>
                        </a:rPr>
                        <a:t>Chronic Lesions</a:t>
                      </a:r>
                      <a:endParaRPr lang="en-US" sz="1100" dirty="0">
                        <a:effectLst/>
                        <a:latin typeface="Calibri"/>
                        <a:ea typeface="Calibri"/>
                        <a:cs typeface="Times New Roman"/>
                      </a:endParaRPr>
                    </a:p>
                  </a:txBody>
                  <a:tcPr marL="68580" marR="68580" marT="0" marB="0"/>
                </a:tc>
                <a:extLst>
                  <a:ext uri="{0D108BD9-81ED-4DB2-BD59-A6C34878D82A}">
                    <a16:rowId xmlns="" xmlns:a16="http://schemas.microsoft.com/office/drawing/2014/main" val="10000"/>
                  </a:ext>
                </a:extLst>
              </a:tr>
              <a:tr h="370840">
                <a:tc>
                  <a:txBody>
                    <a:bodyPr/>
                    <a:lstStyle/>
                    <a:p>
                      <a:pPr marL="0" marR="0">
                        <a:spcBef>
                          <a:spcPts val="0"/>
                        </a:spcBef>
                        <a:spcAft>
                          <a:spcPts val="0"/>
                        </a:spcAft>
                      </a:pPr>
                      <a:r>
                        <a:rPr lang="en-GB" sz="1200" b="1" dirty="0">
                          <a:effectLst/>
                        </a:rPr>
                        <a:t>Glomeruli</a:t>
                      </a:r>
                      <a:endParaRPr lang="en-US" sz="1100" b="1" dirty="0">
                        <a:effectLst/>
                      </a:endParaRPr>
                    </a:p>
                    <a:p>
                      <a:pPr marL="342900" lvl="0" indent="-342900">
                        <a:spcBef>
                          <a:spcPts val="0"/>
                        </a:spcBef>
                        <a:spcAft>
                          <a:spcPts val="0"/>
                        </a:spcAft>
                        <a:buFont typeface="Symbol"/>
                        <a:buChar char=""/>
                      </a:pPr>
                      <a:r>
                        <a:rPr lang="en-GB" sz="1200" dirty="0">
                          <a:effectLst/>
                        </a:rPr>
                        <a:t>Thrombi </a:t>
                      </a:r>
                      <a:endParaRPr lang="en-US" sz="1100" dirty="0">
                        <a:effectLst/>
                      </a:endParaRPr>
                    </a:p>
                    <a:p>
                      <a:pPr marL="342900" lvl="0" indent="-342900">
                        <a:spcBef>
                          <a:spcPts val="0"/>
                        </a:spcBef>
                        <a:spcAft>
                          <a:spcPts val="0"/>
                        </a:spcAft>
                        <a:buFont typeface="Symbol"/>
                        <a:buChar char=""/>
                      </a:pPr>
                      <a:r>
                        <a:rPr lang="en-GB" sz="1200" dirty="0">
                          <a:effectLst/>
                        </a:rPr>
                        <a:t>Endothelial swelling or denudation </a:t>
                      </a:r>
                      <a:endParaRPr lang="en-US" sz="1100" dirty="0">
                        <a:effectLst/>
                      </a:endParaRPr>
                    </a:p>
                    <a:p>
                      <a:pPr marL="342900" lvl="0" indent="-342900">
                        <a:spcBef>
                          <a:spcPts val="0"/>
                        </a:spcBef>
                        <a:spcAft>
                          <a:spcPts val="0"/>
                        </a:spcAft>
                        <a:buFont typeface="Symbol"/>
                        <a:buChar char=""/>
                      </a:pPr>
                      <a:r>
                        <a:rPr lang="en-GB" sz="1200" dirty="0">
                          <a:effectLst/>
                        </a:rPr>
                        <a:t>Fragmented red blood cells </a:t>
                      </a:r>
                      <a:endParaRPr lang="en-US" sz="1100" dirty="0">
                        <a:effectLst/>
                      </a:endParaRPr>
                    </a:p>
                    <a:p>
                      <a:pPr marL="342900" lvl="0" indent="-342900">
                        <a:spcBef>
                          <a:spcPts val="0"/>
                        </a:spcBef>
                        <a:spcAft>
                          <a:spcPts val="0"/>
                        </a:spcAft>
                        <a:buFont typeface="Symbol"/>
                        <a:buChar char=""/>
                      </a:pPr>
                      <a:r>
                        <a:rPr lang="en-GB" sz="1200" dirty="0">
                          <a:effectLst/>
                        </a:rPr>
                        <a:t>Subendothelial flocculent material by EM </a:t>
                      </a:r>
                      <a:endParaRPr lang="en-US" sz="1100" dirty="0">
                        <a:effectLst/>
                      </a:endParaRPr>
                    </a:p>
                    <a:p>
                      <a:pPr marL="342900" lvl="0" indent="-342900">
                        <a:spcBef>
                          <a:spcPts val="0"/>
                        </a:spcBef>
                        <a:spcAft>
                          <a:spcPts val="0"/>
                        </a:spcAft>
                        <a:buFont typeface="Symbol"/>
                        <a:buChar char=""/>
                      </a:pPr>
                      <a:r>
                        <a:rPr lang="en-GB" sz="1200" dirty="0">
                          <a:effectLst/>
                        </a:rPr>
                        <a:t>Mesangiolysis</a:t>
                      </a:r>
                      <a:endParaRPr lang="en-US" sz="1100" dirty="0">
                        <a:effectLst/>
                      </a:endParaRPr>
                    </a:p>
                    <a:p>
                      <a:pPr marL="342900" lvl="0" indent="-342900">
                        <a:spcBef>
                          <a:spcPts val="0"/>
                        </a:spcBef>
                        <a:spcAft>
                          <a:spcPts val="0"/>
                        </a:spcAft>
                        <a:buFont typeface="Symbol"/>
                        <a:buChar char=""/>
                      </a:pPr>
                      <a:r>
                        <a:rPr lang="en-GB" sz="1200" dirty="0" err="1">
                          <a:effectLst/>
                        </a:rPr>
                        <a:t>Microaneurysms</a:t>
                      </a:r>
                      <a:endParaRPr lang="en-US" sz="1100" dirty="0">
                        <a:effectLst/>
                        <a:latin typeface="Calibri"/>
                      </a:endParaRPr>
                    </a:p>
                  </a:txBody>
                  <a:tcPr marL="68580" marR="68580" marT="0" marB="0"/>
                </a:tc>
                <a:tc>
                  <a:txBody>
                    <a:bodyPr/>
                    <a:lstStyle/>
                    <a:p>
                      <a:pPr marL="0" marR="0">
                        <a:spcBef>
                          <a:spcPts val="0"/>
                        </a:spcBef>
                        <a:spcAft>
                          <a:spcPts val="0"/>
                        </a:spcAft>
                      </a:pPr>
                      <a:r>
                        <a:rPr lang="en-GB" sz="1200" b="1" dirty="0">
                          <a:effectLst/>
                        </a:rPr>
                        <a:t>Glomeruli</a:t>
                      </a:r>
                      <a:endParaRPr lang="en-US" sz="1100" b="1" dirty="0">
                        <a:effectLst/>
                      </a:endParaRPr>
                    </a:p>
                    <a:p>
                      <a:pPr marL="342900" lvl="0" indent="-342900">
                        <a:spcBef>
                          <a:spcPts val="0"/>
                        </a:spcBef>
                        <a:spcAft>
                          <a:spcPts val="0"/>
                        </a:spcAft>
                        <a:buFont typeface="Symbol"/>
                        <a:buChar char=""/>
                      </a:pPr>
                      <a:r>
                        <a:rPr lang="en-GB" sz="1200" dirty="0">
                          <a:effectLst/>
                        </a:rPr>
                        <a:t>Double contours of peripheral capillary walls by LM, with variable mesangial interposition</a:t>
                      </a:r>
                      <a:endParaRPr lang="en-US" sz="1100" dirty="0">
                        <a:effectLst/>
                      </a:endParaRPr>
                    </a:p>
                    <a:p>
                      <a:pPr marL="342900" lvl="0" indent="-342900">
                        <a:spcBef>
                          <a:spcPts val="0"/>
                        </a:spcBef>
                        <a:spcAft>
                          <a:spcPts val="0"/>
                        </a:spcAft>
                        <a:buFont typeface="Symbol"/>
                        <a:buChar char=""/>
                      </a:pPr>
                      <a:r>
                        <a:rPr lang="en-GB" sz="1200" dirty="0">
                          <a:effectLst/>
                        </a:rPr>
                        <a:t>New subendothelial basement membrane by EM </a:t>
                      </a:r>
                      <a:endParaRPr lang="en-US" sz="1100" dirty="0">
                        <a:effectLst/>
                      </a:endParaRPr>
                    </a:p>
                    <a:p>
                      <a:pPr marL="342900" lvl="0" indent="-342900">
                        <a:spcBef>
                          <a:spcPts val="0"/>
                        </a:spcBef>
                        <a:spcAft>
                          <a:spcPts val="0"/>
                        </a:spcAft>
                        <a:buFont typeface="Symbol"/>
                        <a:buChar char=""/>
                      </a:pPr>
                      <a:r>
                        <a:rPr lang="en-GB" sz="1200" dirty="0">
                          <a:effectLst/>
                        </a:rPr>
                        <a:t>Widening of the subendothelial zone by EM</a:t>
                      </a:r>
                      <a:endParaRPr lang="en-US" sz="1100" dirty="0">
                        <a:effectLst/>
                      </a:endParaRPr>
                    </a:p>
                    <a:p>
                      <a:pPr marL="457200" marR="0">
                        <a:spcBef>
                          <a:spcPts val="0"/>
                        </a:spcBef>
                        <a:spcAft>
                          <a:spcPts val="0"/>
                        </a:spcAft>
                      </a:pPr>
                      <a:r>
                        <a:rPr lang="en-GB" sz="1200" dirty="0">
                          <a:effectLst/>
                        </a:rPr>
                        <a:t> </a:t>
                      </a:r>
                      <a:endParaRPr lang="en-US" sz="1100" dirty="0">
                        <a:effectLst/>
                        <a:latin typeface="Calibri"/>
                      </a:endParaRPr>
                    </a:p>
                  </a:txBody>
                  <a:tcPr marL="68580" marR="68580" marT="0" marB="0"/>
                </a:tc>
                <a:extLst>
                  <a:ext uri="{0D108BD9-81ED-4DB2-BD59-A6C34878D82A}">
                    <a16:rowId xmlns="" xmlns:a16="http://schemas.microsoft.com/office/drawing/2014/main" val="10001"/>
                  </a:ext>
                </a:extLst>
              </a:tr>
              <a:tr h="370840">
                <a:tc>
                  <a:txBody>
                    <a:bodyPr/>
                    <a:lstStyle/>
                    <a:p>
                      <a:pPr marL="0" marR="0">
                        <a:spcBef>
                          <a:spcPts val="0"/>
                        </a:spcBef>
                        <a:spcAft>
                          <a:spcPts val="0"/>
                        </a:spcAft>
                      </a:pPr>
                      <a:r>
                        <a:rPr lang="en-GB" sz="1200" b="1" dirty="0">
                          <a:effectLst/>
                        </a:rPr>
                        <a:t>Arterioles</a:t>
                      </a:r>
                      <a:endParaRPr lang="en-US" sz="1100" b="1" dirty="0">
                        <a:effectLst/>
                      </a:endParaRPr>
                    </a:p>
                    <a:p>
                      <a:pPr marL="342900" lvl="0" indent="-342900">
                        <a:spcBef>
                          <a:spcPts val="0"/>
                        </a:spcBef>
                        <a:spcAft>
                          <a:spcPts val="0"/>
                        </a:spcAft>
                        <a:buFont typeface="Symbol"/>
                        <a:buChar char=""/>
                      </a:pPr>
                      <a:r>
                        <a:rPr lang="en-GB" sz="1200" dirty="0">
                          <a:effectLst/>
                        </a:rPr>
                        <a:t>Thrombi</a:t>
                      </a:r>
                      <a:endParaRPr lang="en-US" sz="1100" dirty="0">
                        <a:effectLst/>
                      </a:endParaRPr>
                    </a:p>
                    <a:p>
                      <a:pPr marL="342900" lvl="0" indent="-342900">
                        <a:spcBef>
                          <a:spcPts val="0"/>
                        </a:spcBef>
                        <a:spcAft>
                          <a:spcPts val="0"/>
                        </a:spcAft>
                        <a:buFont typeface="Symbol"/>
                        <a:buChar char=""/>
                      </a:pPr>
                      <a:r>
                        <a:rPr lang="en-GB" sz="1200" dirty="0">
                          <a:effectLst/>
                        </a:rPr>
                        <a:t>Endothelial swelling or denudation</a:t>
                      </a:r>
                      <a:endParaRPr lang="en-US" sz="1100" dirty="0">
                        <a:effectLst/>
                      </a:endParaRPr>
                    </a:p>
                    <a:p>
                      <a:pPr marL="342900" lvl="0" indent="-342900">
                        <a:spcBef>
                          <a:spcPts val="0"/>
                        </a:spcBef>
                        <a:spcAft>
                          <a:spcPts val="0"/>
                        </a:spcAft>
                        <a:buFont typeface="Symbol"/>
                        <a:buChar char=""/>
                      </a:pPr>
                      <a:r>
                        <a:rPr lang="en-GB" sz="1200" dirty="0">
                          <a:effectLst/>
                        </a:rPr>
                        <a:t>Intramural fibrin </a:t>
                      </a:r>
                      <a:endParaRPr lang="en-US" sz="1100" dirty="0">
                        <a:effectLst/>
                      </a:endParaRPr>
                    </a:p>
                    <a:p>
                      <a:pPr marL="342900" lvl="0" indent="-342900">
                        <a:spcBef>
                          <a:spcPts val="0"/>
                        </a:spcBef>
                        <a:spcAft>
                          <a:spcPts val="0"/>
                        </a:spcAft>
                        <a:buFont typeface="Symbol"/>
                        <a:buChar char=""/>
                      </a:pPr>
                      <a:r>
                        <a:rPr lang="en-GB" sz="1200" dirty="0">
                          <a:effectLst/>
                        </a:rPr>
                        <a:t>Fragmented red blood cells</a:t>
                      </a:r>
                      <a:endParaRPr lang="en-US" sz="1100" dirty="0">
                        <a:effectLst/>
                      </a:endParaRPr>
                    </a:p>
                    <a:p>
                      <a:pPr marL="342900" lvl="0" indent="-342900">
                        <a:spcBef>
                          <a:spcPts val="0"/>
                        </a:spcBef>
                        <a:spcAft>
                          <a:spcPts val="0"/>
                        </a:spcAft>
                        <a:buFont typeface="Symbol"/>
                        <a:buChar char=""/>
                      </a:pPr>
                      <a:r>
                        <a:rPr lang="en-GB" sz="1200" dirty="0">
                          <a:effectLst/>
                        </a:rPr>
                        <a:t>Intimal swelling</a:t>
                      </a:r>
                      <a:endParaRPr lang="en-US" sz="1100" dirty="0">
                        <a:effectLst/>
                      </a:endParaRPr>
                    </a:p>
                    <a:p>
                      <a:pPr marL="342900" lvl="0" indent="-342900">
                        <a:spcBef>
                          <a:spcPts val="0"/>
                        </a:spcBef>
                        <a:spcAft>
                          <a:spcPts val="0"/>
                        </a:spcAft>
                        <a:buFont typeface="Symbol"/>
                        <a:buChar char=""/>
                      </a:pPr>
                      <a:r>
                        <a:rPr lang="en-GB" sz="1200" dirty="0" err="1">
                          <a:effectLst/>
                        </a:rPr>
                        <a:t>Myocyte</a:t>
                      </a:r>
                      <a:r>
                        <a:rPr lang="en-GB" sz="1200" dirty="0">
                          <a:effectLst/>
                        </a:rPr>
                        <a:t> necrosis</a:t>
                      </a:r>
                      <a:endParaRPr lang="en-US" sz="1100" dirty="0">
                        <a:effectLst/>
                      </a:endParaRPr>
                    </a:p>
                  </a:txBody>
                  <a:tcPr marL="68580" marR="68580" marT="0" marB="0"/>
                </a:tc>
                <a:tc>
                  <a:txBody>
                    <a:bodyPr/>
                    <a:lstStyle/>
                    <a:p>
                      <a:pPr marL="0" marR="0">
                        <a:spcBef>
                          <a:spcPts val="0"/>
                        </a:spcBef>
                        <a:spcAft>
                          <a:spcPts val="0"/>
                        </a:spcAft>
                      </a:pPr>
                      <a:r>
                        <a:rPr lang="en-GB" sz="1200" b="1" dirty="0">
                          <a:effectLst/>
                        </a:rPr>
                        <a:t>Arterioles</a:t>
                      </a:r>
                      <a:endParaRPr lang="en-US" sz="1100" b="1" dirty="0">
                        <a:effectLst/>
                      </a:endParaRPr>
                    </a:p>
                    <a:p>
                      <a:pPr marL="342900" lvl="0" indent="-342900">
                        <a:spcBef>
                          <a:spcPts val="0"/>
                        </a:spcBef>
                        <a:spcAft>
                          <a:spcPts val="0"/>
                        </a:spcAft>
                        <a:buFont typeface="Symbol"/>
                        <a:buChar char=""/>
                      </a:pPr>
                      <a:r>
                        <a:rPr lang="en-GB" sz="1200" dirty="0">
                          <a:effectLst/>
                        </a:rPr>
                        <a:t>Hyaline deposits</a:t>
                      </a:r>
                      <a:endParaRPr lang="en-US" sz="1100" dirty="0">
                        <a:effectLst/>
                      </a:endParaRPr>
                    </a:p>
                    <a:p>
                      <a:pPr marL="0" marR="0">
                        <a:spcBef>
                          <a:spcPts val="0"/>
                        </a:spcBef>
                        <a:spcAft>
                          <a:spcPts val="0"/>
                        </a:spcAft>
                      </a:pPr>
                      <a:r>
                        <a:rPr lang="en-GB" sz="1200" dirty="0">
                          <a:effectLst/>
                        </a:rPr>
                        <a:t> </a:t>
                      </a:r>
                      <a:endParaRPr lang="en-US" sz="1100" dirty="0">
                        <a:effectLst/>
                        <a:latin typeface="Calibri"/>
                        <a:ea typeface="Calibri"/>
                        <a:cs typeface="Times New Roman"/>
                      </a:endParaRPr>
                    </a:p>
                  </a:txBody>
                  <a:tcPr marL="68580" marR="68580" marT="0" marB="0"/>
                </a:tc>
                <a:extLst>
                  <a:ext uri="{0D108BD9-81ED-4DB2-BD59-A6C34878D82A}">
                    <a16:rowId xmlns="" xmlns:a16="http://schemas.microsoft.com/office/drawing/2014/main" val="10002"/>
                  </a:ext>
                </a:extLst>
              </a:tr>
              <a:tr h="370840">
                <a:tc>
                  <a:txBody>
                    <a:bodyPr/>
                    <a:lstStyle/>
                    <a:p>
                      <a:pPr marL="0" marR="0">
                        <a:spcBef>
                          <a:spcPts val="0"/>
                        </a:spcBef>
                        <a:spcAft>
                          <a:spcPts val="0"/>
                        </a:spcAft>
                      </a:pPr>
                      <a:r>
                        <a:rPr lang="en-GB" sz="1200" b="1" dirty="0">
                          <a:effectLst/>
                        </a:rPr>
                        <a:t>Arteries</a:t>
                      </a:r>
                      <a:endParaRPr lang="en-US" sz="1100" b="1" dirty="0">
                        <a:effectLst/>
                      </a:endParaRPr>
                    </a:p>
                    <a:p>
                      <a:pPr marL="342900" lvl="0" indent="-342900">
                        <a:spcBef>
                          <a:spcPts val="0"/>
                        </a:spcBef>
                        <a:spcAft>
                          <a:spcPts val="0"/>
                        </a:spcAft>
                        <a:buFont typeface="Symbol"/>
                        <a:buChar char=""/>
                      </a:pPr>
                      <a:r>
                        <a:rPr lang="en-GB" sz="1200" dirty="0">
                          <a:effectLst/>
                        </a:rPr>
                        <a:t>Thrombi</a:t>
                      </a:r>
                      <a:endParaRPr lang="en-US" sz="1100" dirty="0">
                        <a:effectLst/>
                      </a:endParaRPr>
                    </a:p>
                    <a:p>
                      <a:pPr marL="342900" lvl="0" indent="-342900">
                        <a:spcBef>
                          <a:spcPts val="0"/>
                        </a:spcBef>
                        <a:spcAft>
                          <a:spcPts val="0"/>
                        </a:spcAft>
                        <a:buFont typeface="Symbol"/>
                        <a:buChar char=""/>
                      </a:pPr>
                      <a:r>
                        <a:rPr lang="en-GB" sz="1200" dirty="0">
                          <a:effectLst/>
                        </a:rPr>
                        <a:t>Myxoid intimal swelling</a:t>
                      </a:r>
                      <a:endParaRPr lang="en-US" sz="1100" dirty="0">
                        <a:effectLst/>
                      </a:endParaRPr>
                    </a:p>
                    <a:p>
                      <a:pPr marL="342900" lvl="0" indent="-342900">
                        <a:spcBef>
                          <a:spcPts val="0"/>
                        </a:spcBef>
                        <a:spcAft>
                          <a:spcPts val="0"/>
                        </a:spcAft>
                        <a:buFont typeface="Symbol"/>
                        <a:buChar char=""/>
                      </a:pPr>
                      <a:r>
                        <a:rPr lang="en-GB" sz="1200" dirty="0">
                          <a:effectLst/>
                        </a:rPr>
                        <a:t>Intramural fibrin</a:t>
                      </a:r>
                      <a:endParaRPr lang="en-US" sz="1100" dirty="0">
                        <a:effectLst/>
                      </a:endParaRPr>
                    </a:p>
                    <a:p>
                      <a:pPr marL="342900" lvl="0" indent="-342900">
                        <a:spcBef>
                          <a:spcPts val="0"/>
                        </a:spcBef>
                        <a:spcAft>
                          <a:spcPts val="0"/>
                        </a:spcAft>
                        <a:buFont typeface="Symbol"/>
                        <a:buChar char=""/>
                      </a:pPr>
                      <a:r>
                        <a:rPr lang="en-GB" sz="1200" dirty="0">
                          <a:effectLst/>
                        </a:rPr>
                        <a:t>Fragmented red blood cells</a:t>
                      </a:r>
                      <a:endParaRPr lang="en-US" sz="1100" dirty="0">
                        <a:effectLst/>
                      </a:endParaRPr>
                    </a:p>
                    <a:p>
                      <a:pPr marL="457200" marR="0">
                        <a:spcBef>
                          <a:spcPts val="0"/>
                        </a:spcBef>
                        <a:spcAft>
                          <a:spcPts val="0"/>
                        </a:spcAft>
                      </a:pPr>
                      <a:r>
                        <a:rPr lang="en-GB" sz="1200" dirty="0">
                          <a:effectLst/>
                        </a:rPr>
                        <a:t> </a:t>
                      </a:r>
                      <a:endParaRPr lang="en-US" sz="1100" dirty="0">
                        <a:effectLst/>
                        <a:latin typeface="Calibri"/>
                      </a:endParaRPr>
                    </a:p>
                  </a:txBody>
                  <a:tcPr marL="68580" marR="68580" marT="0" marB="0"/>
                </a:tc>
                <a:tc>
                  <a:txBody>
                    <a:bodyPr/>
                    <a:lstStyle/>
                    <a:p>
                      <a:pPr marL="0" marR="0">
                        <a:spcBef>
                          <a:spcPts val="0"/>
                        </a:spcBef>
                        <a:spcAft>
                          <a:spcPts val="0"/>
                        </a:spcAft>
                      </a:pPr>
                      <a:r>
                        <a:rPr lang="en-GB" sz="1200" b="1" dirty="0">
                          <a:effectLst/>
                        </a:rPr>
                        <a:t>Arteries</a:t>
                      </a:r>
                      <a:endParaRPr lang="en-US" sz="1100" b="1" dirty="0">
                        <a:effectLst/>
                      </a:endParaRPr>
                    </a:p>
                    <a:p>
                      <a:pPr marL="342900" lvl="0" indent="-342900">
                        <a:spcBef>
                          <a:spcPts val="0"/>
                        </a:spcBef>
                        <a:spcAft>
                          <a:spcPts val="0"/>
                        </a:spcAft>
                        <a:buFont typeface="Symbol"/>
                        <a:buChar char=""/>
                      </a:pPr>
                      <a:r>
                        <a:rPr lang="en-GB" sz="1200" dirty="0">
                          <a:effectLst/>
                        </a:rPr>
                        <a:t>Fibrous intimal thickening with concentric lamination (onion skin)</a:t>
                      </a:r>
                      <a:endParaRPr lang="en-US" sz="1100" dirty="0">
                        <a:effectLst/>
                      </a:endParaRPr>
                    </a:p>
                    <a:p>
                      <a:pPr marL="0" marR="0">
                        <a:spcBef>
                          <a:spcPts val="0"/>
                        </a:spcBef>
                        <a:spcAft>
                          <a:spcPts val="0"/>
                        </a:spcAft>
                      </a:pPr>
                      <a:r>
                        <a:rPr lang="en-GB" sz="1200" dirty="0">
                          <a:effectLst/>
                        </a:rPr>
                        <a:t> </a:t>
                      </a:r>
                      <a:endParaRPr lang="en-US" sz="1100" dirty="0">
                        <a:effectLst/>
                        <a:latin typeface="Calibri"/>
                        <a:ea typeface="Calibri"/>
                        <a:cs typeface="Times New Roman"/>
                      </a:endParaRPr>
                    </a:p>
                  </a:txBody>
                  <a:tcPr marL="68580" marR="68580" marT="0" marB="0"/>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3754639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err="1"/>
              <a:t>a</a:t>
            </a:r>
            <a:r>
              <a:rPr lang="en-US" dirty="0" err="1"/>
              <a:t>HUS</a:t>
            </a:r>
            <a:r>
              <a:rPr lang="en-US" dirty="0"/>
              <a:t> Case Study</a:t>
            </a:r>
          </a:p>
        </p:txBody>
      </p:sp>
      <p:sp>
        <p:nvSpPr>
          <p:cNvPr id="3" name="Content Placeholder 2"/>
          <p:cNvSpPr>
            <a:spLocks noGrp="1"/>
          </p:cNvSpPr>
          <p:nvPr>
            <p:ph idx="1"/>
          </p:nvPr>
        </p:nvSpPr>
        <p:spPr>
          <a:xfrm>
            <a:off x="381000" y="1112837"/>
            <a:ext cx="8534400" cy="4525963"/>
          </a:xfrm>
        </p:spPr>
        <p:txBody>
          <a:bodyPr>
            <a:normAutofit fontScale="92500" lnSpcReduction="10000"/>
          </a:bodyPr>
          <a:lstStyle/>
          <a:p>
            <a:r>
              <a:rPr lang="en-GB" dirty="0" smtClean="0"/>
              <a:t>30-y.o. male, 2-week history of general malaise, presented with AKI (</a:t>
            </a:r>
            <a:r>
              <a:rPr lang="en-GB" dirty="0"/>
              <a:t>plasma </a:t>
            </a:r>
            <a:r>
              <a:rPr lang="en-GB" dirty="0" smtClean="0"/>
              <a:t>creatinine (Cr) 250 </a:t>
            </a:r>
            <a:r>
              <a:rPr lang="en-GB" dirty="0"/>
              <a:t>µ</a:t>
            </a:r>
            <a:r>
              <a:rPr lang="en-GB" dirty="0" err="1"/>
              <a:t>mol</a:t>
            </a:r>
            <a:r>
              <a:rPr lang="en-GB" dirty="0"/>
              <a:t>/</a:t>
            </a:r>
            <a:r>
              <a:rPr lang="en-GB" dirty="0" smtClean="0"/>
              <a:t>L) </a:t>
            </a:r>
            <a:r>
              <a:rPr lang="en-GB" dirty="0"/>
              <a:t>and </a:t>
            </a:r>
            <a:r>
              <a:rPr lang="en-GB" dirty="0" err="1"/>
              <a:t>microangiopathic</a:t>
            </a:r>
            <a:r>
              <a:rPr lang="en-GB" dirty="0"/>
              <a:t> </a:t>
            </a:r>
            <a:r>
              <a:rPr lang="en-GB" dirty="0" err="1" smtClean="0"/>
              <a:t>hemolytic</a:t>
            </a:r>
            <a:r>
              <a:rPr lang="en-GB" dirty="0" smtClean="0"/>
              <a:t> </a:t>
            </a:r>
            <a:r>
              <a:rPr lang="en-GB" dirty="0" err="1" smtClean="0"/>
              <a:t>anemia</a:t>
            </a:r>
            <a:r>
              <a:rPr lang="en-GB" dirty="0" smtClean="0"/>
              <a:t> (</a:t>
            </a:r>
            <a:r>
              <a:rPr lang="en-GB" dirty="0" err="1" smtClean="0"/>
              <a:t>hemoglobin</a:t>
            </a:r>
            <a:r>
              <a:rPr lang="en-GB" dirty="0" smtClean="0"/>
              <a:t> (</a:t>
            </a:r>
            <a:r>
              <a:rPr lang="en-GB" dirty="0" err="1" smtClean="0"/>
              <a:t>Hb</a:t>
            </a:r>
            <a:r>
              <a:rPr lang="en-GB" dirty="0" smtClean="0"/>
              <a:t>) </a:t>
            </a:r>
            <a:r>
              <a:rPr lang="en-GB" dirty="0"/>
              <a:t>9.5 g/</a:t>
            </a:r>
            <a:r>
              <a:rPr lang="en-GB" dirty="0" err="1" smtClean="0"/>
              <a:t>dL</a:t>
            </a:r>
            <a:r>
              <a:rPr lang="en-GB" dirty="0" smtClean="0"/>
              <a:t> </a:t>
            </a:r>
            <a:r>
              <a:rPr lang="en-GB" dirty="0"/>
              <a:t>and fragmented cells on a peripheral blood film</a:t>
            </a:r>
            <a:r>
              <a:rPr lang="en-GB" dirty="0" smtClean="0"/>
              <a:t>).</a:t>
            </a:r>
          </a:p>
          <a:p>
            <a:r>
              <a:rPr lang="en-GB" dirty="0" smtClean="0"/>
              <a:t>Platelet </a:t>
            </a:r>
            <a:r>
              <a:rPr lang="en-GB" dirty="0"/>
              <a:t>count </a:t>
            </a:r>
            <a:r>
              <a:rPr lang="en-GB" dirty="0" smtClean="0"/>
              <a:t>130 </a:t>
            </a:r>
            <a:r>
              <a:rPr lang="en-GB" dirty="0"/>
              <a:t>x 10</a:t>
            </a:r>
            <a:r>
              <a:rPr lang="en-GB" baseline="30000" dirty="0"/>
              <a:t>9</a:t>
            </a:r>
            <a:r>
              <a:rPr lang="en-GB" dirty="0"/>
              <a:t>/</a:t>
            </a:r>
            <a:r>
              <a:rPr lang="en-GB" dirty="0" smtClean="0"/>
              <a:t>L.</a:t>
            </a:r>
          </a:p>
          <a:p>
            <a:r>
              <a:rPr lang="en-GB" dirty="0" smtClean="0"/>
              <a:t>Renal biopsy showed </a:t>
            </a:r>
            <a:r>
              <a:rPr lang="en-US" dirty="0"/>
              <a:t>endothelial swelling and denudation, mesangiolysis, double contours of the glomerular basement membrane and subendothelial accumulation of electron-lucent, flocculent material.</a:t>
            </a:r>
            <a:endParaRPr lang="en-GB" dirty="0" smtClean="0"/>
          </a:p>
          <a:p>
            <a:r>
              <a:rPr lang="en-US" dirty="0" smtClean="0"/>
              <a:t>No </a:t>
            </a:r>
            <a:r>
              <a:rPr lang="en-US" dirty="0"/>
              <a:t>evidence of intraluminal thrombus. </a:t>
            </a:r>
            <a:endParaRPr lang="en-US" dirty="0" smtClean="0"/>
          </a:p>
          <a:p>
            <a:r>
              <a:rPr lang="en-US" dirty="0" smtClean="0"/>
              <a:t>Patient’s maternal </a:t>
            </a:r>
            <a:r>
              <a:rPr lang="en-US" dirty="0"/>
              <a:t>grandmother had developed kidney failure after the delivery of her second child.</a:t>
            </a:r>
          </a:p>
        </p:txBody>
      </p:sp>
    </p:spTree>
    <p:extLst>
      <p:ext uri="{BB962C8B-B14F-4D97-AF65-F5344CB8AC3E}">
        <p14:creationId xmlns:p14="http://schemas.microsoft.com/office/powerpoint/2010/main" val="1450676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err="1"/>
              <a:t>a</a:t>
            </a:r>
            <a:r>
              <a:rPr lang="en-US" dirty="0" err="1"/>
              <a:t>HUS</a:t>
            </a:r>
            <a:r>
              <a:rPr lang="en-US" dirty="0"/>
              <a:t> Case Study</a:t>
            </a:r>
          </a:p>
        </p:txBody>
      </p:sp>
      <p:sp>
        <p:nvSpPr>
          <p:cNvPr id="3" name="Content Placeholder 2"/>
          <p:cNvSpPr>
            <a:spLocks noGrp="1"/>
          </p:cNvSpPr>
          <p:nvPr>
            <p:ph idx="1"/>
          </p:nvPr>
        </p:nvSpPr>
        <p:spPr>
          <a:xfrm>
            <a:off x="381000" y="960437"/>
            <a:ext cx="8534400" cy="4525963"/>
          </a:xfrm>
        </p:spPr>
        <p:txBody>
          <a:bodyPr/>
          <a:lstStyle/>
          <a:p>
            <a:pPr marL="0" indent="0">
              <a:buNone/>
            </a:pPr>
            <a:r>
              <a:rPr lang="en-US" i="1" dirty="0"/>
              <a:t>Which of the following are correct?</a:t>
            </a:r>
          </a:p>
          <a:p>
            <a:pPr marL="457200" indent="-457200">
              <a:spcAft>
                <a:spcPts val="600"/>
              </a:spcAft>
              <a:buFont typeface="+mj-lt"/>
              <a:buAutoNum type="alphaUcPeriod"/>
            </a:pPr>
            <a:r>
              <a:rPr lang="en-US" dirty="0"/>
              <a:t>The renal biopsy appearances are not compatible with a diagnosis of </a:t>
            </a:r>
            <a:r>
              <a:rPr lang="en-US" dirty="0" err="1" smtClean="0"/>
              <a:t>aHUS</a:t>
            </a:r>
            <a:r>
              <a:rPr lang="en-US" dirty="0" smtClean="0"/>
              <a:t>.</a:t>
            </a:r>
            <a:endParaRPr lang="en-US" dirty="0"/>
          </a:p>
          <a:p>
            <a:pPr marL="457200" indent="-457200">
              <a:spcAft>
                <a:spcPts val="600"/>
              </a:spcAft>
              <a:buFont typeface="+mj-lt"/>
              <a:buAutoNum type="alphaUcPeriod"/>
            </a:pPr>
            <a:r>
              <a:rPr lang="en-US" dirty="0"/>
              <a:t>Screening for secondary causes of a renal thrombotic microangiopathy should be undertaken.</a:t>
            </a:r>
          </a:p>
          <a:p>
            <a:pPr marL="457200" indent="-457200">
              <a:spcAft>
                <a:spcPts val="600"/>
              </a:spcAft>
              <a:buFont typeface="+mj-lt"/>
              <a:buAutoNum type="alphaUcPeriod"/>
            </a:pPr>
            <a:r>
              <a:rPr lang="en-US" dirty="0" smtClean="0"/>
              <a:t>Genetic </a:t>
            </a:r>
            <a:r>
              <a:rPr lang="en-US" dirty="0"/>
              <a:t>screening for inherited complement abnormalities should be undertaken.</a:t>
            </a:r>
          </a:p>
          <a:p>
            <a:pPr marL="457200" indent="-457200">
              <a:spcAft>
                <a:spcPts val="600"/>
              </a:spcAft>
              <a:buFont typeface="+mj-lt"/>
              <a:buAutoNum type="alphaUcPeriod"/>
            </a:pPr>
            <a:r>
              <a:rPr lang="en-US" dirty="0"/>
              <a:t>The family history is not relevant.</a:t>
            </a:r>
          </a:p>
          <a:p>
            <a:pPr marL="457200" indent="-457200">
              <a:spcAft>
                <a:spcPts val="600"/>
              </a:spcAft>
              <a:buFont typeface="+mj-lt"/>
              <a:buAutoNum type="alphaUcPeriod"/>
            </a:pPr>
            <a:r>
              <a:rPr lang="en-US" dirty="0"/>
              <a:t>Treatment with </a:t>
            </a:r>
            <a:r>
              <a:rPr lang="en-US" dirty="0" smtClean="0"/>
              <a:t>high-dose </a:t>
            </a:r>
            <a:r>
              <a:rPr lang="en-US" dirty="0"/>
              <a:t>steroids should be commenced</a:t>
            </a:r>
            <a:r>
              <a:rPr lang="en-US" dirty="0" smtClean="0"/>
              <a:t>.</a:t>
            </a:r>
          </a:p>
          <a:p>
            <a:pPr marL="457200" indent="-457200">
              <a:spcAft>
                <a:spcPts val="600"/>
              </a:spcAft>
              <a:buFont typeface="+mj-lt"/>
              <a:buAutoNum type="alphaUcPeriod"/>
            </a:pPr>
            <a:r>
              <a:rPr lang="en-US" dirty="0" smtClean="0"/>
              <a:t>Both B and C.</a:t>
            </a:r>
          </a:p>
          <a:p>
            <a:pPr marL="457200" indent="-457200">
              <a:spcAft>
                <a:spcPts val="600"/>
              </a:spcAft>
              <a:buFont typeface="+mj-lt"/>
              <a:buAutoNum type="alphaUcPeriod"/>
            </a:pPr>
            <a:r>
              <a:rPr lang="en-US" dirty="0" smtClean="0"/>
              <a:t>Both D and E.</a:t>
            </a:r>
            <a:endParaRPr lang="en-US" dirty="0"/>
          </a:p>
          <a:p>
            <a:endParaRPr lang="en-US" dirty="0"/>
          </a:p>
        </p:txBody>
      </p:sp>
    </p:spTree>
    <p:extLst>
      <p:ext uri="{BB962C8B-B14F-4D97-AF65-F5344CB8AC3E}">
        <p14:creationId xmlns:p14="http://schemas.microsoft.com/office/powerpoint/2010/main" val="1228248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381000" y="1401763"/>
            <a:ext cx="8229600" cy="2400657"/>
          </a:xfrm>
          <a:prstGeom prst="rect">
            <a:avLst/>
          </a:prstGeom>
          <a:solidFill>
            <a:srgbClr val="FFFFFF"/>
          </a:solidFill>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5000" b="0" u="none" cap="small" dirty="0">
                <a:solidFill>
                  <a:srgbClr val="00A261"/>
                </a:solidFill>
                <a:latin typeface="Calibri"/>
              </a:rPr>
              <a:t>Part </a:t>
            </a:r>
            <a:r>
              <a:rPr lang="en-US" sz="5000" cap="small" dirty="0">
                <a:solidFill>
                  <a:srgbClr val="00A261"/>
                </a:solidFill>
                <a:latin typeface="Calibri"/>
              </a:rPr>
              <a:t>3</a:t>
            </a:r>
            <a:r>
              <a:rPr lang="en-US" sz="5000" b="0" u="none" cap="small" dirty="0">
                <a:solidFill>
                  <a:srgbClr val="00A261"/>
                </a:solidFill>
                <a:latin typeface="Calibri"/>
              </a:rPr>
              <a:t>:</a:t>
            </a:r>
            <a:br>
              <a:rPr lang="en-US" sz="5000" b="0" u="none" cap="small" dirty="0">
                <a:solidFill>
                  <a:srgbClr val="00A261"/>
                </a:solidFill>
                <a:latin typeface="Calibri"/>
              </a:rPr>
            </a:br>
            <a:r>
              <a:rPr lang="en-US" sz="5000" b="0" u="none" cap="small" dirty="0">
                <a:solidFill>
                  <a:srgbClr val="2C62A9"/>
                </a:solidFill>
              </a:rPr>
              <a:t>Clinical Phenotype and </a:t>
            </a:r>
            <a:r>
              <a:rPr lang="en-US" sz="5000" b="0" u="none" cap="small" dirty="0" smtClean="0">
                <a:solidFill>
                  <a:srgbClr val="2C62A9"/>
                </a:solidFill>
              </a:rPr>
              <a:t>Assessment: </a:t>
            </a:r>
            <a:r>
              <a:rPr lang="en-US" sz="5000" b="0" u="none" dirty="0" err="1" smtClean="0">
                <a:solidFill>
                  <a:srgbClr val="2C62A9"/>
                </a:solidFill>
              </a:rPr>
              <a:t>a</a:t>
            </a:r>
            <a:r>
              <a:rPr lang="en-US" sz="5000" b="0" u="none" cap="small" dirty="0" err="1" smtClean="0">
                <a:solidFill>
                  <a:srgbClr val="2C62A9"/>
                </a:solidFill>
              </a:rPr>
              <a:t>HUS</a:t>
            </a:r>
            <a:endParaRPr lang="en-US" sz="5000" b="0" u="none" cap="small" dirty="0">
              <a:solidFill>
                <a:srgbClr val="2C62A9"/>
              </a:solidFill>
              <a:latin typeface="Calibri"/>
            </a:endParaRPr>
          </a:p>
        </p:txBody>
      </p:sp>
      <p:sp>
        <p:nvSpPr>
          <p:cNvPr id="4" name="Rectangle 3"/>
          <p:cNvSpPr/>
          <p:nvPr/>
        </p:nvSpPr>
        <p:spPr>
          <a:xfrm>
            <a:off x="457200" y="2286000"/>
            <a:ext cx="7845425" cy="30163"/>
          </a:xfrm>
          <a:prstGeom prst="rect">
            <a:avLst/>
          </a:prstGeom>
          <a:solidFill>
            <a:srgbClr val="2C62A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solidFill>
                <a:srgbClr val="2C62A9"/>
              </a:solidFill>
            </a:endParaRPr>
          </a:p>
        </p:txBody>
      </p:sp>
    </p:spTree>
    <p:extLst>
      <p:ext uri="{BB962C8B-B14F-4D97-AF65-F5344CB8AC3E}">
        <p14:creationId xmlns:p14="http://schemas.microsoft.com/office/powerpoint/2010/main" val="799589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err="1"/>
              <a:t>a</a:t>
            </a:r>
            <a:r>
              <a:rPr lang="en-US" dirty="0" err="1" smtClean="0"/>
              <a:t>HUS</a:t>
            </a:r>
            <a:r>
              <a:rPr lang="en-US" dirty="0" smtClean="0"/>
              <a:t>: Presentation</a:t>
            </a:r>
            <a:endParaRPr lang="en-US" dirty="0"/>
          </a:p>
        </p:txBody>
      </p:sp>
      <p:sp>
        <p:nvSpPr>
          <p:cNvPr id="3" name="Content Placeholder 2"/>
          <p:cNvSpPr>
            <a:spLocks noGrp="1"/>
          </p:cNvSpPr>
          <p:nvPr>
            <p:ph idx="1"/>
          </p:nvPr>
        </p:nvSpPr>
        <p:spPr>
          <a:xfrm>
            <a:off x="457200" y="1143000"/>
            <a:ext cx="8458200" cy="4724400"/>
          </a:xfrm>
        </p:spPr>
        <p:txBody>
          <a:bodyPr>
            <a:normAutofit lnSpcReduction="10000"/>
          </a:bodyPr>
          <a:lstStyle/>
          <a:p>
            <a:r>
              <a:rPr lang="en-US" dirty="0"/>
              <a:t>Current classifications of aHUS reflect a better understanding of disease mechanisms, including the impact of genetic background and etiologic triggers.</a:t>
            </a:r>
          </a:p>
          <a:p>
            <a:r>
              <a:rPr lang="en-US" dirty="0" smtClean="0"/>
              <a:t>Precipitating factors include </a:t>
            </a:r>
            <a:r>
              <a:rPr lang="en-US" dirty="0"/>
              <a:t>autoimmune conditions, transplants, pregnancy, infections, </a:t>
            </a:r>
            <a:r>
              <a:rPr lang="en-US" dirty="0" smtClean="0"/>
              <a:t>drugs, </a:t>
            </a:r>
            <a:r>
              <a:rPr lang="en-US" dirty="0"/>
              <a:t>and metabolic conditions.</a:t>
            </a:r>
          </a:p>
          <a:p>
            <a:r>
              <a:rPr lang="en-US" dirty="0"/>
              <a:t>The time course and persistence of an aHUS episode are not well understood. </a:t>
            </a:r>
          </a:p>
          <a:p>
            <a:r>
              <a:rPr lang="en-US" dirty="0" smtClean="0"/>
              <a:t>Many </a:t>
            </a:r>
            <a:r>
              <a:rPr lang="en-US" dirty="0"/>
              <a:t>patients </a:t>
            </a:r>
            <a:r>
              <a:rPr lang="en-US" dirty="0" smtClean="0"/>
              <a:t>appear to be </a:t>
            </a:r>
            <a:r>
              <a:rPr lang="en-US" dirty="0"/>
              <a:t>at life-long risk for </a:t>
            </a:r>
            <a:r>
              <a:rPr lang="en-US" dirty="0" smtClean="0"/>
              <a:t>the recurrent </a:t>
            </a:r>
            <a:r>
              <a:rPr lang="en-US" dirty="0"/>
              <a:t>acute </a:t>
            </a:r>
            <a:r>
              <a:rPr lang="en-US" dirty="0" smtClean="0"/>
              <a:t>presentation of </a:t>
            </a:r>
            <a:r>
              <a:rPr lang="en-US" dirty="0" err="1" smtClean="0"/>
              <a:t>aHUS</a:t>
            </a:r>
            <a:r>
              <a:rPr lang="en-US" dirty="0" smtClean="0"/>
              <a:t>.</a:t>
            </a:r>
            <a:endParaRPr lang="en-US" dirty="0"/>
          </a:p>
          <a:p>
            <a:r>
              <a:rPr lang="en-US" dirty="0"/>
              <a:t>Disease penetrance for an acute episode of aHUS in carriers of known pathogenic mutations increases with age.</a:t>
            </a:r>
          </a:p>
        </p:txBody>
      </p:sp>
    </p:spTree>
    <p:extLst>
      <p:ext uri="{BB962C8B-B14F-4D97-AF65-F5344CB8AC3E}">
        <p14:creationId xmlns:p14="http://schemas.microsoft.com/office/powerpoint/2010/main" val="634876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err="1"/>
              <a:t>a</a:t>
            </a:r>
            <a:r>
              <a:rPr lang="en-US" dirty="0" err="1" smtClean="0"/>
              <a:t>HUS</a:t>
            </a:r>
            <a:r>
              <a:rPr lang="en-US" dirty="0" smtClean="0"/>
              <a:t>: </a:t>
            </a:r>
            <a:r>
              <a:rPr lang="en-US" dirty="0" err="1" smtClean="0"/>
              <a:t>Extrarenal</a:t>
            </a:r>
            <a:r>
              <a:rPr lang="en-US" dirty="0" smtClean="0"/>
              <a:t> </a:t>
            </a:r>
            <a:r>
              <a:rPr lang="en-US" dirty="0"/>
              <a:t>Manifestations</a:t>
            </a:r>
          </a:p>
        </p:txBody>
      </p:sp>
      <p:sp>
        <p:nvSpPr>
          <p:cNvPr id="3" name="Content Placeholder 2"/>
          <p:cNvSpPr>
            <a:spLocks noGrp="1"/>
          </p:cNvSpPr>
          <p:nvPr>
            <p:ph idx="1"/>
          </p:nvPr>
        </p:nvSpPr>
        <p:spPr/>
        <p:txBody>
          <a:bodyPr/>
          <a:lstStyle/>
          <a:p>
            <a:r>
              <a:rPr lang="en-US" dirty="0" smtClean="0"/>
              <a:t>Extrarenal </a:t>
            </a:r>
            <a:r>
              <a:rPr lang="en-US" dirty="0"/>
              <a:t>manifestations are reported in up to 20% of patients. </a:t>
            </a:r>
          </a:p>
          <a:p>
            <a:r>
              <a:rPr lang="en-US" dirty="0"/>
              <a:t>It is unclear whether these manifestations are a direct consequence of complement activation, TMA, or other factors such as severe hypertension and uremia</a:t>
            </a:r>
            <a:r>
              <a:rPr lang="en-US" dirty="0" smtClean="0"/>
              <a:t>. (</a:t>
            </a:r>
            <a:r>
              <a:rPr lang="en-US" dirty="0" err="1" smtClean="0"/>
              <a:t>Suppl</a:t>
            </a:r>
            <a:r>
              <a:rPr lang="en-US" dirty="0" smtClean="0"/>
              <a:t> Table 1)</a:t>
            </a:r>
            <a:endParaRPr lang="en-US" dirty="0"/>
          </a:p>
        </p:txBody>
      </p:sp>
    </p:spTree>
    <p:extLst>
      <p:ext uri="{BB962C8B-B14F-4D97-AF65-F5344CB8AC3E}">
        <p14:creationId xmlns:p14="http://schemas.microsoft.com/office/powerpoint/2010/main" val="2617548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err="1"/>
              <a:t>a</a:t>
            </a:r>
            <a:r>
              <a:rPr lang="en-US" dirty="0" err="1" smtClean="0"/>
              <a:t>HUS</a:t>
            </a:r>
            <a:r>
              <a:rPr lang="en-US" dirty="0" smtClean="0"/>
              <a:t>: </a:t>
            </a:r>
            <a:r>
              <a:rPr lang="en-US" dirty="0" err="1" smtClean="0"/>
              <a:t>Extrarenal</a:t>
            </a:r>
            <a:r>
              <a:rPr lang="en-US" dirty="0" smtClean="0"/>
              <a:t> </a:t>
            </a:r>
            <a:r>
              <a:rPr lang="en-US" dirty="0"/>
              <a:t>Manifestations</a:t>
            </a:r>
          </a:p>
        </p:txBody>
      </p:sp>
      <p:sp>
        <p:nvSpPr>
          <p:cNvPr id="5" name="Content Placeholder 4"/>
          <p:cNvSpPr>
            <a:spLocks noGrp="1"/>
          </p:cNvSpPr>
          <p:nvPr>
            <p:ph idx="1"/>
          </p:nvPr>
        </p:nvSpPr>
        <p:spPr>
          <a:xfrm>
            <a:off x="457200" y="1295400"/>
            <a:ext cx="8229600" cy="4525963"/>
          </a:xfrm>
        </p:spPr>
        <p:txBody>
          <a:bodyPr/>
          <a:lstStyle/>
          <a:p>
            <a:r>
              <a:rPr lang="en-US" dirty="0" smtClean="0"/>
              <a:t>Digital </a:t>
            </a:r>
            <a:r>
              <a:rPr lang="en-US" dirty="0"/>
              <a:t>gangrene, </a:t>
            </a:r>
            <a:r>
              <a:rPr lang="en-US" dirty="0" smtClean="0"/>
              <a:t>skin</a:t>
            </a:r>
            <a:endParaRPr lang="en-US" dirty="0"/>
          </a:p>
          <a:p>
            <a:r>
              <a:rPr lang="en-US" dirty="0" smtClean="0"/>
              <a:t>Cerebral </a:t>
            </a:r>
            <a:r>
              <a:rPr lang="en-US" dirty="0"/>
              <a:t>artery thrombosis/</a:t>
            </a:r>
            <a:r>
              <a:rPr lang="en-US" dirty="0" smtClean="0"/>
              <a:t>stenosis</a:t>
            </a:r>
            <a:endParaRPr lang="en-US" dirty="0"/>
          </a:p>
          <a:p>
            <a:r>
              <a:rPr lang="en-US" dirty="0" err="1" smtClean="0"/>
              <a:t>Extracerebral</a:t>
            </a:r>
            <a:r>
              <a:rPr lang="en-US" dirty="0" smtClean="0"/>
              <a:t> </a:t>
            </a:r>
            <a:r>
              <a:rPr lang="en-US" dirty="0"/>
              <a:t>artery </a:t>
            </a:r>
            <a:r>
              <a:rPr lang="en-US" dirty="0" smtClean="0"/>
              <a:t>stenosis</a:t>
            </a:r>
            <a:endParaRPr lang="en-US" dirty="0"/>
          </a:p>
          <a:p>
            <a:r>
              <a:rPr lang="en-US" dirty="0" smtClean="0"/>
              <a:t>Cardiac involvement/myocardial infarction</a:t>
            </a:r>
            <a:endParaRPr lang="en-US" dirty="0"/>
          </a:p>
          <a:p>
            <a:r>
              <a:rPr lang="en-US" dirty="0" smtClean="0"/>
              <a:t>Ocular involvement</a:t>
            </a:r>
            <a:endParaRPr lang="en-US" dirty="0"/>
          </a:p>
          <a:p>
            <a:r>
              <a:rPr lang="en-US" dirty="0" smtClean="0"/>
              <a:t>Neurologic involvement</a:t>
            </a:r>
            <a:endParaRPr lang="en-US" dirty="0"/>
          </a:p>
          <a:p>
            <a:r>
              <a:rPr lang="en-US" dirty="0" smtClean="0"/>
              <a:t>Pancreatic</a:t>
            </a:r>
            <a:r>
              <a:rPr lang="en-US" dirty="0"/>
              <a:t>, </a:t>
            </a:r>
            <a:r>
              <a:rPr lang="en-US" dirty="0" smtClean="0"/>
              <a:t>gastrointestinal involvement</a:t>
            </a:r>
            <a:endParaRPr lang="en-US" dirty="0"/>
          </a:p>
          <a:p>
            <a:r>
              <a:rPr lang="en-US" dirty="0" smtClean="0"/>
              <a:t>Pulmonary involvement</a:t>
            </a:r>
            <a:endParaRPr lang="en-US" dirty="0"/>
          </a:p>
          <a:p>
            <a:r>
              <a:rPr lang="en-US" dirty="0" smtClean="0"/>
              <a:t>Intestinal involvement</a:t>
            </a:r>
            <a:endParaRPr lang="en-US" dirty="0"/>
          </a:p>
        </p:txBody>
      </p:sp>
    </p:spTree>
    <p:extLst>
      <p:ext uri="{BB962C8B-B14F-4D97-AF65-F5344CB8AC3E}">
        <p14:creationId xmlns:p14="http://schemas.microsoft.com/office/powerpoint/2010/main" val="341845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err="1"/>
              <a:t>a</a:t>
            </a:r>
            <a:r>
              <a:rPr lang="en-US" dirty="0" err="1" smtClean="0"/>
              <a:t>HUS</a:t>
            </a:r>
            <a:r>
              <a:rPr lang="en-US" dirty="0" smtClean="0"/>
              <a:t>: Laboratory </a:t>
            </a:r>
            <a:r>
              <a:rPr lang="en-US" dirty="0"/>
              <a:t>Analysis</a:t>
            </a:r>
          </a:p>
        </p:txBody>
      </p:sp>
      <p:sp>
        <p:nvSpPr>
          <p:cNvPr id="3" name="Content Placeholder 2"/>
          <p:cNvSpPr>
            <a:spLocks noGrp="1"/>
          </p:cNvSpPr>
          <p:nvPr>
            <p:ph idx="1"/>
          </p:nvPr>
        </p:nvSpPr>
        <p:spPr/>
        <p:txBody>
          <a:bodyPr>
            <a:normAutofit/>
          </a:bodyPr>
          <a:lstStyle/>
          <a:p>
            <a:r>
              <a:rPr lang="en-US" dirty="0"/>
              <a:t>Investigations should focus on determining the underlying etiology and excluding other diagnoses. </a:t>
            </a:r>
          </a:p>
          <a:p>
            <a:r>
              <a:rPr lang="en-US" dirty="0"/>
              <a:t>Measure ADAMTS13 activity to diagnose or exclude thrombotic thrombocytopenic purpura (TTP)</a:t>
            </a:r>
            <a:r>
              <a:rPr lang="en-US" dirty="0" smtClean="0"/>
              <a:t>.</a:t>
            </a:r>
          </a:p>
          <a:p>
            <a:pPr lvl="1">
              <a:buFont typeface="Courier New" panose="02070309020205020404" pitchFamily="49" charset="0"/>
              <a:buChar char="o"/>
            </a:pPr>
            <a:r>
              <a:rPr lang="en-US" dirty="0" smtClean="0"/>
              <a:t>Because the incidence </a:t>
            </a:r>
            <a:r>
              <a:rPr lang="en-US" dirty="0"/>
              <a:t>of </a:t>
            </a:r>
            <a:r>
              <a:rPr lang="en-US" dirty="0" smtClean="0"/>
              <a:t>TTP </a:t>
            </a:r>
            <a:r>
              <a:rPr lang="en-US" dirty="0"/>
              <a:t>is much lower in children than in adults, expert opinion recommends that in children, treatment with eculizumab should not be delayed while ADAMTS13 activity is being determined</a:t>
            </a:r>
            <a:r>
              <a:rPr lang="en-US" dirty="0" smtClean="0"/>
              <a:t>; however</a:t>
            </a:r>
            <a:r>
              <a:rPr lang="en-US" dirty="0"/>
              <a:t>, signs of nonresponse should be carefully monitored</a:t>
            </a:r>
            <a:r>
              <a:rPr lang="en-US" dirty="0" smtClean="0"/>
              <a:t>.</a:t>
            </a:r>
            <a:endParaRPr lang="en-US" dirty="0"/>
          </a:p>
          <a:p>
            <a:r>
              <a:rPr lang="en-US" dirty="0"/>
              <a:t>Investigation for STEC-HUS should be routine in all patients with presumed aHUS.</a:t>
            </a:r>
          </a:p>
          <a:p>
            <a:endParaRPr lang="en-US" dirty="0"/>
          </a:p>
        </p:txBody>
      </p:sp>
    </p:spTree>
    <p:extLst>
      <p:ext uri="{BB962C8B-B14F-4D97-AF65-F5344CB8AC3E}">
        <p14:creationId xmlns:p14="http://schemas.microsoft.com/office/powerpoint/2010/main" val="257375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err="1"/>
              <a:t>a</a:t>
            </a:r>
            <a:r>
              <a:rPr lang="en-US" dirty="0" err="1" smtClean="0"/>
              <a:t>HUS</a:t>
            </a:r>
            <a:r>
              <a:rPr lang="en-US" dirty="0" smtClean="0"/>
              <a:t>: Laboratory </a:t>
            </a:r>
            <a:r>
              <a:rPr lang="en-US" dirty="0"/>
              <a:t>Analysis</a:t>
            </a:r>
          </a:p>
        </p:txBody>
      </p:sp>
      <p:sp>
        <p:nvSpPr>
          <p:cNvPr id="3" name="Content Placeholder 2"/>
          <p:cNvSpPr>
            <a:spLocks noGrp="1"/>
          </p:cNvSpPr>
          <p:nvPr>
            <p:ph idx="1"/>
          </p:nvPr>
        </p:nvSpPr>
        <p:spPr/>
        <p:txBody>
          <a:bodyPr>
            <a:normAutofit/>
          </a:bodyPr>
          <a:lstStyle/>
          <a:p>
            <a:r>
              <a:rPr lang="en-US" dirty="0" smtClean="0"/>
              <a:t>Serum</a:t>
            </a:r>
            <a:r>
              <a:rPr lang="en-US" dirty="0"/>
              <a:t>/plasma levels of complement proteins should be measured in all patients with primary </a:t>
            </a:r>
            <a:r>
              <a:rPr lang="en-US" dirty="0" err="1" smtClean="0"/>
              <a:t>aHUS</a:t>
            </a:r>
            <a:r>
              <a:rPr lang="en-US" dirty="0" smtClean="0"/>
              <a:t> </a:t>
            </a:r>
            <a:r>
              <a:rPr lang="en-US" dirty="0"/>
              <a:t>prior to plasma therapy</a:t>
            </a:r>
            <a:r>
              <a:rPr lang="en-US" dirty="0" smtClean="0"/>
              <a:t>.</a:t>
            </a:r>
          </a:p>
          <a:p>
            <a:pPr lvl="1">
              <a:buFont typeface="Courier New" panose="02070309020205020404" pitchFamily="49" charset="0"/>
              <a:buChar char="o"/>
            </a:pPr>
            <a:r>
              <a:rPr lang="en-US" dirty="0"/>
              <a:t>C3 levels will be low in 30-50% of </a:t>
            </a:r>
            <a:r>
              <a:rPr lang="en-US" dirty="0" err="1"/>
              <a:t>aHUS</a:t>
            </a:r>
            <a:r>
              <a:rPr lang="en-US" dirty="0"/>
              <a:t> </a:t>
            </a:r>
            <a:r>
              <a:rPr lang="en-US" dirty="0" smtClean="0"/>
              <a:t>cases.</a:t>
            </a:r>
          </a:p>
          <a:p>
            <a:pPr lvl="1">
              <a:buFont typeface="Courier New" panose="02070309020205020404" pitchFamily="49" charset="0"/>
              <a:buChar char="o"/>
            </a:pPr>
            <a:r>
              <a:rPr lang="en-US" dirty="0" smtClean="0"/>
              <a:t>Low </a:t>
            </a:r>
            <a:r>
              <a:rPr lang="en-US" dirty="0"/>
              <a:t>C3 levels are also noted in acute STEC-</a:t>
            </a:r>
            <a:r>
              <a:rPr lang="en-US" dirty="0" err="1"/>
              <a:t>aHUS</a:t>
            </a:r>
            <a:r>
              <a:rPr lang="en-US" dirty="0"/>
              <a:t> and pneumococcal </a:t>
            </a:r>
            <a:r>
              <a:rPr lang="en-US" dirty="0" err="1" smtClean="0"/>
              <a:t>aHUS</a:t>
            </a:r>
            <a:r>
              <a:rPr lang="en-US" dirty="0"/>
              <a:t>.</a:t>
            </a:r>
          </a:p>
          <a:p>
            <a:r>
              <a:rPr lang="en-US" dirty="0"/>
              <a:t>Complement split products and assays of complement function can also be obtained, although the significance of some of these assays requires further study.</a:t>
            </a:r>
          </a:p>
        </p:txBody>
      </p:sp>
    </p:spTree>
    <p:extLst>
      <p:ext uri="{BB962C8B-B14F-4D97-AF65-F5344CB8AC3E}">
        <p14:creationId xmlns:p14="http://schemas.microsoft.com/office/powerpoint/2010/main" val="1099763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1295400"/>
            <a:ext cx="8229600" cy="914400"/>
          </a:xfrm>
          <a:prstGeom prst="rect">
            <a:avLst/>
          </a:prstGeom>
        </p:spPr>
        <p:txBody>
          <a:bodyPr/>
          <a:lstStyle>
            <a:lvl1pPr algn="ctr">
              <a:spcBef>
                <a:spcPct val="0"/>
              </a:spcBef>
              <a:buNone/>
              <a:defRPr sz="4000" cap="small">
                <a:solidFill>
                  <a:srgbClr val="2C62A9"/>
                </a:solidFill>
                <a:latin typeface="+mj-lt"/>
                <a:ea typeface="+mj-ea"/>
                <a:cs typeface="+mj-cs"/>
              </a:defRPr>
            </a:lvl1pPr>
          </a:lstStyle>
          <a:p>
            <a:r>
              <a:rPr lang="en-US" dirty="0" smtClean="0"/>
              <a:t>Supported by</a:t>
            </a:r>
            <a:endParaRPr lang="en-US" strike="sngStrike" dirty="0"/>
          </a:p>
        </p:txBody>
      </p:sp>
      <p:pic>
        <p:nvPicPr>
          <p:cNvPr id="2" name="Picture 1" descr="Achillion-Logo-RG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618234"/>
            <a:ext cx="3681984" cy="666221"/>
          </a:xfrm>
          <a:prstGeom prst="rect">
            <a:avLst/>
          </a:prstGeom>
        </p:spPr>
      </p:pic>
      <p:pic>
        <p:nvPicPr>
          <p:cNvPr id="3" name="Picture 2" descr="Alexion-Logo-RGB.png"/>
          <p:cNvPicPr>
            <a:picLocks noChangeAspect="1"/>
          </p:cNvPicPr>
          <p:nvPr/>
        </p:nvPicPr>
        <p:blipFill rotWithShape="1">
          <a:blip r:embed="rId4" cstate="print">
            <a:extLst>
              <a:ext uri="{28A0092B-C50C-407E-A947-70E740481C1C}">
                <a14:useLocalDpi xmlns:a14="http://schemas.microsoft.com/office/drawing/2010/main" val="0"/>
              </a:ext>
            </a:extLst>
          </a:blip>
          <a:srcRect t="24667" b="26901"/>
          <a:stretch/>
        </p:blipFill>
        <p:spPr>
          <a:xfrm>
            <a:off x="902687" y="2590800"/>
            <a:ext cx="3288313" cy="637034"/>
          </a:xfrm>
          <a:prstGeom prst="rect">
            <a:avLst/>
          </a:prstGeom>
        </p:spPr>
      </p:pic>
      <p:sp>
        <p:nvSpPr>
          <p:cNvPr id="4" name="Rectangle 3"/>
          <p:cNvSpPr/>
          <p:nvPr/>
        </p:nvSpPr>
        <p:spPr>
          <a:xfrm>
            <a:off x="685800" y="3581400"/>
            <a:ext cx="81534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t>The </a:t>
            </a:r>
            <a:r>
              <a:rPr lang="en-US" i="1" dirty="0"/>
              <a:t>content of this presentation reflects the position of the authors of the original paper. It does not reflect the official opinion of </a:t>
            </a:r>
            <a:r>
              <a:rPr lang="en-US" i="1" dirty="0" smtClean="0"/>
              <a:t>Alexion or </a:t>
            </a:r>
            <a:r>
              <a:rPr lang="en-US" i="1" smtClean="0"/>
              <a:t>Achillion and </a:t>
            </a:r>
            <a:r>
              <a:rPr lang="en-US" i="1" dirty="0"/>
              <a:t>should not be viewed as a position endorsed by them. Responsibility for the information and views expressed in this presentation lies entirely with the authors.</a:t>
            </a:r>
          </a:p>
        </p:txBody>
      </p:sp>
      <p:sp>
        <p:nvSpPr>
          <p:cNvPr id="5" name="TextBox 4"/>
          <p:cNvSpPr txBox="1"/>
          <p:nvPr/>
        </p:nvSpPr>
        <p:spPr>
          <a:xfrm>
            <a:off x="1295400" y="5867400"/>
            <a:ext cx="4903907" cy="276999"/>
          </a:xfrm>
          <a:prstGeom prst="rect">
            <a:avLst/>
          </a:prstGeom>
          <a:noFill/>
        </p:spPr>
        <p:txBody>
          <a:bodyPr wrap="none" rtlCol="0">
            <a:spAutoFit/>
          </a:bodyPr>
          <a:lstStyle/>
          <a:p>
            <a:r>
              <a:rPr lang="en-US" sz="1200" dirty="0" smtClean="0">
                <a:solidFill>
                  <a:schemeClr val="tx2"/>
                </a:solidFill>
              </a:rPr>
              <a:t>Disclaimer</a:t>
            </a:r>
            <a:r>
              <a:rPr lang="en-US" sz="1200" dirty="0">
                <a:solidFill>
                  <a:schemeClr val="tx2"/>
                </a:solidFill>
              </a:rPr>
              <a:t>:  </a:t>
            </a:r>
            <a:r>
              <a:rPr lang="en-US" sz="1200" dirty="0" smtClean="0">
                <a:solidFill>
                  <a:schemeClr val="tx2"/>
                </a:solidFill>
              </a:rPr>
              <a:t>Eculizumab is not currently approved for the treatment of C3G.</a:t>
            </a:r>
            <a:endParaRPr lang="en-US" sz="1200" dirty="0">
              <a:solidFill>
                <a:schemeClr val="tx2"/>
              </a:solidFill>
            </a:endParaRPr>
          </a:p>
        </p:txBody>
      </p:sp>
    </p:spTree>
    <p:extLst>
      <p:ext uri="{BB962C8B-B14F-4D97-AF65-F5344CB8AC3E}">
        <p14:creationId xmlns:p14="http://schemas.microsoft.com/office/powerpoint/2010/main" val="237395676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err="1"/>
              <a:t>a</a:t>
            </a:r>
            <a:r>
              <a:rPr lang="en-US" dirty="0" err="1"/>
              <a:t>HUS</a:t>
            </a:r>
            <a:r>
              <a:rPr lang="en-US" dirty="0"/>
              <a:t> Case Study</a:t>
            </a:r>
          </a:p>
        </p:txBody>
      </p:sp>
      <p:sp>
        <p:nvSpPr>
          <p:cNvPr id="3" name="Content Placeholder 2"/>
          <p:cNvSpPr>
            <a:spLocks noGrp="1"/>
          </p:cNvSpPr>
          <p:nvPr>
            <p:ph idx="1"/>
          </p:nvPr>
        </p:nvSpPr>
        <p:spPr>
          <a:xfrm>
            <a:off x="381000" y="960437"/>
            <a:ext cx="8534400" cy="4525963"/>
          </a:xfrm>
        </p:spPr>
        <p:txBody>
          <a:bodyPr/>
          <a:lstStyle/>
          <a:p>
            <a:pPr marL="0" indent="0">
              <a:buNone/>
            </a:pPr>
            <a:endParaRPr lang="en-GB" dirty="0"/>
          </a:p>
          <a:p>
            <a:pPr marL="0" indent="0">
              <a:buNone/>
            </a:pPr>
            <a:r>
              <a:rPr lang="en-GB" dirty="0"/>
              <a:t> </a:t>
            </a:r>
            <a:r>
              <a:rPr lang="en-GB" dirty="0" smtClean="0"/>
              <a:t>24-y.o. </a:t>
            </a:r>
            <a:r>
              <a:rPr lang="en-GB" dirty="0"/>
              <a:t>female </a:t>
            </a:r>
            <a:r>
              <a:rPr lang="en-GB" dirty="0" smtClean="0"/>
              <a:t>presented with:</a:t>
            </a:r>
          </a:p>
          <a:p>
            <a:r>
              <a:rPr lang="en-GB" dirty="0" smtClean="0"/>
              <a:t>AKI (Cr 500 </a:t>
            </a:r>
            <a:r>
              <a:rPr lang="en-GB" dirty="0"/>
              <a:t>µ</a:t>
            </a:r>
            <a:r>
              <a:rPr lang="en-GB" dirty="0" err="1"/>
              <a:t>mol</a:t>
            </a:r>
            <a:r>
              <a:rPr lang="en-GB" dirty="0" smtClean="0"/>
              <a:t>/L)</a:t>
            </a:r>
          </a:p>
          <a:p>
            <a:r>
              <a:rPr lang="en-GB" dirty="0" smtClean="0"/>
              <a:t>thrombocytopenia </a:t>
            </a:r>
            <a:r>
              <a:rPr lang="en-GB" dirty="0"/>
              <a:t>(platelet count 50 x 10</a:t>
            </a:r>
            <a:r>
              <a:rPr lang="en-GB" baseline="30000" dirty="0"/>
              <a:t>9</a:t>
            </a:r>
            <a:r>
              <a:rPr lang="en-GB" dirty="0"/>
              <a:t>/L</a:t>
            </a:r>
            <a:r>
              <a:rPr lang="en-GB" dirty="0" smtClean="0"/>
              <a:t>); </a:t>
            </a:r>
            <a:r>
              <a:rPr lang="en-GB" dirty="0"/>
              <a:t>and </a:t>
            </a:r>
            <a:endParaRPr lang="en-GB" dirty="0" smtClean="0"/>
          </a:p>
          <a:p>
            <a:r>
              <a:rPr lang="en-GB" dirty="0" smtClean="0"/>
              <a:t>a </a:t>
            </a:r>
            <a:r>
              <a:rPr lang="en-GB" dirty="0" err="1"/>
              <a:t>microangiopathic</a:t>
            </a:r>
            <a:r>
              <a:rPr lang="en-GB" dirty="0"/>
              <a:t> haemolytic </a:t>
            </a:r>
            <a:r>
              <a:rPr lang="en-GB" dirty="0" smtClean="0"/>
              <a:t>anaemia, </a:t>
            </a:r>
            <a:r>
              <a:rPr lang="en-GB" dirty="0"/>
              <a:t>following a </a:t>
            </a:r>
            <a:r>
              <a:rPr lang="en-GB" dirty="0" smtClean="0"/>
              <a:t>2-week </a:t>
            </a:r>
            <a:r>
              <a:rPr lang="en-GB" dirty="0"/>
              <a:t>history of intermittent </a:t>
            </a:r>
            <a:r>
              <a:rPr lang="en-GB" dirty="0" err="1" smtClean="0"/>
              <a:t>diarrhea</a:t>
            </a:r>
            <a:r>
              <a:rPr lang="en-GB" dirty="0"/>
              <a:t>.  </a:t>
            </a:r>
            <a:endParaRPr lang="en-US" dirty="0"/>
          </a:p>
        </p:txBody>
      </p:sp>
    </p:spTree>
    <p:extLst>
      <p:ext uri="{BB962C8B-B14F-4D97-AF65-F5344CB8AC3E}">
        <p14:creationId xmlns:p14="http://schemas.microsoft.com/office/powerpoint/2010/main" val="3823626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err="1"/>
              <a:t>a</a:t>
            </a:r>
            <a:r>
              <a:rPr lang="en-US" dirty="0" err="1"/>
              <a:t>HUS</a:t>
            </a:r>
            <a:r>
              <a:rPr lang="en-US" dirty="0"/>
              <a:t> Case Study</a:t>
            </a:r>
          </a:p>
        </p:txBody>
      </p:sp>
      <p:sp>
        <p:nvSpPr>
          <p:cNvPr id="3" name="Content Placeholder 2"/>
          <p:cNvSpPr>
            <a:spLocks noGrp="1"/>
          </p:cNvSpPr>
          <p:nvPr>
            <p:ph idx="1"/>
          </p:nvPr>
        </p:nvSpPr>
        <p:spPr>
          <a:xfrm>
            <a:off x="381000" y="960437"/>
            <a:ext cx="8534400" cy="4525963"/>
          </a:xfrm>
        </p:spPr>
        <p:txBody>
          <a:bodyPr/>
          <a:lstStyle/>
          <a:p>
            <a:pPr marL="0" indent="0">
              <a:buNone/>
            </a:pPr>
            <a:r>
              <a:rPr lang="en-US" i="1" dirty="0"/>
              <a:t>Which of the following  investigations should be undertaken to elucidate the cause of </a:t>
            </a:r>
            <a:r>
              <a:rPr lang="en-US" i="1" dirty="0" smtClean="0"/>
              <a:t>illness?</a:t>
            </a:r>
            <a:endParaRPr lang="en-US" i="1" dirty="0"/>
          </a:p>
          <a:p>
            <a:pPr marL="457200" indent="-457200">
              <a:buFont typeface="+mj-lt"/>
              <a:buAutoNum type="alphaUcPeriod"/>
            </a:pPr>
            <a:r>
              <a:rPr lang="en-US" dirty="0" smtClean="0"/>
              <a:t>Measure </a:t>
            </a:r>
            <a:r>
              <a:rPr lang="en-US" dirty="0"/>
              <a:t>serum levels of C3 and </a:t>
            </a:r>
            <a:r>
              <a:rPr lang="en-US" dirty="0" smtClean="0"/>
              <a:t>C4.</a:t>
            </a:r>
            <a:endParaRPr lang="en-US" dirty="0"/>
          </a:p>
          <a:p>
            <a:pPr marL="457200" indent="-457200">
              <a:buFont typeface="+mj-lt"/>
              <a:buAutoNum type="alphaUcPeriod"/>
            </a:pPr>
            <a:r>
              <a:rPr lang="en-US" dirty="0" smtClean="0"/>
              <a:t>Measure </a:t>
            </a:r>
            <a:r>
              <a:rPr lang="en-US" dirty="0"/>
              <a:t>ADAMTS13 </a:t>
            </a:r>
            <a:r>
              <a:rPr lang="en-US" dirty="0" smtClean="0"/>
              <a:t>activity.</a:t>
            </a:r>
            <a:endParaRPr lang="en-US" dirty="0"/>
          </a:p>
          <a:p>
            <a:pPr marL="457200" indent="-457200">
              <a:buFont typeface="+mj-lt"/>
              <a:buAutoNum type="alphaUcPeriod"/>
            </a:pPr>
            <a:r>
              <a:rPr lang="en-US" dirty="0" smtClean="0"/>
              <a:t>Screen </a:t>
            </a:r>
            <a:r>
              <a:rPr lang="en-US" dirty="0"/>
              <a:t>for STEC </a:t>
            </a:r>
            <a:r>
              <a:rPr lang="en-US" dirty="0" smtClean="0"/>
              <a:t>infection.</a:t>
            </a:r>
            <a:endParaRPr lang="en-US" dirty="0"/>
          </a:p>
          <a:p>
            <a:pPr marL="457200" indent="-457200">
              <a:buFont typeface="+mj-lt"/>
              <a:buAutoNum type="alphaUcPeriod"/>
            </a:pPr>
            <a:r>
              <a:rPr lang="en-US" dirty="0" smtClean="0"/>
              <a:t>Screen </a:t>
            </a:r>
            <a:r>
              <a:rPr lang="en-US" dirty="0"/>
              <a:t>for factor H </a:t>
            </a:r>
            <a:r>
              <a:rPr lang="en-US" dirty="0" smtClean="0"/>
              <a:t>autoantibodies.</a:t>
            </a:r>
            <a:endParaRPr lang="en-US" dirty="0"/>
          </a:p>
          <a:p>
            <a:pPr marL="457200" indent="-457200">
              <a:buFont typeface="+mj-lt"/>
              <a:buAutoNum type="alphaUcPeriod"/>
            </a:pPr>
            <a:r>
              <a:rPr lang="en-US" dirty="0" smtClean="0"/>
              <a:t>Screen </a:t>
            </a:r>
            <a:r>
              <a:rPr lang="en-US" dirty="0"/>
              <a:t>for </a:t>
            </a:r>
            <a:r>
              <a:rPr lang="en-US" dirty="0" err="1"/>
              <a:t>anticardiolipin</a:t>
            </a:r>
            <a:r>
              <a:rPr lang="en-US" dirty="0"/>
              <a:t> </a:t>
            </a:r>
            <a:r>
              <a:rPr lang="en-US" dirty="0" smtClean="0"/>
              <a:t>antibodies.</a:t>
            </a:r>
          </a:p>
          <a:p>
            <a:pPr marL="457200" indent="-457200">
              <a:buFont typeface="+mj-lt"/>
              <a:buAutoNum type="alphaUcPeriod"/>
            </a:pPr>
            <a:r>
              <a:rPr lang="en-US" dirty="0" smtClean="0"/>
              <a:t>All of the above.</a:t>
            </a:r>
          </a:p>
          <a:p>
            <a:pPr marL="457200" indent="-457200">
              <a:buFont typeface="+mj-lt"/>
              <a:buAutoNum type="alphaUcPeriod"/>
            </a:pPr>
            <a:r>
              <a:rPr lang="en-US" dirty="0" smtClean="0"/>
              <a:t>None of the above.</a:t>
            </a:r>
            <a:endParaRPr lang="en-US" dirty="0"/>
          </a:p>
          <a:p>
            <a:endParaRPr lang="en-US" dirty="0"/>
          </a:p>
        </p:txBody>
      </p:sp>
    </p:spTree>
    <p:extLst>
      <p:ext uri="{BB962C8B-B14F-4D97-AF65-F5344CB8AC3E}">
        <p14:creationId xmlns:p14="http://schemas.microsoft.com/office/powerpoint/2010/main" val="183250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381000" y="1485543"/>
            <a:ext cx="8229600" cy="2400657"/>
          </a:xfrm>
          <a:prstGeom prst="rect">
            <a:avLst/>
          </a:prstGeom>
          <a:solidFill>
            <a:srgbClr val="FFFFFF"/>
          </a:solidFill>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5000" b="0" u="none" cap="small" dirty="0">
                <a:solidFill>
                  <a:srgbClr val="00A261"/>
                </a:solidFill>
                <a:latin typeface="Calibri"/>
              </a:rPr>
              <a:t>Part </a:t>
            </a:r>
            <a:r>
              <a:rPr lang="en-US" sz="5000" cap="small" dirty="0">
                <a:solidFill>
                  <a:srgbClr val="00A261"/>
                </a:solidFill>
                <a:latin typeface="Calibri"/>
              </a:rPr>
              <a:t>4</a:t>
            </a:r>
            <a:r>
              <a:rPr lang="en-US" sz="5000" b="0" u="none" cap="small" dirty="0">
                <a:solidFill>
                  <a:srgbClr val="00A261"/>
                </a:solidFill>
                <a:latin typeface="Calibri"/>
              </a:rPr>
              <a:t>:</a:t>
            </a:r>
            <a:br>
              <a:rPr lang="en-US" sz="5000" b="0" u="none" cap="small" dirty="0">
                <a:solidFill>
                  <a:srgbClr val="00A261"/>
                </a:solidFill>
                <a:latin typeface="Calibri"/>
              </a:rPr>
            </a:br>
            <a:r>
              <a:rPr lang="en-US" sz="5000" cap="small" dirty="0">
                <a:solidFill>
                  <a:srgbClr val="2C62A9"/>
                </a:solidFill>
              </a:rPr>
              <a:t>G</a:t>
            </a:r>
            <a:r>
              <a:rPr lang="en-US" sz="5000" b="0" u="none" cap="small" dirty="0">
                <a:solidFill>
                  <a:srgbClr val="2C62A9"/>
                </a:solidFill>
              </a:rPr>
              <a:t>enetic and Acquired Drivers of </a:t>
            </a:r>
            <a:r>
              <a:rPr lang="en-US" sz="5000" b="0" u="none" cap="small" dirty="0" smtClean="0">
                <a:solidFill>
                  <a:srgbClr val="2C62A9"/>
                </a:solidFill>
              </a:rPr>
              <a:t>Disease: </a:t>
            </a:r>
            <a:r>
              <a:rPr lang="en-US" sz="5000" dirty="0" err="1" smtClean="0">
                <a:solidFill>
                  <a:srgbClr val="2C62A9"/>
                </a:solidFill>
              </a:rPr>
              <a:t>a</a:t>
            </a:r>
            <a:r>
              <a:rPr lang="en-US" sz="5000" cap="small" dirty="0" err="1" smtClean="0">
                <a:solidFill>
                  <a:srgbClr val="2C62A9"/>
                </a:solidFill>
              </a:rPr>
              <a:t>HUS</a:t>
            </a:r>
            <a:endParaRPr lang="en-US" sz="5000" b="0" u="none" cap="small" dirty="0">
              <a:solidFill>
                <a:srgbClr val="2C62A9"/>
              </a:solidFill>
              <a:latin typeface="Calibri"/>
            </a:endParaRPr>
          </a:p>
        </p:txBody>
      </p:sp>
      <p:sp>
        <p:nvSpPr>
          <p:cNvPr id="4" name="Rectangle 3"/>
          <p:cNvSpPr/>
          <p:nvPr/>
        </p:nvSpPr>
        <p:spPr>
          <a:xfrm>
            <a:off x="457200" y="2286000"/>
            <a:ext cx="7845425" cy="30163"/>
          </a:xfrm>
          <a:prstGeom prst="rect">
            <a:avLst/>
          </a:prstGeom>
          <a:solidFill>
            <a:srgbClr val="2C62A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solidFill>
                <a:srgbClr val="2C62A9"/>
              </a:solidFill>
            </a:endParaRPr>
          </a:p>
        </p:txBody>
      </p:sp>
    </p:spTree>
    <p:extLst>
      <p:ext uri="{BB962C8B-B14F-4D97-AF65-F5344CB8AC3E}">
        <p14:creationId xmlns:p14="http://schemas.microsoft.com/office/powerpoint/2010/main" val="1103839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err="1"/>
              <a:t>a</a:t>
            </a:r>
            <a:r>
              <a:rPr lang="en-US" dirty="0" err="1" smtClean="0"/>
              <a:t>HUS</a:t>
            </a:r>
            <a:r>
              <a:rPr lang="en-US" dirty="0" smtClean="0"/>
              <a:t>: Genetic </a:t>
            </a:r>
            <a:r>
              <a:rPr lang="en-US" dirty="0"/>
              <a:t>Drivers of Disease</a:t>
            </a:r>
          </a:p>
        </p:txBody>
      </p:sp>
      <p:sp>
        <p:nvSpPr>
          <p:cNvPr id="3" name="Content Placeholder 2"/>
          <p:cNvSpPr>
            <a:spLocks noGrp="1"/>
          </p:cNvSpPr>
          <p:nvPr>
            <p:ph idx="1"/>
          </p:nvPr>
        </p:nvSpPr>
        <p:spPr/>
        <p:txBody>
          <a:bodyPr/>
          <a:lstStyle/>
          <a:p>
            <a:r>
              <a:rPr lang="en-US" dirty="0" smtClean="0"/>
              <a:t>Studies </a:t>
            </a:r>
            <a:r>
              <a:rPr lang="en-US" dirty="0"/>
              <a:t>of hundreds of aHUS patients have provided an excellent understanding of genetic drivers of disease, leading to the development of individualized care.</a:t>
            </a:r>
          </a:p>
          <a:p>
            <a:r>
              <a:rPr lang="en-US" dirty="0"/>
              <a:t>Genetic screening and molecular diagnostics, with expert interpretation of the results, should inform therapeutic decisions</a:t>
            </a:r>
            <a:r>
              <a:rPr lang="en-US" dirty="0" smtClean="0"/>
              <a:t>.</a:t>
            </a:r>
            <a:endParaRPr lang="en-US" dirty="0"/>
          </a:p>
        </p:txBody>
      </p:sp>
    </p:spTree>
    <p:extLst>
      <p:ext uri="{BB962C8B-B14F-4D97-AF65-F5344CB8AC3E}">
        <p14:creationId xmlns:p14="http://schemas.microsoft.com/office/powerpoint/2010/main" val="13526479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err="1"/>
              <a:t>a</a:t>
            </a:r>
            <a:r>
              <a:rPr lang="en-US" dirty="0" err="1" smtClean="0"/>
              <a:t>HUS</a:t>
            </a:r>
            <a:r>
              <a:rPr lang="en-US" dirty="0" smtClean="0"/>
              <a:t>: Genetic </a:t>
            </a:r>
            <a:r>
              <a:rPr lang="en-US" dirty="0"/>
              <a:t>Testing</a:t>
            </a:r>
          </a:p>
        </p:txBody>
      </p:sp>
      <p:sp>
        <p:nvSpPr>
          <p:cNvPr id="3" name="Content Placeholder 2"/>
          <p:cNvSpPr>
            <a:spLocks noGrp="1"/>
          </p:cNvSpPr>
          <p:nvPr>
            <p:ph idx="1"/>
          </p:nvPr>
        </p:nvSpPr>
        <p:spPr>
          <a:xfrm>
            <a:off x="457200" y="1219200"/>
            <a:ext cx="8229600" cy="4648200"/>
          </a:xfrm>
        </p:spPr>
        <p:txBody>
          <a:bodyPr>
            <a:normAutofit lnSpcReduction="10000"/>
          </a:bodyPr>
          <a:lstStyle/>
          <a:p>
            <a:r>
              <a:rPr lang="en-US" dirty="0" smtClean="0"/>
              <a:t>The </a:t>
            </a:r>
            <a:r>
              <a:rPr lang="en-US" dirty="0"/>
              <a:t>minimum set of genes that should be screened includes </a:t>
            </a:r>
            <a:r>
              <a:rPr lang="en-US" i="1" dirty="0"/>
              <a:t>CFH</a:t>
            </a:r>
            <a:r>
              <a:rPr lang="en-US" dirty="0"/>
              <a:t>, </a:t>
            </a:r>
            <a:r>
              <a:rPr lang="en-US" i="1" dirty="0"/>
              <a:t>CD46</a:t>
            </a:r>
            <a:r>
              <a:rPr lang="en-US" dirty="0"/>
              <a:t>, </a:t>
            </a:r>
            <a:r>
              <a:rPr lang="en-US" i="1" dirty="0"/>
              <a:t>CFI</a:t>
            </a:r>
            <a:r>
              <a:rPr lang="en-US" dirty="0"/>
              <a:t>, </a:t>
            </a:r>
            <a:r>
              <a:rPr lang="en-US" i="1" dirty="0"/>
              <a:t>C3</a:t>
            </a:r>
            <a:r>
              <a:rPr lang="en-US" dirty="0"/>
              <a:t>, </a:t>
            </a:r>
            <a:r>
              <a:rPr lang="en-US" i="1" dirty="0"/>
              <a:t>CFB</a:t>
            </a:r>
            <a:r>
              <a:rPr lang="en-US" dirty="0"/>
              <a:t>, </a:t>
            </a:r>
            <a:r>
              <a:rPr lang="en-US" i="1" dirty="0"/>
              <a:t>THBD</a:t>
            </a:r>
            <a:r>
              <a:rPr lang="en-US" dirty="0"/>
              <a:t>, </a:t>
            </a:r>
            <a:r>
              <a:rPr lang="en-US" i="1" dirty="0"/>
              <a:t>CFHR1</a:t>
            </a:r>
            <a:r>
              <a:rPr lang="en-US" dirty="0"/>
              <a:t>, </a:t>
            </a:r>
            <a:r>
              <a:rPr lang="en-US" i="1" dirty="0"/>
              <a:t>CFHR5</a:t>
            </a:r>
            <a:r>
              <a:rPr lang="en-US" dirty="0"/>
              <a:t>, and </a:t>
            </a:r>
            <a:r>
              <a:rPr lang="en-US" i="1" dirty="0"/>
              <a:t>DGKE</a:t>
            </a:r>
            <a:r>
              <a:rPr lang="en-US" dirty="0"/>
              <a:t>.</a:t>
            </a:r>
          </a:p>
          <a:p>
            <a:r>
              <a:rPr lang="en-US" dirty="0" smtClean="0"/>
              <a:t>Genetic </a:t>
            </a:r>
            <a:r>
              <a:rPr lang="en-US" dirty="0"/>
              <a:t>testing should also include the risk haplotypes </a:t>
            </a:r>
            <a:r>
              <a:rPr lang="en-US" i="1" dirty="0"/>
              <a:t>CFH-CFHR3</a:t>
            </a:r>
            <a:r>
              <a:rPr lang="en-US" dirty="0"/>
              <a:t> and </a:t>
            </a:r>
            <a:r>
              <a:rPr lang="en-US" i="1" dirty="0" err="1" smtClean="0"/>
              <a:t>MCP</a:t>
            </a:r>
            <a:r>
              <a:rPr lang="en-US" i="1" baseline="-25000" dirty="0" err="1" smtClean="0"/>
              <a:t>ggaac</a:t>
            </a:r>
            <a:r>
              <a:rPr lang="en-US" i="1" dirty="0" smtClean="0"/>
              <a:t> </a:t>
            </a:r>
            <a:r>
              <a:rPr lang="en-US" dirty="0" smtClean="0"/>
              <a:t> </a:t>
            </a:r>
            <a:r>
              <a:rPr lang="en-US" dirty="0"/>
              <a:t>as they modify disease penetrance and severity</a:t>
            </a:r>
            <a:r>
              <a:rPr lang="en-US" dirty="0" smtClean="0"/>
              <a:t>.</a:t>
            </a:r>
          </a:p>
          <a:p>
            <a:pPr lvl="1">
              <a:buFont typeface="Courier New" panose="02070309020205020404" pitchFamily="49" charset="0"/>
              <a:buChar char="o"/>
            </a:pPr>
            <a:r>
              <a:rPr lang="en-US" dirty="0"/>
              <a:t>Delays in obtaining results from genetic or molecular diagnostic studies should not prevent a clinical diagnosis or postpone treatment, as early anticomplement treatment is crucial to preserve renal function and avoid irreversible sequelae</a:t>
            </a:r>
            <a:r>
              <a:rPr lang="en-US" dirty="0" smtClean="0"/>
              <a:t>.</a:t>
            </a:r>
            <a:endParaRPr lang="en-US" dirty="0"/>
          </a:p>
          <a:p>
            <a:r>
              <a:rPr lang="en-US" dirty="0" smtClean="0"/>
              <a:t>Technologies </a:t>
            </a:r>
            <a:r>
              <a:rPr lang="en-US" dirty="0"/>
              <a:t>to detect copy number variation, hybrid genes and other complex genomic rearrangements in the </a:t>
            </a:r>
            <a:r>
              <a:rPr lang="en-US" i="1" dirty="0"/>
              <a:t>CFH/CFHRs</a:t>
            </a:r>
            <a:r>
              <a:rPr lang="en-US" dirty="0"/>
              <a:t> genomic region must be included in the genetic testing</a:t>
            </a:r>
            <a:r>
              <a:rPr lang="en-US" dirty="0" smtClean="0"/>
              <a:t>.</a:t>
            </a:r>
            <a:endParaRPr lang="en-US" dirty="0"/>
          </a:p>
        </p:txBody>
      </p:sp>
    </p:spTree>
    <p:extLst>
      <p:ext uri="{BB962C8B-B14F-4D97-AF65-F5344CB8AC3E}">
        <p14:creationId xmlns:p14="http://schemas.microsoft.com/office/powerpoint/2010/main" val="2304738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err="1"/>
              <a:t>a</a:t>
            </a:r>
            <a:r>
              <a:rPr lang="en-US" dirty="0" err="1" smtClean="0"/>
              <a:t>HUS</a:t>
            </a:r>
            <a:r>
              <a:rPr lang="en-US" dirty="0" smtClean="0"/>
              <a:t>: Genetic </a:t>
            </a:r>
            <a:r>
              <a:rPr lang="en-US" dirty="0"/>
              <a:t>Testing</a:t>
            </a:r>
          </a:p>
        </p:txBody>
      </p:sp>
      <p:sp>
        <p:nvSpPr>
          <p:cNvPr id="3" name="Content Placeholder 2"/>
          <p:cNvSpPr>
            <a:spLocks noGrp="1"/>
          </p:cNvSpPr>
          <p:nvPr>
            <p:ph idx="1"/>
          </p:nvPr>
        </p:nvSpPr>
        <p:spPr/>
        <p:txBody>
          <a:bodyPr/>
          <a:lstStyle/>
          <a:p>
            <a:r>
              <a:rPr lang="en-US" dirty="0"/>
              <a:t>Genetic analysis is essential in living-related kidney donor transplantation.</a:t>
            </a:r>
          </a:p>
          <a:p>
            <a:pPr lvl="1">
              <a:buFont typeface="Courier New" panose="02070309020205020404" pitchFamily="49" charset="0"/>
              <a:buChar char="o"/>
            </a:pPr>
            <a:r>
              <a:rPr lang="en-US" dirty="0" smtClean="0"/>
              <a:t>Transplantation </a:t>
            </a:r>
            <a:r>
              <a:rPr lang="en-US" dirty="0"/>
              <a:t>from living-related kidney donors should only be considered if causative genetic or acquired factors are clearly identified in the recipient and the related donor is free of these factors</a:t>
            </a:r>
            <a:r>
              <a:rPr lang="en-US" dirty="0" smtClean="0"/>
              <a:t>.</a:t>
            </a:r>
          </a:p>
          <a:p>
            <a:r>
              <a:rPr lang="en-US" dirty="0" smtClean="0"/>
              <a:t>Genetic </a:t>
            </a:r>
            <a:r>
              <a:rPr lang="en-US" dirty="0"/>
              <a:t>testing is recommended for patients in whom discontinuation of </a:t>
            </a:r>
            <a:r>
              <a:rPr lang="en-US" dirty="0" smtClean="0"/>
              <a:t>eculizumab </a:t>
            </a:r>
            <a:r>
              <a:rPr lang="en-US" dirty="0"/>
              <a:t>is being considered.</a:t>
            </a:r>
          </a:p>
        </p:txBody>
      </p:sp>
    </p:spTree>
    <p:extLst>
      <p:ext uri="{BB962C8B-B14F-4D97-AF65-F5344CB8AC3E}">
        <p14:creationId xmlns:p14="http://schemas.microsoft.com/office/powerpoint/2010/main" val="42868125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Genetic Variants</a:t>
            </a:r>
          </a:p>
        </p:txBody>
      </p:sp>
      <p:sp>
        <p:nvSpPr>
          <p:cNvPr id="3" name="Content Placeholder 2"/>
          <p:cNvSpPr>
            <a:spLocks noGrp="1"/>
          </p:cNvSpPr>
          <p:nvPr>
            <p:ph idx="1"/>
          </p:nvPr>
        </p:nvSpPr>
        <p:spPr/>
        <p:txBody>
          <a:bodyPr/>
          <a:lstStyle/>
          <a:p>
            <a:r>
              <a:rPr lang="en-US" dirty="0"/>
              <a:t>Genetic variants should be classified as “benign,” “likely benign,” “variant of uncertain significance (VUS),” “likely pathogenic,” or “pathogenic,” following international guidelines.</a:t>
            </a:r>
          </a:p>
          <a:p>
            <a:r>
              <a:rPr lang="en-US" dirty="0" smtClean="0"/>
              <a:t>Pathogenic </a:t>
            </a:r>
            <a:r>
              <a:rPr lang="en-US" dirty="0"/>
              <a:t>variants compromise protection of host endothelial cells and platelets from complement damage/activation</a:t>
            </a:r>
            <a:r>
              <a:rPr lang="en-US" dirty="0" smtClean="0"/>
              <a:t>.</a:t>
            </a: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6084973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err="1"/>
              <a:t>a</a:t>
            </a:r>
            <a:r>
              <a:rPr lang="en-US" dirty="0" err="1" smtClean="0"/>
              <a:t>HUS</a:t>
            </a:r>
            <a:r>
              <a:rPr lang="en-US" dirty="0" smtClean="0"/>
              <a:t>: Acquired </a:t>
            </a:r>
            <a:r>
              <a:rPr lang="en-US" dirty="0"/>
              <a:t>Drivers of Disease</a:t>
            </a:r>
          </a:p>
        </p:txBody>
      </p:sp>
      <p:sp>
        <p:nvSpPr>
          <p:cNvPr id="3" name="Content Placeholder 2"/>
          <p:cNvSpPr>
            <a:spLocks noGrp="1"/>
          </p:cNvSpPr>
          <p:nvPr>
            <p:ph idx="1"/>
          </p:nvPr>
        </p:nvSpPr>
        <p:spPr/>
        <p:txBody>
          <a:bodyPr/>
          <a:lstStyle/>
          <a:p>
            <a:r>
              <a:rPr lang="en-US" dirty="0" smtClean="0"/>
              <a:t>Acquired </a:t>
            </a:r>
            <a:r>
              <a:rPr lang="en-US" dirty="0"/>
              <a:t>drivers of disease are autoantibodies to complement proteins or protein complexes that impair normal function.</a:t>
            </a:r>
          </a:p>
          <a:p>
            <a:r>
              <a:rPr lang="en-US" dirty="0" smtClean="0"/>
              <a:t>The </a:t>
            </a:r>
            <a:r>
              <a:rPr lang="en-US" dirty="0"/>
              <a:t>best-studied acquired drivers are FH autoantibodies, which are usually seen in association with deletion of the </a:t>
            </a:r>
            <a:r>
              <a:rPr lang="en-US" i="1" dirty="0"/>
              <a:t>CFHR3 </a:t>
            </a:r>
            <a:r>
              <a:rPr lang="en-US" dirty="0"/>
              <a:t>and </a:t>
            </a:r>
            <a:r>
              <a:rPr lang="en-US" i="1" dirty="0"/>
              <a:t>CFHR1</a:t>
            </a:r>
            <a:r>
              <a:rPr lang="en-US" dirty="0"/>
              <a:t> genes.</a:t>
            </a:r>
          </a:p>
          <a:p>
            <a:pPr lvl="1">
              <a:buFont typeface="Courier New" panose="02070309020205020404" pitchFamily="49" charset="0"/>
              <a:buChar char="o"/>
            </a:pPr>
            <a:r>
              <a:rPr lang="en-US" dirty="0"/>
              <a:t>The deletion of </a:t>
            </a:r>
            <a:r>
              <a:rPr lang="en-US" i="1" dirty="0"/>
              <a:t>CFHR3</a:t>
            </a:r>
            <a:r>
              <a:rPr lang="en-US" dirty="0"/>
              <a:t> and </a:t>
            </a:r>
            <a:r>
              <a:rPr lang="en-US" i="1" dirty="0"/>
              <a:t>CFHR1</a:t>
            </a:r>
            <a:r>
              <a:rPr lang="en-US" dirty="0"/>
              <a:t> is a common copy number variation that can be identified on genetic testing. </a:t>
            </a:r>
          </a:p>
          <a:p>
            <a:pPr lvl="1">
              <a:buFont typeface="Courier New" panose="02070309020205020404" pitchFamily="49" charset="0"/>
              <a:buChar char="o"/>
            </a:pPr>
            <a:r>
              <a:rPr lang="en-US" dirty="0"/>
              <a:t>The finding of FH autoantibodies should be confirmed in a second sample at least 4 weeks after the initial sample.</a:t>
            </a:r>
          </a:p>
        </p:txBody>
      </p:sp>
    </p:spTree>
    <p:extLst>
      <p:ext uri="{BB962C8B-B14F-4D97-AF65-F5344CB8AC3E}">
        <p14:creationId xmlns:p14="http://schemas.microsoft.com/office/powerpoint/2010/main" val="42716284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err="1"/>
              <a:t>a</a:t>
            </a:r>
            <a:r>
              <a:rPr lang="en-US" dirty="0" err="1" smtClean="0"/>
              <a:t>HUS</a:t>
            </a:r>
            <a:r>
              <a:rPr lang="en-US" dirty="0" smtClean="0"/>
              <a:t>: Acquired </a:t>
            </a:r>
            <a:r>
              <a:rPr lang="en-US" dirty="0"/>
              <a:t>Drivers of Disease</a:t>
            </a:r>
          </a:p>
        </p:txBody>
      </p:sp>
      <p:sp>
        <p:nvSpPr>
          <p:cNvPr id="3" name="Content Placeholder 2"/>
          <p:cNvSpPr>
            <a:spLocks noGrp="1"/>
          </p:cNvSpPr>
          <p:nvPr>
            <p:ph idx="1"/>
          </p:nvPr>
        </p:nvSpPr>
        <p:spPr>
          <a:xfrm>
            <a:off x="457200" y="1447800"/>
            <a:ext cx="8458200" cy="4525963"/>
          </a:xfrm>
        </p:spPr>
        <p:txBody>
          <a:bodyPr/>
          <a:lstStyle/>
          <a:p>
            <a:pPr marL="171450" indent="-171450">
              <a:buFont typeface="Arial"/>
              <a:buChar char="•"/>
            </a:pPr>
            <a:r>
              <a:rPr lang="en-US" dirty="0"/>
              <a:t>Testing should also be performed in the pre-renal transplant period.</a:t>
            </a:r>
          </a:p>
          <a:p>
            <a:pPr marL="171450" indent="-171450">
              <a:buFont typeface="Arial"/>
              <a:buChar char="•"/>
            </a:pPr>
            <a:r>
              <a:rPr lang="en-US" dirty="0"/>
              <a:t>In pediatric patients, FH autoantibody assays should be performed following consensus guidelines: at diagnosis and if positive, at day 7, 14, 28, monthly and one year. </a:t>
            </a:r>
          </a:p>
          <a:p>
            <a:pPr marL="171450" indent="-171450">
              <a:buFont typeface="Arial"/>
              <a:buChar char="•"/>
            </a:pPr>
            <a:r>
              <a:rPr lang="en-US" dirty="0"/>
              <a:t>Relapses of anti-FH associated HUS occur in about 20-25% patients</a:t>
            </a:r>
            <a:r>
              <a:rPr lang="en-US" dirty="0" smtClean="0"/>
              <a:t>.</a:t>
            </a:r>
            <a:endParaRPr lang="en-US" dirty="0"/>
          </a:p>
        </p:txBody>
      </p:sp>
    </p:spTree>
    <p:extLst>
      <p:ext uri="{BB962C8B-B14F-4D97-AF65-F5344CB8AC3E}">
        <p14:creationId xmlns:p14="http://schemas.microsoft.com/office/powerpoint/2010/main" val="5349725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err="1"/>
              <a:t>a</a:t>
            </a:r>
            <a:r>
              <a:rPr lang="en-US" dirty="0" err="1"/>
              <a:t>HUS</a:t>
            </a:r>
            <a:r>
              <a:rPr lang="en-US" dirty="0"/>
              <a:t> Case Study</a:t>
            </a:r>
          </a:p>
        </p:txBody>
      </p:sp>
      <p:sp>
        <p:nvSpPr>
          <p:cNvPr id="3" name="Content Placeholder 2"/>
          <p:cNvSpPr>
            <a:spLocks noGrp="1"/>
          </p:cNvSpPr>
          <p:nvPr>
            <p:ph idx="1"/>
          </p:nvPr>
        </p:nvSpPr>
        <p:spPr>
          <a:xfrm>
            <a:off x="381000" y="1371600"/>
            <a:ext cx="8534400" cy="4114800"/>
          </a:xfrm>
        </p:spPr>
        <p:txBody>
          <a:bodyPr/>
          <a:lstStyle/>
          <a:p>
            <a:r>
              <a:rPr lang="en-GB" dirty="0" smtClean="0"/>
              <a:t>35-y.o. </a:t>
            </a:r>
            <a:r>
              <a:rPr lang="en-GB" dirty="0"/>
              <a:t>female presented with </a:t>
            </a:r>
            <a:r>
              <a:rPr lang="en-GB" dirty="0" smtClean="0"/>
              <a:t>AKI, thrombocytopenia, </a:t>
            </a:r>
            <a:r>
              <a:rPr lang="en-GB" dirty="0"/>
              <a:t>and a </a:t>
            </a:r>
            <a:r>
              <a:rPr lang="en-GB" dirty="0" err="1"/>
              <a:t>microangiopathic</a:t>
            </a:r>
            <a:r>
              <a:rPr lang="en-GB" dirty="0"/>
              <a:t> </a:t>
            </a:r>
            <a:r>
              <a:rPr lang="en-GB" dirty="0" err="1" smtClean="0"/>
              <a:t>hemolytic</a:t>
            </a:r>
            <a:r>
              <a:rPr lang="en-GB" dirty="0" smtClean="0"/>
              <a:t> </a:t>
            </a:r>
            <a:r>
              <a:rPr lang="en-GB" dirty="0" err="1" smtClean="0"/>
              <a:t>anemia</a:t>
            </a:r>
            <a:r>
              <a:rPr lang="en-GB" dirty="0"/>
              <a:t>. </a:t>
            </a:r>
            <a:endParaRPr lang="en-GB" dirty="0" smtClean="0"/>
          </a:p>
          <a:p>
            <a:r>
              <a:rPr lang="en-GB" dirty="0" smtClean="0"/>
              <a:t>Treated </a:t>
            </a:r>
            <a:r>
              <a:rPr lang="en-GB" dirty="0"/>
              <a:t>with eculizumab and made a full recovery.</a:t>
            </a:r>
          </a:p>
          <a:p>
            <a:r>
              <a:rPr lang="en-GB" dirty="0"/>
              <a:t>On genetic </a:t>
            </a:r>
            <a:r>
              <a:rPr lang="en-GB" dirty="0" smtClean="0"/>
              <a:t>screening, </a:t>
            </a:r>
            <a:r>
              <a:rPr lang="en-GB" dirty="0"/>
              <a:t>she was found to carry a heterozygous </a:t>
            </a:r>
            <a:r>
              <a:rPr lang="en-GB" i="1" dirty="0"/>
              <a:t>CFH/CFHR1 </a:t>
            </a:r>
            <a:r>
              <a:rPr lang="en-GB" dirty="0"/>
              <a:t>hybrid gene</a:t>
            </a:r>
            <a:r>
              <a:rPr lang="en-GB" dirty="0" smtClean="0"/>
              <a:t>.</a:t>
            </a:r>
          </a:p>
          <a:p>
            <a:r>
              <a:rPr lang="en-GB" dirty="0" smtClean="0"/>
              <a:t>Family history:</a:t>
            </a:r>
          </a:p>
          <a:p>
            <a:pPr lvl="1" indent="-342900">
              <a:buFont typeface="Wingdings" panose="05000000000000000000" pitchFamily="2" charset="2"/>
              <a:buChar char="§"/>
            </a:pPr>
            <a:r>
              <a:rPr lang="en-GB" dirty="0" smtClean="0"/>
              <a:t>Both parents alive.</a:t>
            </a:r>
          </a:p>
          <a:p>
            <a:pPr lvl="1" indent="-342900">
              <a:buFont typeface="Wingdings" panose="05000000000000000000" pitchFamily="2" charset="2"/>
              <a:buChar char="§"/>
            </a:pPr>
            <a:r>
              <a:rPr lang="en-GB" dirty="0" smtClean="0"/>
              <a:t>Two brothers and 3 sisters.</a:t>
            </a:r>
          </a:p>
          <a:p>
            <a:pPr lvl="1" indent="-342900">
              <a:buFont typeface="Wingdings" panose="05000000000000000000" pitchFamily="2" charset="2"/>
              <a:buChar char="§"/>
            </a:pPr>
            <a:r>
              <a:rPr lang="en-GB" dirty="0" smtClean="0"/>
              <a:t>Two children aged 6 and 2.</a:t>
            </a:r>
            <a:endParaRPr lang="en-US" dirty="0"/>
          </a:p>
        </p:txBody>
      </p:sp>
    </p:spTree>
    <p:extLst>
      <p:ext uri="{BB962C8B-B14F-4D97-AF65-F5344CB8AC3E}">
        <p14:creationId xmlns:p14="http://schemas.microsoft.com/office/powerpoint/2010/main" val="4152007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381000" y="1401763"/>
            <a:ext cx="8229600" cy="1631216"/>
          </a:xfrm>
          <a:prstGeom prst="rect">
            <a:avLst/>
          </a:prstGeom>
          <a:solidFill>
            <a:srgbClr val="FFFFFF"/>
          </a:solidFill>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5000" b="0" u="none" cap="small" dirty="0">
                <a:solidFill>
                  <a:srgbClr val="00A261"/>
                </a:solidFill>
                <a:latin typeface="Calibri"/>
              </a:rPr>
              <a:t>Part 1:</a:t>
            </a:r>
            <a:br>
              <a:rPr lang="en-US" sz="5000" b="0" u="none" cap="small" dirty="0">
                <a:solidFill>
                  <a:srgbClr val="00A261"/>
                </a:solidFill>
                <a:latin typeface="Calibri"/>
              </a:rPr>
            </a:br>
            <a:r>
              <a:rPr lang="en-US" sz="5000" b="0" u="none" cap="small" dirty="0">
                <a:solidFill>
                  <a:srgbClr val="2C62A9"/>
                </a:solidFill>
              </a:rPr>
              <a:t>Introduction</a:t>
            </a:r>
            <a:endParaRPr lang="en-US" sz="5000" b="0" u="none" cap="small" dirty="0">
              <a:solidFill>
                <a:srgbClr val="2C62A9"/>
              </a:solidFill>
              <a:latin typeface="Calibri"/>
            </a:endParaRPr>
          </a:p>
        </p:txBody>
      </p:sp>
      <p:sp>
        <p:nvSpPr>
          <p:cNvPr id="4" name="Rectangle 3"/>
          <p:cNvSpPr/>
          <p:nvPr/>
        </p:nvSpPr>
        <p:spPr>
          <a:xfrm>
            <a:off x="457200" y="2286000"/>
            <a:ext cx="7845425" cy="30163"/>
          </a:xfrm>
          <a:prstGeom prst="rect">
            <a:avLst/>
          </a:prstGeom>
          <a:solidFill>
            <a:srgbClr val="2C62A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solidFill>
                <a:srgbClr val="2C62A9"/>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err="1"/>
              <a:t>a</a:t>
            </a:r>
            <a:r>
              <a:rPr lang="en-US" dirty="0" err="1"/>
              <a:t>HUS</a:t>
            </a:r>
            <a:r>
              <a:rPr lang="en-US" dirty="0"/>
              <a:t> Case Study</a:t>
            </a:r>
          </a:p>
        </p:txBody>
      </p:sp>
      <p:sp>
        <p:nvSpPr>
          <p:cNvPr id="3" name="Content Placeholder 2"/>
          <p:cNvSpPr>
            <a:spLocks noGrp="1"/>
          </p:cNvSpPr>
          <p:nvPr>
            <p:ph idx="1"/>
          </p:nvPr>
        </p:nvSpPr>
        <p:spPr>
          <a:xfrm>
            <a:off x="381000" y="960437"/>
            <a:ext cx="8763000" cy="4525963"/>
          </a:xfrm>
        </p:spPr>
        <p:txBody>
          <a:bodyPr/>
          <a:lstStyle/>
          <a:p>
            <a:pPr marL="0" indent="0">
              <a:buNone/>
            </a:pPr>
            <a:r>
              <a:rPr lang="en-US" i="1" dirty="0"/>
              <a:t>Which of the following are correct?</a:t>
            </a:r>
          </a:p>
          <a:p>
            <a:pPr marL="457200" indent="-457200">
              <a:spcAft>
                <a:spcPts val="0"/>
              </a:spcAft>
              <a:buFont typeface="+mj-lt"/>
              <a:buAutoNum type="alphaUcPeriod"/>
            </a:pPr>
            <a:r>
              <a:rPr lang="en-US" dirty="0"/>
              <a:t>Other members of the family are not at risk of developing </a:t>
            </a:r>
            <a:r>
              <a:rPr lang="en-US" dirty="0" err="1"/>
              <a:t>aHUS</a:t>
            </a:r>
            <a:r>
              <a:rPr lang="en-US" dirty="0"/>
              <a:t>.</a:t>
            </a:r>
          </a:p>
          <a:p>
            <a:pPr marL="457200" indent="-457200">
              <a:spcAft>
                <a:spcPts val="0"/>
              </a:spcAft>
              <a:buFont typeface="+mj-lt"/>
              <a:buAutoNum type="alphaUcPeriod"/>
            </a:pPr>
            <a:r>
              <a:rPr lang="en-US" dirty="0"/>
              <a:t>There is no need to offer screening to other family members for the </a:t>
            </a:r>
            <a:r>
              <a:rPr lang="en-US" i="1" dirty="0"/>
              <a:t>CFH/CFHR1 </a:t>
            </a:r>
            <a:r>
              <a:rPr lang="en-US" dirty="0"/>
              <a:t>hybrid gene.</a:t>
            </a:r>
          </a:p>
          <a:p>
            <a:pPr marL="457200" indent="-457200">
              <a:spcAft>
                <a:spcPts val="0"/>
              </a:spcAft>
              <a:buFont typeface="+mj-lt"/>
              <a:buAutoNum type="alphaUcPeriod"/>
            </a:pPr>
            <a:r>
              <a:rPr lang="en-US" dirty="0"/>
              <a:t>The finding of the </a:t>
            </a:r>
            <a:r>
              <a:rPr lang="en-US" i="1" dirty="0"/>
              <a:t>CFH/CFHR1 </a:t>
            </a:r>
            <a:r>
              <a:rPr lang="en-US" dirty="0"/>
              <a:t>hybrid gene in an unaffected family member has no implications for that individual.</a:t>
            </a:r>
          </a:p>
          <a:p>
            <a:pPr marL="457200" indent="-457200">
              <a:spcAft>
                <a:spcPts val="0"/>
              </a:spcAft>
              <a:buFont typeface="+mj-lt"/>
              <a:buAutoNum type="alphaUcPeriod"/>
            </a:pPr>
            <a:r>
              <a:rPr lang="en-US" dirty="0"/>
              <a:t>Family members should be offered genetic counselling.</a:t>
            </a:r>
          </a:p>
          <a:p>
            <a:pPr marL="457200" indent="-457200">
              <a:spcAft>
                <a:spcPts val="0"/>
              </a:spcAft>
              <a:buFont typeface="+mj-lt"/>
              <a:buAutoNum type="alphaUcPeriod"/>
            </a:pPr>
            <a:r>
              <a:rPr lang="en-US" dirty="0" err="1"/>
              <a:t>aHUS</a:t>
            </a:r>
            <a:r>
              <a:rPr lang="en-US" dirty="0"/>
              <a:t> can present at any age in unaffected carriers of the </a:t>
            </a:r>
            <a:r>
              <a:rPr lang="en-US" i="1" dirty="0"/>
              <a:t>CFH/CFHR1 </a:t>
            </a:r>
            <a:r>
              <a:rPr lang="en-US" dirty="0"/>
              <a:t>hybrid gene</a:t>
            </a:r>
            <a:r>
              <a:rPr lang="en-US" dirty="0" smtClean="0"/>
              <a:t>.</a:t>
            </a:r>
          </a:p>
          <a:p>
            <a:pPr marL="457200" indent="-457200">
              <a:spcAft>
                <a:spcPts val="0"/>
              </a:spcAft>
              <a:buFont typeface="+mj-lt"/>
              <a:buAutoNum type="alphaUcPeriod"/>
            </a:pPr>
            <a:r>
              <a:rPr lang="en-US" dirty="0" smtClean="0"/>
              <a:t>Both A and C.</a:t>
            </a:r>
          </a:p>
          <a:p>
            <a:pPr marL="457200" indent="-457200">
              <a:spcAft>
                <a:spcPts val="0"/>
              </a:spcAft>
              <a:buFont typeface="+mj-lt"/>
              <a:buAutoNum type="alphaUcPeriod"/>
            </a:pPr>
            <a:r>
              <a:rPr lang="en-US" dirty="0" smtClean="0"/>
              <a:t>Both D and E.</a:t>
            </a:r>
            <a:endParaRPr lang="en-US" dirty="0"/>
          </a:p>
          <a:p>
            <a:endParaRPr lang="en-US" dirty="0"/>
          </a:p>
        </p:txBody>
      </p:sp>
    </p:spTree>
    <p:extLst>
      <p:ext uri="{BB962C8B-B14F-4D97-AF65-F5344CB8AC3E}">
        <p14:creationId xmlns:p14="http://schemas.microsoft.com/office/powerpoint/2010/main" val="24390758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381000" y="1401763"/>
            <a:ext cx="8229600" cy="1631216"/>
          </a:xfrm>
          <a:prstGeom prst="rect">
            <a:avLst/>
          </a:prstGeom>
          <a:solidFill>
            <a:srgbClr val="FFFFFF"/>
          </a:solidFill>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5000" b="0" u="none" cap="small" dirty="0">
                <a:solidFill>
                  <a:srgbClr val="00A261"/>
                </a:solidFill>
                <a:latin typeface="Calibri"/>
              </a:rPr>
              <a:t>Part </a:t>
            </a:r>
            <a:r>
              <a:rPr lang="en-US" sz="5000" cap="small" dirty="0">
                <a:solidFill>
                  <a:srgbClr val="00A261"/>
                </a:solidFill>
                <a:latin typeface="Calibri"/>
              </a:rPr>
              <a:t>5</a:t>
            </a:r>
            <a:r>
              <a:rPr lang="en-US" sz="5000" b="0" u="none" cap="small" dirty="0">
                <a:solidFill>
                  <a:srgbClr val="00A261"/>
                </a:solidFill>
                <a:latin typeface="Calibri"/>
              </a:rPr>
              <a:t>:</a:t>
            </a:r>
            <a:br>
              <a:rPr lang="en-US" sz="5000" b="0" u="none" cap="small" dirty="0">
                <a:solidFill>
                  <a:srgbClr val="00A261"/>
                </a:solidFill>
                <a:latin typeface="Calibri"/>
              </a:rPr>
            </a:br>
            <a:r>
              <a:rPr lang="en-US" sz="5000" cap="small" dirty="0">
                <a:solidFill>
                  <a:srgbClr val="2C62A9"/>
                </a:solidFill>
              </a:rPr>
              <a:t>Treatment </a:t>
            </a:r>
            <a:r>
              <a:rPr lang="en-US" sz="5000" cap="small" dirty="0" smtClean="0">
                <a:solidFill>
                  <a:srgbClr val="2C62A9"/>
                </a:solidFill>
              </a:rPr>
              <a:t>Strategies: </a:t>
            </a:r>
            <a:r>
              <a:rPr lang="en-US" sz="5000" dirty="0" err="1" smtClean="0">
                <a:solidFill>
                  <a:srgbClr val="2C62A9"/>
                </a:solidFill>
              </a:rPr>
              <a:t>a</a:t>
            </a:r>
            <a:r>
              <a:rPr lang="en-US" sz="5000" cap="small" dirty="0" err="1" smtClean="0">
                <a:solidFill>
                  <a:srgbClr val="2C62A9"/>
                </a:solidFill>
              </a:rPr>
              <a:t>HUS</a:t>
            </a:r>
            <a:endParaRPr lang="en-US" sz="5000" b="0" u="none" cap="small" dirty="0">
              <a:solidFill>
                <a:srgbClr val="2C62A9"/>
              </a:solidFill>
              <a:latin typeface="Calibri"/>
            </a:endParaRPr>
          </a:p>
        </p:txBody>
      </p:sp>
      <p:sp>
        <p:nvSpPr>
          <p:cNvPr id="4" name="Rectangle 3"/>
          <p:cNvSpPr/>
          <p:nvPr/>
        </p:nvSpPr>
        <p:spPr>
          <a:xfrm>
            <a:off x="457200" y="2286000"/>
            <a:ext cx="7845425" cy="30163"/>
          </a:xfrm>
          <a:prstGeom prst="rect">
            <a:avLst/>
          </a:prstGeom>
          <a:solidFill>
            <a:srgbClr val="2C62A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solidFill>
                <a:srgbClr val="2C62A9"/>
              </a:solidFill>
            </a:endParaRPr>
          </a:p>
        </p:txBody>
      </p:sp>
    </p:spTree>
    <p:extLst>
      <p:ext uri="{BB962C8B-B14F-4D97-AF65-F5344CB8AC3E}">
        <p14:creationId xmlns:p14="http://schemas.microsoft.com/office/powerpoint/2010/main" val="892731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err="1"/>
              <a:t>a</a:t>
            </a:r>
            <a:r>
              <a:rPr lang="en-US" dirty="0" err="1" smtClean="0"/>
              <a:t>HUS</a:t>
            </a:r>
            <a:r>
              <a:rPr lang="en-US" dirty="0" smtClean="0"/>
              <a:t>: Treatment</a:t>
            </a:r>
            <a:endParaRPr lang="en-US" cap="none" dirty="0"/>
          </a:p>
        </p:txBody>
      </p:sp>
      <p:sp>
        <p:nvSpPr>
          <p:cNvPr id="3" name="Content Placeholder 2"/>
          <p:cNvSpPr>
            <a:spLocks noGrp="1"/>
          </p:cNvSpPr>
          <p:nvPr>
            <p:ph idx="1"/>
          </p:nvPr>
        </p:nvSpPr>
        <p:spPr>
          <a:xfrm>
            <a:off x="457200" y="1219200"/>
            <a:ext cx="8229600" cy="4724400"/>
          </a:xfrm>
        </p:spPr>
        <p:txBody>
          <a:bodyPr>
            <a:normAutofit/>
          </a:bodyPr>
          <a:lstStyle/>
          <a:p>
            <a:r>
              <a:rPr lang="en-US" dirty="0"/>
              <a:t>All patients with a clinical diagnosis of primary aHUS are eligible for treatment with eculizumab.</a:t>
            </a:r>
          </a:p>
          <a:p>
            <a:pPr lvl="1">
              <a:buFont typeface="Courier New" panose="02070309020205020404" pitchFamily="49" charset="0"/>
              <a:buChar char="o"/>
            </a:pPr>
            <a:r>
              <a:rPr lang="en-US" dirty="0"/>
              <a:t>The dosing schedule reported in the trials that led to the approval of </a:t>
            </a:r>
            <a:r>
              <a:rPr lang="en-US" dirty="0" err="1"/>
              <a:t>eculizumab</a:t>
            </a:r>
            <a:r>
              <a:rPr lang="en-US" dirty="0"/>
              <a:t> should be followed.</a:t>
            </a:r>
          </a:p>
          <a:p>
            <a:r>
              <a:rPr lang="en-US" dirty="0"/>
              <a:t>Treatment duration is controversial as there is no evidence to support life-long therapy in all aHUS patients</a:t>
            </a:r>
            <a:r>
              <a:rPr lang="en-US" dirty="0" smtClean="0"/>
              <a:t>.</a:t>
            </a:r>
            <a:endParaRPr lang="en-US" dirty="0"/>
          </a:p>
        </p:txBody>
      </p:sp>
    </p:spTree>
    <p:extLst>
      <p:ext uri="{BB962C8B-B14F-4D97-AF65-F5344CB8AC3E}">
        <p14:creationId xmlns:p14="http://schemas.microsoft.com/office/powerpoint/2010/main" val="21429016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err="1"/>
              <a:t>a</a:t>
            </a:r>
            <a:r>
              <a:rPr lang="en-US" dirty="0" err="1" smtClean="0"/>
              <a:t>HUS</a:t>
            </a:r>
            <a:r>
              <a:rPr lang="en-US" dirty="0" smtClean="0"/>
              <a:t>: Treatment</a:t>
            </a:r>
            <a:endParaRPr lang="en-US" cap="none" dirty="0"/>
          </a:p>
        </p:txBody>
      </p:sp>
      <p:sp>
        <p:nvSpPr>
          <p:cNvPr id="3" name="Content Placeholder 2"/>
          <p:cNvSpPr>
            <a:spLocks noGrp="1"/>
          </p:cNvSpPr>
          <p:nvPr>
            <p:ph idx="1"/>
          </p:nvPr>
        </p:nvSpPr>
        <p:spPr>
          <a:xfrm>
            <a:off x="457200" y="1219200"/>
            <a:ext cx="8229600" cy="4724400"/>
          </a:xfrm>
        </p:spPr>
        <p:txBody>
          <a:bodyPr>
            <a:normAutofit lnSpcReduction="10000"/>
          </a:bodyPr>
          <a:lstStyle/>
          <a:p>
            <a:r>
              <a:rPr lang="en-US" dirty="0" smtClean="0"/>
              <a:t>Two </a:t>
            </a:r>
            <a:r>
              <a:rPr lang="en-US" dirty="0"/>
              <a:t>options for long-term dosing have been considered: </a:t>
            </a:r>
          </a:p>
          <a:p>
            <a:pPr lvl="1">
              <a:buFont typeface="Courier New" panose="02070309020205020404" pitchFamily="49" charset="0"/>
              <a:buChar char="o"/>
            </a:pPr>
            <a:r>
              <a:rPr lang="en-US" dirty="0" smtClean="0"/>
              <a:t>The </a:t>
            </a:r>
            <a:r>
              <a:rPr lang="en-US" dirty="0"/>
              <a:t>minimal dose required to achieve complement </a:t>
            </a:r>
            <a:r>
              <a:rPr lang="en-US" dirty="0" smtClean="0"/>
              <a:t>blockade.</a:t>
            </a:r>
            <a:endParaRPr lang="en-US" dirty="0"/>
          </a:p>
          <a:p>
            <a:pPr lvl="1">
              <a:buFont typeface="Courier New" panose="02070309020205020404" pitchFamily="49" charset="0"/>
              <a:buChar char="o"/>
            </a:pPr>
            <a:r>
              <a:rPr lang="en-US" dirty="0"/>
              <a:t>A discontinuation dosing schedule</a:t>
            </a:r>
            <a:r>
              <a:rPr lang="en-US" dirty="0" smtClean="0"/>
              <a:t>.</a:t>
            </a:r>
          </a:p>
          <a:p>
            <a:r>
              <a:rPr lang="en-US" dirty="0"/>
              <a:t>No data exist to support either option, and both require monitoring of complement activity</a:t>
            </a:r>
            <a:r>
              <a:rPr lang="en-US" dirty="0" smtClean="0"/>
              <a:t>.</a:t>
            </a:r>
          </a:p>
          <a:p>
            <a:r>
              <a:rPr lang="en-US" dirty="0"/>
              <a:t>There are </a:t>
            </a:r>
            <a:r>
              <a:rPr lang="en-US" dirty="0" smtClean="0"/>
              <a:t>no data </a:t>
            </a:r>
            <a:r>
              <a:rPr lang="en-US" dirty="0"/>
              <a:t>to inform the frequency of testing</a:t>
            </a:r>
          </a:p>
          <a:p>
            <a:r>
              <a:rPr lang="en-US" dirty="0"/>
              <a:t>Dose reduction or discontinuation require ongoing monitoring of complement </a:t>
            </a:r>
            <a:r>
              <a:rPr lang="en-US" dirty="0" smtClean="0"/>
              <a:t>activity.</a:t>
            </a:r>
          </a:p>
          <a:p>
            <a:r>
              <a:rPr lang="en-US" dirty="0"/>
              <a:t>In patients who have undergone transplant, especially patients who have lost previous allografts, discontinuation is not </a:t>
            </a:r>
            <a:r>
              <a:rPr lang="en-US" dirty="0" smtClean="0"/>
              <a:t>recommended.</a:t>
            </a:r>
            <a:endParaRPr lang="en-US" dirty="0"/>
          </a:p>
        </p:txBody>
      </p:sp>
    </p:spTree>
    <p:extLst>
      <p:ext uri="{BB962C8B-B14F-4D97-AF65-F5344CB8AC3E}">
        <p14:creationId xmlns:p14="http://schemas.microsoft.com/office/powerpoint/2010/main" val="24598963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err="1"/>
              <a:t>a</a:t>
            </a:r>
            <a:r>
              <a:rPr lang="en-US" dirty="0" err="1" smtClean="0"/>
              <a:t>HUS</a:t>
            </a:r>
            <a:r>
              <a:rPr lang="en-US" dirty="0" smtClean="0"/>
              <a:t>: Treatment</a:t>
            </a:r>
            <a:endParaRPr lang="en-US" cap="none" dirty="0"/>
          </a:p>
        </p:txBody>
      </p:sp>
      <p:sp>
        <p:nvSpPr>
          <p:cNvPr id="3" name="Content Placeholder 2"/>
          <p:cNvSpPr>
            <a:spLocks noGrp="1"/>
          </p:cNvSpPr>
          <p:nvPr>
            <p:ph idx="1"/>
          </p:nvPr>
        </p:nvSpPr>
        <p:spPr/>
        <p:txBody>
          <a:bodyPr>
            <a:normAutofit/>
          </a:bodyPr>
          <a:lstStyle/>
          <a:p>
            <a:r>
              <a:rPr lang="en-US" dirty="0"/>
              <a:t>If access to eculizumab is unavailable, plasma therapy can be used.</a:t>
            </a:r>
          </a:p>
          <a:p>
            <a:r>
              <a:rPr lang="en-US" dirty="0"/>
              <a:t>The use of plasma exchange when eculizumab is available may be associated with some </a:t>
            </a:r>
            <a:r>
              <a:rPr lang="en-US" dirty="0" smtClean="0"/>
              <a:t>improvement, </a:t>
            </a:r>
            <a:r>
              <a:rPr lang="en-US" dirty="0"/>
              <a:t>but delaying use of eculizumab may lead to a suboptimal therapeutic outcome. </a:t>
            </a:r>
          </a:p>
          <a:p>
            <a:pPr>
              <a:spcAft>
                <a:spcPts val="0"/>
              </a:spcAft>
            </a:pPr>
            <a:r>
              <a:rPr lang="en-US" dirty="0"/>
              <a:t>Eculizumab increases the risk of meningococcal infection. </a:t>
            </a:r>
          </a:p>
          <a:p>
            <a:pPr lvl="1">
              <a:spcAft>
                <a:spcPts val="600"/>
              </a:spcAft>
              <a:buFont typeface="Courier New" panose="02070309020205020404" pitchFamily="49" charset="0"/>
              <a:buChar char="o"/>
            </a:pPr>
            <a:r>
              <a:rPr lang="en-US" dirty="0"/>
              <a:t>Patients should receive vaccination against meningococcus (including Type B); however, vaccination should not delay the start of eculizumab therapy. </a:t>
            </a:r>
          </a:p>
          <a:p>
            <a:pPr lvl="1">
              <a:spcAft>
                <a:spcPts val="600"/>
              </a:spcAft>
              <a:buFont typeface="Courier New" panose="02070309020205020404" pitchFamily="49" charset="0"/>
              <a:buChar char="o"/>
            </a:pPr>
            <a:r>
              <a:rPr lang="en-US" dirty="0"/>
              <a:t>Antibiotic prophylaxis is mandated during the first 2 weeks.</a:t>
            </a:r>
          </a:p>
        </p:txBody>
      </p:sp>
    </p:spTree>
    <p:extLst>
      <p:ext uri="{BB962C8B-B14F-4D97-AF65-F5344CB8AC3E}">
        <p14:creationId xmlns:p14="http://schemas.microsoft.com/office/powerpoint/2010/main" val="35105435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err="1"/>
              <a:t>a</a:t>
            </a:r>
            <a:r>
              <a:rPr lang="en-US" dirty="0" err="1" smtClean="0"/>
              <a:t>HUS</a:t>
            </a:r>
            <a:r>
              <a:rPr lang="en-US" dirty="0" smtClean="0"/>
              <a:t> Treatment</a:t>
            </a:r>
            <a:r>
              <a:rPr lang="en-US" dirty="0"/>
              <a:t>: </a:t>
            </a:r>
            <a:r>
              <a:rPr lang="en-US" dirty="0" smtClean="0"/>
              <a:t>Transplant</a:t>
            </a:r>
            <a:endParaRPr lang="en-US" dirty="0"/>
          </a:p>
        </p:txBody>
      </p:sp>
      <p:sp>
        <p:nvSpPr>
          <p:cNvPr id="3" name="Content Placeholder 2"/>
          <p:cNvSpPr>
            <a:spLocks noGrp="1"/>
          </p:cNvSpPr>
          <p:nvPr>
            <p:ph idx="1"/>
          </p:nvPr>
        </p:nvSpPr>
        <p:spPr/>
        <p:txBody>
          <a:bodyPr/>
          <a:lstStyle/>
          <a:p>
            <a:r>
              <a:rPr lang="en-US" dirty="0"/>
              <a:t>Kidney transplantation should be delayed for at least 6 months after the start of dialysis as limited renal recovery is possible several months after starting eculizumab.</a:t>
            </a:r>
          </a:p>
          <a:p>
            <a:r>
              <a:rPr lang="en-US" dirty="0"/>
              <a:t>Living-related kidney donation carries a risk for recurrence in the recipient and a risk of </a:t>
            </a:r>
            <a:r>
              <a:rPr lang="en-US" i="1" dirty="0"/>
              <a:t>de novo</a:t>
            </a:r>
            <a:r>
              <a:rPr lang="en-US" dirty="0"/>
              <a:t> disease in the donor should the donor carry an at-risk genetic variant.</a:t>
            </a:r>
          </a:p>
          <a:p>
            <a:r>
              <a:rPr lang="en-US" dirty="0"/>
              <a:t>Liver transplant remains an option in patients with liver-derived complement protein abnormalities, in particular for renal transplant recipients with uncontrolled disease activity despite eculizumab therapy.</a:t>
            </a:r>
          </a:p>
        </p:txBody>
      </p:sp>
    </p:spTree>
    <p:extLst>
      <p:ext uri="{BB962C8B-B14F-4D97-AF65-F5344CB8AC3E}">
        <p14:creationId xmlns:p14="http://schemas.microsoft.com/office/powerpoint/2010/main" val="4816972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312802192"/>
              </p:ext>
            </p:extLst>
          </p:nvPr>
        </p:nvGraphicFramePr>
        <p:xfrm>
          <a:off x="1962933" y="494500"/>
          <a:ext cx="5839460" cy="55035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352319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err="1"/>
              <a:t>a</a:t>
            </a:r>
            <a:r>
              <a:rPr lang="en-US" dirty="0" err="1" smtClean="0"/>
              <a:t>HUS</a:t>
            </a:r>
            <a:r>
              <a:rPr lang="en-US" dirty="0" smtClean="0"/>
              <a:t> Case </a:t>
            </a:r>
            <a:r>
              <a:rPr lang="en-US" dirty="0"/>
              <a:t>Study</a:t>
            </a:r>
          </a:p>
        </p:txBody>
      </p:sp>
      <p:sp>
        <p:nvSpPr>
          <p:cNvPr id="3" name="Content Placeholder 2"/>
          <p:cNvSpPr>
            <a:spLocks noGrp="1"/>
          </p:cNvSpPr>
          <p:nvPr>
            <p:ph idx="1"/>
          </p:nvPr>
        </p:nvSpPr>
        <p:spPr>
          <a:xfrm>
            <a:off x="381000" y="1265237"/>
            <a:ext cx="8534400" cy="4525963"/>
          </a:xfrm>
        </p:spPr>
        <p:txBody>
          <a:bodyPr/>
          <a:lstStyle/>
          <a:p>
            <a:r>
              <a:rPr lang="en-US" dirty="0" smtClean="0"/>
              <a:t>44-y.o. male on hemodialysis </a:t>
            </a:r>
            <a:r>
              <a:rPr lang="en-US" dirty="0"/>
              <a:t>for 15 </a:t>
            </a:r>
            <a:r>
              <a:rPr lang="en-US" dirty="0" smtClean="0"/>
              <a:t>years.</a:t>
            </a:r>
          </a:p>
          <a:p>
            <a:r>
              <a:rPr lang="en-US" dirty="0" smtClean="0"/>
              <a:t>Primary </a:t>
            </a:r>
            <a:r>
              <a:rPr lang="en-US" dirty="0"/>
              <a:t>renal disease is </a:t>
            </a:r>
            <a:r>
              <a:rPr lang="en-US" dirty="0" err="1"/>
              <a:t>aHUS</a:t>
            </a:r>
            <a:r>
              <a:rPr lang="en-US" dirty="0"/>
              <a:t>.  </a:t>
            </a:r>
            <a:endParaRPr lang="en-US" dirty="0" smtClean="0"/>
          </a:p>
          <a:p>
            <a:r>
              <a:rPr lang="en-US" dirty="0" smtClean="0"/>
              <a:t>Received two cadaver </a:t>
            </a:r>
            <a:r>
              <a:rPr lang="en-US" dirty="0"/>
              <a:t>renal </a:t>
            </a:r>
            <a:r>
              <a:rPr lang="en-US" dirty="0" smtClean="0"/>
              <a:t>transplants, </a:t>
            </a:r>
            <a:r>
              <a:rPr lang="en-US" dirty="0"/>
              <a:t>both of which were lost within </a:t>
            </a:r>
            <a:r>
              <a:rPr lang="en-US" dirty="0" smtClean="0"/>
              <a:t>3 months </a:t>
            </a:r>
            <a:r>
              <a:rPr lang="en-US" dirty="0"/>
              <a:t>of transplantation to recurrent disease despite treatment with plasma exchange.  </a:t>
            </a:r>
            <a:endParaRPr lang="en-US" dirty="0" smtClean="0"/>
          </a:p>
          <a:p>
            <a:r>
              <a:rPr lang="en-US" dirty="0" smtClean="0"/>
              <a:t>Genetic </a:t>
            </a:r>
            <a:r>
              <a:rPr lang="en-US" dirty="0"/>
              <a:t>screening </a:t>
            </a:r>
            <a:r>
              <a:rPr lang="en-US" dirty="0" smtClean="0"/>
              <a:t>showed </a:t>
            </a:r>
            <a:r>
              <a:rPr lang="en-US" dirty="0"/>
              <a:t>a heterozygous mutation in factor </a:t>
            </a:r>
            <a:r>
              <a:rPr lang="en-US" dirty="0" smtClean="0"/>
              <a:t>H, </a:t>
            </a:r>
            <a:r>
              <a:rPr lang="en-US" dirty="0"/>
              <a:t>which has been reported previously in </a:t>
            </a:r>
            <a:r>
              <a:rPr lang="en-US" dirty="0" smtClean="0"/>
              <a:t>six other </a:t>
            </a:r>
            <a:r>
              <a:rPr lang="en-US" dirty="0"/>
              <a:t>patients with </a:t>
            </a:r>
            <a:r>
              <a:rPr lang="en-US" dirty="0" err="1"/>
              <a:t>aHUS</a:t>
            </a:r>
            <a:r>
              <a:rPr lang="en-US" dirty="0"/>
              <a:t>. </a:t>
            </a:r>
            <a:endParaRPr lang="en-US" dirty="0" smtClean="0"/>
          </a:p>
          <a:p>
            <a:r>
              <a:rPr lang="en-US" dirty="0" smtClean="0"/>
              <a:t>Being </a:t>
            </a:r>
            <a:r>
              <a:rPr lang="en-US" dirty="0"/>
              <a:t>considered for a third transplant.</a:t>
            </a:r>
            <a:endParaRPr lang="en-GB" dirty="0"/>
          </a:p>
        </p:txBody>
      </p:sp>
    </p:spTree>
    <p:extLst>
      <p:ext uri="{BB962C8B-B14F-4D97-AF65-F5344CB8AC3E}">
        <p14:creationId xmlns:p14="http://schemas.microsoft.com/office/powerpoint/2010/main" val="20449731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err="1"/>
              <a:t>a</a:t>
            </a:r>
            <a:r>
              <a:rPr lang="en-US" dirty="0" err="1" smtClean="0"/>
              <a:t>HUS</a:t>
            </a:r>
            <a:r>
              <a:rPr lang="en-US" dirty="0" smtClean="0"/>
              <a:t> Case </a:t>
            </a:r>
            <a:r>
              <a:rPr lang="en-US" dirty="0"/>
              <a:t>Study</a:t>
            </a:r>
          </a:p>
        </p:txBody>
      </p:sp>
      <p:sp>
        <p:nvSpPr>
          <p:cNvPr id="3" name="Content Placeholder 2"/>
          <p:cNvSpPr>
            <a:spLocks noGrp="1"/>
          </p:cNvSpPr>
          <p:nvPr>
            <p:ph idx="1"/>
          </p:nvPr>
        </p:nvSpPr>
        <p:spPr>
          <a:xfrm>
            <a:off x="381000" y="960437"/>
            <a:ext cx="8534400" cy="4525963"/>
          </a:xfrm>
        </p:spPr>
        <p:txBody>
          <a:bodyPr/>
          <a:lstStyle/>
          <a:p>
            <a:pPr marL="0" indent="0">
              <a:buNone/>
            </a:pPr>
            <a:r>
              <a:rPr lang="en-US" i="1" dirty="0"/>
              <a:t>Which of the following are correct?</a:t>
            </a:r>
          </a:p>
          <a:p>
            <a:pPr marL="457200" indent="-457200">
              <a:buFont typeface="+mj-lt"/>
              <a:buAutoNum type="alphaUcPeriod"/>
            </a:pPr>
            <a:r>
              <a:rPr lang="en-US" dirty="0"/>
              <a:t>Prophylactic use of eculizumab immediately before and then long-term after the transplant is unlikely to prevent disease recurrence in the transplanted kidney.</a:t>
            </a:r>
          </a:p>
          <a:p>
            <a:pPr marL="457200" indent="-457200">
              <a:buFont typeface="+mj-lt"/>
              <a:buAutoNum type="alphaUcPeriod"/>
            </a:pPr>
            <a:r>
              <a:rPr lang="en-US" dirty="0"/>
              <a:t>Prophylactic plasma exchange immediately before and then long-term after the transplant is highly likely to prevent disease  recurrence after the transplant.</a:t>
            </a:r>
          </a:p>
          <a:p>
            <a:pPr marL="457200" indent="-457200">
              <a:buFont typeface="+mj-lt"/>
              <a:buAutoNum type="alphaUcPeriod"/>
            </a:pPr>
            <a:r>
              <a:rPr lang="en-US" dirty="0"/>
              <a:t>A </a:t>
            </a:r>
            <a:r>
              <a:rPr lang="en-US" dirty="0" smtClean="0"/>
              <a:t>living-related </a:t>
            </a:r>
            <a:r>
              <a:rPr lang="en-US" dirty="0"/>
              <a:t>transplant should not be considered under any circumstances.</a:t>
            </a:r>
          </a:p>
          <a:p>
            <a:pPr marL="457200" indent="-457200">
              <a:buFont typeface="+mj-lt"/>
              <a:buAutoNum type="alphaUcPeriod"/>
            </a:pPr>
            <a:r>
              <a:rPr lang="en-US" dirty="0"/>
              <a:t>If he receives prophylactic </a:t>
            </a:r>
            <a:r>
              <a:rPr lang="en-US" dirty="0" smtClean="0"/>
              <a:t>eculizumab, </a:t>
            </a:r>
            <a:r>
              <a:rPr lang="en-US" dirty="0"/>
              <a:t>he should be vaccinated against meningococcus.</a:t>
            </a:r>
          </a:p>
          <a:p>
            <a:endParaRPr lang="en-US" dirty="0"/>
          </a:p>
        </p:txBody>
      </p:sp>
    </p:spTree>
    <p:extLst>
      <p:ext uri="{BB962C8B-B14F-4D97-AF65-F5344CB8AC3E}">
        <p14:creationId xmlns:p14="http://schemas.microsoft.com/office/powerpoint/2010/main" val="17244161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15400" cy="1143000"/>
          </a:xfrm>
        </p:spPr>
        <p:txBody>
          <a:bodyPr/>
          <a:lstStyle/>
          <a:p>
            <a:r>
              <a:rPr lang="en-US" sz="3600" cap="none" dirty="0" err="1"/>
              <a:t>a</a:t>
            </a:r>
            <a:r>
              <a:rPr lang="en-US" sz="3600" dirty="0" err="1" smtClean="0"/>
              <a:t>HUS</a:t>
            </a:r>
            <a:r>
              <a:rPr lang="en-US" sz="3600" dirty="0" smtClean="0"/>
              <a:t> Research </a:t>
            </a:r>
            <a:r>
              <a:rPr lang="en-US" sz="3600" dirty="0"/>
              <a:t>Recommendations: Summary</a:t>
            </a:r>
          </a:p>
        </p:txBody>
      </p:sp>
      <p:sp>
        <p:nvSpPr>
          <p:cNvPr id="3" name="Content Placeholder 2"/>
          <p:cNvSpPr>
            <a:spLocks noGrp="1"/>
          </p:cNvSpPr>
          <p:nvPr>
            <p:ph idx="1"/>
          </p:nvPr>
        </p:nvSpPr>
        <p:spPr>
          <a:xfrm>
            <a:off x="457200" y="1066800"/>
            <a:ext cx="8229600" cy="4800600"/>
          </a:xfrm>
        </p:spPr>
        <p:txBody>
          <a:bodyPr/>
          <a:lstStyle/>
          <a:p>
            <a:pPr lvl="1">
              <a:buFont typeface="Courier New" panose="02070309020205020404" pitchFamily="49" charset="0"/>
              <a:buChar char="o"/>
            </a:pPr>
            <a:r>
              <a:rPr lang="en-US" dirty="0" smtClean="0"/>
              <a:t>A </a:t>
            </a:r>
            <a:r>
              <a:rPr lang="en-US" dirty="0"/>
              <a:t>comparative study of biopsies from patients with well-documented malignant hypertension and patients with well-documented alternative complement pathway </a:t>
            </a:r>
            <a:r>
              <a:rPr lang="en-US" dirty="0" smtClean="0"/>
              <a:t>disease.</a:t>
            </a:r>
            <a:endParaRPr lang="en-US" dirty="0"/>
          </a:p>
          <a:p>
            <a:pPr lvl="1">
              <a:buFont typeface="Courier New" panose="02070309020205020404" pitchFamily="49" charset="0"/>
              <a:buChar char="o"/>
            </a:pPr>
            <a:r>
              <a:rPr lang="en-US" dirty="0"/>
              <a:t>A longitudinal study of patients with features of chronic microangiopathy on biopsy but without a history of acute </a:t>
            </a:r>
            <a:r>
              <a:rPr lang="en-US" dirty="0" smtClean="0"/>
              <a:t>presentation.</a:t>
            </a:r>
          </a:p>
          <a:p>
            <a:r>
              <a:rPr lang="en-US" dirty="0"/>
              <a:t>Clinical </a:t>
            </a:r>
            <a:r>
              <a:rPr lang="en-US" dirty="0" smtClean="0"/>
              <a:t>studies</a:t>
            </a:r>
            <a:endParaRPr lang="en-US" dirty="0"/>
          </a:p>
          <a:p>
            <a:pPr lvl="1">
              <a:spcAft>
                <a:spcPts val="0"/>
              </a:spcAft>
              <a:buFont typeface="Courier New" panose="02070309020205020404" pitchFamily="49" charset="0"/>
              <a:buChar char="o"/>
            </a:pPr>
            <a:r>
              <a:rPr lang="en-US" dirty="0"/>
              <a:t>Define how complement biomarkers correlate with current or impending </a:t>
            </a:r>
            <a:r>
              <a:rPr lang="en-US" dirty="0" err="1"/>
              <a:t>aHUS</a:t>
            </a:r>
            <a:r>
              <a:rPr lang="en-US" dirty="0"/>
              <a:t> relapse and/or renal involvement.</a:t>
            </a:r>
          </a:p>
          <a:p>
            <a:pPr lvl="1">
              <a:spcAft>
                <a:spcPts val="0"/>
              </a:spcAft>
              <a:buFont typeface="Courier New" panose="02070309020205020404" pitchFamily="49" charset="0"/>
              <a:buChar char="o"/>
            </a:pPr>
            <a:r>
              <a:rPr lang="en-US" dirty="0"/>
              <a:t>Identify risk factors for relapse upon cessation of anti-complement therapy.</a:t>
            </a:r>
          </a:p>
          <a:p>
            <a:pPr lvl="1">
              <a:spcAft>
                <a:spcPts val="0"/>
              </a:spcAft>
              <a:buFont typeface="Courier New" panose="02070309020205020404" pitchFamily="49" charset="0"/>
              <a:buChar char="o"/>
            </a:pPr>
            <a:r>
              <a:rPr lang="en-US" dirty="0"/>
              <a:t>Identify alternative anti-complement therapeutics.</a:t>
            </a:r>
          </a:p>
        </p:txBody>
      </p:sp>
    </p:spTree>
    <p:extLst>
      <p:ext uri="{BB962C8B-B14F-4D97-AF65-F5344CB8AC3E}">
        <p14:creationId xmlns:p14="http://schemas.microsoft.com/office/powerpoint/2010/main" val="3848958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Roles of Complement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1392" y="990600"/>
            <a:ext cx="5002213" cy="493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181600" y="5867400"/>
            <a:ext cx="3733800" cy="276999"/>
          </a:xfrm>
          <a:prstGeom prst="rect">
            <a:avLst/>
          </a:prstGeom>
          <a:noFill/>
        </p:spPr>
        <p:txBody>
          <a:bodyPr wrap="square" rtlCol="0">
            <a:spAutoFit/>
          </a:bodyPr>
          <a:lstStyle/>
          <a:p>
            <a:r>
              <a:rPr lang="da-DK" sz="1200" dirty="0">
                <a:solidFill>
                  <a:schemeClr val="tx2"/>
                </a:solidFill>
              </a:rPr>
              <a:t>Ricklin D, et al. Nat Rev Nephrol 12: 383-401, 2016.</a:t>
            </a:r>
            <a:endParaRPr lang="en-US" sz="1200" dirty="0">
              <a:solidFill>
                <a:schemeClr val="tx2"/>
              </a:solidFill>
            </a:endParaRPr>
          </a:p>
        </p:txBody>
      </p:sp>
    </p:spTree>
    <p:extLst>
      <p:ext uri="{BB962C8B-B14F-4D97-AF65-F5344CB8AC3E}">
        <p14:creationId xmlns:p14="http://schemas.microsoft.com/office/powerpoint/2010/main" val="10034220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2286000"/>
            <a:ext cx="7845425" cy="30163"/>
          </a:xfrm>
          <a:prstGeom prst="rect">
            <a:avLst/>
          </a:prstGeom>
          <a:solidFill>
            <a:srgbClr val="2C62A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solidFill>
                <a:srgbClr val="2C62A9"/>
              </a:solidFill>
            </a:endParaRPr>
          </a:p>
        </p:txBody>
      </p:sp>
      <p:sp>
        <p:nvSpPr>
          <p:cNvPr id="6" name="Title 5"/>
          <p:cNvSpPr>
            <a:spLocks noGrp="1"/>
          </p:cNvSpPr>
          <p:nvPr>
            <p:ph type="ctrTitle"/>
          </p:nvPr>
        </p:nvSpPr>
        <p:spPr/>
        <p:txBody>
          <a:bodyPr/>
          <a:lstStyle/>
          <a:p>
            <a:r>
              <a:rPr lang="en-US" dirty="0" smtClean="0"/>
              <a:t>SECTION B</a:t>
            </a:r>
            <a:endParaRPr lang="en-US" dirty="0"/>
          </a:p>
        </p:txBody>
      </p:sp>
      <p:sp>
        <p:nvSpPr>
          <p:cNvPr id="7" name="Subtitle 6"/>
          <p:cNvSpPr>
            <a:spLocks noGrp="1"/>
          </p:cNvSpPr>
          <p:nvPr>
            <p:ph type="subTitle" idx="1"/>
          </p:nvPr>
        </p:nvSpPr>
        <p:spPr/>
        <p:txBody>
          <a:bodyPr/>
          <a:lstStyle/>
          <a:p>
            <a:r>
              <a:rPr lang="en-US" dirty="0" smtClean="0"/>
              <a:t>C3 Glomerulopathy (C3G)</a:t>
            </a:r>
            <a:endParaRPr lang="en-US" dirty="0"/>
          </a:p>
        </p:txBody>
      </p:sp>
    </p:spTree>
    <p:extLst>
      <p:ext uri="{BB962C8B-B14F-4D97-AF65-F5344CB8AC3E}">
        <p14:creationId xmlns:p14="http://schemas.microsoft.com/office/powerpoint/2010/main" val="33694301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381000" y="1401763"/>
            <a:ext cx="8229600" cy="1631216"/>
          </a:xfrm>
          <a:prstGeom prst="rect">
            <a:avLst/>
          </a:prstGeom>
          <a:solidFill>
            <a:srgbClr val="FFFFFF"/>
          </a:solidFill>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5000" b="0" u="none" cap="small" dirty="0">
                <a:solidFill>
                  <a:srgbClr val="00A261"/>
                </a:solidFill>
                <a:latin typeface="Calibri"/>
              </a:rPr>
              <a:t>Part 2:</a:t>
            </a:r>
            <a:br>
              <a:rPr lang="en-US" sz="5000" b="0" u="none" cap="small" dirty="0">
                <a:solidFill>
                  <a:srgbClr val="00A261"/>
                </a:solidFill>
                <a:latin typeface="Calibri"/>
              </a:rPr>
            </a:br>
            <a:r>
              <a:rPr lang="en-US" sz="5000" b="0" u="none" cap="small" dirty="0">
                <a:solidFill>
                  <a:srgbClr val="2C62A9"/>
                </a:solidFill>
              </a:rPr>
              <a:t>Renal </a:t>
            </a:r>
            <a:r>
              <a:rPr lang="en-US" sz="5000" b="0" u="none" cap="small" dirty="0" smtClean="0">
                <a:solidFill>
                  <a:srgbClr val="2C62A9"/>
                </a:solidFill>
              </a:rPr>
              <a:t>Pathology: </a:t>
            </a:r>
            <a:r>
              <a:rPr lang="en-US" sz="5000" b="0" u="none" dirty="0" smtClean="0">
                <a:solidFill>
                  <a:srgbClr val="2C62A9"/>
                </a:solidFill>
              </a:rPr>
              <a:t>C3G</a:t>
            </a:r>
            <a:endParaRPr lang="en-US" sz="5000" b="0" u="none" cap="small" dirty="0">
              <a:solidFill>
                <a:srgbClr val="2C62A9"/>
              </a:solidFill>
              <a:latin typeface="Calibri"/>
            </a:endParaRPr>
          </a:p>
        </p:txBody>
      </p:sp>
      <p:sp>
        <p:nvSpPr>
          <p:cNvPr id="4" name="Rectangle 3"/>
          <p:cNvSpPr/>
          <p:nvPr/>
        </p:nvSpPr>
        <p:spPr>
          <a:xfrm>
            <a:off x="457200" y="2286000"/>
            <a:ext cx="7845425" cy="30163"/>
          </a:xfrm>
          <a:prstGeom prst="rect">
            <a:avLst/>
          </a:prstGeom>
          <a:solidFill>
            <a:srgbClr val="2C62A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solidFill>
                <a:srgbClr val="2C62A9"/>
              </a:solidFill>
            </a:endParaRPr>
          </a:p>
        </p:txBody>
      </p:sp>
    </p:spTree>
    <p:extLst>
      <p:ext uri="{BB962C8B-B14F-4D97-AF65-F5344CB8AC3E}">
        <p14:creationId xmlns:p14="http://schemas.microsoft.com/office/powerpoint/2010/main" val="4989481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C3G Pathology</a:t>
            </a:r>
            <a:endParaRPr lang="en-US" dirty="0"/>
          </a:p>
        </p:txBody>
      </p:sp>
      <p:sp>
        <p:nvSpPr>
          <p:cNvPr id="3" name="Content Placeholder 2"/>
          <p:cNvSpPr>
            <a:spLocks noGrp="1"/>
          </p:cNvSpPr>
          <p:nvPr>
            <p:ph idx="1"/>
          </p:nvPr>
        </p:nvSpPr>
        <p:spPr/>
        <p:txBody>
          <a:bodyPr/>
          <a:lstStyle/>
          <a:p>
            <a:r>
              <a:rPr lang="en-US" dirty="0"/>
              <a:t>The C3G disease spectrum is caused by abnormal control of complement activation, deposition or degradation that results in predominant glomerular C3 fragment deposition.</a:t>
            </a:r>
          </a:p>
          <a:p>
            <a:r>
              <a:rPr lang="en-US" dirty="0"/>
              <a:t>A renal biopsy using immunofluorescence (IF) is required to diagnose C3G.</a:t>
            </a:r>
          </a:p>
          <a:p>
            <a:r>
              <a:rPr lang="en-US" dirty="0"/>
              <a:t>Electron microscopy (EM) is used to sub-classify C3G as DDD or C3GN</a:t>
            </a:r>
            <a:r>
              <a:rPr lang="en-US" dirty="0" smtClean="0"/>
              <a:t>.</a:t>
            </a:r>
            <a:endParaRPr lang="en-US" dirty="0"/>
          </a:p>
        </p:txBody>
      </p:sp>
    </p:spTree>
    <p:extLst>
      <p:ext uri="{BB962C8B-B14F-4D97-AF65-F5344CB8AC3E}">
        <p14:creationId xmlns:p14="http://schemas.microsoft.com/office/powerpoint/2010/main" val="19500499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Morphological </a:t>
            </a:r>
            <a:r>
              <a:rPr lang="en-US" dirty="0" smtClean="0"/>
              <a:t>Features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99299726"/>
              </p:ext>
            </p:extLst>
          </p:nvPr>
        </p:nvGraphicFramePr>
        <p:xfrm>
          <a:off x="762000" y="1371600"/>
          <a:ext cx="7696200" cy="4328160"/>
        </p:xfrm>
        <a:graphic>
          <a:graphicData uri="http://schemas.openxmlformats.org/drawingml/2006/table">
            <a:tbl>
              <a:tblPr bandRow="1">
                <a:tableStyleId>{5C22544A-7EE6-4342-B048-85BDC9FD1C3A}</a:tableStyleId>
              </a:tblPr>
              <a:tblGrid>
                <a:gridCol w="7696200">
                  <a:extLst>
                    <a:ext uri="{9D8B030D-6E8A-4147-A177-3AD203B41FA5}">
                      <a16:colId xmlns="" xmlns:a16="http://schemas.microsoft.com/office/drawing/2014/main" val="20000"/>
                    </a:ext>
                  </a:extLst>
                </a:gridCol>
              </a:tblGrid>
              <a:tr h="2612572">
                <a:tc>
                  <a:txBody>
                    <a:bodyPr/>
                    <a:lstStyle/>
                    <a:p>
                      <a:r>
                        <a:rPr lang="en-GB" sz="1400" b="1" kern="1200" dirty="0">
                          <a:solidFill>
                            <a:schemeClr val="dk1"/>
                          </a:solidFill>
                          <a:effectLst/>
                          <a:latin typeface="+mn-lt"/>
                          <a:ea typeface="+mn-ea"/>
                          <a:cs typeface="+mn-cs"/>
                        </a:rPr>
                        <a:t>Light Microscopy</a:t>
                      </a:r>
                      <a:r>
                        <a:rPr lang="en-GB" sz="1400" kern="1200" dirty="0">
                          <a:solidFill>
                            <a:schemeClr val="dk1"/>
                          </a:solidFill>
                          <a:effectLst/>
                          <a:latin typeface="+mn-lt"/>
                          <a:ea typeface="+mn-ea"/>
                          <a:cs typeface="+mn-cs"/>
                        </a:rPr>
                        <a:t> </a:t>
                      </a:r>
                      <a:endParaRPr lang="en-US" sz="1400" kern="1200" dirty="0">
                        <a:solidFill>
                          <a:schemeClr val="dk1"/>
                        </a:solidFill>
                        <a:effectLst/>
                        <a:latin typeface="+mn-lt"/>
                        <a:ea typeface="+mn-ea"/>
                        <a:cs typeface="+mn-cs"/>
                      </a:endParaRPr>
                    </a:p>
                    <a:p>
                      <a:r>
                        <a:rPr lang="en-GB" sz="1400" i="1" kern="1200" dirty="0">
                          <a:solidFill>
                            <a:schemeClr val="dk1"/>
                          </a:solidFill>
                          <a:effectLst/>
                          <a:latin typeface="+mn-lt"/>
                          <a:ea typeface="+mn-ea"/>
                          <a:cs typeface="+mn-cs"/>
                        </a:rPr>
                        <a:t>Active lesions</a:t>
                      </a:r>
                      <a:endParaRPr lang="en-US" sz="1400" kern="1200" dirty="0">
                        <a:solidFill>
                          <a:schemeClr val="dk1"/>
                        </a:solidFill>
                        <a:effectLst/>
                        <a:latin typeface="+mn-lt"/>
                        <a:ea typeface="+mn-ea"/>
                        <a:cs typeface="+mn-cs"/>
                      </a:endParaRPr>
                    </a:p>
                    <a:p>
                      <a:pPr marL="285750" lvl="0" indent="-285750">
                        <a:buFont typeface="Arial"/>
                        <a:buChar char="•"/>
                      </a:pPr>
                      <a:r>
                        <a:rPr lang="en-GB" sz="1400" kern="1200" dirty="0">
                          <a:solidFill>
                            <a:schemeClr val="dk1"/>
                          </a:solidFill>
                          <a:effectLst/>
                          <a:latin typeface="+mn-lt"/>
                          <a:ea typeface="+mn-ea"/>
                          <a:cs typeface="+mn-cs"/>
                        </a:rPr>
                        <a:t>Mesangial expansion with or without </a:t>
                      </a:r>
                      <a:r>
                        <a:rPr lang="en-GB" sz="1400" kern="1200" dirty="0" err="1">
                          <a:solidFill>
                            <a:schemeClr val="dk1"/>
                          </a:solidFill>
                          <a:effectLst/>
                          <a:latin typeface="+mn-lt"/>
                          <a:ea typeface="+mn-ea"/>
                          <a:cs typeface="+mn-cs"/>
                        </a:rPr>
                        <a:t>hypercellularity</a:t>
                      </a:r>
                      <a:endParaRPr lang="en-US" sz="1400" kern="1200" dirty="0">
                        <a:solidFill>
                          <a:schemeClr val="dk1"/>
                        </a:solidFill>
                        <a:effectLst/>
                        <a:latin typeface="+mn-lt"/>
                        <a:ea typeface="+mn-ea"/>
                        <a:cs typeface="+mn-cs"/>
                      </a:endParaRPr>
                    </a:p>
                    <a:p>
                      <a:pPr marL="285750" lvl="0" indent="-285750">
                        <a:buFont typeface="Arial"/>
                        <a:buChar char="•"/>
                      </a:pPr>
                      <a:r>
                        <a:rPr lang="en-GB" sz="1400" kern="1200" dirty="0" err="1">
                          <a:solidFill>
                            <a:schemeClr val="dk1"/>
                          </a:solidFill>
                          <a:effectLst/>
                          <a:latin typeface="+mn-lt"/>
                          <a:ea typeface="+mn-ea"/>
                          <a:cs typeface="+mn-cs"/>
                        </a:rPr>
                        <a:t>Endocapillary</a:t>
                      </a:r>
                      <a:r>
                        <a:rPr lang="en-GB" sz="1400" kern="1200" dirty="0">
                          <a:solidFill>
                            <a:schemeClr val="dk1"/>
                          </a:solidFill>
                          <a:effectLst/>
                          <a:latin typeface="+mn-lt"/>
                          <a:ea typeface="+mn-ea"/>
                          <a:cs typeface="+mn-cs"/>
                        </a:rPr>
                        <a:t> </a:t>
                      </a:r>
                      <a:r>
                        <a:rPr lang="en-GB" sz="1400" kern="1200" dirty="0" err="1">
                          <a:solidFill>
                            <a:schemeClr val="dk1"/>
                          </a:solidFill>
                          <a:effectLst/>
                          <a:latin typeface="+mn-lt"/>
                          <a:ea typeface="+mn-ea"/>
                          <a:cs typeface="+mn-cs"/>
                        </a:rPr>
                        <a:t>hypercellularity</a:t>
                      </a:r>
                      <a:r>
                        <a:rPr lang="en-GB" sz="1400" kern="1200" dirty="0">
                          <a:solidFill>
                            <a:schemeClr val="dk1"/>
                          </a:solidFill>
                          <a:effectLst/>
                          <a:latin typeface="+mn-lt"/>
                          <a:ea typeface="+mn-ea"/>
                          <a:cs typeface="+mn-cs"/>
                        </a:rPr>
                        <a:t> including monocytes and/or neutrophils</a:t>
                      </a:r>
                      <a:endParaRPr lang="en-US" sz="1400" kern="1200" dirty="0">
                        <a:solidFill>
                          <a:schemeClr val="dk1"/>
                        </a:solidFill>
                        <a:effectLst/>
                        <a:latin typeface="+mn-lt"/>
                        <a:ea typeface="+mn-ea"/>
                        <a:cs typeface="+mn-cs"/>
                      </a:endParaRPr>
                    </a:p>
                    <a:p>
                      <a:pPr marL="285750" lvl="0" indent="-285750">
                        <a:buFont typeface="Arial"/>
                        <a:buChar char="•"/>
                      </a:pPr>
                      <a:r>
                        <a:rPr lang="en-GB" sz="1400" kern="1200" dirty="0">
                          <a:solidFill>
                            <a:schemeClr val="dk1"/>
                          </a:solidFill>
                          <a:effectLst/>
                          <a:latin typeface="+mn-lt"/>
                          <a:ea typeface="+mn-ea"/>
                          <a:cs typeface="+mn-cs"/>
                        </a:rPr>
                        <a:t>Capillary wall thickening with double contours (the combination of capillary wall thickening and mesangial increase is referred to as a </a:t>
                      </a:r>
                      <a:r>
                        <a:rPr lang="en-GB" sz="1400" kern="1200" dirty="0" err="1">
                          <a:solidFill>
                            <a:schemeClr val="dk1"/>
                          </a:solidFill>
                          <a:effectLst/>
                          <a:latin typeface="+mn-lt"/>
                          <a:ea typeface="+mn-ea"/>
                          <a:cs typeface="+mn-cs"/>
                        </a:rPr>
                        <a:t>membranoproliferative</a:t>
                      </a:r>
                      <a:r>
                        <a:rPr lang="en-GB" sz="1400" kern="1200" dirty="0">
                          <a:solidFill>
                            <a:schemeClr val="dk1"/>
                          </a:solidFill>
                          <a:effectLst/>
                          <a:latin typeface="+mn-lt"/>
                          <a:ea typeface="+mn-ea"/>
                          <a:cs typeface="+mn-cs"/>
                        </a:rPr>
                        <a:t> pattern)</a:t>
                      </a:r>
                      <a:endParaRPr lang="en-US" sz="1400" kern="1200" dirty="0">
                        <a:solidFill>
                          <a:schemeClr val="dk1"/>
                        </a:solidFill>
                        <a:effectLst/>
                        <a:latin typeface="+mn-lt"/>
                        <a:ea typeface="+mn-ea"/>
                        <a:cs typeface="+mn-cs"/>
                      </a:endParaRPr>
                    </a:p>
                    <a:p>
                      <a:pPr marL="285750" lvl="0" indent="-285750">
                        <a:buFont typeface="Arial"/>
                        <a:buChar char="•"/>
                      </a:pPr>
                      <a:r>
                        <a:rPr lang="en-GB" sz="1400" kern="1200" dirty="0">
                          <a:solidFill>
                            <a:schemeClr val="dk1"/>
                          </a:solidFill>
                          <a:effectLst/>
                          <a:latin typeface="+mn-lt"/>
                          <a:ea typeface="+mn-ea"/>
                          <a:cs typeface="+mn-cs"/>
                        </a:rPr>
                        <a:t>Necrosis</a:t>
                      </a:r>
                      <a:endParaRPr lang="en-US" sz="1400" kern="1200" dirty="0">
                        <a:solidFill>
                          <a:schemeClr val="dk1"/>
                        </a:solidFill>
                        <a:effectLst/>
                        <a:latin typeface="+mn-lt"/>
                        <a:ea typeface="+mn-ea"/>
                        <a:cs typeface="+mn-cs"/>
                      </a:endParaRPr>
                    </a:p>
                    <a:p>
                      <a:pPr marL="285750" lvl="0" indent="-285750">
                        <a:buFont typeface="Arial"/>
                        <a:buChar char="•"/>
                      </a:pPr>
                      <a:r>
                        <a:rPr lang="en-GB" sz="1400" kern="1200" dirty="0">
                          <a:solidFill>
                            <a:schemeClr val="dk1"/>
                          </a:solidFill>
                          <a:effectLst/>
                          <a:latin typeface="+mn-lt"/>
                          <a:ea typeface="+mn-ea"/>
                          <a:cs typeface="+mn-cs"/>
                        </a:rPr>
                        <a:t>Cellular/</a:t>
                      </a:r>
                      <a:r>
                        <a:rPr lang="en-GB" sz="1400" kern="1200" dirty="0" err="1">
                          <a:solidFill>
                            <a:schemeClr val="dk1"/>
                          </a:solidFill>
                          <a:effectLst/>
                          <a:latin typeface="+mn-lt"/>
                          <a:ea typeface="+mn-ea"/>
                          <a:cs typeface="+mn-cs"/>
                        </a:rPr>
                        <a:t>fibrocellular</a:t>
                      </a:r>
                      <a:r>
                        <a:rPr lang="en-GB" sz="1400" kern="1200" dirty="0">
                          <a:solidFill>
                            <a:schemeClr val="dk1"/>
                          </a:solidFill>
                          <a:effectLst/>
                          <a:latin typeface="+mn-lt"/>
                          <a:ea typeface="+mn-ea"/>
                          <a:cs typeface="+mn-cs"/>
                        </a:rPr>
                        <a:t> crescents</a:t>
                      </a:r>
                      <a:endParaRPr lang="en-US" sz="1400" kern="1200" dirty="0">
                        <a:solidFill>
                          <a:schemeClr val="dk1"/>
                        </a:solidFill>
                        <a:effectLst/>
                        <a:latin typeface="+mn-lt"/>
                        <a:ea typeface="+mn-ea"/>
                        <a:cs typeface="+mn-cs"/>
                      </a:endParaRPr>
                    </a:p>
                    <a:p>
                      <a:r>
                        <a:rPr lang="en-GB" sz="1400" kern="1200" dirty="0">
                          <a:solidFill>
                            <a:schemeClr val="dk1"/>
                          </a:solidFill>
                          <a:effectLst/>
                          <a:latin typeface="+mn-lt"/>
                          <a:ea typeface="+mn-ea"/>
                          <a:cs typeface="+mn-cs"/>
                        </a:rPr>
                        <a:t> </a:t>
                      </a:r>
                      <a:endParaRPr lang="en-US" sz="1400" kern="1200" dirty="0">
                        <a:solidFill>
                          <a:schemeClr val="dk1"/>
                        </a:solidFill>
                        <a:effectLst/>
                        <a:latin typeface="+mn-lt"/>
                        <a:ea typeface="+mn-ea"/>
                        <a:cs typeface="+mn-cs"/>
                      </a:endParaRPr>
                    </a:p>
                    <a:p>
                      <a:r>
                        <a:rPr lang="en-GB" sz="1400" i="1" kern="1200" dirty="0">
                          <a:solidFill>
                            <a:schemeClr val="dk1"/>
                          </a:solidFill>
                          <a:effectLst/>
                          <a:latin typeface="+mn-lt"/>
                          <a:ea typeface="+mn-ea"/>
                          <a:cs typeface="+mn-cs"/>
                        </a:rPr>
                        <a:t>Chronic lesions</a:t>
                      </a:r>
                      <a:endParaRPr lang="en-US" sz="1400" kern="1200" dirty="0">
                        <a:solidFill>
                          <a:schemeClr val="dk1"/>
                        </a:solidFill>
                        <a:effectLst/>
                        <a:latin typeface="+mn-lt"/>
                        <a:ea typeface="+mn-ea"/>
                        <a:cs typeface="+mn-cs"/>
                      </a:endParaRPr>
                    </a:p>
                    <a:p>
                      <a:pPr marL="285750" lvl="0" indent="-285750">
                        <a:buFont typeface="Arial"/>
                        <a:buChar char="•"/>
                      </a:pPr>
                      <a:r>
                        <a:rPr lang="en-GB" sz="1400" kern="1200" dirty="0">
                          <a:solidFill>
                            <a:schemeClr val="dk1"/>
                          </a:solidFill>
                          <a:effectLst/>
                          <a:latin typeface="+mn-lt"/>
                          <a:ea typeface="+mn-ea"/>
                          <a:cs typeface="+mn-cs"/>
                        </a:rPr>
                        <a:t>Segmental or global </a:t>
                      </a:r>
                      <a:r>
                        <a:rPr lang="en-GB" sz="1400" kern="1200" dirty="0" err="1">
                          <a:solidFill>
                            <a:schemeClr val="dk1"/>
                          </a:solidFill>
                          <a:effectLst/>
                          <a:latin typeface="+mn-lt"/>
                          <a:ea typeface="+mn-ea"/>
                          <a:cs typeface="+mn-cs"/>
                        </a:rPr>
                        <a:t>glomerulosclerosis</a:t>
                      </a:r>
                      <a:endParaRPr lang="en-US" sz="1400" kern="1200" dirty="0">
                        <a:solidFill>
                          <a:schemeClr val="dk1"/>
                        </a:solidFill>
                        <a:effectLst/>
                        <a:latin typeface="+mn-lt"/>
                        <a:ea typeface="+mn-ea"/>
                        <a:cs typeface="+mn-cs"/>
                      </a:endParaRPr>
                    </a:p>
                    <a:p>
                      <a:pPr marL="285750" lvl="0" indent="-285750">
                        <a:buFont typeface="Arial"/>
                        <a:buChar char="•"/>
                      </a:pPr>
                      <a:r>
                        <a:rPr lang="en-GB" sz="1400" kern="1200" dirty="0">
                          <a:solidFill>
                            <a:schemeClr val="dk1"/>
                          </a:solidFill>
                          <a:effectLst/>
                          <a:latin typeface="+mn-lt"/>
                          <a:ea typeface="+mn-ea"/>
                          <a:cs typeface="+mn-cs"/>
                        </a:rPr>
                        <a:t>Fibrous crescents</a:t>
                      </a:r>
                      <a:endParaRPr lang="en-US" sz="1400" kern="1200" dirty="0">
                        <a:solidFill>
                          <a:schemeClr val="dk1"/>
                        </a:solidFill>
                        <a:effectLst/>
                        <a:latin typeface="+mn-lt"/>
                        <a:ea typeface="+mn-ea"/>
                        <a:cs typeface="+mn-cs"/>
                      </a:endParaRPr>
                    </a:p>
                  </a:txBody>
                  <a:tcPr/>
                </a:tc>
                <a:extLst>
                  <a:ext uri="{0D108BD9-81ED-4DB2-BD59-A6C34878D82A}">
                    <a16:rowId xmlns="" xmlns:a16="http://schemas.microsoft.com/office/drawing/2014/main" val="10000"/>
                  </a:ext>
                </a:extLst>
              </a:tr>
              <a:tr h="457200">
                <a:tc>
                  <a:txBody>
                    <a:bodyPr/>
                    <a:lstStyle/>
                    <a:p>
                      <a:r>
                        <a:rPr lang="en-GB" sz="1400" b="1" kern="1200" dirty="0">
                          <a:solidFill>
                            <a:schemeClr val="dk1"/>
                          </a:solidFill>
                          <a:effectLst/>
                          <a:latin typeface="+mn-lt"/>
                          <a:ea typeface="+mn-ea"/>
                          <a:cs typeface="+mn-cs"/>
                        </a:rPr>
                        <a:t>Immunofluorescence Microscopy</a:t>
                      </a:r>
                      <a:r>
                        <a:rPr lang="en-GB" sz="1400" kern="1200" dirty="0">
                          <a:solidFill>
                            <a:schemeClr val="dk1"/>
                          </a:solidFill>
                          <a:effectLst/>
                          <a:latin typeface="+mn-lt"/>
                          <a:ea typeface="+mn-ea"/>
                          <a:cs typeface="+mn-cs"/>
                        </a:rPr>
                        <a:t> </a:t>
                      </a:r>
                      <a:endParaRPr lang="en-US" sz="1400" kern="1200" dirty="0">
                        <a:solidFill>
                          <a:schemeClr val="dk1"/>
                        </a:solidFill>
                        <a:effectLst/>
                        <a:latin typeface="+mn-lt"/>
                        <a:ea typeface="+mn-ea"/>
                        <a:cs typeface="+mn-cs"/>
                      </a:endParaRPr>
                    </a:p>
                    <a:p>
                      <a:pPr marL="285750" lvl="0" indent="-285750">
                        <a:buFont typeface="Arial"/>
                        <a:buChar char="•"/>
                      </a:pPr>
                      <a:r>
                        <a:rPr lang="en-GB" sz="1400" kern="1200" dirty="0">
                          <a:solidFill>
                            <a:schemeClr val="dk1"/>
                          </a:solidFill>
                          <a:effectLst/>
                          <a:latin typeface="+mn-lt"/>
                          <a:ea typeface="+mn-ea"/>
                          <a:cs typeface="+mn-cs"/>
                        </a:rPr>
                        <a:t>Typically dominant C3 staining</a:t>
                      </a:r>
                      <a:endParaRPr lang="en-US" sz="1400" kern="1200" dirty="0">
                        <a:solidFill>
                          <a:schemeClr val="dk1"/>
                        </a:solidFill>
                        <a:effectLst/>
                        <a:latin typeface="+mn-lt"/>
                        <a:ea typeface="+mn-ea"/>
                        <a:cs typeface="+mn-cs"/>
                      </a:endParaRPr>
                    </a:p>
                  </a:txBody>
                  <a:tcPr/>
                </a:tc>
                <a:extLst>
                  <a:ext uri="{0D108BD9-81ED-4DB2-BD59-A6C34878D82A}">
                    <a16:rowId xmlns="" xmlns:a16="http://schemas.microsoft.com/office/drawing/2014/main" val="10001"/>
                  </a:ext>
                </a:extLst>
              </a:tr>
              <a:tr h="1045029">
                <a:tc>
                  <a:txBody>
                    <a:bodyPr/>
                    <a:lstStyle/>
                    <a:p>
                      <a:r>
                        <a:rPr lang="en-GB" sz="1400" b="1" kern="1200" dirty="0">
                          <a:solidFill>
                            <a:schemeClr val="dk1"/>
                          </a:solidFill>
                          <a:effectLst/>
                          <a:latin typeface="+mn-lt"/>
                          <a:ea typeface="+mn-ea"/>
                          <a:cs typeface="+mn-cs"/>
                        </a:rPr>
                        <a:t>Electron Microscopy</a:t>
                      </a:r>
                      <a:endParaRPr lang="en-US" sz="1400" kern="1200" dirty="0">
                        <a:solidFill>
                          <a:schemeClr val="dk1"/>
                        </a:solidFill>
                        <a:effectLst/>
                        <a:latin typeface="+mn-lt"/>
                        <a:ea typeface="+mn-ea"/>
                        <a:cs typeface="+mn-cs"/>
                      </a:endParaRPr>
                    </a:p>
                    <a:p>
                      <a:pPr marL="285750" lvl="0" indent="-285750">
                        <a:buFont typeface="Arial"/>
                        <a:buChar char="•"/>
                      </a:pPr>
                      <a:r>
                        <a:rPr lang="en-GB" sz="1400" kern="1200" dirty="0">
                          <a:solidFill>
                            <a:schemeClr val="dk1"/>
                          </a:solidFill>
                          <a:effectLst/>
                          <a:latin typeface="+mn-lt"/>
                          <a:ea typeface="+mn-ea"/>
                          <a:cs typeface="+mn-cs"/>
                        </a:rPr>
                        <a:t>DDD: Dense osmiophilic mesangial and intramembranous electron dense deposits</a:t>
                      </a:r>
                      <a:endParaRPr lang="en-US" sz="1400" kern="1200" dirty="0">
                        <a:solidFill>
                          <a:schemeClr val="dk1"/>
                        </a:solidFill>
                        <a:effectLst/>
                        <a:latin typeface="+mn-lt"/>
                        <a:ea typeface="+mn-ea"/>
                        <a:cs typeface="+mn-cs"/>
                      </a:endParaRPr>
                    </a:p>
                    <a:p>
                      <a:pPr marL="285750" lvl="0" indent="-285750">
                        <a:buFont typeface="Arial"/>
                        <a:buChar char="•"/>
                      </a:pPr>
                      <a:r>
                        <a:rPr lang="en-GB" sz="1400" kern="1200" dirty="0">
                          <a:solidFill>
                            <a:schemeClr val="dk1"/>
                          </a:solidFill>
                          <a:effectLst/>
                          <a:latin typeface="+mn-lt"/>
                          <a:ea typeface="+mn-ea"/>
                          <a:cs typeface="+mn-cs"/>
                        </a:rPr>
                        <a:t>C3GN: Amorphous mesangial with or without capillary wall deposits including subendothelial, intramembranous and subepithelial electron dense deposits</a:t>
                      </a:r>
                      <a:endParaRPr lang="en-US" sz="1400" kern="1200" dirty="0">
                        <a:solidFill>
                          <a:schemeClr val="dk1"/>
                        </a:solidFill>
                        <a:effectLst/>
                        <a:latin typeface="+mn-lt"/>
                        <a:ea typeface="+mn-ea"/>
                        <a:cs typeface="+mn-cs"/>
                      </a:endParaRPr>
                    </a:p>
                    <a:p>
                      <a:pPr marL="285750" indent="-285750">
                        <a:buFont typeface="Arial"/>
                        <a:buChar char="•"/>
                      </a:pPr>
                      <a:r>
                        <a:rPr lang="en-GB" sz="1400" kern="1200" dirty="0">
                          <a:solidFill>
                            <a:schemeClr val="dk1"/>
                          </a:solidFill>
                          <a:effectLst/>
                          <a:latin typeface="+mn-lt"/>
                          <a:ea typeface="+mn-ea"/>
                          <a:cs typeface="+mn-cs"/>
                        </a:rPr>
                        <a:t>Sub-epithelial ‘humps’ may be seen in both DDD and C3GN</a:t>
                      </a:r>
                      <a:r>
                        <a:rPr lang="en-US" sz="1400" dirty="0">
                          <a:effectLst/>
                        </a:rPr>
                        <a:t> </a:t>
                      </a:r>
                      <a:endParaRPr lang="en-US" sz="1400" dirty="0"/>
                    </a:p>
                  </a:txBody>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2792019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C3G Pathology</a:t>
            </a:r>
            <a:r>
              <a:rPr lang="en-US" dirty="0"/>
              <a:t>: Controversies</a:t>
            </a:r>
          </a:p>
        </p:txBody>
      </p:sp>
      <p:sp>
        <p:nvSpPr>
          <p:cNvPr id="3" name="Content Placeholder 2"/>
          <p:cNvSpPr>
            <a:spLocks noGrp="1"/>
          </p:cNvSpPr>
          <p:nvPr>
            <p:ph idx="1"/>
          </p:nvPr>
        </p:nvSpPr>
        <p:spPr/>
        <p:txBody>
          <a:bodyPr/>
          <a:lstStyle/>
          <a:p>
            <a:r>
              <a:rPr lang="en-US" dirty="0"/>
              <a:t>Correlations between renal biopsy appearances, </a:t>
            </a:r>
            <a:r>
              <a:rPr lang="en-US" dirty="0" smtClean="0"/>
              <a:t>etiology, </a:t>
            </a:r>
            <a:r>
              <a:rPr lang="en-US" dirty="0"/>
              <a:t>and clinical outcome are ill-defined.</a:t>
            </a:r>
          </a:p>
          <a:p>
            <a:r>
              <a:rPr lang="en-US" dirty="0"/>
              <a:t>IF staining is subjective and semiquantitative. </a:t>
            </a:r>
          </a:p>
          <a:p>
            <a:pPr lvl="1">
              <a:buFont typeface="Courier New" panose="02070309020205020404" pitchFamily="49" charset="0"/>
              <a:buChar char="o"/>
            </a:pPr>
            <a:r>
              <a:rPr lang="en-US" dirty="0"/>
              <a:t>Well-defined for dense deposit disease (DDD).</a:t>
            </a:r>
          </a:p>
          <a:p>
            <a:pPr lvl="1">
              <a:buFont typeface="Courier New" panose="02070309020205020404" pitchFamily="49" charset="0"/>
              <a:buChar char="o"/>
            </a:pPr>
            <a:r>
              <a:rPr lang="en-US" dirty="0"/>
              <a:t>Not clear if characteristic for C3 glomerulonephritis (C3GN).</a:t>
            </a:r>
          </a:p>
          <a:p>
            <a:r>
              <a:rPr lang="en-US" dirty="0"/>
              <a:t>Distinguishing DDD and C3GN by EM can be difficult.</a:t>
            </a:r>
          </a:p>
        </p:txBody>
      </p:sp>
    </p:spTree>
    <p:extLst>
      <p:ext uri="{BB962C8B-B14F-4D97-AF65-F5344CB8AC3E}">
        <p14:creationId xmlns:p14="http://schemas.microsoft.com/office/powerpoint/2010/main" val="13529987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C3G Case </a:t>
            </a:r>
            <a:r>
              <a:rPr lang="en-US" dirty="0"/>
              <a:t>Study</a:t>
            </a:r>
          </a:p>
        </p:txBody>
      </p:sp>
      <p:sp>
        <p:nvSpPr>
          <p:cNvPr id="3" name="Content Placeholder 2"/>
          <p:cNvSpPr>
            <a:spLocks noGrp="1"/>
          </p:cNvSpPr>
          <p:nvPr>
            <p:ph idx="1"/>
          </p:nvPr>
        </p:nvSpPr>
        <p:spPr>
          <a:xfrm>
            <a:off x="381000" y="960437"/>
            <a:ext cx="8534400" cy="4525963"/>
          </a:xfrm>
        </p:spPr>
        <p:txBody>
          <a:bodyPr/>
          <a:lstStyle/>
          <a:p>
            <a:r>
              <a:rPr lang="en-US" dirty="0"/>
              <a:t>7-y.o.male with 3-day h/o macroscopic hematuria 4-wk after being culture-positive for </a:t>
            </a:r>
            <a:r>
              <a:rPr lang="en-US" dirty="0" smtClean="0"/>
              <a:t>Group </a:t>
            </a:r>
            <a:r>
              <a:rPr lang="en-US" dirty="0"/>
              <a:t>A </a:t>
            </a:r>
            <a:r>
              <a:rPr lang="el-GR" dirty="0"/>
              <a:t>β</a:t>
            </a:r>
            <a:r>
              <a:rPr lang="en-US" dirty="0"/>
              <a:t>-hemolytic </a:t>
            </a:r>
            <a:r>
              <a:rPr lang="en-US" i="1" dirty="0"/>
              <a:t>Strep</a:t>
            </a:r>
            <a:r>
              <a:rPr lang="en-US" dirty="0"/>
              <a:t> </a:t>
            </a:r>
            <a:r>
              <a:rPr lang="en-US" dirty="0" smtClean="0"/>
              <a:t>pharyngitis.  </a:t>
            </a:r>
            <a:endParaRPr lang="en-US" dirty="0"/>
          </a:p>
          <a:p>
            <a:r>
              <a:rPr lang="en-US" dirty="0"/>
              <a:t>Normal blood pressure and urine output, no </a:t>
            </a:r>
            <a:r>
              <a:rPr lang="en-US" dirty="0" smtClean="0"/>
              <a:t>edema.</a:t>
            </a:r>
            <a:endParaRPr lang="en-US" dirty="0"/>
          </a:p>
          <a:p>
            <a:r>
              <a:rPr lang="en-US" dirty="0" smtClean="0"/>
              <a:t>Urinalysis: </a:t>
            </a:r>
            <a:r>
              <a:rPr lang="en-US" dirty="0"/>
              <a:t>numerous RBCs; RBC casts; 4+ protein; negative leukocytes and </a:t>
            </a:r>
            <a:r>
              <a:rPr lang="en-US" dirty="0" smtClean="0"/>
              <a:t>nitrites.</a:t>
            </a:r>
            <a:endParaRPr lang="en-US" dirty="0"/>
          </a:p>
          <a:p>
            <a:r>
              <a:rPr lang="en-US" dirty="0"/>
              <a:t>Serum </a:t>
            </a:r>
            <a:r>
              <a:rPr lang="en-US" dirty="0" smtClean="0"/>
              <a:t>Cr 1.0 </a:t>
            </a:r>
            <a:r>
              <a:rPr lang="en-US" dirty="0"/>
              <a:t>mg/</a:t>
            </a:r>
            <a:r>
              <a:rPr lang="en-US" dirty="0" err="1"/>
              <a:t>dL</a:t>
            </a:r>
            <a:r>
              <a:rPr lang="en-US" dirty="0"/>
              <a:t> </a:t>
            </a:r>
            <a:r>
              <a:rPr lang="en-US" dirty="0" smtClean="0"/>
              <a:t>(normal 0.2</a:t>
            </a:r>
            <a:r>
              <a:rPr lang="en-US" dirty="0"/>
              <a:t>-0.6 mg/dL); </a:t>
            </a:r>
            <a:r>
              <a:rPr lang="en-US" dirty="0" smtClean="0"/>
              <a:t>normal electrolytes </a:t>
            </a:r>
            <a:r>
              <a:rPr lang="en-US" dirty="0"/>
              <a:t>and </a:t>
            </a:r>
            <a:r>
              <a:rPr lang="en-US" dirty="0" smtClean="0"/>
              <a:t>albumin.</a:t>
            </a:r>
            <a:endParaRPr lang="en-US" dirty="0"/>
          </a:p>
          <a:p>
            <a:r>
              <a:rPr lang="en-US" dirty="0"/>
              <a:t>ASO elevated (1240 IM/</a:t>
            </a:r>
            <a:r>
              <a:rPr lang="en-US" dirty="0" smtClean="0"/>
              <a:t>mL [normal &lt;</a:t>
            </a:r>
            <a:r>
              <a:rPr lang="en-US" dirty="0"/>
              <a:t>150 IU/</a:t>
            </a:r>
            <a:r>
              <a:rPr lang="en-US" dirty="0" smtClean="0"/>
              <a:t>mL])</a:t>
            </a:r>
            <a:r>
              <a:rPr lang="en-US" dirty="0"/>
              <a:t>; ANA negative; C3 39 mg/</a:t>
            </a:r>
            <a:r>
              <a:rPr lang="en-US" dirty="0" err="1"/>
              <a:t>dL</a:t>
            </a:r>
            <a:r>
              <a:rPr lang="en-US" dirty="0"/>
              <a:t> </a:t>
            </a:r>
            <a:r>
              <a:rPr lang="en-US" dirty="0" smtClean="0"/>
              <a:t>(normal 87</a:t>
            </a:r>
            <a:r>
              <a:rPr lang="en-US" dirty="0"/>
              <a:t>-181 mg/</a:t>
            </a:r>
            <a:r>
              <a:rPr lang="en-US" dirty="0" err="1"/>
              <a:t>dL</a:t>
            </a:r>
            <a:r>
              <a:rPr lang="en-US" dirty="0" smtClean="0"/>
              <a:t>).</a:t>
            </a:r>
            <a:endParaRPr lang="en-US" dirty="0"/>
          </a:p>
          <a:p>
            <a:r>
              <a:rPr lang="en-US" dirty="0" smtClean="0"/>
              <a:t>FH: negative </a:t>
            </a:r>
            <a:r>
              <a:rPr lang="en-US" dirty="0"/>
              <a:t>for renal </a:t>
            </a:r>
            <a:r>
              <a:rPr lang="en-US" dirty="0" smtClean="0"/>
              <a:t>disease.</a:t>
            </a:r>
            <a:endParaRPr lang="en-US" dirty="0"/>
          </a:p>
        </p:txBody>
      </p:sp>
    </p:spTree>
    <p:extLst>
      <p:ext uri="{BB962C8B-B14F-4D97-AF65-F5344CB8AC3E}">
        <p14:creationId xmlns:p14="http://schemas.microsoft.com/office/powerpoint/2010/main" val="1703588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C3G Case </a:t>
            </a:r>
            <a:r>
              <a:rPr lang="en-US" dirty="0"/>
              <a:t>Study</a:t>
            </a:r>
          </a:p>
        </p:txBody>
      </p:sp>
      <p:sp>
        <p:nvSpPr>
          <p:cNvPr id="3" name="Content Placeholder 2"/>
          <p:cNvSpPr>
            <a:spLocks noGrp="1"/>
          </p:cNvSpPr>
          <p:nvPr>
            <p:ph idx="1"/>
          </p:nvPr>
        </p:nvSpPr>
        <p:spPr>
          <a:xfrm>
            <a:off x="381000" y="960437"/>
            <a:ext cx="8534400" cy="4525963"/>
          </a:xfrm>
        </p:spPr>
        <p:txBody>
          <a:bodyPr/>
          <a:lstStyle/>
          <a:p>
            <a:r>
              <a:rPr lang="en-US" dirty="0"/>
              <a:t>Diagnosed with APSGN and monitored as an outpatient. One month later, creatinine has improved to 0.7 mg/dL, UPC ratio is 0.7 </a:t>
            </a:r>
            <a:r>
              <a:rPr lang="en-US" dirty="0" smtClean="0"/>
              <a:t>(normal &lt;</a:t>
            </a:r>
            <a:r>
              <a:rPr lang="en-US" dirty="0"/>
              <a:t>0.2</a:t>
            </a:r>
            <a:r>
              <a:rPr lang="en-US" dirty="0" smtClean="0"/>
              <a:t>), </a:t>
            </a:r>
            <a:r>
              <a:rPr lang="en-US" dirty="0"/>
              <a:t>and C3 is 22 mg/dL.  </a:t>
            </a:r>
          </a:p>
          <a:p>
            <a:pPr marL="0" indent="0">
              <a:buNone/>
            </a:pPr>
            <a:r>
              <a:rPr lang="en-US" i="1" dirty="0"/>
              <a:t>What would you do now?</a:t>
            </a:r>
          </a:p>
          <a:p>
            <a:pPr marL="457200" indent="-457200">
              <a:spcAft>
                <a:spcPts val="600"/>
              </a:spcAft>
              <a:buFont typeface="+mj-lt"/>
              <a:buAutoNum type="alphaUcPeriod"/>
            </a:pPr>
            <a:r>
              <a:rPr lang="en-US" dirty="0"/>
              <a:t>Get a renal </a:t>
            </a:r>
            <a:r>
              <a:rPr lang="en-US" dirty="0" smtClean="0"/>
              <a:t>biopsy.</a:t>
            </a:r>
            <a:endParaRPr lang="en-US" dirty="0"/>
          </a:p>
          <a:p>
            <a:pPr marL="457200" indent="-457200">
              <a:spcAft>
                <a:spcPts val="600"/>
              </a:spcAft>
              <a:buFont typeface="+mj-lt"/>
              <a:buAutoNum type="alphaUcPeriod"/>
            </a:pPr>
            <a:r>
              <a:rPr lang="en-US" dirty="0"/>
              <a:t>Continue to monitor and get a renal biopsy 3 months after onset if C3 has not </a:t>
            </a:r>
            <a:r>
              <a:rPr lang="en-US" dirty="0" smtClean="0"/>
              <a:t>improved.</a:t>
            </a:r>
            <a:endParaRPr lang="en-US" dirty="0"/>
          </a:p>
          <a:p>
            <a:pPr marL="457200" indent="-457200">
              <a:spcAft>
                <a:spcPts val="600"/>
              </a:spcAft>
              <a:buFont typeface="+mj-lt"/>
              <a:buAutoNum type="alphaUcPeriod"/>
            </a:pPr>
            <a:r>
              <a:rPr lang="en-US" dirty="0"/>
              <a:t> Start an oral course of prednisone at 2 mg/kg/</a:t>
            </a:r>
            <a:r>
              <a:rPr lang="en-US" dirty="0" smtClean="0"/>
              <a:t>day.</a:t>
            </a:r>
            <a:endParaRPr lang="en-US" dirty="0"/>
          </a:p>
          <a:p>
            <a:pPr marL="457200" indent="-457200">
              <a:spcAft>
                <a:spcPts val="600"/>
              </a:spcAft>
              <a:buFont typeface="+mj-lt"/>
              <a:buAutoNum type="alphaUcPeriod"/>
            </a:pPr>
            <a:r>
              <a:rPr lang="en-US" dirty="0"/>
              <a:t>Get genetic </a:t>
            </a:r>
            <a:r>
              <a:rPr lang="en-US" dirty="0" smtClean="0"/>
              <a:t>testing.</a:t>
            </a:r>
            <a:endParaRPr lang="en-US" dirty="0"/>
          </a:p>
          <a:p>
            <a:pPr marL="457200" indent="-457200">
              <a:spcAft>
                <a:spcPts val="600"/>
              </a:spcAft>
              <a:buFont typeface="+mj-lt"/>
              <a:buAutoNum type="alphaUcPeriod"/>
            </a:pPr>
            <a:r>
              <a:rPr lang="en-US" dirty="0"/>
              <a:t>Get comprehensive complement </a:t>
            </a:r>
            <a:r>
              <a:rPr lang="en-US" dirty="0" smtClean="0"/>
              <a:t>studies.</a:t>
            </a:r>
            <a:endParaRPr lang="en-US" dirty="0"/>
          </a:p>
        </p:txBody>
      </p:sp>
    </p:spTree>
    <p:extLst>
      <p:ext uri="{BB962C8B-B14F-4D97-AF65-F5344CB8AC3E}">
        <p14:creationId xmlns:p14="http://schemas.microsoft.com/office/powerpoint/2010/main" val="16162336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381000" y="1401763"/>
            <a:ext cx="8229600" cy="2400657"/>
          </a:xfrm>
          <a:prstGeom prst="rect">
            <a:avLst/>
          </a:prstGeom>
          <a:solidFill>
            <a:srgbClr val="FFFFFF"/>
          </a:solidFill>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5000" b="0" u="none" cap="small" dirty="0">
                <a:solidFill>
                  <a:srgbClr val="00A261"/>
                </a:solidFill>
                <a:latin typeface="Calibri"/>
              </a:rPr>
              <a:t>Part </a:t>
            </a:r>
            <a:r>
              <a:rPr lang="en-US" sz="5000" cap="small" dirty="0">
                <a:solidFill>
                  <a:srgbClr val="00A261"/>
                </a:solidFill>
                <a:latin typeface="Calibri"/>
              </a:rPr>
              <a:t>3</a:t>
            </a:r>
            <a:r>
              <a:rPr lang="en-US" sz="5000" b="0" u="none" cap="small" dirty="0">
                <a:solidFill>
                  <a:srgbClr val="00A261"/>
                </a:solidFill>
                <a:latin typeface="Calibri"/>
              </a:rPr>
              <a:t>:</a:t>
            </a:r>
            <a:br>
              <a:rPr lang="en-US" sz="5000" b="0" u="none" cap="small" dirty="0">
                <a:solidFill>
                  <a:srgbClr val="00A261"/>
                </a:solidFill>
                <a:latin typeface="Calibri"/>
              </a:rPr>
            </a:br>
            <a:r>
              <a:rPr lang="en-US" sz="5000" b="0" u="none" cap="small" dirty="0">
                <a:solidFill>
                  <a:srgbClr val="2C62A9"/>
                </a:solidFill>
              </a:rPr>
              <a:t>Clinical Phenotype and </a:t>
            </a:r>
            <a:r>
              <a:rPr lang="en-US" sz="5000" b="0" u="none" cap="small" dirty="0" smtClean="0">
                <a:solidFill>
                  <a:srgbClr val="2C62A9"/>
                </a:solidFill>
              </a:rPr>
              <a:t>Assessment: C3G</a:t>
            </a:r>
            <a:endParaRPr lang="en-US" sz="5000" b="0" u="none" cap="small" dirty="0">
              <a:solidFill>
                <a:srgbClr val="2C62A9"/>
              </a:solidFill>
              <a:latin typeface="Calibri"/>
            </a:endParaRPr>
          </a:p>
        </p:txBody>
      </p:sp>
      <p:sp>
        <p:nvSpPr>
          <p:cNvPr id="4" name="Rectangle 3"/>
          <p:cNvSpPr/>
          <p:nvPr/>
        </p:nvSpPr>
        <p:spPr>
          <a:xfrm>
            <a:off x="457200" y="2286000"/>
            <a:ext cx="7845425" cy="30163"/>
          </a:xfrm>
          <a:prstGeom prst="rect">
            <a:avLst/>
          </a:prstGeom>
          <a:solidFill>
            <a:srgbClr val="2C62A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solidFill>
                <a:srgbClr val="2C62A9"/>
              </a:solidFill>
            </a:endParaRPr>
          </a:p>
        </p:txBody>
      </p:sp>
    </p:spTree>
    <p:extLst>
      <p:ext uri="{BB962C8B-B14F-4D97-AF65-F5344CB8AC3E}">
        <p14:creationId xmlns:p14="http://schemas.microsoft.com/office/powerpoint/2010/main" val="19658016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C3G: Presentation</a:t>
            </a:r>
            <a:endParaRPr lang="en-US" dirty="0"/>
          </a:p>
        </p:txBody>
      </p:sp>
      <p:sp>
        <p:nvSpPr>
          <p:cNvPr id="3" name="Content Placeholder 2"/>
          <p:cNvSpPr>
            <a:spLocks noGrp="1"/>
          </p:cNvSpPr>
          <p:nvPr>
            <p:ph idx="1"/>
          </p:nvPr>
        </p:nvSpPr>
        <p:spPr/>
        <p:txBody>
          <a:bodyPr/>
          <a:lstStyle/>
          <a:p>
            <a:r>
              <a:rPr lang="en-US" dirty="0"/>
              <a:t>C3G generally follows a chronic, indolent course with persistent AP activation resulting in a 10-year renal survival of approximately 50%.</a:t>
            </a:r>
          </a:p>
          <a:p>
            <a:r>
              <a:rPr lang="en-US" dirty="0"/>
              <a:t>There are, however, cases of C3G that present as a rapidly progressive GN.</a:t>
            </a:r>
          </a:p>
        </p:txBody>
      </p:sp>
    </p:spTree>
    <p:extLst>
      <p:ext uri="{BB962C8B-B14F-4D97-AF65-F5344CB8AC3E}">
        <p14:creationId xmlns:p14="http://schemas.microsoft.com/office/powerpoint/2010/main" val="26426536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C3G: </a:t>
            </a:r>
            <a:r>
              <a:rPr lang="en-US" dirty="0" err="1" smtClean="0"/>
              <a:t>Extrarenal</a:t>
            </a:r>
            <a:r>
              <a:rPr lang="en-US" dirty="0" smtClean="0"/>
              <a:t> </a:t>
            </a:r>
            <a:r>
              <a:rPr lang="en-US" dirty="0"/>
              <a:t>Manifestations</a:t>
            </a:r>
          </a:p>
        </p:txBody>
      </p:sp>
      <p:sp>
        <p:nvSpPr>
          <p:cNvPr id="3" name="Content Placeholder 2"/>
          <p:cNvSpPr>
            <a:spLocks noGrp="1"/>
          </p:cNvSpPr>
          <p:nvPr>
            <p:ph idx="1"/>
          </p:nvPr>
        </p:nvSpPr>
        <p:spPr/>
        <p:txBody>
          <a:bodyPr/>
          <a:lstStyle/>
          <a:p>
            <a:r>
              <a:rPr lang="en-US" dirty="0" smtClean="0"/>
              <a:t>Acquired </a:t>
            </a:r>
            <a:r>
              <a:rPr lang="en-US" dirty="0"/>
              <a:t>partial lipodystrophy (APL) and retinal drusen are reported and appear to be direct consequences of complement activation</a:t>
            </a:r>
            <a:r>
              <a:rPr lang="en-US" dirty="0" smtClean="0"/>
              <a:t>.</a:t>
            </a:r>
            <a:endParaRPr lang="en-US" dirty="0"/>
          </a:p>
        </p:txBody>
      </p:sp>
    </p:spTree>
    <p:extLst>
      <p:ext uri="{BB962C8B-B14F-4D97-AF65-F5344CB8AC3E}">
        <p14:creationId xmlns:p14="http://schemas.microsoft.com/office/powerpoint/2010/main" val="2901065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Atypical Hemolytic Uremic Syndrome (</a:t>
            </a:r>
            <a:r>
              <a:rPr lang="en-US" cap="none" dirty="0"/>
              <a:t>aHUS</a:t>
            </a:r>
            <a:r>
              <a:rPr lang="en-US" dirty="0"/>
              <a:t>)</a:t>
            </a:r>
          </a:p>
        </p:txBody>
      </p:sp>
      <p:sp>
        <p:nvSpPr>
          <p:cNvPr id="3" name="Content Placeholder 2"/>
          <p:cNvSpPr>
            <a:spLocks noGrp="1"/>
          </p:cNvSpPr>
          <p:nvPr>
            <p:ph idx="1"/>
          </p:nvPr>
        </p:nvSpPr>
        <p:spPr>
          <a:xfrm>
            <a:off x="457200" y="1798637"/>
            <a:ext cx="8229600" cy="4525963"/>
          </a:xfrm>
        </p:spPr>
        <p:txBody>
          <a:bodyPr/>
          <a:lstStyle/>
          <a:p>
            <a:r>
              <a:rPr lang="en-US" dirty="0"/>
              <a:t>Ultra-rare disease characterized by acute kidney </a:t>
            </a:r>
            <a:r>
              <a:rPr lang="en-US" dirty="0" smtClean="0"/>
              <a:t>injury (AKI), thrombocytopenia, </a:t>
            </a:r>
            <a:r>
              <a:rPr lang="en-US" dirty="0"/>
              <a:t>and microangiopathic hemolytic anemia.</a:t>
            </a:r>
          </a:p>
          <a:p>
            <a:r>
              <a:rPr lang="en-US" dirty="0"/>
              <a:t>At least 50% of aHUS patients have an underlying inherited and/or acquired complement abnormality.</a:t>
            </a:r>
          </a:p>
          <a:p>
            <a:r>
              <a:rPr lang="en-US" dirty="0"/>
              <a:t>Eculizumab, a humanized mAb against C5, makes it possible to control aHUS and prevent development of ESRD in the majority of patients.</a:t>
            </a:r>
          </a:p>
        </p:txBody>
      </p:sp>
    </p:spTree>
    <p:extLst>
      <p:ext uri="{BB962C8B-B14F-4D97-AF65-F5344CB8AC3E}">
        <p14:creationId xmlns:p14="http://schemas.microsoft.com/office/powerpoint/2010/main" val="10698749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C3G: Laboratory </a:t>
            </a:r>
            <a:r>
              <a:rPr lang="en-US" dirty="0"/>
              <a:t>Analysis</a:t>
            </a:r>
          </a:p>
        </p:txBody>
      </p:sp>
      <p:sp>
        <p:nvSpPr>
          <p:cNvPr id="3" name="Content Placeholder 2"/>
          <p:cNvSpPr>
            <a:spLocks noGrp="1"/>
          </p:cNvSpPr>
          <p:nvPr>
            <p:ph idx="1"/>
          </p:nvPr>
        </p:nvSpPr>
        <p:spPr/>
        <p:txBody>
          <a:bodyPr>
            <a:normAutofit/>
          </a:bodyPr>
          <a:lstStyle/>
          <a:p>
            <a:r>
              <a:rPr lang="en-US" dirty="0" smtClean="0"/>
              <a:t>Serum</a:t>
            </a:r>
            <a:r>
              <a:rPr lang="en-US" dirty="0"/>
              <a:t>/plasma levels of complement proteins should be measured in all patients with </a:t>
            </a:r>
            <a:r>
              <a:rPr lang="en-US" dirty="0" smtClean="0"/>
              <a:t>C3G </a:t>
            </a:r>
            <a:r>
              <a:rPr lang="en-US" dirty="0"/>
              <a:t>prior to plasma therapy</a:t>
            </a:r>
            <a:r>
              <a:rPr lang="en-US" dirty="0" smtClean="0"/>
              <a:t>.</a:t>
            </a:r>
          </a:p>
          <a:p>
            <a:pPr lvl="1">
              <a:buFont typeface="Courier New" panose="02070309020205020404" pitchFamily="49" charset="0"/>
              <a:buChar char="o"/>
            </a:pPr>
            <a:r>
              <a:rPr lang="en-US" dirty="0"/>
              <a:t>C3 levels will be low in 30-50% of </a:t>
            </a:r>
            <a:r>
              <a:rPr lang="en-US" dirty="0" err="1"/>
              <a:t>aHUS</a:t>
            </a:r>
            <a:r>
              <a:rPr lang="en-US" dirty="0"/>
              <a:t> cases and up to 75% of C3G </a:t>
            </a:r>
            <a:r>
              <a:rPr lang="en-US" dirty="0" smtClean="0"/>
              <a:t>cases. </a:t>
            </a:r>
          </a:p>
          <a:p>
            <a:r>
              <a:rPr lang="en-US" dirty="0" smtClean="0"/>
              <a:t>Complement </a:t>
            </a:r>
            <a:r>
              <a:rPr lang="en-US" dirty="0"/>
              <a:t>split products and assays of complement function can also be obtained, although the significance of some of these assays requires further study.</a:t>
            </a:r>
          </a:p>
        </p:txBody>
      </p:sp>
    </p:spTree>
    <p:extLst>
      <p:ext uri="{BB962C8B-B14F-4D97-AF65-F5344CB8AC3E}">
        <p14:creationId xmlns:p14="http://schemas.microsoft.com/office/powerpoint/2010/main" val="41835442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C3G Case </a:t>
            </a:r>
            <a:r>
              <a:rPr lang="en-US" dirty="0"/>
              <a:t>Study</a:t>
            </a:r>
          </a:p>
        </p:txBody>
      </p:sp>
      <p:sp>
        <p:nvSpPr>
          <p:cNvPr id="3" name="Content Placeholder 2"/>
          <p:cNvSpPr>
            <a:spLocks noGrp="1"/>
          </p:cNvSpPr>
          <p:nvPr>
            <p:ph idx="1"/>
          </p:nvPr>
        </p:nvSpPr>
        <p:spPr>
          <a:xfrm>
            <a:off x="381000" y="1295400"/>
            <a:ext cx="8534400" cy="4525963"/>
          </a:xfrm>
        </p:spPr>
        <p:txBody>
          <a:bodyPr/>
          <a:lstStyle/>
          <a:p>
            <a:r>
              <a:rPr lang="en-US" dirty="0"/>
              <a:t>33-y.o.female with a diagnosis of </a:t>
            </a:r>
            <a:r>
              <a:rPr lang="en-US" dirty="0" smtClean="0"/>
              <a:t>DDD.</a:t>
            </a:r>
            <a:endParaRPr lang="en-US" dirty="0"/>
          </a:p>
          <a:p>
            <a:r>
              <a:rPr lang="en-US" dirty="0"/>
              <a:t>Ophthalmologic examination </a:t>
            </a:r>
            <a:r>
              <a:rPr lang="en-US" dirty="0" smtClean="0"/>
              <a:t>showed drusen.</a:t>
            </a:r>
            <a:endParaRPr lang="en-US" dirty="0"/>
          </a:p>
          <a:p>
            <a:r>
              <a:rPr lang="en-US" dirty="0"/>
              <a:t>Complement labs </a:t>
            </a:r>
            <a:r>
              <a:rPr lang="en-US" dirty="0" smtClean="0"/>
              <a:t>showed:</a:t>
            </a:r>
            <a:endParaRPr lang="en-US" dirty="0"/>
          </a:p>
          <a:p>
            <a:pPr lvl="1">
              <a:buFont typeface="Wingdings" panose="05000000000000000000" pitchFamily="2" charset="2"/>
              <a:buChar char="§"/>
            </a:pPr>
            <a:r>
              <a:rPr lang="en-US" dirty="0"/>
              <a:t>C3, &lt;</a:t>
            </a:r>
            <a:r>
              <a:rPr lang="en-US" dirty="0" smtClean="0"/>
              <a:t>0.15 g</a:t>
            </a:r>
            <a:r>
              <a:rPr lang="en-US" dirty="0"/>
              <a:t>/L </a:t>
            </a:r>
            <a:r>
              <a:rPr lang="en-US" dirty="0" smtClean="0"/>
              <a:t>(normal 0.9</a:t>
            </a:r>
            <a:r>
              <a:rPr lang="en-US" dirty="0"/>
              <a:t>-1.8g/</a:t>
            </a:r>
            <a:r>
              <a:rPr lang="en-US" dirty="0" smtClean="0"/>
              <a:t>L); </a:t>
            </a:r>
            <a:r>
              <a:rPr lang="en-US" dirty="0"/>
              <a:t>C3c, 3.3mg/L </a:t>
            </a:r>
            <a:r>
              <a:rPr lang="en-US" dirty="0" smtClean="0"/>
              <a:t>(normal </a:t>
            </a:r>
            <a:r>
              <a:rPr lang="en-US" dirty="0"/>
              <a:t>&lt;2.0 mg/L)</a:t>
            </a:r>
          </a:p>
          <a:p>
            <a:pPr lvl="1">
              <a:buFont typeface="Wingdings" panose="05000000000000000000" pitchFamily="2" charset="2"/>
              <a:buChar char="§"/>
            </a:pPr>
            <a:r>
              <a:rPr lang="en-US" dirty="0"/>
              <a:t>B, 23.9 mg/L (normal 22-50 mg/</a:t>
            </a:r>
            <a:r>
              <a:rPr lang="en-US" dirty="0" err="1" smtClean="0"/>
              <a:t>dL</a:t>
            </a:r>
            <a:r>
              <a:rPr lang="en-US" dirty="0" smtClean="0"/>
              <a:t>); </a:t>
            </a:r>
            <a:r>
              <a:rPr lang="en-US" dirty="0"/>
              <a:t>Bb, 2.3 mg/L (normal &lt;2.2mg/L)     </a:t>
            </a:r>
          </a:p>
          <a:p>
            <a:pPr lvl="1">
              <a:buFont typeface="Wingdings" panose="05000000000000000000" pitchFamily="2" charset="2"/>
              <a:buChar char="§"/>
            </a:pPr>
            <a:r>
              <a:rPr lang="en-US" dirty="0"/>
              <a:t>C5, 12 mg/</a:t>
            </a:r>
            <a:r>
              <a:rPr lang="en-US" dirty="0" err="1"/>
              <a:t>dL</a:t>
            </a:r>
            <a:r>
              <a:rPr lang="en-US" dirty="0"/>
              <a:t> (normal 10-21 mg/</a:t>
            </a:r>
            <a:r>
              <a:rPr lang="en-US" dirty="0" err="1"/>
              <a:t>dL</a:t>
            </a:r>
            <a:r>
              <a:rPr lang="en-US" dirty="0"/>
              <a:t>); soluble C5b-9, 0.25mg/L (normal &lt;0.3mg/L) </a:t>
            </a:r>
          </a:p>
          <a:p>
            <a:pPr lvl="1">
              <a:buFont typeface="Wingdings" panose="05000000000000000000" pitchFamily="2" charset="2"/>
              <a:buChar char="§"/>
            </a:pPr>
            <a:r>
              <a:rPr lang="en-US" dirty="0"/>
              <a:t>CH50, &lt;5 U/ml (normal 30-90 U/ml); </a:t>
            </a:r>
            <a:r>
              <a:rPr lang="en-US" dirty="0" smtClean="0"/>
              <a:t>alternative </a:t>
            </a:r>
            <a:r>
              <a:rPr lang="en-US" dirty="0"/>
              <a:t>pathway functional </a:t>
            </a:r>
            <a:r>
              <a:rPr lang="en-US" dirty="0" smtClean="0"/>
              <a:t>assay (APFA) </a:t>
            </a:r>
            <a:r>
              <a:rPr lang="en-US" dirty="0"/>
              <a:t>0% (normal 50-130%) </a:t>
            </a:r>
          </a:p>
          <a:p>
            <a:pPr lvl="1"/>
            <a:endParaRPr lang="en-US" dirty="0"/>
          </a:p>
        </p:txBody>
      </p:sp>
    </p:spTree>
    <p:extLst>
      <p:ext uri="{BB962C8B-B14F-4D97-AF65-F5344CB8AC3E}">
        <p14:creationId xmlns:p14="http://schemas.microsoft.com/office/powerpoint/2010/main" val="10079681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C3G Case </a:t>
            </a:r>
            <a:r>
              <a:rPr lang="en-US" dirty="0"/>
              <a:t>Study</a:t>
            </a:r>
          </a:p>
        </p:txBody>
      </p:sp>
      <p:sp>
        <p:nvSpPr>
          <p:cNvPr id="3" name="Content Placeholder 2"/>
          <p:cNvSpPr>
            <a:spLocks noGrp="1"/>
          </p:cNvSpPr>
          <p:nvPr>
            <p:ph idx="1"/>
          </p:nvPr>
        </p:nvSpPr>
        <p:spPr>
          <a:xfrm>
            <a:off x="381000" y="960437"/>
            <a:ext cx="8534400" cy="4525963"/>
          </a:xfrm>
        </p:spPr>
        <p:txBody>
          <a:bodyPr/>
          <a:lstStyle/>
          <a:p>
            <a:pPr marL="0" indent="0">
              <a:buNone/>
            </a:pPr>
            <a:r>
              <a:rPr lang="en-US" i="1" dirty="0"/>
              <a:t>What do these results mean?</a:t>
            </a:r>
          </a:p>
          <a:p>
            <a:pPr marL="457200" indent="-457200">
              <a:buFont typeface="+mj-lt"/>
              <a:buAutoNum type="alphaUcPeriod"/>
            </a:pPr>
            <a:r>
              <a:rPr lang="en-US" dirty="0"/>
              <a:t>There is no ongoing complement </a:t>
            </a:r>
            <a:r>
              <a:rPr lang="en-US" dirty="0" smtClean="0"/>
              <a:t>activity.</a:t>
            </a:r>
            <a:endParaRPr lang="en-US" dirty="0"/>
          </a:p>
          <a:p>
            <a:pPr marL="457200" indent="-457200">
              <a:buFont typeface="+mj-lt"/>
              <a:buAutoNum type="alphaUcPeriod"/>
            </a:pPr>
            <a:r>
              <a:rPr lang="en-US" dirty="0"/>
              <a:t>The ongoing complement activity is primarily at the level of the alternative </a:t>
            </a:r>
            <a:r>
              <a:rPr lang="en-US" dirty="0" smtClean="0"/>
              <a:t>pathway.</a:t>
            </a:r>
            <a:endParaRPr lang="en-US" dirty="0"/>
          </a:p>
          <a:p>
            <a:pPr marL="457200" indent="-457200">
              <a:buFont typeface="+mj-lt"/>
              <a:buAutoNum type="alphaUcPeriod"/>
            </a:pPr>
            <a:r>
              <a:rPr lang="en-US" dirty="0"/>
              <a:t>The ongoing complement activity is primarily at the level of the classical </a:t>
            </a:r>
            <a:r>
              <a:rPr lang="en-US" dirty="0" smtClean="0"/>
              <a:t>pathway.</a:t>
            </a:r>
            <a:endParaRPr lang="en-US" dirty="0"/>
          </a:p>
          <a:p>
            <a:pPr marL="457200" indent="-457200">
              <a:buFont typeface="+mj-lt"/>
              <a:buAutoNum type="alphaUcPeriod"/>
            </a:pPr>
            <a:r>
              <a:rPr lang="en-US" dirty="0"/>
              <a:t>The ongoing complement activity is primarily at the level of the terminal </a:t>
            </a:r>
            <a:r>
              <a:rPr lang="en-US" dirty="0" smtClean="0"/>
              <a:t>pathway.</a:t>
            </a:r>
            <a:endParaRPr lang="en-US" dirty="0"/>
          </a:p>
          <a:p>
            <a:pPr marL="457200" indent="-457200">
              <a:buFont typeface="+mj-lt"/>
              <a:buAutoNum type="alphaUcPeriod"/>
            </a:pPr>
            <a:endParaRPr lang="en-US" dirty="0"/>
          </a:p>
        </p:txBody>
      </p:sp>
    </p:spTree>
    <p:extLst>
      <p:ext uri="{BB962C8B-B14F-4D97-AF65-F5344CB8AC3E}">
        <p14:creationId xmlns:p14="http://schemas.microsoft.com/office/powerpoint/2010/main" val="17679767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381000" y="1401763"/>
            <a:ext cx="8229600" cy="2400657"/>
          </a:xfrm>
          <a:prstGeom prst="rect">
            <a:avLst/>
          </a:prstGeom>
          <a:solidFill>
            <a:srgbClr val="FFFFFF"/>
          </a:solidFill>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5000" b="0" u="none" cap="small" dirty="0">
                <a:solidFill>
                  <a:srgbClr val="00A261"/>
                </a:solidFill>
                <a:latin typeface="Calibri"/>
              </a:rPr>
              <a:t>Part </a:t>
            </a:r>
            <a:r>
              <a:rPr lang="en-US" sz="5000" cap="small" dirty="0">
                <a:solidFill>
                  <a:srgbClr val="00A261"/>
                </a:solidFill>
                <a:latin typeface="Calibri"/>
              </a:rPr>
              <a:t>4</a:t>
            </a:r>
            <a:r>
              <a:rPr lang="en-US" sz="5000" b="0" u="none" cap="small" dirty="0">
                <a:solidFill>
                  <a:srgbClr val="00A261"/>
                </a:solidFill>
                <a:latin typeface="Calibri"/>
              </a:rPr>
              <a:t>:</a:t>
            </a:r>
            <a:br>
              <a:rPr lang="en-US" sz="5000" b="0" u="none" cap="small" dirty="0">
                <a:solidFill>
                  <a:srgbClr val="00A261"/>
                </a:solidFill>
                <a:latin typeface="Calibri"/>
              </a:rPr>
            </a:br>
            <a:r>
              <a:rPr lang="en-US" sz="5000" cap="small" dirty="0">
                <a:solidFill>
                  <a:srgbClr val="2C62A9"/>
                </a:solidFill>
              </a:rPr>
              <a:t>G</a:t>
            </a:r>
            <a:r>
              <a:rPr lang="en-US" sz="5000" b="0" u="none" cap="small" dirty="0">
                <a:solidFill>
                  <a:srgbClr val="2C62A9"/>
                </a:solidFill>
              </a:rPr>
              <a:t>enetic and Acquired Drivers of </a:t>
            </a:r>
            <a:r>
              <a:rPr lang="en-US" sz="5000" b="0" u="none" cap="small" dirty="0" smtClean="0">
                <a:solidFill>
                  <a:srgbClr val="2C62A9"/>
                </a:solidFill>
              </a:rPr>
              <a:t>Disease: C3G</a:t>
            </a:r>
            <a:endParaRPr lang="en-US" sz="5000" b="0" u="none" cap="small" dirty="0">
              <a:solidFill>
                <a:srgbClr val="2C62A9"/>
              </a:solidFill>
              <a:latin typeface="Calibri"/>
            </a:endParaRPr>
          </a:p>
        </p:txBody>
      </p:sp>
      <p:sp>
        <p:nvSpPr>
          <p:cNvPr id="4" name="Rectangle 3"/>
          <p:cNvSpPr/>
          <p:nvPr/>
        </p:nvSpPr>
        <p:spPr>
          <a:xfrm>
            <a:off x="457200" y="2286000"/>
            <a:ext cx="7845425" cy="30163"/>
          </a:xfrm>
          <a:prstGeom prst="rect">
            <a:avLst/>
          </a:prstGeom>
          <a:solidFill>
            <a:srgbClr val="2C62A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solidFill>
                <a:srgbClr val="2C62A9"/>
              </a:solidFill>
            </a:endParaRPr>
          </a:p>
        </p:txBody>
      </p:sp>
    </p:spTree>
    <p:extLst>
      <p:ext uri="{BB962C8B-B14F-4D97-AF65-F5344CB8AC3E}">
        <p14:creationId xmlns:p14="http://schemas.microsoft.com/office/powerpoint/2010/main" val="1780143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C3G: Genetic </a:t>
            </a:r>
            <a:r>
              <a:rPr lang="en-US" dirty="0"/>
              <a:t>Drivers of Disease</a:t>
            </a:r>
          </a:p>
        </p:txBody>
      </p:sp>
      <p:sp>
        <p:nvSpPr>
          <p:cNvPr id="3" name="Content Placeholder 2"/>
          <p:cNvSpPr>
            <a:spLocks noGrp="1"/>
          </p:cNvSpPr>
          <p:nvPr>
            <p:ph idx="1"/>
          </p:nvPr>
        </p:nvSpPr>
        <p:spPr/>
        <p:txBody>
          <a:bodyPr/>
          <a:lstStyle/>
          <a:p>
            <a:r>
              <a:rPr lang="en-US" dirty="0" smtClean="0"/>
              <a:t>Understanding </a:t>
            </a:r>
            <a:r>
              <a:rPr lang="en-US" dirty="0"/>
              <a:t>of the genetics of C3G is not yet comparable to that of aHUS.</a:t>
            </a:r>
          </a:p>
          <a:p>
            <a:r>
              <a:rPr lang="en-US" dirty="0"/>
              <a:t>There is no clear benefit to performing genetic analysis in all cases of C3G.</a:t>
            </a:r>
          </a:p>
        </p:txBody>
      </p:sp>
    </p:spTree>
    <p:extLst>
      <p:ext uri="{BB962C8B-B14F-4D97-AF65-F5344CB8AC3E}">
        <p14:creationId xmlns:p14="http://schemas.microsoft.com/office/powerpoint/2010/main" val="32663877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C3G: Genetic </a:t>
            </a:r>
            <a:r>
              <a:rPr lang="en-US" dirty="0"/>
              <a:t>Testing</a:t>
            </a:r>
          </a:p>
        </p:txBody>
      </p:sp>
      <p:sp>
        <p:nvSpPr>
          <p:cNvPr id="3" name="Content Placeholder 2"/>
          <p:cNvSpPr>
            <a:spLocks noGrp="1"/>
          </p:cNvSpPr>
          <p:nvPr>
            <p:ph idx="1"/>
          </p:nvPr>
        </p:nvSpPr>
        <p:spPr>
          <a:xfrm>
            <a:off x="457200" y="1219200"/>
            <a:ext cx="8229600" cy="4648200"/>
          </a:xfrm>
        </p:spPr>
        <p:txBody>
          <a:bodyPr>
            <a:normAutofit/>
          </a:bodyPr>
          <a:lstStyle/>
          <a:p>
            <a:r>
              <a:rPr lang="en-US" dirty="0" smtClean="0"/>
              <a:t>The </a:t>
            </a:r>
            <a:r>
              <a:rPr lang="en-US" dirty="0"/>
              <a:t>minimum set of genes that should be screened includes </a:t>
            </a:r>
            <a:r>
              <a:rPr lang="en-US" i="1" dirty="0"/>
              <a:t>CFH</a:t>
            </a:r>
            <a:r>
              <a:rPr lang="en-US" dirty="0"/>
              <a:t>, </a:t>
            </a:r>
            <a:r>
              <a:rPr lang="en-US" i="1" dirty="0"/>
              <a:t>CD46</a:t>
            </a:r>
            <a:r>
              <a:rPr lang="en-US" dirty="0"/>
              <a:t>, </a:t>
            </a:r>
            <a:r>
              <a:rPr lang="en-US" i="1" dirty="0"/>
              <a:t>CFI</a:t>
            </a:r>
            <a:r>
              <a:rPr lang="en-US" dirty="0"/>
              <a:t>, </a:t>
            </a:r>
            <a:r>
              <a:rPr lang="en-US" i="1" dirty="0"/>
              <a:t>C3</a:t>
            </a:r>
            <a:r>
              <a:rPr lang="en-US" dirty="0"/>
              <a:t>, </a:t>
            </a:r>
            <a:r>
              <a:rPr lang="en-US" i="1" dirty="0"/>
              <a:t>CFB</a:t>
            </a:r>
            <a:r>
              <a:rPr lang="en-US" dirty="0"/>
              <a:t>, </a:t>
            </a:r>
            <a:r>
              <a:rPr lang="en-US" i="1" dirty="0"/>
              <a:t>THBD</a:t>
            </a:r>
            <a:r>
              <a:rPr lang="en-US" dirty="0"/>
              <a:t>, </a:t>
            </a:r>
            <a:r>
              <a:rPr lang="en-US" i="1" dirty="0"/>
              <a:t>CFHR1</a:t>
            </a:r>
            <a:r>
              <a:rPr lang="en-US" dirty="0"/>
              <a:t>, </a:t>
            </a:r>
            <a:r>
              <a:rPr lang="en-US" i="1" dirty="0"/>
              <a:t>CFHR5</a:t>
            </a:r>
            <a:r>
              <a:rPr lang="en-US" dirty="0"/>
              <a:t>, and </a:t>
            </a:r>
            <a:r>
              <a:rPr lang="en-US" i="1" dirty="0"/>
              <a:t>DGKE</a:t>
            </a:r>
            <a:r>
              <a:rPr lang="en-US" dirty="0" smtClean="0"/>
              <a:t>.</a:t>
            </a:r>
            <a:endParaRPr lang="en-US" dirty="0"/>
          </a:p>
          <a:p>
            <a:r>
              <a:rPr lang="en-US" dirty="0" smtClean="0"/>
              <a:t>Technologies </a:t>
            </a:r>
            <a:r>
              <a:rPr lang="en-US" dirty="0"/>
              <a:t>to detect </a:t>
            </a:r>
            <a:r>
              <a:rPr lang="en-US" dirty="0" smtClean="0"/>
              <a:t>copy-number </a:t>
            </a:r>
            <a:r>
              <a:rPr lang="en-US" dirty="0"/>
              <a:t>variation, hybrid </a:t>
            </a:r>
            <a:r>
              <a:rPr lang="en-US" dirty="0" smtClean="0"/>
              <a:t>genes, </a:t>
            </a:r>
            <a:r>
              <a:rPr lang="en-US" dirty="0"/>
              <a:t>and other complex genomic rearrangements in the </a:t>
            </a:r>
            <a:r>
              <a:rPr lang="en-US" i="1" dirty="0"/>
              <a:t>CFH/CFHRs</a:t>
            </a:r>
            <a:r>
              <a:rPr lang="en-US" dirty="0"/>
              <a:t> genomic region must be included in the genetic testing</a:t>
            </a:r>
            <a:r>
              <a:rPr lang="en-US" dirty="0" smtClean="0"/>
              <a:t>.</a:t>
            </a:r>
            <a:endParaRPr lang="en-US" dirty="0"/>
          </a:p>
        </p:txBody>
      </p:sp>
    </p:spTree>
    <p:extLst>
      <p:ext uri="{BB962C8B-B14F-4D97-AF65-F5344CB8AC3E}">
        <p14:creationId xmlns:p14="http://schemas.microsoft.com/office/powerpoint/2010/main" val="22354811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C3G: Genetic </a:t>
            </a:r>
            <a:r>
              <a:rPr lang="en-US" dirty="0"/>
              <a:t>Testing</a:t>
            </a:r>
          </a:p>
        </p:txBody>
      </p:sp>
      <p:sp>
        <p:nvSpPr>
          <p:cNvPr id="3" name="Content Placeholder 2"/>
          <p:cNvSpPr>
            <a:spLocks noGrp="1"/>
          </p:cNvSpPr>
          <p:nvPr>
            <p:ph idx="1"/>
          </p:nvPr>
        </p:nvSpPr>
        <p:spPr/>
        <p:txBody>
          <a:bodyPr/>
          <a:lstStyle/>
          <a:p>
            <a:r>
              <a:rPr lang="en-US" dirty="0"/>
              <a:t>Genetic analysis is essential in living-related kidney donor transplantation</a:t>
            </a:r>
            <a:r>
              <a:rPr lang="en-US" dirty="0" smtClean="0"/>
              <a:t>.</a:t>
            </a:r>
            <a:endParaRPr lang="en-US" dirty="0"/>
          </a:p>
          <a:p>
            <a:pPr lvl="1">
              <a:buFont typeface="Courier New" panose="02070309020205020404" pitchFamily="49" charset="0"/>
              <a:buChar char="o"/>
            </a:pPr>
            <a:r>
              <a:rPr lang="en-US" dirty="0" smtClean="0"/>
              <a:t>All </a:t>
            </a:r>
            <a:r>
              <a:rPr lang="en-US" dirty="0"/>
              <a:t>planned recipients of a living-related kidney should be screened. If a genetic abnormality is found, the donor should be tested to exclude that genetic abnormality</a:t>
            </a:r>
            <a:r>
              <a:rPr lang="en-US" dirty="0" smtClean="0"/>
              <a:t>.</a:t>
            </a:r>
          </a:p>
        </p:txBody>
      </p:sp>
    </p:spTree>
    <p:extLst>
      <p:ext uri="{BB962C8B-B14F-4D97-AF65-F5344CB8AC3E}">
        <p14:creationId xmlns:p14="http://schemas.microsoft.com/office/powerpoint/2010/main" val="321482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Genetic Variants</a:t>
            </a:r>
          </a:p>
        </p:txBody>
      </p:sp>
      <p:sp>
        <p:nvSpPr>
          <p:cNvPr id="3" name="Content Placeholder 2"/>
          <p:cNvSpPr>
            <a:spLocks noGrp="1"/>
          </p:cNvSpPr>
          <p:nvPr>
            <p:ph idx="1"/>
          </p:nvPr>
        </p:nvSpPr>
        <p:spPr/>
        <p:txBody>
          <a:bodyPr/>
          <a:lstStyle/>
          <a:p>
            <a:r>
              <a:rPr lang="en-US" dirty="0"/>
              <a:t>Genetic variants should be classified as “benign,” “likely benign,” “variant of uncertain significance (VUS),” “likely pathogenic,” or “pathogenic,” following international guidelines.</a:t>
            </a:r>
          </a:p>
          <a:p>
            <a:r>
              <a:rPr lang="en-US" dirty="0" smtClean="0"/>
              <a:t>C3G </a:t>
            </a:r>
            <a:r>
              <a:rPr lang="en-US" dirty="0"/>
              <a:t>appears mechanistically more complex than aHUS. </a:t>
            </a:r>
          </a:p>
          <a:p>
            <a:pPr lvl="1">
              <a:buFont typeface="Courier New" panose="02070309020205020404" pitchFamily="49" charset="0"/>
              <a:buChar char="o"/>
            </a:pPr>
            <a:r>
              <a:rPr lang="en-US" dirty="0"/>
              <a:t>There is limited information about genotype/phenotype correlations to distinguish different C3G subtypes, inform prognosis and/or recommend treatment.</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4953158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C3G: Acquired </a:t>
            </a:r>
            <a:r>
              <a:rPr lang="en-US" dirty="0"/>
              <a:t>Drivers of Disease</a:t>
            </a:r>
          </a:p>
        </p:txBody>
      </p:sp>
      <p:sp>
        <p:nvSpPr>
          <p:cNvPr id="3" name="Content Placeholder 2"/>
          <p:cNvSpPr>
            <a:spLocks noGrp="1"/>
          </p:cNvSpPr>
          <p:nvPr>
            <p:ph idx="1"/>
          </p:nvPr>
        </p:nvSpPr>
        <p:spPr/>
        <p:txBody>
          <a:bodyPr/>
          <a:lstStyle/>
          <a:p>
            <a:r>
              <a:rPr lang="en-US" dirty="0" smtClean="0"/>
              <a:t>Acquired </a:t>
            </a:r>
            <a:r>
              <a:rPr lang="en-US" dirty="0"/>
              <a:t>drivers of disease are autoantibodies to complement proteins or protein complexes that impair normal function</a:t>
            </a:r>
            <a:r>
              <a:rPr lang="en-US" dirty="0" smtClean="0"/>
              <a:t>.</a:t>
            </a:r>
          </a:p>
          <a:p>
            <a:r>
              <a:rPr lang="en-US" dirty="0"/>
              <a:t>In C3G, the most common autoantibodies are to C3 </a:t>
            </a:r>
            <a:r>
              <a:rPr lang="en-US" dirty="0" err="1"/>
              <a:t>convertase</a:t>
            </a:r>
            <a:r>
              <a:rPr lang="en-US" dirty="0"/>
              <a:t>, a serine protease formed from C3b and Bb.</a:t>
            </a:r>
          </a:p>
          <a:p>
            <a:pPr lvl="1">
              <a:buFont typeface="Courier New" panose="02070309020205020404" pitchFamily="49" charset="0"/>
              <a:buChar char="o"/>
            </a:pPr>
            <a:r>
              <a:rPr lang="en-US" dirty="0"/>
              <a:t>These autoantibodies are called C3Nefs.</a:t>
            </a:r>
          </a:p>
          <a:p>
            <a:pPr lvl="1">
              <a:buFont typeface="Courier New" panose="02070309020205020404" pitchFamily="49" charset="0"/>
              <a:buChar char="o"/>
            </a:pPr>
            <a:r>
              <a:rPr lang="en-US" dirty="0"/>
              <a:t>They stabilize C3 </a:t>
            </a:r>
            <a:r>
              <a:rPr lang="en-US" dirty="0" err="1"/>
              <a:t>convertase</a:t>
            </a:r>
            <a:r>
              <a:rPr lang="en-US" dirty="0"/>
              <a:t> and prolong its half-life.</a:t>
            </a:r>
          </a:p>
          <a:p>
            <a:r>
              <a:rPr lang="en-US" dirty="0"/>
              <a:t>Other antibodies in C3G include FH </a:t>
            </a:r>
            <a:r>
              <a:rPr lang="en-US" dirty="0" smtClean="0"/>
              <a:t>autoantibodies, C4Nefs and C5Nefs.</a:t>
            </a:r>
          </a:p>
          <a:p>
            <a:r>
              <a:rPr lang="en-US" dirty="0"/>
              <a:t>In older adults, serum free light chains (FLC) should be assayed.</a:t>
            </a:r>
          </a:p>
          <a:p>
            <a:endParaRPr lang="en-US" dirty="0"/>
          </a:p>
        </p:txBody>
      </p:sp>
    </p:spTree>
    <p:extLst>
      <p:ext uri="{BB962C8B-B14F-4D97-AF65-F5344CB8AC3E}">
        <p14:creationId xmlns:p14="http://schemas.microsoft.com/office/powerpoint/2010/main" val="5705720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C3G Case </a:t>
            </a:r>
            <a:r>
              <a:rPr lang="en-US" dirty="0"/>
              <a:t>Study</a:t>
            </a:r>
          </a:p>
        </p:txBody>
      </p:sp>
      <p:sp>
        <p:nvSpPr>
          <p:cNvPr id="3" name="Content Placeholder 2"/>
          <p:cNvSpPr>
            <a:spLocks noGrp="1"/>
          </p:cNvSpPr>
          <p:nvPr>
            <p:ph idx="1"/>
          </p:nvPr>
        </p:nvSpPr>
        <p:spPr>
          <a:xfrm>
            <a:off x="381000" y="960437"/>
            <a:ext cx="8534400" cy="4525963"/>
          </a:xfrm>
        </p:spPr>
        <p:txBody>
          <a:bodyPr/>
          <a:lstStyle/>
          <a:p>
            <a:r>
              <a:rPr lang="en-US" dirty="0"/>
              <a:t>24-y.o.male with a diagnosis of DDD on </a:t>
            </a:r>
            <a:r>
              <a:rPr lang="en-US" dirty="0" smtClean="0"/>
              <a:t>hemodialysis.</a:t>
            </a:r>
            <a:endParaRPr lang="en-US" dirty="0"/>
          </a:p>
          <a:p>
            <a:r>
              <a:rPr lang="en-US" dirty="0"/>
              <a:t>Planning </a:t>
            </a:r>
            <a:r>
              <a:rPr lang="en-US" dirty="0" smtClean="0"/>
              <a:t>living-related </a:t>
            </a:r>
            <a:r>
              <a:rPr lang="en-US" dirty="0"/>
              <a:t>donor transplant from </a:t>
            </a:r>
            <a:r>
              <a:rPr lang="en-US" dirty="0" smtClean="0"/>
              <a:t>sibling.</a:t>
            </a:r>
            <a:endParaRPr lang="en-US" dirty="0"/>
          </a:p>
          <a:p>
            <a:r>
              <a:rPr lang="en-US" dirty="0" smtClean="0"/>
              <a:t>Family history: </a:t>
            </a:r>
            <a:r>
              <a:rPr lang="en-US" dirty="0"/>
              <a:t>Cousin also on </a:t>
            </a:r>
            <a:r>
              <a:rPr lang="en-US" dirty="0" smtClean="0"/>
              <a:t>dialysis.</a:t>
            </a:r>
            <a:endParaRPr lang="en-US" dirty="0"/>
          </a:p>
          <a:p>
            <a:r>
              <a:rPr lang="en-US" dirty="0"/>
              <a:t>Genetic testing </a:t>
            </a:r>
            <a:r>
              <a:rPr lang="en-US" dirty="0" smtClean="0"/>
              <a:t>identified:</a:t>
            </a:r>
            <a:endParaRPr lang="en-US" dirty="0"/>
          </a:p>
          <a:p>
            <a:pPr lvl="1">
              <a:buFont typeface="Wingdings" panose="05000000000000000000" pitchFamily="2" charset="2"/>
              <a:buChar char="§"/>
            </a:pPr>
            <a:r>
              <a:rPr lang="en-US" dirty="0"/>
              <a:t>An ultra-rare variant in the complement factor H gene, </a:t>
            </a:r>
            <a:r>
              <a:rPr lang="en-US" i="1" dirty="0"/>
              <a:t>CFH</a:t>
            </a:r>
            <a:r>
              <a:rPr lang="en-US" dirty="0"/>
              <a:t> c.3229T&gt;C, which substitutes </a:t>
            </a:r>
            <a:r>
              <a:rPr lang="en-US" dirty="0" err="1" smtClean="0"/>
              <a:t>Cys</a:t>
            </a:r>
            <a:r>
              <a:rPr lang="en-US" dirty="0" smtClean="0"/>
              <a:t> </a:t>
            </a:r>
            <a:r>
              <a:rPr lang="en-US" dirty="0"/>
              <a:t>at position 1077 for </a:t>
            </a:r>
            <a:r>
              <a:rPr lang="en-US" dirty="0" err="1" smtClean="0"/>
              <a:t>Arg</a:t>
            </a:r>
            <a:r>
              <a:rPr lang="en-US" dirty="0" smtClean="0"/>
              <a:t> </a:t>
            </a:r>
            <a:r>
              <a:rPr lang="en-US" dirty="0"/>
              <a:t>(p.Cys1077Arg); this </a:t>
            </a:r>
            <a:r>
              <a:rPr lang="en-US" dirty="0" smtClean="0"/>
              <a:t>is </a:t>
            </a:r>
            <a:r>
              <a:rPr lang="en-US" dirty="0"/>
              <a:t>classified as a VUS (variant of uncertain significance</a:t>
            </a:r>
            <a:r>
              <a:rPr lang="en-US" dirty="0" smtClean="0"/>
              <a:t>).</a:t>
            </a:r>
            <a:endParaRPr lang="en-US" dirty="0"/>
          </a:p>
          <a:p>
            <a:pPr lvl="1">
              <a:buFont typeface="Wingdings" panose="05000000000000000000" pitchFamily="2" charset="2"/>
              <a:buChar char="§"/>
            </a:pPr>
            <a:r>
              <a:rPr lang="en-US" dirty="0" smtClean="0"/>
              <a:t>A </a:t>
            </a:r>
            <a:r>
              <a:rPr lang="en-US" dirty="0"/>
              <a:t>common </a:t>
            </a:r>
            <a:r>
              <a:rPr lang="en-US" dirty="0" smtClean="0"/>
              <a:t>copy-number </a:t>
            </a:r>
            <a:r>
              <a:rPr lang="en-US" dirty="0"/>
              <a:t>variant (CNV) in which one copy of the complement factor </a:t>
            </a:r>
            <a:r>
              <a:rPr lang="en-US" dirty="0" smtClean="0"/>
              <a:t>H–related </a:t>
            </a:r>
            <a:r>
              <a:rPr lang="en-US" dirty="0"/>
              <a:t>3 and </a:t>
            </a:r>
            <a:r>
              <a:rPr lang="en-US" dirty="0" smtClean="0"/>
              <a:t>–related </a:t>
            </a:r>
            <a:r>
              <a:rPr lang="en-US" dirty="0"/>
              <a:t>1 genes are deleted (del</a:t>
            </a:r>
            <a:r>
              <a:rPr lang="en-US" i="1" dirty="0"/>
              <a:t>CFHR3-CFHR1</a:t>
            </a:r>
            <a:r>
              <a:rPr lang="en-US" dirty="0" smtClean="0"/>
              <a:t>).</a:t>
            </a:r>
            <a:endParaRPr lang="en-US" dirty="0"/>
          </a:p>
          <a:p>
            <a:pPr lvl="1"/>
            <a:endParaRPr lang="en-US" dirty="0"/>
          </a:p>
          <a:p>
            <a:endParaRPr lang="en-US" dirty="0"/>
          </a:p>
        </p:txBody>
      </p:sp>
    </p:spTree>
    <p:extLst>
      <p:ext uri="{BB962C8B-B14F-4D97-AF65-F5344CB8AC3E}">
        <p14:creationId xmlns:p14="http://schemas.microsoft.com/office/powerpoint/2010/main" val="1509461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C3 </a:t>
            </a:r>
            <a:r>
              <a:rPr lang="en-US" dirty="0" smtClean="0"/>
              <a:t>Glomerulopathy (</a:t>
            </a:r>
            <a:r>
              <a:rPr lang="en-US" dirty="0"/>
              <a:t>C3G)</a:t>
            </a:r>
          </a:p>
        </p:txBody>
      </p:sp>
      <p:sp>
        <p:nvSpPr>
          <p:cNvPr id="3" name="Content Placeholder 2"/>
          <p:cNvSpPr>
            <a:spLocks noGrp="1"/>
          </p:cNvSpPr>
          <p:nvPr>
            <p:ph idx="1"/>
          </p:nvPr>
        </p:nvSpPr>
        <p:spPr>
          <a:xfrm>
            <a:off x="457200" y="1371600"/>
            <a:ext cx="8229600" cy="4525963"/>
          </a:xfrm>
        </p:spPr>
        <p:txBody>
          <a:bodyPr/>
          <a:lstStyle/>
          <a:p>
            <a:r>
              <a:rPr lang="en-US" dirty="0"/>
              <a:t>C3G comprises a group of  kidney diseases driven by uncontrolled activation of the complement cascade that leads to C3 deposition within the glomerulus.</a:t>
            </a:r>
          </a:p>
          <a:p>
            <a:r>
              <a:rPr lang="en-US" dirty="0"/>
              <a:t>The dysregulation of C3 convertase is driven by genetic and/or acquired defects.</a:t>
            </a:r>
          </a:p>
          <a:p>
            <a:r>
              <a:rPr lang="en-US" dirty="0"/>
              <a:t>A biopsy is required to make the diagnosis.</a:t>
            </a:r>
          </a:p>
          <a:p>
            <a:r>
              <a:rPr lang="en-US" dirty="0"/>
              <a:t>Two major subtypes are recognized: dense deposit disease (DDD) and C3 glomerulonephritis (C3GN)</a:t>
            </a:r>
            <a:r>
              <a:rPr lang="en-US" dirty="0" smtClean="0"/>
              <a:t>.</a:t>
            </a:r>
            <a:endParaRPr lang="en-US" dirty="0"/>
          </a:p>
        </p:txBody>
      </p:sp>
    </p:spTree>
    <p:extLst>
      <p:ext uri="{BB962C8B-B14F-4D97-AF65-F5344CB8AC3E}">
        <p14:creationId xmlns:p14="http://schemas.microsoft.com/office/powerpoint/2010/main" val="35687773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C3G Case </a:t>
            </a:r>
            <a:r>
              <a:rPr lang="en-US" dirty="0"/>
              <a:t>Study</a:t>
            </a:r>
          </a:p>
        </p:txBody>
      </p:sp>
      <p:sp>
        <p:nvSpPr>
          <p:cNvPr id="3" name="Content Placeholder 2"/>
          <p:cNvSpPr>
            <a:spLocks noGrp="1"/>
          </p:cNvSpPr>
          <p:nvPr>
            <p:ph idx="1"/>
          </p:nvPr>
        </p:nvSpPr>
        <p:spPr>
          <a:xfrm>
            <a:off x="381000" y="960437"/>
            <a:ext cx="8534400" cy="4525963"/>
          </a:xfrm>
        </p:spPr>
        <p:txBody>
          <a:bodyPr/>
          <a:lstStyle/>
          <a:p>
            <a:pPr marL="0" indent="0">
              <a:buNone/>
            </a:pPr>
            <a:r>
              <a:rPr lang="en-US" i="1" dirty="0"/>
              <a:t>What do these results mean and what would you do?</a:t>
            </a:r>
          </a:p>
          <a:p>
            <a:pPr marL="457200" indent="-457200">
              <a:buFont typeface="+mj-lt"/>
              <a:buAutoNum type="alphaUcPeriod"/>
            </a:pPr>
            <a:r>
              <a:rPr lang="en-US" dirty="0"/>
              <a:t>These results can be </a:t>
            </a:r>
            <a:r>
              <a:rPr lang="en-US" dirty="0" smtClean="0"/>
              <a:t>dismissed.</a:t>
            </a:r>
            <a:endParaRPr lang="en-US" dirty="0"/>
          </a:p>
          <a:p>
            <a:pPr marL="457200" indent="-457200">
              <a:buFont typeface="+mj-lt"/>
              <a:buAutoNum type="alphaUcPeriod"/>
            </a:pPr>
            <a:r>
              <a:rPr lang="en-US" dirty="0"/>
              <a:t>He should not receive a kidney transplant because factor H is </a:t>
            </a:r>
            <a:r>
              <a:rPr lang="en-US" dirty="0" smtClean="0"/>
              <a:t>synthesized </a:t>
            </a:r>
            <a:r>
              <a:rPr lang="en-US" dirty="0"/>
              <a:t>by the </a:t>
            </a:r>
            <a:r>
              <a:rPr lang="en-US" dirty="0" smtClean="0"/>
              <a:t>liver, </a:t>
            </a:r>
            <a:r>
              <a:rPr lang="en-US" dirty="0"/>
              <a:t>and his disease will </a:t>
            </a:r>
            <a:r>
              <a:rPr lang="en-US" dirty="0" smtClean="0"/>
              <a:t>recur.</a:t>
            </a:r>
            <a:endParaRPr lang="en-US" dirty="0"/>
          </a:p>
          <a:p>
            <a:pPr marL="457200" indent="-457200">
              <a:buFont typeface="+mj-lt"/>
              <a:buAutoNum type="alphaUcPeriod"/>
            </a:pPr>
            <a:r>
              <a:rPr lang="en-US" dirty="0"/>
              <a:t>The donor sibling should be screened for the complement factor H gene variant </a:t>
            </a:r>
            <a:r>
              <a:rPr lang="en-US" dirty="0" smtClean="0"/>
              <a:t>and, </a:t>
            </a:r>
            <a:r>
              <a:rPr lang="en-US" dirty="0"/>
              <a:t>if </a:t>
            </a:r>
            <a:r>
              <a:rPr lang="en-US" dirty="0" smtClean="0"/>
              <a:t>found</a:t>
            </a:r>
            <a:r>
              <a:rPr lang="en-US" dirty="0"/>
              <a:t>, he should be excluded from </a:t>
            </a:r>
            <a:r>
              <a:rPr lang="en-US" dirty="0" smtClean="0"/>
              <a:t>donating.</a:t>
            </a:r>
            <a:endParaRPr lang="en-US" dirty="0"/>
          </a:p>
          <a:p>
            <a:pPr marL="457200" indent="-457200">
              <a:buFont typeface="+mj-lt"/>
              <a:buAutoNum type="alphaUcPeriod"/>
            </a:pPr>
            <a:r>
              <a:rPr lang="en-US" dirty="0"/>
              <a:t>The donor sibling should be screened for the complement factor H gene variant </a:t>
            </a:r>
            <a:r>
              <a:rPr lang="en-US" dirty="0" smtClean="0"/>
              <a:t>and, </a:t>
            </a:r>
            <a:r>
              <a:rPr lang="en-US" dirty="0"/>
              <a:t>if </a:t>
            </a:r>
            <a:r>
              <a:rPr lang="en-US" dirty="0" smtClean="0"/>
              <a:t>found</a:t>
            </a:r>
            <a:r>
              <a:rPr lang="en-US" dirty="0"/>
              <a:t>, he should be cleared to </a:t>
            </a:r>
            <a:r>
              <a:rPr lang="en-US" dirty="0" smtClean="0"/>
              <a:t>donate.</a:t>
            </a:r>
            <a:endParaRPr lang="en-US" dirty="0"/>
          </a:p>
          <a:p>
            <a:pPr marL="457200" indent="-457200">
              <a:buFont typeface="+mj-lt"/>
              <a:buAutoNum type="alphaUcPeriod"/>
            </a:pPr>
            <a:endParaRPr lang="en-US" dirty="0"/>
          </a:p>
        </p:txBody>
      </p:sp>
    </p:spTree>
    <p:extLst>
      <p:ext uri="{BB962C8B-B14F-4D97-AF65-F5344CB8AC3E}">
        <p14:creationId xmlns:p14="http://schemas.microsoft.com/office/powerpoint/2010/main" val="30946163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381000" y="1401763"/>
            <a:ext cx="8229600" cy="1631216"/>
          </a:xfrm>
          <a:prstGeom prst="rect">
            <a:avLst/>
          </a:prstGeom>
          <a:solidFill>
            <a:srgbClr val="FFFFFF"/>
          </a:solidFill>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5000" b="0" u="none" cap="small" dirty="0">
                <a:solidFill>
                  <a:srgbClr val="00A261"/>
                </a:solidFill>
                <a:latin typeface="Calibri"/>
              </a:rPr>
              <a:t>Part </a:t>
            </a:r>
            <a:r>
              <a:rPr lang="en-US" sz="5000" cap="small" dirty="0">
                <a:solidFill>
                  <a:srgbClr val="00A261"/>
                </a:solidFill>
                <a:latin typeface="Calibri"/>
              </a:rPr>
              <a:t>5</a:t>
            </a:r>
            <a:r>
              <a:rPr lang="en-US" sz="5000" b="0" u="none" cap="small" dirty="0">
                <a:solidFill>
                  <a:srgbClr val="00A261"/>
                </a:solidFill>
                <a:latin typeface="Calibri"/>
              </a:rPr>
              <a:t>:</a:t>
            </a:r>
            <a:br>
              <a:rPr lang="en-US" sz="5000" b="0" u="none" cap="small" dirty="0">
                <a:solidFill>
                  <a:srgbClr val="00A261"/>
                </a:solidFill>
                <a:latin typeface="Calibri"/>
              </a:rPr>
            </a:br>
            <a:r>
              <a:rPr lang="en-US" sz="5000" cap="small" dirty="0">
                <a:solidFill>
                  <a:srgbClr val="2C62A9"/>
                </a:solidFill>
              </a:rPr>
              <a:t>Treatment </a:t>
            </a:r>
            <a:r>
              <a:rPr lang="en-US" sz="5000" cap="small" dirty="0" smtClean="0">
                <a:solidFill>
                  <a:srgbClr val="2C62A9"/>
                </a:solidFill>
              </a:rPr>
              <a:t>Strategies: C3G</a:t>
            </a:r>
            <a:endParaRPr lang="en-US" sz="5000" b="0" u="none" cap="small" dirty="0">
              <a:solidFill>
                <a:srgbClr val="2C62A9"/>
              </a:solidFill>
              <a:latin typeface="Calibri"/>
            </a:endParaRPr>
          </a:p>
        </p:txBody>
      </p:sp>
      <p:sp>
        <p:nvSpPr>
          <p:cNvPr id="4" name="Rectangle 3"/>
          <p:cNvSpPr/>
          <p:nvPr/>
        </p:nvSpPr>
        <p:spPr>
          <a:xfrm>
            <a:off x="457200" y="2286000"/>
            <a:ext cx="7845425" cy="30163"/>
          </a:xfrm>
          <a:prstGeom prst="rect">
            <a:avLst/>
          </a:prstGeom>
          <a:solidFill>
            <a:srgbClr val="2C62A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solidFill>
                <a:srgbClr val="2C62A9"/>
              </a:solidFill>
            </a:endParaRPr>
          </a:p>
        </p:txBody>
      </p:sp>
    </p:spTree>
    <p:extLst>
      <p:ext uri="{BB962C8B-B14F-4D97-AF65-F5344CB8AC3E}">
        <p14:creationId xmlns:p14="http://schemas.microsoft.com/office/powerpoint/2010/main" val="25328857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C3G Treatment</a:t>
            </a:r>
            <a:r>
              <a:rPr lang="en-US" dirty="0"/>
              <a:t>: </a:t>
            </a:r>
            <a:r>
              <a:rPr lang="en-US" dirty="0" smtClean="0"/>
              <a:t>All </a:t>
            </a:r>
            <a:r>
              <a:rPr lang="en-US" dirty="0"/>
              <a:t>Patients</a:t>
            </a: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159515095"/>
              </p:ext>
            </p:extLst>
          </p:nvPr>
        </p:nvGraphicFramePr>
        <p:xfrm>
          <a:off x="457200" y="1447800"/>
          <a:ext cx="8229600" cy="4114800"/>
        </p:xfrm>
        <a:graphic>
          <a:graphicData uri="http://schemas.openxmlformats.org/drawingml/2006/table">
            <a:tbl>
              <a:tblPr bandRow="1">
                <a:tableStyleId>{5C22544A-7EE6-4342-B048-85BDC9FD1C3A}</a:tableStyleId>
              </a:tblPr>
              <a:tblGrid>
                <a:gridCol w="1295400">
                  <a:extLst>
                    <a:ext uri="{9D8B030D-6E8A-4147-A177-3AD203B41FA5}">
                      <a16:colId xmlns="" xmlns:a16="http://schemas.microsoft.com/office/drawing/2014/main" val="20000"/>
                    </a:ext>
                  </a:extLst>
                </a:gridCol>
                <a:gridCol w="6934200">
                  <a:extLst>
                    <a:ext uri="{9D8B030D-6E8A-4147-A177-3AD203B41FA5}">
                      <a16:colId xmlns="" xmlns:a16="http://schemas.microsoft.com/office/drawing/2014/main" val="20001"/>
                    </a:ext>
                  </a:extLst>
                </a:gridCol>
              </a:tblGrid>
              <a:tr h="370840">
                <a:tc>
                  <a:txBody>
                    <a:bodyPr/>
                    <a:lstStyle/>
                    <a:p>
                      <a:pPr marL="0" marR="0" algn="l">
                        <a:spcBef>
                          <a:spcPts val="0"/>
                        </a:spcBef>
                        <a:spcAft>
                          <a:spcPts val="0"/>
                        </a:spcAft>
                      </a:pPr>
                      <a:r>
                        <a:rPr lang="en-US" sz="1000" b="1" dirty="0">
                          <a:effectLst/>
                          <a:latin typeface="+mj-lt"/>
                          <a:ea typeface="Calibri"/>
                          <a:cs typeface="Times New Roman"/>
                        </a:rPr>
                        <a:t> All Patients </a:t>
                      </a:r>
                      <a:endParaRPr lang="en-US" sz="1000" dirty="0">
                        <a:effectLst/>
                        <a:latin typeface="+mj-lt"/>
                        <a:ea typeface="Calibri"/>
                        <a:cs typeface="Times New Roman"/>
                      </a:endParaRPr>
                    </a:p>
                    <a:p>
                      <a:pPr marL="0" marR="0" algn="l">
                        <a:spcBef>
                          <a:spcPts val="0"/>
                        </a:spcBef>
                        <a:spcAft>
                          <a:spcPts val="0"/>
                        </a:spcAft>
                      </a:pPr>
                      <a:r>
                        <a:rPr lang="en-US" sz="1000" b="1" dirty="0">
                          <a:effectLst/>
                          <a:latin typeface="+mj-lt"/>
                          <a:ea typeface="Calibri"/>
                          <a:cs typeface="Times New Roman"/>
                        </a:rPr>
                        <a:t> </a:t>
                      </a:r>
                      <a:endParaRPr lang="en-US" sz="1000" dirty="0">
                        <a:effectLst/>
                        <a:latin typeface="+mj-lt"/>
                        <a:ea typeface="Calibri"/>
                        <a:cs typeface="Times New Roman"/>
                      </a:endParaRPr>
                    </a:p>
                  </a:txBody>
                  <a:tcPr marL="68580" marR="68580" marT="0" marB="0"/>
                </a:tc>
                <a:tc>
                  <a:txBody>
                    <a:bodyPr/>
                    <a:lstStyle/>
                    <a:p>
                      <a:pPr marL="171450" marR="0" indent="-171450" algn="just">
                        <a:spcBef>
                          <a:spcPts val="0"/>
                        </a:spcBef>
                        <a:spcAft>
                          <a:spcPts val="0"/>
                        </a:spcAft>
                        <a:buFont typeface="Arial"/>
                        <a:buChar char="•"/>
                      </a:pPr>
                      <a:r>
                        <a:rPr lang="en-US" sz="1000" dirty="0">
                          <a:effectLst/>
                          <a:latin typeface="+mj-lt"/>
                          <a:ea typeface="Calibri"/>
                          <a:cs typeface="Times New Roman"/>
                        </a:rPr>
                        <a:t>Optimal blood pressure control (suggested blood pressure below the 90% in children and ≤120/80 in adults)</a:t>
                      </a:r>
                    </a:p>
                    <a:p>
                      <a:pPr marL="800100" marR="0" lvl="1" indent="-342900" algn="l">
                        <a:spcBef>
                          <a:spcPts val="0"/>
                        </a:spcBef>
                        <a:spcAft>
                          <a:spcPts val="0"/>
                        </a:spcAft>
                        <a:buFont typeface="Courier New"/>
                        <a:buChar char="o"/>
                      </a:pPr>
                      <a:r>
                        <a:rPr lang="en-US" sz="1000" dirty="0">
                          <a:effectLst/>
                          <a:latin typeface="+mj-lt"/>
                          <a:ea typeface="Calibri"/>
                          <a:cs typeface="Times New Roman"/>
                        </a:rPr>
                        <a:t>Priority agents include angiotensin converting enzyme inhibitors and angiotensin receptor blockers </a:t>
                      </a:r>
                    </a:p>
                    <a:p>
                      <a:pPr marL="342900" marR="0" lvl="0" indent="-342900" algn="l">
                        <a:spcBef>
                          <a:spcPts val="0"/>
                        </a:spcBef>
                        <a:spcAft>
                          <a:spcPts val="0"/>
                        </a:spcAft>
                        <a:buFont typeface="Symbol"/>
                        <a:buChar char=""/>
                      </a:pPr>
                      <a:r>
                        <a:rPr lang="en-US" sz="1000" dirty="0">
                          <a:effectLst/>
                          <a:latin typeface="+mj-lt"/>
                          <a:ea typeface="Calibri"/>
                          <a:cs typeface="Times New Roman"/>
                        </a:rPr>
                        <a:t>Optimal nutrition for both normal growth in children, healthy weight in adults </a:t>
                      </a:r>
                    </a:p>
                    <a:p>
                      <a:pPr marL="342900" marR="0" lvl="0" indent="-342900" algn="l">
                        <a:spcBef>
                          <a:spcPts val="0"/>
                        </a:spcBef>
                        <a:spcAft>
                          <a:spcPts val="0"/>
                        </a:spcAft>
                        <a:buFont typeface="Symbol"/>
                        <a:buChar char=""/>
                      </a:pPr>
                      <a:r>
                        <a:rPr lang="en-US" sz="1000" dirty="0">
                          <a:effectLst/>
                          <a:latin typeface="+mj-lt"/>
                          <a:ea typeface="Calibri"/>
                          <a:cs typeface="Times New Roman"/>
                        </a:rPr>
                        <a:t>Lipid control</a:t>
                      </a:r>
                    </a:p>
                  </a:txBody>
                  <a:tcPr marL="68580" marR="68580" marT="0" marB="0" anchor="ctr"/>
                </a:tc>
                <a:extLst>
                  <a:ext uri="{0D108BD9-81ED-4DB2-BD59-A6C34878D82A}">
                    <a16:rowId xmlns="" xmlns:a16="http://schemas.microsoft.com/office/drawing/2014/main" val="10000"/>
                  </a:ext>
                </a:extLst>
              </a:tr>
              <a:tr h="370840">
                <a:tc>
                  <a:txBody>
                    <a:bodyPr/>
                    <a:lstStyle/>
                    <a:p>
                      <a:pPr marL="0" marR="0" algn="l">
                        <a:spcBef>
                          <a:spcPts val="0"/>
                        </a:spcBef>
                        <a:spcAft>
                          <a:spcPts val="0"/>
                        </a:spcAft>
                      </a:pPr>
                      <a:r>
                        <a:rPr lang="en-US" sz="1000" b="1" dirty="0">
                          <a:effectLst/>
                          <a:latin typeface="+mj-lt"/>
                          <a:ea typeface="Calibri"/>
                          <a:cs typeface="Times New Roman"/>
                        </a:rPr>
                        <a:t> Moderate Disease</a:t>
                      </a:r>
                      <a:endParaRPr lang="en-US" sz="1000" dirty="0">
                        <a:effectLst/>
                        <a:latin typeface="+mj-lt"/>
                        <a:ea typeface="Calibri"/>
                        <a:cs typeface="Times New Roman"/>
                      </a:endParaRPr>
                    </a:p>
                  </a:txBody>
                  <a:tcPr marL="68580" marR="68580" marT="0" marB="0"/>
                </a:tc>
                <a:tc>
                  <a:txBody>
                    <a:bodyPr/>
                    <a:lstStyle/>
                    <a:p>
                      <a:pPr marL="0" marR="0" lvl="0" indent="0" algn="l">
                        <a:spcBef>
                          <a:spcPts val="0"/>
                        </a:spcBef>
                        <a:spcAft>
                          <a:spcPts val="0"/>
                        </a:spcAft>
                        <a:buFont typeface="Symbol"/>
                        <a:buNone/>
                      </a:pPr>
                      <a:r>
                        <a:rPr lang="en-US" sz="1000" b="1" dirty="0">
                          <a:effectLst/>
                          <a:latin typeface="+mj-lt"/>
                          <a:ea typeface="Calibri"/>
                          <a:cs typeface="Times New Roman"/>
                        </a:rPr>
                        <a:t>Description</a:t>
                      </a:r>
                      <a:endParaRPr lang="en-US" sz="1000" dirty="0">
                        <a:effectLst/>
                        <a:latin typeface="+mj-lt"/>
                        <a:ea typeface="Calibri"/>
                        <a:cs typeface="Times New Roman"/>
                      </a:endParaRPr>
                    </a:p>
                    <a:p>
                      <a:pPr marL="342900" marR="0" lvl="0" indent="-342900" algn="l">
                        <a:spcBef>
                          <a:spcPts val="0"/>
                        </a:spcBef>
                        <a:spcAft>
                          <a:spcPts val="0"/>
                        </a:spcAft>
                        <a:buFont typeface="Symbol"/>
                        <a:buChar char=""/>
                      </a:pPr>
                      <a:r>
                        <a:rPr lang="en-US" sz="1000" dirty="0">
                          <a:effectLst/>
                          <a:latin typeface="+mj-lt"/>
                          <a:ea typeface="Calibri"/>
                          <a:cs typeface="Times New Roman"/>
                        </a:rPr>
                        <a:t>Urine protein over 500 mg/24 hours despite supportive therapy</a:t>
                      </a:r>
                    </a:p>
                    <a:p>
                      <a:pPr marL="228600" marR="0" algn="l">
                        <a:spcBef>
                          <a:spcPts val="0"/>
                        </a:spcBef>
                        <a:spcAft>
                          <a:spcPts val="0"/>
                        </a:spcAft>
                      </a:pPr>
                      <a:r>
                        <a:rPr lang="en-US" sz="1000" b="1" i="1" dirty="0">
                          <a:effectLst/>
                          <a:latin typeface="+mj-lt"/>
                          <a:ea typeface="Calibri"/>
                          <a:cs typeface="Times New Roman"/>
                        </a:rPr>
                        <a:t>OR</a:t>
                      </a:r>
                      <a:endParaRPr lang="en-US" sz="1000" dirty="0">
                        <a:effectLst/>
                        <a:latin typeface="+mj-lt"/>
                        <a:ea typeface="Calibri"/>
                        <a:cs typeface="Times New Roman"/>
                      </a:endParaRPr>
                    </a:p>
                    <a:p>
                      <a:pPr marL="342900" marR="0" lvl="0" indent="-342900" algn="l">
                        <a:spcBef>
                          <a:spcPts val="0"/>
                        </a:spcBef>
                        <a:spcAft>
                          <a:spcPts val="0"/>
                        </a:spcAft>
                        <a:buFont typeface="Symbol"/>
                        <a:buChar char=""/>
                      </a:pPr>
                      <a:r>
                        <a:rPr lang="en-US" sz="1000" dirty="0">
                          <a:effectLst/>
                          <a:latin typeface="+mj-lt"/>
                          <a:ea typeface="Calibri"/>
                          <a:cs typeface="Times New Roman"/>
                        </a:rPr>
                        <a:t>Moderate inflammation on renal biopsy</a:t>
                      </a:r>
                    </a:p>
                    <a:p>
                      <a:pPr marL="457200" marR="0" indent="-240030" algn="l">
                        <a:spcBef>
                          <a:spcPts val="0"/>
                        </a:spcBef>
                        <a:spcAft>
                          <a:spcPts val="0"/>
                        </a:spcAft>
                      </a:pPr>
                      <a:r>
                        <a:rPr lang="en-US" sz="1000" b="1" i="1" dirty="0">
                          <a:effectLst/>
                          <a:latin typeface="+mj-lt"/>
                          <a:ea typeface="Calibri"/>
                          <a:cs typeface="Times New Roman"/>
                        </a:rPr>
                        <a:t>OR</a:t>
                      </a:r>
                      <a:endParaRPr lang="en-US" sz="1000" b="1" dirty="0">
                        <a:effectLst/>
                        <a:latin typeface="+mj-lt"/>
                        <a:ea typeface="Calibri"/>
                        <a:cs typeface="Times New Roman"/>
                      </a:endParaRPr>
                    </a:p>
                    <a:p>
                      <a:pPr marL="342900" marR="0" lvl="0" indent="-342900" algn="l">
                        <a:spcBef>
                          <a:spcPts val="0"/>
                        </a:spcBef>
                        <a:spcAft>
                          <a:spcPts val="0"/>
                        </a:spcAft>
                        <a:buFont typeface="Symbol"/>
                        <a:buChar char=""/>
                      </a:pPr>
                      <a:r>
                        <a:rPr lang="en-US" sz="1000" dirty="0">
                          <a:effectLst/>
                          <a:latin typeface="+mj-lt"/>
                          <a:ea typeface="Calibri"/>
                          <a:cs typeface="Times New Roman"/>
                        </a:rPr>
                        <a:t>Recent increase in serum creatinine suggesting risk for progressive disease</a:t>
                      </a:r>
                    </a:p>
                    <a:p>
                      <a:pPr marL="0" marR="0" algn="just">
                        <a:spcBef>
                          <a:spcPts val="0"/>
                        </a:spcBef>
                        <a:spcAft>
                          <a:spcPts val="0"/>
                        </a:spcAft>
                      </a:pPr>
                      <a:r>
                        <a:rPr lang="en-US" sz="1000" dirty="0">
                          <a:effectLst/>
                          <a:latin typeface="+mj-lt"/>
                          <a:ea typeface="Calibri"/>
                          <a:cs typeface="Times New Roman"/>
                        </a:rPr>
                        <a:t> </a:t>
                      </a:r>
                    </a:p>
                    <a:p>
                      <a:pPr marL="0" marR="0" algn="just">
                        <a:spcBef>
                          <a:spcPts val="0"/>
                        </a:spcBef>
                        <a:spcAft>
                          <a:spcPts val="0"/>
                        </a:spcAft>
                      </a:pPr>
                      <a:r>
                        <a:rPr lang="en-US" sz="1000" b="1" dirty="0">
                          <a:effectLst/>
                          <a:latin typeface="+mj-lt"/>
                          <a:ea typeface="Times New Roman"/>
                          <a:cs typeface="Times New Roman"/>
                        </a:rPr>
                        <a:t>Recommendation</a:t>
                      </a:r>
                      <a:endParaRPr lang="en-US" sz="1000" dirty="0">
                        <a:effectLst/>
                        <a:latin typeface="+mj-lt"/>
                        <a:ea typeface="Calibri"/>
                        <a:cs typeface="Times New Roman"/>
                      </a:endParaRPr>
                    </a:p>
                    <a:p>
                      <a:pPr marL="342900" marR="0" lvl="0" indent="-342900" algn="just">
                        <a:spcBef>
                          <a:spcPts val="0"/>
                        </a:spcBef>
                        <a:spcAft>
                          <a:spcPts val="0"/>
                        </a:spcAft>
                        <a:buFont typeface="Symbol"/>
                        <a:buChar char=""/>
                      </a:pPr>
                      <a:r>
                        <a:rPr lang="en-US" sz="1000" dirty="0">
                          <a:effectLst/>
                          <a:latin typeface="+mj-lt"/>
                          <a:ea typeface="Times New Roman"/>
                          <a:cs typeface="Times New Roman"/>
                        </a:rPr>
                        <a:t>Prednisone</a:t>
                      </a:r>
                      <a:endParaRPr lang="en-US" sz="1000" dirty="0">
                        <a:effectLst/>
                        <a:latin typeface="+mj-lt"/>
                        <a:ea typeface="Calibri"/>
                        <a:cs typeface="Times New Roman"/>
                      </a:endParaRPr>
                    </a:p>
                    <a:p>
                      <a:pPr marL="342900" marR="0" lvl="0" indent="-342900" algn="just">
                        <a:spcBef>
                          <a:spcPts val="0"/>
                        </a:spcBef>
                        <a:spcAft>
                          <a:spcPts val="0"/>
                        </a:spcAft>
                        <a:buFont typeface="Symbol"/>
                        <a:buChar char=""/>
                      </a:pPr>
                      <a:r>
                        <a:rPr lang="en-US" sz="1000" dirty="0">
                          <a:effectLst/>
                          <a:latin typeface="+mj-lt"/>
                          <a:ea typeface="Times New Roman"/>
                          <a:cs typeface="Times New Roman"/>
                        </a:rPr>
                        <a:t>Mycophenolate mofetil</a:t>
                      </a:r>
                      <a:endParaRPr lang="en-US" sz="1000" dirty="0">
                        <a:effectLst/>
                        <a:latin typeface="+mj-lt"/>
                        <a:ea typeface="Calibri"/>
                        <a:cs typeface="Times New Roman"/>
                      </a:endParaRPr>
                    </a:p>
                  </a:txBody>
                  <a:tcPr marL="114300" marR="114300" marT="0" marB="0"/>
                </a:tc>
                <a:extLst>
                  <a:ext uri="{0D108BD9-81ED-4DB2-BD59-A6C34878D82A}">
                    <a16:rowId xmlns="" xmlns:a16="http://schemas.microsoft.com/office/drawing/2014/main" val="10001"/>
                  </a:ext>
                </a:extLst>
              </a:tr>
              <a:tr h="370840">
                <a:tc>
                  <a:txBody>
                    <a:bodyPr/>
                    <a:lstStyle/>
                    <a:p>
                      <a:pPr marL="0" marR="0" algn="l">
                        <a:spcBef>
                          <a:spcPts val="0"/>
                        </a:spcBef>
                        <a:spcAft>
                          <a:spcPts val="0"/>
                        </a:spcAft>
                      </a:pPr>
                      <a:r>
                        <a:rPr lang="en-US" sz="1000" b="1" dirty="0">
                          <a:effectLst/>
                          <a:latin typeface="+mj-lt"/>
                          <a:ea typeface="Calibri"/>
                          <a:cs typeface="Times New Roman"/>
                        </a:rPr>
                        <a:t> Severe Disease</a:t>
                      </a:r>
                      <a:endParaRPr lang="en-US" sz="1000" dirty="0">
                        <a:effectLst/>
                        <a:latin typeface="+mj-lt"/>
                        <a:ea typeface="Calibri"/>
                        <a:cs typeface="Times New Roman"/>
                      </a:endParaRPr>
                    </a:p>
                  </a:txBody>
                  <a:tcPr marL="68580" marR="68580" marT="0" marB="0"/>
                </a:tc>
                <a:tc>
                  <a:txBody>
                    <a:bodyPr/>
                    <a:lstStyle/>
                    <a:p>
                      <a:pPr marL="0" marR="0" algn="l">
                        <a:spcBef>
                          <a:spcPts val="0"/>
                        </a:spcBef>
                        <a:spcAft>
                          <a:spcPts val="0"/>
                        </a:spcAft>
                      </a:pPr>
                      <a:r>
                        <a:rPr lang="en-US" sz="1000" b="1" dirty="0">
                          <a:effectLst/>
                          <a:latin typeface="+mj-lt"/>
                          <a:ea typeface="Calibri"/>
                          <a:cs typeface="Times New Roman"/>
                        </a:rPr>
                        <a:t> Description</a:t>
                      </a:r>
                      <a:endParaRPr lang="en-US" sz="1000" dirty="0">
                        <a:effectLst/>
                        <a:latin typeface="+mj-lt"/>
                        <a:ea typeface="Calibri"/>
                        <a:cs typeface="Times New Roman"/>
                      </a:endParaRPr>
                    </a:p>
                    <a:p>
                      <a:pPr marL="342900" marR="0" lvl="0" indent="-342900" algn="l">
                        <a:spcBef>
                          <a:spcPts val="0"/>
                        </a:spcBef>
                        <a:spcAft>
                          <a:spcPts val="0"/>
                        </a:spcAft>
                        <a:buFont typeface="Symbol"/>
                        <a:buChar char=""/>
                      </a:pPr>
                      <a:r>
                        <a:rPr lang="en-US" sz="1000" dirty="0">
                          <a:effectLst/>
                          <a:latin typeface="+mj-lt"/>
                          <a:ea typeface="Calibri"/>
                          <a:cs typeface="Times New Roman"/>
                        </a:rPr>
                        <a:t>Urine protein over 2000 mg/24 hours despite immunosuppression and supportive therapy  </a:t>
                      </a:r>
                    </a:p>
                    <a:p>
                      <a:pPr marL="228600" marR="0" algn="l">
                        <a:spcBef>
                          <a:spcPts val="0"/>
                        </a:spcBef>
                        <a:spcAft>
                          <a:spcPts val="0"/>
                        </a:spcAft>
                      </a:pPr>
                      <a:r>
                        <a:rPr lang="en-US" sz="1000" b="1" i="1" dirty="0">
                          <a:effectLst/>
                          <a:latin typeface="+mj-lt"/>
                          <a:ea typeface="Calibri"/>
                          <a:cs typeface="Times New Roman"/>
                        </a:rPr>
                        <a:t>OR</a:t>
                      </a:r>
                      <a:endParaRPr lang="en-US" sz="1000" dirty="0">
                        <a:effectLst/>
                        <a:latin typeface="+mj-lt"/>
                        <a:ea typeface="Calibri"/>
                        <a:cs typeface="Times New Roman"/>
                      </a:endParaRPr>
                    </a:p>
                    <a:p>
                      <a:pPr marL="342900" marR="0" lvl="0" indent="-342900" algn="l">
                        <a:spcBef>
                          <a:spcPts val="0"/>
                        </a:spcBef>
                        <a:spcAft>
                          <a:spcPts val="0"/>
                        </a:spcAft>
                        <a:buFont typeface="Symbol"/>
                        <a:buChar char=""/>
                      </a:pPr>
                      <a:r>
                        <a:rPr lang="en-US" sz="1000" dirty="0">
                          <a:effectLst/>
                          <a:latin typeface="+mj-lt"/>
                          <a:ea typeface="Calibri"/>
                          <a:cs typeface="Times New Roman"/>
                        </a:rPr>
                        <a:t>Severe inflammation represented by marked </a:t>
                      </a:r>
                      <a:r>
                        <a:rPr lang="en-US" sz="1000" dirty="0" err="1">
                          <a:effectLst/>
                          <a:latin typeface="+mj-lt"/>
                          <a:ea typeface="Calibri"/>
                          <a:cs typeface="Times New Roman"/>
                        </a:rPr>
                        <a:t>endo</a:t>
                      </a:r>
                      <a:r>
                        <a:rPr lang="en-US" sz="1000" dirty="0">
                          <a:effectLst/>
                          <a:latin typeface="+mj-lt"/>
                          <a:ea typeface="Calibri"/>
                          <a:cs typeface="Times New Roman"/>
                        </a:rPr>
                        <a:t>- or </a:t>
                      </a:r>
                      <a:r>
                        <a:rPr lang="en-US" sz="1000" dirty="0" err="1">
                          <a:effectLst/>
                          <a:latin typeface="+mj-lt"/>
                          <a:ea typeface="Calibri"/>
                          <a:cs typeface="Times New Roman"/>
                        </a:rPr>
                        <a:t>extracapillary</a:t>
                      </a:r>
                      <a:r>
                        <a:rPr lang="en-US" sz="1000" dirty="0">
                          <a:effectLst/>
                          <a:latin typeface="+mj-lt"/>
                          <a:ea typeface="Calibri"/>
                          <a:cs typeface="Times New Roman"/>
                        </a:rPr>
                        <a:t> proliferation with or without crescent formation despite immunosuppression and supportive therapy  </a:t>
                      </a:r>
                    </a:p>
                    <a:p>
                      <a:pPr marL="228600" marR="0" algn="l">
                        <a:spcBef>
                          <a:spcPts val="0"/>
                        </a:spcBef>
                        <a:spcAft>
                          <a:spcPts val="0"/>
                        </a:spcAft>
                      </a:pPr>
                      <a:r>
                        <a:rPr lang="en-US" sz="1000" b="1" i="1" dirty="0">
                          <a:effectLst/>
                          <a:latin typeface="+mj-lt"/>
                          <a:ea typeface="Calibri"/>
                          <a:cs typeface="Times New Roman"/>
                        </a:rPr>
                        <a:t>OR</a:t>
                      </a:r>
                      <a:endParaRPr lang="en-US" sz="1000" dirty="0">
                        <a:effectLst/>
                        <a:latin typeface="+mj-lt"/>
                        <a:ea typeface="Calibri"/>
                        <a:cs typeface="Times New Roman"/>
                      </a:endParaRPr>
                    </a:p>
                    <a:p>
                      <a:pPr marL="342900" marR="0" lvl="0" indent="-342900" algn="l">
                        <a:spcBef>
                          <a:spcPts val="0"/>
                        </a:spcBef>
                        <a:spcAft>
                          <a:spcPts val="0"/>
                        </a:spcAft>
                        <a:buFont typeface="Symbol"/>
                        <a:buChar char=""/>
                      </a:pPr>
                      <a:r>
                        <a:rPr lang="en-US" sz="1000" dirty="0">
                          <a:effectLst/>
                          <a:latin typeface="+mj-lt"/>
                          <a:ea typeface="Calibri"/>
                          <a:cs typeface="Times New Roman"/>
                        </a:rPr>
                        <a:t>Increased serum creatinine suggesting risk for progressive disease at onset despite immunosuppression and supportive therapy</a:t>
                      </a:r>
                    </a:p>
                    <a:p>
                      <a:pPr marL="0" marR="0" algn="l">
                        <a:spcBef>
                          <a:spcPts val="0"/>
                        </a:spcBef>
                        <a:spcAft>
                          <a:spcPts val="0"/>
                        </a:spcAft>
                      </a:pPr>
                      <a:r>
                        <a:rPr lang="en-US" sz="1000" dirty="0">
                          <a:effectLst/>
                          <a:latin typeface="+mj-lt"/>
                          <a:ea typeface="Calibri"/>
                          <a:cs typeface="Times New Roman"/>
                        </a:rPr>
                        <a:t> </a:t>
                      </a:r>
                    </a:p>
                    <a:p>
                      <a:pPr marL="0" marR="0" algn="l">
                        <a:spcBef>
                          <a:spcPts val="0"/>
                        </a:spcBef>
                        <a:spcAft>
                          <a:spcPts val="0"/>
                        </a:spcAft>
                      </a:pPr>
                      <a:r>
                        <a:rPr lang="en-US" sz="1000" b="1" dirty="0">
                          <a:effectLst/>
                          <a:latin typeface="+mj-lt"/>
                          <a:ea typeface="Calibri"/>
                          <a:cs typeface="Times New Roman"/>
                        </a:rPr>
                        <a:t>Recommendation</a:t>
                      </a:r>
                      <a:endParaRPr lang="en-US" sz="1000" dirty="0">
                        <a:effectLst/>
                        <a:latin typeface="+mj-lt"/>
                        <a:ea typeface="Calibri"/>
                        <a:cs typeface="Times New Roman"/>
                      </a:endParaRPr>
                    </a:p>
                    <a:p>
                      <a:pPr marL="342900" marR="0" lvl="0" indent="-342900" algn="l">
                        <a:spcBef>
                          <a:spcPts val="0"/>
                        </a:spcBef>
                        <a:spcAft>
                          <a:spcPts val="0"/>
                        </a:spcAft>
                        <a:buFont typeface="Symbol"/>
                        <a:buChar char=""/>
                      </a:pPr>
                      <a:r>
                        <a:rPr lang="en-US" sz="1000" dirty="0">
                          <a:effectLst/>
                          <a:latin typeface="+mj-lt"/>
                          <a:ea typeface="Calibri"/>
                          <a:cs typeface="Times New Roman"/>
                        </a:rPr>
                        <a:t>Methylprednisolone pulse dosing as well as other anti-cellular immune suppressants have had limited success in rapidly progressive disease</a:t>
                      </a:r>
                    </a:p>
                    <a:p>
                      <a:pPr marL="342900" marR="0" lvl="0" indent="-342900" algn="l">
                        <a:spcBef>
                          <a:spcPts val="0"/>
                        </a:spcBef>
                        <a:spcAft>
                          <a:spcPts val="0"/>
                        </a:spcAft>
                        <a:buFont typeface="Symbol"/>
                        <a:buChar char=""/>
                      </a:pPr>
                      <a:r>
                        <a:rPr lang="en-US" sz="1000" dirty="0">
                          <a:effectLst/>
                          <a:latin typeface="+mj-lt"/>
                          <a:ea typeface="Calibri"/>
                          <a:cs typeface="Times New Roman"/>
                        </a:rPr>
                        <a:t>Data are insufficient to recommend eculizumab as a first-line agent for the treatment of rapidly progressive disease </a:t>
                      </a:r>
                    </a:p>
                  </a:txBody>
                  <a:tcPr marL="114300" marR="114300" marT="0" marB="0"/>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36424555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C3G: Treatment</a:t>
            </a:r>
            <a:endParaRPr lang="en-US" dirty="0"/>
          </a:p>
        </p:txBody>
      </p:sp>
      <p:sp>
        <p:nvSpPr>
          <p:cNvPr id="3" name="Content Placeholder 2"/>
          <p:cNvSpPr>
            <a:spLocks noGrp="1"/>
          </p:cNvSpPr>
          <p:nvPr>
            <p:ph idx="1"/>
          </p:nvPr>
        </p:nvSpPr>
        <p:spPr/>
        <p:txBody>
          <a:bodyPr>
            <a:normAutofit/>
          </a:bodyPr>
          <a:lstStyle/>
          <a:p>
            <a:r>
              <a:rPr lang="en-US" dirty="0"/>
              <a:t>A retrospective study supports the effectiveness of mycophenolate mofetil in C3GN patients.</a:t>
            </a:r>
          </a:p>
          <a:p>
            <a:r>
              <a:rPr lang="en-US" dirty="0"/>
              <a:t>No specific recommendation can be made for plasma therapy or rituximab (an anti-CD20 antibody).</a:t>
            </a:r>
          </a:p>
          <a:p>
            <a:r>
              <a:rPr lang="en-US" dirty="0"/>
              <a:t>Since the pathogenesis of C3G is due to dysregulation and hyperactivity of the alternative pathway of complement, eculizumab has been tried in a limited number of patients with varied results. </a:t>
            </a:r>
          </a:p>
          <a:p>
            <a:endParaRPr lang="en-US" dirty="0"/>
          </a:p>
        </p:txBody>
      </p:sp>
    </p:spTree>
    <p:extLst>
      <p:ext uri="{BB962C8B-B14F-4D97-AF65-F5344CB8AC3E}">
        <p14:creationId xmlns:p14="http://schemas.microsoft.com/office/powerpoint/2010/main" val="40338547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C3G Treatment</a:t>
            </a:r>
            <a:r>
              <a:rPr lang="en-US" dirty="0"/>
              <a:t>: </a:t>
            </a:r>
            <a:r>
              <a:rPr lang="en-US" dirty="0" smtClean="0"/>
              <a:t>Transplant</a:t>
            </a:r>
            <a:endParaRPr lang="en-US" dirty="0"/>
          </a:p>
        </p:txBody>
      </p:sp>
      <p:sp>
        <p:nvSpPr>
          <p:cNvPr id="3" name="Content Placeholder 2"/>
          <p:cNvSpPr>
            <a:spLocks noGrp="1"/>
          </p:cNvSpPr>
          <p:nvPr>
            <p:ph idx="1"/>
          </p:nvPr>
        </p:nvSpPr>
        <p:spPr/>
        <p:txBody>
          <a:bodyPr/>
          <a:lstStyle/>
          <a:p>
            <a:r>
              <a:rPr lang="en-US" dirty="0"/>
              <a:t>No specific data are available to inform decisions surrounding transplantation in C3G.</a:t>
            </a:r>
          </a:p>
          <a:p>
            <a:r>
              <a:rPr lang="en-US" dirty="0"/>
              <a:t>Recommendations reflect expert opinion and limited case reports.</a:t>
            </a:r>
          </a:p>
          <a:p>
            <a:r>
              <a:rPr lang="en-US" dirty="0"/>
              <a:t>C3G recurs in allografts at a high rate, leading to graft loss in ~50% of patients.</a:t>
            </a:r>
          </a:p>
        </p:txBody>
      </p:sp>
    </p:spTree>
    <p:extLst>
      <p:ext uri="{BB962C8B-B14F-4D97-AF65-F5344CB8AC3E}">
        <p14:creationId xmlns:p14="http://schemas.microsoft.com/office/powerpoint/2010/main" val="7874529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C3G Case </a:t>
            </a:r>
            <a:r>
              <a:rPr lang="en-US" dirty="0"/>
              <a:t>Study</a:t>
            </a:r>
          </a:p>
        </p:txBody>
      </p:sp>
      <p:sp>
        <p:nvSpPr>
          <p:cNvPr id="3" name="Content Placeholder 2"/>
          <p:cNvSpPr>
            <a:spLocks noGrp="1"/>
          </p:cNvSpPr>
          <p:nvPr>
            <p:ph idx="1"/>
          </p:nvPr>
        </p:nvSpPr>
        <p:spPr>
          <a:xfrm>
            <a:off x="381000" y="960437"/>
            <a:ext cx="8534400" cy="4525963"/>
          </a:xfrm>
        </p:spPr>
        <p:txBody>
          <a:bodyPr/>
          <a:lstStyle/>
          <a:p>
            <a:r>
              <a:rPr lang="en-US" dirty="0"/>
              <a:t>32-y.o</a:t>
            </a:r>
            <a:r>
              <a:rPr lang="en-US" dirty="0" smtClean="0"/>
              <a:t>. male </a:t>
            </a:r>
            <a:r>
              <a:rPr lang="en-US" dirty="0"/>
              <a:t>with C3GN diagnosed 2 years </a:t>
            </a:r>
            <a:r>
              <a:rPr lang="en-US" dirty="0" smtClean="0"/>
              <a:t>ago.</a:t>
            </a:r>
            <a:endParaRPr lang="en-US" dirty="0"/>
          </a:p>
          <a:p>
            <a:r>
              <a:rPr lang="en-US" dirty="0"/>
              <a:t>On ACEs and ARBs with good control of HTN but increasing proteinuria and decreasing renal </a:t>
            </a:r>
            <a:r>
              <a:rPr lang="en-US" dirty="0" smtClean="0"/>
              <a:t>function.</a:t>
            </a:r>
            <a:endParaRPr lang="en-US" dirty="0"/>
          </a:p>
          <a:p>
            <a:pPr lvl="1">
              <a:buFont typeface="Wingdings" panose="05000000000000000000" pitchFamily="2" charset="2"/>
              <a:buChar char="§"/>
            </a:pPr>
            <a:r>
              <a:rPr lang="en-US" dirty="0"/>
              <a:t>CKD </a:t>
            </a:r>
            <a:r>
              <a:rPr lang="en-US" dirty="0" smtClean="0"/>
              <a:t>G3 </a:t>
            </a:r>
            <a:r>
              <a:rPr lang="en-US" dirty="0"/>
              <a:t>with </a:t>
            </a:r>
            <a:r>
              <a:rPr lang="en-US" dirty="0" err="1"/>
              <a:t>eGFR</a:t>
            </a:r>
            <a:r>
              <a:rPr lang="en-US" dirty="0"/>
              <a:t> 45 mL/min/</a:t>
            </a:r>
            <a:r>
              <a:rPr lang="en-US" dirty="0" smtClean="0"/>
              <a:t>1.73 m</a:t>
            </a:r>
            <a:r>
              <a:rPr lang="en-US" baseline="30000" dirty="0" smtClean="0"/>
              <a:t>2</a:t>
            </a:r>
            <a:endParaRPr lang="en-US" baseline="30000" dirty="0"/>
          </a:p>
          <a:p>
            <a:r>
              <a:rPr lang="en-US" dirty="0"/>
              <a:t>Complement </a:t>
            </a:r>
            <a:r>
              <a:rPr lang="en-US" dirty="0" smtClean="0"/>
              <a:t>studies:</a:t>
            </a:r>
            <a:endParaRPr lang="en-US" dirty="0"/>
          </a:p>
          <a:p>
            <a:pPr lvl="1">
              <a:spcAft>
                <a:spcPts val="600"/>
              </a:spcAft>
              <a:buFont typeface="Wingdings" panose="05000000000000000000" pitchFamily="2" charset="2"/>
              <a:buChar char="§"/>
            </a:pPr>
            <a:r>
              <a:rPr lang="en-US" dirty="0"/>
              <a:t>No rare genetic variants identified in </a:t>
            </a:r>
            <a:r>
              <a:rPr lang="en-US" i="1" dirty="0"/>
              <a:t>CFH</a:t>
            </a:r>
            <a:r>
              <a:rPr lang="en-US" dirty="0"/>
              <a:t>, </a:t>
            </a:r>
            <a:r>
              <a:rPr lang="en-US" i="1" dirty="0"/>
              <a:t>CD46</a:t>
            </a:r>
            <a:r>
              <a:rPr lang="en-US" dirty="0"/>
              <a:t>, </a:t>
            </a:r>
            <a:r>
              <a:rPr lang="en-US" i="1" dirty="0"/>
              <a:t>CFI</a:t>
            </a:r>
            <a:r>
              <a:rPr lang="en-US" dirty="0"/>
              <a:t>, </a:t>
            </a:r>
            <a:r>
              <a:rPr lang="en-US" i="1" dirty="0"/>
              <a:t>C3</a:t>
            </a:r>
            <a:r>
              <a:rPr lang="en-US" dirty="0"/>
              <a:t>, </a:t>
            </a:r>
            <a:r>
              <a:rPr lang="en-US" i="1" dirty="0"/>
              <a:t>CFB</a:t>
            </a:r>
            <a:r>
              <a:rPr lang="en-US" dirty="0"/>
              <a:t>, </a:t>
            </a:r>
            <a:r>
              <a:rPr lang="en-US" i="1" dirty="0"/>
              <a:t>THBD</a:t>
            </a:r>
            <a:r>
              <a:rPr lang="en-US" dirty="0"/>
              <a:t>, </a:t>
            </a:r>
            <a:r>
              <a:rPr lang="en-US" i="1" dirty="0"/>
              <a:t>CFHR1</a:t>
            </a:r>
            <a:r>
              <a:rPr lang="en-US" dirty="0"/>
              <a:t>, </a:t>
            </a:r>
            <a:r>
              <a:rPr lang="en-US" i="1" dirty="0"/>
              <a:t>CFHR5</a:t>
            </a:r>
            <a:r>
              <a:rPr lang="en-US" dirty="0"/>
              <a:t>, and </a:t>
            </a:r>
            <a:r>
              <a:rPr lang="en-US" i="1" dirty="0"/>
              <a:t>DGKE</a:t>
            </a:r>
            <a:r>
              <a:rPr lang="en-US" dirty="0"/>
              <a:t> </a:t>
            </a:r>
          </a:p>
          <a:p>
            <a:pPr lvl="1">
              <a:spcAft>
                <a:spcPts val="600"/>
              </a:spcAft>
              <a:buFont typeface="Wingdings" panose="05000000000000000000" pitchFamily="2" charset="2"/>
              <a:buChar char="§"/>
            </a:pPr>
            <a:r>
              <a:rPr lang="en-US" dirty="0"/>
              <a:t>C3, &lt;0.55g/L </a:t>
            </a:r>
            <a:r>
              <a:rPr lang="en-US" dirty="0" smtClean="0"/>
              <a:t>(normal 0.9</a:t>
            </a:r>
            <a:r>
              <a:rPr lang="en-US" dirty="0"/>
              <a:t>-</a:t>
            </a:r>
            <a:r>
              <a:rPr lang="en-US" dirty="0" smtClean="0"/>
              <a:t>1.8 g</a:t>
            </a:r>
            <a:r>
              <a:rPr lang="en-US" dirty="0"/>
              <a:t>/L; C3c, 2.2mg/L (normal &lt;2.0 mg/L); C5, 8.5 mg/</a:t>
            </a:r>
            <a:r>
              <a:rPr lang="en-US" dirty="0" err="1"/>
              <a:t>dL</a:t>
            </a:r>
            <a:r>
              <a:rPr lang="en-US" dirty="0"/>
              <a:t> (normal 10-21 mg/</a:t>
            </a:r>
            <a:r>
              <a:rPr lang="en-US" dirty="0" err="1"/>
              <a:t>dL</a:t>
            </a:r>
            <a:r>
              <a:rPr lang="en-US" dirty="0"/>
              <a:t>); soluble C5b-9, </a:t>
            </a:r>
            <a:r>
              <a:rPr lang="en-US" dirty="0" smtClean="0"/>
              <a:t>5.45 mg</a:t>
            </a:r>
            <a:r>
              <a:rPr lang="en-US" dirty="0"/>
              <a:t>/L (normal &lt;</a:t>
            </a:r>
            <a:r>
              <a:rPr lang="en-US" dirty="0" smtClean="0"/>
              <a:t>0.3 mg</a:t>
            </a:r>
            <a:r>
              <a:rPr lang="en-US" dirty="0"/>
              <a:t>/L); CH50, &lt;26 U/mL (normal 30-90 U/</a:t>
            </a:r>
            <a:r>
              <a:rPr lang="en-US" dirty="0" smtClean="0"/>
              <a:t>mL)</a:t>
            </a:r>
            <a:r>
              <a:rPr lang="en-US" dirty="0"/>
              <a:t>; APFA (alternative pathway functional assay 3% (normal 50-130%) </a:t>
            </a:r>
          </a:p>
          <a:p>
            <a:pPr lvl="1">
              <a:spcAft>
                <a:spcPts val="600"/>
              </a:spcAft>
              <a:buFont typeface="Wingdings" panose="05000000000000000000" pitchFamily="2" charset="2"/>
              <a:buChar char="§"/>
            </a:pPr>
            <a:r>
              <a:rPr lang="en-US" dirty="0"/>
              <a:t>C3Nef +2; C5Nef +4 </a:t>
            </a:r>
          </a:p>
        </p:txBody>
      </p:sp>
    </p:spTree>
    <p:extLst>
      <p:ext uri="{BB962C8B-B14F-4D97-AF65-F5344CB8AC3E}">
        <p14:creationId xmlns:p14="http://schemas.microsoft.com/office/powerpoint/2010/main" val="31806167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C3G Case </a:t>
            </a:r>
            <a:r>
              <a:rPr lang="en-US" dirty="0"/>
              <a:t>Study</a:t>
            </a:r>
          </a:p>
        </p:txBody>
      </p:sp>
      <p:sp>
        <p:nvSpPr>
          <p:cNvPr id="3" name="Content Placeholder 2"/>
          <p:cNvSpPr>
            <a:spLocks noGrp="1"/>
          </p:cNvSpPr>
          <p:nvPr>
            <p:ph idx="1"/>
          </p:nvPr>
        </p:nvSpPr>
        <p:spPr>
          <a:xfrm>
            <a:off x="381000" y="960437"/>
            <a:ext cx="8534400" cy="4525963"/>
          </a:xfrm>
        </p:spPr>
        <p:txBody>
          <a:bodyPr/>
          <a:lstStyle/>
          <a:p>
            <a:pPr marL="0" indent="0">
              <a:buNone/>
            </a:pPr>
            <a:r>
              <a:rPr lang="en-US" i="1" dirty="0"/>
              <a:t>What would you do next?</a:t>
            </a:r>
          </a:p>
          <a:p>
            <a:pPr marL="457200" indent="-457200">
              <a:buFont typeface="+mj-lt"/>
              <a:buAutoNum type="alphaUcPeriod"/>
            </a:pPr>
            <a:r>
              <a:rPr lang="en-US" dirty="0"/>
              <a:t>Add </a:t>
            </a:r>
            <a:r>
              <a:rPr lang="en-US" dirty="0" smtClean="0"/>
              <a:t>rituximab.</a:t>
            </a:r>
            <a:endParaRPr lang="en-US" dirty="0"/>
          </a:p>
          <a:p>
            <a:pPr marL="457200" indent="-457200">
              <a:buFont typeface="+mj-lt"/>
              <a:buAutoNum type="alphaUcPeriod"/>
            </a:pPr>
            <a:r>
              <a:rPr lang="en-US" dirty="0"/>
              <a:t>Begin plasma </a:t>
            </a:r>
            <a:r>
              <a:rPr lang="en-US" dirty="0" smtClean="0"/>
              <a:t>exchange.</a:t>
            </a:r>
            <a:endParaRPr lang="en-US" dirty="0"/>
          </a:p>
          <a:p>
            <a:pPr marL="457200" indent="-457200">
              <a:buFont typeface="+mj-lt"/>
              <a:buAutoNum type="alphaUcPeriod"/>
            </a:pPr>
            <a:r>
              <a:rPr lang="en-US" dirty="0"/>
              <a:t>Add mycophenolate </a:t>
            </a:r>
            <a:r>
              <a:rPr lang="en-US" dirty="0" smtClean="0"/>
              <a:t>mofetil</a:t>
            </a:r>
            <a:r>
              <a:rPr lang="en-US" dirty="0"/>
              <a:t>.</a:t>
            </a:r>
          </a:p>
          <a:p>
            <a:pPr marL="457200" indent="-457200">
              <a:buFont typeface="+mj-lt"/>
              <a:buAutoNum type="alphaUcPeriod"/>
            </a:pPr>
            <a:r>
              <a:rPr lang="en-US" dirty="0"/>
              <a:t>Add </a:t>
            </a:r>
            <a:r>
              <a:rPr lang="en-US" dirty="0" smtClean="0"/>
              <a:t>eculizumab.</a:t>
            </a:r>
            <a:endParaRPr lang="en-US" dirty="0"/>
          </a:p>
          <a:p>
            <a:pPr marL="457200" indent="-457200">
              <a:buFont typeface="+mj-lt"/>
              <a:buAutoNum type="alphaUcPeriod"/>
            </a:pPr>
            <a:endParaRPr lang="en-US" dirty="0"/>
          </a:p>
          <a:p>
            <a:pPr marL="457200" indent="-457200">
              <a:buFont typeface="+mj-lt"/>
              <a:buAutoNum type="alphaUcPeriod"/>
            </a:pPr>
            <a:endParaRPr lang="en-US" dirty="0"/>
          </a:p>
          <a:p>
            <a:endParaRPr lang="en-US" dirty="0"/>
          </a:p>
        </p:txBody>
      </p:sp>
    </p:spTree>
    <p:extLst>
      <p:ext uri="{BB962C8B-B14F-4D97-AF65-F5344CB8AC3E}">
        <p14:creationId xmlns:p14="http://schemas.microsoft.com/office/powerpoint/2010/main" val="280279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C3G Research </a:t>
            </a:r>
            <a:r>
              <a:rPr lang="en-US" sz="3600" dirty="0"/>
              <a:t>Recommendations: Summary</a:t>
            </a:r>
          </a:p>
        </p:txBody>
      </p:sp>
      <p:sp>
        <p:nvSpPr>
          <p:cNvPr id="3" name="Content Placeholder 2"/>
          <p:cNvSpPr>
            <a:spLocks noGrp="1"/>
          </p:cNvSpPr>
          <p:nvPr>
            <p:ph idx="1"/>
          </p:nvPr>
        </p:nvSpPr>
        <p:spPr>
          <a:xfrm>
            <a:off x="457200" y="1066800"/>
            <a:ext cx="8229600" cy="4800600"/>
          </a:xfrm>
        </p:spPr>
        <p:txBody>
          <a:bodyPr/>
          <a:lstStyle/>
          <a:p>
            <a:r>
              <a:rPr lang="en-US" dirty="0" smtClean="0"/>
              <a:t>A </a:t>
            </a:r>
            <a:r>
              <a:rPr lang="en-US" dirty="0"/>
              <a:t>multicenter study analyzing biopsies to define the relationship of morphology to etiology, clinical </a:t>
            </a:r>
            <a:r>
              <a:rPr lang="en-US" dirty="0" smtClean="0"/>
              <a:t>course, </a:t>
            </a:r>
            <a:r>
              <a:rPr lang="en-US" dirty="0"/>
              <a:t>and response to </a:t>
            </a:r>
            <a:r>
              <a:rPr lang="en-US" dirty="0" smtClean="0"/>
              <a:t>therapy.</a:t>
            </a:r>
            <a:endParaRPr lang="en-US" dirty="0"/>
          </a:p>
          <a:p>
            <a:r>
              <a:rPr lang="en-US" dirty="0"/>
              <a:t>Comprehensive genetic testing to fill the knowledge gap in establishing robust phenotype-genotype </a:t>
            </a:r>
            <a:r>
              <a:rPr lang="en-US" dirty="0" smtClean="0"/>
              <a:t>correlations.</a:t>
            </a:r>
          </a:p>
          <a:p>
            <a:pPr>
              <a:spcAft>
                <a:spcPts val="0"/>
              </a:spcAft>
            </a:pPr>
            <a:r>
              <a:rPr lang="en-US" dirty="0"/>
              <a:t>Clinical </a:t>
            </a:r>
            <a:r>
              <a:rPr lang="en-US" dirty="0" smtClean="0"/>
              <a:t>studies</a:t>
            </a:r>
            <a:endParaRPr lang="en-US" dirty="0"/>
          </a:p>
          <a:p>
            <a:pPr lvl="1">
              <a:spcAft>
                <a:spcPts val="0"/>
              </a:spcAft>
              <a:buFont typeface="Courier New" panose="02070309020205020404" pitchFamily="49" charset="0"/>
              <a:buChar char="o"/>
            </a:pPr>
            <a:r>
              <a:rPr lang="en-US" dirty="0"/>
              <a:t>Assess the value of proximal (at the level of the AP) anti-complement therapy.</a:t>
            </a:r>
          </a:p>
          <a:p>
            <a:pPr lvl="2">
              <a:spcAft>
                <a:spcPts val="0"/>
              </a:spcAft>
              <a:buFont typeface="Wingdings" panose="05000000000000000000" pitchFamily="2" charset="2"/>
              <a:buChar char="Ø"/>
            </a:pPr>
            <a:r>
              <a:rPr lang="en-US" dirty="0"/>
              <a:t>Development and trial of novel complement inhibitors.</a:t>
            </a:r>
          </a:p>
          <a:p>
            <a:pPr lvl="1">
              <a:spcAft>
                <a:spcPts val="0"/>
              </a:spcAft>
              <a:buFont typeface="Courier New" panose="02070309020205020404" pitchFamily="49" charset="0"/>
              <a:buChar char="o"/>
            </a:pPr>
            <a:r>
              <a:rPr lang="en-US" dirty="0"/>
              <a:t>Determine value of complement biomarkers to inform clinical outcome in C3G patients and stratify them into targeted treatment groups.</a:t>
            </a:r>
          </a:p>
        </p:txBody>
      </p:sp>
    </p:spTree>
    <p:extLst>
      <p:ext uri="{BB962C8B-B14F-4D97-AF65-F5344CB8AC3E}">
        <p14:creationId xmlns:p14="http://schemas.microsoft.com/office/powerpoint/2010/main" val="32834600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normAutofit/>
          </a:bodyPr>
          <a:lstStyle/>
          <a:p>
            <a:r>
              <a:rPr lang="en-US" dirty="0"/>
              <a:t>While there are knowledge gaps in both aHUS and C3G, the evidence base for the management of patients with C3G lags behind that of aHUS; addressing this disparity should be a priority. </a:t>
            </a:r>
          </a:p>
          <a:p>
            <a:pPr>
              <a:spcAft>
                <a:spcPts val="0"/>
              </a:spcAft>
            </a:pPr>
            <a:r>
              <a:rPr lang="en-US" dirty="0"/>
              <a:t>Although these </a:t>
            </a:r>
            <a:r>
              <a:rPr lang="en-US" dirty="0" smtClean="0"/>
              <a:t>two diseases </a:t>
            </a:r>
            <a:r>
              <a:rPr lang="en-US" dirty="0"/>
              <a:t>are presented as distinct entities, there is substantial overlap in their pathogenesis and clinical presentation.</a:t>
            </a:r>
          </a:p>
        </p:txBody>
      </p:sp>
    </p:spTree>
    <p:extLst>
      <p:ext uri="{BB962C8B-B14F-4D97-AF65-F5344CB8AC3E}">
        <p14:creationId xmlns:p14="http://schemas.microsoft.com/office/powerpoint/2010/main" val="40760212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5"/>
          <p:cNvPicPr>
            <a:picLocks noChangeAspect="1"/>
          </p:cNvPicPr>
          <p:nvPr/>
        </p:nvPicPr>
        <p:blipFill>
          <a:blip r:embed="rId3">
            <a:extLst>
              <a:ext uri="{28A0092B-C50C-407E-A947-70E740481C1C}">
                <a14:useLocalDpi xmlns:a14="http://schemas.microsoft.com/office/drawing/2010/main" val="0"/>
              </a:ext>
            </a:extLst>
          </a:blip>
          <a:srcRect t="3221" r="9842"/>
          <a:stretch>
            <a:fillRect/>
          </a:stretch>
        </p:blipFill>
        <p:spPr bwMode="auto">
          <a:xfrm>
            <a:off x="0" y="0"/>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0" name="Picture 34" descr="KDIGO_LogoColo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5867400"/>
            <a:ext cx="93186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1" name="Rectangle 4"/>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95325"/>
            <a:endParaRPr lang="en-US" dirty="0"/>
          </a:p>
        </p:txBody>
      </p:sp>
      <p:grpSp>
        <p:nvGrpSpPr>
          <p:cNvPr id="16" name="Group 15"/>
          <p:cNvGrpSpPr>
            <a:grpSpLocks/>
          </p:cNvGrpSpPr>
          <p:nvPr/>
        </p:nvGrpSpPr>
        <p:grpSpPr bwMode="auto">
          <a:xfrm>
            <a:off x="2667000" y="762000"/>
            <a:ext cx="6248400" cy="5105400"/>
            <a:chOff x="2667000" y="762000"/>
            <a:chExt cx="6248400" cy="5105400"/>
          </a:xfrm>
        </p:grpSpPr>
        <p:sp>
          <p:nvSpPr>
            <p:cNvPr id="78853" name="Rounded Rectangle 10"/>
            <p:cNvSpPr>
              <a:spLocks noChangeArrowheads="1"/>
            </p:cNvSpPr>
            <p:nvPr/>
          </p:nvSpPr>
          <p:spPr bwMode="auto">
            <a:xfrm>
              <a:off x="2667000" y="762000"/>
              <a:ext cx="6248400" cy="5105400"/>
            </a:xfrm>
            <a:prstGeom prst="roundRect">
              <a:avLst>
                <a:gd name="adj" fmla="val 16667"/>
              </a:avLst>
            </a:prstGeom>
            <a:solidFill>
              <a:srgbClr val="FFFFFF">
                <a:alpha val="67058"/>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95325"/>
              <a:endParaRPr lang="en-US" dirty="0"/>
            </a:p>
          </p:txBody>
        </p:sp>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48000" y="3276600"/>
              <a:ext cx="731520" cy="73152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048000" y="4526280"/>
              <a:ext cx="731520" cy="73152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78856" name="TextBox 7"/>
            <p:cNvSpPr txBox="1">
              <a:spLocks noChangeArrowheads="1"/>
            </p:cNvSpPr>
            <p:nvPr/>
          </p:nvSpPr>
          <p:spPr bwMode="auto">
            <a:xfrm>
              <a:off x="4038600" y="3394055"/>
              <a:ext cx="396111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sz="2500" b="1" dirty="0">
                  <a:solidFill>
                    <a:srgbClr val="00509D"/>
                  </a:solidFill>
                </a:rPr>
                <a:t>Facebook.com/goKDIGO</a:t>
              </a:r>
            </a:p>
          </p:txBody>
        </p:sp>
        <p:sp>
          <p:nvSpPr>
            <p:cNvPr id="78857" name="TextBox 8"/>
            <p:cNvSpPr txBox="1">
              <a:spLocks noChangeArrowheads="1"/>
            </p:cNvSpPr>
            <p:nvPr/>
          </p:nvSpPr>
          <p:spPr bwMode="auto">
            <a:xfrm>
              <a:off x="4038600" y="4658826"/>
              <a:ext cx="3473953"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sz="2500" b="1" dirty="0">
                  <a:solidFill>
                    <a:srgbClr val="00509D"/>
                  </a:solidFill>
                </a:rPr>
                <a:t>Twitter.com/goKDIGO</a:t>
              </a:r>
            </a:p>
          </p:txBody>
        </p:sp>
        <p:sp>
          <p:nvSpPr>
            <p:cNvPr id="78858" name="TextBox 9"/>
            <p:cNvSpPr txBox="1">
              <a:spLocks noChangeArrowheads="1"/>
            </p:cNvSpPr>
            <p:nvPr/>
          </p:nvSpPr>
          <p:spPr bwMode="auto">
            <a:xfrm>
              <a:off x="2667000" y="1030069"/>
              <a:ext cx="6248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gn="ctr" eaLnBrk="1" hangingPunct="1"/>
              <a:r>
                <a:rPr lang="en-US" sz="3600" b="1" u="sng" dirty="0">
                  <a:solidFill>
                    <a:srgbClr val="00509D"/>
                  </a:solidFill>
                </a:rPr>
                <a:t>FOLLOW KDIGO</a:t>
              </a:r>
            </a:p>
          </p:txBody>
        </p:sp>
        <p:sp>
          <p:nvSpPr>
            <p:cNvPr id="78859" name="TextBox 11"/>
            <p:cNvSpPr txBox="1">
              <a:spLocks noChangeArrowheads="1"/>
            </p:cNvSpPr>
            <p:nvPr/>
          </p:nvSpPr>
          <p:spPr bwMode="auto">
            <a:xfrm>
              <a:off x="4114800" y="2209800"/>
              <a:ext cx="2470354"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sz="2500" b="1" dirty="0">
                  <a:solidFill>
                    <a:srgbClr val="00509D"/>
                  </a:solidFill>
                </a:rPr>
                <a:t>www.kdigo.org</a:t>
              </a:r>
            </a:p>
          </p:txBody>
        </p:sp>
        <p:pic>
          <p:nvPicPr>
            <p:cNvPr id="78860" name="Picture 34" descr="KDIGO_LogoColo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2057400"/>
              <a:ext cx="93213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02121825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100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1+#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Complement Dysregulation in </a:t>
            </a:r>
            <a:br>
              <a:rPr lang="en-US" dirty="0" smtClean="0"/>
            </a:br>
            <a:r>
              <a:rPr lang="en-US" dirty="0" smtClean="0"/>
              <a:t>C3G &amp; </a:t>
            </a:r>
            <a:r>
              <a:rPr lang="en-US" cap="none" dirty="0" err="1"/>
              <a:t>a</a:t>
            </a:r>
            <a:r>
              <a:rPr lang="en-US" dirty="0" err="1" smtClean="0"/>
              <a:t>HUS</a:t>
            </a:r>
            <a:endParaRPr lang="en-US" dirty="0"/>
          </a:p>
        </p:txBody>
      </p:sp>
      <p:pic>
        <p:nvPicPr>
          <p:cNvPr id="1026" name="Picture 2" descr="F:\Work desktop\KDIGO\Controversies Conference\2015 aHUS\Complement Pathways figures\Complement Renal Pathology.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7105" b="20748"/>
          <a:stretch/>
        </p:blipFill>
        <p:spPr bwMode="auto">
          <a:xfrm>
            <a:off x="914400" y="1981200"/>
            <a:ext cx="3748434" cy="33280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Work desktop\KDIGO\Controversies Conference\2015 aHUS\Complement Pathways figures\Complement Renal Pathology.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3027" b="36657"/>
          <a:stretch/>
        </p:blipFill>
        <p:spPr bwMode="auto">
          <a:xfrm>
            <a:off x="5486400" y="2362200"/>
            <a:ext cx="3051458" cy="2438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rot="5400000">
            <a:off x="5448300" y="4811829"/>
            <a:ext cx="228600"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678666" y="4714811"/>
            <a:ext cx="914400" cy="280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410200" y="2362200"/>
            <a:ext cx="304800" cy="2742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715000" y="2133600"/>
            <a:ext cx="2822858" cy="280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16200000">
            <a:off x="7241664" y="3631573"/>
            <a:ext cx="2822858" cy="280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62000" y="1942090"/>
            <a:ext cx="457200" cy="280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p:cNvSpPr>
            <a:spLocks noGrp="1"/>
          </p:cNvSpPr>
          <p:nvPr>
            <p:ph idx="1"/>
          </p:nvPr>
        </p:nvSpPr>
        <p:spPr>
          <a:xfrm>
            <a:off x="5105400" y="5497629"/>
            <a:ext cx="3962400" cy="380999"/>
          </a:xfrm>
        </p:spPr>
        <p:txBody>
          <a:bodyPr/>
          <a:lstStyle/>
          <a:p>
            <a:pPr marL="0" indent="0">
              <a:buNone/>
            </a:pPr>
            <a:r>
              <a:rPr lang="en-US" sz="1200" dirty="0" smtClean="0">
                <a:solidFill>
                  <a:schemeClr val="accent1"/>
                </a:solidFill>
              </a:rPr>
              <a:t>Mastellos DC, et al. Trends in Immunology 38: 383-394, 2017</a:t>
            </a:r>
            <a:endParaRPr lang="en-US" sz="1200" dirty="0">
              <a:solidFill>
                <a:schemeClr val="accent1"/>
              </a:solidFill>
            </a:endParaRPr>
          </a:p>
        </p:txBody>
      </p:sp>
    </p:spTree>
    <p:extLst>
      <p:ext uri="{BB962C8B-B14F-4D97-AF65-F5344CB8AC3E}">
        <p14:creationId xmlns:p14="http://schemas.microsoft.com/office/powerpoint/2010/main" val="288604900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2286000"/>
            <a:ext cx="7845425" cy="30163"/>
          </a:xfrm>
          <a:prstGeom prst="rect">
            <a:avLst/>
          </a:prstGeom>
          <a:solidFill>
            <a:srgbClr val="2C62A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solidFill>
                <a:srgbClr val="2C62A9"/>
              </a:solidFill>
            </a:endParaRPr>
          </a:p>
        </p:txBody>
      </p:sp>
      <p:sp>
        <p:nvSpPr>
          <p:cNvPr id="6" name="Title 5"/>
          <p:cNvSpPr>
            <a:spLocks noGrp="1"/>
          </p:cNvSpPr>
          <p:nvPr>
            <p:ph type="ctrTitle"/>
          </p:nvPr>
        </p:nvSpPr>
        <p:spPr/>
        <p:txBody>
          <a:bodyPr/>
          <a:lstStyle/>
          <a:p>
            <a:r>
              <a:rPr lang="en-US" dirty="0" smtClean="0"/>
              <a:t>SECTION A</a:t>
            </a:r>
            <a:endParaRPr lang="en-US" dirty="0"/>
          </a:p>
        </p:txBody>
      </p:sp>
      <p:sp>
        <p:nvSpPr>
          <p:cNvPr id="7" name="Subtitle 6"/>
          <p:cNvSpPr>
            <a:spLocks noGrp="1"/>
          </p:cNvSpPr>
          <p:nvPr>
            <p:ph type="subTitle" idx="1"/>
          </p:nvPr>
        </p:nvSpPr>
        <p:spPr/>
        <p:txBody>
          <a:bodyPr/>
          <a:lstStyle/>
          <a:p>
            <a:r>
              <a:rPr lang="en-US" dirty="0"/>
              <a:t>Atypical Hemolytic Uremic Syndrome (</a:t>
            </a:r>
            <a:r>
              <a:rPr lang="en-US" dirty="0" err="1"/>
              <a:t>aHUS</a:t>
            </a:r>
            <a:r>
              <a:rPr lang="en-US" dirty="0"/>
              <a:t>)</a:t>
            </a:r>
          </a:p>
        </p:txBody>
      </p:sp>
    </p:spTree>
    <p:extLst>
      <p:ext uri="{BB962C8B-B14F-4D97-AF65-F5344CB8AC3E}">
        <p14:creationId xmlns:p14="http://schemas.microsoft.com/office/powerpoint/2010/main" val="1121959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381000" y="1401763"/>
            <a:ext cx="8229600" cy="1631216"/>
          </a:xfrm>
          <a:prstGeom prst="rect">
            <a:avLst/>
          </a:prstGeom>
          <a:solidFill>
            <a:srgbClr val="FFFFFF"/>
          </a:solidFill>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5000" b="0" u="none" cap="small" dirty="0">
                <a:solidFill>
                  <a:srgbClr val="00A261"/>
                </a:solidFill>
                <a:latin typeface="Calibri"/>
              </a:rPr>
              <a:t>Part 2:</a:t>
            </a:r>
            <a:br>
              <a:rPr lang="en-US" sz="5000" b="0" u="none" cap="small" dirty="0">
                <a:solidFill>
                  <a:srgbClr val="00A261"/>
                </a:solidFill>
                <a:latin typeface="Calibri"/>
              </a:rPr>
            </a:br>
            <a:r>
              <a:rPr lang="en-US" sz="5000" b="0" u="none" cap="small" dirty="0">
                <a:solidFill>
                  <a:srgbClr val="2C62A9"/>
                </a:solidFill>
              </a:rPr>
              <a:t>Renal </a:t>
            </a:r>
            <a:r>
              <a:rPr lang="en-US" sz="5000" b="0" u="none" cap="small" dirty="0" smtClean="0">
                <a:solidFill>
                  <a:srgbClr val="2C62A9"/>
                </a:solidFill>
              </a:rPr>
              <a:t>Pathology: </a:t>
            </a:r>
            <a:r>
              <a:rPr lang="en-US" sz="5000" b="0" u="none" dirty="0" err="1" smtClean="0">
                <a:solidFill>
                  <a:srgbClr val="2C62A9"/>
                </a:solidFill>
              </a:rPr>
              <a:t>a</a:t>
            </a:r>
            <a:r>
              <a:rPr lang="en-US" sz="5000" b="0" u="none" cap="small" dirty="0" err="1" smtClean="0">
                <a:solidFill>
                  <a:srgbClr val="2C62A9"/>
                </a:solidFill>
              </a:rPr>
              <a:t>HUS</a:t>
            </a:r>
            <a:endParaRPr lang="en-US" sz="5000" b="0" u="none" cap="small" dirty="0">
              <a:solidFill>
                <a:srgbClr val="2C62A9"/>
              </a:solidFill>
              <a:latin typeface="Calibri"/>
            </a:endParaRPr>
          </a:p>
        </p:txBody>
      </p:sp>
      <p:sp>
        <p:nvSpPr>
          <p:cNvPr id="4" name="Rectangle 3"/>
          <p:cNvSpPr/>
          <p:nvPr/>
        </p:nvSpPr>
        <p:spPr>
          <a:xfrm>
            <a:off x="457200" y="2286000"/>
            <a:ext cx="7845425" cy="30163"/>
          </a:xfrm>
          <a:prstGeom prst="rect">
            <a:avLst/>
          </a:prstGeom>
          <a:solidFill>
            <a:srgbClr val="2C62A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solidFill>
                <a:srgbClr val="2C62A9"/>
              </a:solidFill>
            </a:endParaRPr>
          </a:p>
        </p:txBody>
      </p:sp>
    </p:spTree>
    <p:extLst>
      <p:ext uri="{BB962C8B-B14F-4D97-AF65-F5344CB8AC3E}">
        <p14:creationId xmlns:p14="http://schemas.microsoft.com/office/powerpoint/2010/main" val="22850433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6121</TotalTime>
  <Words>7327</Words>
  <Application>Microsoft Macintosh PowerPoint</Application>
  <PresentationFormat>On-screen Show (4:3)</PresentationFormat>
  <Paragraphs>591</Paragraphs>
  <Slides>69</Slides>
  <Notes>68</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Office Theme</vt:lpstr>
      <vt:lpstr>PowerPoint Presentation</vt:lpstr>
      <vt:lpstr>PowerPoint Presentation</vt:lpstr>
      <vt:lpstr>PowerPoint Presentation</vt:lpstr>
      <vt:lpstr>The Roles of Complement</vt:lpstr>
      <vt:lpstr>Atypical Hemolytic Uremic Syndrome (aHUS)</vt:lpstr>
      <vt:lpstr>C3 Glomerulopathy (C3G)</vt:lpstr>
      <vt:lpstr>Complement Dysregulation in  C3G &amp; aHUS</vt:lpstr>
      <vt:lpstr>SECTION A</vt:lpstr>
      <vt:lpstr>PowerPoint Presentation</vt:lpstr>
      <vt:lpstr>aHUS Pathology</vt:lpstr>
      <vt:lpstr>Morphological Features in Microangiopathy</vt:lpstr>
      <vt:lpstr>aHUS Case Study</vt:lpstr>
      <vt:lpstr>aHUS Case Study</vt:lpstr>
      <vt:lpstr>PowerPoint Presentation</vt:lpstr>
      <vt:lpstr>aHUS: Presentation</vt:lpstr>
      <vt:lpstr>aHUS: Extrarenal Manifestations</vt:lpstr>
      <vt:lpstr>aHUS: Extrarenal Manifestations</vt:lpstr>
      <vt:lpstr>aHUS: Laboratory Analysis</vt:lpstr>
      <vt:lpstr>aHUS: Laboratory Analysis</vt:lpstr>
      <vt:lpstr>aHUS Case Study</vt:lpstr>
      <vt:lpstr>aHUS Case Study</vt:lpstr>
      <vt:lpstr>PowerPoint Presentation</vt:lpstr>
      <vt:lpstr>aHUS: Genetic Drivers of Disease</vt:lpstr>
      <vt:lpstr>aHUS: Genetic Testing</vt:lpstr>
      <vt:lpstr>aHUS: Genetic Testing</vt:lpstr>
      <vt:lpstr>Understanding Genetic Variants</vt:lpstr>
      <vt:lpstr>aHUS: Acquired Drivers of Disease</vt:lpstr>
      <vt:lpstr>aHUS: Acquired Drivers of Disease</vt:lpstr>
      <vt:lpstr>aHUS Case Study</vt:lpstr>
      <vt:lpstr>aHUS Case Study</vt:lpstr>
      <vt:lpstr>PowerPoint Presentation</vt:lpstr>
      <vt:lpstr>aHUS: Treatment</vt:lpstr>
      <vt:lpstr>aHUS: Treatment</vt:lpstr>
      <vt:lpstr>aHUS: Treatment</vt:lpstr>
      <vt:lpstr>aHUS Treatment: Transplant</vt:lpstr>
      <vt:lpstr>PowerPoint Presentation</vt:lpstr>
      <vt:lpstr>aHUS Case Study</vt:lpstr>
      <vt:lpstr>aHUS Case Study</vt:lpstr>
      <vt:lpstr>aHUS Research Recommendations: Summary</vt:lpstr>
      <vt:lpstr>SECTION B</vt:lpstr>
      <vt:lpstr>PowerPoint Presentation</vt:lpstr>
      <vt:lpstr>C3G Pathology</vt:lpstr>
      <vt:lpstr>Morphological Features</vt:lpstr>
      <vt:lpstr>C3G Pathology: Controversies</vt:lpstr>
      <vt:lpstr>C3G Case Study</vt:lpstr>
      <vt:lpstr>C3G Case Study</vt:lpstr>
      <vt:lpstr>PowerPoint Presentation</vt:lpstr>
      <vt:lpstr>C3G: Presentation</vt:lpstr>
      <vt:lpstr>C3G: Extrarenal Manifestations</vt:lpstr>
      <vt:lpstr>C3G: Laboratory Analysis</vt:lpstr>
      <vt:lpstr>C3G Case Study</vt:lpstr>
      <vt:lpstr>C3G Case Study</vt:lpstr>
      <vt:lpstr>PowerPoint Presentation</vt:lpstr>
      <vt:lpstr>C3G: Genetic Drivers of Disease</vt:lpstr>
      <vt:lpstr>C3G: Genetic Testing</vt:lpstr>
      <vt:lpstr>C3G: Genetic Testing</vt:lpstr>
      <vt:lpstr>Understanding Genetic Variants</vt:lpstr>
      <vt:lpstr>C3G: Acquired Drivers of Disease</vt:lpstr>
      <vt:lpstr>C3G Case Study</vt:lpstr>
      <vt:lpstr>C3G Case Study</vt:lpstr>
      <vt:lpstr>PowerPoint Presentation</vt:lpstr>
      <vt:lpstr>C3G Treatment: All Patients</vt:lpstr>
      <vt:lpstr>C3G: Treatment</vt:lpstr>
      <vt:lpstr>C3G Treatment: Transplant</vt:lpstr>
      <vt:lpstr>C3G Case Study</vt:lpstr>
      <vt:lpstr>C3G Case Study</vt:lpstr>
      <vt:lpstr>C3G Research Recommendations: Summary</vt:lpstr>
      <vt:lpstr>Conclusions</vt:lpstr>
      <vt:lpstr>PowerPoint Presentation</vt:lpstr>
    </vt:vector>
  </TitlesOfParts>
  <Company>National Kidney Foundation</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Nancy Schuessler</dc:creator>
  <cp:lastModifiedBy>Danielle Green</cp:lastModifiedBy>
  <cp:revision>755</cp:revision>
  <cp:lastPrinted>2016-11-17T15:36:21Z</cp:lastPrinted>
  <dcterms:created xsi:type="dcterms:W3CDTF">2013-05-28T20:39:55Z</dcterms:created>
  <dcterms:modified xsi:type="dcterms:W3CDTF">2017-07-17T14:38:51Z</dcterms:modified>
</cp:coreProperties>
</file>