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440" r:id="rId2"/>
    <p:sldId id="478" r:id="rId3"/>
    <p:sldId id="531" r:id="rId4"/>
    <p:sldId id="529" r:id="rId5"/>
    <p:sldId id="514" r:id="rId6"/>
    <p:sldId id="482" r:id="rId7"/>
    <p:sldId id="504" r:id="rId8"/>
    <p:sldId id="486" r:id="rId9"/>
    <p:sldId id="483" r:id="rId10"/>
    <p:sldId id="516" r:id="rId11"/>
    <p:sldId id="526" r:id="rId12"/>
    <p:sldId id="505" r:id="rId13"/>
    <p:sldId id="484" r:id="rId14"/>
    <p:sldId id="517" r:id="rId15"/>
    <p:sldId id="518" r:id="rId16"/>
    <p:sldId id="515" r:id="rId17"/>
    <p:sldId id="519" r:id="rId18"/>
    <p:sldId id="506" r:id="rId19"/>
    <p:sldId id="507" r:id="rId20"/>
    <p:sldId id="479" r:id="rId21"/>
    <p:sldId id="487" r:id="rId22"/>
    <p:sldId id="488" r:id="rId23"/>
    <p:sldId id="489" r:id="rId24"/>
    <p:sldId id="490" r:id="rId25"/>
    <p:sldId id="491" r:id="rId26"/>
    <p:sldId id="508" r:id="rId27"/>
    <p:sldId id="509" r:id="rId28"/>
    <p:sldId id="480" r:id="rId29"/>
    <p:sldId id="492" r:id="rId30"/>
    <p:sldId id="522" r:id="rId31"/>
    <p:sldId id="524" r:id="rId32"/>
    <p:sldId id="525" r:id="rId33"/>
    <p:sldId id="494" r:id="rId34"/>
    <p:sldId id="523" r:id="rId35"/>
    <p:sldId id="528" r:id="rId36"/>
    <p:sldId id="495" r:id="rId37"/>
    <p:sldId id="510" r:id="rId38"/>
    <p:sldId id="511" r:id="rId39"/>
    <p:sldId id="481" r:id="rId40"/>
    <p:sldId id="496" r:id="rId41"/>
    <p:sldId id="497" r:id="rId42"/>
    <p:sldId id="498" r:id="rId43"/>
    <p:sldId id="520" r:id="rId44"/>
    <p:sldId id="499" r:id="rId45"/>
    <p:sldId id="500" r:id="rId46"/>
    <p:sldId id="502" r:id="rId47"/>
    <p:sldId id="512" r:id="rId48"/>
    <p:sldId id="513" r:id="rId49"/>
    <p:sldId id="503" r:id="rId50"/>
    <p:sldId id="521" r:id="rId51"/>
    <p:sldId id="530" r:id="rId52"/>
  </p:sldIdLst>
  <p:sldSz cx="9144000" cy="6858000" type="screen4x3"/>
  <p:notesSz cx="7315200" cy="96012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EAE7C6-D881-A449-8062-A020C30F5AB0}">
          <p14:sldIdLst>
            <p14:sldId id="440"/>
            <p14:sldId id="478"/>
            <p14:sldId id="531"/>
            <p14:sldId id="529"/>
            <p14:sldId id="514"/>
            <p14:sldId id="482"/>
            <p14:sldId id="504"/>
            <p14:sldId id="486"/>
            <p14:sldId id="483"/>
            <p14:sldId id="516"/>
            <p14:sldId id="526"/>
            <p14:sldId id="505"/>
            <p14:sldId id="484"/>
            <p14:sldId id="517"/>
            <p14:sldId id="518"/>
            <p14:sldId id="515"/>
            <p14:sldId id="519"/>
            <p14:sldId id="506"/>
            <p14:sldId id="507"/>
            <p14:sldId id="479"/>
            <p14:sldId id="487"/>
            <p14:sldId id="488"/>
            <p14:sldId id="489"/>
            <p14:sldId id="490"/>
            <p14:sldId id="491"/>
            <p14:sldId id="508"/>
            <p14:sldId id="509"/>
            <p14:sldId id="480"/>
            <p14:sldId id="492"/>
            <p14:sldId id="522"/>
            <p14:sldId id="524"/>
            <p14:sldId id="525"/>
            <p14:sldId id="494"/>
            <p14:sldId id="523"/>
            <p14:sldId id="528"/>
            <p14:sldId id="495"/>
            <p14:sldId id="510"/>
            <p14:sldId id="511"/>
            <p14:sldId id="481"/>
            <p14:sldId id="496"/>
            <p14:sldId id="497"/>
            <p14:sldId id="498"/>
            <p14:sldId id="520"/>
            <p14:sldId id="499"/>
            <p14:sldId id="500"/>
            <p14:sldId id="502"/>
            <p14:sldId id="512"/>
            <p14:sldId id="513"/>
            <p14:sldId id="503"/>
            <p14:sldId id="521"/>
            <p14:sldId id="5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A962"/>
    <a:srgbClr val="2C62A9"/>
    <a:srgbClr val="2A42D5"/>
    <a:srgbClr val="486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6" autoAdjust="0"/>
    <p:restoredTop sz="64673" autoAdjust="0"/>
  </p:normalViewPr>
  <p:slideViewPr>
    <p:cSldViewPr>
      <p:cViewPr>
        <p:scale>
          <a:sx n="70" d="100"/>
          <a:sy n="70" d="100"/>
        </p:scale>
        <p:origin x="-14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p:scale>
          <a:sx n="200" d="100"/>
          <a:sy n="200" d="100"/>
        </p:scale>
        <p:origin x="-712" y="2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454299B-8123-4DCE-B549-B49F588C8FF6}" type="datetimeFigureOut">
              <a:rPr lang="en-US" smtClean="0"/>
              <a:pPr/>
              <a:t>5/21/16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A19FEAD-B5BB-4DEF-A54A-F8B9CBB6B704}" type="slidenum">
              <a:rPr lang="en-US" smtClean="0"/>
              <a:pPr/>
              <a:t>‹#›</a:t>
            </a:fld>
            <a:endParaRPr lang="en-US" dirty="0"/>
          </a:p>
        </p:txBody>
      </p:sp>
    </p:spTree>
    <p:extLst>
      <p:ext uri="{BB962C8B-B14F-4D97-AF65-F5344CB8AC3E}">
        <p14:creationId xmlns:p14="http://schemas.microsoft.com/office/powerpoint/2010/main" val="11668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081FC75-1EA2-4D31-B252-33D3DE0AF6FC}" type="datetimeFigureOut">
              <a:rPr lang="en-US" smtClean="0"/>
              <a:pPr/>
              <a:t>5/21/16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FCE3F8-2E81-4397-A0E2-6C438783F6D5}" type="slidenum">
              <a:rPr lang="en-US" smtClean="0"/>
              <a:pPr/>
              <a:t>‹#›</a:t>
            </a:fld>
            <a:endParaRPr lang="en-US" dirty="0"/>
          </a:p>
        </p:txBody>
      </p:sp>
    </p:spTree>
    <p:extLst>
      <p:ext uri="{BB962C8B-B14F-4D97-AF65-F5344CB8AC3E}">
        <p14:creationId xmlns:p14="http://schemas.microsoft.com/office/powerpoint/2010/main" val="364756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a:t>
            </a:fld>
            <a:endParaRPr lang="en-US" dirty="0"/>
          </a:p>
        </p:txBody>
      </p:sp>
    </p:spTree>
    <p:extLst>
      <p:ext uri="{BB962C8B-B14F-4D97-AF65-F5344CB8AC3E}">
        <p14:creationId xmlns:p14="http://schemas.microsoft.com/office/powerpoint/2010/main" val="29632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11</a:t>
            </a:fld>
            <a:endParaRPr lang="en-US" dirty="0"/>
          </a:p>
        </p:txBody>
      </p:sp>
    </p:spTree>
    <p:extLst>
      <p:ext uri="{BB962C8B-B14F-4D97-AF65-F5344CB8AC3E}">
        <p14:creationId xmlns:p14="http://schemas.microsoft.com/office/powerpoint/2010/main" val="20742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12</a:t>
            </a:fld>
            <a:endParaRPr lang="en-US" dirty="0"/>
          </a:p>
        </p:txBody>
      </p:sp>
    </p:spTree>
    <p:extLst>
      <p:ext uri="{BB962C8B-B14F-4D97-AF65-F5344CB8AC3E}">
        <p14:creationId xmlns:p14="http://schemas.microsoft.com/office/powerpoint/2010/main" val="210706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Definitions of deficiency/overload are imperfect, because no feasible method exists to determine total body iron content.</a:t>
            </a:r>
          </a:p>
          <a:p>
            <a:pPr defTabSz="966612">
              <a:defRPr/>
            </a:pPr>
            <a:endParaRPr lang="en-US" dirty="0" smtClean="0"/>
          </a:p>
          <a:p>
            <a:r>
              <a:rPr lang="en-US" dirty="0" smtClean="0"/>
              <a:t>High serum ferritin is not synonymous with iron overload, because ferritin level does not indicate whether iron is stored in parenchymal cells or reticuloendothelial (RES) cells.</a:t>
            </a:r>
          </a:p>
          <a:p>
            <a:endParaRPr lang="en-US" dirty="0" smtClean="0"/>
          </a:p>
          <a:p>
            <a:r>
              <a:rPr lang="en-US" dirty="0" smtClean="0"/>
              <a:t>Studies in HD patients suggest that liver iron content is increased, compared to reference values, in the majority of patients. </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13</a:t>
            </a:fld>
            <a:endParaRPr lang="en-US" dirty="0"/>
          </a:p>
        </p:txBody>
      </p:sp>
    </p:spTree>
    <p:extLst>
      <p:ext uri="{BB962C8B-B14F-4D97-AF65-F5344CB8AC3E}">
        <p14:creationId xmlns:p14="http://schemas.microsoft.com/office/powerpoint/2010/main" val="356100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14</a:t>
            </a:fld>
            <a:endParaRPr lang="en-US" dirty="0"/>
          </a:p>
        </p:txBody>
      </p:sp>
    </p:spTree>
    <p:extLst>
      <p:ext uri="{BB962C8B-B14F-4D97-AF65-F5344CB8AC3E}">
        <p14:creationId xmlns:p14="http://schemas.microsoft.com/office/powerpoint/2010/main" val="244229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15</a:t>
            </a:fld>
            <a:endParaRPr lang="en-US" dirty="0"/>
          </a:p>
        </p:txBody>
      </p:sp>
    </p:spTree>
    <p:extLst>
      <p:ext uri="{BB962C8B-B14F-4D97-AF65-F5344CB8AC3E}">
        <p14:creationId xmlns:p14="http://schemas.microsoft.com/office/powerpoint/2010/main" val="80990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16</a:t>
            </a:fld>
            <a:endParaRPr lang="en-US" dirty="0"/>
          </a:p>
        </p:txBody>
      </p:sp>
    </p:spTree>
    <p:extLst>
      <p:ext uri="{BB962C8B-B14F-4D97-AF65-F5344CB8AC3E}">
        <p14:creationId xmlns:p14="http://schemas.microsoft.com/office/powerpoint/2010/main" val="145721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17</a:t>
            </a:fld>
            <a:endParaRPr lang="en-US" dirty="0"/>
          </a:p>
        </p:txBody>
      </p:sp>
    </p:spTree>
    <p:extLst>
      <p:ext uri="{BB962C8B-B14F-4D97-AF65-F5344CB8AC3E}">
        <p14:creationId xmlns:p14="http://schemas.microsoft.com/office/powerpoint/2010/main" val="398577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18</a:t>
            </a:fld>
            <a:endParaRPr lang="en-US" dirty="0"/>
          </a:p>
        </p:txBody>
      </p:sp>
    </p:spTree>
    <p:extLst>
      <p:ext uri="{BB962C8B-B14F-4D97-AF65-F5344CB8AC3E}">
        <p14:creationId xmlns:p14="http://schemas.microsoft.com/office/powerpoint/2010/main" val="92195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Hb</a:t>
            </a:r>
            <a:r>
              <a:rPr lang="en-US" dirty="0" smtClean="0"/>
              <a:t> is running below accepted target levels, impacting on his quality-of-life and increasing his risk of blood transfusions (he may be eligible for a kidney or liver/kidney transplant one day), and so we should aim higher.</a:t>
            </a:r>
          </a:p>
          <a:p>
            <a:endParaRPr lang="en-US" dirty="0" smtClean="0"/>
          </a:p>
          <a:p>
            <a:r>
              <a:rPr lang="en-US" dirty="0" smtClean="0"/>
              <a:t>B. He has functional iron deficiency with a transferrin saturation below 20%, and although he may respond to a higher dose of EPO, it is advisable to use the lowest dose possible to avoid cardiovascular harm.</a:t>
            </a:r>
          </a:p>
          <a:p>
            <a:endParaRPr lang="en-US" dirty="0" smtClean="0"/>
          </a:p>
          <a:p>
            <a:r>
              <a:rPr lang="en-US" dirty="0" smtClean="0"/>
              <a:t>C. Increasing his monthly prescription of iron alone is less likely to bring his target hemoglobin into range. Also, with his chronic liver disease, one would wish to minimize the amount of IV iron he is prescribed.</a:t>
            </a:r>
          </a:p>
          <a:p>
            <a:endParaRPr lang="en-US" dirty="0" smtClean="0"/>
          </a:p>
          <a:p>
            <a:r>
              <a:rPr lang="en-US" dirty="0" smtClean="0"/>
              <a:t>D. </a:t>
            </a:r>
            <a:r>
              <a:rPr lang="en-US" b="1" i="0" baseline="0" dirty="0" smtClean="0"/>
              <a:t>CORRECT</a:t>
            </a:r>
            <a:r>
              <a:rPr lang="en-US" b="0" i="0" baseline="0" dirty="0" smtClean="0"/>
              <a:t>.  </a:t>
            </a:r>
            <a:r>
              <a:rPr lang="en-US" dirty="0" smtClean="0"/>
              <a:t>This decision is supported by the results of the DRIVE study. He has functional iron deficiency, and his rather high ferritin level may be a consequence of his chronic liver disease rather than due to excess iron stores.</a:t>
            </a:r>
          </a:p>
          <a:p>
            <a:endParaRPr lang="en-US" dirty="0" smtClean="0"/>
          </a:p>
          <a:p>
            <a:r>
              <a:rPr lang="en-US" dirty="0" smtClean="0"/>
              <a:t>E. He has functional iron deficiency, and if his monthly iron dose is reduced, then he will almost certainly require a higher dose of EPO.  As indicated above, it is advisable to use the lowest EPO dose possible to avoid cardiovascular harm.</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19</a:t>
            </a:fld>
            <a:endParaRPr lang="en-US" dirty="0"/>
          </a:p>
        </p:txBody>
      </p:sp>
    </p:spTree>
    <p:extLst>
      <p:ext uri="{BB962C8B-B14F-4D97-AF65-F5344CB8AC3E}">
        <p14:creationId xmlns:p14="http://schemas.microsoft.com/office/powerpoint/2010/main" val="3356208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20</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smtClean="0">
                <a:latin typeface="+mj-lt"/>
              </a:rPr>
              <a:t>Oxidative stress results from an overproduction of reactive oxygen/nitrogen species or impairment in cellular antioxidant enzymatic activities.</a:t>
            </a:r>
            <a:r>
              <a:rPr lang="en-US" b="0" i="0" u="none" strike="noStrike" dirty="0" smtClean="0">
                <a:latin typeface="+mj-lt"/>
              </a:rPr>
              <a:t> It leads to </a:t>
            </a:r>
            <a:r>
              <a:rPr lang="en-US" b="0" i="0" u="none" strike="noStrike" baseline="0" dirty="0" smtClean="0">
                <a:latin typeface="+mj-lt"/>
              </a:rPr>
              <a:t>oxidation of macromolecules such as proteins, carbohydrates, lipids, and DNA.</a:t>
            </a:r>
          </a:p>
          <a:p>
            <a:pPr algn="l"/>
            <a:endParaRPr lang="en-US" b="0" i="0" u="none" strike="noStrike" baseline="0" dirty="0" smtClean="0">
              <a:latin typeface="+mj-lt"/>
            </a:endParaRPr>
          </a:p>
          <a:p>
            <a:pPr algn="l"/>
            <a:r>
              <a:rPr lang="en-US" dirty="0" smtClean="0">
                <a:latin typeface="+mj-lt"/>
              </a:rPr>
              <a:t>Issues with available biomarkers include: </a:t>
            </a:r>
          </a:p>
          <a:p>
            <a:pPr marL="181240" indent="-181240">
              <a:buFont typeface="Arial"/>
              <a:buChar char="•"/>
            </a:pPr>
            <a:r>
              <a:rPr lang="en-US" dirty="0" smtClean="0">
                <a:latin typeface="+mj-lt"/>
              </a:rPr>
              <a:t>absence of established reference ranges</a:t>
            </a:r>
            <a:endParaRPr lang="en-US" dirty="0">
              <a:latin typeface="+mj-lt"/>
            </a:endParaRPr>
          </a:p>
          <a:p>
            <a:pPr marL="181240" indent="-181240">
              <a:buFont typeface="Arial"/>
              <a:buChar char="•"/>
            </a:pPr>
            <a:r>
              <a:rPr lang="en-US" dirty="0" smtClean="0">
                <a:latin typeface="+mj-lt"/>
              </a:rPr>
              <a:t>variable analytical techniques</a:t>
            </a:r>
            <a:endParaRPr lang="en-US" dirty="0">
              <a:latin typeface="+mj-lt"/>
            </a:endParaRPr>
          </a:p>
          <a:p>
            <a:pPr marL="181240" indent="-181240">
              <a:buFont typeface="Arial"/>
              <a:buChar char="•"/>
            </a:pPr>
            <a:r>
              <a:rPr lang="en-US" dirty="0" smtClean="0">
                <a:latin typeface="+mj-lt"/>
              </a:rPr>
              <a:t>lack of understanding regarding the relationship between markers and impaired kidney function and associated comorbidities</a:t>
            </a:r>
            <a:r>
              <a:rPr lang="en-US" dirty="0">
                <a:latin typeface="+mj-lt"/>
              </a:rPr>
              <a:t>.</a:t>
            </a:r>
            <a:endParaRPr lang="en-US" dirty="0" smtClean="0">
              <a:latin typeface="+mj-lt"/>
            </a:endParaRPr>
          </a:p>
          <a:p>
            <a:pPr algn="l"/>
            <a:endParaRPr lang="en-US" dirty="0" smtClean="0">
              <a:latin typeface="+mj-lt"/>
            </a:endParaRPr>
          </a:p>
          <a:p>
            <a:pPr algn="l"/>
            <a:r>
              <a:rPr lang="en-US" dirty="0" smtClean="0">
                <a:solidFill>
                  <a:srgbClr val="000000"/>
                </a:solidFill>
                <a:latin typeface="+mj-lt"/>
              </a:rPr>
              <a:t>Effects of oxidative stress on tissues include </a:t>
            </a:r>
            <a:r>
              <a:rPr lang="en-US" b="0" i="0" u="none" strike="noStrike" baseline="0" dirty="0" smtClean="0">
                <a:solidFill>
                  <a:srgbClr val="000000"/>
                </a:solidFill>
                <a:latin typeface="+mj-lt"/>
              </a:rPr>
              <a:t>oxidative damage to peripheral blood lymphocyte DNA, protein oxidation, and lipid peroxidation.</a:t>
            </a:r>
          </a:p>
          <a:p>
            <a:pPr algn="l"/>
            <a:endParaRPr lang="en-US" b="0" i="0" u="none" strike="noStrike" baseline="0" dirty="0" smtClean="0">
              <a:solidFill>
                <a:srgbClr val="000000"/>
              </a:solidFill>
              <a:latin typeface="+mj-lt"/>
            </a:endParaRPr>
          </a:p>
          <a:p>
            <a:pPr algn="l"/>
            <a:r>
              <a:rPr lang="en-US" dirty="0" smtClean="0">
                <a:solidFill>
                  <a:srgbClr val="000000"/>
                </a:solidFill>
                <a:latin typeface="+mj-lt"/>
              </a:rPr>
              <a:t>Oxidative stress also affects cellular processes, e.g., </a:t>
            </a:r>
            <a:r>
              <a:rPr lang="en-US" b="0" i="0" u="none" strike="noStrike" baseline="0" dirty="0" smtClean="0">
                <a:solidFill>
                  <a:srgbClr val="000000"/>
                </a:solidFill>
                <a:latin typeface="+mj-lt"/>
              </a:rPr>
              <a:t>apoptosis, endothelial dysfunction, and monocyte adhesion.</a:t>
            </a:r>
            <a:endParaRPr lang="en-US" dirty="0">
              <a:latin typeface="+mj-lt"/>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21</a:t>
            </a:fld>
            <a:endParaRPr lang="en-US" dirty="0"/>
          </a:p>
        </p:txBody>
      </p:sp>
    </p:spTree>
    <p:extLst>
      <p:ext uri="{BB962C8B-B14F-4D97-AF65-F5344CB8AC3E}">
        <p14:creationId xmlns:p14="http://schemas.microsoft.com/office/powerpoint/2010/main" val="184249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i="0" u="none" strike="noStrike" baseline="0" dirty="0" smtClean="0"/>
              <a:t>One study in mice demonstrated that atherosclerotic plaque size was not increased in mice with elevated macrophage iron. (</a:t>
            </a:r>
            <a:r>
              <a:rPr lang="en-US" b="0" i="0" u="none" strike="noStrike" baseline="0" dirty="0" err="1" smtClean="0"/>
              <a:t>Kautz</a:t>
            </a:r>
            <a:r>
              <a:rPr lang="en-US" b="0" i="0" u="none" strike="noStrike" baseline="0" dirty="0" smtClean="0"/>
              <a:t> L, et al. Cell Rep. 2013;5:1436–1442.)  </a:t>
            </a:r>
            <a:r>
              <a:rPr lang="en-US" dirty="0" smtClean="0"/>
              <a:t>I</a:t>
            </a:r>
            <a:r>
              <a:rPr lang="en-US" b="0" i="0" u="none" strike="noStrike" baseline="0" dirty="0" smtClean="0"/>
              <a:t>n contrast, another showed that IV iron aggravated early atherosclerosis. (</a:t>
            </a:r>
            <a:r>
              <a:rPr lang="en-US" b="0" i="0" u="none" strike="noStrike" baseline="0" dirty="0" err="1" smtClean="0"/>
              <a:t>Kuo</a:t>
            </a:r>
            <a:r>
              <a:rPr lang="en-US" b="0" i="0" u="none" strike="noStrike" baseline="0" dirty="0" smtClean="0"/>
              <a:t> KL, et al. J Am </a:t>
            </a:r>
            <a:r>
              <a:rPr lang="en-US" b="0" i="0" u="none" strike="noStrike" baseline="0" dirty="0" err="1" smtClean="0"/>
              <a:t>Soc</a:t>
            </a:r>
            <a:r>
              <a:rPr lang="en-US" b="0" i="0" u="none" strike="noStrike" baseline="0" dirty="0" smtClean="0"/>
              <a:t> </a:t>
            </a:r>
            <a:r>
              <a:rPr lang="en-US" b="0" i="0" u="none" strike="noStrike" baseline="0" dirty="0" err="1" smtClean="0"/>
              <a:t>Nephrol</a:t>
            </a:r>
            <a:r>
              <a:rPr lang="en-US" b="0" i="0" u="none" strike="noStrike" baseline="0" dirty="0" smtClean="0"/>
              <a:t>. 2014;25:2596–2606).</a:t>
            </a:r>
          </a:p>
          <a:p>
            <a:pPr defTabSz="966612">
              <a:defRPr/>
            </a:pPr>
            <a:endParaRPr lang="en-US" b="0" i="0" u="none" strike="noStrike" baseline="0" dirty="0" smtClean="0"/>
          </a:p>
          <a:p>
            <a:pPr algn="l"/>
            <a:r>
              <a:rPr lang="en-US" dirty="0" smtClean="0"/>
              <a:t>Clinical studies have also demonstrated significant correlations among cumulative iron dose, intimal media thickness, and CV events. However, these findings are difficult to interpret because of their observational nature and confounding factors.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22</a:t>
            </a:fld>
            <a:endParaRPr lang="en-US" dirty="0"/>
          </a:p>
        </p:txBody>
      </p:sp>
    </p:spTree>
    <p:extLst>
      <p:ext uri="{BB962C8B-B14F-4D97-AF65-F5344CB8AC3E}">
        <p14:creationId xmlns:p14="http://schemas.microsoft.com/office/powerpoint/2010/main" val="263843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smtClean="0">
                <a:solidFill>
                  <a:srgbClr val="000000"/>
                </a:solidFill>
                <a:latin typeface="+mj-lt"/>
              </a:rPr>
              <a:t>Hepcidin is the key iron regulatory protein synthesized in the liver that is sensitive to iron deficiency.  It is also:</a:t>
            </a:r>
            <a:endParaRPr lang="en-US" b="0" i="0" u="none" strike="noStrike" dirty="0" smtClean="0">
              <a:solidFill>
                <a:srgbClr val="000000"/>
              </a:solidFill>
              <a:latin typeface="+mj-lt"/>
            </a:endParaRPr>
          </a:p>
          <a:p>
            <a:pPr marL="181240" indent="-181240">
              <a:buFont typeface="Arial"/>
              <a:buChar char="•"/>
            </a:pPr>
            <a:r>
              <a:rPr lang="en-US" b="0" i="0" u="none" strike="noStrike" dirty="0" smtClean="0">
                <a:solidFill>
                  <a:srgbClr val="000000"/>
                </a:solidFill>
                <a:latin typeface="+mj-lt"/>
              </a:rPr>
              <a:t>U</a:t>
            </a:r>
            <a:r>
              <a:rPr lang="en-US" b="0" i="0" u="none" strike="noStrike" baseline="0" dirty="0" smtClean="0">
                <a:solidFill>
                  <a:srgbClr val="000000"/>
                </a:solidFill>
                <a:latin typeface="+mj-lt"/>
              </a:rPr>
              <a:t>pregulated</a:t>
            </a:r>
            <a:r>
              <a:rPr lang="en-US" b="0" i="0" u="none" strike="noStrike" dirty="0" smtClean="0">
                <a:solidFill>
                  <a:srgbClr val="000000"/>
                </a:solidFill>
                <a:latin typeface="+mj-lt"/>
              </a:rPr>
              <a:t> by </a:t>
            </a:r>
            <a:r>
              <a:rPr lang="en-US" b="0" i="0" u="none" strike="noStrike" baseline="0" dirty="0" smtClean="0">
                <a:solidFill>
                  <a:srgbClr val="000000"/>
                </a:solidFill>
                <a:latin typeface="+mj-lt"/>
              </a:rPr>
              <a:t>increased circulating and stored iron levels, inflammation,</a:t>
            </a:r>
            <a:r>
              <a:rPr lang="en-US" b="0" i="0" u="none" strike="noStrike" baseline="0" dirty="0" smtClean="0">
                <a:solidFill>
                  <a:srgbClr val="2197D2"/>
                </a:solidFill>
                <a:latin typeface="+mj-lt"/>
              </a:rPr>
              <a:t> </a:t>
            </a:r>
            <a:r>
              <a:rPr lang="en-US" b="0" i="0" u="none" strike="noStrike" baseline="0" dirty="0" smtClean="0">
                <a:solidFill>
                  <a:srgbClr val="000000"/>
                </a:solidFill>
                <a:latin typeface="+mj-lt"/>
              </a:rPr>
              <a:t>and infections</a:t>
            </a:r>
            <a:r>
              <a:rPr lang="en-US" dirty="0" smtClean="0">
                <a:solidFill>
                  <a:srgbClr val="000000"/>
                </a:solidFill>
                <a:latin typeface="+mj-lt"/>
              </a:rPr>
              <a:t>.</a:t>
            </a:r>
          </a:p>
          <a:p>
            <a:pPr marL="181240" indent="-181240">
              <a:buFont typeface="Arial"/>
              <a:buChar char="•"/>
            </a:pPr>
            <a:r>
              <a:rPr lang="en-US" b="0" i="0" u="none" strike="noStrike" baseline="0" dirty="0" smtClean="0">
                <a:solidFill>
                  <a:srgbClr val="000000"/>
                </a:solidFill>
                <a:latin typeface="+mj-lt"/>
              </a:rPr>
              <a:t>Downregulated</a:t>
            </a:r>
            <a:r>
              <a:rPr lang="en-US" b="0" i="0" u="none" strike="noStrike" dirty="0" smtClean="0">
                <a:solidFill>
                  <a:srgbClr val="000000"/>
                </a:solidFill>
                <a:latin typeface="+mj-lt"/>
              </a:rPr>
              <a:t> by </a:t>
            </a:r>
            <a:r>
              <a:rPr lang="en-US" b="0" i="0" u="none" strike="noStrike" baseline="0" dirty="0" smtClean="0">
                <a:solidFill>
                  <a:srgbClr val="000000"/>
                </a:solidFill>
                <a:latin typeface="+mj-lt"/>
              </a:rPr>
              <a:t>hepcidin inhibitors, including testosterone,</a:t>
            </a:r>
            <a:r>
              <a:rPr lang="en-US" dirty="0">
                <a:solidFill>
                  <a:srgbClr val="2197D2"/>
                </a:solidFill>
                <a:latin typeface="+mj-lt"/>
              </a:rPr>
              <a:t> </a:t>
            </a:r>
            <a:r>
              <a:rPr lang="en-US" b="0" i="0" u="none" strike="noStrike" baseline="0" dirty="0" smtClean="0">
                <a:solidFill>
                  <a:srgbClr val="000000"/>
                </a:solidFill>
                <a:latin typeface="+mj-lt"/>
              </a:rPr>
              <a:t> estrogen,</a:t>
            </a:r>
            <a:r>
              <a:rPr lang="en-US" dirty="0">
                <a:solidFill>
                  <a:srgbClr val="2197D2"/>
                </a:solidFill>
                <a:latin typeface="+mj-lt"/>
              </a:rPr>
              <a:t> </a:t>
            </a:r>
            <a:r>
              <a:rPr lang="en-US" b="0" i="0" u="none" strike="noStrike" baseline="0" dirty="0" smtClean="0">
                <a:solidFill>
                  <a:srgbClr val="000000"/>
                </a:solidFill>
                <a:latin typeface="+mj-lt"/>
              </a:rPr>
              <a:t>and erythroferrone.</a:t>
            </a:r>
            <a:endParaRPr lang="en-US" b="0" i="0" u="none" strike="noStrike" baseline="0" dirty="0" smtClean="0">
              <a:solidFill>
                <a:srgbClr val="2197D2"/>
              </a:solidFill>
              <a:latin typeface="+mj-lt"/>
            </a:endParaRPr>
          </a:p>
          <a:p>
            <a:pPr algn="l"/>
            <a:endParaRPr lang="en-US" b="0" i="0" u="none" strike="noStrike" baseline="0" dirty="0" smtClean="0">
              <a:solidFill>
                <a:srgbClr val="2197D2"/>
              </a:solidFill>
              <a:latin typeface="+mj-lt"/>
            </a:endParaRPr>
          </a:p>
          <a:p>
            <a:pPr algn="l"/>
            <a:r>
              <a:rPr lang="en-US" b="0" i="0" u="none" strike="noStrike" baseline="0" dirty="0" smtClean="0">
                <a:solidFill>
                  <a:srgbClr val="000000"/>
                </a:solidFill>
                <a:latin typeface="+mj-lt"/>
              </a:rPr>
              <a:t>Hepcidin and macrophage iron correlate with monocyte chemoattractant protein-1 release and vascular damage in patients with metabolic disease.</a:t>
            </a:r>
            <a:endParaRPr lang="en-US" dirty="0">
              <a:solidFill>
                <a:srgbClr val="2197D2"/>
              </a:solidFill>
              <a:latin typeface="+mj-lt"/>
            </a:endParaRPr>
          </a:p>
          <a:p>
            <a:pPr algn="l"/>
            <a:endParaRPr lang="en-US" b="0" i="0" u="none" strike="noStrike" baseline="0" dirty="0" smtClean="0">
              <a:solidFill>
                <a:srgbClr val="000000"/>
              </a:solidFill>
              <a:latin typeface="+mj-lt"/>
            </a:endParaRPr>
          </a:p>
          <a:p>
            <a:pPr algn="l"/>
            <a:r>
              <a:rPr lang="en-US" b="0" i="0" u="none" strike="noStrike" baseline="0" dirty="0" smtClean="0">
                <a:solidFill>
                  <a:srgbClr val="000000"/>
                </a:solidFill>
                <a:latin typeface="+mj-lt"/>
              </a:rPr>
              <a:t>In a clinical study of 766 women without kidney disease, serum hepcidin was associated with the presence of atherosclerotic plaques. (Galesloot TE, et al. Arterioscler Thromb Vasc Biol. 2014;34:446–456.)</a:t>
            </a:r>
          </a:p>
          <a:p>
            <a:pPr algn="l"/>
            <a:endParaRPr lang="en-US" b="0" i="0" u="none" strike="noStrike" baseline="0" dirty="0" smtClean="0">
              <a:solidFill>
                <a:srgbClr val="000000"/>
              </a:solidFill>
              <a:latin typeface="+mj-lt"/>
            </a:endParaRPr>
          </a:p>
          <a:p>
            <a:pPr defTabSz="966612">
              <a:defRPr/>
            </a:pPr>
            <a:r>
              <a:rPr lang="en-US" dirty="0" smtClean="0"/>
              <a:t>Proposed mechanisms underlying the hepcidin-induced plaque instability. In the setting of erythrophagocytosis, hepcidin suppresses iron release from macrophages via downregulation of iron-exporting protein Fpn1 and increases iron storage. Iron trapping results in accumulated intracellular lipids and enhanced oxidative stress, inflammatory responses, and macrophage apoptosis. Thus, hepcidin is essential for Ox-LDL–mediated phenotypic switching of iron-loaded macrophages leading to atherosclerotic plaque destabilization. Fpn1, ferroportin 1; IL-6, interleukin-6; MCP-1, monocyte chemoattractant protein-1; MMP-2, matrix metalloproteinase-2; Ox-LDL, oxidized low-density lipoprotein; SMCs, smooth muscle cells; TNF-</a:t>
            </a:r>
            <a:r>
              <a:rPr lang="el-GR" dirty="0" smtClean="0"/>
              <a:t>α</a:t>
            </a:r>
            <a:r>
              <a:rPr lang="en-US" dirty="0" smtClean="0"/>
              <a:t>, tumor necrosis factor-α. Caption text and figure reproduced with permission from Li et al.,</a:t>
            </a:r>
            <a:r>
              <a:rPr lang="en-US" baseline="0" dirty="0" smtClean="0"/>
              <a:t> Artterioscler Thromb Vasc Biol 2012;32:1158-166.</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23</a:t>
            </a:fld>
            <a:endParaRPr lang="en-US" dirty="0"/>
          </a:p>
        </p:txBody>
      </p:sp>
    </p:spTree>
    <p:extLst>
      <p:ext uri="{BB962C8B-B14F-4D97-AF65-F5344CB8AC3E}">
        <p14:creationId xmlns:p14="http://schemas.microsoft.com/office/powerpoint/2010/main" val="1573410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US" dirty="0" smtClean="0"/>
              <a:t>erritin is significantly upregulated in the acute-phase response, particularly in the presence of low serum iron, transferrin, and TSAT.</a:t>
            </a:r>
          </a:p>
          <a:p>
            <a:endParaRPr lang="en-US" dirty="0" smtClean="0"/>
          </a:p>
          <a:p>
            <a:r>
              <a:rPr lang="en-US" dirty="0" smtClean="0"/>
              <a:t>One study reported that low serum iron is a predictor of poor outcome, even after adjustment for ferritin and the inflammatory marker C-reactive protein</a:t>
            </a:r>
            <a:r>
              <a:rPr lang="en-US" dirty="0"/>
              <a:t>. (Kalantar-Zadeh K</a:t>
            </a:r>
            <a:r>
              <a:rPr lang="en-US" dirty="0" smtClean="0"/>
              <a:t>, </a:t>
            </a:r>
            <a:r>
              <a:rPr lang="en-US" dirty="0"/>
              <a:t>et al</a:t>
            </a:r>
            <a:r>
              <a:rPr lang="en-US" dirty="0" smtClean="0"/>
              <a:t>. </a:t>
            </a:r>
            <a:r>
              <a:rPr lang="en-US" dirty="0"/>
              <a:t>Am J Kidney Dis</a:t>
            </a:r>
            <a:r>
              <a:rPr lang="en-US" dirty="0" smtClean="0"/>
              <a:t>. 2004;43</a:t>
            </a:r>
            <a:r>
              <a:rPr lang="en-US" dirty="0"/>
              <a:t>:671–684</a:t>
            </a:r>
            <a:r>
              <a:rPr lang="en-US" dirty="0" smtClean="0"/>
              <a:t>.)</a:t>
            </a:r>
          </a:p>
          <a:p>
            <a:endParaRPr lang="en-US" dirty="0" smtClean="0"/>
          </a:p>
          <a:p>
            <a:r>
              <a:rPr lang="en-US" dirty="0" smtClean="0"/>
              <a:t>In contrast, another observational study of 58,058 HD patients showed an association between high ferritin (&gt;800 ng/ml) and mortality. However, the correlation was markedly attenuated after correction for markers of malnutrition and inflammation</a:t>
            </a:r>
            <a:r>
              <a:rPr lang="en-US" dirty="0"/>
              <a:t>. (Kalantar-Zadeh K, et al. J </a:t>
            </a:r>
            <a:r>
              <a:rPr lang="en-US" dirty="0" smtClean="0"/>
              <a:t>Am Soc </a:t>
            </a:r>
            <a:r>
              <a:rPr lang="en-US" dirty="0"/>
              <a:t>Nephrol. 2005;16:3070–3080)</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24</a:t>
            </a:fld>
            <a:endParaRPr lang="en-US" dirty="0"/>
          </a:p>
        </p:txBody>
      </p:sp>
    </p:spTree>
    <p:extLst>
      <p:ext uri="{BB962C8B-B14F-4D97-AF65-F5344CB8AC3E}">
        <p14:creationId xmlns:p14="http://schemas.microsoft.com/office/powerpoint/2010/main" val="112734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in 13 HD patients showed that the combination of IV iron and vitamin C was associated with an increased production of reactive oxygen species. (Conner TA, et al. Biometals. 2012;25:961–969.)</a:t>
            </a:r>
          </a:p>
          <a:p>
            <a:endParaRPr lang="en-US" dirty="0" smtClean="0"/>
          </a:p>
          <a:p>
            <a:r>
              <a:rPr lang="en-US" dirty="0" smtClean="0"/>
              <a:t>Another recent RCT examined 353 HD patients and showed that 6 months of antioxidative therapy (tocopherols and alpha-lipoic acid) failed to influence biomarkers of inflammation and oxidative stress. (</a:t>
            </a:r>
            <a:r>
              <a:rPr lang="da-DK" dirty="0" smtClean="0"/>
              <a:t>Himmelfarb J, et al. J Am Soc Nephrol. 2014;25:623–633.)</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25</a:t>
            </a:fld>
            <a:endParaRPr lang="en-US" dirty="0"/>
          </a:p>
        </p:txBody>
      </p:sp>
    </p:spTree>
    <p:extLst>
      <p:ext uri="{BB962C8B-B14F-4D97-AF65-F5344CB8AC3E}">
        <p14:creationId xmlns:p14="http://schemas.microsoft.com/office/powerpoint/2010/main" val="1713275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26</a:t>
            </a:fld>
            <a:endParaRPr lang="en-US" dirty="0"/>
          </a:p>
        </p:txBody>
      </p:sp>
    </p:spTree>
    <p:extLst>
      <p:ext uri="{BB962C8B-B14F-4D97-AF65-F5344CB8AC3E}">
        <p14:creationId xmlns:p14="http://schemas.microsoft.com/office/powerpoint/2010/main" val="192810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spcAft>
                <a:spcPts val="1269"/>
              </a:spcAft>
              <a:buFont typeface="+mj-lt"/>
              <a:buAutoNum type="alphaUcPeriod"/>
            </a:pPr>
            <a:r>
              <a:rPr lang="en-US" dirty="0" smtClean="0"/>
              <a:t>Stopping IV iron completely is not advisable as he may well eventually develop absolute iron deficiency, which results in inefficient erythropoiesis and require increased epoetin dosing. </a:t>
            </a:r>
          </a:p>
          <a:p>
            <a:pPr marL="241653" indent="-241653">
              <a:spcAft>
                <a:spcPts val="1269"/>
              </a:spcAft>
              <a:buFont typeface="+mj-lt"/>
              <a:buAutoNum type="alphaUcPeriod"/>
            </a:pPr>
            <a:r>
              <a:rPr lang="en-US" dirty="0" smtClean="0"/>
              <a:t>Unfortunately there are no readily available, local laboratory tests that can be used to assess oxidative stress levels. There are biomarkers, but the normal ranges for patients with acceptable and poor renal function are variable, and techniques to measure them are even more varied. It is accepted that uremia is generally a state of enhanced oxidative stress, and the contribution of IV iron to that state is unclear.</a:t>
            </a:r>
          </a:p>
          <a:p>
            <a:pPr marL="241653" indent="-241653">
              <a:spcAft>
                <a:spcPts val="1269"/>
              </a:spcAft>
              <a:buFont typeface="+mj-lt"/>
              <a:buAutoNum type="alphaUcPeriod"/>
            </a:pPr>
            <a:r>
              <a:rPr lang="en-US" b="1" i="0" baseline="0" dirty="0" smtClean="0"/>
              <a:t>CORRECT</a:t>
            </a:r>
            <a:r>
              <a:rPr lang="en-US" dirty="0" smtClean="0"/>
              <a:t>. Since he has raised concerns, it is very reasonable to maintain his ferritin levels slightly lower.</a:t>
            </a:r>
            <a:r>
              <a:rPr lang="en-US" baseline="0" dirty="0" smtClean="0"/>
              <a:t>  As stated above, s</a:t>
            </a:r>
            <a:r>
              <a:rPr lang="en-US" dirty="0" smtClean="0"/>
              <a:t>topping IV iron will almost certainly result in his requiring higher doses of </a:t>
            </a:r>
            <a:r>
              <a:rPr lang="en-US" dirty="0" err="1" smtClean="0"/>
              <a:t>epoetin</a:t>
            </a:r>
            <a:r>
              <a:rPr lang="en-US" dirty="0" smtClean="0"/>
              <a:t>, which in itself may have harmful effects for him. This should be explained to him. Concerning the confusion</a:t>
            </a:r>
            <a:r>
              <a:rPr lang="en-US" baseline="0" dirty="0" smtClean="0"/>
              <a:t> in the literature t</a:t>
            </a:r>
            <a:r>
              <a:rPr lang="en-US" dirty="0" smtClean="0"/>
              <a:t>here are issues with the IV iron studies in terms of observational data in humans which do not prove association.</a:t>
            </a:r>
            <a:r>
              <a:rPr lang="en-US" baseline="0" dirty="0" smtClean="0"/>
              <a:t> There are also </a:t>
            </a:r>
            <a:r>
              <a:rPr lang="en-US" dirty="0" smtClean="0"/>
              <a:t>conflicting experimental data among the different iron preparations, even among innovator and generic molecules. </a:t>
            </a:r>
          </a:p>
          <a:p>
            <a:pPr marL="241653" indent="-241653">
              <a:spcAft>
                <a:spcPts val="1269"/>
              </a:spcAft>
              <a:buFont typeface="+mj-lt"/>
              <a:buAutoNum type="alphaUcPeriod"/>
            </a:pPr>
            <a:r>
              <a:rPr lang="en-US" dirty="0" smtClean="0"/>
              <a:t>See B above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27</a:t>
            </a:fld>
            <a:endParaRPr lang="en-US" dirty="0"/>
          </a:p>
        </p:txBody>
      </p:sp>
    </p:spTree>
    <p:extLst>
      <p:ext uri="{BB962C8B-B14F-4D97-AF65-F5344CB8AC3E}">
        <p14:creationId xmlns:p14="http://schemas.microsoft.com/office/powerpoint/2010/main" val="1033586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28</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2 studies have examined the risk of infection with different IV iron formulations: </a:t>
            </a:r>
          </a:p>
          <a:p>
            <a:endParaRPr lang="en-US" dirty="0"/>
          </a:p>
          <a:p>
            <a:pPr marL="241653" indent="-241653">
              <a:buFont typeface="+mj-lt"/>
              <a:buAutoNum type="arabicPeriod"/>
            </a:pPr>
            <a:r>
              <a:rPr lang="en-US" dirty="0" smtClean="0"/>
              <a:t>In 63 HD patients, the adjusted RR for bacteremic episodes with iron sucrose vs. ferric gluconate were 2.92 (95% CI 1.01–8.50) and 2.84 (95% CI 1.32–6.09), respectively. (Sirken G, et al. Clin Nephrol. 2006;66:348–356)</a:t>
            </a:r>
          </a:p>
          <a:p>
            <a:pPr marL="241653" indent="-241653">
              <a:buFont typeface="+mj-lt"/>
              <a:buAutoNum type="arabicPeriod"/>
            </a:pPr>
            <a:r>
              <a:rPr lang="en-US" dirty="0" smtClean="0"/>
              <a:t>In 559 patients, mean IV iron sucrose dose was significantly higher in patients with catheter-related sepsis than in patients without; similar findings were reported in patients who received IV iron dextran. (Diskin CJ, et al. Nephron Clin Pract. 2007;107:c128–c132)</a:t>
            </a:r>
          </a:p>
          <a:p>
            <a:endParaRPr lang="en-US" dirty="0" smtClean="0"/>
          </a:p>
          <a:p>
            <a:r>
              <a:rPr lang="en-US" dirty="0" smtClean="0"/>
              <a:t>Few studies have examined infection risk by type of iron formulation.</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29</a:t>
            </a:fld>
            <a:endParaRPr lang="en-US" dirty="0"/>
          </a:p>
        </p:txBody>
      </p:sp>
    </p:spTree>
    <p:extLst>
      <p:ext uri="{BB962C8B-B14F-4D97-AF65-F5344CB8AC3E}">
        <p14:creationId xmlns:p14="http://schemas.microsoft.com/office/powerpoint/2010/main" val="2896454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recent data in hemodialysis:</a:t>
            </a:r>
          </a:p>
          <a:p>
            <a:endParaRPr lang="en-US" baseline="0" dirty="0" smtClean="0"/>
          </a:p>
          <a:p>
            <a:r>
              <a:rPr lang="en-US" baseline="0" dirty="0" smtClean="0"/>
              <a:t>One recent multicenter study from Japan reported </a:t>
            </a:r>
            <a:r>
              <a:rPr lang="en-US" sz="1300" dirty="0"/>
              <a:t>a significantly higher risk of infection with higher serum ferritin compared to lower ferritin, and with high and even low doses of IV iron compared with no IV iron (</a:t>
            </a:r>
            <a:r>
              <a:rPr lang="en-US" sz="1300" dirty="0" err="1"/>
              <a:t>Kuragano</a:t>
            </a:r>
            <a:r>
              <a:rPr lang="en-US" sz="1300" dirty="0"/>
              <a:t> T.  Kidney </a:t>
            </a:r>
            <a:r>
              <a:rPr lang="en-US" sz="1300" dirty="0" err="1"/>
              <a:t>Int</a:t>
            </a:r>
            <a:r>
              <a:rPr lang="en-US" sz="1300" dirty="0"/>
              <a:t> 86:845-854).  In contrast, three other studies, shown in the next three slides, found no increase in either infection-related mortality or hospitalization.</a:t>
            </a:r>
          </a:p>
          <a:p>
            <a:endParaRPr lang="en-US" sz="1300" dirty="0"/>
          </a:p>
          <a:p>
            <a:r>
              <a:rPr lang="en-US" sz="1300" dirty="0"/>
              <a:t>The data presented in this slide are based on the outcomes of 32,435 patients receiving IV iron in 12 countries (</a:t>
            </a:r>
            <a:r>
              <a:rPr lang="da-DK" sz="1300" dirty="0"/>
              <a:t>Bailie GR et al. Kidney Int. 2015;87:162–168)</a:t>
            </a:r>
            <a:r>
              <a:rPr lang="en-US" sz="1300" dirty="0"/>
              <a:t>.  When compared to patients receiving 100–199 mg/</a:t>
            </a:r>
            <a:r>
              <a:rPr lang="en-US" sz="1300" dirty="0" err="1"/>
              <a:t>mo</a:t>
            </a:r>
            <a:r>
              <a:rPr lang="en-US" sz="1300" dirty="0"/>
              <a:t>, those receiving an average of 300–399 mg/</a:t>
            </a:r>
            <a:r>
              <a:rPr lang="en-US" sz="1300" dirty="0" err="1"/>
              <a:t>mo</a:t>
            </a:r>
            <a:r>
              <a:rPr lang="en-US" sz="1300" dirty="0"/>
              <a:t> or ≥400 mg/</a:t>
            </a:r>
            <a:r>
              <a:rPr lang="en-US" sz="1300" dirty="0" err="1"/>
              <a:t>mo</a:t>
            </a:r>
            <a:r>
              <a:rPr lang="en-US" sz="1300" dirty="0"/>
              <a:t> had a higher risk of all-cause mortality, but no significant increase in mortality due to infection.  However, since this is an observational study, causality cannot be established and the possibility of residual confounding still remains. The study also did not address the impact of cumulative doses of IV iron over many years.</a:t>
            </a:r>
          </a:p>
          <a:p>
            <a:endParaRPr lang="en-US" sz="1300" dirty="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30</a:t>
            </a:fld>
            <a:endParaRPr lang="en-US" dirty="0"/>
          </a:p>
        </p:txBody>
      </p:sp>
    </p:spTree>
    <p:extLst>
      <p:ext uri="{BB962C8B-B14F-4D97-AF65-F5344CB8AC3E}">
        <p14:creationId xmlns:p14="http://schemas.microsoft.com/office/powerpoint/2010/main" val="308957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4</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(DEcIDE-ESRD) of 9544 HD patients, higher cumulative dose of IV iron was not associated with all-cause, cardiovascular or infection-related</a:t>
            </a:r>
            <a:r>
              <a:rPr lang="en-US" baseline="0" dirty="0" smtClean="0"/>
              <a:t> </a:t>
            </a:r>
            <a:r>
              <a:rPr lang="en-US" dirty="0" smtClean="0"/>
              <a:t>hospitalizations.  The authors observed no association between intravenous iron dose and the risk of infectious events in the 1-month, 3-month and 6-month cohorts (</a:t>
            </a:r>
            <a:r>
              <a:rPr lang="en-US" dirty="0" err="1" smtClean="0"/>
              <a:t>Tangri</a:t>
            </a:r>
            <a:r>
              <a:rPr lang="en-US" baseline="0" dirty="0" smtClean="0"/>
              <a:t> N et al. </a:t>
            </a:r>
            <a:r>
              <a:rPr lang="en-US" baseline="0" dirty="0" err="1" smtClean="0"/>
              <a:t>Nephrol</a:t>
            </a:r>
            <a:r>
              <a:rPr lang="en-US" baseline="0" dirty="0" smtClean="0"/>
              <a:t> Dial Transplant 30: 667-675, 2015)</a:t>
            </a:r>
            <a:r>
              <a:rPr lang="en-US" dirty="0" smtClean="0"/>
              <a:t>.</a:t>
            </a:r>
          </a:p>
          <a:p>
            <a:endParaRPr lang="en-US" dirty="0" smtClean="0"/>
          </a:p>
          <a:p>
            <a:r>
              <a:rPr lang="en-US" dirty="0" smtClean="0"/>
              <a:t>The </a:t>
            </a:r>
            <a:r>
              <a:rPr lang="en-US" baseline="0" dirty="0" smtClean="0"/>
              <a:t>m</a:t>
            </a:r>
            <a:r>
              <a:rPr lang="en-US" dirty="0" smtClean="0"/>
              <a:t>odel is adjusted for all the covariates in all-cause and CVD hospitalizations models except recent infection.</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31</a:t>
            </a:fld>
            <a:endParaRPr lang="en-US" dirty="0"/>
          </a:p>
        </p:txBody>
      </p:sp>
    </p:spTree>
    <p:extLst>
      <p:ext uri="{BB962C8B-B14F-4D97-AF65-F5344CB8AC3E}">
        <p14:creationId xmlns:p14="http://schemas.microsoft.com/office/powerpoint/2010/main" val="3089577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
              </a:rPr>
              <a:t>This is another prospective, observational study of 235 incident dialysis patients who received IV iron supplementation. The authors found iron supplementation to be associated with a significantly reduced all-cause mortality [HR (95% CI: 0.22 (0.08–0.58); p=.002] and a marginally lower cardiovascular and sepsis-related mortality [HR (95% CI: 0.31 (0.09-1.04); p=0.06]</a:t>
            </a:r>
          </a:p>
          <a:p>
            <a:pPr algn="l"/>
            <a:endParaRPr lang="en-US" sz="1300" dirty="0">
              <a:latin typeface=""/>
            </a:endParaRPr>
          </a:p>
          <a:p>
            <a:pPr algn="l"/>
            <a:r>
              <a:rPr lang="en-US" sz="1300" dirty="0">
                <a:latin typeface=""/>
              </a:rPr>
              <a:t>Association between iron supplementation and all-cause mortality and cardiovascular or sepsis-related mortality using time-dependent Cox proportional hazards models.</a:t>
            </a:r>
          </a:p>
          <a:p>
            <a:pPr algn="l"/>
            <a:endParaRPr lang="en-US" sz="1300" dirty="0">
              <a:latin typeface=""/>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32</a:t>
            </a:fld>
            <a:endParaRPr lang="en-US" dirty="0"/>
          </a:p>
        </p:txBody>
      </p:sp>
    </p:spTree>
    <p:extLst>
      <p:ext uri="{BB962C8B-B14F-4D97-AF65-F5344CB8AC3E}">
        <p14:creationId xmlns:p14="http://schemas.microsoft.com/office/powerpoint/2010/main" val="308957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study of 379 peritoneal dialysis patients, there were more peritonitis episodes during the 6 months after IV iron infusion, especially with iron dextran, compared to the peritonitis episodes during the 6 months before iron infusions (15 episodes vs. 8 episodes, respectively, in 6 months), but the difference was not statistically significant</a:t>
            </a:r>
            <a:r>
              <a:rPr lang="en-US" dirty="0"/>
              <a:t>. (</a:t>
            </a:r>
            <a:r>
              <a:rPr lang="en-US" dirty="0" smtClean="0"/>
              <a:t>Prakash</a:t>
            </a:r>
            <a:r>
              <a:rPr lang="en-US" dirty="0"/>
              <a:t>)</a:t>
            </a:r>
            <a:endParaRPr lang="en-US" dirty="0" smtClean="0"/>
          </a:p>
          <a:p>
            <a:endParaRPr lang="en-US" dirty="0" smtClean="0"/>
          </a:p>
          <a:p>
            <a:r>
              <a:rPr lang="en-US" dirty="0" smtClean="0"/>
              <a:t>A recent RCT (REVOKE trial) by Agarwal et al. comparing oral versus IV iron in non-dialysis CKD patients showed a higher rate of serious adverse events in the IV iron treatment group, with increased CV events and infections requiring hospital admission. However, this study examined a single center, with a single investigator adjudicating all serious adverse events and only 99 subjects completing the trial.</a:t>
            </a:r>
          </a:p>
          <a:p>
            <a:endParaRPr lang="en-US" dirty="0" smtClean="0"/>
          </a:p>
          <a:p>
            <a:r>
              <a:rPr lang="en-US" dirty="0" smtClean="0"/>
              <a:t>The findings of Agarwal et al. are discrepant with those reported in the much larger FIND-CKD study, a global multicenter study conducted in 626 non-dialysis CKD patients across 193 sites in 20 countries and with considerably greater patient-years of follow-up. Even though patients were treated with much higher doses of IV</a:t>
            </a:r>
            <a:r>
              <a:rPr lang="en-US" baseline="0" dirty="0" smtClean="0"/>
              <a:t> </a:t>
            </a:r>
            <a:r>
              <a:rPr lang="en-US" dirty="0" smtClean="0"/>
              <a:t>ferric carboxymaltose (FCM) in FIND-CKD, no safety signals were evident, and indeed the incidences of infections (adverse events: 33.1% vs. 34.0% vs. 30.4%; serious adverse events: 3.9% vs. 3.3% vs. 3.8%) and cardiac events (6.5% vs. 4.7% vs. 4.5%) were identical across all 3 groups (high-ferritin FCM, low-ferritin FCM, and oral iron, respectively).</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33</a:t>
            </a:fld>
            <a:endParaRPr lang="en-US" dirty="0"/>
          </a:p>
        </p:txBody>
      </p:sp>
    </p:spTree>
    <p:extLst>
      <p:ext uri="{BB962C8B-B14F-4D97-AF65-F5344CB8AC3E}">
        <p14:creationId xmlns:p14="http://schemas.microsoft.com/office/powerpoint/2010/main" val="2212626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REVOKE study was terminated early due to high incidence of adverse events.</a:t>
            </a:r>
          </a:p>
          <a:p>
            <a:endParaRPr lang="en-US" dirty="0" smtClean="0"/>
          </a:p>
          <a:p>
            <a:r>
              <a:rPr lang="en-US" dirty="0" smtClean="0"/>
              <a:t>The</a:t>
            </a:r>
            <a:r>
              <a:rPr lang="en-US" baseline="0" dirty="0" smtClean="0"/>
              <a:t> numbers above refer to the number of subjects.  There were 27 hospitalized infectious events among 11 participants assigned to the oral iron treatment group and 37 events among 19 participants of the IV iron treatment group (adjusted incidence rate ratio 2.12 (95% confidence interval 1.24–3.64, </a:t>
            </a:r>
            <a:r>
              <a:rPr lang="en-US" i="1" baseline="0" dirty="0" smtClean="0"/>
              <a:t>P</a:t>
            </a:r>
            <a:r>
              <a:rPr lang="en-US" baseline="0" dirty="0" smtClean="0"/>
              <a:t>=0.006).</a:t>
            </a:r>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34</a:t>
            </a:fld>
            <a:endParaRPr lang="en-US" dirty="0"/>
          </a:p>
        </p:txBody>
      </p:sp>
    </p:spTree>
    <p:extLst>
      <p:ext uri="{BB962C8B-B14F-4D97-AF65-F5344CB8AC3E}">
        <p14:creationId xmlns:p14="http://schemas.microsoft.com/office/powerpoint/2010/main" val="2898917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Study </a:t>
            </a:r>
            <a:r>
              <a:rPr lang="en-US" baseline="0" dirty="0" smtClean="0"/>
              <a:t>design differences in REVOKE and FIND-CKD (e.g., baseline characteristics, length of follow-up, patient population) patients rendered their differing findings difficult to reconcile.</a:t>
            </a:r>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35</a:t>
            </a:fld>
            <a:endParaRPr lang="en-US" dirty="0"/>
          </a:p>
        </p:txBody>
      </p:sp>
    </p:spTree>
    <p:extLst>
      <p:ext uri="{BB962C8B-B14F-4D97-AF65-F5344CB8AC3E}">
        <p14:creationId xmlns:p14="http://schemas.microsoft.com/office/powerpoint/2010/main" val="2898917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baseline="0" dirty="0" smtClean="0"/>
              <a:t>ecent </a:t>
            </a:r>
            <a:r>
              <a:rPr lang="en-US" dirty="0" smtClean="0"/>
              <a:t>systematic reviews and meta-analyses performed to date were likewise</a:t>
            </a:r>
            <a:r>
              <a:rPr lang="en-US" baseline="0" dirty="0" smtClean="0"/>
              <a:t> </a:t>
            </a:r>
            <a:r>
              <a:rPr lang="en-US" dirty="0" smtClean="0"/>
              <a:t>inconclusive. One meta-analysis which evaluated the safety and efficacy of IV iron therapy for functional iron deficiency reported no association of IV iron with risk of infection, but only limited conclusions could be drawn as it only included 2 studies comprising 359 analyzable patients</a:t>
            </a:r>
            <a:r>
              <a:rPr lang="en-US" baseline="0" dirty="0" smtClean="0"/>
              <a:t> (</a:t>
            </a:r>
            <a:r>
              <a:rPr lang="en-US" baseline="0" dirty="0" err="1" smtClean="0"/>
              <a:t>Susantitaphong</a:t>
            </a:r>
            <a:r>
              <a:rPr lang="en-US" baseline="0" dirty="0" smtClean="0"/>
              <a:t> P et al. Am J </a:t>
            </a:r>
            <a:r>
              <a:rPr lang="en-US" baseline="0" dirty="0" err="1" smtClean="0"/>
              <a:t>Nephrol</a:t>
            </a:r>
            <a:r>
              <a:rPr lang="en-US" baseline="0" dirty="0" smtClean="0"/>
              <a:t> 2014; 39:130-141).  I</a:t>
            </a:r>
            <a:r>
              <a:rPr lang="en-US" dirty="0" smtClean="0"/>
              <a:t>n contrast, another systematic review and meta-analysis of RCTs evaluating the safety and efficacy of IV iron therapy, which included HD and non-dialysis CKD patients, reported that IV iron was associated with a significantly higher risk of infection</a:t>
            </a:r>
            <a:r>
              <a:rPr lang="en-US" baseline="0" dirty="0" smtClean="0"/>
              <a:t> </a:t>
            </a:r>
            <a:r>
              <a:rPr lang="en-US" dirty="0" smtClean="0"/>
              <a:t>compared with either oral iron or no iron supplementation. (Litton</a:t>
            </a:r>
            <a:r>
              <a:rPr lang="en-US" baseline="0" dirty="0" smtClean="0"/>
              <a:t> E et al.  BMJ 2013: 347: f4822)  </a:t>
            </a:r>
            <a:r>
              <a:rPr lang="en-US" dirty="0" smtClean="0"/>
              <a:t>However, these findings were tempered by the fact that infection was not a predefined endpoint in many of the pooled studies and thus the introduction of unmeasured bias cannot be excluded.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36</a:t>
            </a:fld>
            <a:endParaRPr lang="en-US" dirty="0"/>
          </a:p>
        </p:txBody>
      </p:sp>
    </p:spTree>
    <p:extLst>
      <p:ext uri="{BB962C8B-B14F-4D97-AF65-F5344CB8AC3E}">
        <p14:creationId xmlns:p14="http://schemas.microsoft.com/office/powerpoint/2010/main" val="2624716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37</a:t>
            </a:fld>
            <a:endParaRPr lang="en-US" dirty="0"/>
          </a:p>
        </p:txBody>
      </p:sp>
    </p:spTree>
    <p:extLst>
      <p:ext uri="{BB962C8B-B14F-4D97-AF65-F5344CB8AC3E}">
        <p14:creationId xmlns:p14="http://schemas.microsoft.com/office/powerpoint/2010/main" val="1007805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spcAft>
                <a:spcPts val="1269"/>
              </a:spcAft>
              <a:buFont typeface="+mj-lt"/>
              <a:buAutoNum type="alphaUcPeriod"/>
            </a:pPr>
            <a:r>
              <a:rPr lang="en-US" dirty="0" smtClean="0"/>
              <a:t>The patient will be resistant to epoetin alfa, as there is concurrent infection and hepcidin concentrations in the blood would be elevated. This may be required, but more should be done.</a:t>
            </a:r>
          </a:p>
          <a:p>
            <a:pPr marL="241653" indent="-241653">
              <a:spcAft>
                <a:spcPts val="1269"/>
              </a:spcAft>
              <a:buFont typeface="+mj-lt"/>
              <a:buAutoNum type="alphaUcPeriod"/>
            </a:pPr>
            <a:r>
              <a:rPr lang="en-US" dirty="0" smtClean="0"/>
              <a:t>There may be a theoretical risk that concurrent IV iron may be detrimental with the concurrent infection. Generally IV iron should be withheld when there is ongoing active infection.</a:t>
            </a:r>
          </a:p>
          <a:p>
            <a:pPr marL="241653" indent="-241653">
              <a:spcAft>
                <a:spcPts val="1269"/>
              </a:spcAft>
              <a:buFont typeface="+mj-lt"/>
              <a:buAutoNum type="alphaUcPeriod"/>
            </a:pPr>
            <a:r>
              <a:rPr lang="en-US" dirty="0" smtClean="0"/>
              <a:t>The patient will likely be resistant to the </a:t>
            </a:r>
            <a:r>
              <a:rPr lang="en-US" dirty="0" err="1" smtClean="0"/>
              <a:t>epoetin</a:t>
            </a:r>
            <a:r>
              <a:rPr lang="en-US" dirty="0" smtClean="0"/>
              <a:t> alfa, and is unlikely to respond to a higher dose, which may potentially be harmful. In view of the potential futility and possible harm, there is not much to be gained from increasing the </a:t>
            </a:r>
            <a:r>
              <a:rPr lang="en-US" dirty="0" err="1" smtClean="0"/>
              <a:t>epoetin</a:t>
            </a:r>
            <a:r>
              <a:rPr lang="en-US" dirty="0" smtClean="0"/>
              <a:t> dose.</a:t>
            </a:r>
          </a:p>
          <a:p>
            <a:pPr marL="241653" indent="-241653">
              <a:spcAft>
                <a:spcPts val="1269"/>
              </a:spcAft>
              <a:buFont typeface="+mj-lt"/>
              <a:buAutoNum type="alphaUcPeriod"/>
            </a:pPr>
            <a:r>
              <a:rPr lang="en-US" b="1" i="0" baseline="0" dirty="0" smtClean="0"/>
              <a:t>CORRECT.  </a:t>
            </a:r>
            <a:r>
              <a:rPr lang="en-US" dirty="0" smtClean="0"/>
              <a:t>We</a:t>
            </a:r>
            <a:r>
              <a:rPr lang="en-US" baseline="0" dirty="0" smtClean="0"/>
              <a:t> should withhold IV iron until patient recovers from the infection.  The patient will be resistant to </a:t>
            </a:r>
            <a:r>
              <a:rPr lang="en-US" baseline="0" dirty="0" err="1" smtClean="0"/>
              <a:t>epoetin</a:t>
            </a:r>
            <a:r>
              <a:rPr lang="en-US" baseline="0" dirty="0" smtClean="0"/>
              <a:t> alfa as there is concurrent infection, and increasing EPO dose is unlikely to be of benefit.</a:t>
            </a:r>
            <a:endParaRPr lang="en-US" dirty="0" smtClean="0"/>
          </a:p>
          <a:p>
            <a:pPr marL="241653" indent="-241653">
              <a:spcAft>
                <a:spcPts val="1269"/>
              </a:spcAft>
              <a:buFont typeface="+mj-lt"/>
              <a:buAutoNum type="alphaUcPeriod"/>
            </a:pPr>
            <a:r>
              <a:rPr lang="en-US" dirty="0" smtClean="0"/>
              <a:t>The patient will remain anemic. Iron should be withheld until the infection has resolved because of concerns of exacerbating the infection.  It is likely that the patient will remain anemic until the infection has resolved.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38</a:t>
            </a:fld>
            <a:endParaRPr lang="en-US" dirty="0"/>
          </a:p>
        </p:txBody>
      </p:sp>
    </p:spTree>
    <p:extLst>
      <p:ext uri="{BB962C8B-B14F-4D97-AF65-F5344CB8AC3E}">
        <p14:creationId xmlns:p14="http://schemas.microsoft.com/office/powerpoint/2010/main" val="2562123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39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 iron:</a:t>
            </a:r>
          </a:p>
          <a:p>
            <a:pPr marL="181240" indent="-181240">
              <a:buFont typeface="Arial"/>
              <a:buChar char="•"/>
            </a:pPr>
            <a:r>
              <a:rPr lang="en-US" dirty="0" smtClean="0"/>
              <a:t>Common side-effects of oral iron, in up to 60% of patients, include constipation and nausea.</a:t>
            </a:r>
          </a:p>
          <a:p>
            <a:pPr marL="181240" indent="-181240">
              <a:buFont typeface="Arial"/>
              <a:buChar char="•"/>
            </a:pPr>
            <a:r>
              <a:rPr lang="en-US" dirty="0" smtClean="0"/>
              <a:t>Anaphylaxis as a result of oral iron supplementation has been reported, but it is extremely rare.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40</a:t>
            </a:fld>
            <a:endParaRPr lang="en-US" dirty="0"/>
          </a:p>
        </p:txBody>
      </p:sp>
    </p:spTree>
    <p:extLst>
      <p:ext uri="{BB962C8B-B14F-4D97-AF65-F5344CB8AC3E}">
        <p14:creationId xmlns:p14="http://schemas.microsoft.com/office/powerpoint/2010/main" val="397367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5</a:t>
            </a:fld>
            <a:endParaRPr lang="en-US" dirty="0"/>
          </a:p>
        </p:txBody>
      </p:sp>
    </p:spTree>
    <p:extLst>
      <p:ext uri="{BB962C8B-B14F-4D97-AF65-F5344CB8AC3E}">
        <p14:creationId xmlns:p14="http://schemas.microsoft.com/office/powerpoint/2010/main" val="2910447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41</a:t>
            </a:fld>
            <a:endParaRPr lang="en-US" dirty="0"/>
          </a:p>
        </p:txBody>
      </p:sp>
    </p:spTree>
    <p:extLst>
      <p:ext uri="{BB962C8B-B14F-4D97-AF65-F5344CB8AC3E}">
        <p14:creationId xmlns:p14="http://schemas.microsoft.com/office/powerpoint/2010/main" val="3862543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FDA recently posted a regulatory update regarding severe hypersensitivity reactions with ferumoxytol, along with advice to slow down the rate of administration</a:t>
            </a:r>
            <a:r>
              <a:rPr lang="en-US" baseline="0" dirty="0" smtClean="0"/>
              <a:t> (</a:t>
            </a:r>
            <a:r>
              <a:rPr lang="en-US" dirty="0" smtClean="0"/>
              <a:t>http://www.fda.gov/downloads/Drugs/DrugSafety/UCM440336.pdf).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42</a:t>
            </a:fld>
            <a:endParaRPr lang="en-US" dirty="0"/>
          </a:p>
        </p:txBody>
      </p:sp>
    </p:spTree>
    <p:extLst>
      <p:ext uri="{BB962C8B-B14F-4D97-AF65-F5344CB8AC3E}">
        <p14:creationId xmlns:p14="http://schemas.microsoft.com/office/powerpoint/2010/main" val="3655214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43</a:t>
            </a:fld>
            <a:endParaRPr lang="en-US" dirty="0"/>
          </a:p>
        </p:txBody>
      </p:sp>
    </p:spTree>
    <p:extLst>
      <p:ext uri="{BB962C8B-B14F-4D97-AF65-F5344CB8AC3E}">
        <p14:creationId xmlns:p14="http://schemas.microsoft.com/office/powerpoint/2010/main" val="2540298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44</a:t>
            </a:fld>
            <a:endParaRPr lang="en-US" dirty="0"/>
          </a:p>
        </p:txBody>
      </p:sp>
    </p:spTree>
    <p:extLst>
      <p:ext uri="{BB962C8B-B14F-4D97-AF65-F5344CB8AC3E}">
        <p14:creationId xmlns:p14="http://schemas.microsoft.com/office/powerpoint/2010/main" val="3417228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45</a:t>
            </a:fld>
            <a:endParaRPr lang="en-US" dirty="0"/>
          </a:p>
        </p:txBody>
      </p:sp>
    </p:spTree>
    <p:extLst>
      <p:ext uri="{BB962C8B-B14F-4D97-AF65-F5344CB8AC3E}">
        <p14:creationId xmlns:p14="http://schemas.microsoft.com/office/powerpoint/2010/main" val="967732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 management of reactions to IV iron</a:t>
            </a:r>
            <a:r>
              <a:rPr lang="en-US" dirty="0" smtClean="0"/>
              <a:t>. Optimal clinical treatment of severe anaphylaxis includes adrenaline as an essential anti-anaphylactic drug given by intramuscular injection of 0.5 mg in 1:1000 solution. This should be repeated after 5–10 minutes if needed. Additional supportive oxygen should be given at a high rate (&gt;15 liters/min) by face mask. Volume loading should be given using 1 liter of crystalloid solution in addition to an antihistamine (H1 blocker) and corticosteroids to prevent a protracted or biphasic course of anaphylaxis. For nonspecific reactions, stopping the infusion for at least 15 minutes and monitoring the response (i.e., pulse, blood pressure, respiratory rate, and oxygen saturation) may be sufficient. If the patient improves, then the iron infusion can be resumed at 25%–50% of the initial infusion rate with monitoring. For mild reactions, if treatment is restarted, IV H1 blockers and corticosteroids should be considered and monitoring after therapy should be continued for 1 hour. If the infusion is discontinued and the reaction subsides, then rechallenge with the same or a different iron preparation may be undertaken in an environment where monitoring is available. A much lower dose of the iron preparation or slower infusion rate should be considered to gain reassurance that this reaction is likely to be dose-related and possibly due to labile iron release. IMI, intramuscular injection; IVI, intravenous infusion.</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46</a:t>
            </a:fld>
            <a:endParaRPr lang="en-US" dirty="0"/>
          </a:p>
        </p:txBody>
      </p:sp>
    </p:spTree>
    <p:extLst>
      <p:ext uri="{BB962C8B-B14F-4D97-AF65-F5344CB8AC3E}">
        <p14:creationId xmlns:p14="http://schemas.microsoft.com/office/powerpoint/2010/main" val="3386863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47</a:t>
            </a:fld>
            <a:endParaRPr lang="en-US" dirty="0"/>
          </a:p>
        </p:txBody>
      </p:sp>
    </p:spTree>
    <p:extLst>
      <p:ext uri="{BB962C8B-B14F-4D97-AF65-F5344CB8AC3E}">
        <p14:creationId xmlns:p14="http://schemas.microsoft.com/office/powerpoint/2010/main" val="2859957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spcAft>
                <a:spcPts val="1269"/>
              </a:spcAft>
              <a:buFont typeface="+mj-lt"/>
              <a:buAutoNum type="alphaUcPeriod"/>
            </a:pPr>
            <a:r>
              <a:rPr lang="en-US" dirty="0" smtClean="0"/>
              <a:t>In the context of receiving an IV iron product (all of the ones currently marketed), the physician should consider any new signs or symptoms as related to the IV iron and cease the infusion immediately.</a:t>
            </a:r>
          </a:p>
          <a:p>
            <a:pPr marL="241653" indent="-241653">
              <a:spcAft>
                <a:spcPts val="1269"/>
              </a:spcAft>
              <a:buFont typeface="+mj-lt"/>
              <a:buAutoNum type="alphaUcPeriod"/>
            </a:pPr>
            <a:r>
              <a:rPr lang="en-US" dirty="0" smtClean="0"/>
              <a:t>It is unlikely to be an anaphylactic reaction at this stage, as it is not associated with severe bronchospasm or hypotension or urticarial rash. There was no abdominal pain. Anaphylaxis is associated with an immediate IgE- or IgG-related release of potent mediators, arising from from basophils (e.g., by complement) and mast cells in the tissues that cause a systemic reaction.</a:t>
            </a:r>
          </a:p>
          <a:p>
            <a:pPr marL="241653" indent="-241653">
              <a:spcAft>
                <a:spcPts val="1269"/>
              </a:spcAft>
              <a:buFont typeface="+mj-lt"/>
              <a:buAutoNum type="alphaUcPeriod"/>
            </a:pPr>
            <a:r>
              <a:rPr lang="en-US" dirty="0" smtClean="0"/>
              <a:t>Anaphylactoid responses are identical but not mediated through IgE. The signs and symptoms are similar. IV iron may have an unknown allergenic determinant causing a “toxic” reaction.</a:t>
            </a:r>
          </a:p>
          <a:p>
            <a:pPr marL="241653" indent="-241653">
              <a:spcAft>
                <a:spcPts val="1269"/>
              </a:spcAft>
              <a:buFont typeface="+mj-lt"/>
              <a:buAutoNum type="alphaUcPeriod"/>
            </a:pPr>
            <a:r>
              <a:rPr lang="en-US" b="1" i="0" baseline="0" dirty="0" smtClean="0"/>
              <a:t>CORRECT</a:t>
            </a:r>
            <a:r>
              <a:rPr lang="en-US" dirty="0" smtClean="0"/>
              <a:t>. This is a minor reaction and can also be accompanied by chest tightness, itching, or nausea. Generally, it is safest to stop the infusion temporarily till things settle, administer IV hydrocortisone and/or an oral H1 antagonist, then restart at a slower rate, an hour later. </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48</a:t>
            </a:fld>
            <a:endParaRPr lang="en-US" dirty="0"/>
          </a:p>
        </p:txBody>
      </p:sp>
    </p:spTree>
    <p:extLst>
      <p:ext uri="{BB962C8B-B14F-4D97-AF65-F5344CB8AC3E}">
        <p14:creationId xmlns:p14="http://schemas.microsoft.com/office/powerpoint/2010/main" val="1318119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development of a methodology to objectively determine body iron stores and tissue distribution in CKD and ESRD patients would be highly valuable. The role of MRI in detecting clinically relevant changes in tissue iron content (i.e., iron uptake in the Kupffer cells of the RES vs. in hepatocytes of the liver parenchyma) should be further ascertained. Can iron accumulation potentially aggravate other comorbidities in CKD patients (e.g., viral hepatitis, non-alcoholic steatohepatitis)?</a:t>
            </a:r>
          </a:p>
          <a:p>
            <a:endParaRPr lang="en-US" dirty="0" smtClean="0"/>
          </a:p>
          <a:p>
            <a:r>
              <a:rPr lang="en-US" sz="1300" dirty="0"/>
              <a:t>Studies should evaluate whether thresholds for increased risk of organ damage in patients with HFE hereditary hemochromatosis (i.e., TSAT &gt;45%, ferritin &gt;1000 μg/l) are applicable to patients with CKD and whether less strikingly abnormal values are also markers for harm.  </a:t>
            </a:r>
          </a:p>
          <a:p>
            <a:endParaRPr lang="en-US" sz="1300" dirty="0"/>
          </a:p>
          <a:p>
            <a:r>
              <a:rPr lang="en-US" sz="1300" dirty="0"/>
              <a:t>The role of hepcidin as a predictor for anemia or CVD progression in CKD non-dialysis patients should be further clarified.</a:t>
            </a:r>
          </a:p>
          <a:p>
            <a:endParaRPr lang="en-US" sz="1300" dirty="0"/>
          </a:p>
          <a:p>
            <a:r>
              <a:rPr lang="en-US" sz="1300" dirty="0"/>
              <a:t>Further RCTs should be conducted to assess the relative safety and efficacy of IV iron in the management of CKD-related anemia using hard clinical end points, as well as infection risk and other patient-related outcomes. Improved RCT designs based on the following should be considered: (i) random allocation of patients to high-dose vs. low-dose IV iron, high vs. low serum ferritin target, bolus vs. maintenance dosing, and different IV iron formulations vs. placebo; (ii) use of cluster RCTs (i.e., randomized to facility practice); (iii) use of rescue therapy for patients who develop iron deficiency to maintain the Hb level above 9 g/dl (10–12 g/dl); (iv) use of a fixed dose of ESA; (v) inclusion of outcomes such as ESA dose, blood transfusions, infection, mortality, CV events (e.g., stroke and myocardial infarction), quality of life, and other patient-related outcomes.</a:t>
            </a:r>
          </a:p>
          <a:p>
            <a:endParaRPr lang="en-US" sz="1300" dirty="0"/>
          </a:p>
          <a:p>
            <a:pPr defTabSz="966612">
              <a:defRPr/>
            </a:pPr>
            <a:r>
              <a:rPr lang="en-US" sz="1300" dirty="0"/>
              <a:t>Observational studies should be conducted in predialysis CKD patients, kidney transplant recipients, and peritoneal dialysis patients to determine infection and CV risks, and possible benefits with IV iron in these populations.</a:t>
            </a:r>
          </a:p>
          <a:p>
            <a:endParaRPr lang="en-US" sz="1300" dirty="0"/>
          </a:p>
          <a:p>
            <a:r>
              <a:rPr lang="en-US" sz="1300" dirty="0"/>
              <a:t>A standardized questionnaire should be used to report any adverse reaction from an IV iron preparation using an adapted version of Ring and Messmer’s classification of adverse drug reactions (Ring J, </a:t>
            </a:r>
            <a:r>
              <a:rPr lang="en-US" sz="1300" dirty="0" err="1"/>
              <a:t>Messmer</a:t>
            </a:r>
            <a:r>
              <a:rPr lang="en-US" sz="1300" dirty="0"/>
              <a:t> K. Lancet. 1977;1:466–469).  Future research should address the value of measuring tryptase or complement factors in acute hypersensitivity reactions.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49</a:t>
            </a:fld>
            <a:endParaRPr lang="en-US" dirty="0"/>
          </a:p>
        </p:txBody>
      </p:sp>
    </p:spTree>
    <p:extLst>
      <p:ext uri="{BB962C8B-B14F-4D97-AF65-F5344CB8AC3E}">
        <p14:creationId xmlns:p14="http://schemas.microsoft.com/office/powerpoint/2010/main" val="3204017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50</a:t>
            </a:fld>
            <a:endParaRPr lang="en-US" dirty="0"/>
          </a:p>
        </p:txBody>
      </p:sp>
    </p:spTree>
    <p:extLst>
      <p:ext uri="{BB962C8B-B14F-4D97-AF65-F5344CB8AC3E}">
        <p14:creationId xmlns:p14="http://schemas.microsoft.com/office/powerpoint/2010/main" val="391976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smtClean="0">
                <a:solidFill>
                  <a:srgbClr val="000000"/>
                </a:solidFill>
                <a:latin typeface="+mj-lt"/>
              </a:rPr>
              <a:t>Iron deficiency can be considered under 2 main categories: </a:t>
            </a:r>
          </a:p>
          <a:p>
            <a:pPr marL="181240" indent="-181240">
              <a:buFont typeface="Arial"/>
              <a:buChar char="•"/>
            </a:pPr>
            <a:r>
              <a:rPr lang="en-US" dirty="0">
                <a:solidFill>
                  <a:srgbClr val="000000"/>
                </a:solidFill>
                <a:latin typeface="+mj-lt"/>
              </a:rPr>
              <a:t>a</a:t>
            </a:r>
            <a:r>
              <a:rPr lang="en-US" b="0" i="0" u="none" strike="noStrike" baseline="0" dirty="0" smtClean="0">
                <a:solidFill>
                  <a:srgbClr val="000000"/>
                </a:solidFill>
                <a:latin typeface="+mj-lt"/>
              </a:rPr>
              <a:t>bsolute: when there is a deficiency of total body iron stores; and </a:t>
            </a:r>
          </a:p>
          <a:p>
            <a:pPr marL="181240" indent="-181240">
              <a:buFont typeface="Arial"/>
              <a:buChar char="•"/>
            </a:pPr>
            <a:r>
              <a:rPr lang="en-US" b="0" i="0" u="none" strike="noStrike" baseline="0" dirty="0" smtClean="0">
                <a:solidFill>
                  <a:srgbClr val="000000"/>
                </a:solidFill>
                <a:latin typeface="+mj-lt"/>
              </a:rPr>
              <a:t>functional: when there are ample or increased total body iron stores, but with sequestration of iron in the reticuloendothelial system (RES), with inadequate iron supply for erythropoiesis.</a:t>
            </a:r>
          </a:p>
          <a:p>
            <a:pPr algn="l"/>
            <a:endParaRPr lang="en-US" b="0" i="0" u="none" strike="noStrike" baseline="0" dirty="0" smtClean="0">
              <a:solidFill>
                <a:srgbClr val="000000"/>
              </a:solidFill>
              <a:latin typeface="+mj-lt"/>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6</a:t>
            </a:fld>
            <a:endParaRPr lang="en-US" dirty="0"/>
          </a:p>
        </p:txBody>
      </p:sp>
    </p:spTree>
    <p:extLst>
      <p:ext uri="{BB962C8B-B14F-4D97-AF65-F5344CB8AC3E}">
        <p14:creationId xmlns:p14="http://schemas.microsoft.com/office/powerpoint/2010/main" val="2398605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transferrin is a negative acute phase protein, serum transferrin tends to be reduced in CKD patients.</a:t>
            </a:r>
            <a:r>
              <a:rPr lang="en-US" baseline="0" dirty="0" smtClean="0"/>
              <a:t> (Besarab et al, Am J Kidney Dis 1999;34:21-28)</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a:t>
            </a:fld>
            <a:endParaRPr lang="en-US" dirty="0"/>
          </a:p>
        </p:txBody>
      </p:sp>
    </p:spTree>
    <p:extLst>
      <p:ext uri="{BB962C8B-B14F-4D97-AF65-F5344CB8AC3E}">
        <p14:creationId xmlns:p14="http://schemas.microsoft.com/office/powerpoint/2010/main" val="272338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mj-lt"/>
              </a:rPr>
              <a:t>In aggregate, iron losses in HD patients are approximately 1–2 g/yr, but may be highly variable.  In some patients, they may be as high as 4</a:t>
            </a:r>
            <a:r>
              <a:rPr lang="en-US" dirty="0" smtClean="0">
                <a:latin typeface="+mj-lt"/>
              </a:rPr>
              <a:t>–</a:t>
            </a:r>
            <a:r>
              <a:rPr lang="en-US" sz="1300" dirty="0">
                <a:latin typeface="+mj-lt"/>
              </a:rPr>
              <a:t>5 g/yr.</a:t>
            </a:r>
          </a:p>
          <a:p>
            <a:pPr algn="l"/>
            <a:endParaRPr lang="en-US" sz="1300" dirty="0">
              <a:latin typeface="+mj-lt"/>
            </a:endParaRPr>
          </a:p>
          <a:p>
            <a:pPr algn="l"/>
            <a:r>
              <a:rPr lang="en-US" sz="1300" dirty="0">
                <a:latin typeface="+mj-lt"/>
              </a:rPr>
              <a:t>The diagnosis of absolute iron deficiency is usually based on low serum ferritin concentrations (&lt;20–30 </a:t>
            </a:r>
            <a:r>
              <a:rPr lang="en-US" b="0" i="0" u="none" strike="noStrike" baseline="0" dirty="0" smtClean="0">
                <a:latin typeface="+mj-lt"/>
              </a:rPr>
              <a:t>μ</a:t>
            </a:r>
            <a:r>
              <a:rPr lang="en-US" sz="1300" dirty="0">
                <a:latin typeface="+mj-lt"/>
              </a:rPr>
              <a:t>g/l) that reflect low body iron stores. In CKD patients, because of the presence of inflammation, threshold values indicating iron deficiency are higher. Serum ferritin of 100 or 200 µg/l is frequently cited as a cutoff value in nondialysis CKD and dialysis patients, respectively.</a:t>
            </a:r>
          </a:p>
          <a:p>
            <a:pPr algn="l"/>
            <a:endParaRPr lang="en-US" sz="1300" dirty="0">
              <a:latin typeface="+mj-lt"/>
            </a:endParaRPr>
          </a:p>
          <a:p>
            <a:pPr algn="l"/>
            <a:r>
              <a:rPr lang="en-US" sz="1300" dirty="0">
                <a:latin typeface="+mj-lt"/>
              </a:rPr>
              <a:t>Percentage of hypochromic red cells and reticulocyte Hb measurements suffer from problems of analyzer availability and need to be performed soon after blood sampling.</a:t>
            </a:r>
            <a:endParaRPr lang="en-US" dirty="0">
              <a:latin typeface="+mj-lt"/>
            </a:endParaRPr>
          </a:p>
        </p:txBody>
      </p:sp>
      <p:sp>
        <p:nvSpPr>
          <p:cNvPr id="4" name="Slide Number Placeholder 3"/>
          <p:cNvSpPr>
            <a:spLocks noGrp="1"/>
          </p:cNvSpPr>
          <p:nvPr>
            <p:ph type="sldNum" sz="quarter" idx="10"/>
          </p:nvPr>
        </p:nvSpPr>
        <p:spPr/>
        <p:txBody>
          <a:bodyPr/>
          <a:lstStyle/>
          <a:p>
            <a:fld id="{EFFCE3F8-2E81-4397-A0E2-6C438783F6D5}" type="slidenum">
              <a:rPr lang="en-US" smtClean="0"/>
              <a:pPr/>
              <a:t>8</a:t>
            </a:fld>
            <a:endParaRPr lang="en-US" dirty="0"/>
          </a:p>
        </p:txBody>
      </p:sp>
    </p:spTree>
    <p:extLst>
      <p:ext uri="{BB962C8B-B14F-4D97-AF65-F5344CB8AC3E}">
        <p14:creationId xmlns:p14="http://schemas.microsoft.com/office/powerpoint/2010/main" val="209373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9</a:t>
            </a:fld>
            <a:endParaRPr lang="en-US" dirty="0"/>
          </a:p>
        </p:txBody>
      </p:sp>
    </p:spTree>
    <p:extLst>
      <p:ext uri="{BB962C8B-B14F-4D97-AF65-F5344CB8AC3E}">
        <p14:creationId xmlns:p14="http://schemas.microsoft.com/office/powerpoint/2010/main" val="339338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10</a:t>
            </a:fld>
            <a:endParaRPr lang="en-US" dirty="0"/>
          </a:p>
        </p:txBody>
      </p:sp>
    </p:spTree>
    <p:extLst>
      <p:ext uri="{BB962C8B-B14F-4D97-AF65-F5344CB8AC3E}">
        <p14:creationId xmlns:p14="http://schemas.microsoft.com/office/powerpoint/2010/main" val="128807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12" descr="outline-blank-white-transparent-world-map-b2b"/>
          <p:cNvPicPr>
            <a:picLocks noChangeAspect="1" noChangeArrowheads="1"/>
          </p:cNvPicPr>
          <p:nvPr userDrawn="1"/>
        </p:nvPicPr>
        <p:blipFill rotWithShape="1">
          <a:blip r:embed="rId2">
            <a:lum bright="56000" contrast="-70000"/>
            <a:alphaModFix amt="40000"/>
            <a:extLst>
              <a:ext uri="{28A0092B-C50C-407E-A947-70E740481C1C}">
                <a14:useLocalDpi xmlns:a14="http://schemas.microsoft.com/office/drawing/2010/main" val="0"/>
              </a:ext>
            </a:extLst>
          </a:blip>
          <a:srcRect l="18230" r="19266"/>
          <a:stretch/>
        </p:blipFill>
        <p:spPr bwMode="auto">
          <a:xfrm>
            <a:off x="36576" y="76200"/>
            <a:ext cx="9107424" cy="667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381000"/>
            <a:ext cx="1524630" cy="1371600"/>
          </a:xfrm>
          <a:prstGeom prst="rect">
            <a:avLst/>
          </a:prstGeom>
        </p:spPr>
      </p:pic>
      <p:sp>
        <p:nvSpPr>
          <p:cNvPr id="13" name="Text Placeholder 12"/>
          <p:cNvSpPr>
            <a:spLocks noGrp="1"/>
          </p:cNvSpPr>
          <p:nvPr>
            <p:ph type="body" sz="quarter" idx="10"/>
          </p:nvPr>
        </p:nvSpPr>
        <p:spPr>
          <a:xfrm>
            <a:off x="762000" y="2209800"/>
            <a:ext cx="7772400" cy="3886200"/>
          </a:xfrm>
          <a:prstGeom prst="rect">
            <a:avLst/>
          </a:prstGeom>
        </p:spPr>
        <p:txBody>
          <a:bodyPr vert="horz"/>
          <a:lstStyle>
            <a:lvl1pPr marL="0" indent="0">
              <a:buNone/>
              <a:defRPr sz="6000" cap="small">
                <a:solidFill>
                  <a:srgbClr val="2C62A9"/>
                </a:solidFill>
              </a:defRPr>
            </a:lvl1pPr>
            <a:lvl2pPr marL="457200" indent="0">
              <a:buNone/>
              <a:defRPr/>
            </a:lvl2pPr>
          </a:lstStyle>
          <a:p>
            <a:pPr lvl="0"/>
            <a:r>
              <a:rPr lang="en-US" noProof="0" dirty="0" smtClean="0"/>
              <a:t>Click</a:t>
            </a:r>
            <a:r>
              <a:rPr lang="en-US" dirty="0" smtClean="0"/>
              <a:t> to edit Master text styles</a:t>
            </a:r>
          </a:p>
        </p:txBody>
      </p:sp>
      <p:sp>
        <p:nvSpPr>
          <p:cNvPr id="15" name="Text Placeholder 14"/>
          <p:cNvSpPr>
            <a:spLocks noGrp="1"/>
          </p:cNvSpPr>
          <p:nvPr>
            <p:ph type="body" sz="quarter" idx="11"/>
          </p:nvPr>
        </p:nvSpPr>
        <p:spPr>
          <a:xfrm>
            <a:off x="762000" y="1447800"/>
            <a:ext cx="7696200" cy="609600"/>
          </a:xfrm>
          <a:prstGeom prst="rect">
            <a:avLst/>
          </a:prstGeom>
        </p:spPr>
        <p:txBody>
          <a:bodyPr vert="horz"/>
          <a:lstStyle>
            <a:lvl1pPr marL="0" indent="0">
              <a:buNone/>
              <a:defRPr sz="2800">
                <a:solidFill>
                  <a:srgbClr val="37A962"/>
                </a:solidFill>
              </a:defRPr>
            </a:lvl1pPr>
          </a:lstStyle>
          <a:p>
            <a:pPr lvl="0"/>
            <a:r>
              <a:rPr lang="en-US" dirty="0" smtClean="0"/>
              <a:t>Click to edit Master text styles</a:t>
            </a:r>
          </a:p>
        </p:txBody>
      </p:sp>
      <p:sp>
        <p:nvSpPr>
          <p:cNvPr id="6" name="Rectangle 5"/>
          <p:cNvSpPr/>
          <p:nvPr userDrawn="1"/>
        </p:nvSpPr>
        <p:spPr bwMode="auto">
          <a:xfrm>
            <a:off x="0" y="0"/>
            <a:ext cx="9144000" cy="6858000"/>
          </a:xfrm>
          <a:prstGeom prst="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953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58590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cap="small">
                <a:solidFill>
                  <a:srgbClr val="2C62A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5/21/16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14086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a:prstGeom prst="rect">
            <a:avLst/>
          </a:prstGeom>
        </p:spPr>
        <p:txBody>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5/21/16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61737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7637"/>
            <a:ext cx="4038600" cy="4525963"/>
          </a:xfrm>
          <a:prstGeom prst="rect">
            <a:avLst/>
          </a:prstGeom>
        </p:spPr>
        <p:txBody>
          <a:bodyPr/>
          <a:lstStyle>
            <a:lvl1pPr>
              <a:spcBef>
                <a:spcPts val="0"/>
              </a:spcBef>
              <a:spcAft>
                <a:spcPts val="1200"/>
              </a:spcAft>
              <a:defRPr sz="2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7637"/>
            <a:ext cx="4038600" cy="4525963"/>
          </a:xfrm>
          <a:prstGeom prst="rect">
            <a:avLst/>
          </a:prstGeom>
        </p:spPr>
        <p:txBody>
          <a:bodyPr/>
          <a:lstStyle>
            <a:lvl1pPr>
              <a:spcBef>
                <a:spcPts val="0"/>
              </a:spcBef>
              <a:spcAft>
                <a:spcPts val="1200"/>
              </a:spcAft>
              <a:defRPr sz="2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5/21/16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55184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5/21/16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184657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cStatement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lvl="0"/>
            <a:r>
              <a:rPr lang="en-US" dirty="0" smtClean="0"/>
              <a:t>1.1.1: Recommendation statement. (Not Graded)</a:t>
            </a:r>
          </a:p>
          <a:p>
            <a:pPr lvl="0"/>
            <a:r>
              <a:rPr lang="en-US" dirty="0" smtClean="0"/>
              <a:t>1.1.2: Recommendation statement. (Not Graded)</a:t>
            </a:r>
          </a:p>
          <a:p>
            <a:pPr lvl="0"/>
            <a:r>
              <a:rPr lang="en-US" dirty="0" smtClean="0"/>
              <a:t>1.1.2: Recommendation statement. (Not Graded)</a:t>
            </a:r>
          </a:p>
        </p:txBody>
      </p:sp>
    </p:spTree>
    <p:extLst>
      <p:ext uri="{BB962C8B-B14F-4D97-AF65-F5344CB8AC3E}">
        <p14:creationId xmlns:p14="http://schemas.microsoft.com/office/powerpoint/2010/main" val="5384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Statement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a:defRPr/>
            </a:pPr>
            <a:r>
              <a:rPr lang="en-US" dirty="0" smtClean="0"/>
              <a:t>1.1.1:  For CKD patients without anemia (as defined below in </a:t>
            </a:r>
            <a:br>
              <a:rPr lang="en-US" dirty="0" smtClean="0"/>
            </a:br>
            <a:r>
              <a:rPr lang="en-US" dirty="0" smtClean="0"/>
              <a:t>Rec. 1.2.1 for adults and Rec. 1.2.2 for children), measure </a:t>
            </a:r>
            <a:r>
              <a:rPr lang="en-US" dirty="0" err="1" smtClean="0"/>
              <a:t>Hb</a:t>
            </a:r>
            <a:r>
              <a:rPr lang="en-US" dirty="0" smtClean="0"/>
              <a:t> concentration when clinically indicated and </a:t>
            </a:r>
            <a:r>
              <a:rPr lang="en-US" i="1" dirty="0" smtClean="0"/>
              <a:t>(Not Graded)</a:t>
            </a:r>
            <a:r>
              <a:rPr lang="en-US" dirty="0" smtClean="0"/>
              <a:t>:</a:t>
            </a:r>
          </a:p>
          <a:p>
            <a:pPr marL="800100" lvl="1" indent="-342900">
              <a:spcBef>
                <a:spcPts val="0"/>
              </a:spcBef>
              <a:buFont typeface="Arial"/>
              <a:buChar char="•"/>
              <a:defRPr/>
            </a:pPr>
            <a:r>
              <a:rPr lang="en-US" sz="2000" dirty="0" smtClean="0"/>
              <a:t>at least annually in patients with CKD 3</a:t>
            </a:r>
          </a:p>
          <a:p>
            <a:pPr marL="800100" lvl="1" indent="-342900">
              <a:spcBef>
                <a:spcPts val="0"/>
              </a:spcBef>
              <a:buFont typeface="Arial"/>
              <a:buChar char="•"/>
              <a:defRPr/>
            </a:pPr>
            <a:r>
              <a:rPr lang="en-US" sz="2000" dirty="0" smtClean="0"/>
              <a:t>at least twice per year in patients with CKD 4-5ND</a:t>
            </a:r>
          </a:p>
          <a:p>
            <a:pPr marL="800100" lvl="1" indent="-342900">
              <a:spcBef>
                <a:spcPts val="0"/>
              </a:spcBef>
              <a:buFont typeface="Arial"/>
              <a:buChar char="•"/>
              <a:defRPr/>
            </a:pPr>
            <a:r>
              <a:rPr lang="en-US" sz="2000" dirty="0" smtClean="0"/>
              <a:t>at least every 3 months in patients with CKD 5HD and 5PD</a:t>
            </a:r>
          </a:p>
          <a:p>
            <a:pPr>
              <a:spcBef>
                <a:spcPts val="1200"/>
              </a:spcBef>
              <a:defRPr/>
            </a:pPr>
            <a:r>
              <a:rPr lang="en-US" dirty="0" smtClean="0"/>
              <a:t>1.1.2:  For CKD patients with anemia not being treated with an ESA, measure </a:t>
            </a:r>
            <a:r>
              <a:rPr lang="en-US" dirty="0" err="1" smtClean="0"/>
              <a:t>Hb</a:t>
            </a:r>
            <a:r>
              <a:rPr lang="en-US" dirty="0" smtClean="0"/>
              <a:t> concentration when clinically indicated and </a:t>
            </a:r>
            <a:br>
              <a:rPr lang="en-US" dirty="0" smtClean="0"/>
            </a:br>
            <a:r>
              <a:rPr lang="en-US" i="1" dirty="0" smtClean="0"/>
              <a:t>(Not Graded)</a:t>
            </a:r>
            <a:r>
              <a:rPr lang="en-US" dirty="0" smtClean="0"/>
              <a:t>:</a:t>
            </a:r>
          </a:p>
          <a:p>
            <a:pPr marL="800100" lvl="1" indent="-342900">
              <a:spcBef>
                <a:spcPts val="0"/>
              </a:spcBef>
              <a:buFont typeface="Arial"/>
              <a:buChar char="•"/>
              <a:defRPr/>
            </a:pPr>
            <a:r>
              <a:rPr lang="en-US" sz="2000" dirty="0" smtClean="0"/>
              <a:t>at least every 3 months in patients with CKD 3-5 ND and 5PD</a:t>
            </a:r>
          </a:p>
          <a:p>
            <a:pPr marL="800100" lvl="1" indent="-342900">
              <a:spcBef>
                <a:spcPts val="0"/>
              </a:spcBef>
              <a:buFont typeface="Arial"/>
              <a:buChar char="•"/>
              <a:defRPr/>
            </a:pPr>
            <a:r>
              <a:rPr lang="en-US" sz="2000" dirty="0" smtClean="0"/>
              <a:t>at least monthly in patients with CKD 5HD </a:t>
            </a:r>
          </a:p>
        </p:txBody>
      </p:sp>
    </p:spTree>
    <p:extLst>
      <p:ext uri="{BB962C8B-B14F-4D97-AF65-F5344CB8AC3E}">
        <p14:creationId xmlns:p14="http://schemas.microsoft.com/office/powerpoint/2010/main" val="144110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lgn="l">
              <a:defRPr sz="1800" b="0" u="none">
                <a:solidFill>
                  <a:prstClr val="black"/>
                </a:solidFill>
              </a:defRPr>
            </a:lvl1pPr>
          </a:lstStyle>
          <a:p>
            <a:pPr>
              <a:defRPr/>
            </a:pPr>
            <a:fld id="{19E5F8E6-5D2E-4446-B4D0-960EDE617006}" type="datetimeFigureOut">
              <a:rPr lang="en-US"/>
              <a:pPr>
                <a:defRPr/>
              </a:pPr>
              <a:t>5/21/16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l">
              <a:defRPr sz="1800" b="0" u="none">
                <a:solidFill>
                  <a:prstClr val="black"/>
                </a:solidFill>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l">
              <a:defRPr sz="1800" b="0" u="none">
                <a:solidFill>
                  <a:prstClr val="black"/>
                </a:solidFill>
              </a:defRPr>
            </a:lvl1pPr>
          </a:lstStyle>
          <a:p>
            <a:pPr>
              <a:defRPr/>
            </a:pPr>
            <a:fld id="{F066E416-B292-E24D-BC92-7CCDB14BB817}" type="slidenum">
              <a:rPr lang="en-US"/>
              <a:pPr>
                <a:defRPr/>
              </a:pPr>
              <a:t>‹#›</a:t>
            </a:fld>
            <a:endParaRPr lang="en-US" dirty="0"/>
          </a:p>
        </p:txBody>
      </p:sp>
    </p:spTree>
    <p:extLst>
      <p:ext uri="{BB962C8B-B14F-4D97-AF65-F5344CB8AC3E}">
        <p14:creationId xmlns:p14="http://schemas.microsoft.com/office/powerpoint/2010/main" val="3363964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Box 12"/>
          <p:cNvSpPr txBox="1">
            <a:spLocks noChangeArrowheads="1"/>
          </p:cNvSpPr>
          <p:nvPr userDrawn="1"/>
        </p:nvSpPr>
        <p:spPr bwMode="auto">
          <a:xfrm>
            <a:off x="1143000" y="6382435"/>
            <a:ext cx="7086600" cy="323165"/>
          </a:xfrm>
          <a:prstGeom prst="rect">
            <a:avLst/>
          </a:prstGeom>
          <a:noFill/>
          <a:ln>
            <a:noFill/>
          </a:ln>
          <a:extLst/>
        </p:spPr>
        <p:txBody>
          <a:bodyPr wrap="square">
            <a:spAutoFit/>
          </a:bodyPr>
          <a:lstStyle>
            <a:lvl1pPr defTabSz="695325" eaLnBrk="0" hangingPunct="0">
              <a:defRPr sz="1400">
                <a:solidFill>
                  <a:schemeClr val="tx1"/>
                </a:solidFill>
                <a:latin typeface="Arial" charset="0"/>
                <a:ea typeface="ＭＳ Ｐゴシック" charset="0"/>
                <a:cs typeface="ＭＳ Ｐゴシック" charset="0"/>
              </a:defRPr>
            </a:lvl1pPr>
            <a:lvl2pPr marL="742950" indent="-285750" defTabSz="695325" eaLnBrk="0" hangingPunct="0">
              <a:defRPr sz="1400">
                <a:solidFill>
                  <a:schemeClr val="tx1"/>
                </a:solidFill>
                <a:latin typeface="Arial" charset="0"/>
                <a:ea typeface="ＭＳ Ｐゴシック" charset="0"/>
              </a:defRPr>
            </a:lvl2pPr>
            <a:lvl3pPr marL="1143000" indent="-228600" defTabSz="695325" eaLnBrk="0" hangingPunct="0">
              <a:defRPr sz="1400">
                <a:solidFill>
                  <a:schemeClr val="tx1"/>
                </a:solidFill>
                <a:latin typeface="Arial" charset="0"/>
                <a:ea typeface="ＭＳ Ｐゴシック" charset="0"/>
              </a:defRPr>
            </a:lvl3pPr>
            <a:lvl4pPr marL="1600200" indent="-228600" defTabSz="695325" eaLnBrk="0" hangingPunct="0">
              <a:defRPr sz="1400">
                <a:solidFill>
                  <a:schemeClr val="tx1"/>
                </a:solidFill>
                <a:latin typeface="Arial" charset="0"/>
                <a:ea typeface="ＭＳ Ｐゴシック" charset="0"/>
              </a:defRPr>
            </a:lvl4pPr>
            <a:lvl5pPr marL="2057400" indent="-228600" defTabSz="695325" eaLnBrk="0" hangingPunct="0">
              <a:defRPr sz="1400">
                <a:solidFill>
                  <a:schemeClr val="tx1"/>
                </a:solidFill>
                <a:latin typeface="Arial" charset="0"/>
                <a:ea typeface="ＭＳ Ｐゴシック" charset="0"/>
              </a:defRPr>
            </a:lvl5pPr>
            <a:lvl6pPr marL="2514600" indent="-228600" defTabSz="695325" eaLnBrk="0" fontAlgn="base" hangingPunct="0">
              <a:spcBef>
                <a:spcPct val="0"/>
              </a:spcBef>
              <a:spcAft>
                <a:spcPct val="0"/>
              </a:spcAft>
              <a:defRPr sz="1400">
                <a:solidFill>
                  <a:schemeClr val="tx1"/>
                </a:solidFill>
                <a:latin typeface="Arial" charset="0"/>
                <a:ea typeface="ＭＳ Ｐゴシック" charset="0"/>
              </a:defRPr>
            </a:lvl6pPr>
            <a:lvl7pPr marL="2971800" indent="-228600" defTabSz="695325" eaLnBrk="0" fontAlgn="base" hangingPunct="0">
              <a:spcBef>
                <a:spcPct val="0"/>
              </a:spcBef>
              <a:spcAft>
                <a:spcPct val="0"/>
              </a:spcAft>
              <a:defRPr sz="1400">
                <a:solidFill>
                  <a:schemeClr val="tx1"/>
                </a:solidFill>
                <a:latin typeface="Arial" charset="0"/>
                <a:ea typeface="ＭＳ Ｐゴシック" charset="0"/>
              </a:defRPr>
            </a:lvl7pPr>
            <a:lvl8pPr marL="3429000" indent="-228600" defTabSz="695325" eaLnBrk="0" fontAlgn="base" hangingPunct="0">
              <a:spcBef>
                <a:spcPct val="0"/>
              </a:spcBef>
              <a:spcAft>
                <a:spcPct val="0"/>
              </a:spcAft>
              <a:defRPr sz="1400">
                <a:solidFill>
                  <a:schemeClr val="tx1"/>
                </a:solidFill>
                <a:latin typeface="Arial" charset="0"/>
                <a:ea typeface="ＭＳ Ｐゴシック" charset="0"/>
              </a:defRPr>
            </a:lvl8pPr>
            <a:lvl9pPr marL="3886200" indent="-228600" defTabSz="695325"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50000"/>
              </a:spcBef>
              <a:defRPr/>
            </a:pPr>
            <a:r>
              <a:rPr lang="en-US" sz="1500" i="1" dirty="0" smtClean="0">
                <a:solidFill>
                  <a:srgbClr val="004990"/>
                </a:solidFill>
                <a:latin typeface="Constantia" charset="0"/>
              </a:rPr>
              <a:t>Kidney Disease: Improving Global Outcomes</a:t>
            </a:r>
          </a:p>
        </p:txBody>
      </p:sp>
      <p:sp>
        <p:nvSpPr>
          <p:cNvPr id="9" name="Rectangle 8"/>
          <p:cNvSpPr/>
          <p:nvPr userDrawn="1"/>
        </p:nvSpPr>
        <p:spPr bwMode="auto">
          <a:xfrm>
            <a:off x="0" y="0"/>
            <a:ext cx="9144000" cy="6858000"/>
          </a:xfrm>
          <a:prstGeom prst="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953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pic>
        <p:nvPicPr>
          <p:cNvPr id="7" name="Picture 34" descr="KDIGO_LogoColor2"/>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10862" y="5867400"/>
            <a:ext cx="932138" cy="838200"/>
          </a:xfrm>
          <a:prstGeom prst="rect">
            <a:avLst/>
          </a:prstGeom>
          <a:noFill/>
          <a:ln w="9525">
            <a:noFill/>
            <a:miter lim="800000"/>
            <a:headEnd/>
            <a:tailEnd/>
          </a:ln>
        </p:spPr>
      </p:pic>
    </p:spTree>
    <p:extLst>
      <p:ext uri="{BB962C8B-B14F-4D97-AF65-F5344CB8AC3E}">
        <p14:creationId xmlns:p14="http://schemas.microsoft.com/office/powerpoint/2010/main" val="71762824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4" r:id="rId5"/>
    <p:sldLayoutId id="2147483698" r:id="rId6"/>
    <p:sldLayoutId id="2147483702" r:id="rId7"/>
    <p:sldLayoutId id="214748370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524000"/>
            <a:ext cx="7772400" cy="3886200"/>
          </a:xfrm>
        </p:spPr>
        <p:txBody>
          <a:bodyPr/>
          <a:lstStyle/>
          <a:p>
            <a:r>
              <a:rPr lang="en-US" dirty="0" smtClean="0"/>
              <a:t>Iron Management in </a:t>
            </a:r>
            <a:r>
              <a:rPr lang="en-US" dirty="0"/>
              <a:t>Chronic </a:t>
            </a:r>
            <a:r>
              <a:rPr lang="en-US" dirty="0" smtClean="0"/>
              <a:t>Kidney Disease</a:t>
            </a:r>
            <a:br>
              <a:rPr lang="en-US" dirty="0" smtClean="0"/>
            </a:br>
            <a:r>
              <a:rPr lang="en-US" dirty="0" smtClean="0"/>
              <a:t>Speaker’s Guide</a:t>
            </a:r>
            <a:br>
              <a:rPr lang="en-US" dirty="0" smtClean="0"/>
            </a:br>
            <a:endParaRPr lang="en-US" dirty="0" smtClean="0"/>
          </a:p>
        </p:txBody>
      </p:sp>
      <p:sp>
        <p:nvSpPr>
          <p:cNvPr id="3" name="Text Placeholder 2"/>
          <p:cNvSpPr>
            <a:spLocks noGrp="1"/>
          </p:cNvSpPr>
          <p:nvPr>
            <p:ph type="body" sz="quarter" idx="11"/>
          </p:nvPr>
        </p:nvSpPr>
        <p:spPr>
          <a:xfrm>
            <a:off x="762000" y="4648200"/>
            <a:ext cx="8001000" cy="609600"/>
          </a:xfrm>
        </p:spPr>
        <p:txBody>
          <a:bodyPr/>
          <a:lstStyle/>
          <a:p>
            <a:r>
              <a:rPr lang="en-US" dirty="0" smtClean="0"/>
              <a:t>Based on the 2014 KDIGO Controversies Conference</a:t>
            </a:r>
            <a:endParaRPr lang="en-US" dirty="0"/>
          </a:p>
        </p:txBody>
      </p:sp>
    </p:spTree>
    <p:extLst>
      <p:ext uri="{BB962C8B-B14F-4D97-AF65-F5344CB8AC3E}">
        <p14:creationId xmlns:p14="http://schemas.microsoft.com/office/powerpoint/2010/main" val="1530266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Iron Deposition in the Liver</a:t>
            </a:r>
            <a:endParaRPr lang="en-US" dirty="0"/>
          </a:p>
        </p:txBody>
      </p:sp>
      <p:pic>
        <p:nvPicPr>
          <p:cNvPr id="5" name="Content Placeholder 4" descr="liver: structure of human liv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6157772"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34200" y="1676400"/>
            <a:ext cx="1981200" cy="3213906"/>
          </a:xfrm>
          <a:prstGeom prst="rect">
            <a:avLst/>
          </a:prstGeom>
        </p:spPr>
        <p:txBody>
          <a:bodyPr wrap="square" lIns="73863" tIns="36932" rIns="73863" bIns="3693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38"/>
            <a:r>
              <a:rPr lang="de-CH" sz="1600" u="sng" dirty="0" smtClean="0"/>
              <a:t>Intravenous iron</a:t>
            </a:r>
            <a:r>
              <a:rPr lang="de-CH" sz="1600" dirty="0"/>
              <a:t> </a:t>
            </a:r>
            <a:r>
              <a:rPr lang="de-CH" sz="1600" dirty="0" smtClean="0"/>
              <a:t>is </a:t>
            </a:r>
            <a:r>
              <a:rPr lang="de-CH" sz="1600" dirty="0"/>
              <a:t>deposited and stored in Kupffer </a:t>
            </a:r>
            <a:r>
              <a:rPr lang="de-CH" sz="1600" dirty="0" smtClean="0"/>
              <a:t>cells of the reticuloendothelial system </a:t>
            </a:r>
            <a:r>
              <a:rPr lang="de-CH" sz="1600" dirty="0"/>
              <a:t>(RES) which is the iron storage system of the </a:t>
            </a:r>
            <a:r>
              <a:rPr lang="de-CH" sz="1600" dirty="0" smtClean="0"/>
              <a:t>liver</a:t>
            </a:r>
          </a:p>
          <a:p>
            <a:pPr defTabSz="914138"/>
            <a:endParaRPr lang="de-CH" sz="1400" dirty="0"/>
          </a:p>
          <a:p>
            <a:pPr defTabSz="914138"/>
            <a:endParaRPr lang="de-CH" sz="1400" dirty="0" smtClean="0"/>
          </a:p>
          <a:p>
            <a:pPr defTabSz="914138"/>
            <a:r>
              <a:rPr lang="en-US" sz="1600" dirty="0" smtClean="0"/>
              <a:t>Iron can also be deposited in hepatocytes of </a:t>
            </a:r>
            <a:r>
              <a:rPr lang="en-US" sz="1600" dirty="0"/>
              <a:t>the liver parenchyma</a:t>
            </a:r>
            <a:endParaRPr lang="de-CH" sz="1600" dirty="0"/>
          </a:p>
        </p:txBody>
      </p:sp>
      <p:sp>
        <p:nvSpPr>
          <p:cNvPr id="7" name="Rectangle 6"/>
          <p:cNvSpPr/>
          <p:nvPr/>
        </p:nvSpPr>
        <p:spPr>
          <a:xfrm>
            <a:off x="1143000" y="5867400"/>
            <a:ext cx="7924800" cy="351584"/>
          </a:xfrm>
          <a:prstGeom prst="rect">
            <a:avLst/>
          </a:prstGeom>
        </p:spPr>
        <p:txBody>
          <a:bodyPr wrap="square" lIns="73863" tIns="36932" rIns="73863" bIns="3693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38"/>
            <a:r>
              <a:rPr lang="en-US" sz="800" b="1" i="1" dirty="0">
                <a:solidFill>
                  <a:prstClr val="black"/>
                </a:solidFill>
              </a:rPr>
              <a:t>Liver: structure of human liver. Art. </a:t>
            </a:r>
            <a:r>
              <a:rPr lang="en-US" sz="800" b="1" i="1" dirty="0" err="1">
                <a:solidFill>
                  <a:prstClr val="black"/>
                </a:solidFill>
              </a:rPr>
              <a:t>Encyclopædia</a:t>
            </a:r>
            <a:r>
              <a:rPr lang="en-US" sz="800" b="1" i="1" dirty="0">
                <a:solidFill>
                  <a:prstClr val="black"/>
                </a:solidFill>
              </a:rPr>
              <a:t> Britannica Online. Web. 07 Dec. 2015. http://www.britannica.com/science/liver/images-videos/Microscopic-structure-of-the-liver-Liver-cells-or-hepatocytes-have/60419</a:t>
            </a:r>
            <a:r>
              <a:rPr lang="en-US" sz="1000" b="1" i="1" dirty="0">
                <a:solidFill>
                  <a:prstClr val="black"/>
                </a:solidFill>
              </a:rPr>
              <a:t>&gt;</a:t>
            </a:r>
          </a:p>
        </p:txBody>
      </p:sp>
    </p:spTree>
    <p:extLst>
      <p:ext uri="{BB962C8B-B14F-4D97-AF65-F5344CB8AC3E}">
        <p14:creationId xmlns:p14="http://schemas.microsoft.com/office/powerpoint/2010/main" val="540712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Compartmentalization in the Body</a:t>
            </a:r>
            <a:endParaRPr lang="en-US" dirty="0"/>
          </a:p>
        </p:txBody>
      </p:sp>
      <p:sp>
        <p:nvSpPr>
          <p:cNvPr id="3" name="Content Placeholder 2"/>
          <p:cNvSpPr>
            <a:spLocks noGrp="1"/>
          </p:cNvSpPr>
          <p:nvPr>
            <p:ph idx="1"/>
          </p:nvPr>
        </p:nvSpPr>
        <p:spPr>
          <a:xfrm>
            <a:off x="457200" y="1066800"/>
            <a:ext cx="8229600" cy="4678363"/>
          </a:xfrm>
        </p:spPr>
        <p:txBody>
          <a:bodyPr/>
          <a:lstStyle/>
          <a:p>
            <a:pPr marL="0" indent="0">
              <a:buNone/>
            </a:pPr>
            <a:r>
              <a:rPr lang="en-US" dirty="0" smtClean="0"/>
              <a:t>It has been hypothesized that parenchymal iron excess and labile iron can be harmful while iron sequestered within cells of the reticuloendothelial system may be of less concern</a:t>
            </a:r>
            <a:endParaRPr lang="en-US" dirty="0"/>
          </a:p>
        </p:txBody>
      </p:sp>
      <p:pic>
        <p:nvPicPr>
          <p:cNvPr id="1026" name="Picture 2" descr="E:\Work desktop\KDIGO\Controversies Conference\2014 Iron Management\Slide deck\RES figure.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38400"/>
            <a:ext cx="3928166" cy="36043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3810000"/>
            <a:ext cx="2133600" cy="1059470"/>
          </a:xfrm>
          <a:prstGeom prst="rect">
            <a:avLst/>
          </a:prstGeom>
        </p:spPr>
        <p:txBody>
          <a:bodyPr wrap="square" lIns="73863" tIns="36932" rIns="73863" bIns="3693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38"/>
            <a:r>
              <a:rPr lang="en-US" sz="1600" dirty="0" smtClean="0"/>
              <a:t>Size </a:t>
            </a:r>
            <a:r>
              <a:rPr lang="en-US" sz="1600" dirty="0"/>
              <a:t>of the circles denotes </a:t>
            </a:r>
            <a:r>
              <a:rPr lang="en-US" sz="1600" dirty="0" smtClean="0"/>
              <a:t>the </a:t>
            </a:r>
            <a:r>
              <a:rPr lang="en-US" sz="1600" dirty="0"/>
              <a:t>relative </a:t>
            </a:r>
            <a:r>
              <a:rPr lang="en-US" sz="1600" dirty="0" smtClean="0"/>
              <a:t>proportion of iron in various compartments</a:t>
            </a:r>
            <a:endParaRPr lang="de-CH" sz="1400" dirty="0"/>
          </a:p>
        </p:txBody>
      </p:sp>
      <p:sp>
        <p:nvSpPr>
          <p:cNvPr id="6" name="Rectangle 5"/>
          <p:cNvSpPr/>
          <p:nvPr/>
        </p:nvSpPr>
        <p:spPr>
          <a:xfrm>
            <a:off x="5638800" y="5939789"/>
            <a:ext cx="3200400" cy="197696"/>
          </a:xfrm>
          <a:prstGeom prst="rect">
            <a:avLst/>
          </a:prstGeom>
        </p:spPr>
        <p:txBody>
          <a:bodyPr wrap="square" lIns="73863" tIns="36932" rIns="73863" bIns="3693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38"/>
            <a:r>
              <a:rPr lang="en-US" sz="800" b="1" dirty="0" smtClean="0">
                <a:solidFill>
                  <a:prstClr val="black"/>
                </a:solidFill>
              </a:rPr>
              <a:t>Source:  Hoffmann Hematology Basic Principles and Practice, 2012</a:t>
            </a:r>
            <a:endParaRPr lang="en-US" sz="1000" b="1" dirty="0">
              <a:solidFill>
                <a:prstClr val="black"/>
              </a:solidFill>
            </a:endParaRPr>
          </a:p>
        </p:txBody>
      </p:sp>
    </p:spTree>
    <p:extLst>
      <p:ext uri="{BB962C8B-B14F-4D97-AF65-F5344CB8AC3E}">
        <p14:creationId xmlns:p14="http://schemas.microsoft.com/office/powerpoint/2010/main" val="471370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Iron Overload</a:t>
            </a:r>
            <a:endParaRPr lang="en-US" dirty="0"/>
          </a:p>
        </p:txBody>
      </p:sp>
      <p:sp>
        <p:nvSpPr>
          <p:cNvPr id="3" name="Content Placeholder 2"/>
          <p:cNvSpPr>
            <a:spLocks noGrp="1"/>
          </p:cNvSpPr>
          <p:nvPr>
            <p:ph idx="1"/>
          </p:nvPr>
        </p:nvSpPr>
        <p:spPr/>
        <p:txBody>
          <a:bodyPr/>
          <a:lstStyle/>
          <a:p>
            <a:r>
              <a:rPr lang="en-US" dirty="0"/>
              <a:t>No feasible method </a:t>
            </a:r>
            <a:r>
              <a:rPr lang="en-US" dirty="0" smtClean="0"/>
              <a:t>exists to </a:t>
            </a:r>
            <a:r>
              <a:rPr lang="en-US" dirty="0"/>
              <a:t>determine total body iron content</a:t>
            </a:r>
            <a:r>
              <a:rPr lang="en-US" dirty="0" smtClean="0"/>
              <a:t>.</a:t>
            </a:r>
          </a:p>
          <a:p>
            <a:pPr>
              <a:spcAft>
                <a:spcPts val="0"/>
              </a:spcAft>
            </a:pPr>
            <a:r>
              <a:rPr lang="en-US" dirty="0" smtClean="0"/>
              <a:t>Iron </a:t>
            </a:r>
            <a:r>
              <a:rPr lang="en-US" dirty="0"/>
              <a:t>overload is a condition of </a:t>
            </a:r>
            <a:r>
              <a:rPr lang="en-US" dirty="0" smtClean="0"/>
              <a:t>increased </a:t>
            </a:r>
            <a:r>
              <a:rPr lang="en-US" dirty="0"/>
              <a:t>body iron </a:t>
            </a:r>
            <a:r>
              <a:rPr lang="en-US" dirty="0" smtClean="0"/>
              <a:t>content.</a:t>
            </a:r>
          </a:p>
          <a:p>
            <a:pPr lvl="1"/>
            <a:r>
              <a:rPr lang="en-US" dirty="0"/>
              <a:t>P</a:t>
            </a:r>
            <a:r>
              <a:rPr lang="en-US" dirty="0" smtClean="0"/>
              <a:t>ossibly </a:t>
            </a:r>
            <a:r>
              <a:rPr lang="en-US" dirty="0"/>
              <a:t>associated with risk of organ dysfunction</a:t>
            </a:r>
          </a:p>
          <a:p>
            <a:pPr>
              <a:spcAft>
                <a:spcPts val="0"/>
              </a:spcAft>
            </a:pPr>
            <a:r>
              <a:rPr lang="en-US" dirty="0" smtClean="0"/>
              <a:t>Pathologic </a:t>
            </a:r>
            <a:r>
              <a:rPr lang="en-US" dirty="0"/>
              <a:t>iron overload is a condition of increased total body iron content with signs of organ dysfunction</a:t>
            </a:r>
            <a:r>
              <a:rPr lang="en-US" dirty="0" smtClean="0"/>
              <a:t>.</a:t>
            </a:r>
          </a:p>
          <a:p>
            <a:pPr lvl="1"/>
            <a:r>
              <a:rPr lang="en-US" dirty="0" smtClean="0"/>
              <a:t>Described </a:t>
            </a:r>
            <a:r>
              <a:rPr lang="en-US" dirty="0"/>
              <a:t>for hematological diseases (e.g</a:t>
            </a:r>
            <a:r>
              <a:rPr lang="en-US" dirty="0" smtClean="0"/>
              <a:t>., </a:t>
            </a:r>
            <a:r>
              <a:rPr lang="en-US" dirty="0"/>
              <a:t>hemochromatosis</a:t>
            </a:r>
            <a:r>
              <a:rPr lang="en-US" dirty="0" smtClean="0"/>
              <a:t>)</a:t>
            </a:r>
            <a:endParaRPr lang="en-US" dirty="0"/>
          </a:p>
          <a:p>
            <a:endParaRPr lang="en-US" dirty="0"/>
          </a:p>
        </p:txBody>
      </p:sp>
    </p:spTree>
    <p:extLst>
      <p:ext uri="{BB962C8B-B14F-4D97-AF65-F5344CB8AC3E}">
        <p14:creationId xmlns:p14="http://schemas.microsoft.com/office/powerpoint/2010/main" val="28291370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Iron Overload</a:t>
            </a:r>
            <a:endParaRPr lang="en-US" dirty="0"/>
          </a:p>
        </p:txBody>
      </p:sp>
      <p:sp>
        <p:nvSpPr>
          <p:cNvPr id="3" name="Content Placeholder 2"/>
          <p:cNvSpPr>
            <a:spLocks noGrp="1"/>
          </p:cNvSpPr>
          <p:nvPr>
            <p:ph idx="1"/>
          </p:nvPr>
        </p:nvSpPr>
        <p:spPr/>
        <p:txBody>
          <a:bodyPr/>
          <a:lstStyle/>
          <a:p>
            <a:r>
              <a:rPr lang="en-US" dirty="0" smtClean="0"/>
              <a:t>Elevated serum ferritin does not always correlate with elevated liver iron content.</a:t>
            </a:r>
          </a:p>
          <a:p>
            <a:r>
              <a:rPr lang="en-US" dirty="0" smtClean="0"/>
              <a:t>High ferritin + high TSAT can be of particular concern based on observations in hereditary hemochromatosis and transfusion-induced iron overload.</a:t>
            </a:r>
          </a:p>
        </p:txBody>
      </p:sp>
    </p:spTree>
    <p:extLst>
      <p:ext uri="{BB962C8B-B14F-4D97-AF65-F5344CB8AC3E}">
        <p14:creationId xmlns:p14="http://schemas.microsoft.com/office/powerpoint/2010/main" val="32963293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Ferritin: Assessing Iron Overload</a:t>
            </a:r>
            <a:endParaRPr lang="en-US" dirty="0"/>
          </a:p>
        </p:txBody>
      </p:sp>
      <p:sp>
        <p:nvSpPr>
          <p:cNvPr id="3" name="Content Placeholder 2"/>
          <p:cNvSpPr>
            <a:spLocks noGrp="1"/>
          </p:cNvSpPr>
          <p:nvPr>
            <p:ph idx="1"/>
          </p:nvPr>
        </p:nvSpPr>
        <p:spPr/>
        <p:txBody>
          <a:bodyPr/>
          <a:lstStyle/>
          <a:p>
            <a:r>
              <a:rPr lang="en-US" dirty="0"/>
              <a:t>Hyperferritinemia is not </a:t>
            </a:r>
            <a:r>
              <a:rPr lang="en-US" dirty="0" smtClean="0"/>
              <a:t>synonymous </a:t>
            </a:r>
            <a:r>
              <a:rPr lang="en-US" dirty="0"/>
              <a:t>with iron </a:t>
            </a:r>
            <a:r>
              <a:rPr lang="en-US" dirty="0" smtClean="0"/>
              <a:t>overload.</a:t>
            </a:r>
            <a:endParaRPr lang="en-US" dirty="0"/>
          </a:p>
          <a:p>
            <a:r>
              <a:rPr lang="en-US" dirty="0" smtClean="0"/>
              <a:t>Serum </a:t>
            </a:r>
            <a:r>
              <a:rPr lang="en-US" dirty="0"/>
              <a:t>ferritin does not differentiate </a:t>
            </a:r>
            <a:r>
              <a:rPr lang="en-US" dirty="0" smtClean="0"/>
              <a:t>iron </a:t>
            </a:r>
            <a:r>
              <a:rPr lang="en-US" dirty="0"/>
              <a:t>stored in parenchymal cells or </a:t>
            </a:r>
            <a:r>
              <a:rPr lang="en-US" dirty="0" smtClean="0"/>
              <a:t>RES. </a:t>
            </a:r>
          </a:p>
          <a:p>
            <a:pPr lvl="1"/>
            <a:r>
              <a:rPr lang="en-US" dirty="0" smtClean="0"/>
              <a:t>Serum </a:t>
            </a:r>
            <a:r>
              <a:rPr lang="en-US" dirty="0"/>
              <a:t>ferritin does not always correlate with liver iron content</a:t>
            </a:r>
          </a:p>
          <a:p>
            <a:r>
              <a:rPr lang="en-US" dirty="0" smtClean="0"/>
              <a:t>Experience </a:t>
            </a:r>
            <a:r>
              <a:rPr lang="en-US" dirty="0"/>
              <a:t>from patients with hemochromatosis suggest that combination of high TSAT and ferritin may be </a:t>
            </a:r>
            <a:r>
              <a:rPr lang="en-US" dirty="0" smtClean="0"/>
              <a:t>better </a:t>
            </a:r>
            <a:r>
              <a:rPr lang="en-US" dirty="0"/>
              <a:t>indices as </a:t>
            </a:r>
            <a:r>
              <a:rPr lang="en-US" dirty="0" smtClean="0"/>
              <a:t>markers </a:t>
            </a:r>
            <a:r>
              <a:rPr lang="en-US" dirty="0"/>
              <a:t>of parenchymal iron </a:t>
            </a:r>
            <a:r>
              <a:rPr lang="en-US" dirty="0" smtClean="0"/>
              <a:t>excess.</a:t>
            </a:r>
            <a:endParaRPr lang="en-US" dirty="0"/>
          </a:p>
        </p:txBody>
      </p:sp>
    </p:spTree>
    <p:extLst>
      <p:ext uri="{BB962C8B-B14F-4D97-AF65-F5344CB8AC3E}">
        <p14:creationId xmlns:p14="http://schemas.microsoft.com/office/powerpoint/2010/main" val="9183641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Assessing Iron Overload</a:t>
            </a:r>
            <a:endParaRPr lang="en-US" dirty="0"/>
          </a:p>
        </p:txBody>
      </p:sp>
      <p:sp>
        <p:nvSpPr>
          <p:cNvPr id="3" name="Content Placeholder 2"/>
          <p:cNvSpPr>
            <a:spLocks noGrp="1"/>
          </p:cNvSpPr>
          <p:nvPr>
            <p:ph idx="1"/>
          </p:nvPr>
        </p:nvSpPr>
        <p:spPr/>
        <p:txBody>
          <a:bodyPr/>
          <a:lstStyle/>
          <a:p>
            <a:r>
              <a:rPr lang="en-US" dirty="0" smtClean="0"/>
              <a:t>MRI has been shown to be reliable for detecting tissue iron content in the non</a:t>
            </a:r>
            <a:r>
              <a:rPr lang="en-US" dirty="0"/>
              <a:t>-CKD </a:t>
            </a:r>
            <a:r>
              <a:rPr lang="en-US" dirty="0" smtClean="0"/>
              <a:t>population.</a:t>
            </a:r>
            <a:endParaRPr lang="en-US" dirty="0"/>
          </a:p>
          <a:p>
            <a:r>
              <a:rPr lang="en-US" dirty="0" smtClean="0"/>
              <a:t>However, there is limited experience in HD patients.</a:t>
            </a:r>
            <a:endParaRPr lang="en-US" dirty="0"/>
          </a:p>
          <a:p>
            <a:r>
              <a:rPr lang="en-US" dirty="0" smtClean="0"/>
              <a:t>The relevance </a:t>
            </a:r>
            <a:r>
              <a:rPr lang="en-US" dirty="0"/>
              <a:t>of increased liver iron content in </a:t>
            </a:r>
            <a:r>
              <a:rPr lang="en-US" dirty="0" smtClean="0"/>
              <a:t>the absence </a:t>
            </a:r>
            <a:r>
              <a:rPr lang="en-US" dirty="0"/>
              <a:t>of </a:t>
            </a:r>
            <a:r>
              <a:rPr lang="en-US" dirty="0" smtClean="0"/>
              <a:t>elevated liver </a:t>
            </a:r>
            <a:r>
              <a:rPr lang="en-US" dirty="0"/>
              <a:t>enzymes is </a:t>
            </a:r>
            <a:r>
              <a:rPr lang="en-US" dirty="0" smtClean="0"/>
              <a:t>unclear.</a:t>
            </a:r>
            <a:endParaRPr lang="en-US" dirty="0"/>
          </a:p>
          <a:p>
            <a:r>
              <a:rPr lang="en-US" dirty="0" smtClean="0"/>
              <a:t>There is insufficient </a:t>
            </a:r>
            <a:r>
              <a:rPr lang="en-US" dirty="0"/>
              <a:t>evidence to use MRI to guide IV iron </a:t>
            </a:r>
            <a:r>
              <a:rPr lang="en-US" dirty="0" smtClean="0"/>
              <a:t>therapy.</a:t>
            </a:r>
            <a:endParaRPr lang="en-US" dirty="0"/>
          </a:p>
        </p:txBody>
      </p:sp>
    </p:spTree>
    <p:extLst>
      <p:ext uri="{BB962C8B-B14F-4D97-AF65-F5344CB8AC3E}">
        <p14:creationId xmlns:p14="http://schemas.microsoft.com/office/powerpoint/2010/main" val="8772342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 Overload: Hematological Disorders</a:t>
            </a:r>
            <a:endParaRPr lang="en-US" dirty="0"/>
          </a:p>
        </p:txBody>
      </p:sp>
      <p:sp>
        <p:nvSpPr>
          <p:cNvPr id="3" name="Content Placeholder 2"/>
          <p:cNvSpPr>
            <a:spLocks noGrp="1"/>
          </p:cNvSpPr>
          <p:nvPr>
            <p:ph idx="1"/>
          </p:nvPr>
        </p:nvSpPr>
        <p:spPr/>
        <p:txBody>
          <a:bodyPr/>
          <a:lstStyle/>
          <a:p>
            <a:r>
              <a:rPr lang="en-US" dirty="0" smtClean="0"/>
              <a:t>Organ toxicity associated with iron overload </a:t>
            </a:r>
            <a:r>
              <a:rPr lang="en-US" dirty="0"/>
              <a:t>depends upon  </a:t>
            </a:r>
            <a:r>
              <a:rPr lang="en-US" dirty="0" smtClean="0"/>
              <a:t>the magnitude </a:t>
            </a:r>
            <a:r>
              <a:rPr lang="en-US" dirty="0"/>
              <a:t>and speed of iron </a:t>
            </a:r>
            <a:r>
              <a:rPr lang="en-US" dirty="0" smtClean="0"/>
              <a:t>accumulation.</a:t>
            </a:r>
            <a:endParaRPr lang="en-US" dirty="0"/>
          </a:p>
          <a:p>
            <a:r>
              <a:rPr lang="en-US" dirty="0" smtClean="0"/>
              <a:t>The main </a:t>
            </a:r>
            <a:r>
              <a:rPr lang="en-US" dirty="0"/>
              <a:t>target organs are liver, myocardium, endocrine glands, and joints</a:t>
            </a:r>
            <a:r>
              <a:rPr lang="en-US" dirty="0" smtClean="0"/>
              <a:t>.</a:t>
            </a:r>
            <a:endParaRPr lang="en-US" dirty="0"/>
          </a:p>
        </p:txBody>
      </p:sp>
    </p:spTree>
    <p:extLst>
      <p:ext uri="{BB962C8B-B14F-4D97-AF65-F5344CB8AC3E}">
        <p14:creationId xmlns:p14="http://schemas.microsoft.com/office/powerpoint/2010/main" val="3338655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 Toxicity Induced by Iron Overload</a:t>
            </a:r>
            <a:endParaRPr lang="en-US" dirty="0"/>
          </a:p>
        </p:txBody>
      </p:sp>
      <p:sp>
        <p:nvSpPr>
          <p:cNvPr id="3" name="Content Placeholder 2"/>
          <p:cNvSpPr>
            <a:spLocks noGrp="1"/>
          </p:cNvSpPr>
          <p:nvPr>
            <p:ph idx="1"/>
          </p:nvPr>
        </p:nvSpPr>
        <p:spPr/>
        <p:txBody>
          <a:bodyPr/>
          <a:lstStyle/>
          <a:p>
            <a:r>
              <a:rPr lang="en-US" dirty="0"/>
              <a:t>T</a:t>
            </a:r>
            <a:r>
              <a:rPr lang="en-US" dirty="0" smtClean="0"/>
              <a:t>he magnitude</a:t>
            </a:r>
            <a:r>
              <a:rPr lang="en-US" dirty="0"/>
              <a:t>, distribution, and duration </a:t>
            </a:r>
            <a:r>
              <a:rPr lang="en-US" dirty="0" smtClean="0"/>
              <a:t>of iron overload in CKD may </a:t>
            </a:r>
            <a:r>
              <a:rPr lang="en-US" dirty="0"/>
              <a:t>be insufficient to produce similar toxicity as observed for hematological </a:t>
            </a:r>
            <a:r>
              <a:rPr lang="en-US" dirty="0" smtClean="0"/>
              <a:t>disorders.</a:t>
            </a:r>
            <a:endParaRPr lang="en-US" dirty="0"/>
          </a:p>
          <a:p>
            <a:r>
              <a:rPr lang="en-US" dirty="0" smtClean="0"/>
              <a:t>Given </a:t>
            </a:r>
            <a:r>
              <a:rPr lang="en-US" dirty="0"/>
              <a:t>that IV iron use has increased markedly in HD over the </a:t>
            </a:r>
            <a:r>
              <a:rPr lang="en-US" dirty="0" smtClean="0"/>
              <a:t>last few years, </a:t>
            </a:r>
            <a:r>
              <a:rPr lang="en-US" dirty="0"/>
              <a:t>the exposure may not have been long enough to detect </a:t>
            </a:r>
            <a:r>
              <a:rPr lang="en-US" dirty="0" smtClean="0"/>
              <a:t>toxicity.</a:t>
            </a:r>
            <a:endParaRPr lang="en-US" dirty="0"/>
          </a:p>
          <a:p>
            <a:r>
              <a:rPr lang="en-US" dirty="0" smtClean="0"/>
              <a:t>End-organ </a:t>
            </a:r>
            <a:r>
              <a:rPr lang="en-US" dirty="0"/>
              <a:t>damage has not been </a:t>
            </a:r>
            <a:r>
              <a:rPr lang="en-US" dirty="0" smtClean="0"/>
              <a:t>established unequivocally; therefore, the toxicity </a:t>
            </a:r>
            <a:r>
              <a:rPr lang="en-US" dirty="0"/>
              <a:t>of repeated high-dose IV </a:t>
            </a:r>
            <a:r>
              <a:rPr lang="en-US" dirty="0" smtClean="0"/>
              <a:t>iron cannot </a:t>
            </a:r>
            <a:r>
              <a:rPr lang="en-US" dirty="0"/>
              <a:t>be </a:t>
            </a:r>
            <a:r>
              <a:rPr lang="en-US" dirty="0" smtClean="0"/>
              <a:t>excluded.</a:t>
            </a:r>
            <a:endParaRPr lang="en-US" dirty="0"/>
          </a:p>
        </p:txBody>
      </p:sp>
    </p:spTree>
    <p:extLst>
      <p:ext uri="{BB962C8B-B14F-4D97-AF65-F5344CB8AC3E}">
        <p14:creationId xmlns:p14="http://schemas.microsoft.com/office/powerpoint/2010/main" val="3226344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“Barry”</a:t>
            </a:r>
            <a:endParaRPr lang="en-US" dirty="0"/>
          </a:p>
        </p:txBody>
      </p:sp>
      <p:sp>
        <p:nvSpPr>
          <p:cNvPr id="3" name="Content Placeholder 2"/>
          <p:cNvSpPr>
            <a:spLocks noGrp="1"/>
          </p:cNvSpPr>
          <p:nvPr>
            <p:ph idx="1"/>
          </p:nvPr>
        </p:nvSpPr>
        <p:spPr/>
        <p:txBody>
          <a:bodyPr/>
          <a:lstStyle/>
          <a:p>
            <a:pPr marL="0" indent="0">
              <a:buNone/>
            </a:pPr>
            <a:r>
              <a:rPr lang="en-US" dirty="0" smtClean="0"/>
              <a:t>•  58-y.o.male </a:t>
            </a:r>
            <a:r>
              <a:rPr lang="en-US" dirty="0"/>
              <a:t>on HD for 3 </a:t>
            </a:r>
            <a:r>
              <a:rPr lang="en-US" dirty="0" err="1" smtClean="0"/>
              <a:t>yrs</a:t>
            </a:r>
            <a:endParaRPr lang="en-US" dirty="0"/>
          </a:p>
          <a:p>
            <a:pPr marL="0" indent="0">
              <a:buNone/>
            </a:pPr>
            <a:r>
              <a:rPr lang="en-US" dirty="0" smtClean="0"/>
              <a:t>•  End-stage </a:t>
            </a:r>
            <a:r>
              <a:rPr lang="en-US" dirty="0"/>
              <a:t>kidney failure due to hypertensive nephropathy</a:t>
            </a:r>
          </a:p>
          <a:p>
            <a:pPr marL="0" indent="0">
              <a:buNone/>
            </a:pPr>
            <a:r>
              <a:rPr lang="en-US" dirty="0" smtClean="0"/>
              <a:t>•  Known </a:t>
            </a:r>
            <a:r>
              <a:rPr lang="en-US" dirty="0"/>
              <a:t>chronic liver disease due to hepatitis C</a:t>
            </a:r>
          </a:p>
          <a:p>
            <a:pPr marL="0" indent="0">
              <a:buNone/>
            </a:pPr>
            <a:r>
              <a:rPr lang="en-US" dirty="0" smtClean="0"/>
              <a:t>•  On </a:t>
            </a:r>
            <a:r>
              <a:rPr lang="en-US" dirty="0"/>
              <a:t>EPO alfa 4000 units x3 per week + IV iron 200 mg monthly</a:t>
            </a:r>
          </a:p>
          <a:p>
            <a:pPr>
              <a:spcAft>
                <a:spcPts val="0"/>
              </a:spcAft>
            </a:pPr>
            <a:r>
              <a:rPr lang="en-US" dirty="0"/>
              <a:t>Lab results</a:t>
            </a:r>
          </a:p>
          <a:p>
            <a:pPr lvl="1">
              <a:spcAft>
                <a:spcPts val="0"/>
              </a:spcAft>
              <a:buFont typeface="Courier New" panose="02070309020205020404" pitchFamily="49" charset="0"/>
              <a:buChar char="o"/>
            </a:pPr>
            <a:r>
              <a:rPr lang="en-US" dirty="0" err="1"/>
              <a:t>Hb</a:t>
            </a:r>
            <a:r>
              <a:rPr lang="en-US" dirty="0"/>
              <a:t> </a:t>
            </a:r>
            <a:r>
              <a:rPr lang="en-US" dirty="0" smtClean="0"/>
              <a:t>9.4 </a:t>
            </a:r>
            <a:r>
              <a:rPr lang="en-US" dirty="0"/>
              <a:t>g/</a:t>
            </a:r>
            <a:r>
              <a:rPr lang="en-US" dirty="0" err="1"/>
              <a:t>dL</a:t>
            </a:r>
            <a:endParaRPr lang="en-US" dirty="0"/>
          </a:p>
          <a:p>
            <a:pPr lvl="1">
              <a:spcAft>
                <a:spcPts val="0"/>
              </a:spcAft>
              <a:buFont typeface="Courier New" panose="02070309020205020404" pitchFamily="49" charset="0"/>
              <a:buChar char="o"/>
            </a:pPr>
            <a:r>
              <a:rPr lang="en-US" dirty="0"/>
              <a:t>Ferritin </a:t>
            </a:r>
            <a:r>
              <a:rPr lang="en-US" dirty="0" smtClean="0"/>
              <a:t>1145 </a:t>
            </a:r>
            <a:r>
              <a:rPr lang="en-US" dirty="0"/>
              <a:t>µg/L</a:t>
            </a:r>
          </a:p>
          <a:p>
            <a:pPr lvl="1">
              <a:spcAft>
                <a:spcPts val="0"/>
              </a:spcAft>
              <a:buFont typeface="Courier New" panose="02070309020205020404" pitchFamily="49" charset="0"/>
              <a:buChar char="o"/>
            </a:pPr>
            <a:r>
              <a:rPr lang="en-US" dirty="0"/>
              <a:t>TSAT </a:t>
            </a:r>
            <a:r>
              <a:rPr lang="en-US" dirty="0" smtClean="0"/>
              <a:t>18%</a:t>
            </a:r>
          </a:p>
          <a:p>
            <a:pPr lvl="1">
              <a:spcAft>
                <a:spcPts val="0"/>
              </a:spcAft>
              <a:buFont typeface="Courier New" panose="02070309020205020404" pitchFamily="49" charset="0"/>
              <a:buChar char="o"/>
            </a:pPr>
            <a:r>
              <a:rPr lang="en-US" dirty="0" smtClean="0"/>
              <a:t>CRP 2 mg/L</a:t>
            </a:r>
            <a:endParaRPr lang="en-US" dirty="0"/>
          </a:p>
          <a:p>
            <a:pPr marL="0" indent="0">
              <a:buNone/>
            </a:pPr>
            <a:endParaRPr lang="en-US" dirty="0"/>
          </a:p>
        </p:txBody>
      </p:sp>
    </p:spTree>
    <p:extLst>
      <p:ext uri="{BB962C8B-B14F-4D97-AF65-F5344CB8AC3E}">
        <p14:creationId xmlns:p14="http://schemas.microsoft.com/office/powerpoint/2010/main" val="5897945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“Barry”</a:t>
            </a:r>
          </a:p>
        </p:txBody>
      </p:sp>
      <p:sp>
        <p:nvSpPr>
          <p:cNvPr id="3" name="Content Placeholder 2"/>
          <p:cNvSpPr>
            <a:spLocks noGrp="1"/>
          </p:cNvSpPr>
          <p:nvPr>
            <p:ph idx="1"/>
          </p:nvPr>
        </p:nvSpPr>
        <p:spPr/>
        <p:txBody>
          <a:bodyPr/>
          <a:lstStyle/>
          <a:p>
            <a:pPr marL="0" indent="0">
              <a:buNone/>
            </a:pPr>
            <a:r>
              <a:rPr lang="en-US" i="1" dirty="0"/>
              <a:t>What would you do next?</a:t>
            </a:r>
          </a:p>
          <a:p>
            <a:pPr marL="457200" indent="-457200">
              <a:buFont typeface="+mj-lt"/>
              <a:buAutoNum type="alphaUcPeriod"/>
            </a:pPr>
            <a:r>
              <a:rPr lang="en-US" dirty="0"/>
              <a:t>Continue present dose of EPO and IV </a:t>
            </a:r>
            <a:r>
              <a:rPr lang="en-US" dirty="0" smtClean="0"/>
              <a:t>iron</a:t>
            </a:r>
          </a:p>
          <a:p>
            <a:pPr marL="457200" indent="-457200">
              <a:buFont typeface="+mj-lt"/>
              <a:buAutoNum type="alphaUcPeriod"/>
            </a:pPr>
            <a:r>
              <a:rPr lang="en-US" dirty="0"/>
              <a:t>Increase his dose of EPO and continue IV </a:t>
            </a:r>
            <a:r>
              <a:rPr lang="en-US" dirty="0" smtClean="0"/>
              <a:t>iron</a:t>
            </a:r>
          </a:p>
          <a:p>
            <a:pPr marL="457200" indent="-457200">
              <a:buFont typeface="+mj-lt"/>
              <a:buAutoNum type="alphaUcPeriod"/>
            </a:pPr>
            <a:r>
              <a:rPr lang="en-US" dirty="0"/>
              <a:t>Increase his monthly prescription of IV iron and continue same dose of </a:t>
            </a:r>
            <a:r>
              <a:rPr lang="en-US" dirty="0" smtClean="0"/>
              <a:t>EPO</a:t>
            </a:r>
            <a:endParaRPr lang="en-US" dirty="0"/>
          </a:p>
          <a:p>
            <a:pPr marL="457200" indent="-457200">
              <a:buFont typeface="+mj-lt"/>
              <a:buAutoNum type="alphaUcPeriod"/>
            </a:pPr>
            <a:r>
              <a:rPr lang="en-US" dirty="0"/>
              <a:t>Increase both his dose of EPO and his monthly dose of IV </a:t>
            </a:r>
            <a:r>
              <a:rPr lang="en-US" dirty="0" smtClean="0"/>
              <a:t>iron</a:t>
            </a:r>
            <a:endParaRPr lang="en-US" dirty="0"/>
          </a:p>
          <a:p>
            <a:pPr marL="457200" indent="-457200">
              <a:buFont typeface="+mj-lt"/>
              <a:buAutoNum type="alphaUcPeriod"/>
            </a:pPr>
            <a:r>
              <a:rPr lang="en-US" dirty="0"/>
              <a:t>Continue EPO and reduce monthly iron </a:t>
            </a:r>
            <a:r>
              <a:rPr lang="en-US" dirty="0" smtClean="0"/>
              <a:t>dose</a:t>
            </a:r>
            <a:endParaRPr lang="en-US" dirty="0"/>
          </a:p>
          <a:p>
            <a:endParaRPr lang="en-US" dirty="0"/>
          </a:p>
        </p:txBody>
      </p:sp>
    </p:spTree>
    <p:extLst>
      <p:ext uri="{BB962C8B-B14F-4D97-AF65-F5344CB8AC3E}">
        <p14:creationId xmlns:p14="http://schemas.microsoft.com/office/powerpoint/2010/main" val="86344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for_Fresenius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7620000" cy="1001598"/>
          </a:xfrm>
          <a:prstGeom prst="rect">
            <a:avLst/>
          </a:prstGeom>
        </p:spPr>
      </p:pic>
      <p:sp>
        <p:nvSpPr>
          <p:cNvPr id="7" name="Title 1"/>
          <p:cNvSpPr txBox="1">
            <a:spLocks/>
          </p:cNvSpPr>
          <p:nvPr/>
        </p:nvSpPr>
        <p:spPr>
          <a:xfrm>
            <a:off x="457200" y="1219200"/>
            <a:ext cx="8229600" cy="1143000"/>
          </a:xfrm>
          <a:prstGeom prst="rect">
            <a:avLst/>
          </a:prstGeom>
        </p:spPr>
        <p:txBody>
          <a:bodyPr/>
          <a:lstStyle>
            <a:lvl1pPr algn="ctr">
              <a:spcBef>
                <a:spcPct val="0"/>
              </a:spcBef>
              <a:buNone/>
              <a:defRPr sz="4000" cap="small">
                <a:solidFill>
                  <a:srgbClr val="2C62A9"/>
                </a:solidFill>
                <a:latin typeface="+mj-lt"/>
                <a:ea typeface="+mj-ea"/>
                <a:cs typeface="+mj-cs"/>
              </a:defRPr>
            </a:lvl1pPr>
          </a:lstStyle>
          <a:p>
            <a:r>
              <a:rPr lang="en-US" dirty="0" smtClean="0"/>
              <a:t>Supported by an Unrestricted Educational Grant from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Part 2:</a:t>
            </a:r>
            <a:br>
              <a:rPr lang="en-US" sz="5000" b="0" u="none" cap="small" dirty="0" smtClean="0">
                <a:solidFill>
                  <a:srgbClr val="00A261"/>
                </a:solidFill>
                <a:latin typeface="Calibri"/>
              </a:rPr>
            </a:br>
            <a:r>
              <a:rPr lang="en-US" sz="5000" b="0" u="none" cap="small" dirty="0" smtClean="0">
                <a:solidFill>
                  <a:srgbClr val="2C62A9"/>
                </a:solidFill>
              </a:rPr>
              <a:t>Oxidative Stress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845157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Oxidative Stress in CKD</a:t>
            </a:r>
            <a:endParaRPr lang="en-US" dirty="0"/>
          </a:p>
        </p:txBody>
      </p:sp>
      <p:sp>
        <p:nvSpPr>
          <p:cNvPr id="3" name="Content Placeholder 2"/>
          <p:cNvSpPr>
            <a:spLocks noGrp="1"/>
          </p:cNvSpPr>
          <p:nvPr>
            <p:ph idx="1"/>
          </p:nvPr>
        </p:nvSpPr>
        <p:spPr/>
        <p:txBody>
          <a:bodyPr/>
          <a:lstStyle/>
          <a:p>
            <a:r>
              <a:rPr lang="en-US" dirty="0" smtClean="0"/>
              <a:t>Oxidative stress </a:t>
            </a:r>
            <a:r>
              <a:rPr lang="en-US" dirty="0"/>
              <a:t>early in CKD and is thought to herald poor prognosis.</a:t>
            </a:r>
            <a:endParaRPr lang="en-US" dirty="0" smtClean="0"/>
          </a:p>
          <a:p>
            <a:r>
              <a:rPr lang="en-US" dirty="0" smtClean="0"/>
              <a:t>It results from an </a:t>
            </a:r>
            <a:r>
              <a:rPr lang="en-US" dirty="0"/>
              <a:t>overproduction of reactive oxygen/nitrogen species </a:t>
            </a:r>
            <a:r>
              <a:rPr lang="en-US" dirty="0" smtClean="0"/>
              <a:t>or impairment </a:t>
            </a:r>
            <a:r>
              <a:rPr lang="en-US" dirty="0"/>
              <a:t>in the cellular antioxidant enzymatic activities</a:t>
            </a:r>
            <a:r>
              <a:rPr lang="en-US" dirty="0" smtClean="0"/>
              <a:t>, leading </a:t>
            </a:r>
            <a:r>
              <a:rPr lang="en-US" dirty="0"/>
              <a:t>to oxidation of </a:t>
            </a:r>
            <a:r>
              <a:rPr lang="en-US" dirty="0" smtClean="0"/>
              <a:t>macromolecules.</a:t>
            </a:r>
          </a:p>
          <a:p>
            <a:r>
              <a:rPr lang="en-US" dirty="0" smtClean="0"/>
              <a:t>Markers </a:t>
            </a:r>
            <a:r>
              <a:rPr lang="en-US" dirty="0"/>
              <a:t>(</a:t>
            </a:r>
            <a:r>
              <a:rPr lang="en-US" dirty="0" smtClean="0"/>
              <a:t>NO</a:t>
            </a:r>
            <a:r>
              <a:rPr lang="en-US" baseline="-25000" dirty="0" smtClean="0"/>
              <a:t>2</a:t>
            </a:r>
            <a:r>
              <a:rPr lang="en-US" dirty="0"/>
              <a:t>, </a:t>
            </a:r>
            <a:r>
              <a:rPr lang="en-US" dirty="0" smtClean="0"/>
              <a:t>HOCl, </a:t>
            </a:r>
            <a:r>
              <a:rPr lang="en-US" dirty="0"/>
              <a:t>and OH) are present in uremic </a:t>
            </a:r>
            <a:r>
              <a:rPr lang="en-US" dirty="0" smtClean="0"/>
              <a:t>plasma and </a:t>
            </a:r>
            <a:r>
              <a:rPr lang="en-US" dirty="0"/>
              <a:t>are thought to be the fingerprints of increased oxidative </a:t>
            </a:r>
            <a:r>
              <a:rPr lang="en-US" dirty="0" smtClean="0"/>
              <a:t>stress.</a:t>
            </a:r>
          </a:p>
          <a:p>
            <a:r>
              <a:rPr lang="en-US" dirty="0" smtClean="0"/>
              <a:t>However, </a:t>
            </a:r>
            <a:r>
              <a:rPr lang="en-US" dirty="0"/>
              <a:t>diagnostic tools and the relevance of these markers to guide therapy in CKD are not </a:t>
            </a:r>
            <a:r>
              <a:rPr lang="en-US" dirty="0" smtClean="0"/>
              <a:t>established.</a:t>
            </a:r>
          </a:p>
        </p:txBody>
      </p:sp>
    </p:spTree>
    <p:extLst>
      <p:ext uri="{BB962C8B-B14F-4D97-AF65-F5344CB8AC3E}">
        <p14:creationId xmlns:p14="http://schemas.microsoft.com/office/powerpoint/2010/main" val="26857821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Iron, Oxidative Stress, and CV Risk</a:t>
            </a:r>
            <a:endParaRPr lang="en-US" dirty="0"/>
          </a:p>
        </p:txBody>
      </p:sp>
      <p:sp>
        <p:nvSpPr>
          <p:cNvPr id="3" name="Content Placeholder 2"/>
          <p:cNvSpPr>
            <a:spLocks noGrp="1"/>
          </p:cNvSpPr>
          <p:nvPr>
            <p:ph idx="1"/>
          </p:nvPr>
        </p:nvSpPr>
        <p:spPr>
          <a:xfrm>
            <a:off x="457200" y="1447800"/>
            <a:ext cx="8229600" cy="3886200"/>
          </a:xfrm>
        </p:spPr>
        <p:txBody>
          <a:bodyPr/>
          <a:lstStyle/>
          <a:p>
            <a:r>
              <a:rPr lang="en-US" dirty="0" smtClean="0"/>
              <a:t>IV </a:t>
            </a:r>
            <a:r>
              <a:rPr lang="en-US" dirty="0"/>
              <a:t>iron promotes oxidative damage </a:t>
            </a:r>
            <a:r>
              <a:rPr lang="en-US" dirty="0" smtClean="0"/>
              <a:t>of </a:t>
            </a:r>
            <a:r>
              <a:rPr lang="en-US" dirty="0"/>
              <a:t>peripheral lymphocyte </a:t>
            </a:r>
            <a:r>
              <a:rPr lang="en-US" dirty="0" smtClean="0"/>
              <a:t>DNA</a:t>
            </a:r>
            <a:r>
              <a:rPr lang="en-US" baseline="30000" dirty="0" smtClean="0"/>
              <a:t>1</a:t>
            </a:r>
            <a:r>
              <a:rPr lang="en-US" dirty="0" smtClean="0"/>
              <a:t> and endothelial dysfunction.</a:t>
            </a:r>
            <a:r>
              <a:rPr lang="en-US" baseline="30000" dirty="0" smtClean="0"/>
              <a:t>2,3</a:t>
            </a:r>
            <a:endParaRPr lang="en-US" baseline="30000" dirty="0"/>
          </a:p>
          <a:p>
            <a:r>
              <a:rPr lang="en-US" dirty="0" smtClean="0"/>
              <a:t>However</a:t>
            </a:r>
            <a:r>
              <a:rPr lang="en-US" dirty="0"/>
              <a:t>, the question </a:t>
            </a:r>
            <a:r>
              <a:rPr lang="en-US" dirty="0" smtClean="0"/>
              <a:t>of how IV iron </a:t>
            </a:r>
            <a:r>
              <a:rPr lang="en-US" dirty="0"/>
              <a:t>accelerates </a:t>
            </a:r>
            <a:r>
              <a:rPr lang="en-US" dirty="0" smtClean="0"/>
              <a:t> atherosclerosis </a:t>
            </a:r>
            <a:r>
              <a:rPr lang="en-US" dirty="0"/>
              <a:t>remains </a:t>
            </a:r>
            <a:r>
              <a:rPr lang="en-US" dirty="0" smtClean="0"/>
              <a:t>unresolved.</a:t>
            </a:r>
            <a:endParaRPr lang="en-US" dirty="0"/>
          </a:p>
          <a:p>
            <a:r>
              <a:rPr lang="en-US" dirty="0"/>
              <a:t>Accumulation of iron in plaques has not been proven to promote CV disease.</a:t>
            </a:r>
          </a:p>
          <a:p>
            <a:r>
              <a:rPr lang="en-US" dirty="0" smtClean="0"/>
              <a:t>Limitations </a:t>
            </a:r>
            <a:r>
              <a:rPr lang="en-US" dirty="0"/>
              <a:t>of observational studies do not allow any firm conclusions to be made on IV iron dose and CV </a:t>
            </a:r>
            <a:r>
              <a:rPr lang="en-US" dirty="0" smtClean="0"/>
              <a:t>risk.</a:t>
            </a:r>
            <a:endParaRPr lang="en-US" dirty="0"/>
          </a:p>
        </p:txBody>
      </p:sp>
      <p:sp>
        <p:nvSpPr>
          <p:cNvPr id="5" name="TextBox 4"/>
          <p:cNvSpPr txBox="1"/>
          <p:nvPr/>
        </p:nvSpPr>
        <p:spPr>
          <a:xfrm>
            <a:off x="1295400" y="5638800"/>
            <a:ext cx="7467600" cy="646331"/>
          </a:xfrm>
          <a:prstGeom prst="rect">
            <a:avLst/>
          </a:prstGeom>
          <a:noFill/>
        </p:spPr>
        <p:txBody>
          <a:bodyPr wrap="square" rtlCol="0">
            <a:spAutoFit/>
          </a:bodyPr>
          <a:lstStyle/>
          <a:p>
            <a:pPr marL="228600" indent="-228600">
              <a:buAutoNum type="arabicPeriod"/>
            </a:pPr>
            <a:r>
              <a:rPr lang="en-US" sz="1200" dirty="0" smtClean="0"/>
              <a:t>Kuo KL et al. J Am Soc Nephrol. 2008;19:1817-1826.</a:t>
            </a:r>
            <a:endParaRPr lang="hu-HU" sz="1200" dirty="0" smtClean="0"/>
          </a:p>
          <a:p>
            <a:pPr marL="228600" indent="-228600">
              <a:buFontTx/>
              <a:buAutoNum type="arabicPeriod"/>
            </a:pPr>
            <a:r>
              <a:rPr lang="hu-HU" sz="1200" dirty="0"/>
              <a:t>Kamanna VS et al. Am J Nephrol. 2012;35:114-119.</a:t>
            </a:r>
            <a:endParaRPr lang="en-US" sz="1200" dirty="0"/>
          </a:p>
          <a:p>
            <a:pPr marL="228600" indent="-228600">
              <a:buAutoNum type="arabicPeriod"/>
            </a:pPr>
            <a:r>
              <a:rPr lang="en-US" sz="1200" dirty="0" smtClean="0"/>
              <a:t>Rooyakkers TM et al</a:t>
            </a:r>
            <a:r>
              <a:rPr lang="hu-HU" sz="1200" dirty="0" smtClean="0"/>
              <a:t>. </a:t>
            </a:r>
            <a:r>
              <a:rPr lang="en-US" sz="1200" dirty="0" smtClean="0"/>
              <a:t>Eur J Clin Invest</a:t>
            </a:r>
            <a:r>
              <a:rPr lang="hu-HU" sz="1200" dirty="0" smtClean="0"/>
              <a:t>. 20</a:t>
            </a:r>
            <a:r>
              <a:rPr lang="en-US" sz="1200" dirty="0" smtClean="0"/>
              <a:t>0</a:t>
            </a:r>
            <a:r>
              <a:rPr lang="hu-HU" sz="1200" dirty="0" smtClean="0"/>
              <a:t>2;3</a:t>
            </a:r>
            <a:r>
              <a:rPr lang="en-US" sz="1200" dirty="0" smtClean="0"/>
              <a:t>2 (Suppl 1): 9-16.</a:t>
            </a:r>
            <a:endParaRPr lang="en-US" sz="1200" dirty="0"/>
          </a:p>
        </p:txBody>
      </p:sp>
    </p:spTree>
    <p:extLst>
      <p:ext uri="{BB962C8B-B14F-4D97-AF65-F5344CB8AC3E}">
        <p14:creationId xmlns:p14="http://schemas.microsoft.com/office/powerpoint/2010/main" val="13440513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Hepcidin and CV Risk</a:t>
            </a:r>
            <a:endParaRPr lang="en-US" dirty="0"/>
          </a:p>
        </p:txBody>
      </p:sp>
      <p:sp>
        <p:nvSpPr>
          <p:cNvPr id="3" name="Content Placeholder 2"/>
          <p:cNvSpPr>
            <a:spLocks noGrp="1"/>
          </p:cNvSpPr>
          <p:nvPr>
            <p:ph idx="1"/>
          </p:nvPr>
        </p:nvSpPr>
        <p:spPr>
          <a:xfrm>
            <a:off x="457200" y="1447801"/>
            <a:ext cx="8229600" cy="1219200"/>
          </a:xfrm>
        </p:spPr>
        <p:txBody>
          <a:bodyPr/>
          <a:lstStyle/>
          <a:p>
            <a:r>
              <a:rPr lang="en-US" dirty="0" smtClean="0"/>
              <a:t>Some studies suggest that hepcidin upregulation may increase CV risk in the general population. However, there is limited evidence in CKD patients.</a:t>
            </a:r>
          </a:p>
        </p:txBody>
      </p:sp>
      <p:sp>
        <p:nvSpPr>
          <p:cNvPr id="5" name="TextBox 4"/>
          <p:cNvSpPr txBox="1"/>
          <p:nvPr/>
        </p:nvSpPr>
        <p:spPr>
          <a:xfrm>
            <a:off x="5791200" y="3581400"/>
            <a:ext cx="2743200" cy="923330"/>
          </a:xfrm>
          <a:prstGeom prst="rect">
            <a:avLst/>
          </a:prstGeom>
          <a:noFill/>
        </p:spPr>
        <p:txBody>
          <a:bodyPr wrap="square" rtlCol="0">
            <a:spAutoFit/>
          </a:bodyPr>
          <a:lstStyle/>
          <a:p>
            <a:r>
              <a:rPr lang="en-US" dirty="0">
                <a:solidFill>
                  <a:srgbClr val="37A962"/>
                </a:solidFill>
              </a:rPr>
              <a:t>Potential mechanism of hepcidin-mediated plaque </a:t>
            </a:r>
            <a:r>
              <a:rPr lang="en-US" dirty="0" smtClean="0">
                <a:solidFill>
                  <a:srgbClr val="37A962"/>
                </a:solidFill>
              </a:rPr>
              <a:t>instability</a:t>
            </a:r>
          </a:p>
        </p:txBody>
      </p:sp>
      <p:pic>
        <p:nvPicPr>
          <p:cNvPr id="6" name="Picture 5"/>
          <p:cNvPicPr>
            <a:picLocks noChangeAspect="1"/>
          </p:cNvPicPr>
          <p:nvPr/>
        </p:nvPicPr>
        <p:blipFill>
          <a:blip r:embed="rId3"/>
          <a:stretch>
            <a:fillRect/>
          </a:stretch>
        </p:blipFill>
        <p:spPr>
          <a:xfrm>
            <a:off x="1066800" y="2819400"/>
            <a:ext cx="4191000" cy="2961640"/>
          </a:xfrm>
          <a:prstGeom prst="rect">
            <a:avLst/>
          </a:prstGeom>
        </p:spPr>
      </p:pic>
      <p:sp>
        <p:nvSpPr>
          <p:cNvPr id="7" name="Rectangle 6"/>
          <p:cNvSpPr/>
          <p:nvPr/>
        </p:nvSpPr>
        <p:spPr>
          <a:xfrm>
            <a:off x="5638800" y="5939789"/>
            <a:ext cx="3200400" cy="197696"/>
          </a:xfrm>
          <a:prstGeom prst="rect">
            <a:avLst/>
          </a:prstGeom>
        </p:spPr>
        <p:txBody>
          <a:bodyPr wrap="square" lIns="73863" tIns="36932" rIns="73863" bIns="3693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38"/>
            <a:r>
              <a:rPr lang="en-US" sz="800" b="1" dirty="0" smtClean="0">
                <a:solidFill>
                  <a:prstClr val="black"/>
                </a:solidFill>
              </a:rPr>
              <a:t>Source</a:t>
            </a:r>
            <a:r>
              <a:rPr lang="en-US" sz="800" b="1" dirty="0">
                <a:solidFill>
                  <a:prstClr val="black"/>
                </a:solidFill>
              </a:rPr>
              <a:t>:  Li JJ, et al. </a:t>
            </a:r>
            <a:r>
              <a:rPr lang="en-US" sz="800" b="1" dirty="0" err="1">
                <a:solidFill>
                  <a:prstClr val="black"/>
                </a:solidFill>
              </a:rPr>
              <a:t>Arterioscler</a:t>
            </a:r>
            <a:r>
              <a:rPr lang="en-US" sz="800" b="1" dirty="0">
                <a:solidFill>
                  <a:prstClr val="black"/>
                </a:solidFill>
              </a:rPr>
              <a:t> </a:t>
            </a:r>
            <a:r>
              <a:rPr lang="en-US" sz="800" b="1" dirty="0" err="1">
                <a:solidFill>
                  <a:prstClr val="black"/>
                </a:solidFill>
              </a:rPr>
              <a:t>Thromb</a:t>
            </a:r>
            <a:r>
              <a:rPr lang="en-US" sz="800" b="1" dirty="0">
                <a:solidFill>
                  <a:prstClr val="black"/>
                </a:solidFill>
              </a:rPr>
              <a:t> </a:t>
            </a:r>
            <a:r>
              <a:rPr lang="en-US" sz="800" b="1" dirty="0" err="1">
                <a:solidFill>
                  <a:prstClr val="black"/>
                </a:solidFill>
              </a:rPr>
              <a:t>Vasc</a:t>
            </a:r>
            <a:r>
              <a:rPr lang="en-US" sz="800" b="1" dirty="0">
                <a:solidFill>
                  <a:prstClr val="black"/>
                </a:solidFill>
              </a:rPr>
              <a:t> Biol. 2012;32:1158–1166.</a:t>
            </a:r>
            <a:endParaRPr lang="en-US" sz="1000" b="1" dirty="0">
              <a:solidFill>
                <a:prstClr val="black"/>
              </a:solidFill>
            </a:endParaRPr>
          </a:p>
        </p:txBody>
      </p:sp>
    </p:spTree>
    <p:extLst>
      <p:ext uri="{BB962C8B-B14F-4D97-AF65-F5344CB8AC3E}">
        <p14:creationId xmlns:p14="http://schemas.microsoft.com/office/powerpoint/2010/main" val="3749060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Ferritin as a Risk Factor</a:t>
            </a:r>
            <a:endParaRPr lang="en-US" dirty="0"/>
          </a:p>
        </p:txBody>
      </p:sp>
      <p:sp>
        <p:nvSpPr>
          <p:cNvPr id="3" name="Content Placeholder 2"/>
          <p:cNvSpPr>
            <a:spLocks noGrp="1"/>
          </p:cNvSpPr>
          <p:nvPr>
            <p:ph idx="1"/>
          </p:nvPr>
        </p:nvSpPr>
        <p:spPr/>
        <p:txBody>
          <a:bodyPr/>
          <a:lstStyle/>
          <a:p>
            <a:r>
              <a:rPr lang="en-US" dirty="0" smtClean="0"/>
              <a:t>Like hepcidin, ferritin is just as likely to reflect an inflammatory response as an iron-replete state.</a:t>
            </a:r>
          </a:p>
          <a:p>
            <a:r>
              <a:rPr lang="en-US" dirty="0" smtClean="0"/>
              <a:t>In the general population, elevated serum ferritin is associated with increased risk for MI and carotid plaques.</a:t>
            </a:r>
          </a:p>
          <a:p>
            <a:r>
              <a:rPr lang="en-US" dirty="0" smtClean="0"/>
              <a:t>In CKD patients, the association between ferritin levels and outcomes is not clear.</a:t>
            </a:r>
          </a:p>
          <a:p>
            <a:r>
              <a:rPr lang="en-US" dirty="0" smtClean="0"/>
              <a:t>Prospective controlled studies </a:t>
            </a:r>
            <a:r>
              <a:rPr lang="en-US" dirty="0"/>
              <a:t>are needed to assess whether </a:t>
            </a:r>
            <a:r>
              <a:rPr lang="en-US" dirty="0" smtClean="0"/>
              <a:t>elevated ferritin merely </a:t>
            </a:r>
            <a:r>
              <a:rPr lang="en-US" dirty="0"/>
              <a:t>represents a risk marker or </a:t>
            </a:r>
            <a:r>
              <a:rPr lang="en-US" dirty="0" smtClean="0"/>
              <a:t>is an actual </a:t>
            </a:r>
            <a:r>
              <a:rPr lang="en-US" dirty="0"/>
              <a:t>risk factor.</a:t>
            </a:r>
          </a:p>
        </p:txBody>
      </p:sp>
    </p:spTree>
    <p:extLst>
      <p:ext uri="{BB962C8B-B14F-4D97-AF65-F5344CB8AC3E}">
        <p14:creationId xmlns:p14="http://schemas.microsoft.com/office/powerpoint/2010/main" val="4509099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Antioxidants and Iron Supplementation</a:t>
            </a:r>
            <a:endParaRPr lang="en-US" dirty="0"/>
          </a:p>
        </p:txBody>
      </p:sp>
      <p:sp>
        <p:nvSpPr>
          <p:cNvPr id="3" name="Content Placeholder 2"/>
          <p:cNvSpPr>
            <a:spLocks noGrp="1"/>
          </p:cNvSpPr>
          <p:nvPr>
            <p:ph idx="1"/>
          </p:nvPr>
        </p:nvSpPr>
        <p:spPr/>
        <p:txBody>
          <a:bodyPr/>
          <a:lstStyle/>
          <a:p>
            <a:r>
              <a:rPr lang="en-US" dirty="0" smtClean="0"/>
              <a:t>Some studies have shown benefits of limited antioxidant treatments on </a:t>
            </a:r>
            <a:r>
              <a:rPr lang="en-US" dirty="0"/>
              <a:t>lipid </a:t>
            </a:r>
            <a:r>
              <a:rPr lang="en-US" dirty="0" smtClean="0"/>
              <a:t>peroxidation</a:t>
            </a:r>
            <a:r>
              <a:rPr lang="en-US" dirty="0"/>
              <a:t>.</a:t>
            </a:r>
            <a:endParaRPr lang="en-US" dirty="0" smtClean="0"/>
          </a:p>
          <a:p>
            <a:r>
              <a:rPr lang="en-US" dirty="0" smtClean="0"/>
              <a:t>However, a recent RCT in HD patients did not show beneficial effects of antioxidative therapy.</a:t>
            </a:r>
            <a:r>
              <a:rPr lang="en-US" baseline="30000" dirty="0" smtClean="0"/>
              <a:t>1</a:t>
            </a:r>
          </a:p>
          <a:p>
            <a:r>
              <a:rPr lang="en-US" dirty="0" smtClean="0"/>
              <a:t>No definitive conclusion can be drawn as to whether iron-related oxidative stress responds to antioxidant therapy.</a:t>
            </a:r>
            <a:endParaRPr lang="en-US" dirty="0"/>
          </a:p>
        </p:txBody>
      </p:sp>
      <p:sp>
        <p:nvSpPr>
          <p:cNvPr id="4" name="TextBox 3"/>
          <p:cNvSpPr txBox="1"/>
          <p:nvPr/>
        </p:nvSpPr>
        <p:spPr>
          <a:xfrm>
            <a:off x="1295400" y="5791200"/>
            <a:ext cx="7315200" cy="276999"/>
          </a:xfrm>
          <a:prstGeom prst="rect">
            <a:avLst/>
          </a:prstGeom>
          <a:noFill/>
        </p:spPr>
        <p:txBody>
          <a:bodyPr wrap="square" rtlCol="0">
            <a:spAutoFit/>
          </a:bodyPr>
          <a:lstStyle/>
          <a:p>
            <a:pPr marL="228600" indent="-228600">
              <a:buFont typeface="+mj-lt"/>
              <a:buAutoNum type="arabicPeriod"/>
            </a:pPr>
            <a:r>
              <a:rPr lang="en-US" sz="1200" dirty="0"/>
              <a:t>Himmelfarb J</a:t>
            </a:r>
            <a:r>
              <a:rPr lang="en-US" sz="1200" dirty="0" smtClean="0"/>
              <a:t>, </a:t>
            </a:r>
            <a:r>
              <a:rPr lang="en-US" sz="1200" dirty="0"/>
              <a:t>et al</a:t>
            </a:r>
            <a:r>
              <a:rPr lang="en-US" sz="1200" dirty="0" smtClean="0"/>
              <a:t>. </a:t>
            </a:r>
            <a:r>
              <a:rPr lang="en-US" sz="1200" dirty="0"/>
              <a:t>J Am Soc Nephrol</a:t>
            </a:r>
            <a:r>
              <a:rPr lang="en-US" sz="1200" dirty="0" smtClean="0"/>
              <a:t>. 2014;25</a:t>
            </a:r>
            <a:r>
              <a:rPr lang="en-US" sz="1200" dirty="0"/>
              <a:t>:623–633.</a:t>
            </a:r>
          </a:p>
        </p:txBody>
      </p:sp>
    </p:spTree>
    <p:extLst>
      <p:ext uri="{BB962C8B-B14F-4D97-AF65-F5344CB8AC3E}">
        <p14:creationId xmlns:p14="http://schemas.microsoft.com/office/powerpoint/2010/main" val="4130684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“John”</a:t>
            </a:r>
            <a:endParaRPr lang="en-US" dirty="0"/>
          </a:p>
        </p:txBody>
      </p:sp>
      <p:sp>
        <p:nvSpPr>
          <p:cNvPr id="3" name="Content Placeholder 2"/>
          <p:cNvSpPr>
            <a:spLocks noGrp="1"/>
          </p:cNvSpPr>
          <p:nvPr>
            <p:ph idx="1"/>
          </p:nvPr>
        </p:nvSpPr>
        <p:spPr/>
        <p:txBody>
          <a:bodyPr/>
          <a:lstStyle/>
          <a:p>
            <a:r>
              <a:rPr lang="en-US" dirty="0" smtClean="0"/>
              <a:t>68-y.o. male on HD for 6 </a:t>
            </a:r>
            <a:r>
              <a:rPr lang="en-US" dirty="0" err="1" smtClean="0"/>
              <a:t>yrs</a:t>
            </a:r>
            <a:endParaRPr lang="en-US" dirty="0" smtClean="0"/>
          </a:p>
          <a:p>
            <a:r>
              <a:rPr lang="en-US" dirty="0" smtClean="0"/>
              <a:t>On EPO and IV iron to maintain ferritin levels above KDIGO minimum</a:t>
            </a:r>
          </a:p>
          <a:p>
            <a:r>
              <a:rPr lang="en-US" dirty="0" smtClean="0"/>
              <a:t>Wants to stop IV iron because of his concerns about “oxidative stress”</a:t>
            </a:r>
            <a:endParaRPr lang="en-US" dirty="0"/>
          </a:p>
        </p:txBody>
      </p:sp>
    </p:spTree>
    <p:extLst>
      <p:ext uri="{BB962C8B-B14F-4D97-AF65-F5344CB8AC3E}">
        <p14:creationId xmlns:p14="http://schemas.microsoft.com/office/powerpoint/2010/main" val="11538666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“John”</a:t>
            </a:r>
            <a:endParaRPr lang="en-US" dirty="0"/>
          </a:p>
        </p:txBody>
      </p:sp>
      <p:sp>
        <p:nvSpPr>
          <p:cNvPr id="3" name="Content Placeholder 2"/>
          <p:cNvSpPr>
            <a:spLocks noGrp="1"/>
          </p:cNvSpPr>
          <p:nvPr>
            <p:ph idx="1"/>
          </p:nvPr>
        </p:nvSpPr>
        <p:spPr/>
        <p:txBody>
          <a:bodyPr/>
          <a:lstStyle/>
          <a:p>
            <a:pPr marL="0" indent="0">
              <a:buNone/>
            </a:pPr>
            <a:r>
              <a:rPr lang="en-US" i="1" dirty="0" smtClean="0"/>
              <a:t>What would you do next?</a:t>
            </a:r>
          </a:p>
          <a:p>
            <a:pPr marL="457200" indent="-457200">
              <a:buFont typeface="+mj-lt"/>
              <a:buAutoNum type="alphaUcPeriod"/>
            </a:pPr>
            <a:r>
              <a:rPr lang="en-US" dirty="0" smtClean="0"/>
              <a:t>Agree to John’s request and stop IV iron without further discussion</a:t>
            </a:r>
          </a:p>
          <a:p>
            <a:pPr marL="457200" indent="-457200">
              <a:buFont typeface="+mj-lt"/>
              <a:buAutoNum type="alphaUcPeriod"/>
            </a:pPr>
            <a:r>
              <a:rPr lang="en-US" dirty="0" smtClean="0"/>
              <a:t>Tell John you will run some tests to assess oxidative stress level</a:t>
            </a:r>
          </a:p>
          <a:p>
            <a:pPr marL="457200" indent="-457200">
              <a:buFont typeface="+mj-lt"/>
              <a:buAutoNum type="alphaUcPeriod"/>
            </a:pPr>
            <a:r>
              <a:rPr lang="en-US" dirty="0" smtClean="0"/>
              <a:t>Continue with IV iron after explaining the reasons for confusion in the medical literature</a:t>
            </a:r>
          </a:p>
          <a:p>
            <a:pPr marL="457200" indent="-457200">
              <a:buFont typeface="+mj-lt"/>
              <a:buAutoNum type="alphaUcPeriod"/>
            </a:pPr>
            <a:r>
              <a:rPr lang="en-US" dirty="0" smtClean="0"/>
              <a:t>Do options B and C</a:t>
            </a:r>
          </a:p>
        </p:txBody>
      </p:sp>
    </p:spTree>
    <p:extLst>
      <p:ext uri="{BB962C8B-B14F-4D97-AF65-F5344CB8AC3E}">
        <p14:creationId xmlns:p14="http://schemas.microsoft.com/office/powerpoint/2010/main" val="11340717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Part 3:</a:t>
            </a:r>
            <a:br>
              <a:rPr lang="en-US" sz="5000" b="0" u="none" cap="small" dirty="0" smtClean="0">
                <a:solidFill>
                  <a:srgbClr val="00A261"/>
                </a:solidFill>
                <a:latin typeface="Calibri"/>
              </a:rPr>
            </a:br>
            <a:r>
              <a:rPr lang="en-US" sz="5000" b="0" u="none" cap="small" dirty="0" smtClean="0">
                <a:solidFill>
                  <a:srgbClr val="2C62A9"/>
                </a:solidFill>
              </a:rPr>
              <a:t>Risk of Infections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578201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Iron: Infection Risk in HD Patients</a:t>
            </a:r>
            <a:endParaRPr lang="en-US" dirty="0"/>
          </a:p>
        </p:txBody>
      </p:sp>
      <p:sp>
        <p:nvSpPr>
          <p:cNvPr id="3" name="Content Placeholder 2"/>
          <p:cNvSpPr>
            <a:spLocks noGrp="1"/>
          </p:cNvSpPr>
          <p:nvPr>
            <p:ph idx="1"/>
          </p:nvPr>
        </p:nvSpPr>
        <p:spPr/>
        <p:txBody>
          <a:bodyPr/>
          <a:lstStyle/>
          <a:p>
            <a:pPr>
              <a:spcAft>
                <a:spcPts val="0"/>
              </a:spcAft>
            </a:pPr>
            <a:r>
              <a:rPr lang="en-US" dirty="0" smtClean="0"/>
              <a:t>Critical review</a:t>
            </a:r>
            <a:r>
              <a:rPr lang="en-US" baseline="30000" dirty="0" smtClean="0"/>
              <a:t>1</a:t>
            </a:r>
            <a:r>
              <a:rPr lang="en-US" dirty="0" smtClean="0"/>
              <a:t> of studies (largely observational) evaluating infection risk association with a) ferritin, and b) iron usage:</a:t>
            </a:r>
          </a:p>
          <a:p>
            <a:pPr lvl="1">
              <a:spcAft>
                <a:spcPts val="0"/>
              </a:spcAft>
            </a:pPr>
            <a:r>
              <a:rPr lang="en-US" dirty="0" smtClean="0"/>
              <a:t>Ferritin: 9 showed </a:t>
            </a:r>
            <a:r>
              <a:rPr lang="en-US" dirty="0"/>
              <a:t>association (1.5</a:t>
            </a:r>
            <a:r>
              <a:rPr lang="en-US" dirty="0" smtClean="0"/>
              <a:t>- to to </a:t>
            </a:r>
            <a:r>
              <a:rPr lang="en-US" dirty="0"/>
              <a:t>3.1-fold higher </a:t>
            </a:r>
            <a:r>
              <a:rPr lang="en-US" dirty="0" smtClean="0"/>
              <a:t>incidence of infection or infection-related mortality),</a:t>
            </a:r>
            <a:r>
              <a:rPr lang="en-US" dirty="0"/>
              <a:t> </a:t>
            </a:r>
            <a:r>
              <a:rPr lang="en-US" dirty="0" smtClean="0"/>
              <a:t>4 did not.</a:t>
            </a:r>
          </a:p>
          <a:p>
            <a:pPr lvl="1"/>
            <a:r>
              <a:rPr lang="en-US" dirty="0" smtClean="0"/>
              <a:t>Iron usage: 12 showed </a:t>
            </a:r>
            <a:r>
              <a:rPr lang="en-US" dirty="0"/>
              <a:t>association </a:t>
            </a:r>
            <a:r>
              <a:rPr lang="en-US" dirty="0" smtClean="0"/>
              <a:t>(14</a:t>
            </a:r>
            <a:r>
              <a:rPr lang="en-US" dirty="0"/>
              <a:t>%–45% higher risk of infection-related </a:t>
            </a:r>
            <a:r>
              <a:rPr lang="en-US" dirty="0" smtClean="0"/>
              <a:t>mortality), 10 did not.</a:t>
            </a:r>
          </a:p>
          <a:p>
            <a:pPr>
              <a:spcAft>
                <a:spcPts val="0"/>
              </a:spcAft>
            </a:pPr>
            <a:r>
              <a:rPr lang="en-US" dirty="0" smtClean="0"/>
              <a:t>Bolus dosing was reported to show higher risk than maintenance </a:t>
            </a:r>
            <a:r>
              <a:rPr lang="en-US" dirty="0"/>
              <a:t>dosing  for patients with </a:t>
            </a:r>
            <a:r>
              <a:rPr lang="en-US" dirty="0" smtClean="0"/>
              <a:t>a catheter </a:t>
            </a:r>
            <a:r>
              <a:rPr lang="en-US" dirty="0"/>
              <a:t>and history of infection.</a:t>
            </a:r>
            <a:r>
              <a:rPr lang="en-US" baseline="30000" dirty="0" smtClean="0"/>
              <a:t>2</a:t>
            </a:r>
          </a:p>
          <a:p>
            <a:pPr lvl="1">
              <a:spcAft>
                <a:spcPts val="600"/>
              </a:spcAft>
            </a:pPr>
            <a:r>
              <a:rPr lang="en-US" dirty="0"/>
              <a:t>In contrast, maintenance dosing or low dosing was not associated with increased </a:t>
            </a:r>
            <a:r>
              <a:rPr lang="en-US" dirty="0" smtClean="0"/>
              <a:t>risk.</a:t>
            </a:r>
            <a:endParaRPr lang="en-US" dirty="0"/>
          </a:p>
        </p:txBody>
      </p:sp>
      <p:sp>
        <p:nvSpPr>
          <p:cNvPr id="4" name="TextBox 3"/>
          <p:cNvSpPr txBox="1"/>
          <p:nvPr/>
        </p:nvSpPr>
        <p:spPr>
          <a:xfrm>
            <a:off x="1295400" y="5638800"/>
            <a:ext cx="6553200" cy="461665"/>
          </a:xfrm>
          <a:prstGeom prst="rect">
            <a:avLst/>
          </a:prstGeom>
          <a:noFill/>
        </p:spPr>
        <p:txBody>
          <a:bodyPr wrap="square" rtlCol="0">
            <a:spAutoFit/>
          </a:bodyPr>
          <a:lstStyle/>
          <a:p>
            <a:pPr marL="228600" indent="-228600">
              <a:buFont typeface="+mj-lt"/>
              <a:buAutoNum type="arabicPeriod"/>
            </a:pPr>
            <a:r>
              <a:rPr lang="en-US" sz="1200" dirty="0"/>
              <a:t>Ishida JH, Johansen KL</a:t>
            </a:r>
            <a:r>
              <a:rPr lang="en-US" sz="1200" dirty="0" smtClean="0"/>
              <a:t>. Semin </a:t>
            </a:r>
            <a:r>
              <a:rPr lang="en-US" sz="1200" dirty="0"/>
              <a:t>Dial. 2014;27:26–36</a:t>
            </a:r>
            <a:r>
              <a:rPr lang="en-US" sz="1200" dirty="0" smtClean="0"/>
              <a:t>.</a:t>
            </a:r>
          </a:p>
          <a:p>
            <a:pPr marL="228600" indent="-228600">
              <a:buFont typeface="+mj-lt"/>
              <a:buAutoNum type="arabicPeriod"/>
            </a:pPr>
            <a:r>
              <a:rPr lang="en-US" sz="1200" dirty="0"/>
              <a:t>Brookhart MA, </a:t>
            </a:r>
            <a:r>
              <a:rPr lang="en-US" sz="1200" dirty="0" smtClean="0"/>
              <a:t>et al. J </a:t>
            </a:r>
            <a:r>
              <a:rPr lang="en-US" sz="1200" dirty="0"/>
              <a:t>Am Soc Nephrol. 2013;24:1151–1158.</a:t>
            </a:r>
          </a:p>
        </p:txBody>
      </p:sp>
    </p:spTree>
    <p:extLst>
      <p:ext uri="{BB962C8B-B14F-4D97-AF65-F5344CB8AC3E}">
        <p14:creationId xmlns:p14="http://schemas.microsoft.com/office/powerpoint/2010/main" val="4182286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US" dirty="0" smtClean="0"/>
              <a:t>DISCLAIMER</a:t>
            </a:r>
            <a:endParaRPr lang="en-US" dirty="0"/>
          </a:p>
        </p:txBody>
      </p:sp>
      <p:sp>
        <p:nvSpPr>
          <p:cNvPr id="3" name="Text Placeholder 2"/>
          <p:cNvSpPr>
            <a:spLocks noGrp="1"/>
          </p:cNvSpPr>
          <p:nvPr>
            <p:ph type="body" idx="4294967295"/>
          </p:nvPr>
        </p:nvSpPr>
        <p:spPr>
          <a:xfrm>
            <a:off x="457200" y="1600200"/>
            <a:ext cx="8229600" cy="4525963"/>
          </a:xfrm>
          <a:prstGeom prst="rect">
            <a:avLst/>
          </a:prstGeom>
        </p:spPr>
        <p:txBody>
          <a:bodyPr/>
          <a:lstStyle/>
          <a:p>
            <a:r>
              <a:rPr lang="en-US" sz="2800" kern="1200" dirty="0" smtClean="0">
                <a:solidFill>
                  <a:schemeClr val="tx1"/>
                </a:solidFill>
                <a:effectLst/>
              </a:rPr>
              <a:t>No part of this slide deck may be reproduced, amended, or transmitted in any form without explicit permission in writing from KDIGO. Details on how to seek permission for reproduction or translation, and further information about KDIGO’s permissions policies can be obtained by contacting KDIGO Communications at:</a:t>
            </a:r>
            <a:endParaRPr lang="en-US" sz="2800" dirty="0"/>
          </a:p>
          <a:p>
            <a:pPr marL="400050" lvl="1" indent="0">
              <a:buNone/>
            </a:pPr>
            <a:r>
              <a:rPr lang="en-US" u="sng" kern="1200" dirty="0" err="1" smtClean="0">
                <a:solidFill>
                  <a:schemeClr val="tx1"/>
                </a:solidFill>
                <a:effectLst/>
              </a:rPr>
              <a:t>kdigocommunications@kdigo.org</a:t>
            </a:r>
            <a:endParaRPr lang="en-US" dirty="0"/>
          </a:p>
        </p:txBody>
      </p:sp>
    </p:spTree>
    <p:extLst>
      <p:ext uri="{BB962C8B-B14F-4D97-AF65-F5344CB8AC3E}">
        <p14:creationId xmlns:p14="http://schemas.microsoft.com/office/powerpoint/2010/main" val="181009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lstStyle/>
          <a:p>
            <a:r>
              <a:rPr lang="en-US" dirty="0" smtClean="0">
                <a:solidFill>
                  <a:schemeClr val="accent1"/>
                </a:solidFill>
              </a:rPr>
              <a:t>IV Iron in HD: Infection-Related Outcomes</a:t>
            </a:r>
            <a:endParaRPr lang="en-US" dirty="0">
              <a:solidFill>
                <a:schemeClr val="accent1"/>
              </a:solidFill>
            </a:endParaRPr>
          </a:p>
        </p:txBody>
      </p:sp>
      <p:pic>
        <p:nvPicPr>
          <p:cNvPr id="6" name="Content Placeholder 5"/>
          <p:cNvPicPr>
            <a:picLocks noGrp="1" noChangeAspect="1"/>
          </p:cNvPicPr>
          <p:nvPr>
            <p:ph idx="1"/>
          </p:nvPr>
        </p:nvPicPr>
        <p:blipFill>
          <a:blip r:embed="rId3"/>
          <a:srcRect l="1292" r="1292"/>
          <a:stretch>
            <a:fillRect/>
          </a:stretch>
        </p:blipFill>
        <p:spPr>
          <a:xfrm>
            <a:off x="838200" y="1521801"/>
            <a:ext cx="7204868" cy="3962400"/>
          </a:xfrm>
        </p:spPr>
      </p:pic>
      <p:sp>
        <p:nvSpPr>
          <p:cNvPr id="7" name="TextBox 6"/>
          <p:cNvSpPr txBox="1"/>
          <p:nvPr/>
        </p:nvSpPr>
        <p:spPr>
          <a:xfrm>
            <a:off x="1828799" y="1110734"/>
            <a:ext cx="6045245" cy="369332"/>
          </a:xfrm>
          <a:prstGeom prst="rect">
            <a:avLst/>
          </a:prstGeom>
          <a:noFill/>
        </p:spPr>
        <p:txBody>
          <a:bodyPr wrap="none" rtlCol="0">
            <a:spAutoFit/>
          </a:bodyPr>
          <a:lstStyle/>
          <a:p>
            <a:r>
              <a:rPr lang="en-US" dirty="0" smtClean="0"/>
              <a:t>Association of IV iron dose and cause-specific mortality in HD.</a:t>
            </a:r>
            <a:r>
              <a:rPr lang="en-US" baseline="30000" dirty="0" smtClean="0"/>
              <a:t>1</a:t>
            </a:r>
            <a:endParaRPr lang="en-US" baseline="30000" dirty="0"/>
          </a:p>
        </p:txBody>
      </p:sp>
      <p:sp>
        <p:nvSpPr>
          <p:cNvPr id="8" name="TextBox 7"/>
          <p:cNvSpPr txBox="1"/>
          <p:nvPr/>
        </p:nvSpPr>
        <p:spPr>
          <a:xfrm>
            <a:off x="1295400" y="5715000"/>
            <a:ext cx="7467600" cy="276999"/>
          </a:xfrm>
          <a:prstGeom prst="rect">
            <a:avLst/>
          </a:prstGeom>
          <a:noFill/>
        </p:spPr>
        <p:txBody>
          <a:bodyPr wrap="square" rtlCol="0">
            <a:spAutoFit/>
          </a:bodyPr>
          <a:lstStyle/>
          <a:p>
            <a:pPr marL="228600" indent="-228600">
              <a:buFont typeface="+mj-lt"/>
              <a:buAutoNum type="arabicPeriod"/>
            </a:pPr>
            <a:r>
              <a:rPr lang="en-US" sz="1200" dirty="0" err="1" smtClean="0"/>
              <a:t>Bailie</a:t>
            </a:r>
            <a:r>
              <a:rPr lang="en-US" sz="1200" dirty="0" smtClean="0"/>
              <a:t> G, </a:t>
            </a:r>
            <a:r>
              <a:rPr lang="en-US" sz="1200" dirty="0"/>
              <a:t>et al. </a:t>
            </a:r>
            <a:r>
              <a:rPr lang="en-US" sz="1200" dirty="0" smtClean="0"/>
              <a:t>Kidney Int</a:t>
            </a:r>
            <a:r>
              <a:rPr lang="en-US" sz="1200" dirty="0"/>
              <a:t>. </a:t>
            </a:r>
            <a:r>
              <a:rPr lang="en-US" sz="1200" dirty="0" smtClean="0"/>
              <a:t>2015;87:162–168.</a:t>
            </a:r>
          </a:p>
        </p:txBody>
      </p:sp>
      <p:sp>
        <p:nvSpPr>
          <p:cNvPr id="3" name="TextBox 2"/>
          <p:cNvSpPr txBox="1"/>
          <p:nvPr/>
        </p:nvSpPr>
        <p:spPr>
          <a:xfrm>
            <a:off x="2895600" y="5325503"/>
            <a:ext cx="4267200" cy="246221"/>
          </a:xfrm>
          <a:prstGeom prst="rect">
            <a:avLst/>
          </a:prstGeom>
          <a:noFill/>
        </p:spPr>
        <p:txBody>
          <a:bodyPr wrap="square" rtlCol="0">
            <a:spAutoFit/>
          </a:bodyPr>
          <a:lstStyle/>
          <a:p>
            <a:r>
              <a:rPr lang="en-US" sz="1000" dirty="0"/>
              <a:t>IV iron dose is the total 4-month dose, expressed as average mg/month.</a:t>
            </a:r>
          </a:p>
        </p:txBody>
      </p:sp>
    </p:spTree>
    <p:extLst>
      <p:ext uri="{BB962C8B-B14F-4D97-AF65-F5344CB8AC3E}">
        <p14:creationId xmlns:p14="http://schemas.microsoft.com/office/powerpoint/2010/main" val="40029501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dirty="0" smtClean="0">
                <a:solidFill>
                  <a:schemeClr val="accent1"/>
                </a:solidFill>
              </a:rPr>
              <a:t>IV Iron in HD: Infection-Related Outcomes</a:t>
            </a:r>
            <a:endParaRPr lang="en-US" dirty="0">
              <a:solidFill>
                <a:schemeClr val="accent1"/>
              </a:solidFill>
            </a:endParaRPr>
          </a:p>
        </p:txBody>
      </p:sp>
      <p:sp>
        <p:nvSpPr>
          <p:cNvPr id="8" name="TextBox 7"/>
          <p:cNvSpPr txBox="1"/>
          <p:nvPr/>
        </p:nvSpPr>
        <p:spPr>
          <a:xfrm>
            <a:off x="1295400" y="5895201"/>
            <a:ext cx="7467600" cy="276999"/>
          </a:xfrm>
          <a:prstGeom prst="rect">
            <a:avLst/>
          </a:prstGeom>
          <a:noFill/>
        </p:spPr>
        <p:txBody>
          <a:bodyPr wrap="square" rtlCol="0">
            <a:spAutoFit/>
          </a:bodyPr>
          <a:lstStyle/>
          <a:p>
            <a:pPr marL="228600" indent="-228600">
              <a:buFont typeface="+mj-lt"/>
              <a:buAutoNum type="arabicPeriod"/>
            </a:pPr>
            <a:r>
              <a:rPr lang="en-US" sz="1200" dirty="0" err="1" smtClean="0"/>
              <a:t>Tangri</a:t>
            </a:r>
            <a:r>
              <a:rPr lang="en-US" sz="1200" dirty="0" smtClean="0"/>
              <a:t> N, </a:t>
            </a:r>
            <a:r>
              <a:rPr lang="en-US" sz="1200" dirty="0"/>
              <a:t>et al. </a:t>
            </a:r>
            <a:r>
              <a:rPr lang="en-US" sz="1200" dirty="0" err="1" smtClean="0"/>
              <a:t>Nephrol</a:t>
            </a:r>
            <a:r>
              <a:rPr lang="en-US" sz="1200" dirty="0" smtClean="0"/>
              <a:t> Dial Transplant. 2015;30:667–675.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3620202"/>
              </p:ext>
            </p:extLst>
          </p:nvPr>
        </p:nvGraphicFramePr>
        <p:xfrm>
          <a:off x="1219200" y="1295400"/>
          <a:ext cx="7056583" cy="4458388"/>
        </p:xfrm>
        <a:graphic>
          <a:graphicData uri="http://schemas.openxmlformats.org/drawingml/2006/table">
            <a:tbl>
              <a:tblPr firstRow="1" bandRow="1">
                <a:tableStyleId>{5C22544A-7EE6-4342-B048-85BDC9FD1C3A}</a:tableStyleId>
              </a:tblPr>
              <a:tblGrid>
                <a:gridCol w="2082029"/>
                <a:gridCol w="1320029"/>
                <a:gridCol w="1320029"/>
                <a:gridCol w="2334496"/>
              </a:tblGrid>
              <a:tr h="562495">
                <a:tc>
                  <a:txBody>
                    <a:bodyPr/>
                    <a:lstStyle/>
                    <a:p>
                      <a:r>
                        <a:rPr lang="en-US" sz="1600" dirty="0" smtClean="0"/>
                        <a:t>Duration of Iron Exposure</a:t>
                      </a:r>
                      <a:endParaRPr lang="en-US" sz="1600" dirty="0"/>
                    </a:p>
                  </a:txBody>
                  <a:tcPr marL="80356" marR="80356" marT="40178" marB="40178"/>
                </a:tc>
                <a:tc>
                  <a:txBody>
                    <a:bodyPr/>
                    <a:lstStyle/>
                    <a:p>
                      <a:r>
                        <a:rPr lang="en-US" sz="1600" dirty="0" smtClean="0"/>
                        <a:t>Doses</a:t>
                      </a:r>
                      <a:r>
                        <a:rPr lang="en-US" sz="1600" baseline="0" dirty="0" smtClean="0"/>
                        <a:t> (mg)</a:t>
                      </a:r>
                      <a:endParaRPr lang="en-US" sz="1600" dirty="0"/>
                    </a:p>
                  </a:txBody>
                  <a:tcPr marL="80356" marR="80356" marT="40178" marB="40178"/>
                </a:tc>
                <a:tc>
                  <a:txBody>
                    <a:bodyPr/>
                    <a:lstStyle/>
                    <a:p>
                      <a:pPr algn="ctr"/>
                      <a:r>
                        <a:rPr lang="en-US" sz="1600" dirty="0" smtClean="0"/>
                        <a:t>N (Hosp.)</a:t>
                      </a:r>
                      <a:endParaRPr lang="en-US" sz="1600" dirty="0"/>
                    </a:p>
                  </a:txBody>
                  <a:tcPr marL="80356" marR="80356" marT="40178" marB="40178"/>
                </a:tc>
                <a:tc>
                  <a:txBody>
                    <a:bodyPr/>
                    <a:lstStyle/>
                    <a:p>
                      <a:pPr algn="ctr"/>
                      <a:r>
                        <a:rPr lang="en-US" sz="1600" dirty="0" smtClean="0"/>
                        <a:t>Infectious </a:t>
                      </a:r>
                      <a:r>
                        <a:rPr lang="en-US" sz="1600" dirty="0" err="1" smtClean="0"/>
                        <a:t>Hosp</a:t>
                      </a:r>
                      <a:r>
                        <a:rPr lang="en-US" sz="1600" dirty="0" smtClean="0"/>
                        <a:t>:</a:t>
                      </a:r>
                      <a:r>
                        <a:rPr lang="en-US" sz="1600" baseline="0" dirty="0" smtClean="0"/>
                        <a:t> </a:t>
                      </a:r>
                      <a:br>
                        <a:rPr lang="en-US" sz="1600" baseline="0" dirty="0" smtClean="0"/>
                      </a:br>
                      <a:r>
                        <a:rPr lang="en-US" sz="1600" baseline="0" dirty="0" smtClean="0"/>
                        <a:t>HR (95% CI)</a:t>
                      </a:r>
                      <a:endParaRPr lang="en-US" sz="1600" dirty="0"/>
                    </a:p>
                  </a:txBody>
                  <a:tcPr marL="80356" marR="80356" marT="40178" marB="40178"/>
                </a:tc>
              </a:tr>
              <a:tr h="321425">
                <a:tc rowSpan="4">
                  <a:txBody>
                    <a:bodyPr/>
                    <a:lstStyle/>
                    <a:p>
                      <a:r>
                        <a:rPr lang="en-US" sz="1600" dirty="0" smtClean="0"/>
                        <a:t>1 month</a:t>
                      </a:r>
                      <a:endParaRPr lang="en-US" sz="1600" dirty="0"/>
                    </a:p>
                  </a:txBody>
                  <a:tcPr marL="80356" marR="80356" marT="40178" marB="40178" anchor="ctr">
                    <a:lnB w="12700" cap="flat" cmpd="sng" algn="ctr">
                      <a:solidFill>
                        <a:srgbClr val="4F81BD"/>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mn-lt"/>
                          <a:ea typeface="+mn-ea"/>
                          <a:cs typeface="+mn-cs"/>
                        </a:rPr>
                        <a:t>None</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2187</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0.92 (0.76, 1.11)</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&gt;0 to 150</a:t>
                      </a:r>
                      <a:endParaRPr lang="en-US" sz="1600" dirty="0"/>
                    </a:p>
                  </a:txBody>
                  <a:tcPr marL="80356" marR="80356" marT="40178" marB="40178"/>
                </a:tc>
                <a:tc>
                  <a:txBody>
                    <a:bodyPr/>
                    <a:lstStyle/>
                    <a:p>
                      <a:pPr marL="0" marR="0" algn="ctr">
                        <a:spcBef>
                          <a:spcPts val="0"/>
                        </a:spcBef>
                        <a:spcAft>
                          <a:spcPts val="0"/>
                        </a:spcAft>
                      </a:pPr>
                      <a:r>
                        <a:rPr lang="en-US" sz="1600">
                          <a:effectLst/>
                          <a:latin typeface="+mn-lt"/>
                          <a:ea typeface="ＭＳ 明朝"/>
                          <a:cs typeface="Times New Roman"/>
                        </a:rPr>
                        <a:t>1200</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1 (ref)</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&gt;150 to 350</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1648</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0.94 (0.77, 1.15)</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&gt;350</a:t>
                      </a:r>
                      <a:endParaRPr lang="en-US" sz="1600" dirty="0"/>
                    </a:p>
                  </a:txBody>
                  <a:tcPr marL="80356" marR="80356" marT="40178" marB="40178">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ＭＳ 明朝"/>
                          <a:cs typeface="Times New Roman"/>
                        </a:rPr>
                        <a:t>1825</a:t>
                      </a:r>
                    </a:p>
                  </a:txBody>
                  <a:tcPr marL="60267" marR="60267" marT="0" marB="0">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ＭＳ 明朝"/>
                          <a:cs typeface="Times New Roman"/>
                        </a:rPr>
                        <a:t>0.91 (0.77, 1.09)</a:t>
                      </a:r>
                    </a:p>
                  </a:txBody>
                  <a:tcPr marL="60267" marR="60267" marT="0" marB="0">
                    <a:lnB w="12700" cap="flat" cmpd="sng" algn="ctr">
                      <a:solidFill>
                        <a:srgbClr val="4F81BD"/>
                      </a:solidFill>
                      <a:prstDash val="solid"/>
                      <a:round/>
                      <a:headEnd type="none" w="med" len="med"/>
                      <a:tailEnd type="none" w="med" len="med"/>
                    </a:lnB>
                  </a:tcPr>
                </a:tc>
              </a:tr>
              <a:tr h="321425">
                <a:tc rowSpan="4">
                  <a:txBody>
                    <a:bodyPr/>
                    <a:lstStyle/>
                    <a:p>
                      <a:r>
                        <a:rPr lang="en-US" sz="1600" dirty="0" smtClean="0"/>
                        <a:t>3 months</a:t>
                      </a:r>
                      <a:endParaRPr lang="en-US" sz="1600" dirty="0"/>
                    </a:p>
                  </a:txBody>
                  <a:tcPr marL="80356" marR="80356" marT="40178" marB="40178" anchor="ct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mn-lt"/>
                          <a:ea typeface="+mn-ea"/>
                          <a:cs typeface="+mn-cs"/>
                        </a:rPr>
                        <a:t>None</a:t>
                      </a:r>
                      <a:endParaRPr lang="en-US" sz="1600" dirty="0"/>
                    </a:p>
                  </a:txBody>
                  <a:tcPr marL="80356" marR="80356" marT="40178" marB="40178">
                    <a:lnT w="12700" cap="flat" cmpd="sng" algn="ctr">
                      <a:solidFill>
                        <a:srgbClr val="4F81BD"/>
                      </a:solidFill>
                      <a:prstDash val="solid"/>
                      <a:round/>
                      <a:headEnd type="none" w="med" len="med"/>
                      <a:tailEnd type="none" w="med" len="med"/>
                    </a:lnT>
                  </a:tcPr>
                </a:tc>
                <a:tc>
                  <a:txBody>
                    <a:bodyPr/>
                    <a:lstStyle/>
                    <a:p>
                      <a:pPr marL="0" marR="0" algn="ctr">
                        <a:spcBef>
                          <a:spcPts val="0"/>
                        </a:spcBef>
                        <a:spcAft>
                          <a:spcPts val="0"/>
                        </a:spcAft>
                      </a:pPr>
                      <a:r>
                        <a:rPr lang="en-US" sz="1600" dirty="0">
                          <a:effectLst/>
                          <a:latin typeface="+mn-lt"/>
                          <a:ea typeface="ＭＳ 明朝"/>
                          <a:cs typeface="Times New Roman"/>
                        </a:rPr>
                        <a:t>1047</a:t>
                      </a:r>
                    </a:p>
                  </a:txBody>
                  <a:tcPr marL="60267" marR="60267" marT="0" marB="0">
                    <a:lnT w="12700" cap="flat" cmpd="sng" algn="ctr">
                      <a:solidFill>
                        <a:srgbClr val="4F81BD"/>
                      </a:solidFill>
                      <a:prstDash val="solid"/>
                      <a:round/>
                      <a:headEnd type="none" w="med" len="med"/>
                      <a:tailEnd type="none" w="med" len="med"/>
                    </a:lnT>
                  </a:tcPr>
                </a:tc>
                <a:tc>
                  <a:txBody>
                    <a:bodyPr/>
                    <a:lstStyle/>
                    <a:p>
                      <a:pPr marL="0" marR="0" algn="ctr">
                        <a:spcBef>
                          <a:spcPts val="0"/>
                        </a:spcBef>
                        <a:spcAft>
                          <a:spcPts val="0"/>
                        </a:spcAft>
                      </a:pPr>
                      <a:r>
                        <a:rPr lang="en-US" sz="1600" dirty="0">
                          <a:effectLst/>
                          <a:latin typeface="+mn-lt"/>
                          <a:ea typeface="ＭＳ 明朝"/>
                          <a:cs typeface="Times New Roman"/>
                        </a:rPr>
                        <a:t>1.03 (0.81, 1.33)</a:t>
                      </a:r>
                    </a:p>
                  </a:txBody>
                  <a:tcPr marL="60267" marR="60267" marT="0" marB="0">
                    <a:lnT w="12700" cap="flat" cmpd="sng" algn="ctr">
                      <a:solidFill>
                        <a:srgbClr val="4F81BD"/>
                      </a:solidFill>
                      <a:prstDash val="solid"/>
                      <a:round/>
                      <a:headEnd type="none" w="med" len="med"/>
                      <a:tailEnd type="none" w="med" len="med"/>
                    </a:lnT>
                  </a:tcPr>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&gt;0 to 450</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1381</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1 (ref)</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&gt;450 to 1050</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2151</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1.01 (0.81, 1.25)</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&gt;1050</a:t>
                      </a:r>
                      <a:endParaRPr lang="en-US" sz="1600" dirty="0"/>
                    </a:p>
                  </a:txBody>
                  <a:tcPr marL="80356" marR="80356" marT="40178" marB="40178">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ＭＳ 明朝"/>
                          <a:cs typeface="Times New Roman"/>
                        </a:rPr>
                        <a:t>1513</a:t>
                      </a:r>
                    </a:p>
                  </a:txBody>
                  <a:tcPr marL="60267" marR="60267" marT="0" marB="0">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ＭＳ 明朝"/>
                          <a:cs typeface="Times New Roman"/>
                        </a:rPr>
                        <a:t>1.08 (0.86, 1.36)</a:t>
                      </a:r>
                    </a:p>
                  </a:txBody>
                  <a:tcPr marL="60267" marR="60267" marT="0" marB="0">
                    <a:lnB w="12700" cap="flat" cmpd="sng" algn="ctr">
                      <a:solidFill>
                        <a:srgbClr val="4F81BD"/>
                      </a:solidFill>
                      <a:prstDash val="solid"/>
                      <a:round/>
                      <a:headEnd type="none" w="med" len="med"/>
                      <a:tailEnd type="none" w="med" len="med"/>
                    </a:lnB>
                  </a:tcPr>
                </a:tc>
              </a:tr>
              <a:tr h="321425">
                <a:tc rowSpan="4">
                  <a:txBody>
                    <a:bodyPr/>
                    <a:lstStyle/>
                    <a:p>
                      <a:r>
                        <a:rPr lang="en-US" sz="1600" dirty="0" smtClean="0"/>
                        <a:t>6 months</a:t>
                      </a:r>
                      <a:endParaRPr lang="en-US" sz="1600" dirty="0"/>
                    </a:p>
                  </a:txBody>
                  <a:tcPr marL="80356" marR="80356" marT="40178" marB="40178" anchor="ct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mn-lt"/>
                          <a:ea typeface="+mn-ea"/>
                          <a:cs typeface="+mn-cs"/>
                        </a:rPr>
                        <a:t>None</a:t>
                      </a:r>
                      <a:endParaRPr lang="en-US" sz="1600" dirty="0"/>
                    </a:p>
                  </a:txBody>
                  <a:tcPr marL="80356" marR="80356" marT="40178" marB="40178">
                    <a:lnT w="12700" cap="flat" cmpd="sng" algn="ctr">
                      <a:solidFill>
                        <a:srgbClr val="4F81BD"/>
                      </a:solidFill>
                      <a:prstDash val="solid"/>
                      <a:round/>
                      <a:headEnd type="none" w="med" len="med"/>
                      <a:tailEnd type="none" w="med" len="med"/>
                    </a:lnT>
                  </a:tcPr>
                </a:tc>
                <a:tc>
                  <a:txBody>
                    <a:bodyPr/>
                    <a:lstStyle/>
                    <a:p>
                      <a:pPr marL="0" marR="0" algn="ctr">
                        <a:spcBef>
                          <a:spcPts val="0"/>
                        </a:spcBef>
                        <a:spcAft>
                          <a:spcPts val="0"/>
                        </a:spcAft>
                      </a:pPr>
                      <a:r>
                        <a:rPr lang="en-US" sz="1600" dirty="0">
                          <a:effectLst/>
                          <a:latin typeface="+mn-lt"/>
                          <a:ea typeface="ＭＳ 明朝"/>
                          <a:cs typeface="Times New Roman"/>
                        </a:rPr>
                        <a:t>399</a:t>
                      </a:r>
                    </a:p>
                  </a:txBody>
                  <a:tcPr marL="60267" marR="60267" marT="0" marB="0">
                    <a:lnT w="12700" cap="flat" cmpd="sng" algn="ctr">
                      <a:solidFill>
                        <a:srgbClr val="4F81BD"/>
                      </a:solidFill>
                      <a:prstDash val="solid"/>
                      <a:round/>
                      <a:headEnd type="none" w="med" len="med"/>
                      <a:tailEnd type="none" w="med" len="med"/>
                    </a:lnT>
                  </a:tcPr>
                </a:tc>
                <a:tc>
                  <a:txBody>
                    <a:bodyPr/>
                    <a:lstStyle/>
                    <a:p>
                      <a:pPr marL="0" marR="0" algn="ctr">
                        <a:spcBef>
                          <a:spcPts val="0"/>
                        </a:spcBef>
                        <a:spcAft>
                          <a:spcPts val="0"/>
                        </a:spcAft>
                      </a:pPr>
                      <a:r>
                        <a:rPr lang="en-US" sz="1600" dirty="0">
                          <a:effectLst/>
                          <a:latin typeface="+mn-lt"/>
                          <a:ea typeface="ＭＳ 明朝"/>
                          <a:cs typeface="Times New Roman"/>
                        </a:rPr>
                        <a:t>1.15 (0.79, 1.68)</a:t>
                      </a:r>
                    </a:p>
                  </a:txBody>
                  <a:tcPr marL="60267" marR="60267" marT="0" marB="0">
                    <a:lnT w="12700" cap="flat" cmpd="sng" algn="ctr">
                      <a:solidFill>
                        <a:srgbClr val="4F81BD"/>
                      </a:solidFill>
                      <a:prstDash val="solid"/>
                      <a:round/>
                      <a:headEnd type="none" w="med" len="med"/>
                      <a:tailEnd type="none" w="med" len="med"/>
                    </a:lnT>
                  </a:tcPr>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&gt;0 to 900</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1383</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1 (ref)</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&gt;900 to 2100</a:t>
                      </a:r>
                      <a:endParaRPr lang="en-US" sz="1600" dirty="0"/>
                    </a:p>
                  </a:txBody>
                  <a:tcPr marL="80356" marR="80356" marT="40178" marB="40178"/>
                </a:tc>
                <a:tc>
                  <a:txBody>
                    <a:bodyPr/>
                    <a:lstStyle/>
                    <a:p>
                      <a:pPr marL="0" marR="0" algn="ctr">
                        <a:spcBef>
                          <a:spcPts val="0"/>
                        </a:spcBef>
                        <a:spcAft>
                          <a:spcPts val="0"/>
                        </a:spcAft>
                      </a:pPr>
                      <a:r>
                        <a:rPr lang="en-US" sz="1600" dirty="0">
                          <a:effectLst/>
                          <a:latin typeface="+mn-lt"/>
                          <a:ea typeface="ＭＳ 明朝"/>
                          <a:cs typeface="Times New Roman"/>
                        </a:rPr>
                        <a:t>2589</a:t>
                      </a:r>
                    </a:p>
                  </a:txBody>
                  <a:tcPr marL="60267" marR="60267" marT="0" marB="0"/>
                </a:tc>
                <a:tc>
                  <a:txBody>
                    <a:bodyPr/>
                    <a:lstStyle/>
                    <a:p>
                      <a:pPr marL="0" marR="0" algn="ctr">
                        <a:spcBef>
                          <a:spcPts val="0"/>
                        </a:spcBef>
                        <a:spcAft>
                          <a:spcPts val="0"/>
                        </a:spcAft>
                      </a:pPr>
                      <a:r>
                        <a:rPr lang="en-US" sz="1600" dirty="0">
                          <a:effectLst/>
                          <a:latin typeface="+mn-lt"/>
                          <a:ea typeface="ＭＳ 明朝"/>
                          <a:cs typeface="Times New Roman"/>
                        </a:rPr>
                        <a:t>0.94 (0.75, 1.19)</a:t>
                      </a:r>
                    </a:p>
                  </a:txBody>
                  <a:tcPr marL="60267" marR="60267" marT="0" marB="0"/>
                </a:tc>
              </a:tr>
              <a:tr h="321425">
                <a:tc vMerge="1">
                  <a:txBody>
                    <a:bodyPr/>
                    <a:lstStyle/>
                    <a:p>
                      <a:endParaRPr lang="en-US" dirty="0"/>
                    </a:p>
                  </a:txBody>
                  <a:tcPr/>
                </a:tc>
                <a:tc>
                  <a:txBody>
                    <a:bodyPr/>
                    <a:lstStyle/>
                    <a:p>
                      <a:r>
                        <a:rPr lang="en-US" sz="1600" b="0" i="0" u="none" strike="noStrike" kern="1200" baseline="0" dirty="0" smtClean="0">
                          <a:solidFill>
                            <a:schemeClr val="dk1"/>
                          </a:solidFill>
                          <a:latin typeface="+mn-lt"/>
                          <a:ea typeface="+mn-ea"/>
                          <a:cs typeface="+mn-cs"/>
                        </a:rPr>
                        <a:t>&gt;2100</a:t>
                      </a:r>
                      <a:endParaRPr lang="en-US" sz="1600" dirty="0"/>
                    </a:p>
                  </a:txBody>
                  <a:tcPr marL="80356" marR="80356" marT="40178" marB="40178">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1200"/>
                        </a:spcAft>
                      </a:pPr>
                      <a:r>
                        <a:rPr lang="en-US" sz="1600" dirty="0">
                          <a:effectLst/>
                          <a:latin typeface="+mn-lt"/>
                          <a:ea typeface="ＭＳ 明朝"/>
                          <a:cs typeface="Times New Roman"/>
                        </a:rPr>
                        <a:t>845</a:t>
                      </a:r>
                    </a:p>
                  </a:txBody>
                  <a:tcPr marL="60267" marR="60267" marT="0" marB="0">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1200"/>
                        </a:spcAft>
                      </a:pPr>
                      <a:r>
                        <a:rPr lang="en-US" sz="1600" dirty="0">
                          <a:effectLst/>
                          <a:latin typeface="+mn-lt"/>
                          <a:ea typeface="ＭＳ 明朝"/>
                          <a:cs typeface="Times New Roman"/>
                        </a:rPr>
                        <a:t>1.26 (0.94, 1.69)</a:t>
                      </a:r>
                    </a:p>
                  </a:txBody>
                  <a:tcPr marL="60267" marR="60267" marT="0" marB="0">
                    <a:lnB w="12700" cap="flat" cmpd="sng" algn="ctr">
                      <a:solidFill>
                        <a:srgbClr val="4F81BD"/>
                      </a:solidFill>
                      <a:prstDash val="solid"/>
                      <a:round/>
                      <a:headEnd type="none" w="med" len="med"/>
                      <a:tailEnd type="none" w="med" len="med"/>
                    </a:lnB>
                  </a:tcPr>
                </a:tc>
              </a:tr>
            </a:tbl>
          </a:graphicData>
        </a:graphic>
      </p:graphicFrame>
      <p:sp>
        <p:nvSpPr>
          <p:cNvPr id="9" name="TextBox 8"/>
          <p:cNvSpPr txBox="1"/>
          <p:nvPr/>
        </p:nvSpPr>
        <p:spPr>
          <a:xfrm>
            <a:off x="1329407" y="884172"/>
            <a:ext cx="6971973" cy="369332"/>
          </a:xfrm>
          <a:prstGeom prst="rect">
            <a:avLst/>
          </a:prstGeom>
          <a:noFill/>
        </p:spPr>
        <p:txBody>
          <a:bodyPr wrap="none" rtlCol="0">
            <a:spAutoFit/>
          </a:bodyPr>
          <a:lstStyle/>
          <a:p>
            <a:r>
              <a:rPr lang="en-US" dirty="0" smtClean="0"/>
              <a:t>Relationship between IV iron dose and infection-related hospitalization.</a:t>
            </a:r>
            <a:r>
              <a:rPr lang="en-US" baseline="30000" dirty="0" smtClean="0"/>
              <a:t>1</a:t>
            </a:r>
            <a:endParaRPr lang="en-US" baseline="30000" dirty="0"/>
          </a:p>
        </p:txBody>
      </p:sp>
    </p:spTree>
    <p:extLst>
      <p:ext uri="{BB962C8B-B14F-4D97-AF65-F5344CB8AC3E}">
        <p14:creationId xmlns:p14="http://schemas.microsoft.com/office/powerpoint/2010/main" val="42744087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lstStyle/>
          <a:p>
            <a:r>
              <a:rPr lang="en-US" dirty="0" smtClean="0">
                <a:solidFill>
                  <a:schemeClr val="accent1"/>
                </a:solidFill>
              </a:rPr>
              <a:t>IV Iron in HD: Infection-Related Outcomes</a:t>
            </a:r>
            <a:endParaRPr lang="en-US" dirty="0">
              <a:solidFill>
                <a:schemeClr val="accent1"/>
              </a:solidFill>
            </a:endParaRPr>
          </a:p>
        </p:txBody>
      </p:sp>
      <p:sp>
        <p:nvSpPr>
          <p:cNvPr id="8" name="TextBox 7"/>
          <p:cNvSpPr txBox="1"/>
          <p:nvPr/>
        </p:nvSpPr>
        <p:spPr>
          <a:xfrm>
            <a:off x="1295400" y="5895201"/>
            <a:ext cx="7467600" cy="276999"/>
          </a:xfrm>
          <a:prstGeom prst="rect">
            <a:avLst/>
          </a:prstGeom>
          <a:noFill/>
        </p:spPr>
        <p:txBody>
          <a:bodyPr wrap="square" rtlCol="0">
            <a:spAutoFit/>
          </a:bodyPr>
          <a:lstStyle/>
          <a:p>
            <a:pPr marL="228600" indent="-228600">
              <a:buFont typeface="+mj-lt"/>
              <a:buAutoNum type="arabicPeriod"/>
            </a:pPr>
            <a:r>
              <a:rPr lang="en-US" sz="1200" dirty="0" err="1" smtClean="0"/>
              <a:t>Zitt</a:t>
            </a:r>
            <a:r>
              <a:rPr lang="en-US" sz="1200" dirty="0" smtClean="0"/>
              <a:t> E, </a:t>
            </a:r>
            <a:r>
              <a:rPr lang="en-US" sz="1200" dirty="0"/>
              <a:t>et al. </a:t>
            </a:r>
            <a:r>
              <a:rPr lang="en-US" sz="1200" dirty="0" err="1" smtClean="0"/>
              <a:t>PLoS</a:t>
            </a:r>
            <a:r>
              <a:rPr lang="en-US" sz="1200" dirty="0" smtClean="0"/>
              <a:t> ONE. 2014;9:e114144.</a:t>
            </a:r>
          </a:p>
        </p:txBody>
      </p:sp>
      <p:sp>
        <p:nvSpPr>
          <p:cNvPr id="9" name="TextBox 8"/>
          <p:cNvSpPr txBox="1"/>
          <p:nvPr/>
        </p:nvSpPr>
        <p:spPr>
          <a:xfrm>
            <a:off x="1600200" y="1078468"/>
            <a:ext cx="6124430" cy="369332"/>
          </a:xfrm>
          <a:prstGeom prst="rect">
            <a:avLst/>
          </a:prstGeom>
          <a:noFill/>
        </p:spPr>
        <p:txBody>
          <a:bodyPr wrap="none" rtlCol="0">
            <a:spAutoFit/>
          </a:bodyPr>
          <a:lstStyle/>
          <a:p>
            <a:r>
              <a:rPr lang="en-US" dirty="0" smtClean="0"/>
              <a:t>Association between IV iron and CV or sepsis-related mortality.</a:t>
            </a:r>
            <a:r>
              <a:rPr lang="en-US" baseline="30000" dirty="0" smtClean="0"/>
              <a:t>1</a:t>
            </a:r>
            <a:endParaRPr lang="en-US" baseline="30000" dirty="0"/>
          </a:p>
        </p:txBody>
      </p:sp>
      <p:pic>
        <p:nvPicPr>
          <p:cNvPr id="1027" name="Picture 3" descr="E:\Work desktop\KDIGO\Controversies Conference\2014 Iron Management\Slide deck\Zitt table.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221" y="1474250"/>
            <a:ext cx="7672388" cy="411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865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in PD and Nondialysis Patients</a:t>
            </a:r>
            <a:endParaRPr lang="en-US" dirty="0"/>
          </a:p>
        </p:txBody>
      </p:sp>
      <p:sp>
        <p:nvSpPr>
          <p:cNvPr id="3" name="Content Placeholder 2"/>
          <p:cNvSpPr>
            <a:spLocks noGrp="1"/>
          </p:cNvSpPr>
          <p:nvPr>
            <p:ph idx="1"/>
          </p:nvPr>
        </p:nvSpPr>
        <p:spPr/>
        <p:txBody>
          <a:bodyPr/>
          <a:lstStyle/>
          <a:p>
            <a:r>
              <a:rPr lang="en-US" dirty="0" smtClean="0"/>
              <a:t>One study showed more peritonitis episodes in PD patients after IV iron infusion.</a:t>
            </a:r>
            <a:r>
              <a:rPr lang="en-US" baseline="30000" dirty="0" smtClean="0"/>
              <a:t>1</a:t>
            </a:r>
          </a:p>
          <a:p>
            <a:r>
              <a:rPr lang="en-US" dirty="0" smtClean="0"/>
              <a:t>A recent single-center RCT (REVOKE) also showed IV iron was associated with higher rate of adverse events; however, the findings are controversial.</a:t>
            </a:r>
            <a:r>
              <a:rPr lang="en-US" baseline="30000" dirty="0" smtClean="0"/>
              <a:t>2</a:t>
            </a:r>
          </a:p>
          <a:p>
            <a:r>
              <a:rPr lang="en-US" dirty="0" smtClean="0"/>
              <a:t>The FIND-CKD global multicenter study (non-dialysis CKD patients) found that the incidence of infections and CV events was identical for high-ferritin, low-ferritin, and oral iron groups.</a:t>
            </a:r>
            <a:r>
              <a:rPr lang="en-US" baseline="30000" dirty="0" smtClean="0"/>
              <a:t>3</a:t>
            </a:r>
          </a:p>
        </p:txBody>
      </p:sp>
      <p:sp>
        <p:nvSpPr>
          <p:cNvPr id="4" name="TextBox 3"/>
          <p:cNvSpPr txBox="1"/>
          <p:nvPr/>
        </p:nvSpPr>
        <p:spPr>
          <a:xfrm>
            <a:off x="1295400" y="5486400"/>
            <a:ext cx="7467600" cy="646331"/>
          </a:xfrm>
          <a:prstGeom prst="rect">
            <a:avLst/>
          </a:prstGeom>
          <a:noFill/>
        </p:spPr>
        <p:txBody>
          <a:bodyPr wrap="square" rtlCol="0">
            <a:spAutoFit/>
          </a:bodyPr>
          <a:lstStyle/>
          <a:p>
            <a:pPr marL="228600" indent="-228600">
              <a:buFont typeface="+mj-lt"/>
              <a:buAutoNum type="arabicPeriod"/>
            </a:pPr>
            <a:r>
              <a:rPr lang="en-US" sz="1200" dirty="0"/>
              <a:t>Prakash S</a:t>
            </a:r>
            <a:r>
              <a:rPr lang="en-US" sz="1200" dirty="0" smtClean="0"/>
              <a:t>, </a:t>
            </a:r>
            <a:r>
              <a:rPr lang="en-US" sz="1200" dirty="0"/>
              <a:t>et al. </a:t>
            </a:r>
            <a:r>
              <a:rPr lang="en-US" sz="1200" dirty="0" smtClean="0"/>
              <a:t>Perit </a:t>
            </a:r>
            <a:r>
              <a:rPr lang="en-US" sz="1200" dirty="0"/>
              <a:t>Dial Int. 2001;21:290–295</a:t>
            </a:r>
            <a:r>
              <a:rPr lang="en-US" sz="1200" dirty="0" smtClean="0"/>
              <a:t>.</a:t>
            </a:r>
          </a:p>
          <a:p>
            <a:pPr marL="228600" indent="-228600">
              <a:buFont typeface="+mj-lt"/>
              <a:buAutoNum type="arabicPeriod"/>
            </a:pPr>
            <a:r>
              <a:rPr lang="en-US" sz="1200" dirty="0"/>
              <a:t>Agarwal R</a:t>
            </a:r>
            <a:r>
              <a:rPr lang="en-US" sz="1200" dirty="0" smtClean="0"/>
              <a:t>, et al. Kidney </a:t>
            </a:r>
            <a:r>
              <a:rPr lang="en-US" sz="1200" dirty="0"/>
              <a:t>Int. 2015;88:905–914</a:t>
            </a:r>
            <a:r>
              <a:rPr lang="en-US" sz="1200" dirty="0" smtClean="0"/>
              <a:t>.</a:t>
            </a:r>
          </a:p>
          <a:p>
            <a:pPr marL="228600" indent="-228600">
              <a:buFont typeface="+mj-lt"/>
              <a:buAutoNum type="arabicPeriod"/>
            </a:pPr>
            <a:r>
              <a:rPr lang="en-US" sz="1200" dirty="0"/>
              <a:t>Macdougall IC, </a:t>
            </a:r>
            <a:r>
              <a:rPr lang="en-US" sz="1200" dirty="0" smtClean="0"/>
              <a:t>et </a:t>
            </a:r>
            <a:r>
              <a:rPr lang="en-US" sz="1200" dirty="0"/>
              <a:t>al. </a:t>
            </a:r>
            <a:r>
              <a:rPr lang="en-US" sz="1200" dirty="0" smtClean="0"/>
              <a:t>Nephrol Dial Transplant</a:t>
            </a:r>
            <a:r>
              <a:rPr lang="en-US" sz="1200" dirty="0"/>
              <a:t>. 2014;29:2075–2084.</a:t>
            </a:r>
          </a:p>
        </p:txBody>
      </p:sp>
    </p:spTree>
    <p:extLst>
      <p:ext uri="{BB962C8B-B14F-4D97-AF65-F5344CB8AC3E}">
        <p14:creationId xmlns:p14="http://schemas.microsoft.com/office/powerpoint/2010/main" val="26165990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REVOKE Study</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56036075"/>
              </p:ext>
            </p:extLst>
          </p:nvPr>
        </p:nvGraphicFramePr>
        <p:xfrm>
          <a:off x="1295400" y="1905000"/>
          <a:ext cx="6629400" cy="2219960"/>
        </p:xfrm>
        <a:graphic>
          <a:graphicData uri="http://schemas.openxmlformats.org/drawingml/2006/table">
            <a:tbl>
              <a:tblPr firstRow="1" bandRow="1">
                <a:tableStyleId>{5C22544A-7EE6-4342-B048-85BDC9FD1C3A}</a:tableStyleId>
              </a:tblPr>
              <a:tblGrid>
                <a:gridCol w="2209800"/>
                <a:gridCol w="2209800"/>
                <a:gridCol w="2209800"/>
              </a:tblGrid>
              <a:tr h="289560">
                <a:tc rowSpan="2">
                  <a:txBody>
                    <a:bodyPr/>
                    <a:lstStyle/>
                    <a:p>
                      <a:endParaRPr lang="en-US" dirty="0"/>
                    </a:p>
                  </a:txBody>
                  <a:tcPr>
                    <a:lnR w="12700" cap="flat" cmpd="sng" algn="ctr">
                      <a:solidFill>
                        <a:prstClr val="white"/>
                      </a:solidFill>
                      <a:prstDash val="solid"/>
                      <a:round/>
                      <a:headEnd type="none" w="med" len="med"/>
                      <a:tailEnd type="none" w="med" len="med"/>
                    </a:lnR>
                  </a:tcPr>
                </a:tc>
                <a:tc gridSpan="2">
                  <a:txBody>
                    <a:bodyPr/>
                    <a:lstStyle/>
                    <a:p>
                      <a:pPr algn="ctr"/>
                      <a:r>
                        <a:rPr lang="en-US" dirty="0" smtClean="0"/>
                        <a:t>REVOKE</a:t>
                      </a:r>
                      <a:r>
                        <a:rPr lang="en-US" baseline="30000" dirty="0" smtClean="0"/>
                        <a:t>1</a:t>
                      </a:r>
                      <a:endParaRPr lang="en-US" baseline="30000" dirty="0"/>
                    </a:p>
                  </a:txBody>
                  <a:tcPr>
                    <a:lnL w="12700" cap="flat" cmpd="sng" algn="ctr">
                      <a:solidFill>
                        <a:prstClr val="white"/>
                      </a:solidFill>
                      <a:prstDash val="solid"/>
                      <a:round/>
                      <a:headEnd type="none" w="med" len="med"/>
                      <a:tailEnd type="none" w="med" len="med"/>
                    </a:lnL>
                  </a:tcPr>
                </a:tc>
                <a:tc hMerge="1">
                  <a:txBody>
                    <a:bodyPr/>
                    <a:lstStyle/>
                    <a:p>
                      <a:endParaRPr lang="en-US" dirty="0"/>
                    </a:p>
                  </a:txBody>
                  <a:tcPr/>
                </a:tc>
              </a:tr>
              <a:tr h="370840">
                <a:tc vMerge="1">
                  <a:txBody>
                    <a:bodyPr/>
                    <a:lstStyle/>
                    <a:p>
                      <a:endParaRPr lang="en-US" dirty="0"/>
                    </a:p>
                  </a:txBody>
                  <a:tcPr>
                    <a:solidFill>
                      <a:schemeClr val="accent1"/>
                    </a:solidFill>
                  </a:tcPr>
                </a:tc>
                <a:tc>
                  <a:txBody>
                    <a:bodyPr/>
                    <a:lstStyle/>
                    <a:p>
                      <a:pPr algn="ctr"/>
                      <a:r>
                        <a:rPr lang="en-US" b="1" dirty="0" smtClean="0">
                          <a:solidFill>
                            <a:schemeClr val="bg1"/>
                          </a:solidFill>
                        </a:rPr>
                        <a:t>Oral ferrous sulfate</a:t>
                      </a:r>
                      <a:endParaRPr lang="en-US" b="1" dirty="0">
                        <a:solidFill>
                          <a:schemeClr val="bg1"/>
                        </a:solidFill>
                      </a:endParaRPr>
                    </a:p>
                  </a:txBody>
                  <a:tcPr>
                    <a:lnL w="12700" cap="flat" cmpd="sng" algn="ctr">
                      <a:solidFill>
                        <a:prstClr val="white"/>
                      </a:solidFill>
                      <a:prstDash val="solid"/>
                      <a:round/>
                      <a:headEnd type="none" w="med" len="med"/>
                      <a:tailEnd type="none" w="med" len="med"/>
                    </a:lnL>
                    <a:solidFill>
                      <a:schemeClr val="accent1"/>
                    </a:solidFill>
                  </a:tcPr>
                </a:tc>
                <a:tc>
                  <a:txBody>
                    <a:bodyPr/>
                    <a:lstStyle/>
                    <a:p>
                      <a:pPr algn="ctr"/>
                      <a:r>
                        <a:rPr lang="en-US" b="1" dirty="0" smtClean="0">
                          <a:solidFill>
                            <a:schemeClr val="bg1"/>
                          </a:solidFill>
                        </a:rPr>
                        <a:t>IV iron sucrose</a:t>
                      </a:r>
                      <a:endParaRPr lang="en-US" b="1" dirty="0">
                        <a:solidFill>
                          <a:schemeClr val="bg1"/>
                        </a:solidFill>
                      </a:endParaRPr>
                    </a:p>
                  </a:txBody>
                  <a:tcPr>
                    <a:solidFill>
                      <a:schemeClr val="accent1"/>
                    </a:solidFill>
                  </a:tcPr>
                </a:tc>
              </a:tr>
              <a:tr h="370840">
                <a:tc>
                  <a:txBody>
                    <a:bodyPr/>
                    <a:lstStyle/>
                    <a:p>
                      <a:r>
                        <a:rPr lang="en-US" b="1" smtClean="0"/>
                        <a:t>Patients</a:t>
                      </a:r>
                      <a:endParaRPr lang="en-US" b="1" dirty="0"/>
                    </a:p>
                  </a:txBody>
                  <a:tcPr/>
                </a:tc>
                <a:tc>
                  <a:txBody>
                    <a:bodyPr/>
                    <a:lstStyle/>
                    <a:p>
                      <a:pPr algn="ctr"/>
                      <a:r>
                        <a:rPr lang="en-US" dirty="0" smtClean="0"/>
                        <a:t>69</a:t>
                      </a:r>
                      <a:endParaRPr lang="en-US" dirty="0"/>
                    </a:p>
                  </a:txBody>
                  <a:tcPr/>
                </a:tc>
                <a:tc>
                  <a:txBody>
                    <a:bodyPr/>
                    <a:lstStyle/>
                    <a:p>
                      <a:pPr algn="ctr"/>
                      <a:r>
                        <a:rPr lang="en-US" dirty="0" smtClean="0"/>
                        <a:t>67</a:t>
                      </a:r>
                      <a:endParaRPr lang="en-US" dirty="0"/>
                    </a:p>
                  </a:txBody>
                  <a:tcPr/>
                </a:tc>
              </a:tr>
              <a:tr h="370840">
                <a:tc>
                  <a:txBody>
                    <a:bodyPr/>
                    <a:lstStyle/>
                    <a:p>
                      <a:r>
                        <a:rPr lang="en-US" b="1" dirty="0" smtClean="0"/>
                        <a:t>Study Period</a:t>
                      </a:r>
                      <a:endParaRPr lang="en-US" b="1" dirty="0"/>
                    </a:p>
                  </a:txBody>
                  <a:tcPr/>
                </a:tc>
                <a:tc gridSpan="2">
                  <a:txBody>
                    <a:bodyPr/>
                    <a:lstStyle/>
                    <a:p>
                      <a:pPr algn="ctr"/>
                      <a:r>
                        <a:rPr lang="en-US" dirty="0" smtClean="0"/>
                        <a:t>104</a:t>
                      </a:r>
                      <a:r>
                        <a:rPr lang="en-US" baseline="0" dirty="0" smtClean="0"/>
                        <a:t> weeks</a:t>
                      </a:r>
                      <a:endParaRPr lang="en-US" dirty="0"/>
                    </a:p>
                  </a:txBody>
                  <a:tcPr/>
                </a:tc>
                <a:tc hMerge="1">
                  <a:txBody>
                    <a:bodyPr/>
                    <a:lstStyle/>
                    <a:p>
                      <a:endParaRPr lang="en-US" dirty="0"/>
                    </a:p>
                  </a:txBody>
                  <a:tcPr/>
                </a:tc>
              </a:tr>
              <a:tr h="370840">
                <a:tc>
                  <a:txBody>
                    <a:bodyPr/>
                    <a:lstStyle/>
                    <a:p>
                      <a:r>
                        <a:rPr lang="en-US" b="1" dirty="0" smtClean="0"/>
                        <a:t>SAE (%)</a:t>
                      </a:r>
                      <a:endParaRPr lang="en-US" b="1" dirty="0"/>
                    </a:p>
                  </a:txBody>
                  <a:tcPr/>
                </a:tc>
                <a:tc>
                  <a:txBody>
                    <a:bodyPr/>
                    <a:lstStyle/>
                    <a:p>
                      <a:pPr algn="ctr"/>
                      <a:r>
                        <a:rPr lang="en-US" dirty="0" smtClean="0"/>
                        <a:t>40 (58)</a:t>
                      </a:r>
                      <a:endParaRPr lang="en-US" dirty="0"/>
                    </a:p>
                  </a:txBody>
                  <a:tcPr/>
                </a:tc>
                <a:tc>
                  <a:txBody>
                    <a:bodyPr/>
                    <a:lstStyle/>
                    <a:p>
                      <a:pPr algn="ctr"/>
                      <a:r>
                        <a:rPr lang="en-US" dirty="0" smtClean="0"/>
                        <a:t>37 (55)</a:t>
                      </a:r>
                      <a:endParaRPr lang="en-US" dirty="0"/>
                    </a:p>
                  </a:txBody>
                  <a:tcPr/>
                </a:tc>
              </a:tr>
              <a:tr h="370840">
                <a:tc>
                  <a:txBody>
                    <a:bodyPr/>
                    <a:lstStyle/>
                    <a:p>
                      <a:r>
                        <a:rPr lang="en-US" b="1" dirty="0" smtClean="0"/>
                        <a:t>SAE</a:t>
                      </a:r>
                      <a:r>
                        <a:rPr lang="en-US" b="1" baseline="0" dirty="0" smtClean="0"/>
                        <a:t> infections (%)</a:t>
                      </a:r>
                      <a:endParaRPr lang="en-US" b="1" dirty="0"/>
                    </a:p>
                  </a:txBody>
                  <a:tcPr/>
                </a:tc>
                <a:tc>
                  <a:txBody>
                    <a:bodyPr/>
                    <a:lstStyle/>
                    <a:p>
                      <a:pPr algn="ctr"/>
                      <a:r>
                        <a:rPr lang="en-US" dirty="0" smtClean="0"/>
                        <a:t>11 (16)</a:t>
                      </a:r>
                      <a:endParaRPr lang="en-US" dirty="0"/>
                    </a:p>
                  </a:txBody>
                  <a:tcPr/>
                </a:tc>
                <a:tc>
                  <a:txBody>
                    <a:bodyPr/>
                    <a:lstStyle/>
                    <a:p>
                      <a:pPr algn="ctr"/>
                      <a:r>
                        <a:rPr lang="en-US" dirty="0" smtClean="0"/>
                        <a:t>19 (28)</a:t>
                      </a:r>
                      <a:endParaRPr lang="en-US" dirty="0"/>
                    </a:p>
                  </a:txBody>
                  <a:tcPr/>
                </a:tc>
              </a:tr>
            </a:tbl>
          </a:graphicData>
        </a:graphic>
      </p:graphicFrame>
      <p:sp>
        <p:nvSpPr>
          <p:cNvPr id="5" name="TextBox 4"/>
          <p:cNvSpPr txBox="1"/>
          <p:nvPr/>
        </p:nvSpPr>
        <p:spPr>
          <a:xfrm>
            <a:off x="1295400" y="5486400"/>
            <a:ext cx="7467600" cy="461665"/>
          </a:xfrm>
          <a:prstGeom prst="rect">
            <a:avLst/>
          </a:prstGeom>
          <a:noFill/>
        </p:spPr>
        <p:txBody>
          <a:bodyPr wrap="square" rtlCol="0">
            <a:spAutoFit/>
          </a:bodyPr>
          <a:lstStyle/>
          <a:p>
            <a:pPr marL="228600" indent="-228600">
              <a:buFont typeface="+mj-lt"/>
              <a:buAutoNum type="arabicPeriod"/>
            </a:pPr>
            <a:r>
              <a:rPr lang="en-US" sz="1200" dirty="0" err="1" smtClean="0"/>
              <a:t>Agarwal</a:t>
            </a:r>
            <a:r>
              <a:rPr lang="en-US" sz="1200" dirty="0" smtClean="0"/>
              <a:t> </a:t>
            </a:r>
            <a:r>
              <a:rPr lang="en-US" sz="1200" dirty="0"/>
              <a:t>R</a:t>
            </a:r>
            <a:r>
              <a:rPr lang="en-US" sz="1200" dirty="0" smtClean="0"/>
              <a:t>, et al. Kidney </a:t>
            </a:r>
            <a:r>
              <a:rPr lang="en-US" sz="1200" dirty="0"/>
              <a:t>Int. 2015;88:905–914</a:t>
            </a:r>
            <a:r>
              <a:rPr lang="en-US" sz="1200" dirty="0" smtClean="0"/>
              <a:t>.</a:t>
            </a:r>
          </a:p>
          <a:p>
            <a:endParaRPr lang="en-US" sz="1200" dirty="0"/>
          </a:p>
        </p:txBody>
      </p:sp>
    </p:spTree>
    <p:extLst>
      <p:ext uri="{BB962C8B-B14F-4D97-AF65-F5344CB8AC3E}">
        <p14:creationId xmlns:p14="http://schemas.microsoft.com/office/powerpoint/2010/main" val="36791208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FIND-CKD Study</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46498312"/>
              </p:ext>
            </p:extLst>
          </p:nvPr>
        </p:nvGraphicFramePr>
        <p:xfrm>
          <a:off x="914400" y="1772920"/>
          <a:ext cx="7239000" cy="2494280"/>
        </p:xfrm>
        <a:graphic>
          <a:graphicData uri="http://schemas.openxmlformats.org/drawingml/2006/table">
            <a:tbl>
              <a:tblPr firstRow="1" bandRow="1">
                <a:tableStyleId>{5C22544A-7EE6-4342-B048-85BDC9FD1C3A}</a:tableStyleId>
              </a:tblPr>
              <a:tblGrid>
                <a:gridCol w="2413000"/>
                <a:gridCol w="2413000"/>
                <a:gridCol w="2413000"/>
              </a:tblGrid>
              <a:tr h="370840">
                <a:tc rowSpan="2">
                  <a:txBody>
                    <a:bodyPr/>
                    <a:lstStyle/>
                    <a:p>
                      <a:endParaRPr lang="en-US" dirty="0"/>
                    </a:p>
                  </a:txBody>
                  <a:tcPr>
                    <a:lnR w="12700" cap="flat" cmpd="sng" algn="ctr">
                      <a:solidFill>
                        <a:prstClr val="white"/>
                      </a:solidFill>
                      <a:prstDash val="solid"/>
                      <a:round/>
                      <a:headEnd type="none" w="med" len="med"/>
                      <a:tailEnd type="none" w="med" len="med"/>
                    </a:lnR>
                  </a:tcPr>
                </a:tc>
                <a:tc gridSpan="2">
                  <a:txBody>
                    <a:bodyPr/>
                    <a:lstStyle/>
                    <a:p>
                      <a:pPr algn="ctr"/>
                      <a:r>
                        <a:rPr lang="en-US" dirty="0" smtClean="0"/>
                        <a:t>FIND-CKD</a:t>
                      </a:r>
                      <a:r>
                        <a:rPr lang="en-US" baseline="30000" dirty="0" smtClean="0"/>
                        <a:t>1</a:t>
                      </a:r>
                      <a:endParaRPr lang="en-US" baseline="30000" dirty="0"/>
                    </a:p>
                  </a:txBody>
                  <a:tcPr>
                    <a:lnL w="12700" cap="flat" cmpd="sng" algn="ctr">
                      <a:solidFill>
                        <a:prstClr val="white"/>
                      </a:solidFill>
                      <a:prstDash val="solid"/>
                      <a:round/>
                      <a:headEnd type="none" w="med" len="med"/>
                      <a:tailEnd type="none" w="med" len="med"/>
                    </a:lnL>
                  </a:tcPr>
                </a:tc>
                <a:tc hMerge="1">
                  <a:txBody>
                    <a:bodyPr/>
                    <a:lstStyle/>
                    <a:p>
                      <a:endParaRPr lang="en-US" dirty="0"/>
                    </a:p>
                  </a:txBody>
                  <a:tcPr/>
                </a:tc>
              </a:tr>
              <a:tr h="370840">
                <a:tc vMerge="1">
                  <a:txBody>
                    <a:bodyPr/>
                    <a:lstStyle/>
                    <a:p>
                      <a:endParaRPr lang="en-US" dirty="0"/>
                    </a:p>
                  </a:txBody>
                  <a:tcPr>
                    <a:solidFill>
                      <a:schemeClr val="accent1"/>
                    </a:solidFill>
                  </a:tcPr>
                </a:tc>
                <a:tc>
                  <a:txBody>
                    <a:bodyPr/>
                    <a:lstStyle/>
                    <a:p>
                      <a:pPr algn="ctr"/>
                      <a:r>
                        <a:rPr lang="en-US" b="1" dirty="0" smtClean="0">
                          <a:solidFill>
                            <a:schemeClr val="bg1"/>
                          </a:solidFill>
                        </a:rPr>
                        <a:t>Oral ferrous sulfate</a:t>
                      </a: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IV ferric</a:t>
                      </a:r>
                      <a:r>
                        <a:rPr lang="en-US" b="1" baseline="0" dirty="0" smtClean="0">
                          <a:solidFill>
                            <a:schemeClr val="bg1"/>
                          </a:solidFill>
                        </a:rPr>
                        <a:t> </a:t>
                      </a:r>
                      <a:r>
                        <a:rPr lang="en-US" b="1" baseline="0" dirty="0" err="1" smtClean="0">
                          <a:solidFill>
                            <a:schemeClr val="bg1"/>
                          </a:solidFill>
                        </a:rPr>
                        <a:t>carboxymaltose</a:t>
                      </a:r>
                      <a:endParaRPr lang="en-US" b="1" dirty="0">
                        <a:solidFill>
                          <a:schemeClr val="bg1"/>
                        </a:solidFill>
                      </a:endParaRPr>
                    </a:p>
                  </a:txBody>
                  <a:tcPr>
                    <a:solidFill>
                      <a:schemeClr val="accent1"/>
                    </a:solidFill>
                  </a:tcPr>
                </a:tc>
              </a:tr>
              <a:tr h="370840">
                <a:tc>
                  <a:txBody>
                    <a:bodyPr/>
                    <a:lstStyle/>
                    <a:p>
                      <a:r>
                        <a:rPr lang="en-US" b="1" smtClean="0"/>
                        <a:t>Patients</a:t>
                      </a:r>
                      <a:endParaRPr lang="en-US" b="1" dirty="0"/>
                    </a:p>
                  </a:txBody>
                  <a:tcPr/>
                </a:tc>
                <a:tc>
                  <a:txBody>
                    <a:bodyPr/>
                    <a:lstStyle/>
                    <a:p>
                      <a:pPr algn="ctr"/>
                      <a:r>
                        <a:rPr lang="en-US" dirty="0" smtClean="0"/>
                        <a:t>312</a:t>
                      </a:r>
                      <a:endParaRPr lang="en-US" dirty="0"/>
                    </a:p>
                  </a:txBody>
                  <a:tcPr/>
                </a:tc>
                <a:tc>
                  <a:txBody>
                    <a:bodyPr/>
                    <a:lstStyle/>
                    <a:p>
                      <a:pPr algn="ctr"/>
                      <a:r>
                        <a:rPr lang="en-US" dirty="0" smtClean="0"/>
                        <a:t>304</a:t>
                      </a:r>
                      <a:endParaRPr lang="en-US" dirty="0"/>
                    </a:p>
                  </a:txBody>
                  <a:tcPr/>
                </a:tc>
              </a:tr>
              <a:tr h="370840">
                <a:tc>
                  <a:txBody>
                    <a:bodyPr/>
                    <a:lstStyle/>
                    <a:p>
                      <a:r>
                        <a:rPr lang="en-US" b="1" dirty="0" smtClean="0"/>
                        <a:t>Study Period</a:t>
                      </a:r>
                      <a:endParaRPr lang="en-US" b="1" dirty="0"/>
                    </a:p>
                  </a:txBody>
                  <a:tcPr/>
                </a:tc>
                <a:tc gridSpan="2">
                  <a:txBody>
                    <a:bodyPr/>
                    <a:lstStyle/>
                    <a:p>
                      <a:pPr algn="ctr"/>
                      <a:r>
                        <a:rPr lang="en-US" dirty="0" smtClean="0"/>
                        <a:t>56 weeks</a:t>
                      </a:r>
                      <a:endParaRPr lang="en-US" dirty="0"/>
                    </a:p>
                  </a:txBody>
                  <a:tcPr/>
                </a:tc>
                <a:tc hMerge="1">
                  <a:txBody>
                    <a:bodyPr/>
                    <a:lstStyle/>
                    <a:p>
                      <a:endParaRPr lang="en-US" dirty="0"/>
                    </a:p>
                  </a:txBody>
                  <a:tcPr/>
                </a:tc>
              </a:tr>
              <a:tr h="370840">
                <a:tc>
                  <a:txBody>
                    <a:bodyPr/>
                    <a:lstStyle/>
                    <a:p>
                      <a:r>
                        <a:rPr lang="en-US" b="1" dirty="0" smtClean="0"/>
                        <a:t>SAE (%)</a:t>
                      </a:r>
                      <a:endParaRPr lang="en-US" b="1" dirty="0"/>
                    </a:p>
                  </a:txBody>
                  <a:tcPr/>
                </a:tc>
                <a:tc>
                  <a:txBody>
                    <a:bodyPr/>
                    <a:lstStyle/>
                    <a:p>
                      <a:pPr algn="ctr"/>
                      <a:r>
                        <a:rPr lang="en-US" dirty="0" smtClean="0"/>
                        <a:t>59 (19)</a:t>
                      </a:r>
                      <a:endParaRPr lang="en-US" dirty="0"/>
                    </a:p>
                  </a:txBody>
                  <a:tcPr/>
                </a:tc>
                <a:tc>
                  <a:txBody>
                    <a:bodyPr/>
                    <a:lstStyle/>
                    <a:p>
                      <a:pPr algn="ctr"/>
                      <a:r>
                        <a:rPr lang="en-US" dirty="0" smtClean="0"/>
                        <a:t>75 (25)</a:t>
                      </a:r>
                      <a:endParaRPr lang="en-US" dirty="0"/>
                    </a:p>
                  </a:txBody>
                  <a:tcPr/>
                </a:tc>
              </a:tr>
              <a:tr h="370840">
                <a:tc>
                  <a:txBody>
                    <a:bodyPr/>
                    <a:lstStyle/>
                    <a:p>
                      <a:r>
                        <a:rPr lang="en-US" b="1" dirty="0" smtClean="0"/>
                        <a:t>SAE infections (%)</a:t>
                      </a:r>
                      <a:endParaRPr lang="en-US" b="1" dirty="0"/>
                    </a:p>
                  </a:txBody>
                  <a:tcPr/>
                </a:tc>
                <a:tc>
                  <a:txBody>
                    <a:bodyPr/>
                    <a:lstStyle/>
                    <a:p>
                      <a:pPr algn="ctr"/>
                      <a:r>
                        <a:rPr lang="en-US" dirty="0" smtClean="0"/>
                        <a:t>12 (3.8)</a:t>
                      </a:r>
                      <a:endParaRPr lang="en-US" dirty="0"/>
                    </a:p>
                  </a:txBody>
                  <a:tcPr/>
                </a:tc>
                <a:tc>
                  <a:txBody>
                    <a:bodyPr/>
                    <a:lstStyle/>
                    <a:p>
                      <a:pPr algn="ctr"/>
                      <a:r>
                        <a:rPr lang="en-US" dirty="0" smtClean="0"/>
                        <a:t>11 (3.6)</a:t>
                      </a:r>
                      <a:endParaRPr lang="en-US" dirty="0"/>
                    </a:p>
                  </a:txBody>
                  <a:tcPr/>
                </a:tc>
              </a:tr>
            </a:tbl>
          </a:graphicData>
        </a:graphic>
      </p:graphicFrame>
      <p:sp>
        <p:nvSpPr>
          <p:cNvPr id="5" name="TextBox 4"/>
          <p:cNvSpPr txBox="1"/>
          <p:nvPr/>
        </p:nvSpPr>
        <p:spPr>
          <a:xfrm>
            <a:off x="1295400" y="5486400"/>
            <a:ext cx="7467600" cy="276999"/>
          </a:xfrm>
          <a:prstGeom prst="rect">
            <a:avLst/>
          </a:prstGeom>
          <a:noFill/>
        </p:spPr>
        <p:txBody>
          <a:bodyPr wrap="square" rtlCol="0">
            <a:spAutoFit/>
          </a:bodyPr>
          <a:lstStyle/>
          <a:p>
            <a:pPr marL="228600" indent="-228600">
              <a:buFont typeface="+mj-lt"/>
              <a:buAutoNum type="arabicPeriod"/>
            </a:pPr>
            <a:r>
              <a:rPr lang="en-US" sz="1200" dirty="0" err="1" smtClean="0"/>
              <a:t>Macdougall</a:t>
            </a:r>
            <a:r>
              <a:rPr lang="en-US" sz="1200" dirty="0" smtClean="0"/>
              <a:t> </a:t>
            </a:r>
            <a:r>
              <a:rPr lang="en-US" sz="1200" dirty="0"/>
              <a:t>IC, </a:t>
            </a:r>
            <a:r>
              <a:rPr lang="en-US" sz="1200" dirty="0" smtClean="0"/>
              <a:t>et </a:t>
            </a:r>
            <a:r>
              <a:rPr lang="en-US" sz="1200" dirty="0"/>
              <a:t>al. </a:t>
            </a:r>
            <a:r>
              <a:rPr lang="en-US" sz="1200" dirty="0" smtClean="0"/>
              <a:t>Nephrol Dial Transplant</a:t>
            </a:r>
            <a:r>
              <a:rPr lang="en-US" sz="1200" dirty="0"/>
              <a:t>. 2014;29:2075–2084.</a:t>
            </a:r>
          </a:p>
        </p:txBody>
      </p:sp>
    </p:spTree>
    <p:extLst>
      <p:ext uri="{BB962C8B-B14F-4D97-AF65-F5344CB8AC3E}">
        <p14:creationId xmlns:p14="http://schemas.microsoft.com/office/powerpoint/2010/main" val="15232003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Evidence: Inconclusive</a:t>
            </a:r>
            <a:endParaRPr lang="en-US" dirty="0"/>
          </a:p>
        </p:txBody>
      </p:sp>
      <p:sp>
        <p:nvSpPr>
          <p:cNvPr id="3" name="Content Placeholder 2"/>
          <p:cNvSpPr>
            <a:spLocks noGrp="1"/>
          </p:cNvSpPr>
          <p:nvPr>
            <p:ph idx="1"/>
          </p:nvPr>
        </p:nvSpPr>
        <p:spPr/>
        <p:txBody>
          <a:bodyPr/>
          <a:lstStyle/>
          <a:p>
            <a:r>
              <a:rPr lang="en-US" dirty="0" smtClean="0"/>
              <a:t>Studies in HD, PD, and non-dialysis CKD patients provide conflicting evidence for the association between IV iron and infection risk.</a:t>
            </a:r>
          </a:p>
          <a:p>
            <a:pPr lvl="1"/>
            <a:r>
              <a:rPr lang="en-US" dirty="0" smtClean="0"/>
              <a:t>Most data </a:t>
            </a:r>
            <a:r>
              <a:rPr lang="en-US" dirty="0"/>
              <a:t>are </a:t>
            </a:r>
            <a:r>
              <a:rPr lang="en-US" dirty="0" smtClean="0"/>
              <a:t>derived from </a:t>
            </a:r>
            <a:r>
              <a:rPr lang="en-US" dirty="0"/>
              <a:t>observational </a:t>
            </a:r>
            <a:r>
              <a:rPr lang="en-US" dirty="0" smtClean="0"/>
              <a:t>studies in HD (subject to confounding) </a:t>
            </a:r>
            <a:r>
              <a:rPr lang="en-US" dirty="0"/>
              <a:t>and </a:t>
            </a:r>
            <a:r>
              <a:rPr lang="en-US" dirty="0" smtClean="0"/>
              <a:t>the few RCTs conducted to date were of short duration or underpowered to assess the risk of infection</a:t>
            </a:r>
          </a:p>
          <a:p>
            <a:r>
              <a:rPr lang="en-US" dirty="0" smtClean="0"/>
              <a:t>Current KDIGO recommendations are still prudent which calls for:</a:t>
            </a:r>
          </a:p>
          <a:p>
            <a:pPr lvl="1"/>
            <a:r>
              <a:rPr lang="en-US" dirty="0" smtClean="0"/>
              <a:t> balancing </a:t>
            </a:r>
            <a:r>
              <a:rPr lang="en-US" dirty="0"/>
              <a:t>potential </a:t>
            </a:r>
            <a:r>
              <a:rPr lang="en-US" dirty="0" smtClean="0"/>
              <a:t>benefits </a:t>
            </a:r>
            <a:r>
              <a:rPr lang="en-US" dirty="0"/>
              <a:t>vs. risks of IV iron </a:t>
            </a:r>
            <a:endParaRPr lang="en-US" dirty="0" smtClean="0"/>
          </a:p>
          <a:p>
            <a:pPr lvl="1"/>
            <a:r>
              <a:rPr lang="en-US" dirty="0" smtClean="0"/>
              <a:t> avoiding </a:t>
            </a:r>
            <a:r>
              <a:rPr lang="en-US" dirty="0"/>
              <a:t>IV iron use in </a:t>
            </a:r>
            <a:r>
              <a:rPr lang="en-US" dirty="0" smtClean="0"/>
              <a:t>patients </a:t>
            </a:r>
            <a:r>
              <a:rPr lang="en-US" dirty="0"/>
              <a:t>with active systemic </a:t>
            </a:r>
            <a:r>
              <a:rPr lang="en-US" dirty="0" smtClean="0"/>
              <a:t>infections</a:t>
            </a:r>
            <a:endParaRPr lang="en-US" dirty="0"/>
          </a:p>
        </p:txBody>
      </p:sp>
    </p:spTree>
    <p:extLst>
      <p:ext uri="{BB962C8B-B14F-4D97-AF65-F5344CB8AC3E}">
        <p14:creationId xmlns:p14="http://schemas.microsoft.com/office/powerpoint/2010/main" val="40671748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“Tammy”</a:t>
            </a:r>
            <a:endParaRPr lang="en-US" dirty="0"/>
          </a:p>
        </p:txBody>
      </p:sp>
      <p:sp>
        <p:nvSpPr>
          <p:cNvPr id="3" name="Content Placeholder 2"/>
          <p:cNvSpPr>
            <a:spLocks noGrp="1"/>
          </p:cNvSpPr>
          <p:nvPr>
            <p:ph idx="1"/>
          </p:nvPr>
        </p:nvSpPr>
        <p:spPr/>
        <p:txBody>
          <a:bodyPr/>
          <a:lstStyle/>
          <a:p>
            <a:r>
              <a:rPr lang="en-US" dirty="0" smtClean="0"/>
              <a:t>67-y.o. female on HD</a:t>
            </a:r>
          </a:p>
          <a:p>
            <a:r>
              <a:rPr lang="en-US" dirty="0"/>
              <a:t>Admitted with ruptured diverticular abscess and cutaneous </a:t>
            </a:r>
            <a:r>
              <a:rPr lang="en-US" dirty="0" smtClean="0"/>
              <a:t>fistula</a:t>
            </a:r>
          </a:p>
          <a:p>
            <a:r>
              <a:rPr lang="en-US" dirty="0"/>
              <a:t>On weekly </a:t>
            </a:r>
            <a:r>
              <a:rPr lang="en-US" dirty="0" smtClean="0"/>
              <a:t>protocol: </a:t>
            </a:r>
            <a:r>
              <a:rPr lang="en-US" dirty="0"/>
              <a:t>iron sucrose </a:t>
            </a:r>
            <a:r>
              <a:rPr lang="en-US" dirty="0" smtClean="0"/>
              <a:t>100 mg/wk (</a:t>
            </a:r>
            <a:r>
              <a:rPr lang="en-US" dirty="0"/>
              <a:t>KDOQI Guidelines) and epoetin alfa 6000 units</a:t>
            </a:r>
            <a:r>
              <a:rPr lang="en-US" dirty="0" smtClean="0"/>
              <a:t>/wk, </a:t>
            </a:r>
            <a:r>
              <a:rPr lang="en-US" dirty="0"/>
              <a:t>target Hb </a:t>
            </a:r>
            <a:r>
              <a:rPr lang="en-US" dirty="0" smtClean="0"/>
              <a:t>10.0–11.5 </a:t>
            </a:r>
            <a:r>
              <a:rPr lang="en-US" dirty="0"/>
              <a:t>g/</a:t>
            </a:r>
            <a:r>
              <a:rPr lang="en-US" dirty="0" smtClean="0"/>
              <a:t>dL</a:t>
            </a:r>
          </a:p>
          <a:p>
            <a:pPr>
              <a:spcAft>
                <a:spcPts val="0"/>
              </a:spcAft>
            </a:pPr>
            <a:r>
              <a:rPr lang="en-US" dirty="0" smtClean="0"/>
              <a:t>Lab results</a:t>
            </a:r>
          </a:p>
          <a:p>
            <a:pPr lvl="1">
              <a:spcAft>
                <a:spcPts val="0"/>
              </a:spcAft>
              <a:buFont typeface="Courier New" panose="02070309020205020404" pitchFamily="49" charset="0"/>
              <a:buChar char="o"/>
            </a:pPr>
            <a:r>
              <a:rPr lang="en-US" dirty="0" smtClean="0"/>
              <a:t>Hb 9.2 g/dL</a:t>
            </a:r>
          </a:p>
          <a:p>
            <a:pPr lvl="1">
              <a:spcAft>
                <a:spcPts val="0"/>
              </a:spcAft>
              <a:buFont typeface="Courier New" panose="02070309020205020404" pitchFamily="49" charset="0"/>
              <a:buChar char="o"/>
            </a:pPr>
            <a:r>
              <a:rPr lang="en-US" dirty="0" smtClean="0"/>
              <a:t>Ferritin 335 µg/L</a:t>
            </a:r>
          </a:p>
          <a:p>
            <a:pPr lvl="1">
              <a:spcAft>
                <a:spcPts val="0"/>
              </a:spcAft>
              <a:buFont typeface="Courier New" panose="02070309020205020404" pitchFamily="49" charset="0"/>
              <a:buChar char="o"/>
            </a:pPr>
            <a:r>
              <a:rPr lang="en-US" dirty="0" smtClean="0"/>
              <a:t>TSAT 10%</a:t>
            </a:r>
            <a:endParaRPr lang="en-US" dirty="0"/>
          </a:p>
        </p:txBody>
      </p:sp>
    </p:spTree>
    <p:extLst>
      <p:ext uri="{BB962C8B-B14F-4D97-AF65-F5344CB8AC3E}">
        <p14:creationId xmlns:p14="http://schemas.microsoft.com/office/powerpoint/2010/main" val="30952812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“Tammy”</a:t>
            </a:r>
            <a:endParaRPr lang="en-US" dirty="0"/>
          </a:p>
        </p:txBody>
      </p:sp>
      <p:sp>
        <p:nvSpPr>
          <p:cNvPr id="3" name="Content Placeholder 2"/>
          <p:cNvSpPr>
            <a:spLocks noGrp="1"/>
          </p:cNvSpPr>
          <p:nvPr>
            <p:ph idx="1"/>
          </p:nvPr>
        </p:nvSpPr>
        <p:spPr>
          <a:xfrm>
            <a:off x="457200" y="1447800"/>
            <a:ext cx="8382000" cy="4525963"/>
          </a:xfrm>
        </p:spPr>
        <p:txBody>
          <a:bodyPr/>
          <a:lstStyle/>
          <a:p>
            <a:pPr marL="0" indent="0">
              <a:buNone/>
            </a:pPr>
            <a:r>
              <a:rPr lang="en-US" i="1" dirty="0" smtClean="0"/>
              <a:t>What would you do next?</a:t>
            </a:r>
          </a:p>
          <a:p>
            <a:pPr marL="457200" indent="-457200">
              <a:buFont typeface="+mj-lt"/>
              <a:buAutoNum type="alphaUcPeriod"/>
            </a:pPr>
            <a:r>
              <a:rPr lang="en-US" dirty="0" smtClean="0"/>
              <a:t>Increase the EPO dose</a:t>
            </a:r>
          </a:p>
          <a:p>
            <a:pPr marL="457200" indent="-457200">
              <a:buFont typeface="+mj-lt"/>
              <a:buAutoNum type="alphaUcPeriod"/>
            </a:pPr>
            <a:r>
              <a:rPr lang="en-US" dirty="0" smtClean="0"/>
              <a:t>Continue to administer IV iron due to low TSAT</a:t>
            </a:r>
          </a:p>
          <a:p>
            <a:pPr marL="457200" indent="-457200">
              <a:buFont typeface="+mj-lt"/>
              <a:buAutoNum type="alphaUcPeriod"/>
            </a:pPr>
            <a:r>
              <a:rPr lang="en-US" dirty="0" smtClean="0"/>
              <a:t>Withhold IV iron and increase EPO dose</a:t>
            </a:r>
          </a:p>
          <a:p>
            <a:pPr marL="457200" indent="-457200">
              <a:buFont typeface="+mj-lt"/>
              <a:buAutoNum type="alphaUcPeriod"/>
            </a:pPr>
            <a:r>
              <a:rPr lang="en-US" dirty="0" smtClean="0"/>
              <a:t>Withhold IV iron and maintain EPO dose</a:t>
            </a:r>
          </a:p>
          <a:p>
            <a:pPr marL="457200" indent="-457200">
              <a:buFont typeface="+mj-lt"/>
              <a:buAutoNum type="alphaUcPeriod"/>
            </a:pPr>
            <a:r>
              <a:rPr lang="en-US" dirty="0" smtClean="0"/>
              <a:t>Continue with the same dose of EPO and frequency of IV iron</a:t>
            </a:r>
          </a:p>
          <a:p>
            <a:endParaRPr lang="en-US" dirty="0"/>
          </a:p>
        </p:txBody>
      </p:sp>
    </p:spTree>
    <p:extLst>
      <p:ext uri="{BB962C8B-B14F-4D97-AF65-F5344CB8AC3E}">
        <p14:creationId xmlns:p14="http://schemas.microsoft.com/office/powerpoint/2010/main" val="12703125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Part 4:</a:t>
            </a:r>
            <a:br>
              <a:rPr lang="en-US" sz="5000" b="0" u="none" cap="small" dirty="0" smtClean="0">
                <a:solidFill>
                  <a:srgbClr val="00A261"/>
                </a:solidFill>
                <a:latin typeface="Calibri"/>
              </a:rPr>
            </a:br>
            <a:r>
              <a:rPr lang="en-US" sz="5000" b="0" u="none" cap="small" dirty="0" smtClean="0">
                <a:solidFill>
                  <a:srgbClr val="2C62A9"/>
                </a:solidFill>
              </a:rPr>
              <a:t>Hypersensitivity to Iron</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2445716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Part 1:</a:t>
            </a:r>
            <a:br>
              <a:rPr lang="en-US" sz="5000" b="0" u="none" cap="small" dirty="0" smtClean="0">
                <a:solidFill>
                  <a:srgbClr val="00A261"/>
                </a:solidFill>
                <a:latin typeface="Calibri"/>
              </a:rPr>
            </a:br>
            <a:r>
              <a:rPr lang="en-US" sz="5000" b="0" u="none" cap="small" dirty="0" smtClean="0">
                <a:solidFill>
                  <a:srgbClr val="2C62A9"/>
                </a:solidFill>
              </a:rPr>
              <a:t>Iron Deficiency vs. Overload</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4126890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Hypersensitivity Reactions to IV Iron</a:t>
            </a:r>
            <a:endParaRPr lang="en-US" dirty="0"/>
          </a:p>
        </p:txBody>
      </p:sp>
      <p:sp>
        <p:nvSpPr>
          <p:cNvPr id="3" name="Content Placeholder 2"/>
          <p:cNvSpPr>
            <a:spLocks noGrp="1"/>
          </p:cNvSpPr>
          <p:nvPr>
            <p:ph idx="1"/>
          </p:nvPr>
        </p:nvSpPr>
        <p:spPr/>
        <p:txBody>
          <a:bodyPr/>
          <a:lstStyle/>
          <a:p>
            <a:r>
              <a:rPr lang="en-US" dirty="0" smtClean="0"/>
              <a:t>Concerns regarding IV iron safety largely originate from older formulations containing dextran.</a:t>
            </a:r>
          </a:p>
          <a:p>
            <a:pPr lvl="1"/>
            <a:r>
              <a:rPr lang="en-US" dirty="0" smtClean="0"/>
              <a:t>Higher-molecular weight (HMW) </a:t>
            </a:r>
            <a:r>
              <a:rPr lang="en-US" dirty="0"/>
              <a:t>iron dextran should not be used, since alternative formulations are </a:t>
            </a:r>
            <a:r>
              <a:rPr lang="en-US" dirty="0" smtClean="0"/>
              <a:t>available.</a:t>
            </a:r>
          </a:p>
          <a:p>
            <a:pPr lvl="1"/>
            <a:r>
              <a:rPr lang="en-US" dirty="0" smtClean="0"/>
              <a:t>Alternatives include LMW iron dextran, iron sucrose, ferric sodium gluconate, ferric carboxymaltose, iron isomaltoside 1000, ferumoxytol.</a:t>
            </a:r>
          </a:p>
          <a:p>
            <a:r>
              <a:rPr lang="en-US" dirty="0" smtClean="0"/>
              <a:t>These formulations </a:t>
            </a:r>
            <a:r>
              <a:rPr lang="en-US" dirty="0"/>
              <a:t>may be viable alternatives to oral iron and may be cost-effective in certain </a:t>
            </a:r>
            <a:r>
              <a:rPr lang="en-US" dirty="0" smtClean="0"/>
              <a:t>settings, </a:t>
            </a:r>
            <a:r>
              <a:rPr lang="en-US" dirty="0"/>
              <a:t>despite higher </a:t>
            </a:r>
            <a:r>
              <a:rPr lang="en-US" dirty="0" smtClean="0"/>
              <a:t>cost.</a:t>
            </a:r>
          </a:p>
        </p:txBody>
      </p:sp>
    </p:spTree>
    <p:extLst>
      <p:ext uri="{BB962C8B-B14F-4D97-AF65-F5344CB8AC3E}">
        <p14:creationId xmlns:p14="http://schemas.microsoft.com/office/powerpoint/2010/main" val="39954819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rmAutofit/>
          </a:bodyPr>
          <a:lstStyle/>
          <a:p>
            <a:r>
              <a:rPr lang="en-US" dirty="0" smtClean="0"/>
              <a:t>Classification of Hypersensitivity Reactions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4388125"/>
              </p:ext>
            </p:extLst>
          </p:nvPr>
        </p:nvGraphicFramePr>
        <p:xfrm>
          <a:off x="1066800" y="2362200"/>
          <a:ext cx="7620000" cy="3291839"/>
        </p:xfrm>
        <a:graphic>
          <a:graphicData uri="http://schemas.openxmlformats.org/drawingml/2006/table">
            <a:tbl>
              <a:tblPr bandRow="1">
                <a:tableStyleId>{5C22544A-7EE6-4342-B048-85BDC9FD1C3A}</a:tableStyleId>
              </a:tblPr>
              <a:tblGrid>
                <a:gridCol w="7620000"/>
              </a:tblGrid>
              <a:tr h="511916">
                <a:tc>
                  <a:txBody>
                    <a:bodyPr/>
                    <a:lstStyle/>
                    <a:p>
                      <a:r>
                        <a:rPr lang="en-US" sz="1800" b="1" dirty="0" smtClean="0"/>
                        <a:t>Anaphylactic reactions</a:t>
                      </a:r>
                    </a:p>
                    <a:p>
                      <a:pPr marL="285750" indent="-285750">
                        <a:buFont typeface="Arial"/>
                        <a:buChar char="•"/>
                      </a:pPr>
                      <a:r>
                        <a:rPr lang="en-US" sz="1800" dirty="0" smtClean="0"/>
                        <a:t>Characterized by 2 or more organ systems involved </a:t>
                      </a:r>
                      <a:r>
                        <a:rPr lang="en-US" sz="1700" dirty="0" smtClean="0"/>
                        <a:t>(skin, gut, respiratory, CV)</a:t>
                      </a:r>
                    </a:p>
                    <a:p>
                      <a:pPr marL="285750" indent="-285750">
                        <a:buFont typeface="Arial"/>
                        <a:buChar char="•"/>
                      </a:pPr>
                      <a:r>
                        <a:rPr lang="en-US" sz="1800" dirty="0" smtClean="0"/>
                        <a:t>Objective evidence of bronchoconstriction, stridor, hypotension, severe generalized urticaria, nausea, abdominal pain</a:t>
                      </a:r>
                      <a:endParaRPr lang="en-US" sz="1800" dirty="0"/>
                    </a:p>
                  </a:txBody>
                  <a:tcPr/>
                </a:tc>
              </a:tr>
              <a:tr h="393895">
                <a:tc>
                  <a:txBody>
                    <a:bodyPr/>
                    <a:lstStyle/>
                    <a:p>
                      <a:r>
                        <a:rPr lang="en-US" sz="1800" b="1" dirty="0" smtClean="0"/>
                        <a:t>Minor infusion reaction</a:t>
                      </a:r>
                    </a:p>
                    <a:p>
                      <a:pPr marL="285750" indent="-285750">
                        <a:buFont typeface="Arial"/>
                        <a:buChar char="•"/>
                      </a:pPr>
                      <a:r>
                        <a:rPr lang="en-US" sz="1800" dirty="0" smtClean="0"/>
                        <a:t>Often described as pressure in the chest or lumbar region, associated with flushing, with or without minor urticaria, but no hypotension or other organ involvement</a:t>
                      </a:r>
                    </a:p>
                  </a:txBody>
                  <a:tcPr/>
                </a:tc>
              </a:tr>
              <a:tr h="284080">
                <a:tc>
                  <a:txBody>
                    <a:bodyPr/>
                    <a:lstStyle/>
                    <a:p>
                      <a:r>
                        <a:rPr lang="en-US" sz="1800" b="1" dirty="0" smtClean="0"/>
                        <a:t>Flare in pre-existing immune and/or inflammatory conditions, particularly rheumatoid arthritis</a:t>
                      </a:r>
                    </a:p>
                    <a:p>
                      <a:pPr marL="285750" indent="-285750">
                        <a:buFont typeface="Arial"/>
                        <a:buChar char="•"/>
                      </a:pPr>
                      <a:r>
                        <a:rPr lang="en-US" sz="1800" dirty="0" smtClean="0"/>
                        <a:t>Manifesting as arthralgia</a:t>
                      </a:r>
                      <a:endParaRPr lang="en-US" sz="1800" dirty="0"/>
                    </a:p>
                  </a:txBody>
                  <a:tcPr/>
                </a:tc>
              </a:tr>
            </a:tbl>
          </a:graphicData>
        </a:graphic>
      </p:graphicFrame>
      <p:sp>
        <p:nvSpPr>
          <p:cNvPr id="3" name="TextBox 2"/>
          <p:cNvSpPr txBox="1"/>
          <p:nvPr/>
        </p:nvSpPr>
        <p:spPr>
          <a:xfrm>
            <a:off x="914400" y="1371600"/>
            <a:ext cx="7391400" cy="830997"/>
          </a:xfrm>
          <a:prstGeom prst="rect">
            <a:avLst/>
          </a:prstGeom>
          <a:noFill/>
        </p:spPr>
        <p:txBody>
          <a:bodyPr wrap="square" rtlCol="0">
            <a:spAutoFit/>
          </a:bodyPr>
          <a:lstStyle/>
          <a:p>
            <a:r>
              <a:rPr lang="en-US" sz="2400" dirty="0"/>
              <a:t>KDIGO suggests classifying the severity of reactions and then determining subsequent approaches to therapy.</a:t>
            </a:r>
          </a:p>
        </p:txBody>
      </p:sp>
    </p:spTree>
    <p:extLst>
      <p:ext uri="{BB962C8B-B14F-4D97-AF65-F5344CB8AC3E}">
        <p14:creationId xmlns:p14="http://schemas.microsoft.com/office/powerpoint/2010/main" val="7553118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Hypersensitivity Reactions</a:t>
            </a:r>
            <a:endParaRPr lang="en-US" dirty="0"/>
          </a:p>
        </p:txBody>
      </p:sp>
      <p:sp>
        <p:nvSpPr>
          <p:cNvPr id="3" name="Content Placeholder 2"/>
          <p:cNvSpPr>
            <a:spLocks noGrp="1"/>
          </p:cNvSpPr>
          <p:nvPr>
            <p:ph idx="1"/>
          </p:nvPr>
        </p:nvSpPr>
        <p:spPr/>
        <p:txBody>
          <a:bodyPr/>
          <a:lstStyle/>
          <a:p>
            <a:r>
              <a:rPr lang="en-US" dirty="0" smtClean="0"/>
              <a:t>Excluding HMW </a:t>
            </a:r>
            <a:r>
              <a:rPr lang="en-US" dirty="0"/>
              <a:t>iron dextran, anaphylactic reactions </a:t>
            </a:r>
            <a:r>
              <a:rPr lang="en-US" dirty="0" smtClean="0"/>
              <a:t>to IV iron are </a:t>
            </a:r>
            <a:r>
              <a:rPr lang="en-US" dirty="0"/>
              <a:t>extremely rare, with an </a:t>
            </a:r>
            <a:r>
              <a:rPr lang="en-US" dirty="0" smtClean="0"/>
              <a:t>incidence of </a:t>
            </a:r>
            <a:r>
              <a:rPr lang="en-US" dirty="0"/>
              <a:t>&lt;1:</a:t>
            </a:r>
            <a:r>
              <a:rPr lang="en-US" dirty="0" smtClean="0"/>
              <a:t>200,000.</a:t>
            </a:r>
          </a:p>
          <a:p>
            <a:r>
              <a:rPr lang="en-US" dirty="0" smtClean="0"/>
              <a:t>No anaphylactic reactions have been demonstrated with intradialytic iron or newer oral iron formulations, but risks cannot be ruled out.</a:t>
            </a:r>
          </a:p>
          <a:p>
            <a:r>
              <a:rPr lang="en-US" dirty="0" smtClean="0"/>
              <a:t>No established and validated tests exist to predict or confirm iron hypersensitivity.</a:t>
            </a:r>
            <a:endParaRPr lang="en-US" dirty="0"/>
          </a:p>
        </p:txBody>
      </p:sp>
    </p:spTree>
    <p:extLst>
      <p:ext uri="{BB962C8B-B14F-4D97-AF65-F5344CB8AC3E}">
        <p14:creationId xmlns:p14="http://schemas.microsoft.com/office/powerpoint/2010/main" val="6231781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Risk Factors for Hypersensitivity</a:t>
            </a:r>
            <a:endParaRPr lang="en-US" dirty="0"/>
          </a:p>
        </p:txBody>
      </p:sp>
      <p:sp>
        <p:nvSpPr>
          <p:cNvPr id="3" name="Content Placeholder 2"/>
          <p:cNvSpPr>
            <a:spLocks noGrp="1"/>
          </p:cNvSpPr>
          <p:nvPr>
            <p:ph idx="1"/>
          </p:nvPr>
        </p:nvSpPr>
        <p:spPr>
          <a:xfrm>
            <a:off x="457200" y="1143000"/>
            <a:ext cx="8229600" cy="1981200"/>
          </a:xfrm>
        </p:spPr>
        <p:txBody>
          <a:bodyPr/>
          <a:lstStyle/>
          <a:p>
            <a:r>
              <a:rPr lang="en-US" dirty="0" smtClean="0"/>
              <a:t>No </a:t>
            </a:r>
            <a:r>
              <a:rPr lang="en-US" dirty="0"/>
              <a:t>established and validated tests exist to predict or confirm iron </a:t>
            </a:r>
            <a:r>
              <a:rPr lang="en-US" dirty="0" smtClean="0"/>
              <a:t>hypersensitivity.</a:t>
            </a:r>
            <a:endParaRPr lang="en-US" dirty="0"/>
          </a:p>
          <a:p>
            <a:r>
              <a:rPr lang="en-US" dirty="0" smtClean="0"/>
              <a:t>The </a:t>
            </a:r>
            <a:r>
              <a:rPr lang="en-US" dirty="0"/>
              <a:t>following patient characteristics may indicate a higher </a:t>
            </a:r>
            <a:r>
              <a:rPr lang="en-US" dirty="0" smtClean="0"/>
              <a:t>risk for hypersensitivity reactions.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17207234"/>
              </p:ext>
            </p:extLst>
          </p:nvPr>
        </p:nvGraphicFramePr>
        <p:xfrm>
          <a:off x="1219200" y="3093721"/>
          <a:ext cx="7467600" cy="2545079"/>
        </p:xfrm>
        <a:graphic>
          <a:graphicData uri="http://schemas.openxmlformats.org/drawingml/2006/table">
            <a:tbl>
              <a:tblPr bandRow="1">
                <a:tableStyleId>{5C22544A-7EE6-4342-B048-85BDC9FD1C3A}</a:tableStyleId>
              </a:tblPr>
              <a:tblGrid>
                <a:gridCol w="7467600"/>
              </a:tblGrid>
              <a:tr h="1600200">
                <a:tc>
                  <a:txBody>
                    <a:bodyPr/>
                    <a:lstStyle/>
                    <a:p>
                      <a:pPr marL="285750" indent="-285750">
                        <a:buFont typeface="Arial"/>
                        <a:buChar char="•"/>
                      </a:pPr>
                      <a:r>
                        <a:rPr lang="en-US" sz="1400" dirty="0" smtClean="0"/>
                        <a:t>Prior reaction to any IV iron formulation</a:t>
                      </a:r>
                    </a:p>
                    <a:p>
                      <a:pPr marL="285750" indent="-285750">
                        <a:buFont typeface="Arial"/>
                        <a:buChar char="•"/>
                      </a:pPr>
                      <a:r>
                        <a:rPr lang="en-US" sz="1400" dirty="0" smtClean="0"/>
                        <a:t>Moderate to severe asthma</a:t>
                      </a:r>
                    </a:p>
                    <a:p>
                      <a:pPr marL="285750" indent="-285750">
                        <a:buFont typeface="Arial"/>
                        <a:buChar char="•"/>
                      </a:pPr>
                      <a:r>
                        <a:rPr lang="en-US" sz="1400" dirty="0" smtClean="0"/>
                        <a:t>Multiple pre-existing drug hypersensitivities or allergies</a:t>
                      </a:r>
                    </a:p>
                    <a:p>
                      <a:pPr marL="285750" indent="-285750">
                        <a:buFont typeface="Arial"/>
                        <a:buChar char="•"/>
                      </a:pPr>
                      <a:r>
                        <a:rPr lang="en-US" sz="1400" dirty="0" smtClean="0"/>
                        <a:t>Pre-existing immune-mediated disease (e.g., autoimmune disorders)</a:t>
                      </a:r>
                    </a:p>
                    <a:p>
                      <a:pPr marL="285750" indent="-285750">
                        <a:buFont typeface="Arial"/>
                        <a:buChar char="•"/>
                      </a:pPr>
                      <a:r>
                        <a:rPr lang="en-US" sz="1400" dirty="0" smtClean="0"/>
                        <a:t>Mast cell–associated disorders</a:t>
                      </a:r>
                    </a:p>
                    <a:p>
                      <a:pPr marL="285750" indent="-285750">
                        <a:buFont typeface="Arial"/>
                        <a:buChar char="•"/>
                      </a:pPr>
                      <a:r>
                        <a:rPr lang="en-US" sz="1400" dirty="0" smtClean="0"/>
                        <a:t>High TSAT or low plasma transferrin levels, which may increase the likelihood of circulating labile iron during infusion</a:t>
                      </a:r>
                    </a:p>
                  </a:txBody>
                  <a:tcPr/>
                </a:tc>
              </a:tr>
              <a:tr h="731520">
                <a:tc>
                  <a:txBody>
                    <a:bodyPr/>
                    <a:lstStyle/>
                    <a:p>
                      <a:r>
                        <a:rPr lang="en-US" sz="1400" dirty="0" smtClean="0"/>
                        <a:t>Local skin reactions to extravasated iron can occur. Infusion-specific risk factors such as use of higher doses and rapid rate of infusion should also be considered when evaluating for any potential reactions. Whether generic formulations have a greater propensity for increased labile iron reactions is as yet unclear.</a:t>
                      </a:r>
                      <a:endParaRPr lang="en-US" sz="1400" dirty="0"/>
                    </a:p>
                  </a:txBody>
                  <a:tcPr/>
                </a:tc>
              </a:tr>
            </a:tbl>
          </a:graphicData>
        </a:graphic>
      </p:graphicFrame>
    </p:spTree>
    <p:extLst>
      <p:ext uri="{BB962C8B-B14F-4D97-AF65-F5344CB8AC3E}">
        <p14:creationId xmlns:p14="http://schemas.microsoft.com/office/powerpoint/2010/main" val="2642189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Reactions</a:t>
            </a:r>
            <a:endParaRPr lang="en-US" dirty="0"/>
          </a:p>
        </p:txBody>
      </p:sp>
      <p:sp>
        <p:nvSpPr>
          <p:cNvPr id="3" name="Content Placeholder 2"/>
          <p:cNvSpPr>
            <a:spLocks noGrp="1"/>
          </p:cNvSpPr>
          <p:nvPr>
            <p:ph idx="1"/>
          </p:nvPr>
        </p:nvSpPr>
        <p:spPr/>
        <p:txBody>
          <a:bodyPr/>
          <a:lstStyle/>
          <a:p>
            <a:r>
              <a:rPr lang="en-US" dirty="0" smtClean="0"/>
              <a:t>Minor reactions to IV </a:t>
            </a:r>
            <a:r>
              <a:rPr lang="en-US" dirty="0"/>
              <a:t>iron include flushing, mild chest discomfort, dizziness, light-headedness</a:t>
            </a:r>
            <a:r>
              <a:rPr lang="en-US" dirty="0" smtClean="0"/>
              <a:t>, nausea</a:t>
            </a:r>
            <a:r>
              <a:rPr lang="en-US" dirty="0"/>
              <a:t>, or itching</a:t>
            </a:r>
            <a:r>
              <a:rPr lang="en-US" dirty="0" smtClean="0"/>
              <a:t>.</a:t>
            </a:r>
          </a:p>
          <a:p>
            <a:r>
              <a:rPr lang="en-US" dirty="0"/>
              <a:t>These </a:t>
            </a:r>
            <a:r>
              <a:rPr lang="en-US" dirty="0" smtClean="0"/>
              <a:t>reactions resolve </a:t>
            </a:r>
            <a:r>
              <a:rPr lang="en-US" dirty="0"/>
              <a:t>when the infusion </a:t>
            </a:r>
            <a:r>
              <a:rPr lang="en-US" dirty="0" smtClean="0"/>
              <a:t>is stopped </a:t>
            </a:r>
            <a:r>
              <a:rPr lang="en-US" dirty="0"/>
              <a:t>or </a:t>
            </a:r>
            <a:r>
              <a:rPr lang="en-US" dirty="0" smtClean="0"/>
              <a:t>slowed </a:t>
            </a:r>
            <a:r>
              <a:rPr lang="en-US" dirty="0"/>
              <a:t>and should generally </a:t>
            </a:r>
            <a:r>
              <a:rPr lang="en-US" dirty="0" smtClean="0"/>
              <a:t>not preclude ongoing IV iron therapy.</a:t>
            </a:r>
            <a:endParaRPr lang="en-US" dirty="0"/>
          </a:p>
        </p:txBody>
      </p:sp>
    </p:spTree>
    <p:extLst>
      <p:ext uri="{BB962C8B-B14F-4D97-AF65-F5344CB8AC3E}">
        <p14:creationId xmlns:p14="http://schemas.microsoft.com/office/powerpoint/2010/main" val="20360137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Hypersensitivity</a:t>
            </a:r>
            <a:endParaRPr lang="en-US" dirty="0"/>
          </a:p>
        </p:txBody>
      </p:sp>
      <p:sp>
        <p:nvSpPr>
          <p:cNvPr id="3" name="Content Placeholder 2"/>
          <p:cNvSpPr>
            <a:spLocks noGrp="1"/>
          </p:cNvSpPr>
          <p:nvPr>
            <p:ph idx="1"/>
          </p:nvPr>
        </p:nvSpPr>
        <p:spPr/>
        <p:txBody>
          <a:bodyPr/>
          <a:lstStyle/>
          <a:p>
            <a:r>
              <a:rPr lang="en-US" dirty="0" smtClean="0"/>
              <a:t>First dose should be administered in a clinical facility.</a:t>
            </a:r>
          </a:p>
          <a:p>
            <a:r>
              <a:rPr lang="en-US" dirty="0" smtClean="0"/>
              <a:t>IV doses of </a:t>
            </a:r>
            <a:r>
              <a:rPr lang="en-US" dirty="0"/>
              <a:t>iron </a:t>
            </a:r>
            <a:r>
              <a:rPr lang="en-US" dirty="0" smtClean="0"/>
              <a:t>gluconate or iron sucrose should </a:t>
            </a:r>
            <a:r>
              <a:rPr lang="en-US" dirty="0"/>
              <a:t>not exceed </a:t>
            </a:r>
            <a:r>
              <a:rPr lang="en-US" dirty="0" smtClean="0"/>
              <a:t>125 mg or </a:t>
            </a:r>
            <a:r>
              <a:rPr lang="en-US" dirty="0"/>
              <a:t>2</a:t>
            </a:r>
            <a:r>
              <a:rPr lang="en-US" dirty="0" smtClean="0"/>
              <a:t>00 mg per dialysis, respectively.</a:t>
            </a:r>
          </a:p>
          <a:p>
            <a:r>
              <a:rPr lang="en-US" dirty="0" smtClean="0"/>
              <a:t>No recommendation to observe patient for 30 min, as delayed reaction is unlikely.</a:t>
            </a:r>
          </a:p>
          <a:p>
            <a:r>
              <a:rPr lang="en-US" dirty="0" smtClean="0"/>
              <a:t>Prior desensitization is not recommended.</a:t>
            </a:r>
          </a:p>
          <a:p>
            <a:r>
              <a:rPr lang="en-US" dirty="0" smtClean="0"/>
              <a:t>Follow local  jurisdictional requirements regarding IV iron administration.</a:t>
            </a:r>
            <a:endParaRPr lang="en-US" dirty="0"/>
          </a:p>
        </p:txBody>
      </p:sp>
    </p:spTree>
    <p:extLst>
      <p:ext uri="{BB962C8B-B14F-4D97-AF65-F5344CB8AC3E}">
        <p14:creationId xmlns:p14="http://schemas.microsoft.com/office/powerpoint/2010/main" val="27402822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rmAutofit fontScale="90000"/>
          </a:bodyPr>
          <a:lstStyle/>
          <a:p>
            <a:r>
              <a:rPr lang="en-US" dirty="0" smtClean="0"/>
              <a:t>Suggested Management of Reactions to IV Iron</a:t>
            </a:r>
            <a:endParaRPr lang="en-US" dirty="0"/>
          </a:p>
        </p:txBody>
      </p:sp>
      <p:pic>
        <p:nvPicPr>
          <p:cNvPr id="3" name="Picture 2"/>
          <p:cNvPicPr>
            <a:picLocks noChangeAspect="1"/>
          </p:cNvPicPr>
          <p:nvPr/>
        </p:nvPicPr>
        <p:blipFill>
          <a:blip r:embed="rId3"/>
          <a:stretch>
            <a:fillRect/>
          </a:stretch>
        </p:blipFill>
        <p:spPr>
          <a:xfrm>
            <a:off x="1066800" y="838200"/>
            <a:ext cx="6652726" cy="5257800"/>
          </a:xfrm>
          <a:prstGeom prst="rect">
            <a:avLst/>
          </a:prstGeom>
        </p:spPr>
      </p:pic>
    </p:spTree>
    <p:extLst>
      <p:ext uri="{BB962C8B-B14F-4D97-AF65-F5344CB8AC3E}">
        <p14:creationId xmlns:p14="http://schemas.microsoft.com/office/powerpoint/2010/main" val="34939614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“Judy”</a:t>
            </a:r>
            <a:endParaRPr lang="en-US" dirty="0"/>
          </a:p>
        </p:txBody>
      </p:sp>
      <p:sp>
        <p:nvSpPr>
          <p:cNvPr id="3" name="Content Placeholder 2"/>
          <p:cNvSpPr>
            <a:spLocks noGrp="1"/>
          </p:cNvSpPr>
          <p:nvPr>
            <p:ph idx="1"/>
          </p:nvPr>
        </p:nvSpPr>
        <p:spPr/>
        <p:txBody>
          <a:bodyPr/>
          <a:lstStyle/>
          <a:p>
            <a:r>
              <a:rPr lang="en-US" dirty="0" smtClean="0"/>
              <a:t>38-y.o. female with CKD (IgA glomerulonephritis) and asthma</a:t>
            </a:r>
          </a:p>
          <a:p>
            <a:r>
              <a:rPr lang="en-US" dirty="0" smtClean="0"/>
              <a:t>Lab results:</a:t>
            </a:r>
          </a:p>
          <a:p>
            <a:pPr lvl="1">
              <a:buFont typeface="Courier New" panose="02070309020205020404" pitchFamily="49" charset="0"/>
              <a:buChar char="o"/>
            </a:pPr>
            <a:r>
              <a:rPr lang="en-US" dirty="0" smtClean="0"/>
              <a:t>eGFR 22 ml/min/1.73 m</a:t>
            </a:r>
            <a:r>
              <a:rPr lang="en-US" baseline="30000" dirty="0" smtClean="0"/>
              <a:t>2</a:t>
            </a:r>
          </a:p>
          <a:p>
            <a:pPr lvl="1">
              <a:buFont typeface="Courier New" panose="02070309020205020404" pitchFamily="49" charset="0"/>
              <a:buChar char="o"/>
            </a:pPr>
            <a:r>
              <a:rPr lang="en-US" dirty="0" smtClean="0"/>
              <a:t>Hb 9.5 g/dL</a:t>
            </a:r>
          </a:p>
          <a:p>
            <a:pPr lvl="1">
              <a:buFont typeface="Courier New" panose="02070309020205020404" pitchFamily="49" charset="0"/>
              <a:buChar char="o"/>
            </a:pPr>
            <a:r>
              <a:rPr lang="en-US" dirty="0" smtClean="0"/>
              <a:t>Ferritin 101 µg/L</a:t>
            </a:r>
          </a:p>
          <a:p>
            <a:pPr lvl="1">
              <a:buFont typeface="Courier New" panose="02070309020205020404" pitchFamily="49" charset="0"/>
              <a:buChar char="o"/>
            </a:pPr>
            <a:r>
              <a:rPr lang="en-US" dirty="0" smtClean="0"/>
              <a:t>TSAT 14%</a:t>
            </a:r>
          </a:p>
          <a:p>
            <a:r>
              <a:rPr lang="en-US" dirty="0"/>
              <a:t>Given </a:t>
            </a:r>
            <a:r>
              <a:rPr lang="en-US" dirty="0" smtClean="0"/>
              <a:t>IV </a:t>
            </a:r>
            <a:r>
              <a:rPr lang="en-US" dirty="0" err="1" smtClean="0"/>
              <a:t>ferumoxytol</a:t>
            </a:r>
            <a:r>
              <a:rPr lang="en-US" dirty="0" smtClean="0"/>
              <a:t> 510 mg over </a:t>
            </a:r>
            <a:r>
              <a:rPr lang="en-US" dirty="0"/>
              <a:t>20 </a:t>
            </a:r>
            <a:r>
              <a:rPr lang="en-US" dirty="0" smtClean="0"/>
              <a:t>min</a:t>
            </a:r>
          </a:p>
          <a:p>
            <a:r>
              <a:rPr lang="en-US" dirty="0"/>
              <a:t>Judy reports breathing problems, light-headedness, swelling, new erythematous rash. Nurses report slowly falling BP. </a:t>
            </a:r>
          </a:p>
        </p:txBody>
      </p:sp>
    </p:spTree>
    <p:extLst>
      <p:ext uri="{BB962C8B-B14F-4D97-AF65-F5344CB8AC3E}">
        <p14:creationId xmlns:p14="http://schemas.microsoft.com/office/powerpoint/2010/main" val="18522188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“Judy”</a:t>
            </a:r>
            <a:endParaRPr lang="en-US" dirty="0"/>
          </a:p>
        </p:txBody>
      </p:sp>
      <p:sp>
        <p:nvSpPr>
          <p:cNvPr id="3" name="Content Placeholder 2"/>
          <p:cNvSpPr>
            <a:spLocks noGrp="1"/>
          </p:cNvSpPr>
          <p:nvPr>
            <p:ph idx="1"/>
          </p:nvPr>
        </p:nvSpPr>
        <p:spPr/>
        <p:txBody>
          <a:bodyPr/>
          <a:lstStyle/>
          <a:p>
            <a:pPr marL="0" indent="0">
              <a:buNone/>
            </a:pPr>
            <a:r>
              <a:rPr lang="en-US" i="1" dirty="0" smtClean="0"/>
              <a:t>What do you think is happening, and what should you do next?</a:t>
            </a:r>
          </a:p>
          <a:p>
            <a:pPr marL="457200" indent="-457200">
              <a:buFont typeface="+mj-lt"/>
              <a:buAutoNum type="alphaUcPeriod"/>
            </a:pPr>
            <a:r>
              <a:rPr lang="en-US" dirty="0" smtClean="0"/>
              <a:t>She may be getting the flu</a:t>
            </a:r>
          </a:p>
          <a:p>
            <a:pPr marL="457200" indent="-457200">
              <a:buFont typeface="+mj-lt"/>
              <a:buAutoNum type="alphaUcPeriod"/>
            </a:pPr>
            <a:r>
              <a:rPr lang="en-US" dirty="0" smtClean="0"/>
              <a:t>She is having an anaphylactic reaction</a:t>
            </a:r>
          </a:p>
          <a:p>
            <a:pPr marL="457200" indent="-457200">
              <a:buFont typeface="+mj-lt"/>
              <a:buAutoNum type="alphaUcPeriod"/>
            </a:pPr>
            <a:r>
              <a:rPr lang="en-US" dirty="0"/>
              <a:t>She is having an </a:t>
            </a:r>
            <a:r>
              <a:rPr lang="en-US" dirty="0" smtClean="0"/>
              <a:t>anaphylactoid reaction</a:t>
            </a:r>
          </a:p>
          <a:p>
            <a:pPr marL="457200" indent="-457200">
              <a:buFont typeface="+mj-lt"/>
              <a:buAutoNum type="alphaUcPeriod"/>
            </a:pPr>
            <a:r>
              <a:rPr lang="en-US" dirty="0" smtClean="0"/>
              <a:t>She is having a minor reaction to IV iron</a:t>
            </a:r>
            <a:endParaRPr lang="en-US" dirty="0"/>
          </a:p>
        </p:txBody>
      </p:sp>
    </p:spTree>
    <p:extLst>
      <p:ext uri="{BB962C8B-B14F-4D97-AF65-F5344CB8AC3E}">
        <p14:creationId xmlns:p14="http://schemas.microsoft.com/office/powerpoint/2010/main" val="16754000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Recommendations: Summary</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Development </a:t>
            </a:r>
            <a:r>
              <a:rPr lang="en-US" dirty="0"/>
              <a:t>of a methodology to objectively determine body iron stores and tissue distribution in CKD </a:t>
            </a:r>
            <a:r>
              <a:rPr lang="en-US" dirty="0" smtClean="0"/>
              <a:t>patients</a:t>
            </a:r>
            <a:r>
              <a:rPr lang="en-US" dirty="0"/>
              <a:t>.</a:t>
            </a:r>
            <a:endParaRPr lang="en-US" dirty="0" smtClean="0"/>
          </a:p>
          <a:p>
            <a:r>
              <a:rPr lang="en-US" dirty="0" smtClean="0"/>
              <a:t>Do thresholds </a:t>
            </a:r>
            <a:r>
              <a:rPr lang="en-US" dirty="0"/>
              <a:t>for increased risk of organ damage in patients with HFE hereditary </a:t>
            </a:r>
            <a:r>
              <a:rPr lang="en-US" dirty="0" smtClean="0"/>
              <a:t>hemochromatosis apply to CKD patients?</a:t>
            </a:r>
          </a:p>
          <a:p>
            <a:r>
              <a:rPr lang="en-US" dirty="0" smtClean="0"/>
              <a:t>Further clarification of the predictive value of hepcidin.</a:t>
            </a:r>
          </a:p>
          <a:p>
            <a:r>
              <a:rPr lang="en-US" dirty="0" smtClean="0"/>
              <a:t>Further studies to assess the safety and efficacy of IV iron using hard clinical endpoints.</a:t>
            </a:r>
          </a:p>
          <a:p>
            <a:r>
              <a:rPr lang="en-US" dirty="0" smtClean="0"/>
              <a:t>Observational studies of risks/benefits of IV iron in predialysis, PD, and transplant patients.</a:t>
            </a:r>
          </a:p>
          <a:p>
            <a:r>
              <a:rPr lang="en-US" dirty="0" smtClean="0"/>
              <a:t>Development of a standardized questionnaire to report any adverse reaction associated with IV iron.</a:t>
            </a:r>
          </a:p>
          <a:p>
            <a:endParaRPr lang="en-US" dirty="0"/>
          </a:p>
        </p:txBody>
      </p:sp>
    </p:spTree>
    <p:extLst>
      <p:ext uri="{BB962C8B-B14F-4D97-AF65-F5344CB8AC3E}">
        <p14:creationId xmlns:p14="http://schemas.microsoft.com/office/powerpoint/2010/main" val="3283460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Absolute Iron Deficiency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444771"/>
              </p:ext>
            </p:extLst>
          </p:nvPr>
        </p:nvGraphicFramePr>
        <p:xfrm>
          <a:off x="838200" y="2819400"/>
          <a:ext cx="7924800" cy="2021840"/>
        </p:xfrm>
        <a:graphic>
          <a:graphicData uri="http://schemas.openxmlformats.org/drawingml/2006/table">
            <a:tbl>
              <a:tblPr firstRow="1" bandRow="1">
                <a:tableStyleId>{5C22544A-7EE6-4342-B048-85BDC9FD1C3A}</a:tableStyleId>
              </a:tblPr>
              <a:tblGrid>
                <a:gridCol w="1981200"/>
                <a:gridCol w="1981200"/>
                <a:gridCol w="1981200"/>
                <a:gridCol w="1981200"/>
              </a:tblGrid>
              <a:tr h="370840">
                <a:tc>
                  <a:txBody>
                    <a:bodyPr/>
                    <a:lstStyle/>
                    <a:p>
                      <a:pPr algn="ctr"/>
                      <a:endParaRPr lang="en-US" dirty="0"/>
                    </a:p>
                  </a:txBody>
                  <a:tcPr/>
                </a:tc>
                <a:tc>
                  <a:txBody>
                    <a:bodyPr/>
                    <a:lstStyle/>
                    <a:p>
                      <a:pPr algn="ctr"/>
                      <a:r>
                        <a:rPr lang="en-US" dirty="0" smtClean="0"/>
                        <a:t>Healthy Patient</a:t>
                      </a:r>
                      <a:endParaRPr lang="en-US" dirty="0"/>
                    </a:p>
                  </a:txBody>
                  <a:tcPr/>
                </a:tc>
                <a:tc>
                  <a:txBody>
                    <a:bodyPr/>
                    <a:lstStyle/>
                    <a:p>
                      <a:pPr algn="ctr"/>
                      <a:r>
                        <a:rPr lang="en-US" dirty="0" smtClean="0"/>
                        <a:t>Non-dialysis CKD Patient</a:t>
                      </a:r>
                      <a:endParaRPr lang="en-US" dirty="0"/>
                    </a:p>
                  </a:txBody>
                  <a:tcPr/>
                </a:tc>
                <a:tc>
                  <a:txBody>
                    <a:bodyPr/>
                    <a:lstStyle/>
                    <a:p>
                      <a:pPr algn="ctr"/>
                      <a:r>
                        <a:rPr lang="en-US" dirty="0" smtClean="0"/>
                        <a:t> Hemodialysis Patient</a:t>
                      </a:r>
                    </a:p>
                  </a:txBody>
                  <a:tcPr/>
                </a:tc>
              </a:tr>
              <a:tr h="370840">
                <a:tc>
                  <a:txBody>
                    <a:bodyPr/>
                    <a:lstStyle/>
                    <a:p>
                      <a:r>
                        <a:rPr lang="en-US" b="1" dirty="0" smtClean="0"/>
                        <a:t>Daily Blood Loss</a:t>
                      </a:r>
                      <a:endParaRPr lang="en-US" b="1" dirty="0"/>
                    </a:p>
                  </a:txBody>
                  <a:tcPr/>
                </a:tc>
                <a:tc>
                  <a:txBody>
                    <a:bodyPr/>
                    <a:lstStyle/>
                    <a:p>
                      <a:pPr algn="ctr"/>
                      <a:r>
                        <a:rPr lang="en-US" dirty="0" smtClean="0"/>
                        <a:t>0.83 ml/d</a:t>
                      </a:r>
                      <a:endParaRPr lang="en-US" dirty="0"/>
                    </a:p>
                  </a:txBody>
                  <a:tcPr/>
                </a:tc>
                <a:tc>
                  <a:txBody>
                    <a:bodyPr/>
                    <a:lstStyle/>
                    <a:p>
                      <a:pPr algn="ctr"/>
                      <a:r>
                        <a:rPr lang="en-US" dirty="0" smtClean="0"/>
                        <a:t>3.2 ml/d</a:t>
                      </a:r>
                      <a:endParaRPr lang="en-US" dirty="0"/>
                    </a:p>
                  </a:txBody>
                  <a:tcPr/>
                </a:tc>
                <a:tc>
                  <a:txBody>
                    <a:bodyPr/>
                    <a:lstStyle/>
                    <a:p>
                      <a:pPr algn="ctr"/>
                      <a:r>
                        <a:rPr lang="en-US" dirty="0" smtClean="0"/>
                        <a:t>5.0 ml/d</a:t>
                      </a:r>
                      <a:endParaRPr lang="en-US" dirty="0"/>
                    </a:p>
                  </a:txBody>
                  <a:tcPr/>
                </a:tc>
              </a:tr>
              <a:tr h="370840">
                <a:tc>
                  <a:txBody>
                    <a:bodyPr/>
                    <a:lstStyle/>
                    <a:p>
                      <a:r>
                        <a:rPr lang="en-US" b="1" dirty="0" smtClean="0"/>
                        <a:t>Annual Blood Loss</a:t>
                      </a:r>
                      <a:endParaRPr lang="en-US" b="1" dirty="0"/>
                    </a:p>
                  </a:txBody>
                  <a:tcPr/>
                </a:tc>
                <a:tc>
                  <a:txBody>
                    <a:bodyPr/>
                    <a:lstStyle/>
                    <a:p>
                      <a:pPr algn="ctr"/>
                      <a:r>
                        <a:rPr lang="en-US" dirty="0" smtClean="0"/>
                        <a:t>0.3 L/yr</a:t>
                      </a:r>
                      <a:endParaRPr lang="en-US" dirty="0"/>
                    </a:p>
                  </a:txBody>
                  <a:tcPr/>
                </a:tc>
                <a:tc>
                  <a:txBody>
                    <a:bodyPr/>
                    <a:lstStyle/>
                    <a:p>
                      <a:pPr algn="ctr"/>
                      <a:r>
                        <a:rPr lang="en-US" dirty="0" smtClean="0"/>
                        <a:t>1.2 L/yr</a:t>
                      </a:r>
                      <a:endParaRPr lang="en-US" dirty="0"/>
                    </a:p>
                  </a:txBody>
                  <a:tcPr/>
                </a:tc>
                <a:tc>
                  <a:txBody>
                    <a:bodyPr/>
                    <a:lstStyle/>
                    <a:p>
                      <a:pPr algn="ctr"/>
                      <a:r>
                        <a:rPr lang="en-US" dirty="0" smtClean="0"/>
                        <a:t>2–5 L/yr</a:t>
                      </a:r>
                      <a:endParaRPr lang="en-US" dirty="0"/>
                    </a:p>
                  </a:txBody>
                  <a:tcPr/>
                </a:tc>
              </a:tr>
              <a:tr h="370840">
                <a:tc>
                  <a:txBody>
                    <a:bodyPr/>
                    <a:lstStyle/>
                    <a:p>
                      <a:r>
                        <a:rPr lang="en-US" b="1" dirty="0" smtClean="0"/>
                        <a:t>Annual Iron Loss</a:t>
                      </a:r>
                      <a:endParaRPr lang="en-US" b="1" dirty="0"/>
                    </a:p>
                  </a:txBody>
                  <a:tcPr/>
                </a:tc>
                <a:tc>
                  <a:txBody>
                    <a:bodyPr/>
                    <a:lstStyle/>
                    <a:p>
                      <a:pPr algn="ctr"/>
                      <a:r>
                        <a:rPr lang="en-US" dirty="0" smtClean="0"/>
                        <a:t>0.1 g/yr</a:t>
                      </a:r>
                      <a:endParaRPr lang="en-US" dirty="0"/>
                    </a:p>
                  </a:txBody>
                  <a:tcPr/>
                </a:tc>
                <a:tc>
                  <a:txBody>
                    <a:bodyPr/>
                    <a:lstStyle/>
                    <a:p>
                      <a:pPr algn="ctr"/>
                      <a:r>
                        <a:rPr lang="en-US" dirty="0" smtClean="0"/>
                        <a:t>0.4 g/yr</a:t>
                      </a:r>
                      <a:endParaRPr lang="en-US" dirty="0"/>
                    </a:p>
                  </a:txBody>
                  <a:tcPr/>
                </a:tc>
                <a:tc>
                  <a:txBody>
                    <a:bodyPr/>
                    <a:lstStyle/>
                    <a:p>
                      <a:pPr algn="ctr"/>
                      <a:r>
                        <a:rPr lang="en-US" dirty="0" smtClean="0"/>
                        <a:t>1–2 g/yr to </a:t>
                      </a:r>
                      <a:br>
                        <a:rPr lang="en-US" dirty="0" smtClean="0"/>
                      </a:br>
                      <a:r>
                        <a:rPr lang="en-US" dirty="0" smtClean="0"/>
                        <a:t>4–5 g/yr</a:t>
                      </a:r>
                      <a:endParaRPr lang="en-US" dirty="0"/>
                    </a:p>
                  </a:txBody>
                  <a:tcPr/>
                </a:tc>
              </a:tr>
            </a:tbl>
          </a:graphicData>
        </a:graphic>
      </p:graphicFrame>
      <p:sp>
        <p:nvSpPr>
          <p:cNvPr id="8" name="Content Placeholder 2"/>
          <p:cNvSpPr txBox="1">
            <a:spLocks/>
          </p:cNvSpPr>
          <p:nvPr/>
        </p:nvSpPr>
        <p:spPr>
          <a:xfrm>
            <a:off x="914400" y="1219201"/>
            <a:ext cx="8229600" cy="1676400"/>
          </a:xfrm>
          <a:prstGeom prst="rect">
            <a:avLst/>
          </a:prstGeom>
        </p:spPr>
        <p:txBody>
          <a:bodyPr/>
          <a:lstStyle>
            <a:lvl1pPr marL="342900" indent="-342900" algn="l" defTabSz="914400" rtl="0" eaLnBrk="1" latinLnBrk="0" hangingPunct="1">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Blood losses associated with:</a:t>
            </a:r>
            <a:r>
              <a:rPr lang="en-US" baseline="30000" dirty="0" smtClean="0"/>
              <a:t>1–3</a:t>
            </a:r>
          </a:p>
          <a:p>
            <a:pPr lvl="1"/>
            <a:r>
              <a:rPr lang="en-US" dirty="0" smtClean="0"/>
              <a:t>Laboratory tests and hospitalization</a:t>
            </a:r>
          </a:p>
          <a:p>
            <a:pPr lvl="1"/>
            <a:r>
              <a:rPr lang="en-US" dirty="0" smtClean="0"/>
              <a:t>HD (from dialyzer and access)</a:t>
            </a:r>
          </a:p>
          <a:p>
            <a:endParaRPr lang="en-US" dirty="0"/>
          </a:p>
        </p:txBody>
      </p:sp>
      <p:sp>
        <p:nvSpPr>
          <p:cNvPr id="9" name="TextBox 8"/>
          <p:cNvSpPr txBox="1"/>
          <p:nvPr/>
        </p:nvSpPr>
        <p:spPr>
          <a:xfrm>
            <a:off x="1295400" y="5308937"/>
            <a:ext cx="6858000" cy="830997"/>
          </a:xfrm>
          <a:prstGeom prst="rect">
            <a:avLst/>
          </a:prstGeom>
          <a:noFill/>
        </p:spPr>
        <p:txBody>
          <a:bodyPr wrap="square" rtlCol="0">
            <a:spAutoFit/>
          </a:bodyPr>
          <a:lstStyle/>
          <a:p>
            <a:pPr marL="228600" indent="-228600">
              <a:buAutoNum type="arabicPeriod"/>
            </a:pPr>
            <a:r>
              <a:rPr lang="en-US" sz="1200" dirty="0" smtClean="0"/>
              <a:t>Sargent JA et al. Blood Purif 2004;22:112-113.</a:t>
            </a:r>
          </a:p>
          <a:p>
            <a:pPr marL="228600" indent="-228600">
              <a:buAutoNum type="arabicPeriod"/>
            </a:pPr>
            <a:r>
              <a:rPr lang="en-US" sz="1200" dirty="0" smtClean="0"/>
              <a:t>Rosenblatt SG et al. Am J Kidney Dis 1982;1:232-236.</a:t>
            </a:r>
          </a:p>
          <a:p>
            <a:pPr marL="228600" indent="-228600">
              <a:buAutoNum type="arabicPeriod"/>
            </a:pPr>
            <a:r>
              <a:rPr lang="en-US" sz="1200" dirty="0" smtClean="0"/>
              <a:t>Wizemann V et al. Kidney Int Suppl 1983;16:S218-S220.</a:t>
            </a:r>
          </a:p>
          <a:p>
            <a:endParaRPr lang="en-US" sz="1200" dirty="0"/>
          </a:p>
        </p:txBody>
      </p:sp>
    </p:spTree>
    <p:extLst>
      <p:ext uri="{BB962C8B-B14F-4D97-AF65-F5344CB8AC3E}">
        <p14:creationId xmlns:p14="http://schemas.microsoft.com/office/powerpoint/2010/main" val="11458938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066800"/>
            <a:ext cx="8229600" cy="5181600"/>
          </a:xfrm>
        </p:spPr>
        <p:txBody>
          <a:bodyPr>
            <a:normAutofit fontScale="92500"/>
          </a:bodyPr>
          <a:lstStyle/>
          <a:p>
            <a:r>
              <a:rPr lang="en-US" dirty="0" smtClean="0"/>
              <a:t>Available </a:t>
            </a:r>
            <a:r>
              <a:rPr lang="en-US" dirty="0"/>
              <a:t>data do not allow any firm statement to be made on the potential dangers of high-dose iron use and high ferritin </a:t>
            </a:r>
            <a:r>
              <a:rPr lang="en-US" dirty="0" smtClean="0"/>
              <a:t>levels.</a:t>
            </a:r>
            <a:endParaRPr lang="en-US" dirty="0"/>
          </a:p>
          <a:p>
            <a:pPr>
              <a:spcAft>
                <a:spcPts val="0"/>
              </a:spcAft>
            </a:pPr>
            <a:r>
              <a:rPr lang="en-US" dirty="0" smtClean="0"/>
              <a:t>RCTs are needed to </a:t>
            </a:r>
            <a:r>
              <a:rPr lang="en-US" dirty="0"/>
              <a:t>assess the </a:t>
            </a:r>
            <a:r>
              <a:rPr lang="en-US" dirty="0" smtClean="0"/>
              <a:t>safety and efficacy </a:t>
            </a:r>
            <a:r>
              <a:rPr lang="en-US" dirty="0"/>
              <a:t>of IV iron </a:t>
            </a:r>
            <a:r>
              <a:rPr lang="en-US" dirty="0" smtClean="0"/>
              <a:t>therapy using hard </a:t>
            </a:r>
            <a:r>
              <a:rPr lang="en-US" dirty="0"/>
              <a:t>clinical </a:t>
            </a:r>
            <a:r>
              <a:rPr lang="en-US" dirty="0" smtClean="0"/>
              <a:t>endpoints.</a:t>
            </a:r>
          </a:p>
          <a:p>
            <a:pPr lvl="1"/>
            <a:r>
              <a:rPr lang="en-US" dirty="0" smtClean="0"/>
              <a:t>The ongoing, event-driven trial, PIVOTAL, recruiting &gt; 2000 HD patients across 50 sites in UK, randomized to a high and low IV iron regimen (planned follow-up of 2-4 years) will help  to fill this gap of evidence.</a:t>
            </a:r>
          </a:p>
          <a:p>
            <a:r>
              <a:rPr lang="en-US" dirty="0" smtClean="0"/>
              <a:t>There is consensus that further studies are needed to determine the clinical relevance of iron therapy beyond stimulation of erythropoiesis in CKD such as in patients with congestive heart failure, pulmonary arterial hypertension, restless leg syndrome and premenopausal women with low ferritin.</a:t>
            </a:r>
          </a:p>
          <a:p>
            <a:r>
              <a:rPr lang="en-US" dirty="0" smtClean="0"/>
              <a:t>Meanwhile, nephrologists </a:t>
            </a:r>
            <a:r>
              <a:rPr lang="en-US" dirty="0"/>
              <a:t>would do well to recognize the benefits and limitations of IV iron </a:t>
            </a:r>
            <a:r>
              <a:rPr lang="en-US" dirty="0" smtClean="0"/>
              <a:t>therapy.</a:t>
            </a:r>
            <a:endParaRPr lang="en-US" dirty="0"/>
          </a:p>
        </p:txBody>
      </p:sp>
    </p:spTree>
    <p:extLst>
      <p:ext uri="{BB962C8B-B14F-4D97-AF65-F5344CB8AC3E}">
        <p14:creationId xmlns:p14="http://schemas.microsoft.com/office/powerpoint/2010/main" val="40760212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for_Fresenius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7620000" cy="1001598"/>
          </a:xfrm>
          <a:prstGeom prst="rect">
            <a:avLst/>
          </a:prstGeom>
        </p:spPr>
      </p:pic>
      <p:sp>
        <p:nvSpPr>
          <p:cNvPr id="7" name="Title 1"/>
          <p:cNvSpPr txBox="1">
            <a:spLocks/>
          </p:cNvSpPr>
          <p:nvPr/>
        </p:nvSpPr>
        <p:spPr>
          <a:xfrm>
            <a:off x="457200" y="1219200"/>
            <a:ext cx="8229600" cy="1143000"/>
          </a:xfrm>
          <a:prstGeom prst="rect">
            <a:avLst/>
          </a:prstGeom>
        </p:spPr>
        <p:txBody>
          <a:bodyPr/>
          <a:lstStyle>
            <a:lvl1pPr algn="ctr">
              <a:spcBef>
                <a:spcPct val="0"/>
              </a:spcBef>
              <a:buNone/>
              <a:defRPr sz="4000" cap="small">
                <a:solidFill>
                  <a:srgbClr val="2C62A9"/>
                </a:solidFill>
                <a:latin typeface="+mj-lt"/>
                <a:ea typeface="+mj-ea"/>
                <a:cs typeface="+mj-cs"/>
              </a:defRPr>
            </a:lvl1pPr>
          </a:lstStyle>
          <a:p>
            <a:r>
              <a:rPr lang="en-US" dirty="0" smtClean="0"/>
              <a:t>Supported by an Unrestricted Educational Grant from</a:t>
            </a:r>
            <a:endParaRPr lang="en-US" dirty="0"/>
          </a:p>
        </p:txBody>
      </p:sp>
    </p:spTree>
    <p:extLst>
      <p:ext uri="{BB962C8B-B14F-4D97-AF65-F5344CB8AC3E}">
        <p14:creationId xmlns:p14="http://schemas.microsoft.com/office/powerpoint/2010/main" val="1065438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Absolute Iron Deficiency</a:t>
            </a:r>
            <a:endParaRPr lang="en-US" dirty="0"/>
          </a:p>
        </p:txBody>
      </p:sp>
      <p:sp>
        <p:nvSpPr>
          <p:cNvPr id="5" name="Content Placeholder 4"/>
          <p:cNvSpPr>
            <a:spLocks noGrp="1"/>
          </p:cNvSpPr>
          <p:nvPr>
            <p:ph idx="1"/>
          </p:nvPr>
        </p:nvSpPr>
        <p:spPr>
          <a:xfrm>
            <a:off x="457200" y="1447800"/>
            <a:ext cx="8229600" cy="2743199"/>
          </a:xfrm>
        </p:spPr>
        <p:txBody>
          <a:bodyPr/>
          <a:lstStyle/>
          <a:p>
            <a:r>
              <a:rPr lang="en-US" dirty="0"/>
              <a:t>GI losses due to anticoagulant or antiplatelet drugs.</a:t>
            </a:r>
          </a:p>
          <a:p>
            <a:r>
              <a:rPr lang="en-US" dirty="0"/>
              <a:t>Reduced iron absorption due to </a:t>
            </a:r>
            <a:r>
              <a:rPr lang="en-US" dirty="0" smtClean="0"/>
              <a:t>medications (e.g., proton pump inhibitors and phosphate binders).</a:t>
            </a:r>
          </a:p>
          <a:p>
            <a:r>
              <a:rPr lang="en-US" dirty="0" smtClean="0"/>
              <a:t>Reduced iron absorption due to increased hepcidin levels.</a:t>
            </a:r>
            <a:endParaRPr lang="en-US" dirty="0"/>
          </a:p>
          <a:p>
            <a:r>
              <a:rPr lang="en-US" dirty="0"/>
              <a:t>Reduced iron intake due to poor appetite, diet, and </a:t>
            </a:r>
            <a:r>
              <a:rPr lang="en-US" dirty="0" smtClean="0"/>
              <a:t>malnutrition.</a:t>
            </a:r>
            <a:endParaRPr lang="en-US" dirty="0"/>
          </a:p>
        </p:txBody>
      </p:sp>
    </p:spTree>
    <p:extLst>
      <p:ext uri="{BB962C8B-B14F-4D97-AF65-F5344CB8AC3E}">
        <p14:creationId xmlns:p14="http://schemas.microsoft.com/office/powerpoint/2010/main" val="3686353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Functional Iron Deficiency</a:t>
            </a:r>
            <a:endParaRPr lang="en-US" dirty="0"/>
          </a:p>
        </p:txBody>
      </p:sp>
      <p:sp>
        <p:nvSpPr>
          <p:cNvPr id="3" name="Content Placeholder 2"/>
          <p:cNvSpPr>
            <a:spLocks noGrp="1"/>
          </p:cNvSpPr>
          <p:nvPr>
            <p:ph idx="1"/>
          </p:nvPr>
        </p:nvSpPr>
        <p:spPr/>
        <p:txBody>
          <a:bodyPr/>
          <a:lstStyle/>
          <a:p>
            <a:r>
              <a:rPr lang="en-US" dirty="0" smtClean="0"/>
              <a:t>Inflammation results in: </a:t>
            </a:r>
            <a:endParaRPr lang="en-US" dirty="0"/>
          </a:p>
          <a:p>
            <a:pPr lvl="1"/>
            <a:r>
              <a:rPr lang="en-US" dirty="0" smtClean="0"/>
              <a:t>Sequestration of iron within reticuloendothelial system (RES).</a:t>
            </a:r>
          </a:p>
          <a:p>
            <a:pPr lvl="1"/>
            <a:r>
              <a:rPr lang="en-US" dirty="0" smtClean="0"/>
              <a:t>Reduced total iron binding capacity.</a:t>
            </a:r>
          </a:p>
          <a:p>
            <a:pPr lvl="1"/>
            <a:r>
              <a:rPr lang="en-US" dirty="0" smtClean="0"/>
              <a:t>Lowered absolute amount iron available for erythropoiesis.</a:t>
            </a:r>
          </a:p>
          <a:p>
            <a:pPr marL="457200" lvl="1" indent="0">
              <a:buNone/>
            </a:pPr>
            <a:endParaRPr lang="en-US" dirty="0" smtClean="0"/>
          </a:p>
          <a:p>
            <a:pPr marL="457200" lvl="1" indent="0">
              <a:buNone/>
            </a:pPr>
            <a:r>
              <a:rPr lang="en-US" dirty="0" smtClean="0"/>
              <a:t>ESAs can create increased demand for iron and worsen iron availability in chronically inflamed patients.</a:t>
            </a:r>
          </a:p>
          <a:p>
            <a:endParaRPr lang="en-US" dirty="0" smtClean="0"/>
          </a:p>
        </p:txBody>
      </p:sp>
    </p:spTree>
    <p:extLst>
      <p:ext uri="{BB962C8B-B14F-4D97-AF65-F5344CB8AC3E}">
        <p14:creationId xmlns:p14="http://schemas.microsoft.com/office/powerpoint/2010/main" val="3670400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Iron Deficiency</a:t>
            </a:r>
            <a:endParaRPr lang="en-US" dirty="0"/>
          </a:p>
        </p:txBody>
      </p:sp>
      <p:sp>
        <p:nvSpPr>
          <p:cNvPr id="3" name="Content Placeholder 2"/>
          <p:cNvSpPr>
            <a:spLocks noGrp="1"/>
          </p:cNvSpPr>
          <p:nvPr>
            <p:ph idx="1"/>
          </p:nvPr>
        </p:nvSpPr>
        <p:spPr>
          <a:xfrm>
            <a:off x="457200" y="1189037"/>
            <a:ext cx="8229600" cy="4525963"/>
          </a:xfrm>
        </p:spPr>
        <p:txBody>
          <a:bodyPr>
            <a:normAutofit lnSpcReduction="10000"/>
          </a:bodyPr>
          <a:lstStyle/>
          <a:p>
            <a:r>
              <a:rPr lang="en-US" dirty="0" smtClean="0"/>
              <a:t>Both ferritin and TSAT have shortcomings when used to assess iron status.</a:t>
            </a:r>
          </a:p>
          <a:p>
            <a:r>
              <a:rPr lang="en-US" dirty="0" smtClean="0"/>
              <a:t>Ferritin 200 µg/l is frequently used as a cutoff value in dialysis patients.</a:t>
            </a:r>
          </a:p>
          <a:p>
            <a:r>
              <a:rPr lang="en-US" dirty="0" smtClean="0"/>
              <a:t>Although evidence is limited, TSAT &lt;20% generally indicates absolute iron defiency.</a:t>
            </a:r>
            <a:r>
              <a:rPr lang="en-US" baseline="30000" dirty="0" smtClean="0"/>
              <a:t>1</a:t>
            </a:r>
            <a:r>
              <a:rPr lang="en-US" dirty="0" smtClean="0"/>
              <a:t> However, TSAT &gt;20% does not exclude this condition.</a:t>
            </a:r>
          </a:p>
          <a:p>
            <a:r>
              <a:rPr lang="en-US" dirty="0" smtClean="0"/>
              <a:t>In CKD patients, ferritin and TSAT should be used together.</a:t>
            </a:r>
            <a:r>
              <a:rPr lang="en-US" baseline="30000" dirty="0" smtClean="0"/>
              <a:t>1,2</a:t>
            </a:r>
          </a:p>
          <a:p>
            <a:r>
              <a:rPr lang="en-US" dirty="0" smtClean="0"/>
              <a:t>Percentage </a:t>
            </a:r>
            <a:r>
              <a:rPr lang="en-US" dirty="0"/>
              <a:t>of hypochromic red cells and reticulocyte Hb content can indicate inadequate iron supply, but the method is not practical for wide adoption</a:t>
            </a:r>
            <a:r>
              <a:rPr lang="en-US" dirty="0" smtClean="0"/>
              <a:t>.</a:t>
            </a:r>
            <a:endParaRPr lang="en-US" dirty="0"/>
          </a:p>
        </p:txBody>
      </p:sp>
      <p:sp>
        <p:nvSpPr>
          <p:cNvPr id="4" name="TextBox 3"/>
          <p:cNvSpPr txBox="1"/>
          <p:nvPr/>
        </p:nvSpPr>
        <p:spPr>
          <a:xfrm>
            <a:off x="1295400" y="5791200"/>
            <a:ext cx="7467600" cy="461665"/>
          </a:xfrm>
          <a:prstGeom prst="rect">
            <a:avLst/>
          </a:prstGeom>
          <a:noFill/>
        </p:spPr>
        <p:txBody>
          <a:bodyPr wrap="square" rtlCol="0">
            <a:spAutoFit/>
          </a:bodyPr>
          <a:lstStyle/>
          <a:p>
            <a:pPr marL="228600" indent="-228600">
              <a:buAutoNum type="arabicPeriod"/>
            </a:pPr>
            <a:r>
              <a:rPr lang="en-US" sz="1200" dirty="0" smtClean="0"/>
              <a:t>KDIGO </a:t>
            </a:r>
            <a:r>
              <a:rPr lang="en-US" sz="1200" dirty="0"/>
              <a:t>Clinical Practice Guideline for Anemia in Chronic </a:t>
            </a:r>
            <a:r>
              <a:rPr lang="en-US" sz="1200" dirty="0" smtClean="0"/>
              <a:t>Kidney Disease. </a:t>
            </a:r>
            <a:r>
              <a:rPr lang="hu-HU" sz="1200" dirty="0" smtClean="0"/>
              <a:t>Kidney </a:t>
            </a:r>
            <a:r>
              <a:rPr lang="hu-HU" sz="1200" dirty="0"/>
              <a:t>Int Suppl. 2012;2:279–335</a:t>
            </a:r>
            <a:r>
              <a:rPr lang="hu-HU" sz="1200" dirty="0" smtClean="0"/>
              <a:t>.</a:t>
            </a:r>
          </a:p>
          <a:p>
            <a:pPr marL="228600" indent="-228600">
              <a:buAutoNum type="arabicPeriod"/>
            </a:pPr>
            <a:r>
              <a:rPr lang="hu-HU" sz="1200" dirty="0" smtClean="0"/>
              <a:t>NICE Guideline No. 8, 2015.</a:t>
            </a:r>
            <a:endParaRPr lang="en-US" sz="1200" dirty="0"/>
          </a:p>
        </p:txBody>
      </p:sp>
    </p:spTree>
    <p:extLst>
      <p:ext uri="{BB962C8B-B14F-4D97-AF65-F5344CB8AC3E}">
        <p14:creationId xmlns:p14="http://schemas.microsoft.com/office/powerpoint/2010/main" val="554214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Dosing</a:t>
            </a:r>
            <a:endParaRPr lang="en-US" dirty="0"/>
          </a:p>
        </p:txBody>
      </p:sp>
      <p:sp>
        <p:nvSpPr>
          <p:cNvPr id="3" name="Content Placeholder 2"/>
          <p:cNvSpPr>
            <a:spLocks noGrp="1"/>
          </p:cNvSpPr>
          <p:nvPr>
            <p:ph idx="1"/>
          </p:nvPr>
        </p:nvSpPr>
        <p:spPr/>
        <p:txBody>
          <a:bodyPr/>
          <a:lstStyle/>
          <a:p>
            <a:r>
              <a:rPr lang="en-US" dirty="0" smtClean="0"/>
              <a:t>Precise dosing to correct iron deficiency is uncertain, since the true amount of iron loss is unknown.</a:t>
            </a:r>
          </a:p>
          <a:p>
            <a:r>
              <a:rPr lang="en-US" dirty="0" smtClean="0"/>
              <a:t>In general, IV iron doses &gt;3 g/</a:t>
            </a:r>
            <a:r>
              <a:rPr lang="en-US" dirty="0" err="1" smtClean="0"/>
              <a:t>yr</a:t>
            </a:r>
            <a:r>
              <a:rPr lang="en-US" dirty="0" smtClean="0"/>
              <a:t> are </a:t>
            </a:r>
            <a:r>
              <a:rPr lang="en-US" dirty="0"/>
              <a:t>likely to </a:t>
            </a:r>
            <a:r>
              <a:rPr lang="en-US" dirty="0" smtClean="0"/>
              <a:t>be associated </a:t>
            </a:r>
            <a:r>
              <a:rPr lang="en-US" dirty="0"/>
              <a:t>with an increased risk of exceeding the </a:t>
            </a:r>
            <a:r>
              <a:rPr lang="en-US" dirty="0" smtClean="0"/>
              <a:t>ongoing iron </a:t>
            </a:r>
            <a:r>
              <a:rPr lang="en-US" dirty="0"/>
              <a:t>loss and inducing positive iron </a:t>
            </a:r>
            <a:r>
              <a:rPr lang="en-US" dirty="0" smtClean="0"/>
              <a:t>balance.</a:t>
            </a:r>
          </a:p>
          <a:p>
            <a:r>
              <a:rPr lang="en-US" dirty="0" smtClean="0"/>
              <a:t>The consequences </a:t>
            </a:r>
            <a:r>
              <a:rPr lang="en-US" dirty="0"/>
              <a:t>of applying IV iron in excess of ongoing losses remain </a:t>
            </a:r>
            <a:r>
              <a:rPr lang="en-US" dirty="0" smtClean="0"/>
              <a:t>unknown.</a:t>
            </a:r>
          </a:p>
          <a:p>
            <a:r>
              <a:rPr lang="en-US" dirty="0" smtClean="0"/>
              <a:t>Higher IV iron requirements should prompt investigation of increased losses (especially GI).</a:t>
            </a:r>
            <a:endParaRPr lang="en-US" dirty="0"/>
          </a:p>
        </p:txBody>
      </p:sp>
    </p:spTree>
    <p:extLst>
      <p:ext uri="{BB962C8B-B14F-4D97-AF65-F5344CB8AC3E}">
        <p14:creationId xmlns:p14="http://schemas.microsoft.com/office/powerpoint/2010/main" val="24853337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6946</Words>
  <Application>Microsoft Macintosh PowerPoint</Application>
  <PresentationFormat>On-screen Show (4:3)</PresentationFormat>
  <Paragraphs>495</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DISCLAIMER</vt:lpstr>
      <vt:lpstr>PowerPoint Presentation</vt:lpstr>
      <vt:lpstr>Causes of Absolute Iron Deficiency</vt:lpstr>
      <vt:lpstr>Causes of Absolute Iron Deficiency</vt:lpstr>
      <vt:lpstr>Causes of Functional Iron Deficiency</vt:lpstr>
      <vt:lpstr>Measuring Iron Deficiency</vt:lpstr>
      <vt:lpstr>Iron Dosing</vt:lpstr>
      <vt:lpstr>Iron Deposition in the Liver</vt:lpstr>
      <vt:lpstr>Iron Compartmentalization in the Body</vt:lpstr>
      <vt:lpstr>Defining Iron Overload</vt:lpstr>
      <vt:lpstr>Assessing Iron Overload</vt:lpstr>
      <vt:lpstr>Ferritin: Assessing Iron Overload</vt:lpstr>
      <vt:lpstr>MRI: Assessing Iron Overload</vt:lpstr>
      <vt:lpstr>Iron Overload: Hematological Disorders</vt:lpstr>
      <vt:lpstr>Organ Toxicity Induced by Iron Overload</vt:lpstr>
      <vt:lpstr>Case Study: “Barry”</vt:lpstr>
      <vt:lpstr>Case Study: “Barry”</vt:lpstr>
      <vt:lpstr>PowerPoint Presentation</vt:lpstr>
      <vt:lpstr>Oxidative Stress in CKD</vt:lpstr>
      <vt:lpstr>IV Iron, Oxidative Stress, and CV Risk</vt:lpstr>
      <vt:lpstr>Hepcidin and CV Risk</vt:lpstr>
      <vt:lpstr>Ferritin as a Risk Factor</vt:lpstr>
      <vt:lpstr>Antioxidants and Iron Supplementation</vt:lpstr>
      <vt:lpstr>Case Study: “John”</vt:lpstr>
      <vt:lpstr>Case Study: “John”</vt:lpstr>
      <vt:lpstr>PowerPoint Presentation</vt:lpstr>
      <vt:lpstr>IV Iron: Infection Risk in HD Patients</vt:lpstr>
      <vt:lpstr>IV Iron in HD: Infection-Related Outcomes</vt:lpstr>
      <vt:lpstr>IV Iron in HD: Infection-Related Outcomes</vt:lpstr>
      <vt:lpstr>IV Iron in HD: Infection-Related Outcomes</vt:lpstr>
      <vt:lpstr>Studies in PD and Nondialysis Patients</vt:lpstr>
      <vt:lpstr>REVOKE Study</vt:lpstr>
      <vt:lpstr>FIND-CKD Study</vt:lpstr>
      <vt:lpstr>Existing Evidence: Inconclusive</vt:lpstr>
      <vt:lpstr>Case Study: “Tammy”</vt:lpstr>
      <vt:lpstr>Case Study: “Tammy”</vt:lpstr>
      <vt:lpstr>PowerPoint Presentation</vt:lpstr>
      <vt:lpstr>Hypersensitivity Reactions to IV Iron</vt:lpstr>
      <vt:lpstr>Classification of Hypersensitivity Reactions</vt:lpstr>
      <vt:lpstr>Severe Hypersensitivity Reactions</vt:lpstr>
      <vt:lpstr>Possible Risk Factors for Hypersensitivity</vt:lpstr>
      <vt:lpstr>Minor Reactions</vt:lpstr>
      <vt:lpstr>Management of Hypersensitivity</vt:lpstr>
      <vt:lpstr>Suggested Management of Reactions to IV Iron</vt:lpstr>
      <vt:lpstr>Case Study: “Judy”</vt:lpstr>
      <vt:lpstr>Case Study: “Judy”</vt:lpstr>
      <vt:lpstr>Research Recommendations: Summary</vt:lpstr>
      <vt:lpstr>Conclusions</vt:lpstr>
      <vt:lpstr>PowerPoint Presentation</vt:lpstr>
    </vt:vector>
  </TitlesOfParts>
  <Company>National Kidney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Schuessler</dc:creator>
  <cp:lastModifiedBy>tanya</cp:lastModifiedBy>
  <cp:revision>632</cp:revision>
  <cp:lastPrinted>2016-04-27T04:20:44Z</cp:lastPrinted>
  <dcterms:created xsi:type="dcterms:W3CDTF">2013-05-28T20:39:55Z</dcterms:created>
  <dcterms:modified xsi:type="dcterms:W3CDTF">2016-05-21T08:47:40Z</dcterms:modified>
</cp:coreProperties>
</file>