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4"/>
    <p:sldMasterId id="2147483663" r:id="rId5"/>
  </p:sldMasterIdLst>
  <p:notesMasterIdLst>
    <p:notesMasterId r:id="rId66"/>
  </p:notesMasterIdLst>
  <p:handoutMasterIdLst>
    <p:handoutMasterId r:id="rId67"/>
  </p:handoutMasterIdLst>
  <p:sldIdLst>
    <p:sldId id="263" r:id="rId6"/>
    <p:sldId id="268" r:id="rId7"/>
    <p:sldId id="259" r:id="rId8"/>
    <p:sldId id="260" r:id="rId9"/>
    <p:sldId id="3535" r:id="rId10"/>
    <p:sldId id="3515" r:id="rId11"/>
    <p:sldId id="6078" r:id="rId12"/>
    <p:sldId id="3516" r:id="rId13"/>
    <p:sldId id="3517" r:id="rId14"/>
    <p:sldId id="3536" r:id="rId15"/>
    <p:sldId id="3518" r:id="rId16"/>
    <p:sldId id="292" r:id="rId17"/>
    <p:sldId id="272" r:id="rId18"/>
    <p:sldId id="275" r:id="rId19"/>
    <p:sldId id="6069" r:id="rId20"/>
    <p:sldId id="6070" r:id="rId21"/>
    <p:sldId id="6071" r:id="rId22"/>
    <p:sldId id="6072" r:id="rId23"/>
    <p:sldId id="6079" r:id="rId24"/>
    <p:sldId id="6065" r:id="rId25"/>
    <p:sldId id="277" r:id="rId26"/>
    <p:sldId id="6146" r:id="rId27"/>
    <p:sldId id="6147" r:id="rId28"/>
    <p:sldId id="306" r:id="rId29"/>
    <p:sldId id="301" r:id="rId30"/>
    <p:sldId id="6081" r:id="rId31"/>
    <p:sldId id="281" r:id="rId32"/>
    <p:sldId id="270" r:id="rId33"/>
    <p:sldId id="6082" r:id="rId34"/>
    <p:sldId id="6073" r:id="rId35"/>
    <p:sldId id="352" r:id="rId36"/>
    <p:sldId id="6145" r:id="rId37"/>
    <p:sldId id="304" r:id="rId38"/>
    <p:sldId id="305" r:id="rId39"/>
    <p:sldId id="6074" r:id="rId40"/>
    <p:sldId id="3522" r:id="rId41"/>
    <p:sldId id="376" r:id="rId42"/>
    <p:sldId id="6152" r:id="rId43"/>
    <p:sldId id="380" r:id="rId44"/>
    <p:sldId id="6143" r:id="rId45"/>
    <p:sldId id="6060" r:id="rId46"/>
    <p:sldId id="384" r:id="rId47"/>
    <p:sldId id="6075" r:id="rId48"/>
    <p:sldId id="6088" r:id="rId49"/>
    <p:sldId id="6087" r:id="rId50"/>
    <p:sldId id="311" r:id="rId51"/>
    <p:sldId id="6089" r:id="rId52"/>
    <p:sldId id="6090" r:id="rId53"/>
    <p:sldId id="6061" r:id="rId54"/>
    <p:sldId id="381" r:id="rId55"/>
    <p:sldId id="3529" r:id="rId56"/>
    <p:sldId id="6077" r:id="rId57"/>
    <p:sldId id="6141" r:id="rId58"/>
    <p:sldId id="6151" r:id="rId59"/>
    <p:sldId id="6149" r:id="rId60"/>
    <p:sldId id="6150" r:id="rId61"/>
    <p:sldId id="6063" r:id="rId62"/>
    <p:sldId id="6091" r:id="rId63"/>
    <p:sldId id="6148" r:id="rId64"/>
    <p:sldId id="353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arley" initials="AE" lastIdx="10" clrIdx="0">
    <p:extLst>
      <p:ext uri="{19B8F6BF-5375-455C-9EA6-DF929625EA0E}">
        <p15:presenceInfo xmlns:p15="http://schemas.microsoft.com/office/powerpoint/2012/main" userId="ee4f607c24677377" providerId="Windows Live"/>
      </p:ext>
    </p:extLst>
  </p:cmAuthor>
  <p:cmAuthor id="2" name="Peter Rossing" initials="PR" lastIdx="2" clrIdx="1">
    <p:extLst>
      <p:ext uri="{19B8F6BF-5375-455C-9EA6-DF929625EA0E}">
        <p15:presenceInfo xmlns:p15="http://schemas.microsoft.com/office/powerpoint/2012/main" userId="S::peter.rossing@regionh.dk::255fb2cb-8631-4751-a8bf-76bff5e10c9b" providerId="AD"/>
      </p:ext>
    </p:extLst>
  </p:cmAuthor>
  <p:cmAuthor id="3" name="Hans Mann" initials="HM"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11A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4" autoAdjust="0"/>
    <p:restoredTop sz="95256" autoAdjust="0"/>
  </p:normalViewPr>
  <p:slideViewPr>
    <p:cSldViewPr snapToGrid="0" showGuides="1">
      <p:cViewPr varScale="1">
        <p:scale>
          <a:sx n="108" d="100"/>
          <a:sy n="108" d="100"/>
        </p:scale>
        <p:origin x="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622C9B-9FB8-4C2D-BEE2-15BB5E008C23}" type="datetimeFigureOut">
              <a:rPr lang="en-GB" smtClean="0"/>
              <a:t>16/09/2021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97F96B-4099-4867-8102-C31C6DC2C06C}" type="slidenum">
              <a:rPr lang="en-GB" smtClean="0"/>
              <a:t>‹#›</a:t>
            </a:fld>
            <a:endParaRPr lang="en-GB" dirty="0"/>
          </a:p>
        </p:txBody>
      </p:sp>
    </p:spTree>
    <p:extLst>
      <p:ext uri="{BB962C8B-B14F-4D97-AF65-F5344CB8AC3E}">
        <p14:creationId xmlns:p14="http://schemas.microsoft.com/office/powerpoint/2010/main" val="241652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F582E-B2D3-45DA-8CA2-6142E7B2A612}"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87D3E-D0F1-4C58-8415-2E822DB887AB}" type="slidenum">
              <a:rPr lang="en-US" smtClean="0"/>
              <a:t>‹#›</a:t>
            </a:fld>
            <a:endParaRPr lang="en-US" dirty="0"/>
          </a:p>
        </p:txBody>
      </p:sp>
    </p:spTree>
    <p:extLst>
      <p:ext uri="{BB962C8B-B14F-4D97-AF65-F5344CB8AC3E}">
        <p14:creationId xmlns:p14="http://schemas.microsoft.com/office/powerpoint/2010/main" val="125733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1</a:t>
            </a:fld>
            <a:endParaRPr lang="en-US" dirty="0"/>
          </a:p>
        </p:txBody>
      </p:sp>
    </p:spTree>
    <p:extLst>
      <p:ext uri="{BB962C8B-B14F-4D97-AF65-F5344CB8AC3E}">
        <p14:creationId xmlns:p14="http://schemas.microsoft.com/office/powerpoint/2010/main" val="64814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B0CFF-B7FF-BD4E-8C44-AB490B4B2B65}" type="slidenum">
              <a:rPr lang="en-US" smtClean="0"/>
              <a:t>20</a:t>
            </a:fld>
            <a:endParaRPr lang="en-US" dirty="0"/>
          </a:p>
        </p:txBody>
      </p:sp>
    </p:spTree>
    <p:extLst>
      <p:ext uri="{BB962C8B-B14F-4D97-AF65-F5344CB8AC3E}">
        <p14:creationId xmlns:p14="http://schemas.microsoft.com/office/powerpoint/2010/main" val="185725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21</a:t>
            </a:fld>
            <a:endParaRPr lang="en-US" dirty="0"/>
          </a:p>
        </p:txBody>
      </p:sp>
    </p:spTree>
    <p:extLst>
      <p:ext uri="{BB962C8B-B14F-4D97-AF65-F5344CB8AC3E}">
        <p14:creationId xmlns:p14="http://schemas.microsoft.com/office/powerpoint/2010/main" val="29416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1" name="Google Shape;2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7" name="Google Shape;2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0" name="Google Shape;3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36</a:t>
            </a:fld>
            <a:endParaRPr lang="en-US" dirty="0"/>
          </a:p>
        </p:txBody>
      </p:sp>
    </p:spTree>
    <p:extLst>
      <p:ext uri="{BB962C8B-B14F-4D97-AF65-F5344CB8AC3E}">
        <p14:creationId xmlns:p14="http://schemas.microsoft.com/office/powerpoint/2010/main" val="52822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37</a:t>
            </a:fld>
            <a:endParaRPr lang="en-US" dirty="0"/>
          </a:p>
        </p:txBody>
      </p:sp>
    </p:spTree>
    <p:extLst>
      <p:ext uri="{BB962C8B-B14F-4D97-AF65-F5344CB8AC3E}">
        <p14:creationId xmlns:p14="http://schemas.microsoft.com/office/powerpoint/2010/main" val="145870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39</a:t>
            </a:fld>
            <a:endParaRPr lang="en-US" dirty="0"/>
          </a:p>
        </p:txBody>
      </p:sp>
    </p:spTree>
    <p:extLst>
      <p:ext uri="{BB962C8B-B14F-4D97-AF65-F5344CB8AC3E}">
        <p14:creationId xmlns:p14="http://schemas.microsoft.com/office/powerpoint/2010/main" val="122980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40</a:t>
            </a:fld>
            <a:endParaRPr lang="en-US" dirty="0"/>
          </a:p>
        </p:txBody>
      </p:sp>
    </p:spTree>
    <p:extLst>
      <p:ext uri="{BB962C8B-B14F-4D97-AF65-F5344CB8AC3E}">
        <p14:creationId xmlns:p14="http://schemas.microsoft.com/office/powerpoint/2010/main" val="127105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42</a:t>
            </a:fld>
            <a:endParaRPr lang="en-US" dirty="0"/>
          </a:p>
        </p:txBody>
      </p:sp>
    </p:spTree>
    <p:extLst>
      <p:ext uri="{BB962C8B-B14F-4D97-AF65-F5344CB8AC3E}">
        <p14:creationId xmlns:p14="http://schemas.microsoft.com/office/powerpoint/2010/main" val="42054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44</a:t>
            </a:fld>
            <a:endParaRPr lang="en-US" dirty="0"/>
          </a:p>
        </p:txBody>
      </p:sp>
    </p:spTree>
    <p:extLst>
      <p:ext uri="{BB962C8B-B14F-4D97-AF65-F5344CB8AC3E}">
        <p14:creationId xmlns:p14="http://schemas.microsoft.com/office/powerpoint/2010/main" val="2612295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47</a:t>
            </a:fld>
            <a:endParaRPr lang="en-US" dirty="0"/>
          </a:p>
        </p:txBody>
      </p:sp>
    </p:spTree>
    <p:extLst>
      <p:ext uri="{BB962C8B-B14F-4D97-AF65-F5344CB8AC3E}">
        <p14:creationId xmlns:p14="http://schemas.microsoft.com/office/powerpoint/2010/main" val="419781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50</a:t>
            </a:fld>
            <a:endParaRPr lang="en-US" dirty="0"/>
          </a:p>
        </p:txBody>
      </p:sp>
    </p:spTree>
    <p:extLst>
      <p:ext uri="{BB962C8B-B14F-4D97-AF65-F5344CB8AC3E}">
        <p14:creationId xmlns:p14="http://schemas.microsoft.com/office/powerpoint/2010/main" val="64684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51</a:t>
            </a:fld>
            <a:endParaRPr lang="en-US" dirty="0"/>
          </a:p>
        </p:txBody>
      </p:sp>
    </p:spTree>
    <p:extLst>
      <p:ext uri="{BB962C8B-B14F-4D97-AF65-F5344CB8AC3E}">
        <p14:creationId xmlns:p14="http://schemas.microsoft.com/office/powerpoint/2010/main" val="3796691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53</a:t>
            </a:fld>
            <a:endParaRPr lang="en-US" dirty="0"/>
          </a:p>
        </p:txBody>
      </p:sp>
    </p:spTree>
    <p:extLst>
      <p:ext uri="{BB962C8B-B14F-4D97-AF65-F5344CB8AC3E}">
        <p14:creationId xmlns:p14="http://schemas.microsoft.com/office/powerpoint/2010/main" val="748260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55</a:t>
            </a:fld>
            <a:endParaRPr lang="en-US" dirty="0"/>
          </a:p>
        </p:txBody>
      </p:sp>
    </p:spTree>
    <p:extLst>
      <p:ext uri="{BB962C8B-B14F-4D97-AF65-F5344CB8AC3E}">
        <p14:creationId xmlns:p14="http://schemas.microsoft.com/office/powerpoint/2010/main" val="4165481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57</a:t>
            </a:fld>
            <a:endParaRPr lang="en-US" dirty="0"/>
          </a:p>
        </p:txBody>
      </p:sp>
    </p:spTree>
    <p:extLst>
      <p:ext uri="{BB962C8B-B14F-4D97-AF65-F5344CB8AC3E}">
        <p14:creationId xmlns:p14="http://schemas.microsoft.com/office/powerpoint/2010/main" val="2439941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59</a:t>
            </a:fld>
            <a:endParaRPr lang="en-US" dirty="0"/>
          </a:p>
        </p:txBody>
      </p:sp>
    </p:spTree>
    <p:extLst>
      <p:ext uri="{BB962C8B-B14F-4D97-AF65-F5344CB8AC3E}">
        <p14:creationId xmlns:p14="http://schemas.microsoft.com/office/powerpoint/2010/main" val="402638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11</a:t>
            </a:fld>
            <a:endParaRPr lang="en-US" dirty="0"/>
          </a:p>
        </p:txBody>
      </p:sp>
    </p:spTree>
    <p:extLst>
      <p:ext uri="{BB962C8B-B14F-4D97-AF65-F5344CB8AC3E}">
        <p14:creationId xmlns:p14="http://schemas.microsoft.com/office/powerpoint/2010/main" val="106954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14</a:t>
            </a:fld>
            <a:endParaRPr lang="en-US" dirty="0"/>
          </a:p>
        </p:txBody>
      </p:sp>
    </p:spTree>
    <p:extLst>
      <p:ext uri="{BB962C8B-B14F-4D97-AF65-F5344CB8AC3E}">
        <p14:creationId xmlns:p14="http://schemas.microsoft.com/office/powerpoint/2010/main" val="191569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87D3E-D0F1-4C58-8415-2E822DB887AB}" type="slidenum">
              <a:rPr lang="en-US" smtClean="0"/>
              <a:t>15</a:t>
            </a:fld>
            <a:endParaRPr lang="en-US" dirty="0"/>
          </a:p>
        </p:txBody>
      </p:sp>
    </p:spTree>
    <p:extLst>
      <p:ext uri="{BB962C8B-B14F-4D97-AF65-F5344CB8AC3E}">
        <p14:creationId xmlns:p14="http://schemas.microsoft.com/office/powerpoint/2010/main" val="90276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87D3E-D0F1-4C58-8415-2E822DB887AB}" type="slidenum">
              <a:rPr lang="en-US" smtClean="0"/>
              <a:t>18</a:t>
            </a:fld>
            <a:endParaRPr lang="en-US" dirty="0"/>
          </a:p>
        </p:txBody>
      </p:sp>
    </p:spTree>
    <p:extLst>
      <p:ext uri="{BB962C8B-B14F-4D97-AF65-F5344CB8AC3E}">
        <p14:creationId xmlns:p14="http://schemas.microsoft.com/office/powerpoint/2010/main" val="336102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7" name="Google Shape;2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0"/>
            <a:ext cx="12192000" cy="6858000"/>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8971" t="13758" r="12597" b="10001"/>
          <a:stretch/>
        </p:blipFill>
        <p:spPr>
          <a:xfrm>
            <a:off x="178817" y="268817"/>
            <a:ext cx="12173026" cy="6733072"/>
          </a:xfrm>
          <a:prstGeom prst="rect">
            <a:avLst/>
          </a:prstGeom>
        </p:spPr>
      </p:pic>
      <p:sp>
        <p:nvSpPr>
          <p:cNvPr id="24" name="Rectangle 23"/>
          <p:cNvSpPr/>
          <p:nvPr userDrawn="1"/>
        </p:nvSpPr>
        <p:spPr>
          <a:xfrm>
            <a:off x="982133" y="0"/>
            <a:ext cx="10346267"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197100" y="2563812"/>
            <a:ext cx="7797802" cy="1008063"/>
          </a:xfrm>
          <a:prstGeom prst="rect">
            <a:avLst/>
          </a:prstGeom>
        </p:spPr>
        <p:txBody>
          <a:bodyPr anchor="b">
            <a:normAutofit/>
          </a:bodyPr>
          <a:lstStyle>
            <a:lvl1pPr algn="ctr">
              <a:lnSpc>
                <a:spcPct val="100000"/>
              </a:lnSpc>
              <a:defRPr sz="4000" b="1">
                <a:solidFill>
                  <a:schemeClr val="tx2"/>
                </a:solidFill>
                <a:latin typeface="Arial" panose="020B0604020202020204" pitchFamily="34" charset="0"/>
                <a:cs typeface="Arial" panose="020B0604020202020204" pitchFamily="34" charset="0"/>
              </a:defRPr>
            </a:lvl1pPr>
          </a:lstStyle>
          <a:p>
            <a:r>
              <a:rPr lang="en-US" dirty="0"/>
              <a:t>Click to edit</a:t>
            </a:r>
            <a:endParaRPr lang="en-GB" dirty="0"/>
          </a:p>
        </p:txBody>
      </p:sp>
      <p:sp>
        <p:nvSpPr>
          <p:cNvPr id="3" name="Subtitle 2"/>
          <p:cNvSpPr>
            <a:spLocks noGrp="1"/>
          </p:cNvSpPr>
          <p:nvPr>
            <p:ph type="subTitle" idx="1"/>
          </p:nvPr>
        </p:nvSpPr>
        <p:spPr>
          <a:xfrm>
            <a:off x="3757385" y="3801578"/>
            <a:ext cx="4677230" cy="690562"/>
          </a:xfrm>
          <a:prstGeom prst="rect">
            <a:avLst/>
          </a:prstGeom>
        </p:spPr>
        <p:txBody>
          <a:bodyPr/>
          <a:lstStyle>
            <a:lvl1pPr marL="0" indent="0" algn="ctr">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9684526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6111"/>
          <a:stretch/>
        </p:blipFill>
        <p:spPr>
          <a:xfrm>
            <a:off x="0" y="1"/>
            <a:ext cx="12192000" cy="266699"/>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8971" t="13758" r="12597" b="10001"/>
          <a:stretch/>
        </p:blipFill>
        <p:spPr>
          <a:xfrm>
            <a:off x="9487" y="268817"/>
            <a:ext cx="12173026" cy="6733072"/>
          </a:xfrm>
          <a:prstGeom prst="rect">
            <a:avLst/>
          </a:prstGeom>
        </p:spPr>
      </p:pic>
      <p:sp>
        <p:nvSpPr>
          <p:cNvPr id="24" name="Rectangle 23"/>
          <p:cNvSpPr/>
          <p:nvPr userDrawn="1"/>
        </p:nvSpPr>
        <p:spPr>
          <a:xfrm>
            <a:off x="18974" y="266700"/>
            <a:ext cx="12173026" cy="65913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userDrawn="1"/>
        </p:nvSpPr>
        <p:spPr>
          <a:xfrm>
            <a:off x="0" y="6472484"/>
            <a:ext cx="12192000" cy="38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KDIGO Logo - transpare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95476" y="6171322"/>
            <a:ext cx="669524" cy="602322"/>
          </a:xfrm>
          <a:prstGeom prst="rect">
            <a:avLst/>
          </a:prstGeom>
        </p:spPr>
      </p:pic>
      <p:sp>
        <p:nvSpPr>
          <p:cNvPr id="10" name="Title 1"/>
          <p:cNvSpPr>
            <a:spLocks noGrp="1"/>
          </p:cNvSpPr>
          <p:nvPr>
            <p:ph type="ctrTitle"/>
          </p:nvPr>
        </p:nvSpPr>
        <p:spPr>
          <a:xfrm>
            <a:off x="304800" y="309330"/>
            <a:ext cx="11090676" cy="769441"/>
          </a:xfrm>
          <a:prstGeom prst="rect">
            <a:avLst/>
          </a:prstGeom>
          <a:noFill/>
        </p:spPr>
        <p:txBody>
          <a:bodyPr wrap="square" anchor="b">
            <a:spAutoFit/>
          </a:bodyPr>
          <a:lstStyle/>
          <a:p>
            <a:pPr>
              <a:spcBef>
                <a:spcPts val="0"/>
              </a:spcBef>
            </a:pPr>
            <a:r>
              <a:rPr lang="en-GB" sz="4400" b="0" cap="small" dirty="0">
                <a:solidFill>
                  <a:srgbClr val="2C62A9"/>
                </a:solidFill>
                <a:latin typeface="Calibri"/>
                <a:ea typeface="+mn-ea"/>
                <a:cs typeface="+mn-cs"/>
              </a:rPr>
              <a:t>Insert header here (with background) </a:t>
            </a:r>
          </a:p>
        </p:txBody>
      </p:sp>
      <p:sp>
        <p:nvSpPr>
          <p:cNvPr id="11" name="Subtitle 2"/>
          <p:cNvSpPr>
            <a:spLocks noGrp="1"/>
          </p:cNvSpPr>
          <p:nvPr>
            <p:ph type="subTitle" idx="1"/>
          </p:nvPr>
        </p:nvSpPr>
        <p:spPr>
          <a:xfrm>
            <a:off x="304800" y="1510563"/>
            <a:ext cx="11090676"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dirty="0">
                <a:latin typeface="Calibri"/>
                <a:cs typeface="Calibri"/>
              </a:rPr>
              <a:t>Text</a:t>
            </a: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330616213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6111"/>
          <a:stretch/>
        </p:blipFill>
        <p:spPr>
          <a:xfrm>
            <a:off x="0" y="1"/>
            <a:ext cx="12192000" cy="266699"/>
          </a:xfrm>
          <a:prstGeom prst="rect">
            <a:avLst/>
          </a:prstGeom>
        </p:spPr>
      </p:pic>
      <p:sp>
        <p:nvSpPr>
          <p:cNvPr id="25" name="Rectangle 24"/>
          <p:cNvSpPr/>
          <p:nvPr userDrawn="1"/>
        </p:nvSpPr>
        <p:spPr>
          <a:xfrm>
            <a:off x="0" y="6472484"/>
            <a:ext cx="12192000" cy="38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5476" y="6171322"/>
            <a:ext cx="669524" cy="602322"/>
          </a:xfrm>
          <a:prstGeom prst="rect">
            <a:avLst/>
          </a:prstGeom>
        </p:spPr>
      </p:pic>
      <p:sp>
        <p:nvSpPr>
          <p:cNvPr id="8" name="Title 1"/>
          <p:cNvSpPr>
            <a:spLocks noGrp="1"/>
          </p:cNvSpPr>
          <p:nvPr>
            <p:ph type="ctrTitle"/>
          </p:nvPr>
        </p:nvSpPr>
        <p:spPr>
          <a:xfrm>
            <a:off x="304800" y="309330"/>
            <a:ext cx="11090676" cy="769441"/>
          </a:xfrm>
          <a:prstGeom prst="rect">
            <a:avLst/>
          </a:prstGeom>
          <a:noFill/>
        </p:spPr>
        <p:txBody>
          <a:bodyPr wrap="square" anchor="b">
            <a:spAutoFit/>
          </a:bodyPr>
          <a:lstStyle/>
          <a:p>
            <a:pPr>
              <a:spcBef>
                <a:spcPts val="0"/>
              </a:spcBef>
            </a:pPr>
            <a:r>
              <a:rPr lang="en-GB" sz="4400" b="0" cap="small" dirty="0">
                <a:solidFill>
                  <a:srgbClr val="2C62A9"/>
                </a:solidFill>
                <a:latin typeface="Calibri"/>
                <a:ea typeface="+mn-ea"/>
                <a:cs typeface="+mn-cs"/>
              </a:rPr>
              <a:t>Insert header here (with background) </a:t>
            </a:r>
          </a:p>
        </p:txBody>
      </p:sp>
      <p:sp>
        <p:nvSpPr>
          <p:cNvPr id="10" name="Subtitle 2"/>
          <p:cNvSpPr>
            <a:spLocks noGrp="1"/>
          </p:cNvSpPr>
          <p:nvPr>
            <p:ph type="subTitle" idx="1"/>
          </p:nvPr>
        </p:nvSpPr>
        <p:spPr>
          <a:xfrm>
            <a:off x="304800" y="1510563"/>
            <a:ext cx="11090676"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dirty="0">
                <a:latin typeface="Calibri"/>
                <a:cs typeface="Calibri"/>
              </a:rPr>
              <a:t>Text</a:t>
            </a: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229161391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Èn tekstspalte">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a:xfrm>
            <a:off x="11279721" y="6288075"/>
            <a:ext cx="912281" cy="144000"/>
          </a:xfrm>
          <a:prstGeom prst="rect">
            <a:avLst/>
          </a:prstGeom>
        </p:spPr>
        <p:txBody>
          <a:bodyPr/>
          <a:lstStyle/>
          <a:p>
            <a:fld id="{667EC89C-17A0-4E64-A6D2-B825673CEEDF}" type="slidenum">
              <a:rPr>
                <a:solidFill>
                  <a:srgbClr val="FFFFFF"/>
                </a:solidFill>
              </a:rPr>
              <a:pPr/>
              <a:t>‹#›</a:t>
            </a:fld>
            <a:endParaRPr dirty="0">
              <a:solidFill>
                <a:srgbClr val="FFFFFF"/>
              </a:solidFill>
            </a:endParaRPr>
          </a:p>
        </p:txBody>
      </p:sp>
      <p:grpSp>
        <p:nvGrpSpPr>
          <p:cNvPr id="12" name="Gruppe 11"/>
          <p:cNvGrpSpPr/>
          <p:nvPr userDrawn="1"/>
        </p:nvGrpSpPr>
        <p:grpSpPr>
          <a:xfrm>
            <a:off x="-2640969" y="2393790"/>
            <a:ext cx="2444751" cy="3875933"/>
            <a:chOff x="-1980728" y="1411288"/>
            <a:chExt cx="1833563" cy="3875930"/>
          </a:xfrm>
        </p:grpSpPr>
        <p:sp>
          <p:nvSpPr>
            <p:cNvPr id="13" name="AutoShape 4"/>
            <p:cNvSpPr>
              <a:spLocks/>
            </p:cNvSpPr>
            <p:nvPr userDrawn="1"/>
          </p:nvSpPr>
          <p:spPr bwMode="gray">
            <a:xfrm>
              <a:off x="-1980728" y="1411288"/>
              <a:ext cx="1830388" cy="387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fontAlgn="auto" hangingPunct="1">
                <a:spcBef>
                  <a:spcPct val="0"/>
                </a:spcBef>
                <a:spcAft>
                  <a:spcPts val="800"/>
                </a:spcAft>
                <a:buFontTx/>
                <a:buNone/>
                <a:defRPr/>
              </a:pPr>
              <a:r>
                <a:rPr lang="da-DK" sz="1200" b="1" dirty="0">
                  <a:solidFill>
                    <a:srgbClr val="FFFFFF">
                      <a:lumMod val="50000"/>
                    </a:srgbClr>
                  </a:solidFill>
                  <a:latin typeface="Arial" panose="020B0604020202020204" pitchFamily="34" charset="0"/>
                  <a:ea typeface="Verdana" panose="020B0604030504040204" pitchFamily="34" charset="0"/>
                </a:rPr>
                <a:t>Opstil teksten i punkter</a:t>
              </a:r>
            </a:p>
            <a:p>
              <a:pPr algn="r" eaLnBrk="1" fontAlgn="auto" hangingPunct="1">
                <a:spcBef>
                  <a:spcPct val="0"/>
                </a:spcBef>
                <a:spcAft>
                  <a:spcPts val="320"/>
                </a:spcAft>
                <a:buFontTx/>
                <a:buNone/>
                <a:defRPr/>
              </a:pPr>
              <a:r>
                <a:rPr lang="da-DK" altLang="da-DK" sz="1200" i="1" noProof="1">
                  <a:solidFill>
                    <a:srgbClr val="FFFFFF">
                      <a:lumMod val="50000"/>
                    </a:srgbClr>
                  </a:solidFill>
                  <a:latin typeface="Arial" panose="020B0604020202020204" pitchFamily="34" charset="0"/>
                  <a:ea typeface="Verdana" panose="020B0604030504040204" pitchFamily="34" charset="0"/>
                </a:rPr>
                <a:t>Niveauer</a:t>
              </a:r>
            </a:p>
            <a:p>
              <a:pPr algn="r" eaLnBrk="1" fontAlgn="auto" hangingPunct="1">
                <a:spcBef>
                  <a:spcPct val="0"/>
                </a:spcBef>
                <a:spcAft>
                  <a:spcPts val="0"/>
                </a:spcAft>
                <a:buFontTx/>
                <a:buNone/>
                <a:defRPr/>
              </a:pPr>
              <a:r>
                <a:rPr lang="da-DK" altLang="da-DK" sz="1200" i="1" noProof="1">
                  <a:solidFill>
                    <a:srgbClr val="FFFFFF">
                      <a:lumMod val="50000"/>
                    </a:srgbClr>
                  </a:solidFill>
                  <a:latin typeface="Arial" panose="020B0604020202020204" pitchFamily="34" charset="0"/>
                  <a:ea typeface="Verdana" panose="020B0604030504040204" pitchFamily="34" charset="0"/>
                </a:rPr>
                <a:t>1. Niveau = Bullets 22 pkt</a:t>
              </a:r>
              <a:br>
                <a:rPr lang="da-DK" altLang="da-DK" sz="1200" i="1" noProof="1">
                  <a:solidFill>
                    <a:srgbClr val="FFFFFF">
                      <a:lumMod val="50000"/>
                    </a:srgbClr>
                  </a:solidFill>
                  <a:latin typeface="Arial" panose="020B0604020202020204" pitchFamily="34" charset="0"/>
                  <a:ea typeface="Verdana" panose="020B0604030504040204" pitchFamily="34" charset="0"/>
                </a:rPr>
              </a:br>
              <a:r>
                <a:rPr lang="da-DK" altLang="da-DK" sz="1200" i="1" noProof="1">
                  <a:solidFill>
                    <a:srgbClr val="FFFFFF">
                      <a:lumMod val="50000"/>
                    </a:srgbClr>
                  </a:solidFill>
                  <a:latin typeface="Arial" panose="020B0604020202020204" pitchFamily="34" charset="0"/>
                  <a:ea typeface="Verdana" panose="020B0604030504040204" pitchFamily="34" charset="0"/>
                </a:rPr>
                <a:t>2. Niveau = Bullets 22 pkt</a:t>
              </a:r>
              <a:br>
                <a:rPr lang="da-DK" altLang="da-DK" sz="1200" i="1" noProof="1">
                  <a:solidFill>
                    <a:srgbClr val="FFFFFF">
                      <a:lumMod val="50000"/>
                    </a:srgbClr>
                  </a:solidFill>
                  <a:latin typeface="Arial" panose="020B0604020202020204" pitchFamily="34" charset="0"/>
                  <a:ea typeface="Verdana" panose="020B0604030504040204" pitchFamily="34" charset="0"/>
                </a:rPr>
              </a:br>
              <a:r>
                <a:rPr lang="da-DK" altLang="da-DK" sz="1200" i="1" noProof="1">
                  <a:solidFill>
                    <a:srgbClr val="FFFFFF">
                      <a:lumMod val="50000"/>
                    </a:srgbClr>
                  </a:solidFill>
                  <a:latin typeface="Arial" panose="020B0604020202020204" pitchFamily="34" charset="0"/>
                  <a:ea typeface="Verdana" panose="020B0604030504040204" pitchFamily="34" charset="0"/>
                </a:rPr>
                <a:t>3. Niveau = Bullets 20 pkt</a:t>
              </a:r>
            </a:p>
            <a:p>
              <a:pPr algn="r" eaLnBrk="1" fontAlgn="auto" hangingPunct="1">
                <a:spcBef>
                  <a:spcPct val="0"/>
                </a:spcBef>
                <a:spcAft>
                  <a:spcPts val="320"/>
                </a:spcAft>
                <a:buFontTx/>
                <a:buNone/>
                <a:defRPr/>
              </a:pPr>
              <a:r>
                <a:rPr lang="da-DK" altLang="da-DK" sz="1200" i="1" noProof="1">
                  <a:solidFill>
                    <a:srgbClr val="FFFFFF">
                      <a:lumMod val="50000"/>
                    </a:srgbClr>
                  </a:solidFill>
                  <a:latin typeface="Arial" panose="020B0604020202020204" pitchFamily="34" charset="0"/>
                  <a:ea typeface="Verdana" panose="020B0604030504040204" pitchFamily="34" charset="0"/>
                </a:rPr>
                <a:t>4. Niveau = Bullets 18 pkt</a:t>
              </a:r>
              <a:br>
                <a:rPr lang="da-DK" altLang="da-DK" sz="1200" i="1" noProof="1">
                  <a:solidFill>
                    <a:srgbClr val="FFFFFF">
                      <a:lumMod val="50000"/>
                    </a:srgbClr>
                  </a:solidFill>
                  <a:latin typeface="Arial" panose="020B0604020202020204" pitchFamily="34" charset="0"/>
                  <a:ea typeface="Verdana" panose="020B0604030504040204" pitchFamily="34" charset="0"/>
                </a:rPr>
              </a:br>
              <a:r>
                <a:rPr lang="da-DK" altLang="da-DK" sz="1200" i="1" noProof="1">
                  <a:solidFill>
                    <a:srgbClr val="FFFFFF">
                      <a:lumMod val="50000"/>
                    </a:srgbClr>
                  </a:solidFill>
                  <a:latin typeface="Arial" panose="020B0604020202020204" pitchFamily="34" charset="0"/>
                  <a:ea typeface="Verdana" panose="020B0604030504040204" pitchFamily="34" charset="0"/>
                </a:rPr>
                <a:t>5. – 9. Niveau = Bullets 16 - 10 pkt</a:t>
              </a:r>
            </a:p>
            <a:p>
              <a:pPr algn="r" eaLnBrk="1" fontAlgn="auto" hangingPunct="1">
                <a:spcBef>
                  <a:spcPct val="0"/>
                </a:spcBef>
                <a:spcAft>
                  <a:spcPts val="0"/>
                </a:spcAft>
                <a:buFontTx/>
                <a:buNone/>
                <a:defRPr/>
              </a:pPr>
              <a:endParaRPr lang="da-DK" altLang="da-DK" sz="1200" i="1" noProof="1">
                <a:solidFill>
                  <a:srgbClr val="FFFFFF">
                    <a:lumMod val="50000"/>
                  </a:srgbClr>
                </a:solidFill>
                <a:latin typeface="Arial" panose="020B0604020202020204" pitchFamily="34" charset="0"/>
                <a:ea typeface="Verdana" panose="020B0604030504040204" pitchFamily="34" charset="0"/>
              </a:endParaRPr>
            </a:p>
            <a:p>
              <a:pPr algn="r" fontAlgn="auto">
                <a:spcBef>
                  <a:spcPts val="0"/>
                </a:spcBef>
                <a:spcAft>
                  <a:spcPts val="320"/>
                </a:spcAft>
                <a:buFontTx/>
                <a:buNone/>
                <a:defRPr/>
              </a:pPr>
              <a:r>
                <a:rPr lang="da-DK" sz="1200" dirty="0">
                  <a:solidFill>
                    <a:srgbClr val="FFFFFF">
                      <a:lumMod val="50000"/>
                    </a:srgbClr>
                  </a:solidFill>
                  <a:latin typeface="Arial" panose="020B0604020202020204" pitchFamily="34" charset="0"/>
                  <a:ea typeface="Verdana" panose="020B0604030504040204" pitchFamily="34" charset="0"/>
                </a:rPr>
                <a:t>For at få punktopstillet teksten (flere niveauer findes) brug </a:t>
              </a:r>
              <a:r>
                <a:rPr lang="da-DK" sz="1200" b="1" dirty="0">
                  <a:solidFill>
                    <a:srgbClr val="FFFFFF">
                      <a:lumMod val="50000"/>
                    </a:srgbClr>
                  </a:solidFill>
                  <a:latin typeface="Arial" panose="020B0604020202020204" pitchFamily="34" charset="0"/>
                  <a:ea typeface="Verdana" panose="020B0604030504040204" pitchFamily="34" charset="0"/>
                </a:rPr>
                <a:t>Forøg listeniveau</a:t>
              </a:r>
            </a:p>
            <a:p>
              <a:pPr algn="r" fontAlgn="auto">
                <a:spcAft>
                  <a:spcPts val="0"/>
                </a:spcAft>
                <a:defRPr/>
              </a:pPr>
              <a:endParaRPr lang="da-DK" sz="1200" dirty="0">
                <a:solidFill>
                  <a:srgbClr val="FFFFFF">
                    <a:lumMod val="50000"/>
                  </a:srgbClr>
                </a:solidFill>
                <a:latin typeface="Arial" panose="020B0604020202020204" pitchFamily="34" charset="0"/>
                <a:ea typeface="Verdana" panose="020B0604030504040204" pitchFamily="34" charset="0"/>
              </a:endParaRPr>
            </a:p>
            <a:p>
              <a:pPr algn="r" fontAlgn="auto">
                <a:spcAft>
                  <a:spcPts val="0"/>
                </a:spcAft>
                <a:defRPr/>
              </a:pPr>
              <a:endParaRPr lang="da-DK" sz="1200" dirty="0">
                <a:solidFill>
                  <a:srgbClr val="FFFFFF">
                    <a:lumMod val="50000"/>
                  </a:srgbClr>
                </a:solidFill>
                <a:latin typeface="Arial" panose="020B0604020202020204" pitchFamily="34" charset="0"/>
                <a:ea typeface="Verdana" panose="020B0604030504040204" pitchFamily="34" charset="0"/>
              </a:endParaRPr>
            </a:p>
            <a:p>
              <a:pPr algn="r" fontAlgn="auto">
                <a:spcBef>
                  <a:spcPts val="0"/>
                </a:spcBef>
                <a:spcAft>
                  <a:spcPts val="320"/>
                </a:spcAft>
                <a:buFontTx/>
                <a:buNone/>
                <a:defRPr/>
              </a:pPr>
              <a:r>
                <a:rPr lang="da-DK" sz="1200" dirty="0">
                  <a:solidFill>
                    <a:srgbClr val="FFFFFF">
                      <a:lumMod val="50000"/>
                    </a:srgbClr>
                  </a:solidFill>
                  <a:latin typeface="Arial" panose="020B0604020202020204" pitchFamily="34" charset="0"/>
                  <a:ea typeface="Verdana" panose="020B0604030504040204" pitchFamily="34" charset="0"/>
                </a:rPr>
                <a:t>For at få venstrestillet teksten </a:t>
              </a:r>
              <a:br>
                <a:rPr lang="da-DK" sz="1200" dirty="0">
                  <a:solidFill>
                    <a:srgbClr val="FFFFFF">
                      <a:lumMod val="50000"/>
                    </a:srgbClr>
                  </a:solidFill>
                  <a:latin typeface="Arial" panose="020B0604020202020204" pitchFamily="34" charset="0"/>
                  <a:ea typeface="Verdana" panose="020B0604030504040204" pitchFamily="34" charset="0"/>
                </a:rPr>
              </a:br>
              <a:r>
                <a:rPr lang="da-DK" sz="1200" dirty="0">
                  <a:solidFill>
                    <a:srgbClr val="FFFFFF">
                      <a:lumMod val="50000"/>
                    </a:srgbClr>
                  </a:solidFill>
                  <a:latin typeface="Arial" panose="020B0604020202020204" pitchFamily="34" charset="0"/>
                  <a:ea typeface="Verdana" panose="020B0604030504040204" pitchFamily="34" charset="0"/>
                </a:rPr>
                <a:t>uden punktopstilling, brug </a:t>
              </a:r>
              <a:r>
                <a:rPr lang="da-DK" sz="1200" b="1" dirty="0">
                  <a:solidFill>
                    <a:srgbClr val="FFFFFF">
                      <a:lumMod val="50000"/>
                    </a:srgbClr>
                  </a:solidFill>
                  <a:latin typeface="Arial" panose="020B0604020202020204" pitchFamily="34" charset="0"/>
                  <a:ea typeface="Verdana" panose="020B0604030504040204" pitchFamily="34" charset="0"/>
                </a:rPr>
                <a:t>Formindsk listeniveau</a:t>
              </a:r>
            </a:p>
            <a:p>
              <a:pPr algn="r" fontAlgn="auto">
                <a:spcAft>
                  <a:spcPts val="0"/>
                </a:spcAft>
                <a:defRPr/>
              </a:pPr>
              <a:endParaRPr lang="da-DK" sz="1200" dirty="0">
                <a:solidFill>
                  <a:srgbClr val="FFFFFF">
                    <a:lumMod val="50000"/>
                  </a:srgbClr>
                </a:solidFill>
                <a:latin typeface="Arial" panose="020B0604020202020204" pitchFamily="34" charset="0"/>
                <a:ea typeface="Verdana" panose="020B0604030504040204" pitchFamily="34" charset="0"/>
              </a:endParaRPr>
            </a:p>
            <a:p>
              <a:pPr algn="r" eaLnBrk="1" fontAlgn="auto" hangingPunct="1">
                <a:spcBef>
                  <a:spcPct val="0"/>
                </a:spcBef>
                <a:spcAft>
                  <a:spcPts val="0"/>
                </a:spcAft>
                <a:buFontTx/>
                <a:buNone/>
                <a:defRPr/>
              </a:pPr>
              <a:endParaRPr lang="da-DK" altLang="da-DK" sz="1200" i="1" noProof="1">
                <a:solidFill>
                  <a:srgbClr val="FFFFFF">
                    <a:lumMod val="50000"/>
                  </a:srgbClr>
                </a:solidFill>
                <a:latin typeface="Arial" panose="020B0604020202020204" pitchFamily="34" charset="0"/>
                <a:ea typeface="Verdana" panose="020B0604030504040204" pitchFamily="34" charset="0"/>
              </a:endParaRPr>
            </a:p>
            <a:p>
              <a:pPr algn="r" eaLnBrk="1" fontAlgn="auto" hangingPunct="1">
                <a:spcBef>
                  <a:spcPct val="0"/>
                </a:spcBef>
                <a:spcAft>
                  <a:spcPts val="0"/>
                </a:spcAft>
                <a:buFontTx/>
                <a:buNone/>
                <a:defRPr/>
              </a:pPr>
              <a:endParaRPr lang="da-DK" altLang="da-DK" sz="1200" i="1" noProof="1">
                <a:solidFill>
                  <a:srgbClr val="FFFFFF">
                    <a:lumMod val="50000"/>
                  </a:srgbClr>
                </a:solidFill>
                <a:latin typeface="Arial" panose="020B0604020202020204" pitchFamily="34" charset="0"/>
                <a:ea typeface="Verdana" panose="020B060403050404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da-DK" sz="3200" dirty="0">
                  <a:solidFill>
                    <a:srgbClr val="FFFFFF"/>
                  </a:solidFill>
                </a:endParaRPr>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da-DK" sz="3200" dirty="0">
                  <a:solidFill>
                    <a:srgbClr val="FFFFFF"/>
                  </a:solidFill>
                </a:endParaRPr>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da-DK" sz="3200" dirty="0">
                  <a:solidFill>
                    <a:srgbClr val="FFFFFF"/>
                  </a:solidFill>
                </a:endParaRPr>
              </a:p>
            </p:txBody>
          </p:sp>
        </p:grpSp>
      </p:grpSp>
      <p:sp>
        <p:nvSpPr>
          <p:cNvPr id="23" name="Tekstfelt 4"/>
          <p:cNvSpPr txBox="1"/>
          <p:nvPr userDrawn="1"/>
        </p:nvSpPr>
        <p:spPr>
          <a:xfrm>
            <a:off x="1348318" y="207099"/>
            <a:ext cx="3600831" cy="215444"/>
          </a:xfrm>
          <a:prstGeom prst="rect">
            <a:avLst/>
          </a:prstGeom>
          <a:noFill/>
        </p:spPr>
        <p:txBody>
          <a:bodyPr wrap="square" lIns="0" tIns="0" rIns="0" bIns="0" rtlCol="0">
            <a:noAutofit/>
          </a:bodyPr>
          <a:lstStyle/>
          <a:p>
            <a:pPr eaLnBrk="1" fontAlgn="auto" hangingPunct="1">
              <a:spcBef>
                <a:spcPts val="0"/>
              </a:spcBef>
              <a:spcAft>
                <a:spcPts val="0"/>
              </a:spcAft>
            </a:pPr>
            <a:r>
              <a:rPr lang="da-DK" sz="1600" b="1" dirty="0">
                <a:solidFill>
                  <a:srgbClr val="565656"/>
                </a:solidFill>
                <a:latin typeface="Arial"/>
                <a:ea typeface="ＭＳ Ｐゴシック" charset="0"/>
                <a:cs typeface="+mn-cs"/>
              </a:rPr>
              <a:t>Region Hovedstaden</a:t>
            </a:r>
          </a:p>
        </p:txBody>
      </p:sp>
      <p:sp>
        <p:nvSpPr>
          <p:cNvPr id="4" name="Text Placeholder 3">
            <a:extLst>
              <a:ext uri="{FF2B5EF4-FFF2-40B4-BE49-F238E27FC236}">
                <a16:creationId xmlns:a16="http://schemas.microsoft.com/office/drawing/2014/main" id="{1B806C06-4F01-45F1-B9A8-33AF8195D3E5}"/>
              </a:ext>
            </a:extLst>
          </p:cNvPr>
          <p:cNvSpPr>
            <a:spLocks noGrp="1"/>
          </p:cNvSpPr>
          <p:nvPr>
            <p:ph type="body" sz="quarter" idx="15" hasCustomPrompt="1"/>
          </p:nvPr>
        </p:nvSpPr>
        <p:spPr>
          <a:xfrm>
            <a:off x="1661725" y="6252624"/>
            <a:ext cx="7784819" cy="508000"/>
          </a:xfrm>
          <a:prstGeom prst="rect">
            <a:avLst/>
          </a:prstGeom>
        </p:spPr>
        <p:txBody>
          <a:bodyPr lIns="0" tIns="0" rIns="0" bIns="0" anchor="b"/>
          <a:lstStyle>
            <a:lvl1pPr marL="0" indent="0" algn="l">
              <a:spcAft>
                <a:spcPts val="0"/>
              </a:spcAft>
              <a:buFontTx/>
              <a:buNone/>
              <a:defRPr sz="667">
                <a:solidFill>
                  <a:schemeClr val="bg1"/>
                </a:solidFill>
              </a:defRPr>
            </a:lvl1pPr>
            <a:lvl2pPr algn="l">
              <a:defRPr sz="933"/>
            </a:lvl2pPr>
            <a:lvl3pPr algn="l">
              <a:defRPr sz="933"/>
            </a:lvl3pPr>
            <a:lvl4pPr algn="l">
              <a:defRPr sz="933"/>
            </a:lvl4pPr>
            <a:lvl5pPr algn="l">
              <a:defRPr sz="933"/>
            </a:lvl5pPr>
          </a:lstStyle>
          <a:p>
            <a:pPr lvl="0"/>
            <a:r>
              <a:rPr lang="en-US" dirty="0"/>
              <a:t>Footer</a:t>
            </a:r>
          </a:p>
        </p:txBody>
      </p:sp>
    </p:spTree>
    <p:extLst>
      <p:ext uri="{BB962C8B-B14F-4D97-AF65-F5344CB8AC3E}">
        <p14:creationId xmlns:p14="http://schemas.microsoft.com/office/powerpoint/2010/main" val="364970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143"/>
          <a:stretch/>
        </p:blipFill>
        <p:spPr>
          <a:xfrm>
            <a:off x="0" y="1"/>
            <a:ext cx="12192000" cy="6858000"/>
          </a:xfrm>
          <a:prstGeom prst="rect">
            <a:avLst/>
          </a:prstGeom>
        </p:spPr>
      </p:pic>
      <p:sp>
        <p:nvSpPr>
          <p:cNvPr id="11" name="Rectangle 10"/>
          <p:cNvSpPr/>
          <p:nvPr userDrawn="1"/>
        </p:nvSpPr>
        <p:spPr>
          <a:xfrm>
            <a:off x="1727200" y="0"/>
            <a:ext cx="8737600" cy="685800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7200" y="169391"/>
            <a:ext cx="1117600" cy="1005424"/>
          </a:xfrm>
          <a:prstGeom prst="rect">
            <a:avLst/>
          </a:prstGeom>
        </p:spPr>
      </p:pic>
      <p:sp>
        <p:nvSpPr>
          <p:cNvPr id="2" name="Title 1"/>
          <p:cNvSpPr>
            <a:spLocks noGrp="1"/>
          </p:cNvSpPr>
          <p:nvPr>
            <p:ph type="ctrTitle"/>
          </p:nvPr>
        </p:nvSpPr>
        <p:spPr>
          <a:xfrm>
            <a:off x="2197100" y="2657475"/>
            <a:ext cx="7797802" cy="782404"/>
          </a:xfrm>
          <a:prstGeom prst="rect">
            <a:avLst/>
          </a:prstGeom>
        </p:spPr>
        <p:txBody>
          <a:bodyPr anchor="b">
            <a:normAutofit/>
          </a:bodyPr>
          <a:lstStyle>
            <a:lvl1pPr algn="ctr">
              <a:lnSpc>
                <a:spcPct val="100000"/>
              </a:lnSpc>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757385" y="3526534"/>
            <a:ext cx="4677230" cy="690562"/>
          </a:xfrm>
          <a:prstGeom prst="rect">
            <a:avLst/>
          </a:prstGeom>
        </p:spPr>
        <p:txBody>
          <a:bodyPr/>
          <a:lstStyle>
            <a:lvl1pPr marL="0" indent="0" algn="ctr">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5507215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85625" b="1084"/>
          <a:stretch/>
        </p:blipFill>
        <p:spPr>
          <a:xfrm>
            <a:off x="0" y="-4066"/>
            <a:ext cx="1752600" cy="6862066"/>
          </a:xfrm>
          <a:prstGeom prst="rect">
            <a:avLst/>
          </a:prstGeom>
        </p:spPr>
      </p:pic>
      <p:sp>
        <p:nvSpPr>
          <p:cNvPr id="7" name="Rectangle 6"/>
          <p:cNvSpPr/>
          <p:nvPr userDrawn="1"/>
        </p:nvSpPr>
        <p:spPr>
          <a:xfrm>
            <a:off x="1727200" y="0"/>
            <a:ext cx="87376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122999"/>
            <a:ext cx="711200" cy="639815"/>
          </a:xfrm>
          <a:prstGeom prst="rect">
            <a:avLst/>
          </a:prstGeom>
        </p:spPr>
      </p:pic>
      <p:sp>
        <p:nvSpPr>
          <p:cNvPr id="2" name="Title 1"/>
          <p:cNvSpPr>
            <a:spLocks noGrp="1"/>
          </p:cNvSpPr>
          <p:nvPr>
            <p:ph type="ctrTitle"/>
          </p:nvPr>
        </p:nvSpPr>
        <p:spPr>
          <a:xfrm>
            <a:off x="2197100" y="371475"/>
            <a:ext cx="7797802" cy="782404"/>
          </a:xfrm>
          <a:prstGeom prst="rect">
            <a:avLst/>
          </a:prstGeom>
        </p:spPr>
        <p:txBody>
          <a:bodyPr anchor="b">
            <a:normAutofit/>
          </a:bodyPr>
          <a:lstStyle>
            <a:lvl1pPr algn="l">
              <a:lnSpc>
                <a:spcPct val="100000"/>
              </a:lnSpc>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197100" y="1240534"/>
            <a:ext cx="4677230" cy="690562"/>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77157435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5731"/>
          <a:stretch/>
        </p:blipFill>
        <p:spPr>
          <a:xfrm>
            <a:off x="0" y="-4066"/>
            <a:ext cx="12192000" cy="296166"/>
          </a:xfrm>
          <a:prstGeom prst="rect">
            <a:avLst/>
          </a:prstGeom>
        </p:spPr>
      </p:pic>
      <p:pic>
        <p:nvPicPr>
          <p:cNvPr id="12" name="Picture 11"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122999"/>
            <a:ext cx="711200" cy="639815"/>
          </a:xfrm>
          <a:prstGeom prst="rect">
            <a:avLst/>
          </a:prstGeom>
        </p:spPr>
      </p:pic>
      <p:sp>
        <p:nvSpPr>
          <p:cNvPr id="3" name="Subtitle 2"/>
          <p:cNvSpPr>
            <a:spLocks noGrp="1"/>
          </p:cNvSpPr>
          <p:nvPr>
            <p:ph type="subTitle" idx="1"/>
          </p:nvPr>
        </p:nvSpPr>
        <p:spPr>
          <a:xfrm>
            <a:off x="266700" y="1331913"/>
            <a:ext cx="10236200" cy="690562"/>
          </a:xfrm>
          <a:prstGeom prst="rect">
            <a:avLst/>
          </a:prstGeom>
        </p:spPr>
        <p:txBody>
          <a:bodyPr/>
          <a:lstStyle>
            <a:lvl1pPr marL="342900" indent="-342900" algn="l">
              <a:lnSpc>
                <a:spcPct val="100000"/>
              </a:lnSpc>
              <a:spcBef>
                <a:spcPts val="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Content Placeholder 4"/>
          <p:cNvSpPr>
            <a:spLocks noGrp="1"/>
          </p:cNvSpPr>
          <p:nvPr>
            <p:ph sz="quarter" idx="10"/>
          </p:nvPr>
        </p:nvSpPr>
        <p:spPr>
          <a:xfrm>
            <a:off x="266700" y="5980176"/>
            <a:ext cx="11087100" cy="782638"/>
          </a:xfrm>
          <a:prstGeom prst="rect">
            <a:avLst/>
          </a:prstGeom>
        </p:spPr>
        <p:txBody>
          <a:bodyPr anchor="b"/>
          <a:lstStyle>
            <a:lvl1pPr marL="0" indent="0">
              <a:lnSpc>
                <a:spcPct val="100000"/>
              </a:lnSpc>
              <a:spcBef>
                <a:spcPts val="0"/>
              </a:spcBef>
              <a:buNone/>
              <a:defRPr sz="1000">
                <a:solidFill>
                  <a:schemeClr val="tx2"/>
                </a:solidFill>
              </a:defRPr>
            </a:lvl1pPr>
          </a:lstStyle>
          <a:p>
            <a:pPr lvl="0"/>
            <a:r>
              <a:rPr lang="en-US" dirty="0"/>
              <a:t>Click to edit Master text styles</a:t>
            </a:r>
          </a:p>
        </p:txBody>
      </p:sp>
      <p:sp>
        <p:nvSpPr>
          <p:cNvPr id="7" name="Content Placeholder 6"/>
          <p:cNvSpPr>
            <a:spLocks noGrp="1"/>
          </p:cNvSpPr>
          <p:nvPr>
            <p:ph sz="quarter" idx="11"/>
          </p:nvPr>
        </p:nvSpPr>
        <p:spPr>
          <a:xfrm>
            <a:off x="266700" y="533400"/>
            <a:ext cx="6159500" cy="798513"/>
          </a:xfrm>
          <a:prstGeom prst="rect">
            <a:avLst/>
          </a:prstGeom>
        </p:spPr>
        <p:txBody>
          <a:bodyPr/>
          <a:lstStyle>
            <a:lvl1pPr marL="0" indent="0">
              <a:lnSpc>
                <a:spcPct val="100000"/>
              </a:lnSpc>
              <a:spcBef>
                <a:spcPts val="0"/>
              </a:spcBef>
              <a:buNone/>
              <a:defRPr sz="32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11797814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499054"/>
      </p:ext>
    </p:extLst>
  </p:cSld>
  <p:clrMap bg1="lt1" tx1="dk1" bg2="lt2" tx2="dk2" accent1="accent1" accent2="accent2" accent3="accent3" accent4="accent4" accent5="accent5" accent6="accent6" hlink="hlink" folHlink="folHlink"/>
  <p:sldLayoutIdLst>
    <p:sldLayoutId id="2147483657"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955654"/>
      </p:ext>
    </p:extLst>
  </p:cSld>
  <p:clrMap bg1="lt1" tx1="dk1" bg2="lt2" tx2="dk2" accent1="accent1" accent2="accent2" accent3="accent3" accent4="accent4" accent5="accent5" accent6="accent6" hlink="hlink" folHlink="folHlink"/>
  <p:sldLayoutIdLst>
    <p:sldLayoutId id="2147483671" r:id="rId1"/>
    <p:sldLayoutId id="2147483669"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agicevidence.or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app.magicapp.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68187" y="2749384"/>
            <a:ext cx="10331183" cy="1446550"/>
          </a:xfrm>
          <a:noFill/>
        </p:spPr>
        <p:txBody>
          <a:bodyPr wrap="square">
            <a:spAutoFit/>
          </a:bodyPr>
          <a:lstStyle/>
          <a:p>
            <a:pPr>
              <a:spcBef>
                <a:spcPts val="0"/>
              </a:spcBef>
            </a:pPr>
            <a:r>
              <a:rPr lang="en-GB" sz="4400" b="0" cap="small" dirty="0">
                <a:solidFill>
                  <a:srgbClr val="004990"/>
                </a:solidFill>
                <a:latin typeface="Calibri"/>
                <a:ea typeface="+mn-ea"/>
                <a:cs typeface="+mn-cs"/>
              </a:rPr>
              <a:t>KDIGO 2021 Clinical Practice Guideline for the Management of Blood Pressure in CKD</a:t>
            </a:r>
          </a:p>
        </p:txBody>
      </p:sp>
      <p:sp>
        <p:nvSpPr>
          <p:cNvPr id="6" name="Subtitle 5"/>
          <p:cNvSpPr>
            <a:spLocks noGrp="1"/>
          </p:cNvSpPr>
          <p:nvPr>
            <p:ph type="subTitle" idx="1"/>
          </p:nvPr>
        </p:nvSpPr>
        <p:spPr>
          <a:xfrm>
            <a:off x="1577492" y="4430391"/>
            <a:ext cx="9037015" cy="1200329"/>
          </a:xfrm>
          <a:noFill/>
        </p:spPr>
        <p:txBody>
          <a:bodyPr wrap="square">
            <a:spAutoFit/>
          </a:bodyPr>
          <a:lstStyle/>
          <a:p>
            <a:r>
              <a:rPr lang="en-GB" dirty="0">
                <a:solidFill>
                  <a:srgbClr val="37A962"/>
                </a:solidFill>
                <a:latin typeface="Calibri"/>
                <a:cs typeface="+mn-cs"/>
              </a:rPr>
              <a:t>KDIGO Guideline Co-Chairs:</a:t>
            </a:r>
          </a:p>
          <a:p>
            <a:r>
              <a:rPr lang="nl-NL" dirty="0">
                <a:solidFill>
                  <a:srgbClr val="37A962"/>
                </a:solidFill>
                <a:latin typeface="Calibri"/>
                <a:cs typeface="+mn-cs"/>
              </a:rPr>
              <a:t>Alfred K. Cheung, MD</a:t>
            </a:r>
          </a:p>
          <a:p>
            <a:r>
              <a:rPr lang="nl-NL" dirty="0">
                <a:solidFill>
                  <a:srgbClr val="37A962"/>
                </a:solidFill>
                <a:latin typeface="Calibri"/>
                <a:cs typeface="+mn-cs"/>
              </a:rPr>
              <a:t>Johannes F.E. Mann, MD</a:t>
            </a:r>
          </a:p>
        </p:txBody>
      </p:sp>
      <p:pic>
        <p:nvPicPr>
          <p:cNvPr id="7" name="Picture 6" descr="KDIGO Logo - 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845" y="767113"/>
            <a:ext cx="1814311" cy="1632204"/>
          </a:xfrm>
          <a:prstGeom prst="rect">
            <a:avLst/>
          </a:prstGeom>
        </p:spPr>
      </p:pic>
      <p:sp>
        <p:nvSpPr>
          <p:cNvPr id="2" name="TextBox 1">
            <a:extLst>
              <a:ext uri="{FF2B5EF4-FFF2-40B4-BE49-F238E27FC236}">
                <a16:creationId xmlns:a16="http://schemas.microsoft.com/office/drawing/2014/main" id="{31149A45-BF2B-4775-BF52-E54C620A8851}"/>
              </a:ext>
            </a:extLst>
          </p:cNvPr>
          <p:cNvSpPr txBox="1"/>
          <p:nvPr/>
        </p:nvSpPr>
        <p:spPr>
          <a:xfrm>
            <a:off x="968186" y="5838647"/>
            <a:ext cx="10331183" cy="1015663"/>
          </a:xfrm>
          <a:prstGeom prst="rect">
            <a:avLst/>
          </a:prstGeom>
          <a:noFill/>
        </p:spPr>
        <p:txBody>
          <a:bodyPr wrap="square" rtlCol="0">
            <a:spAutoFit/>
          </a:bodyPr>
          <a:lstStyle/>
          <a:p>
            <a:r>
              <a:rPr lang="en-US" sz="1200" dirty="0">
                <a:solidFill>
                  <a:srgbClr val="004990"/>
                </a:solidFill>
                <a:latin typeface="Calibri" panose="020F0502020204030204" pitchFamily="34" charset="0"/>
                <a:cs typeface="Calibri" panose="020F0502020204030204" pitchFamily="34" charset="0"/>
              </a:rPr>
              <a:t>Guideline: </a:t>
            </a:r>
            <a:r>
              <a:rPr lang="en-US" sz="1200" b="0" i="0" dirty="0">
                <a:solidFill>
                  <a:srgbClr val="004990"/>
                </a:solidFill>
                <a:effectLst/>
                <a:latin typeface="Calibri" panose="020F0502020204030204" pitchFamily="34" charset="0"/>
                <a:cs typeface="Calibri" panose="020F0502020204030204" pitchFamily="34" charset="0"/>
              </a:rPr>
              <a:t>Kidney Disease: Improving Global Outcomes (KDIGO) Blood Pressure Work Group. KDIGO 2021 Clinical Practice Guideline for the Management of Blood Pressure in Chronic Kidney Disease. Kidney Int. 2021;99(3S):S1–S87</a:t>
            </a:r>
            <a:r>
              <a:rPr lang="en-US" sz="1200" dirty="0">
                <a:solidFill>
                  <a:srgbClr val="004990"/>
                </a:solidFill>
                <a:latin typeface="Calibri" panose="020F0502020204030204" pitchFamily="34" charset="0"/>
                <a:cs typeface="Calibri" panose="020F0502020204030204" pitchFamily="34" charset="0"/>
              </a:rPr>
              <a:t> </a:t>
            </a:r>
          </a:p>
          <a:p>
            <a:br>
              <a:rPr lang="en-US" sz="1200" dirty="0">
                <a:solidFill>
                  <a:srgbClr val="004990"/>
                </a:solidFill>
                <a:latin typeface="Calibri" panose="020F0502020204030204" pitchFamily="34" charset="0"/>
                <a:cs typeface="Calibri" panose="020F0502020204030204" pitchFamily="34" charset="0"/>
              </a:rPr>
            </a:br>
            <a:r>
              <a:rPr lang="en-US" sz="1200" dirty="0">
                <a:solidFill>
                  <a:srgbClr val="004990"/>
                </a:solidFill>
                <a:latin typeface="Calibri" panose="020F0502020204030204" pitchFamily="34" charset="0"/>
                <a:cs typeface="Calibri" panose="020F0502020204030204" pitchFamily="34" charset="0"/>
              </a:rPr>
              <a:t>Executive Summary: Cheung AK. Chang TI, Cushman WC, </a:t>
            </a:r>
            <a:r>
              <a:rPr lang="en-US" sz="1200" i="1" dirty="0">
                <a:solidFill>
                  <a:srgbClr val="004990"/>
                </a:solidFill>
                <a:latin typeface="Calibri" panose="020F0502020204030204" pitchFamily="34" charset="0"/>
                <a:cs typeface="Calibri" panose="020F0502020204030204" pitchFamily="34" charset="0"/>
              </a:rPr>
              <a:t>et al</a:t>
            </a:r>
            <a:r>
              <a:rPr lang="en-US" sz="1200" dirty="0">
                <a:solidFill>
                  <a:srgbClr val="004990"/>
                </a:solidFill>
                <a:latin typeface="Calibri" panose="020F0502020204030204" pitchFamily="34" charset="0"/>
                <a:cs typeface="Calibri" panose="020F0502020204030204" pitchFamily="34" charset="0"/>
              </a:rPr>
              <a:t>. Executive summary of the KDIGO 2021 Clinical Practice Guideline for the Management of Blood Pressure in Chronic Kidney Disease. </a:t>
            </a:r>
            <a:r>
              <a:rPr lang="en-US" sz="1200" b="0" i="0" dirty="0">
                <a:solidFill>
                  <a:srgbClr val="004990"/>
                </a:solidFill>
                <a:effectLst/>
                <a:latin typeface="Calibri" panose="020F0502020204030204" pitchFamily="34" charset="0"/>
                <a:cs typeface="Calibri" panose="020F0502020204030204" pitchFamily="34" charset="0"/>
              </a:rPr>
              <a:t>Kidney Int. 2021; 99(3): 559–569</a:t>
            </a:r>
            <a:r>
              <a:rPr lang="en-US" sz="1200" dirty="0">
                <a:solidFill>
                  <a:srgbClr val="00499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0947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7294"/>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rPr>
              <a:t>Work Group</a:t>
            </a:r>
            <a:endParaRPr lang="en-GB" sz="4400" b="0" cap="small" dirty="0">
              <a:solidFill>
                <a:srgbClr val="004990"/>
              </a:solidFill>
              <a:latin typeface="Calibri"/>
              <a:ea typeface="+mn-ea"/>
              <a:cs typeface="+mn-cs"/>
            </a:endParaRPr>
          </a:p>
        </p:txBody>
      </p:sp>
      <p:sp>
        <p:nvSpPr>
          <p:cNvPr id="6" name="TextBox 5">
            <a:extLst>
              <a:ext uri="{FF2B5EF4-FFF2-40B4-BE49-F238E27FC236}">
                <a16:creationId xmlns:a16="http://schemas.microsoft.com/office/drawing/2014/main" id="{945F8410-F715-46E5-8352-768A418CBC08}"/>
              </a:ext>
            </a:extLst>
          </p:cNvPr>
          <p:cNvSpPr txBox="1"/>
          <p:nvPr/>
        </p:nvSpPr>
        <p:spPr>
          <a:xfrm>
            <a:off x="0" y="6596390"/>
            <a:ext cx="4346335" cy="261610"/>
          </a:xfrm>
          <a:prstGeom prst="rect">
            <a:avLst/>
          </a:prstGeom>
          <a:noFill/>
        </p:spPr>
        <p:txBody>
          <a:bodyPr wrap="square" rtlCol="0">
            <a:spAutoFit/>
          </a:bodyPr>
          <a:lstStyle/>
          <a:p>
            <a:r>
              <a:rPr lang="en-US" sz="1100" dirty="0">
                <a:solidFill>
                  <a:srgbClr val="004990"/>
                </a:solidFill>
              </a:rPr>
              <a:t>Missing from photo: Susan Furth, Sheldon Tobe</a:t>
            </a:r>
          </a:p>
        </p:txBody>
      </p:sp>
      <p:pic>
        <p:nvPicPr>
          <p:cNvPr id="3" name="Picture 2">
            <a:extLst>
              <a:ext uri="{FF2B5EF4-FFF2-40B4-BE49-F238E27FC236}">
                <a16:creationId xmlns:a16="http://schemas.microsoft.com/office/drawing/2014/main" id="{990CA19F-66E2-4ED9-86E0-91CF1825AC5C}"/>
              </a:ext>
            </a:extLst>
          </p:cNvPr>
          <p:cNvPicPr>
            <a:picLocks noChangeAspect="1"/>
          </p:cNvPicPr>
          <p:nvPr/>
        </p:nvPicPr>
        <p:blipFill>
          <a:blip r:embed="rId2"/>
          <a:stretch>
            <a:fillRect/>
          </a:stretch>
        </p:blipFill>
        <p:spPr>
          <a:xfrm>
            <a:off x="290123" y="1589313"/>
            <a:ext cx="11651573" cy="3211287"/>
          </a:xfrm>
          <a:prstGeom prst="rect">
            <a:avLst/>
          </a:prstGeom>
        </p:spPr>
      </p:pic>
    </p:spTree>
    <p:extLst>
      <p:ext uri="{BB962C8B-B14F-4D97-AF65-F5344CB8AC3E}">
        <p14:creationId xmlns:p14="http://schemas.microsoft.com/office/powerpoint/2010/main" val="170739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3732"/>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rPr>
              <a:t>What Is New Since the 2012 KIDGO Guideline</a:t>
            </a:r>
            <a:endParaRPr lang="en-GB" sz="4400" b="0" cap="small" dirty="0">
              <a:solidFill>
                <a:srgbClr val="004990"/>
              </a:solidFill>
              <a:latin typeface="Calibri"/>
              <a:ea typeface="+mn-ea"/>
              <a:cs typeface="+mn-cs"/>
            </a:endParaRPr>
          </a:p>
        </p:txBody>
      </p:sp>
      <p:sp>
        <p:nvSpPr>
          <p:cNvPr id="4" name="Subtitle 2"/>
          <p:cNvSpPr>
            <a:spLocks noGrp="1"/>
          </p:cNvSpPr>
          <p:nvPr>
            <p:ph type="subTitle" idx="1"/>
          </p:nvPr>
        </p:nvSpPr>
        <p:spPr>
          <a:xfrm>
            <a:off x="304800" y="985463"/>
            <a:ext cx="11582400" cy="5605058"/>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sz="3200" dirty="0">
                <a:solidFill>
                  <a:srgbClr val="004990"/>
                </a:solidFill>
              </a:rPr>
              <a:t>More work and emphasis on techniques of BP Measurement</a:t>
            </a:r>
          </a:p>
          <a:p>
            <a:pPr marL="342900" lvl="0" indent="-342900">
              <a:lnSpc>
                <a:spcPct val="100000"/>
              </a:lnSpc>
              <a:spcBef>
                <a:spcPts val="0"/>
              </a:spcBef>
            </a:pPr>
            <a:endParaRPr lang="en-GB" sz="3200" dirty="0">
              <a:solidFill>
                <a:srgbClr val="004990"/>
              </a:solidFill>
            </a:endParaRPr>
          </a:p>
          <a:p>
            <a:pPr marL="342900" lvl="0" indent="-342900">
              <a:lnSpc>
                <a:spcPct val="100000"/>
              </a:lnSpc>
              <a:spcBef>
                <a:spcPts val="0"/>
              </a:spcBef>
            </a:pPr>
            <a:r>
              <a:rPr lang="en-GB" sz="3200" dirty="0">
                <a:solidFill>
                  <a:srgbClr val="004990"/>
                </a:solidFill>
              </a:rPr>
              <a:t>SPRINT (Systolic Blood Pressure Intervention Trial) and SPRINT-MIND</a:t>
            </a:r>
          </a:p>
          <a:p>
            <a:pPr marL="342900" lvl="0" indent="-342900">
              <a:lnSpc>
                <a:spcPct val="100000"/>
              </a:lnSpc>
              <a:spcBef>
                <a:spcPts val="0"/>
              </a:spcBef>
            </a:pPr>
            <a:endParaRPr lang="en-GB" sz="3200" dirty="0">
              <a:solidFill>
                <a:srgbClr val="004990"/>
              </a:solidFill>
            </a:endParaRPr>
          </a:p>
          <a:p>
            <a:pPr marL="342900" lvl="0" indent="-342900">
              <a:lnSpc>
                <a:spcPct val="100000"/>
              </a:lnSpc>
              <a:spcBef>
                <a:spcPts val="0"/>
              </a:spcBef>
            </a:pPr>
            <a:r>
              <a:rPr lang="en-GB" sz="3200" dirty="0">
                <a:solidFill>
                  <a:srgbClr val="004990"/>
                </a:solidFill>
              </a:rPr>
              <a:t>Joint analysis of SPRINT and ACCORD; more subgroup analyses of ACCORD</a:t>
            </a:r>
          </a:p>
          <a:p>
            <a:pPr marL="342900" lvl="0" indent="-342900">
              <a:lnSpc>
                <a:spcPct val="100000"/>
              </a:lnSpc>
              <a:spcBef>
                <a:spcPts val="0"/>
              </a:spcBef>
            </a:pPr>
            <a:endParaRPr lang="en-GB" sz="3200" dirty="0">
              <a:solidFill>
                <a:srgbClr val="004990"/>
              </a:solidFill>
            </a:endParaRPr>
          </a:p>
          <a:p>
            <a:pPr marL="342900" lvl="0" indent="-342900">
              <a:lnSpc>
                <a:spcPct val="100000"/>
              </a:lnSpc>
              <a:spcBef>
                <a:spcPts val="0"/>
              </a:spcBef>
            </a:pPr>
            <a:r>
              <a:rPr lang="en-GB" sz="3200" dirty="0">
                <a:solidFill>
                  <a:srgbClr val="004990"/>
                </a:solidFill>
              </a:rPr>
              <a:t>Large meta-analysis in CKD or non-CKD population</a:t>
            </a:r>
            <a:endParaRPr lang="en-GB" sz="2800" dirty="0">
              <a:solidFill>
                <a:srgbClr val="004990"/>
              </a:solidFill>
              <a:latin typeface="Calibri"/>
              <a:cs typeface="Calibri"/>
            </a:endParaRPr>
          </a:p>
        </p:txBody>
      </p:sp>
    </p:spTree>
    <p:extLst>
      <p:ext uri="{BB962C8B-B14F-4D97-AF65-F5344CB8AC3E}">
        <p14:creationId xmlns:p14="http://schemas.microsoft.com/office/powerpoint/2010/main" val="343837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8185"/>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ea typeface="+mn-ea"/>
                <a:cs typeface="+mn-cs"/>
              </a:rPr>
              <a:t>Evidence Review </a:t>
            </a:r>
            <a:endParaRPr lang="en-GB" sz="4400" b="0" cap="small" dirty="0">
              <a:solidFill>
                <a:srgbClr val="004990"/>
              </a:solidFill>
              <a:latin typeface="Calibri"/>
              <a:ea typeface="+mn-ea"/>
              <a:cs typeface="+mn-cs"/>
            </a:endParaRPr>
          </a:p>
        </p:txBody>
      </p:sp>
      <p:sp>
        <p:nvSpPr>
          <p:cNvPr id="4" name="Subtitle 2"/>
          <p:cNvSpPr>
            <a:spLocks noGrp="1"/>
          </p:cNvSpPr>
          <p:nvPr>
            <p:ph type="subTitle" idx="1"/>
          </p:nvPr>
        </p:nvSpPr>
        <p:spPr>
          <a:xfrm>
            <a:off x="261128" y="969916"/>
            <a:ext cx="11218333" cy="4805570"/>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dirty="0">
                <a:solidFill>
                  <a:srgbClr val="004990"/>
                </a:solidFill>
              </a:rPr>
              <a:t>ERT - Cochrane Kidney Transplant </a:t>
            </a:r>
          </a:p>
          <a:p>
            <a:pPr marL="800100" lvl="1" indent="-342900">
              <a:lnSpc>
                <a:spcPct val="100000"/>
              </a:lnSpc>
              <a:spcBef>
                <a:spcPts val="0"/>
              </a:spcBef>
            </a:pPr>
            <a:r>
              <a:rPr lang="en-GB" dirty="0">
                <a:solidFill>
                  <a:srgbClr val="004990"/>
                </a:solidFill>
                <a:latin typeface="Calibri"/>
                <a:cs typeface="Calibri"/>
              </a:rPr>
              <a:t>Existing PICO questions and new PICO questions developed</a:t>
            </a:r>
          </a:p>
          <a:p>
            <a:pPr marL="800100" lvl="1" indent="-342900">
              <a:lnSpc>
                <a:spcPct val="100000"/>
              </a:lnSpc>
              <a:spcBef>
                <a:spcPts val="0"/>
              </a:spcBef>
            </a:pPr>
            <a:r>
              <a:rPr lang="en-GB" dirty="0">
                <a:solidFill>
                  <a:srgbClr val="004990"/>
                </a:solidFill>
                <a:latin typeface="Calibri"/>
                <a:cs typeface="Calibri"/>
              </a:rPr>
              <a:t>Clinical and important outcomes identified </a:t>
            </a:r>
          </a:p>
          <a:p>
            <a:pPr marL="342900" lvl="0" indent="-342900">
              <a:lnSpc>
                <a:spcPct val="100000"/>
              </a:lnSpc>
              <a:spcBef>
                <a:spcPts val="0"/>
              </a:spcBef>
            </a:pPr>
            <a:endParaRPr lang="en-GB" dirty="0">
              <a:solidFill>
                <a:srgbClr val="004990"/>
              </a:solidFill>
            </a:endParaRPr>
          </a:p>
          <a:p>
            <a:pPr marL="342900" lvl="0" indent="-342900">
              <a:lnSpc>
                <a:spcPct val="100000"/>
              </a:lnSpc>
              <a:spcBef>
                <a:spcPts val="0"/>
              </a:spcBef>
            </a:pPr>
            <a:endParaRPr lang="en-GB" dirty="0">
              <a:solidFill>
                <a:srgbClr val="004990"/>
              </a:solidFill>
            </a:endParaRPr>
          </a:p>
          <a:p>
            <a:pPr marL="342900" lvl="0" indent="-342900">
              <a:lnSpc>
                <a:spcPct val="100000"/>
              </a:lnSpc>
              <a:spcBef>
                <a:spcPts val="0"/>
              </a:spcBef>
            </a:pPr>
            <a:endParaRPr lang="en-GB" dirty="0">
              <a:solidFill>
                <a:srgbClr val="004990"/>
              </a:solidFill>
            </a:endParaRPr>
          </a:p>
          <a:p>
            <a:pPr marL="342900" lvl="0" indent="-342900">
              <a:lnSpc>
                <a:spcPct val="100000"/>
              </a:lnSpc>
              <a:spcBef>
                <a:spcPts val="0"/>
              </a:spcBef>
            </a:pPr>
            <a:endParaRPr lang="en-GB"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endParaRPr>
          </a:p>
          <a:p>
            <a:pPr marL="342900" lvl="0" indent="-342900">
              <a:lnSpc>
                <a:spcPct val="100000"/>
              </a:lnSpc>
              <a:spcBef>
                <a:spcPts val="0"/>
              </a:spcBef>
            </a:pPr>
            <a:endParaRPr lang="en-GB"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endParaRPr>
          </a:p>
          <a:p>
            <a:pPr marL="0" lvl="0" indent="0">
              <a:lnSpc>
                <a:spcPct val="100000"/>
              </a:lnSpc>
              <a:spcBef>
                <a:spcPts val="0"/>
              </a:spcBef>
              <a:buNone/>
            </a:pPr>
            <a:endParaRPr lang="en-GB" dirty="0">
              <a:solidFill>
                <a:srgbClr val="004990"/>
              </a:solidFill>
            </a:endParaRPr>
          </a:p>
          <a:p>
            <a:pPr marL="342900" lvl="0" indent="-342900">
              <a:lnSpc>
                <a:spcPct val="100000"/>
              </a:lnSpc>
              <a:spcBef>
                <a:spcPts val="0"/>
              </a:spcBef>
            </a:pPr>
            <a:endParaRPr lang="en-GB"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537920448"/>
              </p:ext>
            </p:extLst>
          </p:nvPr>
        </p:nvGraphicFramePr>
        <p:xfrm>
          <a:off x="1426029" y="2590689"/>
          <a:ext cx="9127066" cy="3626305"/>
        </p:xfrm>
        <a:graphic>
          <a:graphicData uri="http://schemas.openxmlformats.org/drawingml/2006/table">
            <a:tbl>
              <a:tblPr firstRow="1" bandRow="1">
                <a:tableStyleId>{5C22544A-7EE6-4342-B048-85BDC9FD1C3A}</a:tableStyleId>
              </a:tblPr>
              <a:tblGrid>
                <a:gridCol w="4563533">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tblGrid>
              <a:tr h="466752">
                <a:tc>
                  <a:txBody>
                    <a:bodyPr/>
                    <a:lstStyle/>
                    <a:p>
                      <a:r>
                        <a:rPr lang="en-AU" sz="2000" dirty="0">
                          <a:latin typeface="Calibri" panose="020F0502020204030204" pitchFamily="34" charset="0"/>
                        </a:rPr>
                        <a:t>Critical outcomes</a:t>
                      </a:r>
                    </a:p>
                  </a:txBody>
                  <a:tcPr/>
                </a:tc>
                <a:tc>
                  <a:txBody>
                    <a:bodyPr/>
                    <a:lstStyle/>
                    <a:p>
                      <a:r>
                        <a:rPr lang="en-AU" sz="2000" dirty="0">
                          <a:latin typeface="Calibri" panose="020F0502020204030204" pitchFamily="34" charset="0"/>
                        </a:rPr>
                        <a:t>Important outcomes </a:t>
                      </a:r>
                    </a:p>
                  </a:txBody>
                  <a:tcPr/>
                </a:tc>
                <a:extLst>
                  <a:ext uri="{0D108BD9-81ED-4DB2-BD59-A6C34878D82A}">
                    <a16:rowId xmlns:a16="http://schemas.microsoft.com/office/drawing/2014/main" val="10000"/>
                  </a:ext>
                </a:extLst>
              </a:tr>
              <a:tr h="466752">
                <a:tc>
                  <a:txBody>
                    <a:bodyPr/>
                    <a:lstStyle/>
                    <a:p>
                      <a:r>
                        <a:rPr lang="en-AU" sz="2000" dirty="0">
                          <a:solidFill>
                            <a:srgbClr val="004990"/>
                          </a:solidFill>
                          <a:latin typeface="Calibri" panose="020F0502020204030204" pitchFamily="34" charset="0"/>
                        </a:rPr>
                        <a:t>All-cause mortality</a:t>
                      </a:r>
                    </a:p>
                  </a:txBody>
                  <a:tcPr/>
                </a:tc>
                <a:tc>
                  <a:txBody>
                    <a:bodyPr/>
                    <a:lstStyle/>
                    <a:p>
                      <a:r>
                        <a:rPr lang="en-AU" sz="2000" dirty="0">
                          <a:solidFill>
                            <a:srgbClr val="004990"/>
                          </a:solidFill>
                          <a:latin typeface="Calibri" panose="020F0502020204030204" pitchFamily="34" charset="0"/>
                        </a:rPr>
                        <a:t>Doubling</a:t>
                      </a:r>
                      <a:r>
                        <a:rPr lang="en-AU" sz="2000" baseline="0" dirty="0">
                          <a:solidFill>
                            <a:srgbClr val="004990"/>
                          </a:solidFill>
                          <a:latin typeface="Calibri" panose="020F0502020204030204" pitchFamily="34" charset="0"/>
                        </a:rPr>
                        <a:t> serum creatinine</a:t>
                      </a:r>
                      <a:endParaRPr lang="en-AU" sz="2000" dirty="0">
                        <a:solidFill>
                          <a:srgbClr val="004990"/>
                        </a:solidFill>
                        <a:latin typeface="Calibri" panose="020F0502020204030204" pitchFamily="34" charset="0"/>
                      </a:endParaRPr>
                    </a:p>
                  </a:txBody>
                  <a:tcPr/>
                </a:tc>
                <a:extLst>
                  <a:ext uri="{0D108BD9-81ED-4DB2-BD59-A6C34878D82A}">
                    <a16:rowId xmlns:a16="http://schemas.microsoft.com/office/drawing/2014/main" val="10001"/>
                  </a:ext>
                </a:extLst>
              </a:tr>
              <a:tr h="466752">
                <a:tc>
                  <a:txBody>
                    <a:bodyPr/>
                    <a:lstStyle/>
                    <a:p>
                      <a:r>
                        <a:rPr lang="en-AU" sz="2000" dirty="0">
                          <a:solidFill>
                            <a:srgbClr val="004990"/>
                          </a:solidFill>
                          <a:latin typeface="Calibri" panose="020F0502020204030204" pitchFamily="34" charset="0"/>
                        </a:rPr>
                        <a:t>Cardiovascular mortality</a:t>
                      </a:r>
                    </a:p>
                  </a:txBody>
                  <a:tcPr/>
                </a:tc>
                <a:tc>
                  <a:txBody>
                    <a:bodyPr/>
                    <a:lstStyle/>
                    <a:p>
                      <a:r>
                        <a:rPr lang="en-AU" sz="2000" dirty="0">
                          <a:solidFill>
                            <a:srgbClr val="004990"/>
                          </a:solidFill>
                          <a:latin typeface="Calibri" panose="020F0502020204030204" pitchFamily="34" charset="0"/>
                        </a:rPr>
                        <a:t>Acute kidney injury</a:t>
                      </a:r>
                    </a:p>
                  </a:txBody>
                  <a:tcPr/>
                </a:tc>
                <a:extLst>
                  <a:ext uri="{0D108BD9-81ED-4DB2-BD59-A6C34878D82A}">
                    <a16:rowId xmlns:a16="http://schemas.microsoft.com/office/drawing/2014/main" val="1431897779"/>
                  </a:ext>
                </a:extLst>
              </a:tr>
              <a:tr h="466752">
                <a:tc>
                  <a:txBody>
                    <a:bodyPr/>
                    <a:lstStyle/>
                    <a:p>
                      <a:r>
                        <a:rPr lang="en-AU" sz="2000" dirty="0">
                          <a:solidFill>
                            <a:srgbClr val="004990"/>
                          </a:solidFill>
                          <a:latin typeface="Calibri" panose="020F0502020204030204" pitchFamily="34" charset="0"/>
                        </a:rPr>
                        <a:t>Kidney failure (ESKD)</a:t>
                      </a:r>
                    </a:p>
                  </a:txBody>
                  <a:tcPr/>
                </a:tc>
                <a:tc>
                  <a:txBody>
                    <a:bodyPr/>
                    <a:lstStyle/>
                    <a:p>
                      <a:r>
                        <a:rPr lang="en-AU" sz="2000" dirty="0">
                          <a:solidFill>
                            <a:srgbClr val="004990"/>
                          </a:solidFill>
                          <a:latin typeface="Calibri" panose="020F0502020204030204" pitchFamily="34" charset="0"/>
                        </a:rPr>
                        <a:t>Falls</a:t>
                      </a:r>
                    </a:p>
                  </a:txBody>
                  <a:tcPr/>
                </a:tc>
                <a:extLst>
                  <a:ext uri="{0D108BD9-81ED-4DB2-BD59-A6C34878D82A}">
                    <a16:rowId xmlns:a16="http://schemas.microsoft.com/office/drawing/2014/main" val="10002"/>
                  </a:ext>
                </a:extLst>
              </a:tr>
              <a:tr h="825793">
                <a:tc>
                  <a:txBody>
                    <a:bodyPr/>
                    <a:lstStyle/>
                    <a:p>
                      <a:r>
                        <a:rPr lang="en-AU" sz="2000" dirty="0">
                          <a:solidFill>
                            <a:srgbClr val="004990"/>
                          </a:solidFill>
                          <a:latin typeface="Calibri" panose="020F0502020204030204" pitchFamily="34" charset="0"/>
                        </a:rPr>
                        <a:t>Cardiovascular events</a:t>
                      </a:r>
                      <a:r>
                        <a:rPr lang="en-AU" sz="2000" baseline="0" dirty="0">
                          <a:solidFill>
                            <a:srgbClr val="004990"/>
                          </a:solidFill>
                          <a:latin typeface="Calibri" panose="020F0502020204030204" pitchFamily="34" charset="0"/>
                        </a:rPr>
                        <a:t>  - myocardial infarction, stroke, heart failure</a:t>
                      </a:r>
                      <a:endParaRPr lang="en-AU" sz="2000" dirty="0">
                        <a:solidFill>
                          <a:srgbClr val="004990"/>
                        </a:solidFill>
                        <a:latin typeface="Calibri" panose="020F0502020204030204" pitchFamily="34" charset="0"/>
                      </a:endParaRPr>
                    </a:p>
                  </a:txBody>
                  <a:tcPr/>
                </a:tc>
                <a:tc>
                  <a:txBody>
                    <a:bodyPr/>
                    <a:lstStyle/>
                    <a:p>
                      <a:r>
                        <a:rPr lang="en-AU" sz="2000" dirty="0">
                          <a:solidFill>
                            <a:srgbClr val="004990"/>
                          </a:solidFill>
                          <a:latin typeface="Calibri" panose="020F0502020204030204" pitchFamily="34" charset="0"/>
                        </a:rPr>
                        <a:t>Fatigue</a:t>
                      </a:r>
                    </a:p>
                  </a:txBody>
                  <a:tcPr/>
                </a:tc>
                <a:extLst>
                  <a:ext uri="{0D108BD9-81ED-4DB2-BD59-A6C34878D82A}">
                    <a16:rowId xmlns:a16="http://schemas.microsoft.com/office/drawing/2014/main" val="10003"/>
                  </a:ext>
                </a:extLst>
              </a:tr>
              <a:tr h="466752">
                <a:tc>
                  <a:txBody>
                    <a:bodyPr/>
                    <a:lstStyle/>
                    <a:p>
                      <a:r>
                        <a:rPr lang="en-AU" sz="2000" dirty="0">
                          <a:solidFill>
                            <a:srgbClr val="004990"/>
                          </a:solidFill>
                          <a:latin typeface="Calibri" panose="020F0502020204030204" pitchFamily="34" charset="0"/>
                        </a:rPr>
                        <a:t>Dementia or cognitive impairment</a:t>
                      </a:r>
                    </a:p>
                  </a:txBody>
                  <a:tcPr/>
                </a:tc>
                <a:tc>
                  <a:txBody>
                    <a:bodyPr/>
                    <a:lstStyle/>
                    <a:p>
                      <a:r>
                        <a:rPr lang="en-AU" sz="2000" dirty="0">
                          <a:solidFill>
                            <a:srgbClr val="004990"/>
                          </a:solidFill>
                          <a:latin typeface="Calibri" panose="020F0502020204030204" pitchFamily="34" charset="0"/>
                        </a:rPr>
                        <a:t>Body weight/Body mass index (BMI)</a:t>
                      </a:r>
                    </a:p>
                  </a:txBody>
                  <a:tcPr/>
                </a:tc>
                <a:extLst>
                  <a:ext uri="{0D108BD9-81ED-4DB2-BD59-A6C34878D82A}">
                    <a16:rowId xmlns:a16="http://schemas.microsoft.com/office/drawing/2014/main" val="1948608518"/>
                  </a:ext>
                </a:extLst>
              </a:tr>
              <a:tr h="466752">
                <a:tc>
                  <a:txBody>
                    <a:bodyPr/>
                    <a:lstStyle/>
                    <a:p>
                      <a:endParaRPr lang="en-AU" sz="2000" dirty="0">
                        <a:solidFill>
                          <a:srgbClr val="004990"/>
                        </a:solidFill>
                        <a:latin typeface="Calibri" panose="020F0502020204030204" pitchFamily="34" charset="0"/>
                      </a:endParaRPr>
                    </a:p>
                  </a:txBody>
                  <a:tcPr/>
                </a:tc>
                <a:tc>
                  <a:txBody>
                    <a:bodyPr/>
                    <a:lstStyle/>
                    <a:p>
                      <a:r>
                        <a:rPr lang="en-AU" sz="2000" dirty="0">
                          <a:solidFill>
                            <a:srgbClr val="004990"/>
                          </a:solidFill>
                          <a:latin typeface="Calibri" panose="020F0502020204030204" pitchFamily="34" charset="0"/>
                        </a:rPr>
                        <a:t>Blood pressure</a:t>
                      </a:r>
                    </a:p>
                  </a:txBody>
                  <a:tcPr/>
                </a:tc>
                <a:extLst>
                  <a:ext uri="{0D108BD9-81ED-4DB2-BD59-A6C34878D82A}">
                    <a16:rowId xmlns:a16="http://schemas.microsoft.com/office/drawing/2014/main" val="10004"/>
                  </a:ext>
                </a:extLst>
              </a:tr>
            </a:tbl>
          </a:graphicData>
        </a:graphic>
      </p:graphicFrame>
      <p:pic>
        <p:nvPicPr>
          <p:cNvPr id="6" name="Picture 2" descr="J:\KHA-CARI Guidelines\[KDIGO] - Global Guidelines\Support work\Powerpoint\Cochrane_KidneyandTransplant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5171" y="594919"/>
            <a:ext cx="3084290" cy="74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7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3730"/>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ea typeface="+mn-ea"/>
                <a:cs typeface="+mn-cs"/>
              </a:rPr>
              <a:t>PICO Questions </a:t>
            </a:r>
            <a:endParaRPr lang="en-GB" sz="4400" b="0" cap="small" dirty="0">
              <a:solidFill>
                <a:srgbClr val="004990"/>
              </a:solidFill>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142380220"/>
              </p:ext>
            </p:extLst>
          </p:nvPr>
        </p:nvGraphicFramePr>
        <p:xfrm>
          <a:off x="0" y="3013132"/>
          <a:ext cx="12192000" cy="310463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51594">
                <a:tc>
                  <a:txBody>
                    <a:bodyPr/>
                    <a:lstStyle/>
                    <a:p>
                      <a:r>
                        <a:rPr lang="en-AU" sz="2200" dirty="0">
                          <a:latin typeface="Calibri" panose="020F0502020204030204" pitchFamily="34" charset="0"/>
                        </a:rPr>
                        <a:t>Population</a:t>
                      </a:r>
                    </a:p>
                  </a:txBody>
                  <a:tcPr/>
                </a:tc>
                <a:tc>
                  <a:txBody>
                    <a:bodyPr/>
                    <a:lstStyle/>
                    <a:p>
                      <a:r>
                        <a:rPr lang="en-AU" sz="2200" dirty="0">
                          <a:latin typeface="Calibri" panose="020F0502020204030204" pitchFamily="34" charset="0"/>
                        </a:rPr>
                        <a:t>Intervention</a:t>
                      </a:r>
                    </a:p>
                  </a:txBody>
                  <a:tcPr/>
                </a:tc>
                <a:tc>
                  <a:txBody>
                    <a:bodyPr/>
                    <a:lstStyle/>
                    <a:p>
                      <a:r>
                        <a:rPr lang="en-AU" sz="2200" dirty="0">
                          <a:latin typeface="Calibri" panose="020F0502020204030204" pitchFamily="34" charset="0"/>
                        </a:rPr>
                        <a:t>Comparator</a:t>
                      </a:r>
                    </a:p>
                  </a:txBody>
                  <a:tcPr/>
                </a:tc>
                <a:tc>
                  <a:txBody>
                    <a:bodyPr/>
                    <a:lstStyle/>
                    <a:p>
                      <a:r>
                        <a:rPr lang="en-AU" sz="2200" dirty="0">
                          <a:latin typeface="Calibri" panose="020F0502020204030204" pitchFamily="34" charset="0"/>
                        </a:rPr>
                        <a:t>Outcome</a:t>
                      </a:r>
                    </a:p>
                  </a:txBody>
                  <a:tcPr/>
                </a:tc>
                <a:extLst>
                  <a:ext uri="{0D108BD9-81ED-4DB2-BD59-A6C34878D82A}">
                    <a16:rowId xmlns:a16="http://schemas.microsoft.com/office/drawing/2014/main" val="10000"/>
                  </a:ext>
                </a:extLst>
              </a:tr>
              <a:tr h="624908">
                <a:tc gridSpan="4">
                  <a:txBody>
                    <a:bodyPr/>
                    <a:lstStyle/>
                    <a:p>
                      <a:pPr marL="0" indent="0">
                        <a:buFont typeface="Arial" panose="020B0604020202020204" pitchFamily="34" charset="0"/>
                        <a:buNone/>
                      </a:pPr>
                      <a:r>
                        <a:rPr lang="en-AU" sz="2200" b="1" dirty="0">
                          <a:solidFill>
                            <a:srgbClr val="004990"/>
                          </a:solidFill>
                          <a:latin typeface="Calibri" panose="020F0502020204030204" pitchFamily="34" charset="0"/>
                        </a:rPr>
                        <a:t>Blood Pressure Measurement</a:t>
                      </a:r>
                    </a:p>
                  </a:txBody>
                  <a:tcPr>
                    <a:solidFill>
                      <a:srgbClr val="CCD5EA"/>
                    </a:solidFill>
                  </a:tcPr>
                </a:tc>
                <a:tc hMerge="1">
                  <a:txBody>
                    <a:bodyPr/>
                    <a:lstStyle/>
                    <a:p>
                      <a:endParaRPr lang="en-AU" sz="1800" b="1" dirty="0">
                        <a:latin typeface="Calibri" panose="020F0502020204030204" pitchFamily="34" charset="0"/>
                      </a:endParaRPr>
                    </a:p>
                  </a:txBody>
                  <a:tcPr/>
                </a:tc>
                <a:tc hMerge="1">
                  <a:txBody>
                    <a:bodyPr/>
                    <a:lstStyle/>
                    <a:p>
                      <a:endParaRPr lang="en-AU" sz="1800" dirty="0">
                        <a:latin typeface="Calibri" panose="020F0502020204030204" pitchFamily="34" charset="0"/>
                      </a:endParaRPr>
                    </a:p>
                  </a:txBody>
                  <a:tcPr/>
                </a:tc>
                <a:tc hMerge="1">
                  <a:txBody>
                    <a:bodyPr/>
                    <a:lstStyle/>
                    <a:p>
                      <a:endParaRPr lang="en-AU" sz="1800" dirty="0">
                        <a:latin typeface="Calibri" panose="020F0502020204030204" pitchFamily="34" charset="0"/>
                      </a:endParaRPr>
                    </a:p>
                  </a:txBody>
                  <a:tcPr/>
                </a:tc>
                <a:extLst>
                  <a:ext uri="{0D108BD9-81ED-4DB2-BD59-A6C34878D82A}">
                    <a16:rowId xmlns:a16="http://schemas.microsoft.com/office/drawing/2014/main" val="2490224112"/>
                  </a:ext>
                </a:extLst>
              </a:tr>
              <a:tr h="1928137">
                <a:tc>
                  <a:txBody>
                    <a:bodyPr/>
                    <a:lstStyle/>
                    <a:p>
                      <a:pPr marL="342900" indent="-342900">
                        <a:buFont typeface="Arial" panose="020B0604020202020204" pitchFamily="34" charset="0"/>
                        <a:buChar char="•"/>
                      </a:pPr>
                      <a:r>
                        <a:rPr lang="en-AU" sz="2200" dirty="0">
                          <a:solidFill>
                            <a:srgbClr val="004990"/>
                          </a:solidFill>
                          <a:latin typeface="Calibri" panose="020F0502020204030204" pitchFamily="34" charset="0"/>
                        </a:rPr>
                        <a:t>Patients with CKD (CKD G1-G5, including transplant)</a:t>
                      </a:r>
                    </a:p>
                    <a:p>
                      <a:pPr marL="342900" indent="-342900">
                        <a:buFont typeface="Arial" panose="020B0604020202020204" pitchFamily="34" charset="0"/>
                        <a:buChar char="•"/>
                      </a:pPr>
                      <a:endParaRPr lang="en-AU" sz="2200" dirty="0">
                        <a:solidFill>
                          <a:srgbClr val="004990"/>
                        </a:solidFill>
                        <a:latin typeface="Calibri" panose="020F0502020204030204" pitchFamily="34" charset="0"/>
                      </a:endParaRPr>
                    </a:p>
                    <a:p>
                      <a:pPr marL="342900" indent="-342900">
                        <a:buFont typeface="Arial" panose="020B0604020202020204" pitchFamily="34" charset="0"/>
                        <a:buChar char="•"/>
                      </a:pPr>
                      <a:r>
                        <a:rPr lang="en-AU" sz="2200" dirty="0">
                          <a:solidFill>
                            <a:srgbClr val="004990"/>
                          </a:solidFill>
                          <a:latin typeface="Calibri" panose="020F0502020204030204" pitchFamily="34" charset="0"/>
                        </a:rPr>
                        <a:t>General population</a:t>
                      </a:r>
                    </a:p>
                  </a:txBody>
                  <a:tcPr>
                    <a:solidFill>
                      <a:srgbClr val="E7EBF6"/>
                    </a:solidFill>
                  </a:tcPr>
                </a:tc>
                <a:tc>
                  <a:txBody>
                    <a:bodyPr/>
                    <a:lstStyle/>
                    <a:p>
                      <a:r>
                        <a:rPr lang="en-US" sz="2200" b="1" dirty="0">
                          <a:solidFill>
                            <a:srgbClr val="004990"/>
                          </a:solidFill>
                          <a:latin typeface="Calibri" panose="020F0502020204030204" pitchFamily="34" charset="0"/>
                        </a:rPr>
                        <a:t>Oscillometric (office-based) BP (unattended or attended), ambulatory BP, home oscillometric monitors</a:t>
                      </a:r>
                      <a:endParaRPr lang="en-AU" sz="2200" b="1" dirty="0">
                        <a:solidFill>
                          <a:srgbClr val="004990"/>
                        </a:solidFill>
                        <a:latin typeface="Calibri" panose="020F0502020204030204" pitchFamily="34" charset="0"/>
                      </a:endParaRPr>
                    </a:p>
                  </a:txBody>
                  <a:tcPr>
                    <a:solidFill>
                      <a:srgbClr val="E7EBF6"/>
                    </a:solidFill>
                  </a:tcPr>
                </a:tc>
                <a:tc>
                  <a:txBody>
                    <a:bodyPr/>
                    <a:lstStyle/>
                    <a:p>
                      <a:r>
                        <a:rPr lang="en-AU" sz="2200" dirty="0">
                          <a:solidFill>
                            <a:srgbClr val="004990"/>
                          </a:solidFill>
                          <a:latin typeface="Calibri" panose="020F0502020204030204" pitchFamily="34" charset="0"/>
                        </a:rPr>
                        <a:t>Auscultatory office-based BP monitoring</a:t>
                      </a:r>
                    </a:p>
                  </a:txBody>
                  <a:tcPr>
                    <a:solidFill>
                      <a:srgbClr val="E7EBF6"/>
                    </a:solidFill>
                  </a:tcPr>
                </a:tc>
                <a:tc>
                  <a:txBody>
                    <a:bodyPr/>
                    <a:lstStyle/>
                    <a:p>
                      <a:r>
                        <a:rPr lang="en-US" sz="2200" dirty="0">
                          <a:solidFill>
                            <a:srgbClr val="004990"/>
                          </a:solidFill>
                          <a:latin typeface="Calibri" panose="020F0502020204030204" pitchFamily="34" charset="0"/>
                        </a:rPr>
                        <a:t>Sensitivity, specificity, negative predictive value, positive predictive value; Cost-effectiveness </a:t>
                      </a:r>
                      <a:endParaRPr lang="en-AU" sz="2200" dirty="0">
                        <a:solidFill>
                          <a:srgbClr val="004990"/>
                        </a:solidFill>
                        <a:latin typeface="Calibri" panose="020F0502020204030204" pitchFamily="34" charset="0"/>
                      </a:endParaRPr>
                    </a:p>
                  </a:txBody>
                  <a:tcPr>
                    <a:solidFill>
                      <a:srgbClr val="E7EBF6"/>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304800" y="985461"/>
            <a:ext cx="10496550" cy="1569660"/>
          </a:xfrm>
          <a:prstGeom prst="rect">
            <a:avLst/>
          </a:prstGeom>
        </p:spPr>
        <p:txBody>
          <a:bodyPr wrap="square">
            <a:spAutoFit/>
          </a:bodyPr>
          <a:lstStyle/>
          <a:p>
            <a:pPr marL="342900" lvl="0" indent="-342900">
              <a:lnSpc>
                <a:spcPct val="100000"/>
              </a:lnSpc>
              <a:spcBef>
                <a:spcPts val="0"/>
              </a:spcBef>
              <a:buFont typeface="Arial" panose="020B0604020202020204" pitchFamily="34" charset="0"/>
              <a:buChar char="•"/>
            </a:pPr>
            <a:r>
              <a:rPr lang="en-GB" sz="2400" dirty="0">
                <a:solidFill>
                  <a:srgbClr val="004990"/>
                </a:solidFill>
                <a:latin typeface="Calibri" panose="020F0502020204030204" pitchFamily="34" charset="0"/>
              </a:rPr>
              <a:t>Focus on RCTs - mapped to existing Cochrane Systematic reviews </a:t>
            </a:r>
          </a:p>
          <a:p>
            <a:pPr marL="800100" lvl="1" indent="-342900">
              <a:lnSpc>
                <a:spcPct val="100000"/>
              </a:lnSpc>
              <a:spcBef>
                <a:spcPts val="0"/>
              </a:spcBef>
              <a:buFont typeface="Arial" panose="020B0604020202020204" pitchFamily="34" charset="0"/>
              <a:buChar char="•"/>
            </a:pPr>
            <a:r>
              <a:rPr lang="en-GB" sz="2400" dirty="0">
                <a:solidFill>
                  <a:srgbClr val="004990"/>
                </a:solidFill>
                <a:latin typeface="Calibri" panose="020F0502020204030204" pitchFamily="34" charset="0"/>
                <a:cs typeface="Calibri"/>
              </a:rPr>
              <a:t>New systematic reviews undertaken as required</a:t>
            </a:r>
          </a:p>
          <a:p>
            <a:pPr marL="800100" lvl="1" indent="-342900">
              <a:lnSpc>
                <a:spcPct val="100000"/>
              </a:lnSpc>
              <a:spcBef>
                <a:spcPts val="0"/>
              </a:spcBef>
              <a:buFont typeface="Arial" panose="020B0604020202020204" pitchFamily="34" charset="0"/>
              <a:buChar char="•"/>
            </a:pPr>
            <a:r>
              <a:rPr lang="en-GB" sz="2400" dirty="0">
                <a:solidFill>
                  <a:srgbClr val="004990"/>
                </a:solidFill>
                <a:latin typeface="Calibri" panose="020F0502020204030204" pitchFamily="34" charset="0"/>
                <a:cs typeface="Calibri"/>
              </a:rPr>
              <a:t>Some focused observational studies reviews</a:t>
            </a:r>
          </a:p>
          <a:p>
            <a:pPr marL="800100" lvl="1" indent="-342900">
              <a:lnSpc>
                <a:spcPct val="100000"/>
              </a:lnSpc>
              <a:spcBef>
                <a:spcPts val="0"/>
              </a:spcBef>
              <a:buFont typeface="Arial" panose="020B0604020202020204" pitchFamily="34" charset="0"/>
              <a:buChar char="•"/>
            </a:pPr>
            <a:r>
              <a:rPr lang="en-GB" sz="2400" dirty="0">
                <a:solidFill>
                  <a:srgbClr val="004990"/>
                </a:solidFill>
                <a:latin typeface="Calibri" panose="020F0502020204030204" pitchFamily="34" charset="0"/>
                <a:cs typeface="Calibri"/>
              </a:rPr>
              <a:t>General population - Existing systematic reviews</a:t>
            </a:r>
          </a:p>
        </p:txBody>
      </p:sp>
    </p:spTree>
    <p:extLst>
      <p:ext uri="{BB962C8B-B14F-4D97-AF65-F5344CB8AC3E}">
        <p14:creationId xmlns:p14="http://schemas.microsoft.com/office/powerpoint/2010/main" val="372623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69989427"/>
              </p:ext>
            </p:extLst>
          </p:nvPr>
        </p:nvGraphicFramePr>
        <p:xfrm>
          <a:off x="0" y="250372"/>
          <a:ext cx="12192000" cy="660762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1882858400"/>
                    </a:ext>
                  </a:extLst>
                </a:gridCol>
                <a:gridCol w="3048000">
                  <a:extLst>
                    <a:ext uri="{9D8B030D-6E8A-4147-A177-3AD203B41FA5}">
                      <a16:colId xmlns:a16="http://schemas.microsoft.com/office/drawing/2014/main" val="728742402"/>
                    </a:ext>
                  </a:extLst>
                </a:gridCol>
                <a:gridCol w="3048000">
                  <a:extLst>
                    <a:ext uri="{9D8B030D-6E8A-4147-A177-3AD203B41FA5}">
                      <a16:colId xmlns:a16="http://schemas.microsoft.com/office/drawing/2014/main" val="3895844846"/>
                    </a:ext>
                  </a:extLst>
                </a:gridCol>
              </a:tblGrid>
              <a:tr h="527867">
                <a:tc>
                  <a:txBody>
                    <a:bodyPr/>
                    <a:lstStyle/>
                    <a:p>
                      <a:r>
                        <a:rPr lang="en-AU" sz="2000" dirty="0">
                          <a:latin typeface="Calibri" panose="020F0502020204030204" pitchFamily="34" charset="0"/>
                        </a:rPr>
                        <a:t>Population</a:t>
                      </a:r>
                    </a:p>
                  </a:txBody>
                  <a:tcPr/>
                </a:tc>
                <a:tc>
                  <a:txBody>
                    <a:bodyPr/>
                    <a:lstStyle/>
                    <a:p>
                      <a:r>
                        <a:rPr lang="en-AU" sz="2000" dirty="0">
                          <a:latin typeface="Calibri" panose="020F0502020204030204" pitchFamily="34" charset="0"/>
                        </a:rPr>
                        <a:t>Intervention</a:t>
                      </a:r>
                    </a:p>
                  </a:txBody>
                  <a:tcPr/>
                </a:tc>
                <a:tc>
                  <a:txBody>
                    <a:bodyPr/>
                    <a:lstStyle/>
                    <a:p>
                      <a:r>
                        <a:rPr lang="en-AU" sz="2000" dirty="0">
                          <a:latin typeface="Calibri" panose="020F0502020204030204" pitchFamily="34" charset="0"/>
                        </a:rPr>
                        <a:t>Comparator</a:t>
                      </a:r>
                    </a:p>
                  </a:txBody>
                  <a:tcPr/>
                </a:tc>
                <a:tc>
                  <a:txBody>
                    <a:bodyPr/>
                    <a:lstStyle/>
                    <a:p>
                      <a:r>
                        <a:rPr lang="en-AU" sz="2000" dirty="0">
                          <a:latin typeface="Calibri" panose="020F0502020204030204" pitchFamily="34" charset="0"/>
                        </a:rPr>
                        <a:t>Outcome</a:t>
                      </a:r>
                    </a:p>
                  </a:txBody>
                  <a:tcPr/>
                </a:tc>
                <a:extLst>
                  <a:ext uri="{0D108BD9-81ED-4DB2-BD59-A6C34878D82A}">
                    <a16:rowId xmlns:a16="http://schemas.microsoft.com/office/drawing/2014/main" val="10000"/>
                  </a:ext>
                </a:extLst>
              </a:tr>
              <a:tr h="527867">
                <a:tc gridSpan="4">
                  <a:txBody>
                    <a:bodyPr/>
                    <a:lstStyle/>
                    <a:p>
                      <a:pPr marL="0" indent="0">
                        <a:buFont typeface="Arial" panose="020B0604020202020204" pitchFamily="34" charset="0"/>
                        <a:buNone/>
                      </a:pPr>
                      <a:r>
                        <a:rPr lang="en-AU" sz="2000" b="1" dirty="0">
                          <a:solidFill>
                            <a:srgbClr val="004990"/>
                          </a:solidFill>
                          <a:latin typeface="Calibri" panose="020F0502020204030204" pitchFamily="34" charset="0"/>
                        </a:rPr>
                        <a:t>Lifestyle Interventions</a:t>
                      </a:r>
                    </a:p>
                  </a:txBody>
                  <a:tcPr>
                    <a:solidFill>
                      <a:srgbClr val="CCD5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0224112"/>
                  </a:ext>
                </a:extLst>
              </a:tr>
              <a:tr h="11259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with and without diabetes</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Low protein diet</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Usual protein diet</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0001"/>
                  </a:ext>
                </a:extLst>
              </a:tr>
              <a:tr h="133996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with and without diabetes (T1D or T2D) </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4990"/>
                          </a:solidFill>
                          <a:latin typeface="Calibri" panose="020F0502020204030204" pitchFamily="34" charset="0"/>
                        </a:rPr>
                        <a:t>Low salt diet</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Usual salt diet</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 urinary sodium excretion, SCr, BMI</a:t>
                      </a:r>
                    </a:p>
                  </a:txBody>
                  <a:tcPr>
                    <a:solidFill>
                      <a:srgbClr val="E7EBF6"/>
                    </a:solidFill>
                  </a:tcPr>
                </a:tc>
                <a:extLst>
                  <a:ext uri="{0D108BD9-81ED-4DB2-BD59-A6C34878D82A}">
                    <a16:rowId xmlns:a16="http://schemas.microsoft.com/office/drawing/2014/main" val="3121233362"/>
                  </a:ext>
                </a:extLst>
              </a:tr>
              <a:tr h="174601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Dietary modifications (including dietary advice or lifestyle management</a:t>
                      </a:r>
                      <a:r>
                        <a:rPr lang="en-AU" sz="2000" b="0" dirty="0">
                          <a:solidFill>
                            <a:srgbClr val="004990"/>
                          </a:solidFill>
                          <a:latin typeface="Calibri" panose="020F0502020204030204" pitchFamily="34" charset="0"/>
                        </a:rPr>
                        <a:t>)</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Standard of care (including lifestyle advice) or any other dietary pattern</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425725219"/>
                  </a:ext>
                </a:extLst>
              </a:tr>
              <a:tr h="1339969">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and high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kern="1200" dirty="0">
                          <a:solidFill>
                            <a:srgbClr val="004990"/>
                          </a:solidFill>
                          <a:latin typeface="Calibri" panose="020F0502020204030204" pitchFamily="34" charset="0"/>
                          <a:ea typeface="+mn-ea"/>
                          <a:cs typeface="+mn-cs"/>
                        </a:rPr>
                        <a:t>Any exercise intervention &gt;8 weeks duration</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Standard of care</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 fat mass, quality of life</a:t>
                      </a:r>
                    </a:p>
                  </a:txBody>
                  <a:tcPr>
                    <a:solidFill>
                      <a:srgbClr val="E7EBF6"/>
                    </a:solidFill>
                  </a:tcPr>
                </a:tc>
                <a:extLst>
                  <a:ext uri="{0D108BD9-81ED-4DB2-BD59-A6C34878D82A}">
                    <a16:rowId xmlns:a16="http://schemas.microsoft.com/office/drawing/2014/main" val="1734766395"/>
                  </a:ext>
                </a:extLst>
              </a:tr>
            </a:tbl>
          </a:graphicData>
        </a:graphic>
      </p:graphicFrame>
    </p:spTree>
    <p:extLst>
      <p:ext uri="{BB962C8B-B14F-4D97-AF65-F5344CB8AC3E}">
        <p14:creationId xmlns:p14="http://schemas.microsoft.com/office/powerpoint/2010/main" val="101892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39268092"/>
              </p:ext>
            </p:extLst>
          </p:nvPr>
        </p:nvGraphicFramePr>
        <p:xfrm>
          <a:off x="0" y="250370"/>
          <a:ext cx="12192000" cy="698904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1882858400"/>
                    </a:ext>
                  </a:extLst>
                </a:gridCol>
                <a:gridCol w="3048000">
                  <a:extLst>
                    <a:ext uri="{9D8B030D-6E8A-4147-A177-3AD203B41FA5}">
                      <a16:colId xmlns:a16="http://schemas.microsoft.com/office/drawing/2014/main" val="728742402"/>
                    </a:ext>
                  </a:extLst>
                </a:gridCol>
                <a:gridCol w="3048000">
                  <a:extLst>
                    <a:ext uri="{9D8B030D-6E8A-4147-A177-3AD203B41FA5}">
                      <a16:colId xmlns:a16="http://schemas.microsoft.com/office/drawing/2014/main" val="3895844846"/>
                    </a:ext>
                  </a:extLst>
                </a:gridCol>
              </a:tblGrid>
              <a:tr h="446246">
                <a:tc>
                  <a:txBody>
                    <a:bodyPr/>
                    <a:lstStyle/>
                    <a:p>
                      <a:r>
                        <a:rPr lang="en-AU" sz="2000" dirty="0">
                          <a:latin typeface="Calibri" panose="020F0502020204030204" pitchFamily="34" charset="0"/>
                        </a:rPr>
                        <a:t>Population</a:t>
                      </a:r>
                    </a:p>
                  </a:txBody>
                  <a:tcPr/>
                </a:tc>
                <a:tc>
                  <a:txBody>
                    <a:bodyPr/>
                    <a:lstStyle/>
                    <a:p>
                      <a:r>
                        <a:rPr lang="en-AU" sz="2000" dirty="0">
                          <a:latin typeface="Calibri" panose="020F0502020204030204" pitchFamily="34" charset="0"/>
                        </a:rPr>
                        <a:t>Intervention</a:t>
                      </a:r>
                    </a:p>
                  </a:txBody>
                  <a:tcPr/>
                </a:tc>
                <a:tc>
                  <a:txBody>
                    <a:bodyPr/>
                    <a:lstStyle/>
                    <a:p>
                      <a:r>
                        <a:rPr lang="en-AU" sz="2000" dirty="0">
                          <a:latin typeface="Calibri" panose="020F0502020204030204" pitchFamily="34" charset="0"/>
                        </a:rPr>
                        <a:t>Comparator</a:t>
                      </a:r>
                    </a:p>
                  </a:txBody>
                  <a:tcPr/>
                </a:tc>
                <a:tc>
                  <a:txBody>
                    <a:bodyPr/>
                    <a:lstStyle/>
                    <a:p>
                      <a:r>
                        <a:rPr lang="en-AU" sz="2000" dirty="0">
                          <a:latin typeface="Calibri" panose="020F0502020204030204" pitchFamily="34" charset="0"/>
                        </a:rPr>
                        <a:t>Outcome</a:t>
                      </a:r>
                    </a:p>
                  </a:txBody>
                  <a:tcPr/>
                </a:tc>
                <a:extLst>
                  <a:ext uri="{0D108BD9-81ED-4DB2-BD59-A6C34878D82A}">
                    <a16:rowId xmlns:a16="http://schemas.microsoft.com/office/drawing/2014/main" val="10000"/>
                  </a:ext>
                </a:extLst>
              </a:tr>
              <a:tr h="446246">
                <a:tc gridSpan="4">
                  <a:txBody>
                    <a:bodyPr/>
                    <a:lstStyle/>
                    <a:p>
                      <a:pPr marL="0" indent="0">
                        <a:buFont typeface="Arial" panose="020B0604020202020204" pitchFamily="34" charset="0"/>
                        <a:buNone/>
                      </a:pPr>
                      <a:r>
                        <a:rPr lang="en-AU" sz="2000" b="1" dirty="0">
                          <a:solidFill>
                            <a:srgbClr val="004990"/>
                          </a:solidFill>
                          <a:latin typeface="Calibri" panose="020F0502020204030204" pitchFamily="34" charset="0"/>
                        </a:rPr>
                        <a:t>BP Management in Patients with CKD, with and without Diabetes, not Receiving Dialysis</a:t>
                      </a:r>
                    </a:p>
                  </a:txBody>
                  <a:tcPr>
                    <a:solidFill>
                      <a:srgbClr val="CCD5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0224112"/>
                  </a:ext>
                </a:extLst>
              </a:tr>
              <a:tr h="78951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with and without diabetes (T1D or T2D)</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Low BP target</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Standard BP target</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0001"/>
                  </a:ext>
                </a:extLst>
              </a:tr>
              <a:tr h="11327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with and without diabetes (T1D or T2D)</a:t>
                      </a:r>
                    </a:p>
                  </a:txBody>
                  <a:tcPr>
                    <a:solidFill>
                      <a:srgbClr val="E7EBF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4990"/>
                          </a:solidFill>
                          <a:latin typeface="Calibri" panose="020F0502020204030204" pitchFamily="34" charset="0"/>
                        </a:rPr>
                        <a:t>ACEi, ARB, aldosterone antagonists</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Placebo or standard of care</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3121233362"/>
                  </a:ext>
                </a:extLst>
              </a:tr>
              <a:tr h="147604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with and without diabetes (T1D or T2D)</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Non-RAS inhibitors (alpha blockers, beta-blockers, CCB, DRI, diuretics)</a:t>
                      </a:r>
                      <a:endParaRPr lang="en-AU" sz="2000" b="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Placebo or RASi</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425725219"/>
                  </a:ext>
                </a:extLst>
              </a:tr>
              <a:tr h="8407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with and without diabetes (T1D or T2D)</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kern="1200" dirty="0">
                          <a:solidFill>
                            <a:srgbClr val="004990"/>
                          </a:solidFill>
                          <a:latin typeface="Calibri" panose="020F0502020204030204" pitchFamily="34" charset="0"/>
                          <a:ea typeface="+mn-ea"/>
                          <a:cs typeface="+mn-cs"/>
                        </a:rPr>
                        <a:t>Dual RASi</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Mono RASi</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734766395"/>
                  </a:ext>
                </a:extLst>
              </a:tr>
              <a:tr h="147604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with CKD (CKD G1-G5) with chronic hyperkalemia</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Potassium binders</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Placebo or standard of care</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 hospitalization, hypokalemia</a:t>
                      </a:r>
                    </a:p>
                  </a:txBody>
                  <a:tcPr>
                    <a:solidFill>
                      <a:srgbClr val="E7EBF6"/>
                    </a:solidFill>
                  </a:tcPr>
                </a:tc>
                <a:extLst>
                  <a:ext uri="{0D108BD9-81ED-4DB2-BD59-A6C34878D82A}">
                    <a16:rowId xmlns:a16="http://schemas.microsoft.com/office/drawing/2014/main" val="3606212273"/>
                  </a:ext>
                </a:extLst>
              </a:tr>
            </a:tbl>
          </a:graphicData>
        </a:graphic>
      </p:graphicFrame>
    </p:spTree>
    <p:extLst>
      <p:ext uri="{BB962C8B-B14F-4D97-AF65-F5344CB8AC3E}">
        <p14:creationId xmlns:p14="http://schemas.microsoft.com/office/powerpoint/2010/main" val="53967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56288586"/>
              </p:ext>
            </p:extLst>
          </p:nvPr>
        </p:nvGraphicFramePr>
        <p:xfrm>
          <a:off x="0" y="250370"/>
          <a:ext cx="12192000" cy="660762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1882858400"/>
                    </a:ext>
                  </a:extLst>
                </a:gridCol>
                <a:gridCol w="3048000">
                  <a:extLst>
                    <a:ext uri="{9D8B030D-6E8A-4147-A177-3AD203B41FA5}">
                      <a16:colId xmlns:a16="http://schemas.microsoft.com/office/drawing/2014/main" val="728742402"/>
                    </a:ext>
                  </a:extLst>
                </a:gridCol>
                <a:gridCol w="3048000">
                  <a:extLst>
                    <a:ext uri="{9D8B030D-6E8A-4147-A177-3AD203B41FA5}">
                      <a16:colId xmlns:a16="http://schemas.microsoft.com/office/drawing/2014/main" val="3895844846"/>
                    </a:ext>
                  </a:extLst>
                </a:gridCol>
              </a:tblGrid>
              <a:tr h="543666">
                <a:tc>
                  <a:txBody>
                    <a:bodyPr/>
                    <a:lstStyle/>
                    <a:p>
                      <a:r>
                        <a:rPr lang="en-AU" sz="2000" dirty="0">
                          <a:latin typeface="Calibri" panose="020F0502020204030204" pitchFamily="34" charset="0"/>
                        </a:rPr>
                        <a:t>Population</a:t>
                      </a:r>
                    </a:p>
                  </a:txBody>
                  <a:tcPr/>
                </a:tc>
                <a:tc>
                  <a:txBody>
                    <a:bodyPr/>
                    <a:lstStyle/>
                    <a:p>
                      <a:r>
                        <a:rPr lang="en-AU" sz="2000" dirty="0">
                          <a:latin typeface="Calibri" panose="020F0502020204030204" pitchFamily="34" charset="0"/>
                        </a:rPr>
                        <a:t>Intervention</a:t>
                      </a:r>
                    </a:p>
                  </a:txBody>
                  <a:tcPr/>
                </a:tc>
                <a:tc>
                  <a:txBody>
                    <a:bodyPr/>
                    <a:lstStyle/>
                    <a:p>
                      <a:r>
                        <a:rPr lang="en-AU" sz="2000" dirty="0">
                          <a:latin typeface="Calibri" panose="020F0502020204030204" pitchFamily="34" charset="0"/>
                        </a:rPr>
                        <a:t>Comparator</a:t>
                      </a:r>
                    </a:p>
                  </a:txBody>
                  <a:tcPr/>
                </a:tc>
                <a:tc>
                  <a:txBody>
                    <a:bodyPr/>
                    <a:lstStyle/>
                    <a:p>
                      <a:r>
                        <a:rPr lang="en-AU" sz="2000" dirty="0">
                          <a:latin typeface="Calibri" panose="020F0502020204030204" pitchFamily="34" charset="0"/>
                        </a:rPr>
                        <a:t>Outcome</a:t>
                      </a:r>
                    </a:p>
                  </a:txBody>
                  <a:tcPr/>
                </a:tc>
                <a:extLst>
                  <a:ext uri="{0D108BD9-81ED-4DB2-BD59-A6C34878D82A}">
                    <a16:rowId xmlns:a16="http://schemas.microsoft.com/office/drawing/2014/main" val="10000"/>
                  </a:ext>
                </a:extLst>
              </a:tr>
              <a:tr h="543666">
                <a:tc gridSpan="4">
                  <a:txBody>
                    <a:bodyPr/>
                    <a:lstStyle/>
                    <a:p>
                      <a:pPr marL="0" indent="0">
                        <a:buFont typeface="Arial" panose="020B0604020202020204" pitchFamily="34" charset="0"/>
                        <a:buNone/>
                      </a:pPr>
                      <a:r>
                        <a:rPr lang="en-AU" sz="2000" b="1" dirty="0">
                          <a:solidFill>
                            <a:srgbClr val="004990"/>
                          </a:solidFill>
                          <a:latin typeface="Calibri" panose="020F0502020204030204" pitchFamily="34" charset="0"/>
                        </a:rPr>
                        <a:t>BP Management in Kidney Transplant Recipients</a:t>
                      </a:r>
                    </a:p>
                  </a:txBody>
                  <a:tcPr>
                    <a:solidFill>
                      <a:srgbClr val="CCD5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0224112"/>
                  </a:ext>
                </a:extLst>
              </a:tr>
              <a:tr h="96187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Kidney transplant recipients (G1T-G5T)</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Low protein diet</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Usual protein diet</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0001"/>
                  </a:ext>
                </a:extLst>
              </a:tr>
              <a:tr h="13800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Kidney transplant recipients (G1T-G5T)</a:t>
                      </a:r>
                    </a:p>
                  </a:txBody>
                  <a:tcPr>
                    <a:solidFill>
                      <a:srgbClr val="E7EBF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4990"/>
                          </a:solidFill>
                          <a:latin typeface="Calibri" panose="020F0502020204030204" pitchFamily="34" charset="0"/>
                        </a:rPr>
                        <a:t>Low salt diet</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Normal salt diet</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 sodium excretion, SCr</a:t>
                      </a:r>
                    </a:p>
                  </a:txBody>
                  <a:tcPr>
                    <a:solidFill>
                      <a:srgbClr val="E7EBF6"/>
                    </a:solidFill>
                  </a:tcPr>
                </a:tc>
                <a:extLst>
                  <a:ext uri="{0D108BD9-81ED-4DB2-BD59-A6C34878D82A}">
                    <a16:rowId xmlns:a16="http://schemas.microsoft.com/office/drawing/2014/main" val="3121233362"/>
                  </a:ext>
                </a:extLst>
              </a:tr>
              <a:tr h="17982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Kidney transplant recipients (G1T-G5T)</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Dietary modification (including dietary advice or lifestyle management)</a:t>
                      </a:r>
                      <a:endParaRPr lang="en-AU" sz="2000" b="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Standard of care (including lifestyle advice) or any other dietary pattern</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425725219"/>
                  </a:ext>
                </a:extLst>
              </a:tr>
              <a:tr h="13800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Kidney transplant recipients (G1T-G5T) and high BP</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kern="1200" dirty="0">
                          <a:solidFill>
                            <a:srgbClr val="004990"/>
                          </a:solidFill>
                          <a:latin typeface="Calibri" panose="020F0502020204030204" pitchFamily="34" charset="0"/>
                          <a:ea typeface="+mn-ea"/>
                          <a:cs typeface="+mn-cs"/>
                        </a:rPr>
                        <a:t>Any exercise intervention &gt;8 weeks duration</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Standard of care</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 BMI, quality of life</a:t>
                      </a:r>
                    </a:p>
                  </a:txBody>
                  <a:tcPr>
                    <a:solidFill>
                      <a:srgbClr val="E7EBF6"/>
                    </a:solidFill>
                  </a:tcPr>
                </a:tc>
                <a:extLst>
                  <a:ext uri="{0D108BD9-81ED-4DB2-BD59-A6C34878D82A}">
                    <a16:rowId xmlns:a16="http://schemas.microsoft.com/office/drawing/2014/main" val="1734766395"/>
                  </a:ext>
                </a:extLst>
              </a:tr>
            </a:tbl>
          </a:graphicData>
        </a:graphic>
      </p:graphicFrame>
    </p:spTree>
    <p:extLst>
      <p:ext uri="{BB962C8B-B14F-4D97-AF65-F5344CB8AC3E}">
        <p14:creationId xmlns:p14="http://schemas.microsoft.com/office/powerpoint/2010/main" val="303462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03896063"/>
              </p:ext>
            </p:extLst>
          </p:nvPr>
        </p:nvGraphicFramePr>
        <p:xfrm>
          <a:off x="0" y="250371"/>
          <a:ext cx="12192000" cy="660762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1882858400"/>
                    </a:ext>
                  </a:extLst>
                </a:gridCol>
                <a:gridCol w="3048000">
                  <a:extLst>
                    <a:ext uri="{9D8B030D-6E8A-4147-A177-3AD203B41FA5}">
                      <a16:colId xmlns:a16="http://schemas.microsoft.com/office/drawing/2014/main" val="728742402"/>
                    </a:ext>
                  </a:extLst>
                </a:gridCol>
                <a:gridCol w="3048000">
                  <a:extLst>
                    <a:ext uri="{9D8B030D-6E8A-4147-A177-3AD203B41FA5}">
                      <a16:colId xmlns:a16="http://schemas.microsoft.com/office/drawing/2014/main" val="3895844846"/>
                    </a:ext>
                  </a:extLst>
                </a:gridCol>
              </a:tblGrid>
              <a:tr h="464320">
                <a:tc>
                  <a:txBody>
                    <a:bodyPr/>
                    <a:lstStyle/>
                    <a:p>
                      <a:r>
                        <a:rPr lang="en-AU" sz="2000" dirty="0">
                          <a:latin typeface="Calibri" panose="020F0502020204030204" pitchFamily="34" charset="0"/>
                        </a:rPr>
                        <a:t>Population</a:t>
                      </a:r>
                    </a:p>
                  </a:txBody>
                  <a:tcPr/>
                </a:tc>
                <a:tc>
                  <a:txBody>
                    <a:bodyPr/>
                    <a:lstStyle/>
                    <a:p>
                      <a:r>
                        <a:rPr lang="en-AU" sz="2000" dirty="0">
                          <a:latin typeface="Calibri" panose="020F0502020204030204" pitchFamily="34" charset="0"/>
                        </a:rPr>
                        <a:t>Intervention</a:t>
                      </a:r>
                    </a:p>
                  </a:txBody>
                  <a:tcPr/>
                </a:tc>
                <a:tc>
                  <a:txBody>
                    <a:bodyPr/>
                    <a:lstStyle/>
                    <a:p>
                      <a:r>
                        <a:rPr lang="en-AU" sz="2000" dirty="0">
                          <a:latin typeface="Calibri" panose="020F0502020204030204" pitchFamily="34" charset="0"/>
                        </a:rPr>
                        <a:t>Comparator</a:t>
                      </a:r>
                    </a:p>
                  </a:txBody>
                  <a:tcPr/>
                </a:tc>
                <a:tc>
                  <a:txBody>
                    <a:bodyPr/>
                    <a:lstStyle/>
                    <a:p>
                      <a:r>
                        <a:rPr lang="en-AU" sz="2000" dirty="0">
                          <a:latin typeface="Calibri" panose="020F0502020204030204" pitchFamily="34" charset="0"/>
                        </a:rPr>
                        <a:t>Outcome</a:t>
                      </a:r>
                    </a:p>
                  </a:txBody>
                  <a:tcPr/>
                </a:tc>
                <a:extLst>
                  <a:ext uri="{0D108BD9-81ED-4DB2-BD59-A6C34878D82A}">
                    <a16:rowId xmlns:a16="http://schemas.microsoft.com/office/drawing/2014/main" val="10000"/>
                  </a:ext>
                </a:extLst>
              </a:tr>
              <a:tr h="464320">
                <a:tc gridSpan="4">
                  <a:txBody>
                    <a:bodyPr/>
                    <a:lstStyle/>
                    <a:p>
                      <a:pPr marL="0" indent="0">
                        <a:buFont typeface="Arial" panose="020B0604020202020204" pitchFamily="34" charset="0"/>
                        <a:buNone/>
                      </a:pPr>
                      <a:r>
                        <a:rPr lang="en-AU" sz="2000" b="1" dirty="0">
                          <a:solidFill>
                            <a:srgbClr val="004990"/>
                          </a:solidFill>
                          <a:latin typeface="Calibri" panose="020F0502020204030204" pitchFamily="34" charset="0"/>
                        </a:rPr>
                        <a:t>BP Management in Kidney Transplant Recipients</a:t>
                      </a:r>
                    </a:p>
                  </a:txBody>
                  <a:tcPr>
                    <a:solidFill>
                      <a:srgbClr val="CCD5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0224112"/>
                  </a:ext>
                </a:extLst>
              </a:tr>
              <a:tr h="117865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Adults and children kidney transplant recipients (G1T-G5T)</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Low BP target</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Standard BP target</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0001"/>
                  </a:ext>
                </a:extLst>
              </a:tr>
              <a:tr h="296450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Adults and children kidney transplant recipients </a:t>
                      </a:r>
                      <a:r>
                        <a:rPr lang="en-AU" sz="2000" dirty="0">
                          <a:solidFill>
                            <a:srgbClr val="004990"/>
                          </a:solidFill>
                          <a:latin typeface="Calibri" panose="020F0502020204030204" pitchFamily="34" charset="0"/>
                        </a:rPr>
                        <a:t> (G1T-G5T)</a:t>
                      </a:r>
                      <a:endParaRPr kumimoji="0" lang="en-AU"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endParaRPr>
                    </a:p>
                  </a:txBody>
                  <a:tcPr>
                    <a:solidFill>
                      <a:srgbClr val="E7EBF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4990"/>
                          </a:solidFill>
                          <a:latin typeface="Calibri" panose="020F0502020204030204" pitchFamily="34" charset="0"/>
                        </a:rPr>
                        <a:t>RAS inhibitors (ACEi, ARB, aldosterone antagonists) or n</a:t>
                      </a:r>
                      <a:r>
                        <a:rPr lang="en-AU" sz="2000" b="1" dirty="0">
                          <a:solidFill>
                            <a:srgbClr val="004990"/>
                          </a:solidFill>
                          <a:latin typeface="Calibri" panose="020F0502020204030204" pitchFamily="34" charset="0"/>
                        </a:rPr>
                        <a:t>on-RAS inhibitors (alpha blockers, beta-blockers, CCB, DRI, diuretics)</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Placebo or standard of care</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3121233362"/>
                  </a:ext>
                </a:extLst>
              </a:tr>
              <a:tr h="15358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Kidney transplant recipients </a:t>
                      </a:r>
                      <a:r>
                        <a:rPr lang="en-AU" sz="2000" dirty="0">
                          <a:solidFill>
                            <a:srgbClr val="004990"/>
                          </a:solidFill>
                          <a:latin typeface="Calibri" panose="020F0502020204030204" pitchFamily="34" charset="0"/>
                        </a:rPr>
                        <a:t> (G1T-G5T) </a:t>
                      </a:r>
                      <a:r>
                        <a:rPr kumimoji="0" lang="en-AU"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with chronic hyperkalemia</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Potassium binders</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Placebo or standard of care</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 hospitalization, hypokalemia</a:t>
                      </a:r>
                    </a:p>
                  </a:txBody>
                  <a:tcPr>
                    <a:solidFill>
                      <a:srgbClr val="E7EBF6"/>
                    </a:solidFill>
                  </a:tcPr>
                </a:tc>
                <a:extLst>
                  <a:ext uri="{0D108BD9-81ED-4DB2-BD59-A6C34878D82A}">
                    <a16:rowId xmlns:a16="http://schemas.microsoft.com/office/drawing/2014/main" val="3606212273"/>
                  </a:ext>
                </a:extLst>
              </a:tr>
            </a:tbl>
          </a:graphicData>
        </a:graphic>
      </p:graphicFrame>
    </p:spTree>
    <p:extLst>
      <p:ext uri="{BB962C8B-B14F-4D97-AF65-F5344CB8AC3E}">
        <p14:creationId xmlns:p14="http://schemas.microsoft.com/office/powerpoint/2010/main" val="294718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59476825"/>
              </p:ext>
            </p:extLst>
          </p:nvPr>
        </p:nvGraphicFramePr>
        <p:xfrm>
          <a:off x="0" y="239486"/>
          <a:ext cx="12192000" cy="661851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1882858400"/>
                    </a:ext>
                  </a:extLst>
                </a:gridCol>
                <a:gridCol w="3048000">
                  <a:extLst>
                    <a:ext uri="{9D8B030D-6E8A-4147-A177-3AD203B41FA5}">
                      <a16:colId xmlns:a16="http://schemas.microsoft.com/office/drawing/2014/main" val="728742402"/>
                    </a:ext>
                  </a:extLst>
                </a:gridCol>
                <a:gridCol w="3048000">
                  <a:extLst>
                    <a:ext uri="{9D8B030D-6E8A-4147-A177-3AD203B41FA5}">
                      <a16:colId xmlns:a16="http://schemas.microsoft.com/office/drawing/2014/main" val="3895844846"/>
                    </a:ext>
                  </a:extLst>
                </a:gridCol>
              </a:tblGrid>
              <a:tr h="651823">
                <a:tc>
                  <a:txBody>
                    <a:bodyPr/>
                    <a:lstStyle/>
                    <a:p>
                      <a:r>
                        <a:rPr lang="en-AU" sz="2000" dirty="0">
                          <a:latin typeface="Calibri" panose="020F0502020204030204" pitchFamily="34" charset="0"/>
                        </a:rPr>
                        <a:t>Population</a:t>
                      </a:r>
                    </a:p>
                  </a:txBody>
                  <a:tcPr/>
                </a:tc>
                <a:tc>
                  <a:txBody>
                    <a:bodyPr/>
                    <a:lstStyle/>
                    <a:p>
                      <a:r>
                        <a:rPr lang="en-AU" sz="2000" dirty="0">
                          <a:latin typeface="Calibri" panose="020F0502020204030204" pitchFamily="34" charset="0"/>
                        </a:rPr>
                        <a:t>Intervention</a:t>
                      </a:r>
                    </a:p>
                  </a:txBody>
                  <a:tcPr/>
                </a:tc>
                <a:tc>
                  <a:txBody>
                    <a:bodyPr/>
                    <a:lstStyle/>
                    <a:p>
                      <a:r>
                        <a:rPr lang="en-AU" sz="2000" dirty="0">
                          <a:latin typeface="Calibri" panose="020F0502020204030204" pitchFamily="34" charset="0"/>
                        </a:rPr>
                        <a:t>Comparator</a:t>
                      </a:r>
                    </a:p>
                  </a:txBody>
                  <a:tcPr/>
                </a:tc>
                <a:tc>
                  <a:txBody>
                    <a:bodyPr/>
                    <a:lstStyle/>
                    <a:p>
                      <a:r>
                        <a:rPr lang="en-AU" sz="2000" dirty="0">
                          <a:latin typeface="Calibri" panose="020F0502020204030204" pitchFamily="34" charset="0"/>
                        </a:rPr>
                        <a:t>Outcome</a:t>
                      </a:r>
                    </a:p>
                  </a:txBody>
                  <a:tcPr/>
                </a:tc>
                <a:extLst>
                  <a:ext uri="{0D108BD9-81ED-4DB2-BD59-A6C34878D82A}">
                    <a16:rowId xmlns:a16="http://schemas.microsoft.com/office/drawing/2014/main" val="10000"/>
                  </a:ext>
                </a:extLst>
              </a:tr>
              <a:tr h="651823">
                <a:tc gridSpan="4">
                  <a:txBody>
                    <a:bodyPr/>
                    <a:lstStyle/>
                    <a:p>
                      <a:pPr marL="0" indent="0">
                        <a:buFont typeface="Arial" panose="020B0604020202020204" pitchFamily="34" charset="0"/>
                        <a:buNone/>
                      </a:pPr>
                      <a:r>
                        <a:rPr lang="en-AU" sz="2000" b="1" dirty="0">
                          <a:solidFill>
                            <a:srgbClr val="004990"/>
                          </a:solidFill>
                          <a:latin typeface="Calibri" panose="020F0502020204030204" pitchFamily="34" charset="0"/>
                        </a:rPr>
                        <a:t>BP Management in Children with CKD</a:t>
                      </a:r>
                    </a:p>
                  </a:txBody>
                  <a:tcPr>
                    <a:solidFill>
                      <a:srgbClr val="CCD5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0224112"/>
                  </a:ext>
                </a:extLst>
              </a:tr>
              <a:tr h="115322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Children with CKD (CKD G1-G5)</a:t>
                      </a: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solidFill>
                            <a:srgbClr val="004990"/>
                          </a:solidFill>
                          <a:latin typeface="Calibri" panose="020F0502020204030204" pitchFamily="34" charset="0"/>
                        </a:rPr>
                        <a:t>Low BP target</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Standard BP target</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a:t>
                      </a:r>
                    </a:p>
                  </a:txBody>
                  <a:tcPr>
                    <a:solidFill>
                      <a:srgbClr val="E7EBF6"/>
                    </a:solidFill>
                  </a:tcPr>
                </a:tc>
                <a:extLst>
                  <a:ext uri="{0D108BD9-81ED-4DB2-BD59-A6C34878D82A}">
                    <a16:rowId xmlns:a16="http://schemas.microsoft.com/office/drawing/2014/main" val="10001"/>
                  </a:ext>
                </a:extLst>
              </a:tr>
              <a:tr h="416164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Children with CKD (CKD G1-G5)</a:t>
                      </a:r>
                    </a:p>
                  </a:txBody>
                  <a:tcPr>
                    <a:solidFill>
                      <a:srgbClr val="E7EBF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4990"/>
                          </a:solidFill>
                          <a:latin typeface="Calibri" panose="020F0502020204030204" pitchFamily="34" charset="0"/>
                        </a:rPr>
                        <a:t>RAS inhibitors (ACEi, ARB, aldosterone antagonists) or n</a:t>
                      </a:r>
                      <a:r>
                        <a:rPr lang="en-AU" sz="2000" b="1" dirty="0">
                          <a:solidFill>
                            <a:srgbClr val="004990"/>
                          </a:solidFill>
                          <a:latin typeface="Calibri" panose="020F0502020204030204" pitchFamily="34" charset="0"/>
                        </a:rPr>
                        <a:t>on-RAS inhibitors (alpha blockers, beta-blockers, CCB, DRI, diuretics)</a:t>
                      </a:r>
                      <a:endParaRPr lang="en-AU" sz="2000" dirty="0">
                        <a:solidFill>
                          <a:srgbClr val="004990"/>
                        </a:solidFill>
                        <a:latin typeface="Calibri" panose="020F0502020204030204" pitchFamily="34" charset="0"/>
                      </a:endParaRPr>
                    </a:p>
                  </a:txBody>
                  <a:tcPr>
                    <a:solidFill>
                      <a:srgbClr val="E7EBF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Placebo or standard of care</a:t>
                      </a:r>
                    </a:p>
                  </a:txBody>
                  <a:tcPr>
                    <a:solidFill>
                      <a:srgbClr val="E7EBF6"/>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990"/>
                          </a:solidFill>
                          <a:latin typeface="Calibri" panose="020F0502020204030204" pitchFamily="34" charset="0"/>
                        </a:rPr>
                        <a:t>Critical and important outcomes, SCr</a:t>
                      </a:r>
                    </a:p>
                  </a:txBody>
                  <a:tcPr>
                    <a:solidFill>
                      <a:srgbClr val="E7EBF6"/>
                    </a:solidFill>
                  </a:tcPr>
                </a:tc>
                <a:extLst>
                  <a:ext uri="{0D108BD9-81ED-4DB2-BD59-A6C34878D82A}">
                    <a16:rowId xmlns:a16="http://schemas.microsoft.com/office/drawing/2014/main" val="3121233362"/>
                  </a:ext>
                </a:extLst>
              </a:tr>
            </a:tbl>
          </a:graphicData>
        </a:graphic>
      </p:graphicFrame>
    </p:spTree>
    <p:extLst>
      <p:ext uri="{BB962C8B-B14F-4D97-AF65-F5344CB8AC3E}">
        <p14:creationId xmlns:p14="http://schemas.microsoft.com/office/powerpoint/2010/main" val="426767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txBox="1">
            <a:spLocks noGrp="1"/>
          </p:cNvSpPr>
          <p:nvPr>
            <p:ph type="ctrTitle"/>
          </p:nvPr>
        </p:nvSpPr>
        <p:spPr>
          <a:xfrm>
            <a:off x="340434" y="274310"/>
            <a:ext cx="3712029" cy="28448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C62A9"/>
              </a:buClr>
              <a:buSzPts val="4400"/>
              <a:buFont typeface="Calibri"/>
              <a:buNone/>
            </a:pPr>
            <a:r>
              <a:rPr lang="en-US" sz="4400" b="0" cap="small" dirty="0">
                <a:solidFill>
                  <a:srgbClr val="004990"/>
                </a:solidFill>
                <a:latin typeface="Calibri"/>
                <a:ea typeface="Calibri"/>
                <a:cs typeface="Calibri"/>
                <a:sym typeface="Calibri"/>
              </a:rPr>
              <a:t>Literature Search</a:t>
            </a:r>
            <a:br>
              <a:rPr lang="en-US" sz="4400" b="0" cap="small" dirty="0">
                <a:solidFill>
                  <a:srgbClr val="004990"/>
                </a:solidFill>
                <a:latin typeface="Calibri"/>
                <a:ea typeface="Calibri"/>
                <a:cs typeface="Calibri"/>
                <a:sym typeface="Calibri"/>
              </a:rPr>
            </a:br>
            <a:br>
              <a:rPr lang="en-US" cap="small" dirty="0">
                <a:solidFill>
                  <a:srgbClr val="004990"/>
                </a:solidFill>
                <a:latin typeface="Calibri"/>
                <a:ea typeface="Calibri"/>
                <a:cs typeface="Calibri"/>
                <a:sym typeface="Calibri"/>
              </a:rPr>
            </a:br>
            <a:r>
              <a:rPr lang="en-US" sz="2400" b="0" cap="small" dirty="0">
                <a:solidFill>
                  <a:srgbClr val="004990"/>
                </a:solidFill>
                <a:latin typeface="Calibri"/>
                <a:ea typeface="Calibri"/>
                <a:cs typeface="Calibri"/>
                <a:sym typeface="Calibri"/>
              </a:rPr>
              <a:t>October 2018; February 2019, and Final </a:t>
            </a:r>
            <a:r>
              <a:rPr lang="en-US" sz="2400" cap="small" dirty="0">
                <a:solidFill>
                  <a:srgbClr val="004990"/>
                </a:solidFill>
                <a:latin typeface="Calibri"/>
                <a:ea typeface="Calibri"/>
                <a:cs typeface="Calibri"/>
                <a:sym typeface="Calibri"/>
              </a:rPr>
              <a:t>U</a:t>
            </a:r>
            <a:r>
              <a:rPr lang="en-US" sz="2400" b="0" cap="small" dirty="0">
                <a:solidFill>
                  <a:srgbClr val="004990"/>
                </a:solidFill>
                <a:latin typeface="Calibri"/>
                <a:ea typeface="Calibri"/>
                <a:cs typeface="Calibri"/>
                <a:sym typeface="Calibri"/>
              </a:rPr>
              <a:t>pdate in April 2020</a:t>
            </a:r>
            <a:endParaRPr dirty="0">
              <a:solidFill>
                <a:srgbClr val="004990"/>
              </a:solidFill>
            </a:endParaRPr>
          </a:p>
        </p:txBody>
      </p:sp>
      <p:pic>
        <p:nvPicPr>
          <p:cNvPr id="3" name="Picture 2">
            <a:extLst>
              <a:ext uri="{FF2B5EF4-FFF2-40B4-BE49-F238E27FC236}">
                <a16:creationId xmlns:a16="http://schemas.microsoft.com/office/drawing/2014/main" id="{8DF76EE9-D773-4EF0-9C51-8B393F23B5AF}"/>
              </a:ext>
            </a:extLst>
          </p:cNvPr>
          <p:cNvPicPr>
            <a:picLocks noChangeAspect="1"/>
          </p:cNvPicPr>
          <p:nvPr/>
        </p:nvPicPr>
        <p:blipFill>
          <a:blip r:embed="rId3"/>
          <a:stretch>
            <a:fillRect/>
          </a:stretch>
        </p:blipFill>
        <p:spPr>
          <a:xfrm>
            <a:off x="4052463" y="274310"/>
            <a:ext cx="8139537" cy="65836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8183"/>
            <a:ext cx="11090676"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Table of contents</a:t>
            </a:r>
          </a:p>
        </p:txBody>
      </p:sp>
      <p:sp>
        <p:nvSpPr>
          <p:cNvPr id="4" name="Subtitle 2"/>
          <p:cNvSpPr>
            <a:spLocks noGrp="1"/>
          </p:cNvSpPr>
          <p:nvPr>
            <p:ph type="subTitle" idx="1"/>
          </p:nvPr>
        </p:nvSpPr>
        <p:spPr>
          <a:xfrm>
            <a:off x="180152" y="969914"/>
            <a:ext cx="12279086"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Introduction</a:t>
            </a:r>
          </a:p>
          <a:p>
            <a:pPr marL="342900" lvl="0" indent="-342900">
              <a:lnSpc>
                <a:spcPct val="100000"/>
              </a:lnSpc>
              <a:spcBef>
                <a:spcPts val="0"/>
              </a:spcBef>
            </a:pPr>
            <a:endParaRPr lang="en-GB" sz="1000" dirty="0">
              <a:solidFill>
                <a:srgbClr val="004990"/>
              </a:solidFill>
              <a:latin typeface="Calibri" panose="020F0502020204030204" pitchFamily="34" charset="0"/>
              <a:cs typeface="Calibri" panose="020F0502020204030204" pitchFamily="34" charset="0"/>
            </a:endParaRPr>
          </a:p>
          <a:p>
            <a:pPr marL="342900" lvl="0"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Guideline development process:</a:t>
            </a:r>
          </a:p>
          <a:p>
            <a:pPr marL="800100" lvl="1"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Evidence review</a:t>
            </a:r>
          </a:p>
          <a:p>
            <a:pPr marL="800100" lvl="1" indent="-342900">
              <a:lnSpc>
                <a:spcPct val="100000"/>
              </a:lnSpc>
              <a:spcBef>
                <a:spcPts val="0"/>
              </a:spcBef>
            </a:pPr>
            <a:endParaRPr lang="en-GB" sz="1000" dirty="0">
              <a:solidFill>
                <a:srgbClr val="004990"/>
              </a:solidFill>
              <a:latin typeface="Calibri" panose="020F0502020204030204" pitchFamily="34" charset="0"/>
              <a:cs typeface="Calibri" panose="020F0502020204030204" pitchFamily="34" charset="0"/>
            </a:endParaRPr>
          </a:p>
          <a:p>
            <a:pPr marL="800100" lvl="1"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Guideline format</a:t>
            </a:r>
          </a:p>
          <a:p>
            <a:pPr marL="800100" lvl="1" indent="-342900">
              <a:lnSpc>
                <a:spcPct val="100000"/>
              </a:lnSpc>
              <a:spcBef>
                <a:spcPts val="0"/>
              </a:spcBef>
            </a:pPr>
            <a:endParaRPr lang="en-GB" sz="1000" dirty="0">
              <a:solidFill>
                <a:srgbClr val="004990"/>
              </a:solidFill>
              <a:latin typeface="Calibri" panose="020F0502020204030204" pitchFamily="34" charset="0"/>
              <a:cs typeface="Calibri" panose="020F0502020204030204" pitchFamily="34" charset="0"/>
            </a:endParaRPr>
          </a:p>
          <a:p>
            <a:pPr marL="342900" lvl="0"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Guideline statements and rationale from:</a:t>
            </a:r>
          </a:p>
          <a:p>
            <a:pPr marL="800100" lvl="1"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Chapter 1. Blood pressure measurement</a:t>
            </a:r>
          </a:p>
          <a:p>
            <a:pPr marL="800100" lvl="1" indent="-342900">
              <a:lnSpc>
                <a:spcPct val="100000"/>
              </a:lnSpc>
              <a:spcBef>
                <a:spcPts val="0"/>
              </a:spcBef>
            </a:pPr>
            <a:endParaRPr lang="en-GB" sz="1000" dirty="0">
              <a:solidFill>
                <a:srgbClr val="004990"/>
              </a:solidFill>
              <a:latin typeface="Calibri" panose="020F0502020204030204" pitchFamily="34" charset="0"/>
              <a:cs typeface="Calibri" panose="020F0502020204030204" pitchFamily="34" charset="0"/>
            </a:endParaRPr>
          </a:p>
          <a:p>
            <a:pPr marL="800100" lvl="1"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Chapter 2. Lifestyle interventions for lowering blood pressure in patients with CKD not receiving dialysis</a:t>
            </a:r>
          </a:p>
          <a:p>
            <a:pPr marL="800100" lvl="1" indent="-342900">
              <a:lnSpc>
                <a:spcPct val="100000"/>
              </a:lnSpc>
              <a:spcBef>
                <a:spcPts val="0"/>
              </a:spcBef>
            </a:pPr>
            <a:endParaRPr lang="en-GB" sz="1000" dirty="0">
              <a:solidFill>
                <a:srgbClr val="004990"/>
              </a:solidFill>
              <a:latin typeface="Calibri" panose="020F0502020204030204" pitchFamily="34" charset="0"/>
              <a:cs typeface="Calibri" panose="020F0502020204030204" pitchFamily="34" charset="0"/>
            </a:endParaRPr>
          </a:p>
          <a:p>
            <a:pPr marL="800100" lvl="1"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Chapter 3. Blood pressure management in patients with CKD, with and without diabetes, not receiving dialysis </a:t>
            </a:r>
          </a:p>
          <a:p>
            <a:pPr marL="800100" lvl="1" indent="-342900">
              <a:lnSpc>
                <a:spcPct val="100000"/>
              </a:lnSpc>
              <a:spcBef>
                <a:spcPts val="0"/>
              </a:spcBef>
            </a:pPr>
            <a:endParaRPr lang="en-GB" sz="1000" dirty="0">
              <a:solidFill>
                <a:srgbClr val="004990"/>
              </a:solidFill>
              <a:latin typeface="Calibri" panose="020F0502020204030204" pitchFamily="34" charset="0"/>
              <a:cs typeface="Calibri" panose="020F0502020204030204" pitchFamily="34" charset="0"/>
            </a:endParaRPr>
          </a:p>
          <a:p>
            <a:pPr marL="800100" lvl="1"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Chapter 4. Blood pressure management in kidney transplant recipients (CKD G1T-G5T)</a:t>
            </a:r>
          </a:p>
          <a:p>
            <a:pPr marL="800100" lvl="1" indent="-342900">
              <a:lnSpc>
                <a:spcPct val="100000"/>
              </a:lnSpc>
              <a:spcBef>
                <a:spcPts val="0"/>
              </a:spcBef>
            </a:pPr>
            <a:endParaRPr lang="en-GB" sz="1000" dirty="0">
              <a:solidFill>
                <a:srgbClr val="004990"/>
              </a:solidFill>
              <a:latin typeface="Calibri" panose="020F0502020204030204" pitchFamily="34" charset="0"/>
              <a:cs typeface="Calibri" panose="020F0502020204030204" pitchFamily="34" charset="0"/>
            </a:endParaRPr>
          </a:p>
          <a:p>
            <a:pPr marL="800100" lvl="1" indent="-342900">
              <a:lnSpc>
                <a:spcPct val="100000"/>
              </a:lnSpc>
              <a:spcBef>
                <a:spcPts val="0"/>
              </a:spcBef>
            </a:pPr>
            <a:r>
              <a:rPr lang="en-GB" sz="2200" dirty="0">
                <a:solidFill>
                  <a:srgbClr val="004990"/>
                </a:solidFill>
                <a:latin typeface="Calibri" panose="020F0502020204030204" pitchFamily="34" charset="0"/>
                <a:cs typeface="Calibri" panose="020F0502020204030204" pitchFamily="34" charset="0"/>
              </a:rPr>
              <a:t>Chapter 5. Blood pressure management in children with CKD</a:t>
            </a:r>
            <a:endParaRPr lang="en-US" sz="2200" dirty="0">
              <a:solidFill>
                <a:srgbClr val="004990"/>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n-US" sz="1000" dirty="0">
              <a:solidFill>
                <a:srgbClr val="004990"/>
              </a:solidFill>
              <a:latin typeface="Calibri" panose="020F0502020204030204" pitchFamily="34" charset="0"/>
              <a:cs typeface="Calibri" panose="020F0502020204030204" pitchFamily="34" charset="0"/>
            </a:endParaRPr>
          </a:p>
          <a:p>
            <a:pPr marL="342900" indent="-342900">
              <a:lnSpc>
                <a:spcPct val="100000"/>
              </a:lnSpc>
              <a:spcBef>
                <a:spcPts val="0"/>
              </a:spcBef>
            </a:pPr>
            <a:r>
              <a:rPr lang="en-US" sz="2200" dirty="0">
                <a:solidFill>
                  <a:srgbClr val="004990"/>
                </a:solidFill>
                <a:latin typeface="Calibri" panose="020F0502020204030204" pitchFamily="34" charset="0"/>
                <a:cs typeface="Calibri" panose="020F0502020204030204" pitchFamily="34" charset="0"/>
              </a:rPr>
              <a:t>Question and answer</a:t>
            </a:r>
          </a:p>
          <a:p>
            <a:pPr marL="342900" lvl="0" indent="-342900">
              <a:lnSpc>
                <a:spcPct val="100000"/>
              </a:lnSpc>
              <a:spcBef>
                <a:spcPts val="0"/>
              </a:spcBef>
            </a:pPr>
            <a:endParaRPr lang="en-GB" sz="2200" dirty="0">
              <a:solidFill>
                <a:srgbClr val="004990"/>
              </a:solidFill>
              <a:latin typeface="Calibri" panose="020F0502020204030204" pitchFamily="34" charset="0"/>
              <a:cs typeface="Calibri" panose="020F0502020204030204" pitchFamily="34" charset="0"/>
            </a:endParaRPr>
          </a:p>
          <a:p>
            <a:pPr marL="342900" lvl="0" indent="-342900">
              <a:lnSpc>
                <a:spcPct val="100000"/>
              </a:lnSpc>
              <a:spcBef>
                <a:spcPts val="0"/>
              </a:spcBef>
            </a:pPr>
            <a:endParaRPr lang="en-GB" sz="2200" dirty="0">
              <a:solidFill>
                <a:srgbClr val="004990"/>
              </a:solidFill>
              <a:latin typeface="Calibri" panose="020F0502020204030204" pitchFamily="34" charset="0"/>
              <a:cs typeface="Calibri" panose="020F0502020204030204" pitchFamily="34" charset="0"/>
            </a:endParaRPr>
          </a:p>
          <a:p>
            <a:pPr marL="342900" lvl="0" indent="-342900">
              <a:lnSpc>
                <a:spcPct val="100000"/>
              </a:lnSpc>
              <a:spcBef>
                <a:spcPts val="0"/>
              </a:spcBef>
            </a:pPr>
            <a:endParaRPr lang="en-GB" sz="2200" dirty="0">
              <a:solidFill>
                <a:srgbClr val="0049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80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1" y="258507"/>
            <a:ext cx="11090676"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Evidence Synthesis </a:t>
            </a:r>
          </a:p>
        </p:txBody>
      </p:sp>
      <p:sp>
        <p:nvSpPr>
          <p:cNvPr id="6" name="Subtitle 2"/>
          <p:cNvSpPr>
            <a:spLocks noGrp="1"/>
          </p:cNvSpPr>
          <p:nvPr>
            <p:ph type="subTitle" idx="1"/>
          </p:nvPr>
        </p:nvSpPr>
        <p:spPr>
          <a:xfrm>
            <a:off x="266701" y="963323"/>
            <a:ext cx="11751128" cy="5017237"/>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sz="2200" dirty="0">
                <a:solidFill>
                  <a:srgbClr val="004990"/>
                </a:solidFill>
                <a:latin typeface="Calibri" panose="020F0502020204030204" pitchFamily="34" charset="0"/>
              </a:rPr>
              <a:t>Standard Cochrane methods – Two independent reviewers </a:t>
            </a:r>
          </a:p>
          <a:p>
            <a:pPr marL="800100" lvl="1" indent="-342900">
              <a:lnSpc>
                <a:spcPct val="100000"/>
              </a:lnSpc>
              <a:spcBef>
                <a:spcPts val="0"/>
              </a:spcBef>
            </a:pPr>
            <a:r>
              <a:rPr lang="en-GB" sz="2200" dirty="0">
                <a:solidFill>
                  <a:srgbClr val="004990"/>
                </a:solidFill>
                <a:latin typeface="Calibri" panose="020F0502020204030204" pitchFamily="34" charset="0"/>
              </a:rPr>
              <a:t>Data abstraction</a:t>
            </a:r>
          </a:p>
          <a:p>
            <a:pPr marL="800100" lvl="1" indent="-342900">
              <a:lnSpc>
                <a:spcPct val="100000"/>
              </a:lnSpc>
              <a:spcBef>
                <a:spcPts val="0"/>
              </a:spcBef>
            </a:pPr>
            <a:r>
              <a:rPr lang="en-GB" sz="2200" dirty="0">
                <a:solidFill>
                  <a:srgbClr val="004990"/>
                </a:solidFill>
                <a:latin typeface="Calibri" panose="020F0502020204030204" pitchFamily="34" charset="0"/>
              </a:rPr>
              <a:t>Critical appraisal – using validated tools </a:t>
            </a:r>
          </a:p>
          <a:p>
            <a:pPr marL="457200" lvl="1" indent="0">
              <a:lnSpc>
                <a:spcPct val="100000"/>
              </a:lnSpc>
              <a:spcBef>
                <a:spcPts val="0"/>
              </a:spcBef>
              <a:buNone/>
            </a:pPr>
            <a:endParaRPr lang="en-GB" sz="2200" dirty="0">
              <a:solidFill>
                <a:srgbClr val="004990"/>
              </a:solidFill>
              <a:latin typeface="Calibri" panose="020F0502020204030204" pitchFamily="34" charset="0"/>
            </a:endParaRPr>
          </a:p>
          <a:p>
            <a:pPr marL="457200" lvl="1" indent="0">
              <a:lnSpc>
                <a:spcPct val="100000"/>
              </a:lnSpc>
              <a:spcBef>
                <a:spcPts val="0"/>
              </a:spcBef>
              <a:buNone/>
            </a:pPr>
            <a:endParaRPr lang="en-GB" sz="2200" dirty="0">
              <a:solidFill>
                <a:srgbClr val="004990"/>
              </a:solidFill>
              <a:latin typeface="Calibri" panose="020F0502020204030204" pitchFamily="34" charset="0"/>
            </a:endParaRPr>
          </a:p>
          <a:p>
            <a:pPr marL="342900" lvl="0" indent="-342900">
              <a:lnSpc>
                <a:spcPct val="100000"/>
              </a:lnSpc>
              <a:spcBef>
                <a:spcPts val="0"/>
              </a:spcBef>
            </a:pPr>
            <a:r>
              <a:rPr lang="en-GB" sz="2200" dirty="0">
                <a:solidFill>
                  <a:srgbClr val="004990"/>
                </a:solidFill>
                <a:latin typeface="Calibri" panose="020F0502020204030204" pitchFamily="34" charset="0"/>
              </a:rPr>
              <a:t>Data-analysis </a:t>
            </a:r>
          </a:p>
          <a:p>
            <a:pPr marL="800100" lvl="1" indent="-342900">
              <a:lnSpc>
                <a:spcPct val="100000"/>
              </a:lnSpc>
              <a:spcBef>
                <a:spcPts val="0"/>
              </a:spcBef>
            </a:pPr>
            <a:r>
              <a:rPr lang="en-GB" sz="2200" dirty="0">
                <a:solidFill>
                  <a:srgbClr val="004990"/>
                </a:solidFill>
                <a:latin typeface="Calibri" panose="020F0502020204030204" pitchFamily="34" charset="0"/>
                <a:cs typeface="Calibri"/>
              </a:rPr>
              <a:t>Random effects meta-analysis and generic inverse variance</a:t>
            </a:r>
          </a:p>
          <a:p>
            <a:pPr marL="1257300" lvl="2" indent="-342900">
              <a:lnSpc>
                <a:spcPct val="100000"/>
              </a:lnSpc>
              <a:spcBef>
                <a:spcPts val="0"/>
              </a:spcBef>
            </a:pPr>
            <a:r>
              <a:rPr lang="en-GB" sz="2200" dirty="0">
                <a:solidFill>
                  <a:srgbClr val="004990"/>
                </a:solidFill>
                <a:latin typeface="Calibri" panose="020F0502020204030204" pitchFamily="34" charset="0"/>
                <a:cs typeface="Calibri"/>
              </a:rPr>
              <a:t>Relative risk for dichotomous outcomes</a:t>
            </a:r>
          </a:p>
          <a:p>
            <a:pPr marL="1257300" lvl="2" indent="-342900">
              <a:lnSpc>
                <a:spcPct val="100000"/>
              </a:lnSpc>
              <a:spcBef>
                <a:spcPts val="0"/>
              </a:spcBef>
            </a:pPr>
            <a:r>
              <a:rPr lang="en-GB" sz="2200" dirty="0">
                <a:solidFill>
                  <a:srgbClr val="004990"/>
                </a:solidFill>
                <a:latin typeface="Calibri" panose="020F0502020204030204" pitchFamily="34" charset="0"/>
                <a:cs typeface="Calibri"/>
              </a:rPr>
              <a:t>Mean difference for continuous outcomes</a:t>
            </a:r>
          </a:p>
          <a:p>
            <a:pPr marL="800100" lvl="1" indent="-342900">
              <a:lnSpc>
                <a:spcPct val="100000"/>
              </a:lnSpc>
              <a:spcBef>
                <a:spcPts val="0"/>
              </a:spcBef>
            </a:pPr>
            <a:r>
              <a:rPr lang="en-GB" sz="2200" dirty="0">
                <a:solidFill>
                  <a:srgbClr val="004990"/>
                </a:solidFill>
                <a:latin typeface="Calibri" panose="020F0502020204030204" pitchFamily="34" charset="0"/>
                <a:cs typeface="Calibri"/>
              </a:rPr>
              <a:t>Heterogeneity assessed using the I</a:t>
            </a:r>
            <a:r>
              <a:rPr lang="en-GB" sz="2200" baseline="30000" dirty="0">
                <a:solidFill>
                  <a:srgbClr val="004990"/>
                </a:solidFill>
                <a:latin typeface="Calibri" panose="020F0502020204030204" pitchFamily="34" charset="0"/>
                <a:cs typeface="Calibri"/>
              </a:rPr>
              <a:t>2</a:t>
            </a:r>
            <a:r>
              <a:rPr lang="en-GB" sz="2200" dirty="0">
                <a:solidFill>
                  <a:srgbClr val="004990"/>
                </a:solidFill>
                <a:latin typeface="Calibri" panose="020F0502020204030204" pitchFamily="34" charset="0"/>
                <a:cs typeface="Calibri"/>
              </a:rPr>
              <a:t> statistic </a:t>
            </a:r>
          </a:p>
          <a:p>
            <a:pPr marL="457200" lvl="1" indent="0">
              <a:lnSpc>
                <a:spcPct val="100000"/>
              </a:lnSpc>
              <a:spcBef>
                <a:spcPts val="0"/>
              </a:spcBef>
              <a:buNone/>
            </a:pPr>
            <a:endParaRPr lang="en-GB" sz="2200" dirty="0">
              <a:solidFill>
                <a:srgbClr val="004990"/>
              </a:solidFill>
              <a:latin typeface="Calibri" panose="020F0502020204030204" pitchFamily="34" charset="0"/>
            </a:endParaRPr>
          </a:p>
          <a:p>
            <a:pPr marL="342900" lvl="0" indent="-342900">
              <a:lnSpc>
                <a:spcPct val="100000"/>
              </a:lnSpc>
              <a:spcBef>
                <a:spcPts val="0"/>
              </a:spcBef>
            </a:pPr>
            <a:endParaRPr lang="en-GB" sz="2200" dirty="0">
              <a:solidFill>
                <a:srgbClr val="004990"/>
              </a:solidFill>
              <a:latin typeface="Calibri" panose="020F0502020204030204" pitchFamily="34" charset="0"/>
            </a:endParaRPr>
          </a:p>
          <a:p>
            <a:pPr marL="342900" lvl="0" indent="-342900">
              <a:lnSpc>
                <a:spcPct val="100000"/>
              </a:lnSpc>
              <a:spcBef>
                <a:spcPts val="0"/>
              </a:spcBef>
            </a:pPr>
            <a:endParaRPr lang="en-GB" sz="2200" dirty="0">
              <a:solidFill>
                <a:srgbClr val="004990"/>
              </a:solidFill>
              <a:latin typeface="Calibri" panose="020F0502020204030204" pitchFamily="34" charset="0"/>
            </a:endParaRPr>
          </a:p>
        </p:txBody>
      </p:sp>
      <p:pic>
        <p:nvPicPr>
          <p:cNvPr id="2051" name="Picture 3" descr="\\localhost\c$\temp\LOCAL FOLDER – NOT BACKED UP\60017891\Downloads\ima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106" y="1122753"/>
            <a:ext cx="4695720" cy="1842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45157" y="812726"/>
            <a:ext cx="3291618" cy="338554"/>
          </a:xfrm>
          <a:prstGeom prst="rect">
            <a:avLst/>
          </a:prstGeom>
          <a:noFill/>
        </p:spPr>
        <p:txBody>
          <a:bodyPr wrap="square" rtlCol="0">
            <a:spAutoFit/>
          </a:bodyPr>
          <a:lstStyle/>
          <a:p>
            <a:pPr algn="ctr"/>
            <a:r>
              <a:rPr lang="en-AU" sz="1600" b="1" dirty="0">
                <a:solidFill>
                  <a:srgbClr val="004990"/>
                </a:solidFill>
                <a:latin typeface="Calibri" panose="020F0502020204030204" pitchFamily="34" charset="0"/>
              </a:rPr>
              <a:t>Risk of bias graph example</a:t>
            </a:r>
          </a:p>
        </p:txBody>
      </p:sp>
      <p:sp>
        <p:nvSpPr>
          <p:cNvPr id="8" name="TextBox 7"/>
          <p:cNvSpPr txBox="1"/>
          <p:nvPr/>
        </p:nvSpPr>
        <p:spPr>
          <a:xfrm>
            <a:off x="3187148" y="4906051"/>
            <a:ext cx="5817703" cy="338554"/>
          </a:xfrm>
          <a:prstGeom prst="rect">
            <a:avLst/>
          </a:prstGeom>
          <a:noFill/>
        </p:spPr>
        <p:txBody>
          <a:bodyPr wrap="square" rtlCol="0">
            <a:spAutoFit/>
          </a:bodyPr>
          <a:lstStyle/>
          <a:p>
            <a:pPr algn="ctr"/>
            <a:r>
              <a:rPr lang="en-AU" sz="1600" b="1" dirty="0">
                <a:solidFill>
                  <a:srgbClr val="004990"/>
                </a:solidFill>
                <a:latin typeface="Calibri" panose="020F0502020204030204" pitchFamily="34" charset="0"/>
              </a:rPr>
              <a:t>Forest plot example – BP target – CV Mortality</a:t>
            </a:r>
          </a:p>
        </p:txBody>
      </p:sp>
      <p:pic>
        <p:nvPicPr>
          <p:cNvPr id="1026" name="Picture 2">
            <a:extLst>
              <a:ext uri="{FF2B5EF4-FFF2-40B4-BE49-F238E27FC236}">
                <a16:creationId xmlns:a16="http://schemas.microsoft.com/office/drawing/2014/main" id="{BAC7EAB1-2B28-442A-A51C-EFE130B6E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240" y="5244605"/>
            <a:ext cx="87820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6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58507"/>
            <a:ext cx="11090676"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Grading Recommendations</a:t>
            </a:r>
          </a:p>
        </p:txBody>
      </p:sp>
      <p:sp>
        <p:nvSpPr>
          <p:cNvPr id="6" name="Subtitle 2"/>
          <p:cNvSpPr>
            <a:spLocks noGrp="1"/>
          </p:cNvSpPr>
          <p:nvPr>
            <p:ph type="subTitle" idx="1"/>
          </p:nvPr>
        </p:nvSpPr>
        <p:spPr>
          <a:xfrm>
            <a:off x="304800" y="975403"/>
            <a:ext cx="10981267" cy="5017237"/>
          </a:xfrm>
          <a:prstGeom prst="rect">
            <a:avLst/>
          </a:prstGeom>
        </p:spPr>
        <p:txBody>
          <a:bodyPr/>
          <a:lstStyle>
            <a:lvl1pPr>
              <a:defRPr lang="en-GB" sz="2400" dirty="0">
                <a:solidFill>
                  <a:schemeClr val="tx2"/>
                </a:solidFill>
                <a:latin typeface="Calibri"/>
                <a:cs typeface="Calibri"/>
              </a:defRPr>
            </a:lvl1pPr>
          </a:lstStyle>
          <a:p>
            <a:pPr marL="365125" lvl="1" indent="-352425">
              <a:lnSpc>
                <a:spcPct val="100000"/>
              </a:lnSpc>
              <a:spcBef>
                <a:spcPts val="0"/>
              </a:spcBef>
            </a:pPr>
            <a:r>
              <a:rPr lang="en-GB" sz="2800" dirty="0">
                <a:solidFill>
                  <a:srgbClr val="004990"/>
                </a:solidFill>
                <a:latin typeface="Calibri" panose="020F0502020204030204" pitchFamily="34" charset="0"/>
                <a:cs typeface="Calibri"/>
              </a:rPr>
              <a:t>GRADE methodology</a:t>
            </a:r>
          </a:p>
          <a:p>
            <a:pPr marL="800100" lvl="1" indent="-342900">
              <a:lnSpc>
                <a:spcPct val="100000"/>
              </a:lnSpc>
              <a:spcBef>
                <a:spcPts val="0"/>
              </a:spcBef>
            </a:pPr>
            <a:r>
              <a:rPr lang="en-GB" sz="2200" dirty="0">
                <a:solidFill>
                  <a:srgbClr val="004990"/>
                </a:solidFill>
                <a:latin typeface="Calibri" panose="020F0502020204030204" pitchFamily="34" charset="0"/>
              </a:rPr>
              <a:t>The quality of the evidence – Level A, B, C, D</a:t>
            </a:r>
          </a:p>
          <a:p>
            <a:pPr marL="1257300" lvl="2" indent="-342900">
              <a:lnSpc>
                <a:spcPct val="100000"/>
              </a:lnSpc>
              <a:spcBef>
                <a:spcPts val="0"/>
              </a:spcBef>
            </a:pPr>
            <a:r>
              <a:rPr lang="en-GB" sz="2200" dirty="0">
                <a:solidFill>
                  <a:srgbClr val="004990"/>
                </a:solidFill>
                <a:latin typeface="Calibri" panose="020F0502020204030204" pitchFamily="34" charset="0"/>
                <a:cs typeface="Calibri"/>
              </a:rPr>
              <a:t>Study limitations</a:t>
            </a:r>
          </a:p>
          <a:p>
            <a:pPr marL="1257300" lvl="2" indent="-342900">
              <a:lnSpc>
                <a:spcPct val="100000"/>
              </a:lnSpc>
              <a:spcBef>
                <a:spcPts val="0"/>
              </a:spcBef>
            </a:pPr>
            <a:r>
              <a:rPr lang="en-GB" sz="2200" dirty="0">
                <a:solidFill>
                  <a:srgbClr val="004990"/>
                </a:solidFill>
                <a:latin typeface="Calibri" panose="020F0502020204030204" pitchFamily="34" charset="0"/>
                <a:cs typeface="Calibri"/>
              </a:rPr>
              <a:t>Inconsistency</a:t>
            </a:r>
          </a:p>
          <a:p>
            <a:pPr marL="1257300" lvl="2" indent="-342900">
              <a:lnSpc>
                <a:spcPct val="100000"/>
              </a:lnSpc>
              <a:spcBef>
                <a:spcPts val="0"/>
              </a:spcBef>
            </a:pPr>
            <a:r>
              <a:rPr lang="en-GB" sz="2200" dirty="0">
                <a:solidFill>
                  <a:srgbClr val="004990"/>
                </a:solidFill>
                <a:latin typeface="Calibri" panose="020F0502020204030204" pitchFamily="34" charset="0"/>
                <a:cs typeface="Calibri"/>
              </a:rPr>
              <a:t>Indirectness</a:t>
            </a:r>
          </a:p>
          <a:p>
            <a:pPr marL="1257300" lvl="2" indent="-342900">
              <a:lnSpc>
                <a:spcPct val="100000"/>
              </a:lnSpc>
              <a:spcBef>
                <a:spcPts val="0"/>
              </a:spcBef>
            </a:pPr>
            <a:r>
              <a:rPr lang="en-GB" sz="2200" dirty="0">
                <a:solidFill>
                  <a:srgbClr val="004990"/>
                </a:solidFill>
                <a:latin typeface="Calibri" panose="020F0502020204030204" pitchFamily="34" charset="0"/>
                <a:cs typeface="Calibri"/>
              </a:rPr>
              <a:t>Imprecision</a:t>
            </a:r>
          </a:p>
          <a:p>
            <a:pPr marL="1257300" lvl="2" indent="-342900">
              <a:lnSpc>
                <a:spcPct val="100000"/>
              </a:lnSpc>
              <a:spcBef>
                <a:spcPts val="0"/>
              </a:spcBef>
            </a:pPr>
            <a:r>
              <a:rPr lang="en-GB" sz="2200" dirty="0">
                <a:solidFill>
                  <a:srgbClr val="004990"/>
                </a:solidFill>
                <a:latin typeface="Calibri" panose="020F0502020204030204" pitchFamily="34" charset="0"/>
                <a:cs typeface="Calibri"/>
              </a:rPr>
              <a:t>Publication bias</a:t>
            </a:r>
          </a:p>
          <a:p>
            <a:pPr marL="342900" lvl="0" indent="-342900">
              <a:lnSpc>
                <a:spcPct val="100000"/>
              </a:lnSpc>
              <a:spcBef>
                <a:spcPts val="0"/>
              </a:spcBef>
            </a:pPr>
            <a:endParaRPr lang="en-GB" sz="2200" dirty="0">
              <a:solidFill>
                <a:srgbClr val="004990"/>
              </a:solidFill>
              <a:latin typeface="Calibri" panose="020F0502020204030204" pitchFamily="34" charset="0"/>
            </a:endParaRPr>
          </a:p>
          <a:p>
            <a:pPr marL="800100" lvl="1" indent="-342900">
              <a:lnSpc>
                <a:spcPct val="100000"/>
              </a:lnSpc>
              <a:spcBef>
                <a:spcPts val="0"/>
              </a:spcBef>
            </a:pPr>
            <a:r>
              <a:rPr lang="en-GB" sz="2200" dirty="0">
                <a:solidFill>
                  <a:srgbClr val="004990"/>
                </a:solidFill>
                <a:latin typeface="Calibri" panose="020F0502020204030204" pitchFamily="34" charset="0"/>
              </a:rPr>
              <a:t>Strength of the recommendation – Level 1, “We recommend” or Level 2, “We suggest”</a:t>
            </a:r>
          </a:p>
          <a:p>
            <a:pPr lvl="2">
              <a:lnSpc>
                <a:spcPct val="100000"/>
              </a:lnSpc>
              <a:spcBef>
                <a:spcPts val="0"/>
              </a:spcBef>
            </a:pPr>
            <a:r>
              <a:rPr lang="en-GB" sz="2200" dirty="0">
                <a:solidFill>
                  <a:srgbClr val="004990"/>
                </a:solidFill>
                <a:latin typeface="Calibri" panose="020F0502020204030204" pitchFamily="34" charset="0"/>
                <a:cs typeface="Calibri"/>
              </a:rPr>
              <a:t>One face-to-face meeting – New Orleans Jan 2019</a:t>
            </a:r>
          </a:p>
          <a:p>
            <a:pPr marL="1714500" lvl="3" indent="-342900">
              <a:lnSpc>
                <a:spcPct val="100000"/>
              </a:lnSpc>
              <a:spcBef>
                <a:spcPts val="0"/>
              </a:spcBef>
            </a:pPr>
            <a:r>
              <a:rPr lang="en-GB" sz="2200" dirty="0">
                <a:solidFill>
                  <a:srgbClr val="004990"/>
                </a:solidFill>
                <a:latin typeface="Calibri" panose="020F0502020204030204" pitchFamily="34" charset="0"/>
                <a:cs typeface="Calibri"/>
              </a:rPr>
              <a:t>Balance of benefits and harms </a:t>
            </a:r>
          </a:p>
          <a:p>
            <a:pPr marL="1714500" lvl="3" indent="-342900">
              <a:lnSpc>
                <a:spcPct val="100000"/>
              </a:lnSpc>
              <a:spcBef>
                <a:spcPts val="0"/>
              </a:spcBef>
            </a:pPr>
            <a:r>
              <a:rPr lang="en-GB" sz="2200" dirty="0">
                <a:solidFill>
                  <a:srgbClr val="004990"/>
                </a:solidFill>
                <a:latin typeface="Calibri" panose="020F0502020204030204" pitchFamily="34" charset="0"/>
                <a:cs typeface="Calibri"/>
              </a:rPr>
              <a:t>Quality of the evidence </a:t>
            </a:r>
          </a:p>
          <a:p>
            <a:pPr marL="1714500" lvl="3" indent="-342900">
              <a:lnSpc>
                <a:spcPct val="100000"/>
              </a:lnSpc>
              <a:spcBef>
                <a:spcPts val="0"/>
              </a:spcBef>
            </a:pPr>
            <a:r>
              <a:rPr lang="en-GB" sz="2200" dirty="0">
                <a:solidFill>
                  <a:srgbClr val="004990"/>
                </a:solidFill>
                <a:latin typeface="Calibri" panose="020F0502020204030204" pitchFamily="34" charset="0"/>
                <a:cs typeface="Calibri"/>
              </a:rPr>
              <a:t>Patient values and preferences</a:t>
            </a:r>
          </a:p>
          <a:p>
            <a:pPr marL="1714500" lvl="3" indent="-342900">
              <a:lnSpc>
                <a:spcPct val="100000"/>
              </a:lnSpc>
              <a:spcBef>
                <a:spcPts val="0"/>
              </a:spcBef>
            </a:pPr>
            <a:r>
              <a:rPr lang="en-GB" sz="2200" dirty="0">
                <a:solidFill>
                  <a:srgbClr val="004990"/>
                </a:solidFill>
                <a:latin typeface="Calibri" panose="020F0502020204030204" pitchFamily="34" charset="0"/>
                <a:cs typeface="Calibri"/>
              </a:rPr>
              <a:t>Resources and other considerations</a:t>
            </a:r>
          </a:p>
          <a:p>
            <a:pPr marL="342900" lvl="0" indent="-342900">
              <a:lnSpc>
                <a:spcPct val="100000"/>
              </a:lnSpc>
              <a:spcBef>
                <a:spcPts val="0"/>
              </a:spcBef>
            </a:pPr>
            <a:endParaRPr lang="en-GB" sz="2200" dirty="0">
              <a:solidFill>
                <a:srgbClr val="004990"/>
              </a:solidFill>
              <a:latin typeface="Calibri" panose="020F0502020204030204"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561" y="273672"/>
            <a:ext cx="3027915" cy="119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40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ctrTitle"/>
          </p:nvPr>
        </p:nvSpPr>
        <p:spPr>
          <a:xfrm>
            <a:off x="304800" y="257294"/>
            <a:ext cx="11090676" cy="7017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C62A9"/>
              </a:buClr>
              <a:buSzPts val="4400"/>
              <a:buFont typeface="Calibri"/>
              <a:buNone/>
            </a:pPr>
            <a:r>
              <a:rPr lang="en-US" cap="small" dirty="0">
                <a:solidFill>
                  <a:srgbClr val="004990"/>
                </a:solidFill>
                <a:latin typeface="Calibri"/>
                <a:ea typeface="Calibri"/>
                <a:cs typeface="Calibri"/>
                <a:sym typeface="Calibri"/>
              </a:rPr>
              <a:t>Guideline Format</a:t>
            </a:r>
            <a:endParaRPr sz="4400" b="0" cap="small" dirty="0">
              <a:solidFill>
                <a:srgbClr val="004990"/>
              </a:solidFill>
              <a:latin typeface="Calibri"/>
              <a:ea typeface="Calibri"/>
              <a:cs typeface="Calibri"/>
              <a:sym typeface="Calibri"/>
            </a:endParaRPr>
          </a:p>
        </p:txBody>
      </p:sp>
      <p:pic>
        <p:nvPicPr>
          <p:cNvPr id="294" name="Google Shape;294;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9954" y="959025"/>
            <a:ext cx="11587246" cy="42114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txBox="1">
            <a:spLocks noGrp="1"/>
          </p:cNvSpPr>
          <p:nvPr>
            <p:ph type="ctrTitle"/>
          </p:nvPr>
        </p:nvSpPr>
        <p:spPr>
          <a:xfrm>
            <a:off x="304800" y="257294"/>
            <a:ext cx="11090676" cy="7017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C62A9"/>
              </a:buClr>
              <a:buSzPts val="4400"/>
              <a:buFont typeface="Calibri"/>
              <a:buNone/>
            </a:pPr>
            <a:r>
              <a:rPr lang="en-US" cap="small" dirty="0">
                <a:solidFill>
                  <a:srgbClr val="004990"/>
                </a:solidFill>
                <a:latin typeface="Calibri"/>
                <a:ea typeface="Calibri"/>
                <a:cs typeface="Calibri"/>
                <a:sym typeface="Calibri"/>
              </a:rPr>
              <a:t>Guideline Format</a:t>
            </a:r>
            <a:endParaRPr sz="4400" b="0" cap="small" dirty="0">
              <a:solidFill>
                <a:srgbClr val="004990"/>
              </a:solidFill>
              <a:latin typeface="Calibri"/>
              <a:ea typeface="Calibri"/>
              <a:cs typeface="Calibri"/>
              <a:sym typeface="Calibri"/>
            </a:endParaRPr>
          </a:p>
        </p:txBody>
      </p:sp>
      <p:pic>
        <p:nvPicPr>
          <p:cNvPr id="300" name="Google Shape;300;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1470" y="959025"/>
            <a:ext cx="11089060" cy="46798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 y="274456"/>
            <a:ext cx="10340888" cy="701731"/>
          </a:xfrm>
          <a:prstGeom prst="rect">
            <a:avLst/>
          </a:prstGeom>
          <a:noFill/>
        </p:spPr>
        <p:txBody>
          <a:bodyPr wrap="square" anchor="b">
            <a:spAutoFit/>
          </a:bodyPr>
          <a:lstStyle/>
          <a:p>
            <a:pPr>
              <a:spcBef>
                <a:spcPts val="0"/>
              </a:spcBef>
            </a:pPr>
            <a:r>
              <a:rPr lang="en-GB" cap="small" dirty="0">
                <a:solidFill>
                  <a:srgbClr val="004990"/>
                </a:solidFill>
                <a:latin typeface="Calibri"/>
              </a:rPr>
              <a:t>MAGICapp </a:t>
            </a:r>
            <a:r>
              <a:rPr lang="en-GB" sz="2400" cap="small" dirty="0">
                <a:solidFill>
                  <a:srgbClr val="004990"/>
                </a:solidFill>
                <a:latin typeface="Calibri"/>
              </a:rPr>
              <a:t>(Making GRADE the Irresistible Choice)</a:t>
            </a:r>
            <a:r>
              <a:rPr lang="en-US" sz="2400" dirty="0">
                <a:solidFill>
                  <a:srgbClr val="004990"/>
                </a:solidFill>
                <a:latin typeface="Calibri" panose="020F0502020204030204" pitchFamily="34" charset="0"/>
                <a:cs typeface="Calibri" panose="020F0502020204030204" pitchFamily="34" charset="0"/>
              </a:rPr>
              <a:t> </a:t>
            </a:r>
            <a:endParaRPr lang="en-GB" sz="2400" b="0" cap="small" dirty="0">
              <a:solidFill>
                <a:srgbClr val="004990"/>
              </a:solidFill>
              <a:latin typeface="Calibri" panose="020F0502020204030204" pitchFamily="34" charset="0"/>
              <a:ea typeface="+mn-ea"/>
              <a:cs typeface="Calibri" panose="020F0502020204030204" pitchFamily="34" charset="0"/>
            </a:endParaRPr>
          </a:p>
        </p:txBody>
      </p:sp>
      <p:sp>
        <p:nvSpPr>
          <p:cNvPr id="32" name="Subtitle 2">
            <a:extLst>
              <a:ext uri="{FF2B5EF4-FFF2-40B4-BE49-F238E27FC236}">
                <a16:creationId xmlns:a16="http://schemas.microsoft.com/office/drawing/2014/main" id="{B4FCC78B-3C83-4C97-B63A-AEA6BA487705}"/>
              </a:ext>
            </a:extLst>
          </p:cNvPr>
          <p:cNvSpPr>
            <a:spLocks noGrp="1"/>
          </p:cNvSpPr>
          <p:nvPr>
            <p:ph type="subTitle" idx="1"/>
          </p:nvPr>
        </p:nvSpPr>
        <p:spPr>
          <a:xfrm>
            <a:off x="190305" y="1100987"/>
            <a:ext cx="10981267" cy="5017237"/>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endParaRPr lang="en-GB" sz="2200" dirty="0">
              <a:latin typeface="Calibri" panose="020F0502020204030204" pitchFamily="34" charset="0"/>
            </a:endParaRPr>
          </a:p>
          <a:p>
            <a:pPr marL="342900" lvl="0" indent="-342900">
              <a:lnSpc>
                <a:spcPct val="100000"/>
              </a:lnSpc>
              <a:spcBef>
                <a:spcPts val="0"/>
              </a:spcBef>
            </a:pPr>
            <a:endParaRPr lang="en-GB" sz="2200" dirty="0">
              <a:latin typeface="Calibri" panose="020F0502020204030204" pitchFamily="34" charset="0"/>
            </a:endParaRPr>
          </a:p>
        </p:txBody>
      </p:sp>
      <p:sp>
        <p:nvSpPr>
          <p:cNvPr id="9" name="Subtitle 2">
            <a:extLst>
              <a:ext uri="{FF2B5EF4-FFF2-40B4-BE49-F238E27FC236}">
                <a16:creationId xmlns:a16="http://schemas.microsoft.com/office/drawing/2014/main" id="{E9455B8F-CF73-4FEA-985D-CE15E1245446}"/>
              </a:ext>
            </a:extLst>
          </p:cNvPr>
          <p:cNvSpPr txBox="1">
            <a:spLocks/>
          </p:cNvSpPr>
          <p:nvPr/>
        </p:nvSpPr>
        <p:spPr>
          <a:xfrm>
            <a:off x="266700" y="976187"/>
            <a:ext cx="11571223" cy="54436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dirty="0">
                <a:solidFill>
                  <a:schemeClr val="tx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342900">
              <a:spcBef>
                <a:spcPts val="300"/>
              </a:spcBef>
              <a:spcAft>
                <a:spcPts val="300"/>
              </a:spcAft>
            </a:pPr>
            <a:r>
              <a:rPr lang="en-US" dirty="0">
                <a:solidFill>
                  <a:srgbClr val="004990"/>
                </a:solidFill>
                <a:latin typeface="Calibri" panose="020F0502020204030204" pitchFamily="34" charset="0"/>
                <a:cs typeface="Calibri" panose="020F0502020204030204" pitchFamily="34" charset="0"/>
              </a:rPr>
              <a:t>Electronic guideline publishing software</a:t>
            </a:r>
          </a:p>
          <a:p>
            <a:pPr marL="266700" indent="0">
              <a:spcBef>
                <a:spcPts val="300"/>
              </a:spcBef>
              <a:spcAft>
                <a:spcPts val="300"/>
              </a:spcAft>
              <a:buNone/>
            </a:pPr>
            <a:endParaRPr lang="en-US" i="1" dirty="0">
              <a:solidFill>
                <a:srgbClr val="004990"/>
              </a:solidFill>
              <a:latin typeface="Calibri" panose="020F0502020204030204" pitchFamily="34" charset="0"/>
              <a:cs typeface="Calibri" panose="020F0502020204030204" pitchFamily="34" charset="0"/>
            </a:endParaRPr>
          </a:p>
          <a:p>
            <a:pPr marL="609600" indent="-342900">
              <a:spcBef>
                <a:spcPts val="300"/>
              </a:spcBef>
              <a:spcAft>
                <a:spcPts val="300"/>
              </a:spcAft>
            </a:pPr>
            <a:r>
              <a:rPr lang="en-US" dirty="0">
                <a:solidFill>
                  <a:srgbClr val="004990"/>
                </a:solidFill>
                <a:latin typeface="Calibri" panose="020F0502020204030204" pitchFamily="34" charset="0"/>
                <a:cs typeface="Calibri" panose="020F0502020204030204" pitchFamily="34" charset="0"/>
              </a:rPr>
              <a:t>KDIGO is piloting this online platform to:</a:t>
            </a:r>
          </a:p>
          <a:p>
            <a:pPr marL="1066800" lvl="1" indent="-342900">
              <a:spcBef>
                <a:spcPts val="1200"/>
              </a:spcBef>
              <a:spcAft>
                <a:spcPts val="300"/>
              </a:spcAft>
            </a:pPr>
            <a:r>
              <a:rPr lang="en-US" dirty="0">
                <a:solidFill>
                  <a:srgbClr val="004990"/>
                </a:solidFill>
                <a:latin typeface="Calibri" panose="020F0502020204030204" pitchFamily="34" charset="0"/>
                <a:cs typeface="Calibri" panose="020F0502020204030204" pitchFamily="34" charset="0"/>
              </a:rPr>
              <a:t>directly link evidence to recommendations</a:t>
            </a:r>
          </a:p>
          <a:p>
            <a:pPr marL="1066800" lvl="1" indent="-342900">
              <a:spcBef>
                <a:spcPts val="1200"/>
              </a:spcBef>
              <a:spcAft>
                <a:spcPts val="300"/>
              </a:spcAft>
            </a:pPr>
            <a:r>
              <a:rPr lang="en-US" dirty="0">
                <a:solidFill>
                  <a:srgbClr val="004990"/>
                </a:solidFill>
                <a:latin typeface="Calibri" panose="020F0502020204030204" pitchFamily="34" charset="0"/>
                <a:cs typeface="Calibri" panose="020F0502020204030204" pitchFamily="34" charset="0"/>
              </a:rPr>
              <a:t>increase transparency of guideline process </a:t>
            </a:r>
          </a:p>
          <a:p>
            <a:pPr marL="1066800" lvl="1" indent="-342900">
              <a:spcBef>
                <a:spcPts val="1200"/>
              </a:spcBef>
              <a:spcAft>
                <a:spcPts val="300"/>
              </a:spcAft>
            </a:pPr>
            <a:r>
              <a:rPr lang="en-US" dirty="0">
                <a:solidFill>
                  <a:srgbClr val="004990"/>
                </a:solidFill>
                <a:latin typeface="Calibri" panose="020F0502020204030204" pitchFamily="34" charset="0"/>
                <a:cs typeface="Calibri" panose="020F0502020204030204" pitchFamily="34" charset="0"/>
              </a:rPr>
              <a:t>improve accessibility of guidelines through digital publishing </a:t>
            </a:r>
          </a:p>
          <a:p>
            <a:pPr marL="1066800" lvl="1" indent="-342900">
              <a:spcBef>
                <a:spcPts val="1200"/>
              </a:spcBef>
              <a:spcAft>
                <a:spcPts val="300"/>
              </a:spcAft>
            </a:pPr>
            <a:r>
              <a:rPr lang="en-US" dirty="0">
                <a:solidFill>
                  <a:srgbClr val="004990"/>
                </a:solidFill>
                <a:latin typeface="Calibri" panose="020F0502020204030204" pitchFamily="34" charset="0"/>
                <a:cs typeface="Calibri" panose="020F0502020204030204" pitchFamily="34" charset="0"/>
              </a:rPr>
              <a:t>create “living guidelines” that ease update process</a:t>
            </a:r>
          </a:p>
          <a:p>
            <a:pPr marL="1066800" lvl="1" indent="-342900">
              <a:spcBef>
                <a:spcPts val="1200"/>
              </a:spcBef>
              <a:spcAft>
                <a:spcPts val="300"/>
              </a:spcAft>
            </a:pPr>
            <a:r>
              <a:rPr lang="en-US" dirty="0">
                <a:solidFill>
                  <a:srgbClr val="004990"/>
                </a:solidFill>
                <a:latin typeface="Calibri" panose="020F0502020204030204" pitchFamily="34" charset="0"/>
                <a:cs typeface="Calibri" panose="020F0502020204030204" pitchFamily="34" charset="0"/>
              </a:rPr>
              <a:t>allow generation of patient decision aids</a:t>
            </a:r>
          </a:p>
        </p:txBody>
      </p:sp>
      <p:pic>
        <p:nvPicPr>
          <p:cNvPr id="3" name="Picture 2">
            <a:extLst>
              <a:ext uri="{FF2B5EF4-FFF2-40B4-BE49-F238E27FC236}">
                <a16:creationId xmlns:a16="http://schemas.microsoft.com/office/drawing/2014/main" id="{CC666B32-2087-4A87-A661-877A95046149}"/>
              </a:ext>
            </a:extLst>
          </p:cNvPr>
          <p:cNvPicPr>
            <a:picLocks noChangeAspect="1"/>
          </p:cNvPicPr>
          <p:nvPr/>
        </p:nvPicPr>
        <p:blipFill>
          <a:blip r:embed="rId2"/>
          <a:stretch>
            <a:fillRect/>
          </a:stretch>
        </p:blipFill>
        <p:spPr>
          <a:xfrm>
            <a:off x="9839325" y="344552"/>
            <a:ext cx="1998598" cy="1998598"/>
          </a:xfrm>
          <a:prstGeom prst="rect">
            <a:avLst/>
          </a:prstGeom>
        </p:spPr>
      </p:pic>
      <p:sp>
        <p:nvSpPr>
          <p:cNvPr id="5" name="TextBox 4">
            <a:extLst>
              <a:ext uri="{FF2B5EF4-FFF2-40B4-BE49-F238E27FC236}">
                <a16:creationId xmlns:a16="http://schemas.microsoft.com/office/drawing/2014/main" id="{7C311DBD-36EF-924A-AD4A-344AED85C500}"/>
              </a:ext>
            </a:extLst>
          </p:cNvPr>
          <p:cNvSpPr txBox="1"/>
          <p:nvPr/>
        </p:nvSpPr>
        <p:spPr>
          <a:xfrm>
            <a:off x="0" y="6579363"/>
            <a:ext cx="3309620" cy="276999"/>
          </a:xfrm>
          <a:prstGeom prst="rect">
            <a:avLst/>
          </a:prstGeom>
          <a:noFill/>
        </p:spPr>
        <p:txBody>
          <a:bodyPr wrap="square" rtlCol="0">
            <a:spAutoFit/>
          </a:bodyPr>
          <a:lstStyle/>
          <a:p>
            <a:r>
              <a:rPr lang="en-US" sz="1200" dirty="0">
                <a:solidFill>
                  <a:srgbClr val="004990"/>
                </a:solidFill>
                <a:hlinkClick r:id="rId3">
                  <a:extLst>
                    <a:ext uri="{A12FA001-AC4F-418D-AE19-62706E023703}">
                      <ahyp:hlinkClr xmlns:ahyp="http://schemas.microsoft.com/office/drawing/2018/hyperlinkcolor" val="tx"/>
                    </a:ext>
                  </a:extLst>
                </a:hlinkClick>
              </a:rPr>
              <a:t>www.magicevidence.org</a:t>
            </a:r>
            <a:r>
              <a:rPr lang="en-US" sz="1200" dirty="0">
                <a:solidFill>
                  <a:srgbClr val="004990"/>
                </a:solidFill>
              </a:rPr>
              <a:t>; </a:t>
            </a:r>
            <a:r>
              <a:rPr lang="en-US" sz="1200" dirty="0">
                <a:solidFill>
                  <a:srgbClr val="004990"/>
                </a:solidFill>
                <a:hlinkClick r:id="rId4">
                  <a:extLst>
                    <a:ext uri="{A12FA001-AC4F-418D-AE19-62706E023703}">
                      <ahyp:hlinkClr xmlns:ahyp="http://schemas.microsoft.com/office/drawing/2018/hyperlinkcolor" val="tx"/>
                    </a:ext>
                  </a:extLst>
                </a:hlinkClick>
              </a:rPr>
              <a:t>www.magicapp.org</a:t>
            </a:r>
            <a:r>
              <a:rPr lang="en-US" sz="1200" dirty="0">
                <a:solidFill>
                  <a:srgbClr val="004990"/>
                </a:solidFill>
              </a:rPr>
              <a:t> </a:t>
            </a:r>
          </a:p>
        </p:txBody>
      </p:sp>
    </p:spTree>
    <p:extLst>
      <p:ext uri="{BB962C8B-B14F-4D97-AF65-F5344CB8AC3E}">
        <p14:creationId xmlns:p14="http://schemas.microsoft.com/office/powerpoint/2010/main" val="10705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779" y="249378"/>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rPr>
              <a:t>MAGICapp – Evidence to Recommendation</a:t>
            </a:r>
            <a:endParaRPr lang="en-GB" sz="4400" b="0" cap="small" dirty="0">
              <a:solidFill>
                <a:srgbClr val="004990"/>
              </a:solidFill>
              <a:latin typeface="Calibri"/>
              <a:ea typeface="+mn-ea"/>
              <a:cs typeface="+mn-cs"/>
            </a:endParaRPr>
          </a:p>
        </p:txBody>
      </p:sp>
      <p:pic>
        <p:nvPicPr>
          <p:cNvPr id="10" name="Picture 9">
            <a:extLst>
              <a:ext uri="{FF2B5EF4-FFF2-40B4-BE49-F238E27FC236}">
                <a16:creationId xmlns:a16="http://schemas.microsoft.com/office/drawing/2014/main" id="{9F47541D-3767-4B71-ABEB-ABA954B0F11B}"/>
              </a:ext>
            </a:extLst>
          </p:cNvPr>
          <p:cNvPicPr>
            <a:picLocks noChangeAspect="1"/>
          </p:cNvPicPr>
          <p:nvPr/>
        </p:nvPicPr>
        <p:blipFill rotWithShape="1">
          <a:blip r:embed="rId2"/>
          <a:srcRect t="7361" r="50000" b="25048"/>
          <a:stretch/>
        </p:blipFill>
        <p:spPr>
          <a:xfrm>
            <a:off x="65606" y="1573670"/>
            <a:ext cx="12060788" cy="5315426"/>
          </a:xfrm>
          <a:prstGeom prst="rect">
            <a:avLst/>
          </a:prstGeom>
        </p:spPr>
      </p:pic>
      <p:sp>
        <p:nvSpPr>
          <p:cNvPr id="9" name="Subtitle 2">
            <a:extLst>
              <a:ext uri="{FF2B5EF4-FFF2-40B4-BE49-F238E27FC236}">
                <a16:creationId xmlns:a16="http://schemas.microsoft.com/office/drawing/2014/main" id="{E9455B8F-CF73-4FEA-985D-CE15E1245446}"/>
              </a:ext>
            </a:extLst>
          </p:cNvPr>
          <p:cNvSpPr txBox="1">
            <a:spLocks/>
          </p:cNvSpPr>
          <p:nvPr/>
        </p:nvSpPr>
        <p:spPr>
          <a:xfrm>
            <a:off x="292779" y="883108"/>
            <a:ext cx="11090676" cy="690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dirty="0">
                <a:solidFill>
                  <a:schemeClr val="tx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marR="0" lvl="0" indent="-342900" algn="l" rtl="0">
              <a:lnSpc>
                <a:spcPct val="90000"/>
              </a:lnSpc>
              <a:spcBef>
                <a:spcPts val="0"/>
              </a:spcBef>
              <a:spcAft>
                <a:spcPts val="0"/>
              </a:spcAft>
              <a:buClr>
                <a:schemeClr val="dk2"/>
              </a:buClr>
              <a:buSzPts val="2400"/>
              <a:buFont typeface="Arial"/>
              <a:buChar char="•"/>
            </a:pPr>
            <a:r>
              <a:rPr lang="en-US" sz="2200" b="0" i="0" u="none" strike="noStrike" cap="none" dirty="0">
                <a:solidFill>
                  <a:srgbClr val="004990"/>
                </a:solidFill>
                <a:latin typeface="Calibri"/>
                <a:ea typeface="Calibri"/>
                <a:cs typeface="Calibri"/>
                <a:sym typeface="Calibri"/>
              </a:rPr>
              <a:t>Summary of findings tables presented in MAGICapp</a:t>
            </a:r>
            <a:endParaRPr lang="en-US" sz="2200" b="0" i="0" u="none" strike="noStrike" cap="none" dirty="0">
              <a:solidFill>
                <a:srgbClr val="004990"/>
              </a:solidFill>
              <a:latin typeface="Arial"/>
              <a:ea typeface="Arial"/>
              <a:cs typeface="Arial"/>
              <a:sym typeface="Arial"/>
            </a:endParaRPr>
          </a:p>
          <a:p>
            <a:pPr marL="609600" marR="0" lvl="0" indent="-342900" algn="l" rtl="0">
              <a:lnSpc>
                <a:spcPct val="90000"/>
              </a:lnSpc>
              <a:spcBef>
                <a:spcPts val="600"/>
              </a:spcBef>
              <a:spcAft>
                <a:spcPts val="0"/>
              </a:spcAft>
              <a:buClr>
                <a:schemeClr val="dk2"/>
              </a:buClr>
              <a:buSzPts val="2400"/>
              <a:buFont typeface="Arial"/>
              <a:buChar char="•"/>
            </a:pPr>
            <a:r>
              <a:rPr lang="en-US" sz="2200" b="0" i="0" u="none" strike="noStrike" cap="none" dirty="0">
                <a:solidFill>
                  <a:srgbClr val="004990"/>
                </a:solidFill>
                <a:latin typeface="Calibri"/>
                <a:ea typeface="Calibri"/>
                <a:cs typeface="Calibri"/>
                <a:sym typeface="Calibri"/>
              </a:rPr>
              <a:t>Tables are linked directly to recommendations - transparency</a:t>
            </a:r>
            <a:endParaRPr lang="en-US" sz="2200" b="0" i="0" u="none" strike="noStrike" cap="none" dirty="0">
              <a:solidFill>
                <a:srgbClr val="004990"/>
              </a:solidFill>
              <a:latin typeface="Arial"/>
              <a:ea typeface="Arial"/>
              <a:cs typeface="Arial"/>
              <a:sym typeface="Arial"/>
            </a:endParaRPr>
          </a:p>
          <a:p>
            <a:pPr marL="342900" indent="-342900">
              <a:lnSpc>
                <a:spcPct val="100000"/>
              </a:lnSpc>
              <a:spcBef>
                <a:spcPts val="0"/>
              </a:spcBef>
            </a:pPr>
            <a:endParaRPr lang="en-US" sz="2200" dirty="0">
              <a:solidFill>
                <a:srgbClr val="004990"/>
              </a:solidFill>
            </a:endParaRPr>
          </a:p>
        </p:txBody>
      </p:sp>
    </p:spTree>
    <p:extLst>
      <p:ext uri="{BB962C8B-B14F-4D97-AF65-F5344CB8AC3E}">
        <p14:creationId xmlns:p14="http://schemas.microsoft.com/office/powerpoint/2010/main" val="359354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DC452-4238-4D66-B72A-216BDEFF5255}"/>
              </a:ext>
            </a:extLst>
          </p:cNvPr>
          <p:cNvPicPr>
            <a:picLocks noChangeAspect="1"/>
          </p:cNvPicPr>
          <p:nvPr/>
        </p:nvPicPr>
        <p:blipFill rotWithShape="1">
          <a:blip r:embed="rId2"/>
          <a:srcRect t="20723" r="51518" b="4704"/>
          <a:stretch/>
        </p:blipFill>
        <p:spPr>
          <a:xfrm>
            <a:off x="304800" y="1868318"/>
            <a:ext cx="10974110" cy="4804625"/>
          </a:xfrm>
          <a:prstGeom prst="rect">
            <a:avLst/>
          </a:prstGeom>
        </p:spPr>
      </p:pic>
      <p:sp>
        <p:nvSpPr>
          <p:cNvPr id="2" name="Title 1"/>
          <p:cNvSpPr>
            <a:spLocks noGrp="1"/>
          </p:cNvSpPr>
          <p:nvPr>
            <p:ph type="ctrTitle"/>
          </p:nvPr>
        </p:nvSpPr>
        <p:spPr>
          <a:xfrm>
            <a:off x="292779" y="249378"/>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rPr>
              <a:t>MAGICapp – Evidence to Recommendation</a:t>
            </a:r>
            <a:endParaRPr lang="en-GB" sz="4400" b="0" cap="small" dirty="0">
              <a:solidFill>
                <a:srgbClr val="004990"/>
              </a:solidFill>
              <a:latin typeface="Calibri"/>
              <a:ea typeface="+mn-ea"/>
              <a:cs typeface="+mn-cs"/>
            </a:endParaRPr>
          </a:p>
        </p:txBody>
      </p:sp>
      <p:sp>
        <p:nvSpPr>
          <p:cNvPr id="32" name="Subtitle 2">
            <a:extLst>
              <a:ext uri="{FF2B5EF4-FFF2-40B4-BE49-F238E27FC236}">
                <a16:creationId xmlns:a16="http://schemas.microsoft.com/office/drawing/2014/main" id="{B4FCC78B-3C83-4C97-B63A-AEA6BA487705}"/>
              </a:ext>
            </a:extLst>
          </p:cNvPr>
          <p:cNvSpPr>
            <a:spLocks noGrp="1"/>
          </p:cNvSpPr>
          <p:nvPr>
            <p:ph type="subTitle" idx="1"/>
          </p:nvPr>
        </p:nvSpPr>
        <p:spPr>
          <a:xfrm>
            <a:off x="266700" y="1253387"/>
            <a:ext cx="10981267" cy="5017237"/>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endParaRPr lang="en-GB" sz="2200" dirty="0">
              <a:latin typeface="Calibri" panose="020F0502020204030204" pitchFamily="34" charset="0"/>
            </a:endParaRPr>
          </a:p>
          <a:p>
            <a:pPr marL="0" lvl="0" indent="0">
              <a:lnSpc>
                <a:spcPct val="100000"/>
              </a:lnSpc>
              <a:spcBef>
                <a:spcPts val="0"/>
              </a:spcBef>
              <a:buNone/>
            </a:pPr>
            <a:endParaRPr lang="en-GB" sz="2200" dirty="0">
              <a:latin typeface="Calibri" panose="020F0502020204030204" pitchFamily="34" charset="0"/>
            </a:endParaRPr>
          </a:p>
        </p:txBody>
      </p:sp>
      <p:sp>
        <p:nvSpPr>
          <p:cNvPr id="9" name="Subtitle 2">
            <a:extLst>
              <a:ext uri="{FF2B5EF4-FFF2-40B4-BE49-F238E27FC236}">
                <a16:creationId xmlns:a16="http://schemas.microsoft.com/office/drawing/2014/main" id="{E9455B8F-CF73-4FEA-985D-CE15E1245446}"/>
              </a:ext>
            </a:extLst>
          </p:cNvPr>
          <p:cNvSpPr txBox="1">
            <a:spLocks/>
          </p:cNvSpPr>
          <p:nvPr/>
        </p:nvSpPr>
        <p:spPr>
          <a:xfrm>
            <a:off x="304800" y="951109"/>
            <a:ext cx="11090676" cy="690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dirty="0">
                <a:solidFill>
                  <a:schemeClr val="tx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marR="0" lvl="0" indent="-342900" algn="l" rtl="0">
              <a:lnSpc>
                <a:spcPct val="90000"/>
              </a:lnSpc>
              <a:spcBef>
                <a:spcPts val="0"/>
              </a:spcBef>
              <a:spcAft>
                <a:spcPts val="0"/>
              </a:spcAft>
              <a:buClr>
                <a:schemeClr val="dk2"/>
              </a:buClr>
              <a:buSzPts val="2400"/>
              <a:buFont typeface="Arial"/>
              <a:buChar char="•"/>
            </a:pPr>
            <a:r>
              <a:rPr lang="en-US" sz="2200" b="0" i="0" u="none" strike="noStrike" cap="none" dirty="0">
                <a:solidFill>
                  <a:srgbClr val="004990"/>
                </a:solidFill>
                <a:latin typeface="Calibri"/>
                <a:ea typeface="Calibri"/>
                <a:cs typeface="Calibri"/>
                <a:sym typeface="Calibri"/>
              </a:rPr>
              <a:t>Studies and references linked directly to tables </a:t>
            </a:r>
            <a:endParaRPr lang="en-US" sz="2200" b="0" i="0" u="none" strike="noStrike" cap="none" dirty="0">
              <a:solidFill>
                <a:srgbClr val="004990"/>
              </a:solidFill>
              <a:latin typeface="Arial"/>
              <a:ea typeface="Arial"/>
              <a:cs typeface="Arial"/>
              <a:sym typeface="Arial"/>
            </a:endParaRPr>
          </a:p>
          <a:p>
            <a:pPr marL="609600" marR="0" lvl="0" indent="-342900" algn="l" rtl="0">
              <a:lnSpc>
                <a:spcPct val="90000"/>
              </a:lnSpc>
              <a:spcBef>
                <a:spcPts val="600"/>
              </a:spcBef>
              <a:spcAft>
                <a:spcPts val="0"/>
              </a:spcAft>
              <a:buClr>
                <a:schemeClr val="dk2"/>
              </a:buClr>
              <a:buSzPts val="2400"/>
              <a:buFont typeface="Arial"/>
              <a:buChar char="•"/>
            </a:pPr>
            <a:r>
              <a:rPr lang="en-US" sz="2200" b="0" i="0" u="none" strike="noStrike" cap="none" dirty="0">
                <a:solidFill>
                  <a:srgbClr val="004990"/>
                </a:solidFill>
                <a:latin typeface="Calibri"/>
                <a:ea typeface="Calibri"/>
                <a:cs typeface="Calibri"/>
                <a:sym typeface="Calibri"/>
              </a:rPr>
              <a:t>Ease of updating – new studies added </a:t>
            </a:r>
            <a:r>
              <a:rPr lang="en-US" sz="2200" dirty="0">
                <a:solidFill>
                  <a:srgbClr val="004990"/>
                </a:solidFill>
                <a:ea typeface="Calibri"/>
                <a:sym typeface="Calibri"/>
              </a:rPr>
              <a:t>to existing evidence</a:t>
            </a:r>
            <a:endParaRPr lang="en-US" sz="2200" b="0" i="0" u="none" strike="noStrike" cap="none" dirty="0">
              <a:solidFill>
                <a:srgbClr val="004990"/>
              </a:solidFill>
              <a:latin typeface="Arial"/>
              <a:ea typeface="Arial"/>
              <a:cs typeface="Arial"/>
              <a:sym typeface="Arial"/>
            </a:endParaRPr>
          </a:p>
          <a:p>
            <a:pPr marL="342900" indent="-342900">
              <a:lnSpc>
                <a:spcPct val="100000"/>
              </a:lnSpc>
              <a:spcBef>
                <a:spcPts val="0"/>
              </a:spcBef>
            </a:pPr>
            <a:endParaRPr lang="en-US" sz="2200" dirty="0">
              <a:solidFill>
                <a:srgbClr val="004990"/>
              </a:solidFill>
            </a:endParaRPr>
          </a:p>
        </p:txBody>
      </p:sp>
      <p:sp>
        <p:nvSpPr>
          <p:cNvPr id="7" name="Rectangle 6">
            <a:extLst>
              <a:ext uri="{FF2B5EF4-FFF2-40B4-BE49-F238E27FC236}">
                <a16:creationId xmlns:a16="http://schemas.microsoft.com/office/drawing/2014/main" id="{D95B4981-3FEB-4CF7-A937-E38EADF9355E}"/>
              </a:ext>
            </a:extLst>
          </p:cNvPr>
          <p:cNvSpPr/>
          <p:nvPr/>
        </p:nvSpPr>
        <p:spPr>
          <a:xfrm>
            <a:off x="2438400" y="5775324"/>
            <a:ext cx="8809567" cy="990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674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ctrTitle"/>
          </p:nvPr>
        </p:nvSpPr>
        <p:spPr>
          <a:xfrm>
            <a:off x="304800" y="283730"/>
            <a:ext cx="11090676" cy="7017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C62A9"/>
              </a:buClr>
              <a:buSzPts val="4400"/>
              <a:buFont typeface="Calibri"/>
              <a:buNone/>
            </a:pPr>
            <a:r>
              <a:rPr lang="en-US" sz="4400" b="0" cap="small" dirty="0">
                <a:solidFill>
                  <a:srgbClr val="004990"/>
                </a:solidFill>
                <a:latin typeface="Calibri"/>
                <a:ea typeface="Calibri"/>
                <a:cs typeface="Calibri"/>
                <a:sym typeface="Calibri"/>
              </a:rPr>
              <a:t>Blood Pressure in CKD Guideline Contents</a:t>
            </a:r>
            <a:endParaRPr dirty="0">
              <a:solidFill>
                <a:srgbClr val="004990"/>
              </a:solidFill>
            </a:endParaRPr>
          </a:p>
        </p:txBody>
      </p:sp>
      <p:sp>
        <p:nvSpPr>
          <p:cNvPr id="323" name="Google Shape;323;p36"/>
          <p:cNvSpPr txBox="1">
            <a:spLocks noGrp="1"/>
          </p:cNvSpPr>
          <p:nvPr>
            <p:ph type="subTitle" idx="1"/>
          </p:nvPr>
        </p:nvSpPr>
        <p:spPr>
          <a:xfrm>
            <a:off x="304796" y="985461"/>
            <a:ext cx="5791204" cy="566493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200"/>
              <a:buFont typeface="Arial"/>
              <a:buChar char="•"/>
            </a:pPr>
            <a:r>
              <a:rPr lang="en-US" b="0" i="0" u="none" strike="noStrike" cap="none" dirty="0">
                <a:solidFill>
                  <a:srgbClr val="004990"/>
                </a:solidFill>
                <a:latin typeface="Calibri"/>
                <a:ea typeface="Calibri"/>
                <a:cs typeface="Calibri"/>
                <a:sym typeface="Calibri"/>
              </a:rPr>
              <a:t>Chapter 1. Blood pressure measurement</a:t>
            </a:r>
            <a:endParaRPr sz="2800" dirty="0">
              <a:solidFill>
                <a:srgbClr val="004990"/>
              </a:solidFill>
            </a:endParaRPr>
          </a:p>
          <a:p>
            <a:pPr marL="800100" marR="0" lvl="1" indent="-203200" algn="l" rtl="0">
              <a:lnSpc>
                <a:spcPct val="100000"/>
              </a:lnSpc>
              <a:spcBef>
                <a:spcPts val="0"/>
              </a:spcBef>
              <a:spcAft>
                <a:spcPts val="0"/>
              </a:spcAft>
              <a:buClr>
                <a:schemeClr val="dk1"/>
              </a:buClr>
              <a:buSzPts val="2200"/>
              <a:buFont typeface="Arial"/>
              <a:buNone/>
            </a:pPr>
            <a:endParaRPr b="0" i="0" u="none" strike="noStrike" cap="none" dirty="0">
              <a:solidFill>
                <a:srgbClr val="004990"/>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200"/>
              <a:buFont typeface="Arial"/>
              <a:buChar char="•"/>
            </a:pPr>
            <a:r>
              <a:rPr lang="en-US" b="0" i="0" u="none" strike="noStrike" cap="none" dirty="0">
                <a:solidFill>
                  <a:srgbClr val="004990"/>
                </a:solidFill>
                <a:latin typeface="Calibri"/>
                <a:ea typeface="Calibri"/>
                <a:cs typeface="Calibri"/>
                <a:sym typeface="Calibri"/>
              </a:rPr>
              <a:t>Chapter 2. Lifestyle interventions for lowering blood pressure in patients with CKD not receiving dialysis</a:t>
            </a:r>
            <a:endParaRPr sz="2800" dirty="0">
              <a:solidFill>
                <a:srgbClr val="004990"/>
              </a:solidFill>
            </a:endParaRPr>
          </a:p>
          <a:p>
            <a:pPr marL="800100" marR="0" lvl="1" indent="-342900" algn="l" rtl="0">
              <a:lnSpc>
                <a:spcPct val="100000"/>
              </a:lnSpc>
              <a:spcBef>
                <a:spcPts val="0"/>
              </a:spcBef>
              <a:spcAft>
                <a:spcPts val="0"/>
              </a:spcAft>
              <a:buClr>
                <a:schemeClr val="dk2"/>
              </a:buClr>
              <a:buSzPts val="2200"/>
              <a:buFont typeface="Arial"/>
              <a:buChar char="•"/>
            </a:pPr>
            <a:r>
              <a:rPr lang="en-US" b="0" i="0" u="none" strike="noStrike" cap="none" dirty="0">
                <a:solidFill>
                  <a:srgbClr val="004990"/>
                </a:solidFill>
                <a:latin typeface="Calibri"/>
                <a:ea typeface="Calibri"/>
                <a:cs typeface="Calibri"/>
                <a:sym typeface="Calibri"/>
              </a:rPr>
              <a:t>Sodium intake</a:t>
            </a:r>
            <a:endParaRPr sz="2800" dirty="0">
              <a:solidFill>
                <a:srgbClr val="004990"/>
              </a:solidFill>
            </a:endParaRPr>
          </a:p>
          <a:p>
            <a:pPr marL="800100" marR="0" lvl="1" indent="-342900" algn="l" rtl="0">
              <a:lnSpc>
                <a:spcPct val="100000"/>
              </a:lnSpc>
              <a:spcBef>
                <a:spcPts val="0"/>
              </a:spcBef>
              <a:spcAft>
                <a:spcPts val="0"/>
              </a:spcAft>
              <a:buClr>
                <a:schemeClr val="dk2"/>
              </a:buClr>
              <a:buSzPts val="2200"/>
              <a:buFont typeface="Arial"/>
              <a:buChar char="•"/>
            </a:pPr>
            <a:r>
              <a:rPr lang="en-US" b="0" i="0" u="none" strike="noStrike" cap="none" dirty="0">
                <a:solidFill>
                  <a:srgbClr val="004990"/>
                </a:solidFill>
                <a:latin typeface="Calibri"/>
                <a:ea typeface="Calibri"/>
                <a:cs typeface="Calibri"/>
                <a:sym typeface="Calibri"/>
              </a:rPr>
              <a:t>Physical activity</a:t>
            </a:r>
            <a:endParaRPr sz="2800" dirty="0">
              <a:solidFill>
                <a:srgbClr val="004990"/>
              </a:solidFill>
            </a:endParaRPr>
          </a:p>
          <a:p>
            <a:pPr marL="800100" marR="0" lvl="1" indent="-203200" algn="l" rtl="0">
              <a:lnSpc>
                <a:spcPct val="100000"/>
              </a:lnSpc>
              <a:spcBef>
                <a:spcPts val="0"/>
              </a:spcBef>
              <a:spcAft>
                <a:spcPts val="0"/>
              </a:spcAft>
              <a:buClr>
                <a:schemeClr val="dk1"/>
              </a:buClr>
              <a:buSzPts val="2200"/>
              <a:buFont typeface="Arial"/>
              <a:buNone/>
            </a:pPr>
            <a:endParaRPr b="0" i="0" u="none" strike="noStrike" cap="none" dirty="0">
              <a:solidFill>
                <a:srgbClr val="004990"/>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200"/>
              <a:buFont typeface="Arial"/>
              <a:buChar char="•"/>
            </a:pPr>
            <a:r>
              <a:rPr lang="en-US" b="0" i="0" u="none" strike="noStrike" cap="none" dirty="0">
                <a:solidFill>
                  <a:srgbClr val="004990"/>
                </a:solidFill>
                <a:latin typeface="Calibri"/>
                <a:ea typeface="Calibri"/>
                <a:cs typeface="Calibri"/>
                <a:sym typeface="Calibri"/>
              </a:rPr>
              <a:t>Chapter 3. Blood </a:t>
            </a:r>
            <a:r>
              <a:rPr lang="en-US" dirty="0">
                <a:solidFill>
                  <a:srgbClr val="004990"/>
                </a:solidFill>
                <a:ea typeface="Calibri"/>
                <a:sym typeface="Calibri"/>
              </a:rPr>
              <a:t>pressure management in patients with CKD, with or without diabetes, not receiving dialysis</a:t>
            </a:r>
            <a:endParaRPr sz="2800" dirty="0">
              <a:solidFill>
                <a:srgbClr val="004990"/>
              </a:solidFill>
            </a:endParaRPr>
          </a:p>
          <a:p>
            <a:pPr marL="800100" marR="0" lvl="1" indent="-342900" algn="l" rtl="0">
              <a:lnSpc>
                <a:spcPct val="100000"/>
              </a:lnSpc>
              <a:spcBef>
                <a:spcPts val="0"/>
              </a:spcBef>
              <a:spcAft>
                <a:spcPts val="0"/>
              </a:spcAft>
              <a:buClr>
                <a:schemeClr val="dk2"/>
              </a:buClr>
              <a:buSzPts val="2200"/>
              <a:buFont typeface="Arial"/>
              <a:buChar char="•"/>
            </a:pPr>
            <a:r>
              <a:rPr lang="en-US" dirty="0">
                <a:solidFill>
                  <a:srgbClr val="004990"/>
                </a:solidFill>
                <a:latin typeface="Calibri"/>
                <a:cs typeface="Calibri"/>
                <a:sym typeface="Calibri"/>
              </a:rPr>
              <a:t>Blood pressure targets</a:t>
            </a:r>
            <a:endParaRPr sz="2800" dirty="0">
              <a:solidFill>
                <a:srgbClr val="004990"/>
              </a:solidFill>
            </a:endParaRPr>
          </a:p>
          <a:p>
            <a:pPr marL="800100" marR="0" lvl="1" indent="-342900" algn="l" rtl="0">
              <a:lnSpc>
                <a:spcPct val="100000"/>
              </a:lnSpc>
              <a:spcBef>
                <a:spcPts val="0"/>
              </a:spcBef>
              <a:spcAft>
                <a:spcPts val="0"/>
              </a:spcAft>
              <a:buClr>
                <a:schemeClr val="dk2"/>
              </a:buClr>
              <a:buSzPts val="2200"/>
              <a:buFont typeface="Arial"/>
              <a:buChar char="•"/>
            </a:pPr>
            <a:r>
              <a:rPr lang="en-US" b="0" i="0" u="none" strike="noStrike" cap="none" dirty="0">
                <a:solidFill>
                  <a:srgbClr val="004990"/>
                </a:solidFill>
                <a:latin typeface="Calibri"/>
                <a:ea typeface="Calibri"/>
                <a:cs typeface="Calibri"/>
                <a:sym typeface="Calibri"/>
              </a:rPr>
              <a:t>Treatment with antihypertensive drugs, including RAS inhibitors (RASi)</a:t>
            </a:r>
          </a:p>
          <a:p>
            <a:pPr marL="800100" marR="0" lvl="1" indent="-342900" algn="l" rtl="0">
              <a:lnSpc>
                <a:spcPct val="100000"/>
              </a:lnSpc>
              <a:spcBef>
                <a:spcPts val="0"/>
              </a:spcBef>
              <a:spcAft>
                <a:spcPts val="0"/>
              </a:spcAft>
              <a:buClr>
                <a:schemeClr val="dk2"/>
              </a:buClr>
              <a:buSzPts val="2200"/>
              <a:buFont typeface="Arial"/>
              <a:buChar char="•"/>
            </a:pPr>
            <a:r>
              <a:rPr lang="en-US" dirty="0">
                <a:solidFill>
                  <a:srgbClr val="004990"/>
                </a:solidFill>
                <a:latin typeface="Calibri"/>
                <a:cs typeface="Calibri"/>
                <a:sym typeface="Calibri"/>
              </a:rPr>
              <a:t>Role of dual therapy with RASi</a:t>
            </a:r>
            <a:endParaRPr sz="2800" dirty="0">
              <a:solidFill>
                <a:srgbClr val="004990"/>
              </a:solidFill>
            </a:endParaRPr>
          </a:p>
        </p:txBody>
      </p:sp>
      <p:sp>
        <p:nvSpPr>
          <p:cNvPr id="324" name="Google Shape;324;p36"/>
          <p:cNvSpPr txBox="1"/>
          <p:nvPr/>
        </p:nvSpPr>
        <p:spPr>
          <a:xfrm>
            <a:off x="6267454" y="985461"/>
            <a:ext cx="5619750" cy="478862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200"/>
              <a:buFont typeface="Arial"/>
              <a:buChar char="•"/>
            </a:pPr>
            <a:r>
              <a:rPr lang="en-US" sz="2400" b="0" i="0" u="none" strike="noStrike" cap="none" dirty="0">
                <a:solidFill>
                  <a:srgbClr val="004990"/>
                </a:solidFill>
                <a:latin typeface="Calibri"/>
                <a:ea typeface="Calibri"/>
                <a:cs typeface="Calibri"/>
                <a:sym typeface="Calibri"/>
              </a:rPr>
              <a:t>Chapter 4. Blood pressure management in kidney transplant recipients (CKD G1T-G5T)</a:t>
            </a:r>
            <a:endParaRPr sz="1600" b="0" i="0" u="none" strike="noStrike" cap="none" dirty="0">
              <a:solidFill>
                <a:srgbClr val="004990"/>
              </a:solidFill>
              <a:latin typeface="Arial"/>
              <a:ea typeface="Arial"/>
              <a:cs typeface="Arial"/>
              <a:sym typeface="Arial"/>
            </a:endParaRPr>
          </a:p>
          <a:p>
            <a:pPr marL="800100" marR="0" lvl="1" indent="-203200" algn="l" rtl="0">
              <a:lnSpc>
                <a:spcPct val="100000"/>
              </a:lnSpc>
              <a:spcBef>
                <a:spcPts val="0"/>
              </a:spcBef>
              <a:spcAft>
                <a:spcPts val="0"/>
              </a:spcAft>
              <a:buClr>
                <a:schemeClr val="dk1"/>
              </a:buClr>
              <a:buSzPts val="2200"/>
              <a:buFont typeface="Arial"/>
              <a:buNone/>
            </a:pPr>
            <a:endParaRPr lang="en-US" sz="2400" b="0" i="0" u="none" strike="noStrike" cap="none" dirty="0">
              <a:solidFill>
                <a:srgbClr val="004990"/>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200"/>
              <a:buFont typeface="Arial"/>
              <a:buChar char="•"/>
            </a:pPr>
            <a:r>
              <a:rPr lang="en-US" sz="2400" b="0" i="0" u="none" strike="noStrike" cap="none" dirty="0">
                <a:solidFill>
                  <a:srgbClr val="004990"/>
                </a:solidFill>
                <a:latin typeface="Calibri"/>
                <a:ea typeface="Calibri"/>
                <a:cs typeface="Calibri"/>
                <a:sym typeface="Calibri"/>
              </a:rPr>
              <a:t>Chapter 5. Blood pressure management in children with CKD</a:t>
            </a:r>
            <a:endParaRPr sz="1600" b="0" i="0" u="none" strike="noStrike" cap="none" dirty="0">
              <a:solidFill>
                <a:srgbClr val="004990"/>
              </a:solidFill>
              <a:latin typeface="Arial"/>
              <a:ea typeface="Arial"/>
              <a:cs typeface="Arial"/>
              <a:sym typeface="Arial"/>
            </a:endParaRPr>
          </a:p>
          <a:p>
            <a:pPr marL="342900" marR="0" lvl="0" indent="-203200" algn="l" rtl="0">
              <a:lnSpc>
                <a:spcPct val="100000"/>
              </a:lnSpc>
              <a:spcBef>
                <a:spcPts val="0"/>
              </a:spcBef>
              <a:spcAft>
                <a:spcPts val="0"/>
              </a:spcAft>
              <a:buClr>
                <a:schemeClr val="dk2"/>
              </a:buClr>
              <a:buSzPts val="2200"/>
              <a:buFont typeface="Arial"/>
              <a:buNone/>
            </a:pPr>
            <a:endParaRPr sz="2400" b="0" i="0" u="none" strike="noStrike" cap="none" dirty="0">
              <a:solidFill>
                <a:srgbClr val="004990"/>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600"/>
              <a:buFont typeface="Arial"/>
              <a:buNone/>
            </a:pPr>
            <a:endParaRPr b="0" i="0" u="none" strike="noStrike" cap="none" dirty="0">
              <a:solidFill>
                <a:srgbClr val="004990"/>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2000"/>
              <a:buFont typeface="Arial"/>
              <a:buNone/>
            </a:pPr>
            <a:endParaRPr sz="2400" b="0" i="0" u="none" strike="noStrike" cap="none" dirty="0">
              <a:solidFill>
                <a:srgbClr val="004990"/>
              </a:solidFill>
              <a:latin typeface="Calibri"/>
              <a:ea typeface="Calibri"/>
              <a:cs typeface="Calibri"/>
              <a:sym typeface="Calibri"/>
            </a:endParaRPr>
          </a:p>
          <a:p>
            <a:pPr marL="342900" marR="0" lvl="0" indent="-190500" algn="l" rtl="0">
              <a:lnSpc>
                <a:spcPct val="100000"/>
              </a:lnSpc>
              <a:spcBef>
                <a:spcPts val="0"/>
              </a:spcBef>
              <a:spcAft>
                <a:spcPts val="0"/>
              </a:spcAft>
              <a:buClr>
                <a:schemeClr val="dk2"/>
              </a:buClr>
              <a:buSzPts val="2400"/>
              <a:buFont typeface="Arial"/>
              <a:buNone/>
            </a:pPr>
            <a:endParaRPr sz="2800" b="0" i="0" u="none" strike="noStrike" cap="none" dirty="0">
              <a:solidFill>
                <a:srgbClr val="004990"/>
              </a:solidFill>
              <a:latin typeface="Calibri"/>
              <a:ea typeface="Calibri"/>
              <a:cs typeface="Calibri"/>
              <a:sym typeface="Calibri"/>
            </a:endParaRPr>
          </a:p>
          <a:p>
            <a:pPr marL="342900" marR="0" lvl="0" indent="-190500" algn="l" rtl="0">
              <a:lnSpc>
                <a:spcPct val="100000"/>
              </a:lnSpc>
              <a:spcBef>
                <a:spcPts val="0"/>
              </a:spcBef>
              <a:spcAft>
                <a:spcPts val="0"/>
              </a:spcAft>
              <a:buClr>
                <a:schemeClr val="dk2"/>
              </a:buClr>
              <a:buSzPts val="2400"/>
              <a:buFont typeface="Arial"/>
              <a:buNone/>
            </a:pPr>
            <a:endParaRPr sz="2800" b="0" i="0" u="none" strike="noStrike" cap="none" dirty="0">
              <a:solidFill>
                <a:srgbClr val="00499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3202"/>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Measurement</a:t>
            </a:r>
          </a:p>
        </p:txBody>
      </p:sp>
      <p:sp>
        <p:nvSpPr>
          <p:cNvPr id="4" name="Subtitle 2"/>
          <p:cNvSpPr>
            <a:spLocks noGrp="1"/>
          </p:cNvSpPr>
          <p:nvPr>
            <p:ph type="subTitle" idx="1"/>
          </p:nvPr>
        </p:nvSpPr>
        <p:spPr>
          <a:xfrm>
            <a:off x="304800" y="819702"/>
            <a:ext cx="11090676" cy="5519787"/>
          </a:xfrm>
          <a:prstGeom prst="rect">
            <a:avLst/>
          </a:prstGeom>
        </p:spPr>
        <p:txBody>
          <a:bodyPr/>
          <a:lstStyle>
            <a:lvl1pPr>
              <a:defRPr lang="en-GB" sz="2400" dirty="0">
                <a:solidFill>
                  <a:schemeClr val="tx2"/>
                </a:solidFill>
                <a:latin typeface="Calibri"/>
                <a:cs typeface="Calibri"/>
              </a:defRPr>
            </a:lvl1pPr>
          </a:lstStyle>
          <a:p>
            <a:pPr marL="0" indent="0">
              <a:buNone/>
            </a:pPr>
            <a:r>
              <a:rPr lang="en-US" sz="2600" b="1" dirty="0">
                <a:solidFill>
                  <a:srgbClr val="004990"/>
                </a:solidFill>
              </a:rPr>
              <a:t>Recommendation 1.1. We recommend standardized office BP measurement in preference to routine office BP measurement for the management of high BP in adults (1B).</a:t>
            </a:r>
            <a:endParaRPr lang="en-US" sz="2600" dirty="0">
              <a:solidFill>
                <a:srgbClr val="004990"/>
              </a:solidFill>
            </a:endParaRPr>
          </a:p>
        </p:txBody>
      </p:sp>
      <p:pic>
        <p:nvPicPr>
          <p:cNvPr id="7" name="Picture 6">
            <a:extLst>
              <a:ext uri="{FF2B5EF4-FFF2-40B4-BE49-F238E27FC236}">
                <a16:creationId xmlns:a16="http://schemas.microsoft.com/office/drawing/2014/main" id="{D7DCB326-8E87-4F51-962E-949CD554B63D}"/>
              </a:ext>
            </a:extLst>
          </p:cNvPr>
          <p:cNvPicPr>
            <a:picLocks noChangeAspect="1"/>
          </p:cNvPicPr>
          <p:nvPr/>
        </p:nvPicPr>
        <p:blipFill>
          <a:blip r:embed="rId2"/>
          <a:stretch>
            <a:fillRect/>
          </a:stretch>
        </p:blipFill>
        <p:spPr>
          <a:xfrm>
            <a:off x="3348681" y="1571662"/>
            <a:ext cx="5568714" cy="5286338"/>
          </a:xfrm>
          <a:prstGeom prst="rect">
            <a:avLst/>
          </a:prstGeom>
        </p:spPr>
      </p:pic>
    </p:spTree>
    <p:extLst>
      <p:ext uri="{BB962C8B-B14F-4D97-AF65-F5344CB8AC3E}">
        <p14:creationId xmlns:p14="http://schemas.microsoft.com/office/powerpoint/2010/main" val="1242397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70907"/>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Measurement</a:t>
            </a:r>
          </a:p>
        </p:txBody>
      </p:sp>
      <p:pic>
        <p:nvPicPr>
          <p:cNvPr id="4" name="Picture 3">
            <a:extLst>
              <a:ext uri="{FF2B5EF4-FFF2-40B4-BE49-F238E27FC236}">
                <a16:creationId xmlns:a16="http://schemas.microsoft.com/office/drawing/2014/main" id="{FF9B3E54-F8E2-487B-80D6-75CF3AF28B90}"/>
              </a:ext>
            </a:extLst>
          </p:cNvPr>
          <p:cNvPicPr>
            <a:picLocks noChangeAspect="1"/>
          </p:cNvPicPr>
          <p:nvPr/>
        </p:nvPicPr>
        <p:blipFill rotWithShape="1">
          <a:blip r:embed="rId2"/>
          <a:srcRect l="3544" t="2622" r="1016" b="1229"/>
          <a:stretch/>
        </p:blipFill>
        <p:spPr>
          <a:xfrm>
            <a:off x="333375" y="818437"/>
            <a:ext cx="10661302" cy="6039563"/>
          </a:xfrm>
          <a:prstGeom prst="rect">
            <a:avLst/>
          </a:prstGeom>
        </p:spPr>
      </p:pic>
    </p:spTree>
    <p:extLst>
      <p:ext uri="{BB962C8B-B14F-4D97-AF65-F5344CB8AC3E}">
        <p14:creationId xmlns:p14="http://schemas.microsoft.com/office/powerpoint/2010/main" val="344348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p:nvPr/>
        </p:nvSpPr>
        <p:spPr>
          <a:xfrm>
            <a:off x="270932" y="1037614"/>
            <a:ext cx="11142133" cy="5555109"/>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4990"/>
              </a:buClr>
              <a:buSzPts val="2000"/>
              <a:buFont typeface="Calibri"/>
              <a:buNone/>
            </a:pPr>
            <a:r>
              <a:rPr lang="en-US" sz="1800" b="1"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Guidelines</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1314450" marR="0" lvl="1" indent="-285750" algn="l" rtl="0">
              <a:lnSpc>
                <a:spcPct val="110000"/>
              </a:lnSpc>
              <a:spcBef>
                <a:spcPts val="0"/>
              </a:spcBef>
              <a:spcAft>
                <a:spcPts val="0"/>
              </a:spcAft>
              <a:buClr>
                <a:srgbClr val="004990"/>
              </a:buClr>
              <a:buSzPts val="1900"/>
              <a:buFont typeface="Arial"/>
              <a:buChar char="•"/>
            </a:pP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KDIGO’s core mission. KDIGO is the only organization developing global guidelines in nephrology.</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0" marR="0" lvl="0" indent="0" algn="l" rtl="0">
              <a:lnSpc>
                <a:spcPct val="110000"/>
              </a:lnSpc>
              <a:spcBef>
                <a:spcPts val="0"/>
              </a:spcBef>
              <a:spcAft>
                <a:spcPts val="0"/>
              </a:spcAft>
              <a:buClr>
                <a:srgbClr val="004990"/>
              </a:buClr>
              <a:buSzPts val="1900"/>
              <a:buFont typeface="Calibri"/>
              <a:buNone/>
            </a:pP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endParaRPr>
          </a:p>
          <a:p>
            <a:pPr marL="0" marR="0" lvl="0" indent="0" algn="l" rtl="0">
              <a:lnSpc>
                <a:spcPct val="110000"/>
              </a:lnSpc>
              <a:spcBef>
                <a:spcPts val="0"/>
              </a:spcBef>
              <a:spcAft>
                <a:spcPts val="0"/>
              </a:spcAft>
              <a:buClr>
                <a:srgbClr val="004990"/>
              </a:buClr>
              <a:buSzPts val="2000"/>
              <a:buFont typeface="Calibri"/>
              <a:buNone/>
            </a:pPr>
            <a:r>
              <a:rPr lang="en-US" sz="1800" b="1"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Controversies Conferences</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1314450" marR="0" lvl="1" indent="-285750" algn="l" rtl="0">
              <a:lnSpc>
                <a:spcPct val="110000"/>
              </a:lnSpc>
              <a:spcBef>
                <a:spcPts val="0"/>
              </a:spcBef>
              <a:spcAft>
                <a:spcPts val="0"/>
              </a:spcAft>
              <a:buClr>
                <a:srgbClr val="004990"/>
              </a:buClr>
              <a:buSzPts val="1900"/>
              <a:buFont typeface="Arial"/>
              <a:buChar char="•"/>
            </a:pP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International Conferences that examine significant topics in nephrology and related disciplines that are not fully resolved. Results in a published paper, usually in </a:t>
            </a:r>
            <a:r>
              <a:rPr lang="en-US" sz="1800" b="0" i="1"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Kidney International</a:t>
            </a: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 Often a Controversies Conference will prompt development of a guideline or a guideline update.</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0" marR="0" lvl="0" indent="0" algn="l" rtl="0">
              <a:lnSpc>
                <a:spcPct val="110000"/>
              </a:lnSpc>
              <a:spcBef>
                <a:spcPts val="0"/>
              </a:spcBef>
              <a:spcAft>
                <a:spcPts val="0"/>
              </a:spcAft>
              <a:buClr>
                <a:srgbClr val="004990"/>
              </a:buClr>
              <a:buSzPts val="1900"/>
              <a:buFont typeface="Calibri"/>
              <a:buNone/>
            </a:pP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endParaRPr>
          </a:p>
          <a:p>
            <a:pPr marL="0" marR="0" lvl="0" indent="0" algn="l" rtl="0">
              <a:lnSpc>
                <a:spcPct val="110000"/>
              </a:lnSpc>
              <a:spcBef>
                <a:spcPts val="0"/>
              </a:spcBef>
              <a:spcAft>
                <a:spcPts val="0"/>
              </a:spcAft>
              <a:buClr>
                <a:srgbClr val="004990"/>
              </a:buClr>
              <a:buSzPts val="2000"/>
              <a:buFont typeface="Calibri"/>
              <a:buNone/>
            </a:pPr>
            <a:r>
              <a:rPr lang="en-US" sz="1800" b="1"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Implementation Activities</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1314450" marR="0" lvl="1" indent="-285750" algn="l" rtl="0">
              <a:lnSpc>
                <a:spcPct val="110000"/>
              </a:lnSpc>
              <a:spcBef>
                <a:spcPts val="0"/>
              </a:spcBef>
              <a:spcAft>
                <a:spcPts val="0"/>
              </a:spcAft>
              <a:buClr>
                <a:srgbClr val="004990"/>
              </a:buClr>
              <a:buSzPts val="1900"/>
              <a:buFont typeface="Arial"/>
              <a:buChar char="•"/>
            </a:pP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Dissemination and Implementation of KDIGO Guidelines </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1314450" marR="0" lvl="1" indent="-285750" algn="l" rtl="0">
              <a:lnSpc>
                <a:spcPct val="110000"/>
              </a:lnSpc>
              <a:spcBef>
                <a:spcPts val="0"/>
              </a:spcBef>
              <a:spcAft>
                <a:spcPts val="0"/>
              </a:spcAft>
              <a:buClr>
                <a:srgbClr val="004990"/>
              </a:buClr>
              <a:buSzPts val="1900"/>
              <a:buFont typeface="Arial"/>
              <a:buChar char="•"/>
            </a:pP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Controversies Conference Reports and Observations</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1314450" marR="0" lvl="1" indent="-285750" algn="l" rtl="0">
              <a:lnSpc>
                <a:spcPct val="110000"/>
              </a:lnSpc>
              <a:spcBef>
                <a:spcPts val="0"/>
              </a:spcBef>
              <a:spcAft>
                <a:spcPts val="0"/>
              </a:spcAft>
              <a:buClr>
                <a:srgbClr val="004990"/>
              </a:buClr>
              <a:buSzPts val="1900"/>
              <a:buFont typeface="Arial"/>
              <a:buChar char="•"/>
            </a:pP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Live Clinical Practice Conferences – usually with a nephrology society to bring global KDIGO’s work to local audiences, using case studies</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1314450" marR="0" lvl="1" indent="-285750" algn="l" rtl="0">
              <a:lnSpc>
                <a:spcPct val="110000"/>
              </a:lnSpc>
              <a:spcBef>
                <a:spcPts val="0"/>
              </a:spcBef>
              <a:spcAft>
                <a:spcPts val="0"/>
              </a:spcAft>
              <a:buClr>
                <a:srgbClr val="004990"/>
              </a:buClr>
              <a:buSzPts val="1900"/>
              <a:buFont typeface="Arial"/>
              <a:buChar char="•"/>
            </a:pP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Implementation Summits bring local experts together to discuss local or regional barriers and opportunities</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a:p>
            <a:pPr marL="1314450" marR="0" lvl="1" indent="-285750" algn="l" rtl="0">
              <a:lnSpc>
                <a:spcPct val="110000"/>
              </a:lnSpc>
              <a:spcBef>
                <a:spcPts val="0"/>
              </a:spcBef>
              <a:spcAft>
                <a:spcPts val="0"/>
              </a:spcAft>
              <a:buClr>
                <a:srgbClr val="004990"/>
              </a:buClr>
              <a:buSzPts val="1900"/>
              <a:buFont typeface="Arial"/>
              <a:buChar char="•"/>
            </a:pPr>
            <a:r>
              <a:rPr lang="en-US"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Core Implementation Kits – educational materials including Speaker’s Guides, Reference Tools, and Case Studies to assist with implementation of all KDIGO publications </a:t>
            </a:r>
            <a:endParaRPr sz="18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p:txBody>
      </p:sp>
      <p:sp>
        <p:nvSpPr>
          <p:cNvPr id="89" name="Google Shape;89;p14"/>
          <p:cNvSpPr txBox="1"/>
          <p:nvPr/>
        </p:nvSpPr>
        <p:spPr>
          <a:xfrm>
            <a:off x="270932" y="267215"/>
            <a:ext cx="10566400" cy="76944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2C62A9"/>
              </a:buClr>
              <a:buSzPts val="4400"/>
              <a:buFont typeface="Calibri"/>
              <a:buNone/>
            </a:pPr>
            <a:r>
              <a:rPr lang="en-US" sz="4400" b="0" i="0" u="none" strike="noStrike" cap="small"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KDIGO Programs</a:t>
            </a:r>
            <a:endParaRPr sz="14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2FE1-0441-4031-B8C4-77D528D58E79}"/>
              </a:ext>
            </a:extLst>
          </p:cNvPr>
          <p:cNvSpPr>
            <a:spLocks noGrp="1"/>
          </p:cNvSpPr>
          <p:nvPr>
            <p:ph type="ctrTitle"/>
          </p:nvPr>
        </p:nvSpPr>
        <p:spPr>
          <a:xfrm>
            <a:off x="304800" y="283730"/>
            <a:ext cx="11090676" cy="701731"/>
          </a:xfrm>
        </p:spPr>
        <p:txBody>
          <a:bodyPr/>
          <a:lstStyle/>
          <a:p>
            <a:pPr>
              <a:spcBef>
                <a:spcPts val="0"/>
              </a:spcBef>
            </a:pPr>
            <a:r>
              <a:rPr lang="en-US" cap="small" dirty="0">
                <a:solidFill>
                  <a:srgbClr val="004990"/>
                </a:solidFill>
                <a:latin typeface="Calibri"/>
                <a:ea typeface="+mn-ea"/>
                <a:cs typeface="+mn-cs"/>
              </a:rPr>
              <a:t>Standardized BP Measurement</a:t>
            </a:r>
          </a:p>
        </p:txBody>
      </p:sp>
      <p:sp>
        <p:nvSpPr>
          <p:cNvPr id="3" name="Subtitle 2">
            <a:extLst>
              <a:ext uri="{FF2B5EF4-FFF2-40B4-BE49-F238E27FC236}">
                <a16:creationId xmlns:a16="http://schemas.microsoft.com/office/drawing/2014/main" id="{F228398C-B30D-4819-9654-35D702E201B3}"/>
              </a:ext>
            </a:extLst>
          </p:cNvPr>
          <p:cNvSpPr>
            <a:spLocks noGrp="1"/>
          </p:cNvSpPr>
          <p:nvPr>
            <p:ph type="subTitle" idx="1"/>
          </p:nvPr>
        </p:nvSpPr>
        <p:spPr>
          <a:xfrm>
            <a:off x="304800" y="929478"/>
            <a:ext cx="11090676" cy="5751240"/>
          </a:xfrm>
        </p:spPr>
        <p:txBody>
          <a:bodyPr/>
          <a:lstStyle/>
          <a:p>
            <a:pPr marL="342900" indent="-342900">
              <a:lnSpc>
                <a:spcPct val="100000"/>
              </a:lnSpc>
              <a:spcBef>
                <a:spcPts val="0"/>
              </a:spcBef>
            </a:pPr>
            <a:r>
              <a:rPr lang="en-US" sz="2800" dirty="0">
                <a:solidFill>
                  <a:srgbClr val="004990"/>
                </a:solidFill>
                <a:latin typeface="Calibri" panose="020F0502020204030204" pitchFamily="34" charset="0"/>
                <a:cs typeface="Calibri" panose="020F0502020204030204" pitchFamily="34" charset="0"/>
              </a:rPr>
              <a:t>Key is proper preparations</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Abstinence from caffeine, exercise and smoking for &gt;30 min</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Feet on floor; arm and back supported</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Keep quiet (and not talked to) and relaxed for &gt;5 min</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Use validated equipment</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Correct cuff size and position</a:t>
            </a:r>
          </a:p>
          <a:p>
            <a:pPr lvl="1"/>
            <a:endParaRPr lang="en-US" sz="900" dirty="0">
              <a:solidFill>
                <a:srgbClr val="004990"/>
              </a:solidFill>
              <a:latin typeface="Calibri" panose="020F0502020204030204" pitchFamily="34" charset="0"/>
              <a:cs typeface="Calibri" panose="020F0502020204030204" pitchFamily="34" charset="0"/>
            </a:endParaRPr>
          </a:p>
          <a:p>
            <a:pPr marL="342900" indent="-342900">
              <a:lnSpc>
                <a:spcPct val="100000"/>
              </a:lnSpc>
              <a:spcBef>
                <a:spcPts val="0"/>
              </a:spcBef>
            </a:pPr>
            <a:r>
              <a:rPr lang="en-US" sz="2800" dirty="0">
                <a:solidFill>
                  <a:srgbClr val="004990"/>
                </a:solidFill>
                <a:latin typeface="Calibri" panose="020F0502020204030204" pitchFamily="34" charset="0"/>
                <a:cs typeface="Calibri" panose="020F0502020204030204" pitchFamily="34" charset="0"/>
              </a:rPr>
              <a:t>Advantages</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Employed in large RCTs (e.g., ACCORD and SPRINT)</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Minimizes misclassification and over-treatment or under-treatment of high BP</a:t>
            </a:r>
          </a:p>
          <a:p>
            <a:pPr lvl="1"/>
            <a:endParaRPr lang="en-US" sz="900" dirty="0">
              <a:solidFill>
                <a:srgbClr val="004990"/>
              </a:solidFill>
              <a:latin typeface="Calibri" panose="020F0502020204030204" pitchFamily="34" charset="0"/>
              <a:cs typeface="Calibri" panose="020F0502020204030204" pitchFamily="34" charset="0"/>
            </a:endParaRPr>
          </a:p>
          <a:p>
            <a:pPr marL="342900" indent="-342900">
              <a:lnSpc>
                <a:spcPct val="100000"/>
              </a:lnSpc>
              <a:spcBef>
                <a:spcPts val="0"/>
              </a:spcBef>
            </a:pPr>
            <a:r>
              <a:rPr lang="en-US" sz="2800" dirty="0">
                <a:solidFill>
                  <a:srgbClr val="004990"/>
                </a:solidFill>
                <a:latin typeface="Calibri" panose="020F0502020204030204" pitchFamily="34" charset="0"/>
                <a:cs typeface="Calibri" panose="020F0502020204030204" pitchFamily="34" charset="0"/>
              </a:rPr>
              <a:t>Disadvantages</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Requires staff training and retraining</a:t>
            </a:r>
          </a:p>
          <a:p>
            <a:pPr marL="800100" lvl="1" indent="-342900">
              <a:lnSpc>
                <a:spcPct val="100000"/>
              </a:lnSpc>
              <a:spcBef>
                <a:spcPts val="0"/>
              </a:spcBef>
            </a:pPr>
            <a:r>
              <a:rPr lang="en-US" dirty="0">
                <a:solidFill>
                  <a:srgbClr val="004990"/>
                </a:solidFill>
                <a:latin typeface="Calibri" panose="020F0502020204030204" pitchFamily="34" charset="0"/>
                <a:cs typeface="Calibri" panose="020F0502020204030204" pitchFamily="34" charset="0"/>
              </a:rPr>
              <a:t>Requires more time of patients, providers and staff</a:t>
            </a:r>
          </a:p>
          <a:p>
            <a:pPr lvl="1"/>
            <a:endParaRPr lang="en-US" sz="2000" dirty="0">
              <a:solidFill>
                <a:srgbClr val="0049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204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63827"/>
            <a:ext cx="11496675" cy="701731"/>
          </a:xfrm>
          <a:prstGeom prst="rect">
            <a:avLst/>
          </a:prstGeom>
          <a:noFill/>
        </p:spPr>
        <p:txBody>
          <a:bodyPr wrap="square" anchor="b">
            <a:spAutoFit/>
          </a:bodyPr>
          <a:lstStyle/>
          <a:p>
            <a:pPr>
              <a:spcBef>
                <a:spcPts val="0"/>
              </a:spcBef>
            </a:pPr>
            <a:r>
              <a:rPr lang="en-GB" cap="small" dirty="0">
                <a:solidFill>
                  <a:srgbClr val="004990"/>
                </a:solidFill>
                <a:latin typeface="Calibri"/>
                <a:ea typeface="+mn-ea"/>
                <a:cs typeface="+mn-cs"/>
              </a:rPr>
              <a:t>Blood Pressure Measurement</a:t>
            </a:r>
          </a:p>
        </p:txBody>
      </p:sp>
      <p:sp>
        <p:nvSpPr>
          <p:cNvPr id="4" name="Subtitle 2"/>
          <p:cNvSpPr>
            <a:spLocks noGrp="1"/>
          </p:cNvSpPr>
          <p:nvPr>
            <p:ph type="subTitle" idx="1"/>
          </p:nvPr>
        </p:nvSpPr>
        <p:spPr>
          <a:xfrm>
            <a:off x="304799" y="965558"/>
            <a:ext cx="11696700" cy="5872948"/>
          </a:xfrm>
          <a:prstGeom prst="rect">
            <a:avLst/>
          </a:prstGeom>
        </p:spPr>
        <p:txBody>
          <a:bodyPr>
            <a:normAutofit fontScale="92500" lnSpcReduction="20000"/>
          </a:bodyPr>
          <a:lstStyle>
            <a:lvl1pPr>
              <a:defRPr lang="en-GB" sz="2400" dirty="0">
                <a:solidFill>
                  <a:schemeClr val="tx2"/>
                </a:solidFill>
                <a:latin typeface="Calibri"/>
                <a:cs typeface="Calibri"/>
              </a:defRPr>
            </a:lvl1pPr>
          </a:lstStyle>
          <a:p>
            <a:pPr marL="0" lvl="0" indent="0">
              <a:lnSpc>
                <a:spcPct val="100000"/>
              </a:lnSpc>
              <a:spcBef>
                <a:spcPts val="0"/>
              </a:spcBef>
              <a:buNone/>
            </a:pPr>
            <a:r>
              <a:rPr lang="en-US" sz="2800" dirty="0">
                <a:solidFill>
                  <a:srgbClr val="004990"/>
                </a:solidFill>
                <a:latin typeface="Calibri" panose="020F0502020204030204" pitchFamily="34" charset="0"/>
                <a:cs typeface="Calibri" panose="020F0502020204030204" pitchFamily="34" charset="0"/>
              </a:rPr>
              <a:t>Practice Point 1.1: An oscillometric BP device may be preferable to a manual BP device for standardized office BP measurement; however, standardization emphasizes adequate preparations for BP measurement, not the type of equipment.</a:t>
            </a:r>
            <a:endParaRPr lang="en-GB" sz="2800" dirty="0">
              <a:solidFill>
                <a:srgbClr val="004990"/>
              </a:solidFill>
              <a:latin typeface="Calibri" panose="020F0502020204030204" pitchFamily="34" charset="0"/>
              <a:cs typeface="Calibri" panose="020F0502020204030204" pitchFamily="34" charset="0"/>
            </a:endParaRPr>
          </a:p>
          <a:p>
            <a:pPr marL="0" lvl="0" indent="0">
              <a:lnSpc>
                <a:spcPct val="100000"/>
              </a:lnSpc>
              <a:spcBef>
                <a:spcPts val="0"/>
              </a:spcBef>
              <a:buNone/>
            </a:pPr>
            <a:endParaRPr lang="en-GB" sz="2800" dirty="0">
              <a:solidFill>
                <a:srgbClr val="004990"/>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800" dirty="0">
                <a:solidFill>
                  <a:srgbClr val="004990"/>
                </a:solidFill>
                <a:latin typeface="Calibri" panose="020F0502020204030204" pitchFamily="34" charset="0"/>
                <a:cs typeface="Calibri" panose="020F0502020204030204" pitchFamily="34" charset="0"/>
              </a:rPr>
              <a:t>Practice Point 1.2: Automated office BP (AOBP), either attended or unattended, may be the preferred method of standardized office BP measurement.</a:t>
            </a:r>
          </a:p>
          <a:p>
            <a:pPr marL="0" indent="0">
              <a:lnSpc>
                <a:spcPct val="100000"/>
              </a:lnSpc>
              <a:spcBef>
                <a:spcPts val="0"/>
              </a:spcBef>
              <a:buNone/>
            </a:pPr>
            <a:endParaRPr lang="en-US" sz="2800" dirty="0">
              <a:solidFill>
                <a:srgbClr val="004990"/>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800" dirty="0">
                <a:solidFill>
                  <a:srgbClr val="004990"/>
                </a:solidFill>
                <a:latin typeface="Calibri" panose="020F0502020204030204" pitchFamily="34" charset="0"/>
                <a:cs typeface="Calibri" panose="020F0502020204030204" pitchFamily="34" charset="0"/>
              </a:rPr>
              <a:t>Practice Point 1.3: Oscillometric devices can be used to measure BP among patients with atrial fibrillation.</a:t>
            </a:r>
          </a:p>
          <a:p>
            <a:pPr marL="0" indent="0">
              <a:lnSpc>
                <a:spcPct val="100000"/>
              </a:lnSpc>
              <a:spcBef>
                <a:spcPts val="0"/>
              </a:spcBef>
              <a:buNone/>
            </a:pPr>
            <a:endParaRPr lang="en-US" sz="2800" dirty="0">
              <a:solidFill>
                <a:srgbClr val="004990"/>
              </a:solidFill>
              <a:latin typeface="Calibri" panose="020F0502020204030204" pitchFamily="34" charset="0"/>
              <a:cs typeface="Calibri" panose="020F0502020204030204" pitchFamily="34" charset="0"/>
            </a:endParaRPr>
          </a:p>
          <a:p>
            <a:pPr marL="0" lvl="0" indent="0">
              <a:buNone/>
            </a:pPr>
            <a:endParaRPr lang="en-US" sz="600" dirty="0">
              <a:solidFill>
                <a:srgbClr val="004990"/>
              </a:solidFill>
              <a:latin typeface="Calibri" panose="020F0502020204030204" pitchFamily="34" charset="0"/>
              <a:cs typeface="Calibri" panose="020F0502020204030204" pitchFamily="34" charset="0"/>
            </a:endParaRPr>
          </a:p>
          <a:p>
            <a:pPr marL="800100" lvl="1" indent="-342900">
              <a:lnSpc>
                <a:spcPct val="110000"/>
              </a:lnSpc>
              <a:spcBef>
                <a:spcPts val="0"/>
              </a:spcBef>
            </a:pPr>
            <a:r>
              <a:rPr lang="en-US" dirty="0">
                <a:solidFill>
                  <a:srgbClr val="004990"/>
                </a:solidFill>
                <a:latin typeface="Calibri" panose="020F0502020204030204" pitchFamily="34" charset="0"/>
                <a:cs typeface="Calibri" panose="020F0502020204030204" pitchFamily="34" charset="0"/>
              </a:rPr>
              <a:t>May increase likelihood of adherence to proper BP measurement protocols</a:t>
            </a:r>
          </a:p>
          <a:p>
            <a:pPr marL="800100" lvl="1" indent="-342900">
              <a:lnSpc>
                <a:spcPct val="110000"/>
              </a:lnSpc>
              <a:spcBef>
                <a:spcPts val="0"/>
              </a:spcBef>
            </a:pPr>
            <a:r>
              <a:rPr lang="en-US" dirty="0">
                <a:solidFill>
                  <a:srgbClr val="004990"/>
                </a:solidFill>
                <a:latin typeface="Calibri" panose="020F0502020204030204" pitchFamily="34" charset="0"/>
                <a:cs typeface="Calibri" panose="020F0502020204030204" pitchFamily="34" charset="0"/>
              </a:rPr>
              <a:t>Removes potential sources of inaccuracies with manual measurement</a:t>
            </a:r>
          </a:p>
          <a:p>
            <a:pPr marL="800100" lvl="1" indent="-342900">
              <a:lnSpc>
                <a:spcPct val="110000"/>
              </a:lnSpc>
              <a:spcBef>
                <a:spcPts val="0"/>
              </a:spcBef>
            </a:pPr>
            <a:r>
              <a:rPr lang="en-US" dirty="0">
                <a:solidFill>
                  <a:srgbClr val="004990"/>
                </a:solidFill>
                <a:latin typeface="Calibri" panose="020F0502020204030204" pitchFamily="34" charset="0"/>
                <a:cs typeface="Calibri" panose="020F0502020204030204" pitchFamily="34" charset="0"/>
              </a:rPr>
              <a:t>May reduce white-coat effect</a:t>
            </a:r>
          </a:p>
          <a:p>
            <a:pPr marL="800100" lvl="1" indent="-342900">
              <a:lnSpc>
                <a:spcPct val="110000"/>
              </a:lnSpc>
              <a:spcBef>
                <a:spcPts val="0"/>
              </a:spcBef>
            </a:pPr>
            <a:r>
              <a:rPr lang="en-US" dirty="0">
                <a:solidFill>
                  <a:srgbClr val="004990"/>
                </a:solidFill>
                <a:latin typeface="Calibri" panose="020F0502020204030204" pitchFamily="34" charset="0"/>
                <a:cs typeface="Calibri" panose="020F0502020204030204" pitchFamily="34" charset="0"/>
              </a:rPr>
              <a:t>Frees staff to complete other duties</a:t>
            </a:r>
          </a:p>
          <a:p>
            <a:pPr marL="800100" lvl="1" indent="-342900">
              <a:lnSpc>
                <a:spcPct val="110000"/>
              </a:lnSpc>
              <a:spcBef>
                <a:spcPts val="0"/>
              </a:spcBef>
            </a:pPr>
            <a:r>
              <a:rPr lang="en-US" dirty="0">
                <a:solidFill>
                  <a:srgbClr val="004990"/>
                </a:solidFill>
                <a:latin typeface="Calibri" panose="020F0502020204030204" pitchFamily="34" charset="0"/>
                <a:cs typeface="Calibri" panose="020F0502020204030204" pitchFamily="34" charset="0"/>
              </a:rPr>
              <a:t>Used in prior RCTs and prospective cohort studies</a:t>
            </a:r>
          </a:p>
          <a:p>
            <a:pPr marL="457200" lvl="1" indent="0">
              <a:lnSpc>
                <a:spcPct val="110000"/>
              </a:lnSpc>
              <a:spcBef>
                <a:spcPts val="0"/>
              </a:spcBef>
              <a:buNone/>
            </a:pPr>
            <a:endParaRPr lang="en-US" sz="2800" dirty="0">
              <a:solidFill>
                <a:srgbClr val="004990"/>
              </a:solidFill>
              <a:latin typeface="Calibri" panose="020F0502020204030204" pitchFamily="34" charset="0"/>
              <a:cs typeface="Calibri" panose="020F0502020204030204" pitchFamily="34" charset="0"/>
            </a:endParaRPr>
          </a:p>
          <a:p>
            <a:pPr marL="457200" lvl="1" indent="-457200">
              <a:spcBef>
                <a:spcPts val="0"/>
              </a:spcBef>
              <a:buNone/>
            </a:pPr>
            <a:r>
              <a:rPr lang="en-US" sz="3600" b="1" i="1" u="sng" dirty="0">
                <a:solidFill>
                  <a:srgbClr val="004990"/>
                </a:solidFill>
                <a:latin typeface="Calibri" panose="020F0502020204030204" pitchFamily="34" charset="0"/>
                <a:cs typeface="Calibri" panose="020F0502020204030204" pitchFamily="34" charset="0"/>
              </a:rPr>
              <a:t>But, probably not as important as proper preparations</a:t>
            </a:r>
          </a:p>
          <a:p>
            <a:pPr marL="0" indent="0">
              <a:lnSpc>
                <a:spcPct val="100000"/>
              </a:lnSpc>
              <a:spcBef>
                <a:spcPts val="0"/>
              </a:spcBef>
              <a:buNone/>
            </a:pPr>
            <a:endParaRPr lang="en-US" sz="2800" dirty="0">
              <a:solidFill>
                <a:srgbClr val="004990"/>
              </a:solidFill>
              <a:latin typeface="Calibri" panose="020F0502020204030204" pitchFamily="34" charset="0"/>
              <a:cs typeface="Calibri" panose="020F0502020204030204" pitchFamily="34" charset="0"/>
            </a:endParaRPr>
          </a:p>
          <a:p>
            <a:pPr marL="342900" indent="-342900">
              <a:lnSpc>
                <a:spcPct val="100000"/>
              </a:lnSpc>
              <a:spcBef>
                <a:spcPts val="0"/>
              </a:spcBef>
            </a:pPr>
            <a:endParaRPr lang="en-US" sz="2800" dirty="0">
              <a:solidFill>
                <a:srgbClr val="004990"/>
              </a:solidFill>
              <a:latin typeface="Calibri" panose="020F0502020204030204" pitchFamily="34" charset="0"/>
              <a:cs typeface="Calibri" panose="020F0502020204030204" pitchFamily="34" charset="0"/>
            </a:endParaRPr>
          </a:p>
          <a:p>
            <a:pPr marL="342900" lvl="0" indent="-342900">
              <a:lnSpc>
                <a:spcPct val="100000"/>
              </a:lnSpc>
              <a:spcBef>
                <a:spcPts val="0"/>
              </a:spcBef>
            </a:pPr>
            <a:endParaRPr lang="en-GB" sz="2800" dirty="0">
              <a:solidFill>
                <a:srgbClr val="004990"/>
              </a:solidFill>
              <a:latin typeface="Calibri" panose="020F0502020204030204" pitchFamily="34" charset="0"/>
              <a:cs typeface="Calibri" panose="020F0502020204030204" pitchFamily="34" charset="0"/>
            </a:endParaRPr>
          </a:p>
          <a:p>
            <a:pPr marL="342900" lvl="0" indent="-342900">
              <a:lnSpc>
                <a:spcPct val="100000"/>
              </a:lnSpc>
              <a:spcBef>
                <a:spcPts val="0"/>
              </a:spcBef>
            </a:pPr>
            <a:endParaRPr lang="en-GB" sz="2800" dirty="0">
              <a:solidFill>
                <a:srgbClr val="004990"/>
              </a:solidFill>
              <a:latin typeface="Calibri" panose="020F0502020204030204" pitchFamily="34" charset="0"/>
              <a:cs typeface="Calibri" panose="020F0502020204030204" pitchFamily="34" charset="0"/>
            </a:endParaRPr>
          </a:p>
          <a:p>
            <a:pPr marL="342900" lvl="0" indent="-342900">
              <a:lnSpc>
                <a:spcPct val="100000"/>
              </a:lnSpc>
              <a:spcBef>
                <a:spcPts val="0"/>
              </a:spcBef>
            </a:pPr>
            <a:endParaRPr lang="en-GB" sz="2800" dirty="0">
              <a:solidFill>
                <a:srgbClr val="00499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086" y="286794"/>
            <a:ext cx="11553826" cy="1920526"/>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Measurement Method and Device Used in Select RCTs and Prospective Observational Studies</a:t>
            </a:r>
          </a:p>
        </p:txBody>
      </p:sp>
      <p:pic>
        <p:nvPicPr>
          <p:cNvPr id="5" name="Picture 4">
            <a:extLst>
              <a:ext uri="{FF2B5EF4-FFF2-40B4-BE49-F238E27FC236}">
                <a16:creationId xmlns:a16="http://schemas.microsoft.com/office/drawing/2014/main" id="{9838DF20-5EC5-4BAB-BE04-D9F0CA786D67}"/>
              </a:ext>
            </a:extLst>
          </p:cNvPr>
          <p:cNvPicPr>
            <a:picLocks noChangeAspect="1"/>
          </p:cNvPicPr>
          <p:nvPr/>
        </p:nvPicPr>
        <p:blipFill>
          <a:blip r:embed="rId2"/>
          <a:stretch>
            <a:fillRect/>
          </a:stretch>
        </p:blipFill>
        <p:spPr>
          <a:xfrm>
            <a:off x="1707104" y="2207320"/>
            <a:ext cx="8777789" cy="3608302"/>
          </a:xfrm>
          <a:prstGeom prst="rect">
            <a:avLst/>
          </a:prstGeom>
        </p:spPr>
      </p:pic>
    </p:spTree>
    <p:extLst>
      <p:ext uri="{BB962C8B-B14F-4D97-AF65-F5344CB8AC3E}">
        <p14:creationId xmlns:p14="http://schemas.microsoft.com/office/powerpoint/2010/main" val="4121539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7A7A42-A8F7-47D5-9141-5A1606CAC6F6}"/>
              </a:ext>
            </a:extLst>
          </p:cNvPr>
          <p:cNvPicPr>
            <a:picLocks noChangeAspect="1"/>
          </p:cNvPicPr>
          <p:nvPr/>
        </p:nvPicPr>
        <p:blipFill>
          <a:blip r:embed="rId2"/>
          <a:stretch>
            <a:fillRect/>
          </a:stretch>
        </p:blipFill>
        <p:spPr>
          <a:xfrm>
            <a:off x="104774" y="2406166"/>
            <a:ext cx="11953875" cy="3733800"/>
          </a:xfrm>
          <a:prstGeom prst="rect">
            <a:avLst/>
          </a:prstGeom>
        </p:spPr>
      </p:pic>
      <p:sp>
        <p:nvSpPr>
          <p:cNvPr id="2" name="Title 1"/>
          <p:cNvSpPr>
            <a:spLocks noGrp="1"/>
          </p:cNvSpPr>
          <p:nvPr>
            <p:ph type="ctrTitle"/>
          </p:nvPr>
        </p:nvSpPr>
        <p:spPr>
          <a:xfrm>
            <a:off x="304799" y="261576"/>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Measurement</a:t>
            </a:r>
          </a:p>
        </p:txBody>
      </p:sp>
      <p:sp>
        <p:nvSpPr>
          <p:cNvPr id="4" name="Subtitle 2"/>
          <p:cNvSpPr>
            <a:spLocks noGrp="1"/>
          </p:cNvSpPr>
          <p:nvPr>
            <p:ph type="subTitle" idx="1"/>
          </p:nvPr>
        </p:nvSpPr>
        <p:spPr>
          <a:xfrm>
            <a:off x="304799" y="963307"/>
            <a:ext cx="11090676" cy="5661762"/>
          </a:xfrm>
          <a:prstGeom prst="rect">
            <a:avLst/>
          </a:prstGeom>
        </p:spPr>
        <p:txBody>
          <a:bodyPr/>
          <a:lstStyle>
            <a:lvl1pPr>
              <a:defRPr lang="en-GB" sz="2400" dirty="0">
                <a:solidFill>
                  <a:schemeClr val="tx2"/>
                </a:solidFill>
                <a:latin typeface="Calibri"/>
                <a:cs typeface="Calibri"/>
              </a:defRPr>
            </a:lvl1pPr>
          </a:lstStyle>
          <a:p>
            <a:pPr marL="0" indent="0">
              <a:buNone/>
            </a:pPr>
            <a:r>
              <a:rPr lang="en-US" sz="2600" b="1" dirty="0">
                <a:solidFill>
                  <a:srgbClr val="004990"/>
                </a:solidFill>
              </a:rPr>
              <a:t>Recommendation 1.2: We suggest that out-of-office BP measurements with ambulatory BP monitoring (ABPM) or home BP monitoring (HBPM) be used to complement standardized office BP readings for the management of high BP (2B).</a:t>
            </a:r>
          </a:p>
          <a:p>
            <a:pPr marL="0" indent="0">
              <a:buNone/>
            </a:pPr>
            <a:endParaRPr lang="en-US" sz="2600" dirty="0">
              <a:solidFill>
                <a:srgbClr val="004990"/>
              </a:solidFill>
            </a:endParaRPr>
          </a:p>
        </p:txBody>
      </p:sp>
    </p:spTree>
    <p:extLst>
      <p:ext uri="{BB962C8B-B14F-4D97-AF65-F5344CB8AC3E}">
        <p14:creationId xmlns:p14="http://schemas.microsoft.com/office/powerpoint/2010/main" val="214086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0453"/>
            <a:ext cx="11553826" cy="1311128"/>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Lifestyle Interventions for Lowering BP in Patients with CKD not </a:t>
            </a:r>
            <a:r>
              <a:rPr lang="en-GB" cap="small" dirty="0">
                <a:solidFill>
                  <a:srgbClr val="004990"/>
                </a:solidFill>
                <a:latin typeface="Calibri"/>
                <a:ea typeface="+mn-ea"/>
                <a:cs typeface="+mn-cs"/>
              </a:rPr>
              <a:t>Receiving Dialysis</a:t>
            </a:r>
            <a:endParaRPr lang="en-GB" b="0" cap="small" dirty="0">
              <a:solidFill>
                <a:srgbClr val="004990"/>
              </a:solidFill>
              <a:latin typeface="Calibri"/>
              <a:ea typeface="+mn-ea"/>
              <a:cs typeface="+mn-cs"/>
            </a:endParaRPr>
          </a:p>
        </p:txBody>
      </p:sp>
      <p:sp>
        <p:nvSpPr>
          <p:cNvPr id="5" name="Subtitle 2">
            <a:extLst>
              <a:ext uri="{FF2B5EF4-FFF2-40B4-BE49-F238E27FC236}">
                <a16:creationId xmlns:a16="http://schemas.microsoft.com/office/drawing/2014/main" id="{C6E07004-AFC0-4806-85D1-A135DD98F3DE}"/>
              </a:ext>
            </a:extLst>
          </p:cNvPr>
          <p:cNvSpPr txBox="1">
            <a:spLocks/>
          </p:cNvSpPr>
          <p:nvPr/>
        </p:nvSpPr>
        <p:spPr>
          <a:xfrm>
            <a:off x="304800" y="1461581"/>
            <a:ext cx="11090676" cy="51461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dirty="0">
                <a:solidFill>
                  <a:schemeClr val="tx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4990"/>
                </a:solidFill>
              </a:rPr>
              <a:t>Recommendation 2.1.1: We suggest targeting a sodium intake &lt;2 g of sodium per day (or &lt;90 mmol of sodium per day, or &lt;5 g of sodium chloride per day) in patients with high BP and CKD (2C).</a:t>
            </a:r>
          </a:p>
          <a:p>
            <a:pPr marL="0" indent="0">
              <a:buNone/>
            </a:pPr>
            <a:endParaRPr lang="en-US" sz="1200" b="1" dirty="0">
              <a:solidFill>
                <a:srgbClr val="004990"/>
              </a:solidFill>
            </a:endParaRPr>
          </a:p>
          <a:p>
            <a:pPr marL="0" indent="0">
              <a:buNone/>
            </a:pPr>
            <a:r>
              <a:rPr lang="en-US" sz="2600" dirty="0">
                <a:solidFill>
                  <a:srgbClr val="004990"/>
                </a:solidFill>
              </a:rPr>
              <a:t>Practice Point 2.1.1: Dietary sodium restriction is usually not appropriate for patients with sodium-wasting nephropathy.</a:t>
            </a:r>
          </a:p>
          <a:p>
            <a:pPr marL="0" indent="0">
              <a:buNone/>
            </a:pPr>
            <a:endParaRPr lang="en-US" sz="1200" dirty="0">
              <a:solidFill>
                <a:srgbClr val="004990"/>
              </a:solidFill>
            </a:endParaRPr>
          </a:p>
          <a:p>
            <a:pPr marL="0" indent="0">
              <a:buNone/>
            </a:pPr>
            <a:r>
              <a:rPr lang="en-US" sz="2600" dirty="0">
                <a:solidFill>
                  <a:srgbClr val="004990"/>
                </a:solidFill>
              </a:rPr>
              <a:t>Practice Point 2.1.2: The Dietary Approaches to Stop Hypertension (DASH)-type diet or use of salt substitutes that are rich in potassium may not be appropriate for patients with advanced CKD or those with hyporeninemic hypoaldosteronism or other causes of impaired potassium excretion because of the potential for hyperkalemia. </a:t>
            </a:r>
          </a:p>
        </p:txBody>
      </p:sp>
    </p:spTree>
    <p:extLst>
      <p:ext uri="{BB962C8B-B14F-4D97-AF65-F5344CB8AC3E}">
        <p14:creationId xmlns:p14="http://schemas.microsoft.com/office/powerpoint/2010/main" val="3516235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0210"/>
            <a:ext cx="11582400" cy="1311128"/>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Lifestyle Interventions for Lowering BP in Patients with CKD not </a:t>
            </a:r>
            <a:r>
              <a:rPr lang="en-GB" cap="small" dirty="0">
                <a:solidFill>
                  <a:srgbClr val="004990"/>
                </a:solidFill>
                <a:latin typeface="Calibri"/>
                <a:ea typeface="+mn-ea"/>
                <a:cs typeface="+mn-cs"/>
              </a:rPr>
              <a:t>Receiving Dialysis</a:t>
            </a:r>
            <a:endParaRPr lang="en-GB" b="0" cap="small" dirty="0">
              <a:solidFill>
                <a:srgbClr val="004990"/>
              </a:solidFill>
              <a:latin typeface="Calibri"/>
              <a:ea typeface="+mn-ea"/>
              <a:cs typeface="+mn-cs"/>
            </a:endParaRPr>
          </a:p>
        </p:txBody>
      </p:sp>
      <p:sp>
        <p:nvSpPr>
          <p:cNvPr id="5" name="Subtitle 2">
            <a:extLst>
              <a:ext uri="{FF2B5EF4-FFF2-40B4-BE49-F238E27FC236}">
                <a16:creationId xmlns:a16="http://schemas.microsoft.com/office/drawing/2014/main" id="{C6E07004-AFC0-4806-85D1-A135DD98F3DE}"/>
              </a:ext>
            </a:extLst>
          </p:cNvPr>
          <p:cNvSpPr txBox="1">
            <a:spLocks/>
          </p:cNvSpPr>
          <p:nvPr/>
        </p:nvSpPr>
        <p:spPr>
          <a:xfrm>
            <a:off x="304800" y="1451338"/>
            <a:ext cx="11090676" cy="5406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dirty="0">
                <a:solidFill>
                  <a:schemeClr val="tx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4990"/>
                </a:solidFill>
              </a:rPr>
              <a:t>Recommendation 2.2.1: We suggest that patients with high BP and CKD be advised to undertake moderate-intensity physical activity for a cumulative duration of at least 150 minutes per week, or to a level compatible with their cardiovascular and physical tolerance (2C).</a:t>
            </a:r>
          </a:p>
          <a:p>
            <a:pPr marL="0" indent="0">
              <a:buNone/>
            </a:pPr>
            <a:endParaRPr lang="en-US" sz="1200" b="1" dirty="0">
              <a:solidFill>
                <a:srgbClr val="004990"/>
              </a:solidFill>
            </a:endParaRPr>
          </a:p>
          <a:p>
            <a:pPr marL="0" indent="0">
              <a:buNone/>
            </a:pPr>
            <a:r>
              <a:rPr lang="en-US" sz="2600" dirty="0">
                <a:solidFill>
                  <a:srgbClr val="004990"/>
                </a:solidFill>
              </a:rPr>
              <a:t>Practice Point 2.2.1: Consider the cardiorespiratory fitness status, physical limitations, cognitive function, and risk of falls when deciding on the implementation and intensity of physical activity interventions in individual patients.</a:t>
            </a:r>
          </a:p>
          <a:p>
            <a:pPr marL="0" indent="0">
              <a:buNone/>
            </a:pPr>
            <a:endParaRPr lang="en-US" sz="1200" dirty="0">
              <a:solidFill>
                <a:srgbClr val="004990"/>
              </a:solidFill>
            </a:endParaRPr>
          </a:p>
          <a:p>
            <a:pPr marL="0" indent="0">
              <a:buNone/>
            </a:pPr>
            <a:r>
              <a:rPr lang="en-US" sz="2600" dirty="0">
                <a:solidFill>
                  <a:srgbClr val="004990"/>
                </a:solidFill>
              </a:rPr>
              <a:t>Practice Point 2.2.2: The form and intensity of physical activity should be considered and modified as necessary in individual patients. There may still be important health benefits even if physical activity falls below targets proposed for the general population.</a:t>
            </a:r>
          </a:p>
        </p:txBody>
      </p:sp>
    </p:spTree>
    <p:extLst>
      <p:ext uri="{BB962C8B-B14F-4D97-AF65-F5344CB8AC3E}">
        <p14:creationId xmlns:p14="http://schemas.microsoft.com/office/powerpoint/2010/main" val="4107872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62163"/>
            <a:ext cx="11553826" cy="1200329"/>
          </a:xfrm>
          <a:prstGeom prst="rect">
            <a:avLst/>
          </a:prstGeom>
          <a:noFill/>
        </p:spPr>
        <p:txBody>
          <a:bodyPr wrap="square" anchor="b">
            <a:spAutoFit/>
          </a:bodyPr>
          <a:lstStyle/>
          <a:p>
            <a:pPr>
              <a:spcBef>
                <a:spcPts val="0"/>
              </a:spcBef>
            </a:pPr>
            <a:r>
              <a:rPr lang="en-GB" sz="4000" b="0" cap="small" dirty="0">
                <a:solidFill>
                  <a:srgbClr val="004990"/>
                </a:solidFill>
                <a:latin typeface="Calibri"/>
                <a:ea typeface="+mn-ea"/>
                <a:cs typeface="+mn-cs"/>
              </a:rPr>
              <a:t>Blood Pressure Management in Patients with CKD, with or without Diabetes, not Receiving Dialysis</a:t>
            </a:r>
          </a:p>
        </p:txBody>
      </p:sp>
      <p:sp>
        <p:nvSpPr>
          <p:cNvPr id="4" name="Subtitle 2"/>
          <p:cNvSpPr>
            <a:spLocks noGrp="1"/>
          </p:cNvSpPr>
          <p:nvPr>
            <p:ph type="subTitle" idx="1"/>
          </p:nvPr>
        </p:nvSpPr>
        <p:spPr>
          <a:xfrm>
            <a:off x="304800" y="3599152"/>
            <a:ext cx="11090676" cy="2972954"/>
          </a:xfrm>
          <a:prstGeom prst="rect">
            <a:avLst/>
          </a:prstGeom>
        </p:spPr>
        <p:txBody>
          <a:bodyPr numCol="2"/>
          <a:lstStyle>
            <a:lvl1pPr>
              <a:defRPr lang="en-GB" sz="2400" dirty="0">
                <a:solidFill>
                  <a:schemeClr val="tx2"/>
                </a:solidFill>
                <a:latin typeface="Calibri"/>
                <a:cs typeface="Calibri"/>
              </a:defRPr>
            </a:lvl1pPr>
          </a:lstStyle>
          <a:p>
            <a:pPr marL="914400" lvl="1" indent="-457200">
              <a:buFont typeface="Arial" panose="020B0604020202020204" pitchFamily="34" charset="0"/>
              <a:buChar char="•"/>
            </a:pPr>
            <a:r>
              <a:rPr lang="en-US" sz="2400" dirty="0">
                <a:solidFill>
                  <a:srgbClr val="004990"/>
                </a:solidFill>
                <a:latin typeface="Calibri"/>
                <a:cs typeface="Calibri"/>
              </a:rPr>
              <a:t>CKD G4 and G5</a:t>
            </a:r>
          </a:p>
          <a:p>
            <a:pPr marL="914400" lvl="1" indent="-457200">
              <a:buFont typeface="Arial" panose="020B0604020202020204" pitchFamily="34" charset="0"/>
              <a:buChar char="•"/>
            </a:pPr>
            <a:r>
              <a:rPr lang="en-US" sz="2400" dirty="0">
                <a:solidFill>
                  <a:srgbClr val="004990"/>
                </a:solidFill>
                <a:latin typeface="Calibri"/>
                <a:cs typeface="Calibri"/>
              </a:rPr>
              <a:t>Diabetes</a:t>
            </a:r>
          </a:p>
          <a:p>
            <a:pPr marL="914400" lvl="1" indent="-457200">
              <a:buFont typeface="Arial" panose="020B0604020202020204" pitchFamily="34" charset="0"/>
              <a:buChar char="•"/>
            </a:pPr>
            <a:r>
              <a:rPr lang="en-US" sz="2400" dirty="0">
                <a:solidFill>
                  <a:srgbClr val="004990"/>
                </a:solidFill>
                <a:latin typeface="Calibri"/>
                <a:cs typeface="Calibri"/>
              </a:rPr>
              <a:t>Individuals with SBP 120-129 mm Hg</a:t>
            </a:r>
          </a:p>
          <a:p>
            <a:pPr marL="914400" lvl="1" indent="-457200">
              <a:buFont typeface="Arial" panose="020B0604020202020204" pitchFamily="34" charset="0"/>
              <a:buChar char="•"/>
            </a:pPr>
            <a:r>
              <a:rPr lang="en-US" sz="2400" dirty="0">
                <a:solidFill>
                  <a:srgbClr val="004990"/>
                </a:solidFill>
                <a:latin typeface="Calibri"/>
                <a:cs typeface="Calibri"/>
              </a:rPr>
              <a:t>Patients with very low baseline diastolic BP, particularly in the presence of coronary artery disease </a:t>
            </a:r>
          </a:p>
          <a:p>
            <a:pPr marL="914400" lvl="1" indent="-457200">
              <a:buFont typeface="Arial" panose="020B0604020202020204" pitchFamily="34" charset="0"/>
              <a:buChar char="•"/>
            </a:pPr>
            <a:r>
              <a:rPr lang="en-US" dirty="0">
                <a:solidFill>
                  <a:srgbClr val="004990"/>
                </a:solidFill>
                <a:latin typeface="Calibri"/>
                <a:cs typeface="Calibri"/>
              </a:rPr>
              <a:t>Specific e</a:t>
            </a:r>
            <a:r>
              <a:rPr lang="en-US" sz="2400" dirty="0">
                <a:solidFill>
                  <a:srgbClr val="004990"/>
                </a:solidFill>
                <a:latin typeface="Calibri"/>
                <a:cs typeface="Calibri"/>
              </a:rPr>
              <a:t>tiology of CKD</a:t>
            </a:r>
          </a:p>
          <a:p>
            <a:pPr marL="914400" lvl="1" indent="-457200">
              <a:buFont typeface="Arial" panose="020B0604020202020204" pitchFamily="34" charset="0"/>
              <a:buChar char="•"/>
            </a:pPr>
            <a:r>
              <a:rPr lang="en-US" sz="2400" dirty="0">
                <a:solidFill>
                  <a:srgbClr val="004990"/>
                </a:solidFill>
                <a:latin typeface="Calibri"/>
                <a:cs typeface="Calibri"/>
              </a:rPr>
              <a:t>Severely increased proteinuria</a:t>
            </a:r>
          </a:p>
          <a:p>
            <a:pPr marL="914400" lvl="1" indent="-457200">
              <a:buFont typeface="Arial" panose="020B0604020202020204" pitchFamily="34" charset="0"/>
              <a:buChar char="•"/>
            </a:pPr>
            <a:r>
              <a:rPr lang="en-US" sz="2400" dirty="0">
                <a:solidFill>
                  <a:srgbClr val="004990"/>
                </a:solidFill>
                <a:latin typeface="Calibri"/>
                <a:cs typeface="Calibri"/>
              </a:rPr>
              <a:t>Older age</a:t>
            </a:r>
          </a:p>
          <a:p>
            <a:pPr marL="914400" lvl="1" indent="-457200">
              <a:buFont typeface="Arial" panose="020B0604020202020204" pitchFamily="34" charset="0"/>
              <a:buChar char="•"/>
            </a:pPr>
            <a:r>
              <a:rPr lang="en-US" sz="2400" dirty="0">
                <a:solidFill>
                  <a:srgbClr val="004990"/>
                </a:solidFill>
                <a:latin typeface="Calibri"/>
                <a:cs typeface="Calibri"/>
              </a:rPr>
              <a:t>Younger age</a:t>
            </a:r>
          </a:p>
          <a:p>
            <a:pPr marL="914400" lvl="1" indent="-457200">
              <a:buFont typeface="Arial" panose="020B0604020202020204" pitchFamily="34" charset="0"/>
              <a:buChar char="•"/>
            </a:pPr>
            <a:r>
              <a:rPr lang="en-US" sz="2400" dirty="0">
                <a:solidFill>
                  <a:srgbClr val="004990"/>
                </a:solidFill>
                <a:latin typeface="Calibri"/>
                <a:cs typeface="Calibri"/>
              </a:rPr>
              <a:t>Very frail</a:t>
            </a:r>
          </a:p>
          <a:p>
            <a:pPr marL="914400" lvl="1" indent="-457200">
              <a:buFont typeface="Arial" panose="020B0604020202020204" pitchFamily="34" charset="0"/>
              <a:buChar char="•"/>
            </a:pPr>
            <a:r>
              <a:rPr lang="en-US" sz="2400" dirty="0">
                <a:solidFill>
                  <a:srgbClr val="004990"/>
                </a:solidFill>
                <a:latin typeface="Calibri"/>
                <a:cs typeface="Calibri"/>
              </a:rPr>
              <a:t>“White coat” hypertension</a:t>
            </a:r>
          </a:p>
          <a:p>
            <a:pPr marL="914400" lvl="1" indent="-457200">
              <a:buFont typeface="Arial" panose="020B0604020202020204" pitchFamily="34" charset="0"/>
              <a:buChar char="•"/>
            </a:pPr>
            <a:r>
              <a:rPr lang="en-US" sz="2400" dirty="0">
                <a:solidFill>
                  <a:srgbClr val="004990"/>
                </a:solidFill>
                <a:latin typeface="Calibri"/>
                <a:cs typeface="Calibri"/>
              </a:rPr>
              <a:t>Severe hypertension</a:t>
            </a:r>
          </a:p>
          <a:p>
            <a:pPr marL="0" indent="0">
              <a:lnSpc>
                <a:spcPct val="100000"/>
              </a:lnSpc>
              <a:spcBef>
                <a:spcPts val="0"/>
              </a:spcBef>
              <a:buNone/>
            </a:pPr>
            <a:endParaRPr lang="en-US" dirty="0">
              <a:solidFill>
                <a:srgbClr val="004990"/>
              </a:solidFill>
            </a:endParaRPr>
          </a:p>
        </p:txBody>
      </p:sp>
      <p:sp>
        <p:nvSpPr>
          <p:cNvPr id="5" name="TextBox 4">
            <a:extLst>
              <a:ext uri="{FF2B5EF4-FFF2-40B4-BE49-F238E27FC236}">
                <a16:creationId xmlns:a16="http://schemas.microsoft.com/office/drawing/2014/main" id="{849BC7CC-F3D2-45E8-BEF8-8F58BF80090D}"/>
              </a:ext>
            </a:extLst>
          </p:cNvPr>
          <p:cNvSpPr txBox="1"/>
          <p:nvPr/>
        </p:nvSpPr>
        <p:spPr>
          <a:xfrm>
            <a:off x="304799" y="1462492"/>
            <a:ext cx="11582402" cy="2287806"/>
          </a:xfrm>
          <a:prstGeom prst="rect">
            <a:avLst/>
          </a:prstGeom>
          <a:noFill/>
        </p:spPr>
        <p:txBody>
          <a:bodyPr wrap="square" rtlCol="0">
            <a:spAutoFit/>
          </a:bodyPr>
          <a:lstStyle/>
          <a:p>
            <a:pPr>
              <a:lnSpc>
                <a:spcPct val="90000"/>
              </a:lnSpc>
              <a:spcBef>
                <a:spcPts val="1000"/>
              </a:spcBef>
            </a:pPr>
            <a:r>
              <a:rPr lang="en-US" sz="2600" b="1" dirty="0">
                <a:solidFill>
                  <a:srgbClr val="004990"/>
                </a:solidFill>
                <a:latin typeface="Calibri"/>
                <a:cs typeface="Calibri"/>
              </a:rPr>
              <a:t>Recommendation 3.1.1: We suggest that adults with high BP and CKD be treated with a target systolic blood pressure (SBP) of &lt;120 mm Hg, using standardized office BP measurement (2B).</a:t>
            </a:r>
          </a:p>
          <a:p>
            <a:pPr>
              <a:lnSpc>
                <a:spcPct val="90000"/>
              </a:lnSpc>
              <a:spcBef>
                <a:spcPts val="1000"/>
              </a:spcBef>
            </a:pPr>
            <a:endParaRPr lang="en-US" sz="1000" dirty="0">
              <a:solidFill>
                <a:srgbClr val="004990"/>
              </a:solidFill>
              <a:latin typeface="Calibri"/>
              <a:cs typeface="Calibri"/>
            </a:endParaRPr>
          </a:p>
          <a:p>
            <a:r>
              <a:rPr lang="en-US" sz="2600" dirty="0">
                <a:solidFill>
                  <a:srgbClr val="004990"/>
                </a:solidFill>
                <a:latin typeface="Calibri"/>
                <a:cs typeface="Calibri"/>
              </a:rPr>
              <a:t>This recommendation is weak according to GRADE because there is less certainty that the benefits outweigh the harms in the following scenarios:</a:t>
            </a:r>
          </a:p>
        </p:txBody>
      </p:sp>
      <p:sp>
        <p:nvSpPr>
          <p:cNvPr id="3" name="TextBox 2">
            <a:extLst>
              <a:ext uri="{FF2B5EF4-FFF2-40B4-BE49-F238E27FC236}">
                <a16:creationId xmlns:a16="http://schemas.microsoft.com/office/drawing/2014/main" id="{4748B94F-A7D8-4783-A131-2C8DCEB3CA17}"/>
              </a:ext>
            </a:extLst>
          </p:cNvPr>
          <p:cNvSpPr txBox="1"/>
          <p:nvPr/>
        </p:nvSpPr>
        <p:spPr>
          <a:xfrm>
            <a:off x="3549957" y="6191797"/>
            <a:ext cx="4600362" cy="646331"/>
          </a:xfrm>
          <a:prstGeom prst="rect">
            <a:avLst/>
          </a:prstGeom>
          <a:solidFill>
            <a:srgbClr val="FFFF00"/>
          </a:solidFill>
          <a:ln>
            <a:solidFill>
              <a:srgbClr val="004990"/>
            </a:solidFill>
          </a:ln>
        </p:spPr>
        <p:txBody>
          <a:bodyPr wrap="none" rtlCol="0">
            <a:spAutoFit/>
          </a:bodyPr>
          <a:lstStyle/>
          <a:p>
            <a:r>
              <a:rPr lang="en-US" sz="3600" b="1" i="1" u="sng" dirty="0">
                <a:ln>
                  <a:solidFill>
                    <a:srgbClr val="004990"/>
                  </a:solidFill>
                </a:ln>
                <a:solidFill>
                  <a:schemeClr val="tx2"/>
                </a:solidFill>
                <a:latin typeface="Calibri" panose="020F0502020204030204" pitchFamily="34" charset="0"/>
                <a:cs typeface="Calibri" panose="020F0502020204030204" pitchFamily="34" charset="0"/>
              </a:rPr>
              <a:t>Individualization is KEY</a:t>
            </a:r>
          </a:p>
        </p:txBody>
      </p:sp>
    </p:spTree>
    <p:extLst>
      <p:ext uri="{BB962C8B-B14F-4D97-AF65-F5344CB8AC3E}">
        <p14:creationId xmlns:p14="http://schemas.microsoft.com/office/powerpoint/2010/main" val="509638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7312"/>
            <a:ext cx="11090676"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Rationale for Target SBP &lt;120 mm Hg in CKD</a:t>
            </a:r>
          </a:p>
        </p:txBody>
      </p:sp>
      <p:sp>
        <p:nvSpPr>
          <p:cNvPr id="4" name="Subtitle 2"/>
          <p:cNvSpPr>
            <a:spLocks noGrp="1"/>
          </p:cNvSpPr>
          <p:nvPr>
            <p:ph type="subTitle" idx="1"/>
          </p:nvPr>
        </p:nvSpPr>
        <p:spPr>
          <a:xfrm>
            <a:off x="304800" y="969042"/>
            <a:ext cx="11331879" cy="4638655"/>
          </a:xfrm>
          <a:prstGeom prst="rect">
            <a:avLst/>
          </a:prstGeom>
        </p:spPr>
        <p:txBody>
          <a:bodyPr/>
          <a:lstStyle>
            <a:lvl1pPr>
              <a:defRPr lang="en-GB" sz="2400" dirty="0">
                <a:solidFill>
                  <a:schemeClr val="tx2"/>
                </a:solidFill>
                <a:latin typeface="Calibri"/>
                <a:cs typeface="Calibri"/>
              </a:defRPr>
            </a:lvl1pPr>
          </a:lstStyle>
          <a:p>
            <a:r>
              <a:rPr lang="en-US" sz="2600" dirty="0">
                <a:solidFill>
                  <a:srgbClr val="004990"/>
                </a:solidFill>
              </a:rPr>
              <a:t>For most patients with CKD, a cardiovascular event is a more likely outcome than ESKD.</a:t>
            </a:r>
            <a:r>
              <a:rPr lang="en-US" sz="2600" baseline="30000" dirty="0">
                <a:solidFill>
                  <a:srgbClr val="004990"/>
                </a:solidFill>
              </a:rPr>
              <a:t>1</a:t>
            </a:r>
            <a:endParaRPr lang="en-US" sz="2600" dirty="0">
              <a:solidFill>
                <a:srgbClr val="004990"/>
              </a:solidFill>
            </a:endParaRPr>
          </a:p>
          <a:p>
            <a:pPr marL="0" indent="0">
              <a:buNone/>
            </a:pPr>
            <a:endParaRPr lang="en-US" sz="800" dirty="0">
              <a:solidFill>
                <a:srgbClr val="004990"/>
              </a:solidFill>
            </a:endParaRPr>
          </a:p>
          <a:p>
            <a:r>
              <a:rPr lang="en-US" sz="2600" dirty="0">
                <a:solidFill>
                  <a:srgbClr val="004990"/>
                </a:solidFill>
              </a:rPr>
              <a:t>SPRINT confirmed cardiovascular and survival benefits in non-diabetic CKD.</a:t>
            </a:r>
            <a:r>
              <a:rPr lang="en-US" sz="2600" baseline="30000" dirty="0">
                <a:solidFill>
                  <a:srgbClr val="004990"/>
                </a:solidFill>
              </a:rPr>
              <a:t>2</a:t>
            </a:r>
            <a:endParaRPr lang="en-US" sz="2600" dirty="0">
              <a:solidFill>
                <a:srgbClr val="004990"/>
              </a:solidFill>
            </a:endParaRPr>
          </a:p>
          <a:p>
            <a:endParaRPr lang="en-US" sz="800" dirty="0">
              <a:solidFill>
                <a:srgbClr val="004990"/>
              </a:solidFill>
            </a:endParaRPr>
          </a:p>
          <a:p>
            <a:r>
              <a:rPr lang="en-US" sz="2600" dirty="0">
                <a:solidFill>
                  <a:srgbClr val="004990"/>
                </a:solidFill>
              </a:rPr>
              <a:t>ACCORD showed marked reduction in stroke in diabetes, but only included 401 patients with eGFR &lt;60 ml/min/1.73m</a:t>
            </a:r>
            <a:r>
              <a:rPr lang="en-US" sz="2600" baseline="30000" dirty="0">
                <a:solidFill>
                  <a:srgbClr val="004990"/>
                </a:solidFill>
              </a:rPr>
              <a:t>2</a:t>
            </a:r>
            <a:r>
              <a:rPr lang="en-US" sz="2600" dirty="0">
                <a:solidFill>
                  <a:srgbClr val="004990"/>
                </a:solidFill>
              </a:rPr>
              <a:t>; nonetheless, benefits of SBP &lt;120 mm Hg in the standard glycemia arm similar to those seen in SPRINT.</a:t>
            </a:r>
            <a:r>
              <a:rPr lang="en-US" sz="2600" baseline="30000" dirty="0">
                <a:solidFill>
                  <a:srgbClr val="004990"/>
                </a:solidFill>
              </a:rPr>
              <a:t>3,4</a:t>
            </a:r>
            <a:endParaRPr lang="en-US" sz="2600" dirty="0">
              <a:solidFill>
                <a:srgbClr val="004990"/>
              </a:solidFill>
            </a:endParaRPr>
          </a:p>
          <a:p>
            <a:endParaRPr lang="en-US" sz="800" dirty="0">
              <a:solidFill>
                <a:srgbClr val="004990"/>
              </a:solidFill>
            </a:endParaRPr>
          </a:p>
          <a:p>
            <a:r>
              <a:rPr lang="en-US" sz="2600" dirty="0">
                <a:solidFill>
                  <a:srgbClr val="004990"/>
                </a:solidFill>
              </a:rPr>
              <a:t>Meta-analyses demonstrate reduction of CV risk proportional to BP lowering, though some show lower proportional risk reduction in the presence of CKD and of DM.</a:t>
            </a:r>
            <a:r>
              <a:rPr lang="en-US" sz="2600" baseline="30000" dirty="0">
                <a:solidFill>
                  <a:srgbClr val="004990"/>
                </a:solidFill>
              </a:rPr>
              <a:t>5,6,7</a:t>
            </a:r>
            <a:endParaRPr lang="en-GB" sz="2600" dirty="0">
              <a:solidFill>
                <a:srgbClr val="004990"/>
              </a:solidFill>
              <a:latin typeface="Calibri"/>
              <a:cs typeface="Calibri"/>
            </a:endParaRPr>
          </a:p>
          <a:p>
            <a:pPr marL="342900" lvl="0" indent="-342900">
              <a:lnSpc>
                <a:spcPct val="100000"/>
              </a:lnSpc>
              <a:spcBef>
                <a:spcPts val="0"/>
              </a:spcBef>
            </a:pPr>
            <a:endParaRPr lang="en-GB" sz="2600" dirty="0">
              <a:solidFill>
                <a:srgbClr val="004990"/>
              </a:solidFill>
              <a:latin typeface="Calibri"/>
              <a:cs typeface="Calibri"/>
            </a:endParaRPr>
          </a:p>
          <a:p>
            <a:pPr marL="342900" lvl="0" indent="-342900">
              <a:lnSpc>
                <a:spcPct val="100000"/>
              </a:lnSpc>
              <a:spcBef>
                <a:spcPts val="0"/>
              </a:spcBef>
            </a:pPr>
            <a:endParaRPr lang="en-GB" sz="2600" dirty="0">
              <a:solidFill>
                <a:srgbClr val="004990"/>
              </a:solidFill>
              <a:latin typeface="Calibri"/>
              <a:cs typeface="Calibri"/>
            </a:endParaRPr>
          </a:p>
        </p:txBody>
      </p:sp>
      <p:sp>
        <p:nvSpPr>
          <p:cNvPr id="3" name="TextBox 2">
            <a:extLst>
              <a:ext uri="{FF2B5EF4-FFF2-40B4-BE49-F238E27FC236}">
                <a16:creationId xmlns:a16="http://schemas.microsoft.com/office/drawing/2014/main" id="{4BD80949-5362-464C-BC54-100417AA6CF1}"/>
              </a:ext>
            </a:extLst>
          </p:cNvPr>
          <p:cNvSpPr txBox="1"/>
          <p:nvPr/>
        </p:nvSpPr>
        <p:spPr>
          <a:xfrm>
            <a:off x="0" y="6396335"/>
            <a:ext cx="11331879" cy="461665"/>
          </a:xfrm>
          <a:prstGeom prst="rect">
            <a:avLst/>
          </a:prstGeom>
          <a:noFill/>
        </p:spPr>
        <p:txBody>
          <a:bodyPr wrap="square" rtlCol="0">
            <a:spAutoFit/>
          </a:bodyPr>
          <a:lstStyle/>
          <a:p>
            <a:r>
              <a:rPr lang="en-US" sz="1200" baseline="30000" dirty="0">
                <a:solidFill>
                  <a:srgbClr val="004990"/>
                </a:solidFill>
                <a:latin typeface="Calibri" panose="020F0502020204030204" pitchFamily="34" charset="0"/>
                <a:cs typeface="Calibri" panose="020F0502020204030204" pitchFamily="34" charset="0"/>
              </a:rPr>
              <a:t>1</a:t>
            </a:r>
            <a:r>
              <a:rPr lang="en-US" sz="1200" dirty="0">
                <a:solidFill>
                  <a:srgbClr val="004990"/>
                </a:solidFill>
                <a:latin typeface="Calibri" panose="020F0502020204030204" pitchFamily="34" charset="0"/>
                <a:cs typeface="Calibri" panose="020F0502020204030204" pitchFamily="34" charset="0"/>
              </a:rPr>
              <a:t>O’Hare J Am Soc Nephrol 2007;18: 2758. </a:t>
            </a:r>
            <a:r>
              <a:rPr lang="en-US" sz="1200" baseline="30000" dirty="0">
                <a:solidFill>
                  <a:srgbClr val="004990"/>
                </a:solidFill>
                <a:latin typeface="Calibri" panose="020F0502020204030204" pitchFamily="34" charset="0"/>
                <a:cs typeface="Calibri" panose="020F0502020204030204" pitchFamily="34" charset="0"/>
              </a:rPr>
              <a:t>2</a:t>
            </a:r>
            <a:r>
              <a:rPr lang="en-US" sz="1200" dirty="0">
                <a:solidFill>
                  <a:srgbClr val="004990"/>
                </a:solidFill>
                <a:latin typeface="Calibri" panose="020F0502020204030204" pitchFamily="34" charset="0"/>
                <a:cs typeface="Calibri" panose="020F0502020204030204" pitchFamily="34" charset="0"/>
              </a:rPr>
              <a:t>Cheung JASN 2017; 28: 2812. </a:t>
            </a:r>
            <a:r>
              <a:rPr lang="en-US" sz="1200" baseline="30000" dirty="0">
                <a:solidFill>
                  <a:srgbClr val="004990"/>
                </a:solidFill>
                <a:latin typeface="Calibri" panose="020F0502020204030204" pitchFamily="34" charset="0"/>
                <a:cs typeface="Calibri" panose="020F0502020204030204" pitchFamily="34" charset="0"/>
              </a:rPr>
              <a:t>3</a:t>
            </a:r>
            <a:r>
              <a:rPr lang="en-US" sz="1200" dirty="0">
                <a:solidFill>
                  <a:srgbClr val="004990"/>
                </a:solidFill>
                <a:latin typeface="Calibri" panose="020F0502020204030204" pitchFamily="34" charset="0"/>
                <a:cs typeface="Calibri" panose="020F0502020204030204" pitchFamily="34" charset="0"/>
              </a:rPr>
              <a:t>Papademetriou Am J Nephrol 2016; 43: 271. </a:t>
            </a:r>
            <a:r>
              <a:rPr lang="en-US" sz="1200" baseline="30000" dirty="0">
                <a:solidFill>
                  <a:srgbClr val="004990"/>
                </a:solidFill>
                <a:latin typeface="Calibri" panose="020F0502020204030204" pitchFamily="34" charset="0"/>
                <a:cs typeface="Calibri" panose="020F0502020204030204" pitchFamily="34" charset="0"/>
              </a:rPr>
              <a:t>4</a:t>
            </a:r>
            <a:r>
              <a:rPr lang="en-US" sz="1200" dirty="0">
                <a:solidFill>
                  <a:srgbClr val="004990"/>
                </a:solidFill>
                <a:latin typeface="Calibri" panose="020F0502020204030204" pitchFamily="34" charset="0"/>
                <a:cs typeface="Calibri" panose="020F0502020204030204" pitchFamily="34" charset="0"/>
              </a:rPr>
              <a:t>Tsuijimoto Hypertension 2018;72;323. </a:t>
            </a:r>
            <a:r>
              <a:rPr lang="en-US" sz="1200" baseline="30000" dirty="0">
                <a:solidFill>
                  <a:srgbClr val="004990"/>
                </a:solidFill>
                <a:latin typeface="Calibri" panose="020F0502020204030204" pitchFamily="34" charset="0"/>
                <a:cs typeface="Calibri" panose="020F0502020204030204" pitchFamily="34" charset="0"/>
              </a:rPr>
              <a:t>5</a:t>
            </a:r>
            <a:r>
              <a:rPr lang="en-US" sz="1200" dirty="0">
                <a:solidFill>
                  <a:srgbClr val="004990"/>
                </a:solidFill>
                <a:latin typeface="Calibri" panose="020F0502020204030204" pitchFamily="34" charset="0"/>
                <a:cs typeface="Calibri" panose="020F0502020204030204" pitchFamily="34" charset="0"/>
              </a:rPr>
              <a:t>BPLTC BMJ 2013;347:f5680; </a:t>
            </a:r>
            <a:r>
              <a:rPr lang="en-US" sz="1200" baseline="30000" dirty="0">
                <a:solidFill>
                  <a:srgbClr val="004990"/>
                </a:solidFill>
                <a:latin typeface="Calibri" panose="020F0502020204030204" pitchFamily="34" charset="0"/>
                <a:cs typeface="Calibri" panose="020F0502020204030204" pitchFamily="34" charset="0"/>
              </a:rPr>
              <a:t>6</a:t>
            </a:r>
            <a:r>
              <a:rPr lang="en-US" sz="1200" dirty="0">
                <a:solidFill>
                  <a:srgbClr val="004990"/>
                </a:solidFill>
                <a:latin typeface="Calibri" panose="020F0502020204030204" pitchFamily="34" charset="0"/>
                <a:cs typeface="Calibri" panose="020F0502020204030204" pitchFamily="34" charset="0"/>
              </a:rPr>
              <a:t>Ettehad Lancet 2016;387:435; </a:t>
            </a:r>
            <a:r>
              <a:rPr lang="en-US" sz="1200" baseline="30000" dirty="0">
                <a:solidFill>
                  <a:srgbClr val="004990"/>
                </a:solidFill>
                <a:latin typeface="Calibri" panose="020F0502020204030204" pitchFamily="34" charset="0"/>
                <a:cs typeface="Calibri" panose="020F0502020204030204" pitchFamily="34" charset="0"/>
              </a:rPr>
              <a:t>7</a:t>
            </a:r>
            <a:r>
              <a:rPr lang="en-US" sz="1200" dirty="0">
                <a:solidFill>
                  <a:srgbClr val="004990"/>
                </a:solidFill>
                <a:latin typeface="Calibri" panose="020F0502020204030204" pitchFamily="34" charset="0"/>
                <a:cs typeface="Calibri" panose="020F0502020204030204" pitchFamily="34" charset="0"/>
              </a:rPr>
              <a:t>Malhotra JAMA Int Med 2017;177:1498</a:t>
            </a:r>
          </a:p>
        </p:txBody>
      </p:sp>
    </p:spTree>
    <p:extLst>
      <p:ext uri="{BB962C8B-B14F-4D97-AF65-F5344CB8AC3E}">
        <p14:creationId xmlns:p14="http://schemas.microsoft.com/office/powerpoint/2010/main" val="2969679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55FB-91B7-40F1-AF0D-CE27CD5ED1FF}"/>
              </a:ext>
            </a:extLst>
          </p:cNvPr>
          <p:cNvSpPr>
            <a:spLocks noGrp="1"/>
          </p:cNvSpPr>
          <p:nvPr>
            <p:ph type="ctrTitle"/>
          </p:nvPr>
        </p:nvSpPr>
        <p:spPr>
          <a:xfrm>
            <a:off x="152400" y="270323"/>
            <a:ext cx="11887200" cy="1200329"/>
          </a:xfrm>
          <a:noFill/>
        </p:spPr>
        <p:txBody>
          <a:bodyPr wrap="square" anchor="b">
            <a:spAutoFit/>
          </a:bodyPr>
          <a:lstStyle/>
          <a:p>
            <a:pPr>
              <a:spcBef>
                <a:spcPts val="0"/>
              </a:spcBef>
            </a:pPr>
            <a:r>
              <a:rPr lang="en-US" sz="4000" cap="small" dirty="0">
                <a:solidFill>
                  <a:srgbClr val="004990"/>
                </a:solidFill>
                <a:latin typeface="Calibri"/>
                <a:ea typeface="+mn-ea"/>
                <a:cs typeface="+mn-cs"/>
              </a:rPr>
              <a:t>Low BP Target (&lt;120 mm Hg) vs. Standard BP Target (&lt;140 mm Hg)</a:t>
            </a:r>
          </a:p>
        </p:txBody>
      </p:sp>
      <p:graphicFrame>
        <p:nvGraphicFramePr>
          <p:cNvPr id="4" name="Table 4">
            <a:extLst>
              <a:ext uri="{FF2B5EF4-FFF2-40B4-BE49-F238E27FC236}">
                <a16:creationId xmlns:a16="http://schemas.microsoft.com/office/drawing/2014/main" id="{76A5D14B-CA88-43A1-B07D-900BC83D376E}"/>
              </a:ext>
            </a:extLst>
          </p:cNvPr>
          <p:cNvGraphicFramePr>
            <a:graphicFrameLocks noGrp="1"/>
          </p:cNvGraphicFramePr>
          <p:nvPr>
            <p:extLst>
              <p:ext uri="{D42A27DB-BD31-4B8C-83A1-F6EECF244321}">
                <p14:modId xmlns:p14="http://schemas.microsoft.com/office/powerpoint/2010/main" val="4249611505"/>
              </p:ext>
            </p:extLst>
          </p:nvPr>
        </p:nvGraphicFramePr>
        <p:xfrm>
          <a:off x="295469" y="1470652"/>
          <a:ext cx="11601062" cy="4802128"/>
        </p:xfrm>
        <a:graphic>
          <a:graphicData uri="http://schemas.openxmlformats.org/drawingml/2006/table">
            <a:tbl>
              <a:tblPr firstRow="1" bandRow="1">
                <a:tableStyleId>{5C22544A-7EE6-4342-B048-85BDC9FD1C3A}</a:tableStyleId>
              </a:tblPr>
              <a:tblGrid>
                <a:gridCol w="2086947">
                  <a:extLst>
                    <a:ext uri="{9D8B030D-6E8A-4147-A177-3AD203B41FA5}">
                      <a16:colId xmlns:a16="http://schemas.microsoft.com/office/drawing/2014/main" val="3756312064"/>
                    </a:ext>
                  </a:extLst>
                </a:gridCol>
                <a:gridCol w="1978090">
                  <a:extLst>
                    <a:ext uri="{9D8B030D-6E8A-4147-A177-3AD203B41FA5}">
                      <a16:colId xmlns:a16="http://schemas.microsoft.com/office/drawing/2014/main" val="3714120913"/>
                    </a:ext>
                  </a:extLst>
                </a:gridCol>
                <a:gridCol w="1730829">
                  <a:extLst>
                    <a:ext uri="{9D8B030D-6E8A-4147-A177-3AD203B41FA5}">
                      <a16:colId xmlns:a16="http://schemas.microsoft.com/office/drawing/2014/main" val="3270989466"/>
                    </a:ext>
                  </a:extLst>
                </a:gridCol>
                <a:gridCol w="1730829">
                  <a:extLst>
                    <a:ext uri="{9D8B030D-6E8A-4147-A177-3AD203B41FA5}">
                      <a16:colId xmlns:a16="http://schemas.microsoft.com/office/drawing/2014/main" val="2702877300"/>
                    </a:ext>
                  </a:extLst>
                </a:gridCol>
                <a:gridCol w="2015412">
                  <a:extLst>
                    <a:ext uri="{9D8B030D-6E8A-4147-A177-3AD203B41FA5}">
                      <a16:colId xmlns:a16="http://schemas.microsoft.com/office/drawing/2014/main" val="1929895861"/>
                    </a:ext>
                  </a:extLst>
                </a:gridCol>
                <a:gridCol w="2058955">
                  <a:extLst>
                    <a:ext uri="{9D8B030D-6E8A-4147-A177-3AD203B41FA5}">
                      <a16:colId xmlns:a16="http://schemas.microsoft.com/office/drawing/2014/main" val="1936227933"/>
                    </a:ext>
                  </a:extLst>
                </a:gridCol>
              </a:tblGrid>
              <a:tr h="365818">
                <a:tc rowSpan="2">
                  <a:txBody>
                    <a:bodyPr/>
                    <a:lstStyle/>
                    <a:p>
                      <a:pPr algn="ctr"/>
                      <a:r>
                        <a:rPr lang="en-US" sz="1200" dirty="0"/>
                        <a:t>Outcome</a:t>
                      </a:r>
                    </a:p>
                    <a:p>
                      <a:pPr algn="ctr"/>
                      <a:r>
                        <a:rPr lang="en-US" sz="1200" dirty="0"/>
                        <a:t>Timeframe</a:t>
                      </a:r>
                    </a:p>
                  </a:txBody>
                  <a:tcPr anchor="ctr"/>
                </a:tc>
                <a:tc rowSpan="2">
                  <a:txBody>
                    <a:bodyPr/>
                    <a:lstStyle/>
                    <a:p>
                      <a:pPr algn="ctr"/>
                      <a:r>
                        <a:rPr lang="en-US" sz="1200" dirty="0"/>
                        <a:t>Study results and measurements</a:t>
                      </a:r>
                    </a:p>
                  </a:txBody>
                  <a:tcPr anchor="ctr"/>
                </a:tc>
                <a:tc gridSpan="2">
                  <a:txBody>
                    <a:bodyPr/>
                    <a:lstStyle/>
                    <a:p>
                      <a:pPr algn="ctr"/>
                      <a:r>
                        <a:rPr lang="en-US" sz="1200" dirty="0"/>
                        <a:t>Absolute effect estimates</a:t>
                      </a:r>
                    </a:p>
                  </a:txBody>
                  <a:tcPr anchor="ctr"/>
                </a:tc>
                <a:tc hMerge="1">
                  <a:txBody>
                    <a:bodyPr/>
                    <a:lstStyle/>
                    <a:p>
                      <a:pPr algn="ctr"/>
                      <a:endParaRPr lang="en-US" sz="1200" dirty="0"/>
                    </a:p>
                  </a:txBody>
                  <a:tcPr anchor="ctr"/>
                </a:tc>
                <a:tc rowSpan="2">
                  <a:txBody>
                    <a:bodyPr/>
                    <a:lstStyle/>
                    <a:p>
                      <a:pPr algn="ctr"/>
                      <a:r>
                        <a:rPr lang="en-US" sz="1200" dirty="0"/>
                        <a:t>Certainty of evidence (Quality of evidence)</a:t>
                      </a:r>
                    </a:p>
                  </a:txBody>
                  <a:tcPr anchor="ctr"/>
                </a:tc>
                <a:tc rowSpan="2">
                  <a:txBody>
                    <a:bodyPr/>
                    <a:lstStyle/>
                    <a:p>
                      <a:pPr algn="ctr"/>
                      <a:r>
                        <a:rPr lang="en-US" sz="1200" dirty="0"/>
                        <a:t>Plain text summary</a:t>
                      </a:r>
                    </a:p>
                  </a:txBody>
                  <a:tcPr anchor="ctr"/>
                </a:tc>
                <a:extLst>
                  <a:ext uri="{0D108BD9-81ED-4DB2-BD59-A6C34878D82A}">
                    <a16:rowId xmlns:a16="http://schemas.microsoft.com/office/drawing/2014/main" val="4212858421"/>
                  </a:ext>
                </a:extLst>
              </a:tr>
              <a:tr h="731636">
                <a:tc vMerge="1">
                  <a:txBody>
                    <a:bodyPr/>
                    <a:lstStyle/>
                    <a:p>
                      <a:endParaRPr lang="en-US"/>
                    </a:p>
                  </a:txBody>
                  <a:tcPr/>
                </a:tc>
                <a:tc vMerge="1">
                  <a:txBody>
                    <a:bodyPr/>
                    <a:lstStyle/>
                    <a:p>
                      <a:endParaRPr lang="en-US"/>
                    </a:p>
                  </a:txBody>
                  <a:tcPr/>
                </a:tc>
                <a:tc>
                  <a:txBody>
                    <a:bodyPr/>
                    <a:lstStyle/>
                    <a:p>
                      <a:pPr algn="ctr"/>
                      <a:r>
                        <a:rPr lang="en-US" sz="1200" dirty="0"/>
                        <a:t>Standard BP target (&lt;140 mm Hg)</a:t>
                      </a:r>
                    </a:p>
                  </a:txBody>
                  <a:tcPr anchor="ctr"/>
                </a:tc>
                <a:tc>
                  <a:txBody>
                    <a:bodyPr/>
                    <a:lstStyle/>
                    <a:p>
                      <a:pPr algn="ctr"/>
                      <a:r>
                        <a:rPr lang="en-US" sz="1200" dirty="0"/>
                        <a:t>Low BP target</a:t>
                      </a:r>
                    </a:p>
                    <a:p>
                      <a:pPr algn="ctr"/>
                      <a:r>
                        <a:rPr lang="en-US" sz="1200" dirty="0"/>
                        <a:t>(&lt;120 mm Hg)</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30105511"/>
                  </a:ext>
                </a:extLst>
              </a:tr>
              <a:tr h="411480">
                <a:tc rowSpan="2">
                  <a:txBody>
                    <a:bodyPr/>
                    <a:lstStyle/>
                    <a:p>
                      <a:pPr algn="ctr"/>
                      <a:r>
                        <a:rPr lang="en-US" sz="1200" dirty="0"/>
                        <a:t>All-cause mortality</a:t>
                      </a:r>
                    </a:p>
                    <a:p>
                      <a:pPr algn="ctr"/>
                      <a:r>
                        <a:rPr lang="en-US" sz="1200" dirty="0"/>
                        <a:t>(Mean follow-up 3.4 years)</a:t>
                      </a:r>
                    </a:p>
                  </a:txBody>
                  <a:tcPr anchor="ctr"/>
                </a:tc>
                <a:tc rowSpan="2">
                  <a:txBody>
                    <a:bodyPr/>
                    <a:lstStyle/>
                    <a:p>
                      <a:pPr algn="ctr"/>
                      <a:r>
                        <a:rPr lang="en-US" sz="1200" dirty="0"/>
                        <a:t>Relative risk: 0.75</a:t>
                      </a:r>
                    </a:p>
                    <a:p>
                      <a:pPr algn="ctr"/>
                      <a:r>
                        <a:rPr lang="en-US" sz="1200" dirty="0"/>
                        <a:t>(95% CI 0.57 – 0.99)</a:t>
                      </a:r>
                    </a:p>
                    <a:p>
                      <a:pPr algn="ctr"/>
                      <a:r>
                        <a:rPr lang="en-US" sz="1200" dirty="0"/>
                        <a:t>Based on data from 4372 patients and 2 studies*</a:t>
                      </a:r>
                    </a:p>
                  </a:txBody>
                  <a:tcPr anchor="ctr"/>
                </a:tc>
                <a:tc>
                  <a:txBody>
                    <a:bodyPr/>
                    <a:lstStyle/>
                    <a:p>
                      <a:pPr algn="ctr"/>
                      <a:r>
                        <a:rPr lang="en-US" sz="1200" dirty="0"/>
                        <a:t>53 per 1000</a:t>
                      </a:r>
                    </a:p>
                  </a:txBody>
                  <a:tcPr anchor="ctr"/>
                </a:tc>
                <a:tc>
                  <a:txBody>
                    <a:bodyPr/>
                    <a:lstStyle/>
                    <a:p>
                      <a:pPr algn="ctr"/>
                      <a:r>
                        <a:rPr lang="en-US" sz="1200" dirty="0"/>
                        <a:t>40 per 1000</a:t>
                      </a:r>
                    </a:p>
                  </a:txBody>
                  <a:tcPr anchor="ctr"/>
                </a:tc>
                <a:tc rowSpan="2">
                  <a:txBody>
                    <a:bodyPr/>
                    <a:lstStyle/>
                    <a:p>
                      <a:pPr algn="ctr"/>
                      <a:r>
                        <a:rPr lang="en-US" sz="1200" dirty="0"/>
                        <a:t>Moderate </a:t>
                      </a:r>
                    </a:p>
                    <a:p>
                      <a:pPr algn="ctr"/>
                      <a:r>
                        <a:rPr lang="en-US" sz="1200" dirty="0"/>
                        <a:t>(Due to serious risk of bias)</a:t>
                      </a:r>
                    </a:p>
                  </a:txBody>
                  <a:tcPr anchor="ctr"/>
                </a:tc>
                <a:tc rowSpan="2">
                  <a:txBody>
                    <a:bodyPr/>
                    <a:lstStyle/>
                    <a:p>
                      <a:pPr algn="ctr"/>
                      <a:r>
                        <a:rPr lang="en-US" sz="1200" dirty="0"/>
                        <a:t>A lower BP target probably decreased all-cause mortality</a:t>
                      </a:r>
                    </a:p>
                  </a:txBody>
                  <a:tcPr anchor="ctr"/>
                </a:tc>
                <a:extLst>
                  <a:ext uri="{0D108BD9-81ED-4DB2-BD59-A6C34878D82A}">
                    <a16:rowId xmlns:a16="http://schemas.microsoft.com/office/drawing/2014/main" val="3333576441"/>
                  </a:ext>
                </a:extLst>
              </a:tr>
              <a:tr h="411480">
                <a:tc vMerge="1">
                  <a:txBody>
                    <a:bodyPr/>
                    <a:lstStyle/>
                    <a:p>
                      <a:endParaRPr lang="en-US"/>
                    </a:p>
                  </a:txBody>
                  <a:tcPr/>
                </a:tc>
                <a:tc vMerge="1">
                  <a:txBody>
                    <a:bodyPr/>
                    <a:lstStyle/>
                    <a:p>
                      <a:endParaRPr lang="en-US"/>
                    </a:p>
                  </a:txBody>
                  <a:tcPr/>
                </a:tc>
                <a:tc gridSpan="2">
                  <a:txBody>
                    <a:bodyPr/>
                    <a:lstStyle/>
                    <a:p>
                      <a:pPr algn="ctr"/>
                      <a:r>
                        <a:rPr lang="en-US" sz="1200" dirty="0"/>
                        <a:t>Difference: 13 fewer per 1000</a:t>
                      </a:r>
                    </a:p>
                    <a:p>
                      <a:pPr algn="ctr"/>
                      <a:r>
                        <a:rPr lang="en-US" sz="1200" dirty="0"/>
                        <a:t>(95% CI 23 fewer – 1 fewer)</a:t>
                      </a:r>
                    </a:p>
                  </a:txBody>
                  <a:tcPr anchor="ctr"/>
                </a:tc>
                <a:tc hMerge="1">
                  <a:txBody>
                    <a:bodyPr/>
                    <a:lstStyle/>
                    <a:p>
                      <a:pPr algn="ctr"/>
                      <a:endParaRPr lang="en-US" sz="1200" dirty="0"/>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41857552"/>
                  </a:ext>
                </a:extLst>
              </a:tr>
              <a:tr h="411480">
                <a:tc rowSpan="2">
                  <a:txBody>
                    <a:bodyPr/>
                    <a:lstStyle/>
                    <a:p>
                      <a:pPr algn="ctr"/>
                      <a:r>
                        <a:rPr lang="en-US" sz="1200" dirty="0"/>
                        <a:t>Cardiovascular mortality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(Mean follow-up 3.4 years)</a:t>
                      </a:r>
                    </a:p>
                  </a:txBody>
                  <a:tcPr anchor="ctr"/>
                </a:tc>
                <a:tc rowSpan="2">
                  <a:txBody>
                    <a:bodyPr/>
                    <a:lstStyle/>
                    <a:p>
                      <a:pPr algn="ctr"/>
                      <a:r>
                        <a:rPr lang="en-US" sz="1200" dirty="0"/>
                        <a:t>Relative risk: 0.67</a:t>
                      </a:r>
                    </a:p>
                    <a:p>
                      <a:pPr algn="ctr"/>
                      <a:r>
                        <a:rPr lang="en-US" sz="1200" dirty="0"/>
                        <a:t>(95% CI 0.40 – 1.11)</a:t>
                      </a:r>
                    </a:p>
                    <a:p>
                      <a:pPr algn="ctr"/>
                      <a:r>
                        <a:rPr lang="en-US" sz="1200" dirty="0"/>
                        <a:t>Based on data from 4372 patients and 2 studies*</a:t>
                      </a:r>
                    </a:p>
                  </a:txBody>
                  <a:tcPr anchor="ctr"/>
                </a:tc>
                <a:tc>
                  <a:txBody>
                    <a:bodyPr/>
                    <a:lstStyle/>
                    <a:p>
                      <a:pPr algn="ctr"/>
                      <a:r>
                        <a:rPr lang="en-US" sz="1200" dirty="0"/>
                        <a:t>17 per 1000</a:t>
                      </a:r>
                    </a:p>
                  </a:txBody>
                  <a:tcPr anchor="ctr"/>
                </a:tc>
                <a:tc>
                  <a:txBody>
                    <a:bodyPr/>
                    <a:lstStyle/>
                    <a:p>
                      <a:pPr algn="ctr"/>
                      <a:r>
                        <a:rPr lang="en-US" sz="1200" dirty="0"/>
                        <a:t>11 per 1000</a:t>
                      </a:r>
                    </a:p>
                  </a:txBody>
                  <a:tcPr anchor="ctr"/>
                </a:tc>
                <a:tc rowSpan="2">
                  <a:txBody>
                    <a:bodyPr/>
                    <a:lstStyle/>
                    <a:p>
                      <a:pPr algn="ctr"/>
                      <a:r>
                        <a:rPr lang="en-US" sz="1200" dirty="0"/>
                        <a:t>Moderate </a:t>
                      </a:r>
                    </a:p>
                    <a:p>
                      <a:pPr algn="ctr"/>
                      <a:r>
                        <a:rPr lang="en-US" sz="1200" dirty="0"/>
                        <a:t>(Due to serious risk of bias)</a:t>
                      </a:r>
                    </a:p>
                  </a:txBody>
                  <a:tcPr anchor="ctr"/>
                </a:tc>
                <a:tc rowSpan="2">
                  <a:txBody>
                    <a:bodyPr/>
                    <a:lstStyle/>
                    <a:p>
                      <a:pPr algn="ctr"/>
                      <a:r>
                        <a:rPr lang="en-US" sz="1200" dirty="0"/>
                        <a:t>A lower BP target probably makes little or no difference on cardiovascular mortality</a:t>
                      </a:r>
                    </a:p>
                  </a:txBody>
                  <a:tcPr anchor="ctr"/>
                </a:tc>
                <a:extLst>
                  <a:ext uri="{0D108BD9-81ED-4DB2-BD59-A6C34878D82A}">
                    <a16:rowId xmlns:a16="http://schemas.microsoft.com/office/drawing/2014/main" val="1589843575"/>
                  </a:ext>
                </a:extLst>
              </a:tr>
              <a:tr h="411480">
                <a:tc vMerge="1">
                  <a:txBody>
                    <a:bodyPr/>
                    <a:lstStyle/>
                    <a:p>
                      <a:endParaRPr lang="en-US"/>
                    </a:p>
                  </a:txBody>
                  <a:tcPr/>
                </a:tc>
                <a:tc vMerge="1">
                  <a:txBody>
                    <a:bodyPr/>
                    <a:lstStyle/>
                    <a:p>
                      <a:endParaRPr lang="en-US"/>
                    </a:p>
                  </a:txBody>
                  <a:tcPr/>
                </a:tc>
                <a:tc gridSpan="2">
                  <a:txBody>
                    <a:bodyPr/>
                    <a:lstStyle/>
                    <a:p>
                      <a:pPr algn="ctr"/>
                      <a:r>
                        <a:rPr lang="en-US" sz="1200" dirty="0"/>
                        <a:t>Difference: 6 fewer per 1000</a:t>
                      </a:r>
                    </a:p>
                    <a:p>
                      <a:pPr algn="ctr"/>
                      <a:r>
                        <a:rPr lang="en-US" sz="1200" dirty="0"/>
                        <a:t>(95% CI 10 fewer – 2 more)</a:t>
                      </a:r>
                    </a:p>
                  </a:txBody>
                  <a:tcPr anchor="ctr"/>
                </a:tc>
                <a:tc hMerge="1">
                  <a:txBody>
                    <a:bodyPr/>
                    <a:lstStyle/>
                    <a:p>
                      <a:pPr algn="ctr"/>
                      <a:endParaRPr lang="en-US" sz="1200" dirty="0"/>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45725927"/>
                  </a:ext>
                </a:extLst>
              </a:tr>
              <a:tr h="572177">
                <a:tc rowSpan="2">
                  <a:txBody>
                    <a:bodyPr/>
                    <a:lstStyle/>
                    <a:p>
                      <a:pPr algn="ctr"/>
                      <a:r>
                        <a:rPr lang="en-US" sz="1200" dirty="0"/>
                        <a:t>End-stage kidney disease or &gt;50% loss of GFR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(Mean follow-up 3.26 years)</a:t>
                      </a:r>
                    </a:p>
                  </a:txBody>
                  <a:tcPr anchor="ctr"/>
                </a:tc>
                <a:tc rowSpan="2">
                  <a:txBody>
                    <a:bodyPr/>
                    <a:lstStyle/>
                    <a:p>
                      <a:pPr algn="ctr"/>
                      <a:r>
                        <a:rPr lang="en-US" sz="1200" dirty="0"/>
                        <a:t>Relative risk: 0.93</a:t>
                      </a:r>
                    </a:p>
                    <a:p>
                      <a:pPr algn="ctr"/>
                      <a:r>
                        <a:rPr lang="en-US" sz="1200" dirty="0"/>
                        <a:t>(95% CI 0.46 – 1.87)</a:t>
                      </a:r>
                    </a:p>
                    <a:p>
                      <a:pPr algn="ctr"/>
                      <a:r>
                        <a:rPr lang="en-US" sz="1200" dirty="0"/>
                        <a:t>Based on data from 2646 patients and 1 study</a:t>
                      </a:r>
                      <a:r>
                        <a:rPr lang="en-US" sz="1200" baseline="30000" dirty="0"/>
                        <a:t>†</a:t>
                      </a:r>
                    </a:p>
                  </a:txBody>
                  <a:tcPr anchor="ctr"/>
                </a:tc>
                <a:tc>
                  <a:txBody>
                    <a:bodyPr/>
                    <a:lstStyle/>
                    <a:p>
                      <a:pPr algn="ctr"/>
                      <a:r>
                        <a:rPr lang="en-US" sz="1200" dirty="0"/>
                        <a:t>12 per 1000</a:t>
                      </a:r>
                    </a:p>
                  </a:txBody>
                  <a:tcPr anchor="ctr"/>
                </a:tc>
                <a:tc>
                  <a:txBody>
                    <a:bodyPr/>
                    <a:lstStyle/>
                    <a:p>
                      <a:pPr algn="ctr"/>
                      <a:r>
                        <a:rPr lang="en-US" sz="1200" dirty="0"/>
                        <a:t>11 per 1000</a:t>
                      </a:r>
                    </a:p>
                  </a:txBody>
                  <a:tcPr anchor="ctr"/>
                </a:tc>
                <a:tc rowSpan="2">
                  <a:txBody>
                    <a:bodyPr/>
                    <a:lstStyle/>
                    <a:p>
                      <a:pPr algn="ctr"/>
                      <a:r>
                        <a:rPr lang="en-US" sz="1200" dirty="0"/>
                        <a:t>Low</a:t>
                      </a:r>
                    </a:p>
                    <a:p>
                      <a:pPr algn="ctr"/>
                      <a:r>
                        <a:rPr lang="en-US" sz="1200" dirty="0"/>
                        <a:t>(Due to serious risk of bias; Due to serious imprecision)</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 lower BP target probably may have little or no effect on end-stage kidney disease or &gt;50% loss of GFR</a:t>
                      </a:r>
                    </a:p>
                  </a:txBody>
                  <a:tcPr anchor="ctr"/>
                </a:tc>
                <a:extLst>
                  <a:ext uri="{0D108BD9-81ED-4DB2-BD59-A6C34878D82A}">
                    <a16:rowId xmlns:a16="http://schemas.microsoft.com/office/drawing/2014/main" val="3691386803"/>
                  </a:ext>
                </a:extLst>
              </a:tr>
              <a:tr h="572177">
                <a:tc vMerge="1">
                  <a:txBody>
                    <a:bodyPr/>
                    <a:lstStyle/>
                    <a:p>
                      <a:endParaRPr lang="en-US"/>
                    </a:p>
                  </a:txBody>
                  <a:tcPr/>
                </a:tc>
                <a:tc vMerge="1">
                  <a:txBody>
                    <a:bodyPr/>
                    <a:lstStyle/>
                    <a:p>
                      <a:endParaRPr lang="en-US"/>
                    </a:p>
                  </a:txBody>
                  <a:tcPr/>
                </a:tc>
                <a:tc gridSpan="2">
                  <a:txBody>
                    <a:bodyPr/>
                    <a:lstStyle/>
                    <a:p>
                      <a:pPr algn="ctr"/>
                      <a:r>
                        <a:rPr lang="en-US" sz="1200" dirty="0"/>
                        <a:t>Difference: 1 fewer per 1000</a:t>
                      </a:r>
                    </a:p>
                    <a:p>
                      <a:pPr algn="ctr"/>
                      <a:r>
                        <a:rPr lang="en-US" sz="1200" dirty="0"/>
                        <a:t>(95% CI 6 fewer – 10 more)</a:t>
                      </a:r>
                    </a:p>
                  </a:txBody>
                  <a:tcPr anchor="ctr"/>
                </a:tc>
                <a:tc hMerge="1">
                  <a:txBody>
                    <a:bodyPr/>
                    <a:lstStyle/>
                    <a:p>
                      <a:pPr algn="ctr"/>
                      <a:endParaRPr lang="en-US" sz="1200" dirty="0"/>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59583032"/>
                  </a:ext>
                </a:extLst>
              </a:tr>
              <a:tr h="262639">
                <a:tc rowSpan="2">
                  <a:txBody>
                    <a:bodyPr/>
                    <a:lstStyle/>
                    <a:p>
                      <a:pPr algn="ctr"/>
                      <a:r>
                        <a:rPr lang="en-US" sz="1200" dirty="0"/>
                        <a:t>Acute kidney injury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(Mean follow-up 3.26 years)</a:t>
                      </a:r>
                    </a:p>
                  </a:txBody>
                  <a:tcPr anchor="ctr"/>
                </a:tc>
                <a:tc rowSpan="2">
                  <a:txBody>
                    <a:bodyPr/>
                    <a:lstStyle/>
                    <a:p>
                      <a:pPr algn="ctr"/>
                      <a:r>
                        <a:rPr lang="en-US" sz="1200" dirty="0"/>
                        <a:t>Relative risk: 1.45</a:t>
                      </a:r>
                    </a:p>
                    <a:p>
                      <a:pPr algn="ctr"/>
                      <a:r>
                        <a:rPr lang="en-US" sz="1200" dirty="0"/>
                        <a:t>(95% CI 1.10 – 1.91)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Based on data from 2646 patients and 1 study</a:t>
                      </a:r>
                      <a:r>
                        <a:rPr lang="en-US" sz="1200" baseline="30000" dirty="0"/>
                        <a:t>†</a:t>
                      </a:r>
                    </a:p>
                  </a:txBody>
                  <a:tcPr anchor="ctr"/>
                </a:tc>
                <a:tc>
                  <a:txBody>
                    <a:bodyPr/>
                    <a:lstStyle/>
                    <a:p>
                      <a:pPr algn="ctr"/>
                      <a:r>
                        <a:rPr lang="en-US" sz="1200" dirty="0"/>
                        <a:t>33 per 1000</a:t>
                      </a:r>
                    </a:p>
                  </a:txBody>
                  <a:tcPr anchor="ctr"/>
                </a:tc>
                <a:tc>
                  <a:txBody>
                    <a:bodyPr/>
                    <a:lstStyle/>
                    <a:p>
                      <a:pPr algn="ctr"/>
                      <a:r>
                        <a:rPr lang="en-US" sz="1200" dirty="0"/>
                        <a:t>48 per 1000</a:t>
                      </a:r>
                    </a:p>
                  </a:txBody>
                  <a:tcPr anchor="ctr"/>
                </a:tc>
                <a:tc rowSpan="2">
                  <a:txBody>
                    <a:bodyPr/>
                    <a:lstStyle/>
                    <a:p>
                      <a:pPr algn="ctr"/>
                      <a:r>
                        <a:rPr lang="en-US" sz="1200" dirty="0"/>
                        <a:t>Low </a:t>
                      </a:r>
                    </a:p>
                    <a:p>
                      <a:pPr algn="ctr"/>
                      <a:r>
                        <a:rPr lang="en-US" sz="1200" dirty="0"/>
                        <a:t>(Due to serious risk of bias; Due to serious imprecision)</a:t>
                      </a:r>
                    </a:p>
                  </a:txBody>
                  <a:tcPr anchor="ctr"/>
                </a:tc>
                <a:tc rowSpan="2">
                  <a:txBody>
                    <a:bodyPr/>
                    <a:lstStyle/>
                    <a:p>
                      <a:pPr algn="ctr"/>
                      <a:r>
                        <a:rPr lang="en-US" sz="1200" dirty="0"/>
                        <a:t>A lower BP target may increase acute kidney injury</a:t>
                      </a:r>
                    </a:p>
                  </a:txBody>
                  <a:tcPr anchor="ctr"/>
                </a:tc>
                <a:extLst>
                  <a:ext uri="{0D108BD9-81ED-4DB2-BD59-A6C34878D82A}">
                    <a16:rowId xmlns:a16="http://schemas.microsoft.com/office/drawing/2014/main" val="3350044277"/>
                  </a:ext>
                </a:extLst>
              </a:tr>
              <a:tr h="262639">
                <a:tc vMerge="1">
                  <a:txBody>
                    <a:bodyPr/>
                    <a:lstStyle/>
                    <a:p>
                      <a:endParaRPr lang="en-US"/>
                    </a:p>
                  </a:txBody>
                  <a:tcPr/>
                </a:tc>
                <a:tc vMerge="1">
                  <a:txBody>
                    <a:bodyPr/>
                    <a:lstStyle/>
                    <a:p>
                      <a:endParaRPr lang="en-US"/>
                    </a:p>
                  </a:txBody>
                  <a:tcPr/>
                </a:tc>
                <a:tc gridSpan="2">
                  <a:txBody>
                    <a:bodyPr/>
                    <a:lstStyle/>
                    <a:p>
                      <a:pPr algn="ctr"/>
                      <a:r>
                        <a:rPr lang="en-US" sz="1200" dirty="0"/>
                        <a:t>Difference: 15 more per 1000</a:t>
                      </a:r>
                    </a:p>
                    <a:p>
                      <a:pPr algn="ctr"/>
                      <a:r>
                        <a:rPr lang="en-US" sz="1200" dirty="0"/>
                        <a:t>(95% CI 3 more – 30 more)</a:t>
                      </a:r>
                    </a:p>
                  </a:txBody>
                  <a:tcPr anchor="ctr"/>
                </a:tc>
                <a:tc hMerge="1">
                  <a:txBody>
                    <a:bodyPr/>
                    <a:lstStyle/>
                    <a:p>
                      <a:pPr algn="ctr"/>
                      <a:endParaRPr lang="en-US" sz="1200" dirty="0"/>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3806662"/>
                  </a:ext>
                </a:extLst>
              </a:tr>
            </a:tbl>
          </a:graphicData>
        </a:graphic>
      </p:graphicFrame>
      <p:sp>
        <p:nvSpPr>
          <p:cNvPr id="7" name="TextBox 6">
            <a:extLst>
              <a:ext uri="{FF2B5EF4-FFF2-40B4-BE49-F238E27FC236}">
                <a16:creationId xmlns:a16="http://schemas.microsoft.com/office/drawing/2014/main" id="{74A9AF4F-CD03-4090-B8D0-A8B68404FB66}"/>
              </a:ext>
            </a:extLst>
          </p:cNvPr>
          <p:cNvSpPr txBox="1"/>
          <p:nvPr/>
        </p:nvSpPr>
        <p:spPr>
          <a:xfrm>
            <a:off x="295469" y="6272780"/>
            <a:ext cx="11069217" cy="507831"/>
          </a:xfrm>
          <a:prstGeom prst="rect">
            <a:avLst/>
          </a:prstGeom>
          <a:noFill/>
        </p:spPr>
        <p:txBody>
          <a:bodyPr wrap="square" rtlCol="0">
            <a:spAutoFit/>
          </a:bodyPr>
          <a:lstStyle/>
          <a:p>
            <a:r>
              <a:rPr lang="en-US" sz="900" dirty="0"/>
              <a:t>*Cheung AK, Rahman M, </a:t>
            </a:r>
            <a:r>
              <a:rPr lang="en-US" sz="900" dirty="0" err="1"/>
              <a:t>Reboussin</a:t>
            </a:r>
            <a:r>
              <a:rPr lang="en-US" sz="900" dirty="0"/>
              <a:t> DM, et al. Effects of Intensive BP Control in CKD. Journal of the American Society of Nephrology. 2017;28(9):2812-2823; Cushman WC, Evans GW, Byington RP, et al. Effects of intensive blood-pressure control in type 2 diabetes mellitus. The New England Journal of Medicine. 2010;362(17):1575-1585</a:t>
            </a:r>
          </a:p>
          <a:p>
            <a:r>
              <a:rPr lang="en-US" sz="900" dirty="0"/>
              <a:t>†Cheung AK, Rahman M, </a:t>
            </a:r>
            <a:r>
              <a:rPr lang="en-US" sz="900" dirty="0" err="1"/>
              <a:t>Reboussin</a:t>
            </a:r>
            <a:r>
              <a:rPr lang="en-US" sz="900" dirty="0"/>
              <a:t> DM, et al. Effects of Intensive BP Control in CKD. Journal of the American Society of Nephrology. 2017;28(9):2812-2823</a:t>
            </a:r>
          </a:p>
        </p:txBody>
      </p:sp>
    </p:spTree>
    <p:extLst>
      <p:ext uri="{BB962C8B-B14F-4D97-AF65-F5344CB8AC3E}">
        <p14:creationId xmlns:p14="http://schemas.microsoft.com/office/powerpoint/2010/main" val="1441918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422" y="267969"/>
            <a:ext cx="11887200" cy="1311128"/>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Meta-Analysis of Trials of Intensive vs. Less-Intensive BP Lowering in CKD on Mortality Outcome</a:t>
            </a:r>
          </a:p>
        </p:txBody>
      </p:sp>
      <p:pic>
        <p:nvPicPr>
          <p:cNvPr id="7" name="Content Placeholder 4" descr="Text&#10;&#10;Description automatically generated">
            <a:extLst>
              <a:ext uri="{FF2B5EF4-FFF2-40B4-BE49-F238E27FC236}">
                <a16:creationId xmlns:a16="http://schemas.microsoft.com/office/drawing/2014/main" id="{D8D39D70-BDDF-CD4E-9232-46BB4915E3E9}"/>
              </a:ext>
            </a:extLst>
          </p:cNvPr>
          <p:cNvPicPr>
            <a:picLocks noChangeAspect="1"/>
          </p:cNvPicPr>
          <p:nvPr/>
        </p:nvPicPr>
        <p:blipFill>
          <a:blip r:embed="rId3"/>
          <a:stretch>
            <a:fillRect/>
          </a:stretch>
        </p:blipFill>
        <p:spPr>
          <a:xfrm>
            <a:off x="1995688" y="1873261"/>
            <a:ext cx="7708900" cy="3454400"/>
          </a:xfrm>
          <a:prstGeom prst="rect">
            <a:avLst/>
          </a:prstGeom>
        </p:spPr>
      </p:pic>
      <p:sp>
        <p:nvSpPr>
          <p:cNvPr id="8" name="TextBox 7">
            <a:extLst>
              <a:ext uri="{FF2B5EF4-FFF2-40B4-BE49-F238E27FC236}">
                <a16:creationId xmlns:a16="http://schemas.microsoft.com/office/drawing/2014/main" id="{8F6BF0FD-BE7E-3243-8C65-9424BC8D11F2}"/>
              </a:ext>
            </a:extLst>
          </p:cNvPr>
          <p:cNvSpPr txBox="1"/>
          <p:nvPr/>
        </p:nvSpPr>
        <p:spPr>
          <a:xfrm>
            <a:off x="-3121" y="6576615"/>
            <a:ext cx="3352800" cy="276999"/>
          </a:xfrm>
          <a:prstGeom prst="rect">
            <a:avLst/>
          </a:prstGeom>
          <a:noFill/>
        </p:spPr>
        <p:txBody>
          <a:bodyPr wrap="square" rtlCol="0">
            <a:spAutoFit/>
          </a:bodyPr>
          <a:lstStyle/>
          <a:p>
            <a:r>
              <a:rPr lang="en-US" sz="1200" dirty="0">
                <a:solidFill>
                  <a:srgbClr val="004990"/>
                </a:solidFill>
              </a:rPr>
              <a:t>Malhotra R. JAMA Int Med 2017: 177: 1-8</a:t>
            </a:r>
          </a:p>
        </p:txBody>
      </p:sp>
    </p:spTree>
    <p:extLst>
      <p:ext uri="{BB962C8B-B14F-4D97-AF65-F5344CB8AC3E}">
        <p14:creationId xmlns:p14="http://schemas.microsoft.com/office/powerpoint/2010/main" val="212594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304800" y="267507"/>
            <a:ext cx="11353800" cy="7017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C62A9"/>
              </a:buClr>
              <a:buSzPts val="4400"/>
              <a:buFont typeface="Calibri"/>
              <a:buNone/>
            </a:pPr>
            <a:r>
              <a:rPr lang="en-US" b="0" cap="small" dirty="0">
                <a:solidFill>
                  <a:srgbClr val="004990"/>
                </a:solidFill>
                <a:latin typeface="Calibri" panose="020F0502020204030204" pitchFamily="34" charset="0"/>
                <a:cs typeface="Calibri" panose="020F0502020204030204" pitchFamily="34" charset="0"/>
                <a:sym typeface="Calibri"/>
              </a:rPr>
              <a:t>KDIGO Controversies Conference</a:t>
            </a:r>
            <a:r>
              <a:rPr lang="en-US" cap="small" dirty="0">
                <a:solidFill>
                  <a:srgbClr val="004990"/>
                </a:solidFill>
                <a:latin typeface="Calibri" panose="020F0502020204030204" pitchFamily="34" charset="0"/>
                <a:cs typeface="Calibri" panose="020F0502020204030204" pitchFamily="34" charset="0"/>
                <a:sym typeface="Calibri"/>
              </a:rPr>
              <a:t> on </a:t>
            </a:r>
            <a:r>
              <a:rPr lang="en-US" b="0" cap="small" dirty="0">
                <a:solidFill>
                  <a:srgbClr val="004990"/>
                </a:solidFill>
                <a:latin typeface="Calibri" panose="020F0502020204030204" pitchFamily="34" charset="0"/>
                <a:cs typeface="Calibri" panose="020F0502020204030204" pitchFamily="34" charset="0"/>
                <a:sym typeface="Calibri"/>
              </a:rPr>
              <a:t>BP in CKD</a:t>
            </a:r>
            <a:endParaRPr dirty="0">
              <a:solidFill>
                <a:srgbClr val="004990"/>
              </a:solidFill>
              <a:latin typeface="Calibri" panose="020F0502020204030204" pitchFamily="34" charset="0"/>
              <a:cs typeface="Calibri" panose="020F0502020204030204" pitchFamily="34" charset="0"/>
            </a:endParaRPr>
          </a:p>
        </p:txBody>
      </p:sp>
      <p:sp>
        <p:nvSpPr>
          <p:cNvPr id="95" name="Google Shape;95;p15"/>
          <p:cNvSpPr txBox="1">
            <a:spLocks noGrp="1"/>
          </p:cNvSpPr>
          <p:nvPr>
            <p:ph type="subTitle" idx="1"/>
          </p:nvPr>
        </p:nvSpPr>
        <p:spPr>
          <a:xfrm>
            <a:off x="304800" y="1062888"/>
            <a:ext cx="11582400" cy="690562"/>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chemeClr val="dk2"/>
              </a:buClr>
              <a:buSzPts val="2000"/>
              <a:buFont typeface="Arial"/>
              <a:buNone/>
            </a:pPr>
            <a:endParaRPr sz="2000" b="0" i="0" u="none" strike="noStrike" cap="none" dirty="0">
              <a:solidFill>
                <a:schemeClr val="dk2"/>
              </a:solidFill>
              <a:latin typeface="Calibri"/>
              <a:ea typeface="Calibri"/>
              <a:cs typeface="Calibri"/>
              <a:sym typeface="Calibri"/>
            </a:endParaRPr>
          </a:p>
          <a:p>
            <a:pPr marL="342900" marR="0" lvl="0" indent="-190500" algn="l" rtl="0">
              <a:lnSpc>
                <a:spcPct val="100000"/>
              </a:lnSpc>
              <a:spcBef>
                <a:spcPts val="0"/>
              </a:spcBef>
              <a:spcAft>
                <a:spcPts val="0"/>
              </a:spcAft>
              <a:buClr>
                <a:schemeClr val="dk2"/>
              </a:buClr>
              <a:buSzPts val="2400"/>
              <a:buFont typeface="Arial"/>
              <a:buNone/>
            </a:pPr>
            <a:endParaRPr sz="2400" b="0" i="0" u="none" strike="noStrike" cap="none" dirty="0">
              <a:solidFill>
                <a:schemeClr val="dk2"/>
              </a:solidFill>
              <a:latin typeface="Calibri"/>
              <a:ea typeface="Calibri"/>
              <a:cs typeface="Calibri"/>
              <a:sym typeface="Calibri"/>
            </a:endParaRPr>
          </a:p>
          <a:p>
            <a:pPr marL="342900" marR="0" lvl="0" indent="-190500" algn="l" rtl="0">
              <a:lnSpc>
                <a:spcPct val="100000"/>
              </a:lnSpc>
              <a:spcBef>
                <a:spcPts val="0"/>
              </a:spcBef>
              <a:spcAft>
                <a:spcPts val="0"/>
              </a:spcAft>
              <a:buClr>
                <a:schemeClr val="dk2"/>
              </a:buClr>
              <a:buSzPts val="2400"/>
              <a:buFont typeface="Arial"/>
              <a:buNone/>
            </a:pPr>
            <a:endParaRPr sz="2400" b="0" i="0" u="none" strike="noStrike" cap="none" dirty="0">
              <a:solidFill>
                <a:schemeClr val="dk2"/>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5D423AD-BFE9-4733-ACC3-44F5D2009DAC}"/>
              </a:ext>
            </a:extLst>
          </p:cNvPr>
          <p:cNvPicPr>
            <a:picLocks noChangeAspect="1"/>
          </p:cNvPicPr>
          <p:nvPr/>
        </p:nvPicPr>
        <p:blipFill rotWithShape="1">
          <a:blip r:embed="rId3"/>
          <a:srcRect l="16236" t="7823" r="66613" b="29334"/>
          <a:stretch/>
        </p:blipFill>
        <p:spPr>
          <a:xfrm>
            <a:off x="6949054" y="980124"/>
            <a:ext cx="4441021" cy="5826827"/>
          </a:xfrm>
          <a:prstGeom prst="rect">
            <a:avLst/>
          </a:prstGeom>
        </p:spPr>
      </p:pic>
      <p:sp>
        <p:nvSpPr>
          <p:cNvPr id="96" name="Google Shape;96;p15"/>
          <p:cNvSpPr txBox="1"/>
          <p:nvPr/>
        </p:nvSpPr>
        <p:spPr>
          <a:xfrm>
            <a:off x="304800" y="980124"/>
            <a:ext cx="6859675" cy="49711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September 2017 (Edinburgh, Scotland)</a:t>
            </a:r>
            <a:endParaRPr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342900" marR="0" lvl="0" indent="-228600" algn="l" rtl="0">
              <a:lnSpc>
                <a:spcPct val="100000"/>
              </a:lnSpc>
              <a:spcBef>
                <a:spcPts val="0"/>
              </a:spcBef>
              <a:spcAft>
                <a:spcPts val="0"/>
              </a:spcAft>
              <a:buClr>
                <a:schemeClr val="dk2"/>
              </a:buClr>
              <a:buSzPts val="1800"/>
              <a:buFont typeface="Arial"/>
              <a:buNone/>
            </a:pPr>
            <a:endParaRPr sz="1000" b="0" i="0" u="none" strike="noStrike" cap="none" dirty="0">
              <a:solidFill>
                <a:srgbClr val="00499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chemeClr val="dk2"/>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Topics:</a:t>
            </a:r>
            <a:endParaRPr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800100" marR="0" lvl="1" indent="-342900" algn="l" rtl="0">
              <a:lnSpc>
                <a:spcPct val="100000"/>
              </a:lnSpc>
              <a:spcBef>
                <a:spcPts val="0"/>
              </a:spcBef>
              <a:spcAft>
                <a:spcPts val="0"/>
              </a:spcAft>
              <a:buClr>
                <a:srgbClr val="004990"/>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BP Measurement</a:t>
            </a:r>
            <a:endParaRPr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800100" marR="0" lvl="1" indent="-342900" algn="l" rtl="0">
              <a:lnSpc>
                <a:spcPct val="100000"/>
              </a:lnSpc>
              <a:spcBef>
                <a:spcPts val="0"/>
              </a:spcBef>
              <a:spcAft>
                <a:spcPts val="0"/>
              </a:spcAft>
              <a:buClr>
                <a:srgbClr val="004990"/>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Management of Hypertension in CKD Patients with Diabetes vs. </a:t>
            </a:r>
            <a:r>
              <a:rPr lang="en-US" sz="2400" dirty="0">
                <a:solidFill>
                  <a:srgbClr val="004990"/>
                </a:solidFill>
                <a:latin typeface="Calibri" panose="020F0502020204030204" pitchFamily="34" charset="0"/>
                <a:ea typeface="Calibri"/>
                <a:cs typeface="Calibri" panose="020F0502020204030204" pitchFamily="34" charset="0"/>
                <a:sym typeface="Calibri"/>
              </a:rPr>
              <a:t>w</a:t>
            </a: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ithout Diabetes</a:t>
            </a:r>
            <a:endParaRPr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800100" marR="0" lvl="1" indent="-342900" algn="l" rtl="0">
              <a:lnSpc>
                <a:spcPct val="100000"/>
              </a:lnSpc>
              <a:spcBef>
                <a:spcPts val="0"/>
              </a:spcBef>
              <a:spcAft>
                <a:spcPts val="0"/>
              </a:spcAft>
              <a:buClr>
                <a:srgbClr val="004990"/>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Management of Hypertension in CKD among Elderly and Individuals with Previous Stroke</a:t>
            </a:r>
            <a:endParaRPr lang="en-US"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800100" marR="0" lvl="1" indent="-342900" algn="l" rtl="0">
              <a:lnSpc>
                <a:spcPct val="100000"/>
              </a:lnSpc>
              <a:spcBef>
                <a:spcPts val="0"/>
              </a:spcBef>
              <a:spcAft>
                <a:spcPts val="0"/>
              </a:spcAft>
              <a:buClr>
                <a:srgbClr val="004990"/>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Management of Hypertension in CKD in Transplant and Pediatric Populations</a:t>
            </a:r>
            <a:endParaRPr lang="en-US"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800100" marR="0" lvl="1" indent="-228600" algn="l" rtl="0">
              <a:lnSpc>
                <a:spcPct val="100000"/>
              </a:lnSpc>
              <a:spcBef>
                <a:spcPts val="0"/>
              </a:spcBef>
              <a:spcAft>
                <a:spcPts val="0"/>
              </a:spcAft>
              <a:buClr>
                <a:schemeClr val="dk1"/>
              </a:buClr>
              <a:buSzPts val="1800"/>
              <a:buFont typeface="Arial"/>
              <a:buNone/>
            </a:pPr>
            <a:endParaRPr sz="1000" b="0" i="0" u="none" strike="noStrike" cap="none" dirty="0">
              <a:solidFill>
                <a:srgbClr val="00499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chemeClr val="dk2"/>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Report published in </a:t>
            </a:r>
            <a:r>
              <a:rPr lang="en-US" sz="2400" b="0" i="1" u="none" strike="noStrike" cap="none" dirty="0">
                <a:solidFill>
                  <a:srgbClr val="004990"/>
                </a:solidFill>
                <a:latin typeface="Calibri" panose="020F0502020204030204" pitchFamily="34" charset="0"/>
                <a:ea typeface="Calibri"/>
                <a:cs typeface="Calibri" panose="020F0502020204030204" pitchFamily="34" charset="0"/>
                <a:sym typeface="Calibri"/>
              </a:rPr>
              <a:t>Kidney International </a:t>
            </a: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(2019)</a:t>
            </a:r>
            <a:endParaRPr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342900" marR="0" lvl="0" indent="-228600" algn="l" rtl="0">
              <a:lnSpc>
                <a:spcPct val="100000"/>
              </a:lnSpc>
              <a:spcBef>
                <a:spcPts val="0"/>
              </a:spcBef>
              <a:spcAft>
                <a:spcPts val="0"/>
              </a:spcAft>
              <a:buClr>
                <a:schemeClr val="dk2"/>
              </a:buClr>
              <a:buSzPts val="1800"/>
              <a:buFont typeface="Arial"/>
              <a:buNone/>
            </a:pPr>
            <a:endParaRPr sz="1000" b="0" i="0" u="none" strike="noStrike" cap="none" dirty="0">
              <a:solidFill>
                <a:srgbClr val="00499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chemeClr val="dk2"/>
              </a:buClr>
              <a:buSzPts val="2400"/>
              <a:buFont typeface="Arial"/>
              <a:buChar char="•"/>
            </a:pPr>
            <a:r>
              <a:rPr lang="en-US" sz="2400" b="0" i="0" u="none" strike="noStrike" cap="none" dirty="0">
                <a:solidFill>
                  <a:srgbClr val="004990"/>
                </a:solidFill>
                <a:latin typeface="Calibri" panose="020F0502020204030204" pitchFamily="34" charset="0"/>
                <a:ea typeface="Calibri"/>
                <a:cs typeface="Calibri" panose="020F0502020204030204" pitchFamily="34" charset="0"/>
                <a:sym typeface="Calibri"/>
              </a:rPr>
              <a:t>Led to initiation of an update of the KDIGO BP clinical practice guideline</a:t>
            </a:r>
            <a:endParaRPr sz="1400" b="0" i="0" u="none" strike="noStrike" cap="none" dirty="0">
              <a:solidFill>
                <a:srgbClr val="00499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2"/>
              </a:buClr>
              <a:buSzPts val="1600"/>
              <a:buFont typeface="Arial"/>
              <a:buNone/>
            </a:pPr>
            <a:endParaRPr sz="1600" b="0" i="0" u="none" strike="noStrike" cap="none" dirty="0">
              <a:solidFill>
                <a:srgbClr val="00499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B30E8AF-E170-4417-94C1-A968C475D053}"/>
              </a:ext>
            </a:extLst>
          </p:cNvPr>
          <p:cNvSpPr txBox="1">
            <a:spLocks/>
          </p:cNvSpPr>
          <p:nvPr/>
        </p:nvSpPr>
        <p:spPr>
          <a:xfrm>
            <a:off x="304800" y="3870704"/>
            <a:ext cx="11090676" cy="2987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dirty="0">
                <a:solidFill>
                  <a:schemeClr val="tx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rgbClr val="004990"/>
                </a:solidFill>
              </a:rPr>
              <a:t>Intensive BP control causes initial drop in GFR, without increase in tubular injury markers, and with reduction in albuminuria – probably due to altered intrarenal hemodynamics.</a:t>
            </a:r>
          </a:p>
          <a:p>
            <a:pPr marL="285750" indent="-285750"/>
            <a:r>
              <a:rPr lang="en-US" dirty="0">
                <a:solidFill>
                  <a:srgbClr val="004990"/>
                </a:solidFill>
              </a:rPr>
              <a:t>However, overall rate of decline in eGFR was higher with intensive BP control in SPRINT (in both CKD and non-CKD cohorts), ACCORD, and SPS.</a:t>
            </a:r>
          </a:p>
          <a:p>
            <a:pPr marL="285750" indent="-285750"/>
            <a:r>
              <a:rPr lang="en-US" dirty="0">
                <a:solidFill>
                  <a:srgbClr val="004990"/>
                </a:solidFill>
              </a:rPr>
              <a:t>Difference in rate of decline after initial 6 months in SPRINT: 0.47 vs. 0.32 ml/min/1.73 m</a:t>
            </a:r>
            <a:r>
              <a:rPr lang="en-US" baseline="30000" dirty="0">
                <a:solidFill>
                  <a:srgbClr val="004990"/>
                </a:solidFill>
              </a:rPr>
              <a:t>2</a:t>
            </a:r>
            <a:r>
              <a:rPr lang="en-US" dirty="0">
                <a:solidFill>
                  <a:srgbClr val="004990"/>
                </a:solidFill>
              </a:rPr>
              <a:t>/year in intensive vs. standard: if sustained over 20 y, this would cause only a 3 ml/min difference.</a:t>
            </a:r>
          </a:p>
          <a:p>
            <a:endParaRPr lang="en-US" dirty="0">
              <a:solidFill>
                <a:srgbClr val="004990"/>
              </a:solidFill>
            </a:endParaRPr>
          </a:p>
        </p:txBody>
      </p:sp>
      <p:pic>
        <p:nvPicPr>
          <p:cNvPr id="10" name="Content Placeholder 4" descr="Graphical user interface, application, Teams&#10;&#10;Description automatically generated">
            <a:extLst>
              <a:ext uri="{FF2B5EF4-FFF2-40B4-BE49-F238E27FC236}">
                <a16:creationId xmlns:a16="http://schemas.microsoft.com/office/drawing/2014/main" id="{CA8980E9-DE00-4471-BD31-3926CED9F8C0}"/>
              </a:ext>
            </a:extLst>
          </p:cNvPr>
          <p:cNvPicPr>
            <a:picLocks noChangeAspect="1"/>
          </p:cNvPicPr>
          <p:nvPr/>
        </p:nvPicPr>
        <p:blipFill>
          <a:blip r:embed="rId3"/>
          <a:stretch>
            <a:fillRect/>
          </a:stretch>
        </p:blipFill>
        <p:spPr>
          <a:xfrm>
            <a:off x="655838" y="1252596"/>
            <a:ext cx="10388600" cy="2527300"/>
          </a:xfrm>
          <a:prstGeom prst="rect">
            <a:avLst/>
          </a:prstGeom>
        </p:spPr>
      </p:pic>
      <p:sp>
        <p:nvSpPr>
          <p:cNvPr id="4" name="Title 1">
            <a:extLst>
              <a:ext uri="{FF2B5EF4-FFF2-40B4-BE49-F238E27FC236}">
                <a16:creationId xmlns:a16="http://schemas.microsoft.com/office/drawing/2014/main" id="{5F2C1179-F8B8-449D-9861-8C04C7D24C17}"/>
              </a:ext>
            </a:extLst>
          </p:cNvPr>
          <p:cNvSpPr txBox="1">
            <a:spLocks/>
          </p:cNvSpPr>
          <p:nvPr/>
        </p:nvSpPr>
        <p:spPr>
          <a:xfrm>
            <a:off x="304800" y="265938"/>
            <a:ext cx="11887200" cy="1311128"/>
          </a:xfrm>
          <a:prstGeom prst="rect">
            <a:avLst/>
          </a:prstGeom>
          <a:noFill/>
        </p:spPr>
        <p:txBody>
          <a:bodyPr wrap="square"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cap="small" dirty="0">
                <a:solidFill>
                  <a:srgbClr val="004990"/>
                </a:solidFill>
                <a:latin typeface="Calibri"/>
                <a:ea typeface="+mn-ea"/>
                <a:cs typeface="+mn-cs"/>
              </a:rPr>
              <a:t>Risk of CKD Progression with Intensive BP Lowering Therapy</a:t>
            </a:r>
            <a:endParaRPr lang="en-US" dirty="0">
              <a:solidFill>
                <a:srgbClr val="004990"/>
              </a:solidFill>
            </a:endParaRPr>
          </a:p>
        </p:txBody>
      </p:sp>
    </p:spTree>
    <p:extLst>
      <p:ext uri="{BB962C8B-B14F-4D97-AF65-F5344CB8AC3E}">
        <p14:creationId xmlns:p14="http://schemas.microsoft.com/office/powerpoint/2010/main" val="4213794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2579"/>
            <a:ext cx="11553826" cy="1200329"/>
          </a:xfrm>
          <a:prstGeom prst="rect">
            <a:avLst/>
          </a:prstGeom>
          <a:noFill/>
        </p:spPr>
        <p:txBody>
          <a:bodyPr wrap="square" anchor="b">
            <a:spAutoFit/>
          </a:bodyPr>
          <a:lstStyle/>
          <a:p>
            <a:pPr>
              <a:spcBef>
                <a:spcPts val="0"/>
              </a:spcBef>
            </a:pPr>
            <a:r>
              <a:rPr lang="en-GB" sz="4000" b="0" cap="small" dirty="0">
                <a:solidFill>
                  <a:srgbClr val="004990"/>
                </a:solidFill>
                <a:latin typeface="Calibri"/>
                <a:ea typeface="+mn-ea"/>
                <a:cs typeface="+mn-cs"/>
              </a:rPr>
              <a:t>Blood Pressure Management in Patients with CKD, with or without Diabetes, not Receiving Dialysis</a:t>
            </a:r>
          </a:p>
        </p:txBody>
      </p:sp>
      <p:sp>
        <p:nvSpPr>
          <p:cNvPr id="4" name="TextBox 3">
            <a:extLst>
              <a:ext uri="{FF2B5EF4-FFF2-40B4-BE49-F238E27FC236}">
                <a16:creationId xmlns:a16="http://schemas.microsoft.com/office/drawing/2014/main" id="{73C45455-079C-417F-BA43-A489C5D616F7}"/>
              </a:ext>
            </a:extLst>
          </p:cNvPr>
          <p:cNvSpPr txBox="1"/>
          <p:nvPr/>
        </p:nvSpPr>
        <p:spPr>
          <a:xfrm>
            <a:off x="304800" y="1462908"/>
            <a:ext cx="11553826" cy="2509405"/>
          </a:xfrm>
          <a:prstGeom prst="rect">
            <a:avLst/>
          </a:prstGeom>
          <a:noFill/>
        </p:spPr>
        <p:txBody>
          <a:bodyPr wrap="square" rtlCol="0">
            <a:spAutoFit/>
          </a:bodyPr>
          <a:lstStyle/>
          <a:p>
            <a:pPr>
              <a:lnSpc>
                <a:spcPct val="90000"/>
              </a:lnSpc>
              <a:spcBef>
                <a:spcPts val="1000"/>
              </a:spcBef>
            </a:pPr>
            <a:r>
              <a:rPr lang="en-US" sz="2600" dirty="0">
                <a:solidFill>
                  <a:srgbClr val="004990"/>
                </a:solidFill>
                <a:latin typeface="Calibri"/>
                <a:cs typeface="Calibri"/>
              </a:rPr>
              <a:t>Practice Point 3.1.1: It is potentially hazardous to apply the recommended SBP target of &lt;120 mm Hg to BP measurements obtained in a non-standardized manner. </a:t>
            </a:r>
          </a:p>
          <a:p>
            <a:pPr>
              <a:lnSpc>
                <a:spcPct val="90000"/>
              </a:lnSpc>
              <a:spcBef>
                <a:spcPts val="1000"/>
              </a:spcBef>
            </a:pPr>
            <a:endParaRPr lang="en-US" sz="2600" dirty="0">
              <a:solidFill>
                <a:srgbClr val="004990"/>
              </a:solidFill>
              <a:latin typeface="Calibri"/>
              <a:cs typeface="Calibri"/>
            </a:endParaRPr>
          </a:p>
          <a:p>
            <a:pPr>
              <a:lnSpc>
                <a:spcPct val="90000"/>
              </a:lnSpc>
              <a:spcBef>
                <a:spcPts val="1000"/>
              </a:spcBef>
            </a:pPr>
            <a:r>
              <a:rPr lang="en-US" sz="2600" dirty="0">
                <a:solidFill>
                  <a:srgbClr val="004990"/>
                </a:solidFill>
                <a:latin typeface="Calibri"/>
                <a:cs typeface="Calibri"/>
              </a:rPr>
              <a:t>Practice Point 3.1.2: Clinicians can reasonably offer less intensive BP-lowering therapy in patients with very limited life expectancy or symptomatic postural hypotension. </a:t>
            </a:r>
          </a:p>
        </p:txBody>
      </p:sp>
    </p:spTree>
    <p:extLst>
      <p:ext uri="{BB962C8B-B14F-4D97-AF65-F5344CB8AC3E}">
        <p14:creationId xmlns:p14="http://schemas.microsoft.com/office/powerpoint/2010/main" val="2502444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3730"/>
            <a:ext cx="11090676"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Challenges for Implementation of SBP Target</a:t>
            </a:r>
          </a:p>
        </p:txBody>
      </p:sp>
      <p:sp>
        <p:nvSpPr>
          <p:cNvPr id="4" name="Subtitle 2"/>
          <p:cNvSpPr>
            <a:spLocks noGrp="1"/>
          </p:cNvSpPr>
          <p:nvPr>
            <p:ph type="subTitle" idx="1"/>
          </p:nvPr>
        </p:nvSpPr>
        <p:spPr>
          <a:xfrm>
            <a:off x="304800" y="985461"/>
            <a:ext cx="11090676" cy="4614664"/>
          </a:xfrm>
          <a:prstGeom prst="rect">
            <a:avLst/>
          </a:prstGeom>
        </p:spPr>
        <p:txBody>
          <a:bodyPr/>
          <a:lstStyle>
            <a:lvl1pPr>
              <a:defRPr lang="en-GB" sz="2400" dirty="0">
                <a:solidFill>
                  <a:schemeClr val="tx2"/>
                </a:solidFill>
                <a:latin typeface="Calibri"/>
                <a:cs typeface="Calibri"/>
              </a:defRPr>
            </a:lvl1pPr>
          </a:lstStyle>
          <a:p>
            <a:r>
              <a:rPr lang="en-US" sz="2600" dirty="0">
                <a:solidFill>
                  <a:srgbClr val="004990"/>
                </a:solidFill>
                <a:latin typeface="Calibri" panose="020F0502020204030204" pitchFamily="34" charset="0"/>
                <a:cs typeface="Calibri" panose="020F0502020204030204" pitchFamily="34" charset="0"/>
              </a:rPr>
              <a:t>SBP &lt;120 mm Hg conflicts with some, but not all national and international guidelines</a:t>
            </a:r>
          </a:p>
          <a:p>
            <a:endParaRPr lang="en-US" sz="2600" dirty="0">
              <a:solidFill>
                <a:srgbClr val="004990"/>
              </a:solidFill>
              <a:latin typeface="Calibri" panose="020F0502020204030204" pitchFamily="34" charset="0"/>
              <a:cs typeface="Calibri" panose="020F0502020204030204" pitchFamily="34" charset="0"/>
            </a:endParaRPr>
          </a:p>
          <a:p>
            <a:r>
              <a:rPr lang="en-US" sz="2600" dirty="0">
                <a:solidFill>
                  <a:srgbClr val="004990"/>
                </a:solidFill>
                <a:latin typeface="Calibri" panose="020F0502020204030204" pitchFamily="34" charset="0"/>
                <a:cs typeface="Calibri" panose="020F0502020204030204" pitchFamily="34" charset="0"/>
              </a:rPr>
              <a:t>Resource implications</a:t>
            </a:r>
          </a:p>
          <a:p>
            <a:pPr lvl="1"/>
            <a:r>
              <a:rPr lang="en-US" dirty="0">
                <a:solidFill>
                  <a:srgbClr val="004990"/>
                </a:solidFill>
                <a:latin typeface="Calibri" panose="020F0502020204030204" pitchFamily="34" charset="0"/>
                <a:cs typeface="Calibri" panose="020F0502020204030204" pitchFamily="34" charset="0"/>
              </a:rPr>
              <a:t>Standardized office BP measurement (supplemented by ABPM or HBPM)</a:t>
            </a:r>
          </a:p>
          <a:p>
            <a:pPr lvl="1"/>
            <a:r>
              <a:rPr lang="en-US" dirty="0">
                <a:solidFill>
                  <a:srgbClr val="004990"/>
                </a:solidFill>
                <a:latin typeface="Calibri" panose="020F0502020204030204" pitchFamily="34" charset="0"/>
                <a:cs typeface="Calibri" panose="020F0502020204030204" pitchFamily="34" charset="0"/>
              </a:rPr>
              <a:t>Costs of intensive BP control</a:t>
            </a:r>
          </a:p>
          <a:p>
            <a:pPr lvl="2"/>
            <a:r>
              <a:rPr lang="en-US" sz="2400" dirty="0">
                <a:solidFill>
                  <a:srgbClr val="004990"/>
                </a:solidFill>
                <a:latin typeface="Calibri" panose="020F0502020204030204" pitchFamily="34" charset="0"/>
                <a:cs typeface="Calibri" panose="020F0502020204030204" pitchFamily="34" charset="0"/>
              </a:rPr>
              <a:t>Direct costs of drug therapy</a:t>
            </a:r>
          </a:p>
          <a:p>
            <a:pPr lvl="2"/>
            <a:r>
              <a:rPr lang="en-US" sz="2400" dirty="0">
                <a:solidFill>
                  <a:srgbClr val="004990"/>
                </a:solidFill>
                <a:latin typeface="Calibri" panose="020F0502020204030204" pitchFamily="34" charset="0"/>
                <a:cs typeface="Calibri" panose="020F0502020204030204" pitchFamily="34" charset="0"/>
              </a:rPr>
              <a:t>Indirect costs – e.g. electrolyte monitoring</a:t>
            </a:r>
          </a:p>
          <a:p>
            <a:pPr marL="342900" lvl="0" indent="-342900">
              <a:lnSpc>
                <a:spcPct val="100000"/>
              </a:lnSpc>
              <a:spcBef>
                <a:spcPts val="0"/>
              </a:spcBef>
            </a:pPr>
            <a:endParaRPr lang="en-GB"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latin typeface="Calibri"/>
              <a:cs typeface="Calibri"/>
            </a:endParaRPr>
          </a:p>
        </p:txBody>
      </p:sp>
    </p:spTree>
    <p:extLst>
      <p:ext uri="{BB962C8B-B14F-4D97-AF65-F5344CB8AC3E}">
        <p14:creationId xmlns:p14="http://schemas.microsoft.com/office/powerpoint/2010/main" val="3038715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2579"/>
            <a:ext cx="11553826" cy="1200329"/>
          </a:xfrm>
          <a:prstGeom prst="rect">
            <a:avLst/>
          </a:prstGeom>
          <a:noFill/>
        </p:spPr>
        <p:txBody>
          <a:bodyPr wrap="square" anchor="b">
            <a:spAutoFit/>
          </a:bodyPr>
          <a:lstStyle/>
          <a:p>
            <a:pPr>
              <a:spcBef>
                <a:spcPts val="0"/>
              </a:spcBef>
            </a:pPr>
            <a:r>
              <a:rPr lang="en-GB" sz="4000" b="0" cap="small" dirty="0">
                <a:solidFill>
                  <a:srgbClr val="004990"/>
                </a:solidFill>
                <a:latin typeface="Calibri"/>
                <a:ea typeface="+mn-ea"/>
                <a:cs typeface="+mn-cs"/>
              </a:rPr>
              <a:t>Blood Pressure Management in Patients with CKD, with or without Diabetes, not Receiving Dialysis</a:t>
            </a:r>
          </a:p>
        </p:txBody>
      </p:sp>
      <p:sp>
        <p:nvSpPr>
          <p:cNvPr id="4" name="Subtitle 2"/>
          <p:cNvSpPr>
            <a:spLocks noGrp="1"/>
          </p:cNvSpPr>
          <p:nvPr>
            <p:ph type="subTitle" idx="1"/>
          </p:nvPr>
        </p:nvSpPr>
        <p:spPr>
          <a:xfrm>
            <a:off x="304800" y="1462908"/>
            <a:ext cx="11090676" cy="1601839"/>
          </a:xfrm>
          <a:prstGeom prst="rect">
            <a:avLst/>
          </a:prstGeom>
        </p:spPr>
        <p:txBody>
          <a:bodyPr/>
          <a:lstStyle>
            <a:lvl1pPr>
              <a:defRPr lang="en-GB" sz="2400" dirty="0">
                <a:solidFill>
                  <a:schemeClr val="tx2"/>
                </a:solidFill>
                <a:latin typeface="Calibri"/>
                <a:cs typeface="Calibri"/>
              </a:defRPr>
            </a:lvl1pPr>
          </a:lstStyle>
          <a:p>
            <a:pPr marL="0" indent="0">
              <a:buNone/>
            </a:pPr>
            <a:r>
              <a:rPr lang="en-US" sz="2600" b="1" dirty="0">
                <a:solidFill>
                  <a:srgbClr val="004990"/>
                </a:solidFill>
              </a:rPr>
              <a:t>Recommendation 3.2.1: We recommend starting renin-angiotensin-system inhibitors (RASi) (angiotensin-converting enzyme inhibitor [ACEi] or angiotensin II receptor blocker [ARB]) for people with high BP, CKD, and severely increased albuminuria (G1-G4, A3) without diabetes (1B).</a:t>
            </a:r>
          </a:p>
          <a:p>
            <a:pPr marL="0" indent="0">
              <a:buNone/>
            </a:pPr>
            <a:endParaRPr lang="en-US" sz="2600" b="1"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latin typeface="Calibri"/>
              <a:cs typeface="Calibri"/>
            </a:endParaRPr>
          </a:p>
          <a:p>
            <a:pPr marL="0" lvl="0" indent="0">
              <a:lnSpc>
                <a:spcPct val="100000"/>
              </a:lnSpc>
              <a:spcBef>
                <a:spcPts val="0"/>
              </a:spcBef>
              <a:buNone/>
            </a:pPr>
            <a:endParaRPr lang="en-GB" dirty="0">
              <a:solidFill>
                <a:srgbClr val="004990"/>
              </a:solidFill>
              <a:latin typeface="Calibri"/>
              <a:cs typeface="Calibri"/>
            </a:endParaRPr>
          </a:p>
        </p:txBody>
      </p:sp>
      <p:sp>
        <p:nvSpPr>
          <p:cNvPr id="6" name="TextBox 5">
            <a:extLst>
              <a:ext uri="{FF2B5EF4-FFF2-40B4-BE49-F238E27FC236}">
                <a16:creationId xmlns:a16="http://schemas.microsoft.com/office/drawing/2014/main" id="{B73FEDFD-F5FF-40EA-A0A6-920559CB60E8}"/>
              </a:ext>
            </a:extLst>
          </p:cNvPr>
          <p:cNvSpPr txBox="1"/>
          <p:nvPr/>
        </p:nvSpPr>
        <p:spPr>
          <a:xfrm>
            <a:off x="2363775" y="3090446"/>
            <a:ext cx="6972726" cy="338554"/>
          </a:xfrm>
          <a:prstGeom prst="rect">
            <a:avLst/>
          </a:prstGeom>
          <a:noFill/>
        </p:spPr>
        <p:txBody>
          <a:bodyPr wrap="square" rtlCol="0">
            <a:spAutoFit/>
          </a:bodyPr>
          <a:lstStyle/>
          <a:p>
            <a:pPr algn="ctr"/>
            <a:r>
              <a:rPr lang="en-AU" sz="1600" b="1" dirty="0">
                <a:solidFill>
                  <a:srgbClr val="004990"/>
                </a:solidFill>
                <a:latin typeface="Calibri" panose="020F0502020204030204" pitchFamily="34" charset="0"/>
              </a:rPr>
              <a:t>Cardiovascular events in patients with CKD G3-G4, A3 without diabetes</a:t>
            </a:r>
          </a:p>
        </p:txBody>
      </p:sp>
      <p:pic>
        <p:nvPicPr>
          <p:cNvPr id="7" name="Picture 6">
            <a:extLst>
              <a:ext uri="{FF2B5EF4-FFF2-40B4-BE49-F238E27FC236}">
                <a16:creationId xmlns:a16="http://schemas.microsoft.com/office/drawing/2014/main" id="{46966E06-255D-474C-A6EA-A9C5AA9EA714}"/>
              </a:ext>
            </a:extLst>
          </p:cNvPr>
          <p:cNvPicPr>
            <a:picLocks noChangeAspect="1"/>
          </p:cNvPicPr>
          <p:nvPr/>
        </p:nvPicPr>
        <p:blipFill>
          <a:blip r:embed="rId2"/>
          <a:stretch>
            <a:fillRect/>
          </a:stretch>
        </p:blipFill>
        <p:spPr>
          <a:xfrm>
            <a:off x="1584850" y="3454699"/>
            <a:ext cx="9022299" cy="3398457"/>
          </a:xfrm>
          <a:prstGeom prst="rect">
            <a:avLst/>
          </a:prstGeom>
        </p:spPr>
      </p:pic>
    </p:spTree>
    <p:extLst>
      <p:ext uri="{BB962C8B-B14F-4D97-AF65-F5344CB8AC3E}">
        <p14:creationId xmlns:p14="http://schemas.microsoft.com/office/powerpoint/2010/main" val="152566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2579"/>
            <a:ext cx="11553826" cy="1200329"/>
          </a:xfrm>
          <a:prstGeom prst="rect">
            <a:avLst/>
          </a:prstGeom>
          <a:noFill/>
        </p:spPr>
        <p:txBody>
          <a:bodyPr wrap="square" anchor="b">
            <a:spAutoFit/>
          </a:bodyPr>
          <a:lstStyle/>
          <a:p>
            <a:pPr>
              <a:spcBef>
                <a:spcPts val="0"/>
              </a:spcBef>
            </a:pPr>
            <a:r>
              <a:rPr lang="en-GB" sz="4000" b="0" cap="small" dirty="0">
                <a:solidFill>
                  <a:srgbClr val="004990"/>
                </a:solidFill>
                <a:latin typeface="Calibri"/>
                <a:ea typeface="+mn-ea"/>
                <a:cs typeface="+mn-cs"/>
              </a:rPr>
              <a:t>Blood Pressure Management in Patients with CKD, with or without Diabetes, not Receiving Dialysis</a:t>
            </a:r>
          </a:p>
        </p:txBody>
      </p:sp>
      <p:sp>
        <p:nvSpPr>
          <p:cNvPr id="4" name="Subtitle 2"/>
          <p:cNvSpPr>
            <a:spLocks noGrp="1"/>
          </p:cNvSpPr>
          <p:nvPr>
            <p:ph type="subTitle" idx="1"/>
          </p:nvPr>
        </p:nvSpPr>
        <p:spPr>
          <a:xfrm>
            <a:off x="304800" y="1462908"/>
            <a:ext cx="11090676" cy="5079950"/>
          </a:xfrm>
          <a:prstGeom prst="rect">
            <a:avLst/>
          </a:prstGeom>
        </p:spPr>
        <p:txBody>
          <a:bodyPr/>
          <a:lstStyle>
            <a:lvl1pPr>
              <a:defRPr lang="en-GB" sz="2400" dirty="0">
                <a:solidFill>
                  <a:schemeClr val="tx2"/>
                </a:solidFill>
                <a:latin typeface="Calibri"/>
                <a:cs typeface="Calibri"/>
              </a:defRPr>
            </a:lvl1pPr>
          </a:lstStyle>
          <a:p>
            <a:pPr marL="0" indent="0">
              <a:buNone/>
            </a:pPr>
            <a:r>
              <a:rPr lang="en-US" sz="2600" b="1" dirty="0">
                <a:solidFill>
                  <a:srgbClr val="004990"/>
                </a:solidFill>
              </a:rPr>
              <a:t>Recommendation 3.2.2: We suggest starting RASi (ACEi or ARB) for people with high BP, CKD, and moderately increased albuminuria (G1-G4, A2) without diabetes (2C).</a:t>
            </a:r>
          </a:p>
          <a:p>
            <a:pPr marL="0" indent="0">
              <a:buNone/>
            </a:pPr>
            <a:endParaRPr lang="en-GB" sz="800" b="1" dirty="0">
              <a:solidFill>
                <a:srgbClr val="004990"/>
              </a:solidFill>
              <a:latin typeface="Calibri"/>
              <a:cs typeface="Calibri"/>
            </a:endParaRPr>
          </a:p>
          <a:p>
            <a:pPr marL="0" indent="0">
              <a:buNone/>
            </a:pPr>
            <a:r>
              <a:rPr lang="en-US" sz="2600" b="1" dirty="0">
                <a:solidFill>
                  <a:srgbClr val="004990"/>
                </a:solidFill>
              </a:rPr>
              <a:t>Recommendation 3.2.3: We recommend starting RASi (ACEi or ARB) for people with high BP, CKD, and moderately-to-severely increased albuminuria (G1 to G4, A2 and A3) with diabetes (1B).</a:t>
            </a:r>
            <a:endParaRPr lang="en-GB" sz="2600" dirty="0">
              <a:solidFill>
                <a:srgbClr val="004990"/>
              </a:solidFill>
              <a:latin typeface="Calibri"/>
              <a:cs typeface="Calibri"/>
            </a:endParaRPr>
          </a:p>
          <a:p>
            <a:pPr marL="0" lvl="0" indent="0">
              <a:lnSpc>
                <a:spcPct val="100000"/>
              </a:lnSpc>
              <a:spcBef>
                <a:spcPts val="0"/>
              </a:spcBef>
              <a:buNone/>
            </a:pPr>
            <a:endParaRPr lang="en-GB" dirty="0">
              <a:solidFill>
                <a:srgbClr val="004990"/>
              </a:solidFill>
              <a:latin typeface="Calibri"/>
              <a:cs typeface="Calibri"/>
            </a:endParaRPr>
          </a:p>
        </p:txBody>
      </p:sp>
      <p:pic>
        <p:nvPicPr>
          <p:cNvPr id="5" name="Picture 4">
            <a:extLst>
              <a:ext uri="{FF2B5EF4-FFF2-40B4-BE49-F238E27FC236}">
                <a16:creationId xmlns:a16="http://schemas.microsoft.com/office/drawing/2014/main" id="{160E7511-83DA-4E35-A20C-25035A9771B8}"/>
              </a:ext>
            </a:extLst>
          </p:cNvPr>
          <p:cNvPicPr>
            <a:picLocks noChangeAspect="1"/>
          </p:cNvPicPr>
          <p:nvPr/>
        </p:nvPicPr>
        <p:blipFill rotWithShape="1">
          <a:blip r:embed="rId3"/>
          <a:srcRect t="4990"/>
          <a:stretch/>
        </p:blipFill>
        <p:spPr>
          <a:xfrm>
            <a:off x="2416035" y="4142792"/>
            <a:ext cx="6868206" cy="2649894"/>
          </a:xfrm>
          <a:prstGeom prst="rect">
            <a:avLst/>
          </a:prstGeom>
        </p:spPr>
      </p:pic>
    </p:spTree>
    <p:extLst>
      <p:ext uri="{BB962C8B-B14F-4D97-AF65-F5344CB8AC3E}">
        <p14:creationId xmlns:p14="http://schemas.microsoft.com/office/powerpoint/2010/main" val="2610036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08DC-69E1-43A9-A5F6-CCC13DF91CF7}"/>
              </a:ext>
            </a:extLst>
          </p:cNvPr>
          <p:cNvSpPr>
            <a:spLocks noGrp="1"/>
          </p:cNvSpPr>
          <p:nvPr>
            <p:ph type="ctrTitle"/>
          </p:nvPr>
        </p:nvSpPr>
        <p:spPr>
          <a:xfrm>
            <a:off x="304800" y="277314"/>
            <a:ext cx="11090676" cy="1200329"/>
          </a:xfrm>
        </p:spPr>
        <p:txBody>
          <a:bodyPr/>
          <a:lstStyle/>
          <a:p>
            <a:r>
              <a:rPr lang="en-GB" sz="4000" b="0" cap="small" dirty="0">
                <a:solidFill>
                  <a:srgbClr val="004990"/>
                </a:solidFill>
                <a:latin typeface="Calibri"/>
                <a:ea typeface="+mn-ea"/>
                <a:cs typeface="+mn-cs"/>
              </a:rPr>
              <a:t>Blood Pressure Management in Patients with CKD, with or without Diabetes, not Receiving Dialysis</a:t>
            </a:r>
            <a:endParaRPr lang="en-US" sz="4000" dirty="0">
              <a:solidFill>
                <a:srgbClr val="004990"/>
              </a:solidFill>
            </a:endParaRPr>
          </a:p>
        </p:txBody>
      </p:sp>
      <p:pic>
        <p:nvPicPr>
          <p:cNvPr id="4" name="Picture 3">
            <a:extLst>
              <a:ext uri="{FF2B5EF4-FFF2-40B4-BE49-F238E27FC236}">
                <a16:creationId xmlns:a16="http://schemas.microsoft.com/office/drawing/2014/main" id="{8D5F00DD-70F5-44E7-B33F-03935869885B}"/>
              </a:ext>
            </a:extLst>
          </p:cNvPr>
          <p:cNvPicPr>
            <a:picLocks noChangeAspect="1"/>
          </p:cNvPicPr>
          <p:nvPr/>
        </p:nvPicPr>
        <p:blipFill>
          <a:blip r:embed="rId2"/>
          <a:stretch>
            <a:fillRect/>
          </a:stretch>
        </p:blipFill>
        <p:spPr>
          <a:xfrm>
            <a:off x="2649307" y="1369484"/>
            <a:ext cx="6893386" cy="5488516"/>
          </a:xfrm>
          <a:prstGeom prst="rect">
            <a:avLst/>
          </a:prstGeom>
        </p:spPr>
      </p:pic>
      <p:sp>
        <p:nvSpPr>
          <p:cNvPr id="3" name="TextBox 2">
            <a:extLst>
              <a:ext uri="{FF2B5EF4-FFF2-40B4-BE49-F238E27FC236}">
                <a16:creationId xmlns:a16="http://schemas.microsoft.com/office/drawing/2014/main" id="{D1227458-B9A7-4425-A2A4-65C5D9DD1F13}"/>
              </a:ext>
            </a:extLst>
          </p:cNvPr>
          <p:cNvSpPr txBox="1"/>
          <p:nvPr/>
        </p:nvSpPr>
        <p:spPr>
          <a:xfrm>
            <a:off x="478863" y="2890391"/>
            <a:ext cx="2170444" cy="1077218"/>
          </a:xfrm>
          <a:prstGeom prst="rect">
            <a:avLst/>
          </a:prstGeom>
          <a:noFill/>
        </p:spPr>
        <p:txBody>
          <a:bodyPr wrap="square" rtlCol="0">
            <a:spAutoFit/>
          </a:bodyPr>
          <a:lstStyle/>
          <a:p>
            <a:pPr algn="ctr"/>
            <a:r>
              <a:rPr lang="en-US" sz="3200" dirty="0">
                <a:solidFill>
                  <a:srgbClr val="004990"/>
                </a:solidFill>
              </a:rPr>
              <a:t>SPRINT protocol</a:t>
            </a:r>
          </a:p>
        </p:txBody>
      </p:sp>
    </p:spTree>
    <p:extLst>
      <p:ext uri="{BB962C8B-B14F-4D97-AF65-F5344CB8AC3E}">
        <p14:creationId xmlns:p14="http://schemas.microsoft.com/office/powerpoint/2010/main" val="2200099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2579"/>
            <a:ext cx="11553826" cy="1200329"/>
          </a:xfrm>
          <a:prstGeom prst="rect">
            <a:avLst/>
          </a:prstGeom>
          <a:noFill/>
        </p:spPr>
        <p:txBody>
          <a:bodyPr wrap="square" anchor="b">
            <a:spAutoFit/>
          </a:bodyPr>
          <a:lstStyle/>
          <a:p>
            <a:pPr>
              <a:spcBef>
                <a:spcPts val="0"/>
              </a:spcBef>
            </a:pPr>
            <a:r>
              <a:rPr lang="en-GB" sz="4000" b="0" cap="small" dirty="0">
                <a:solidFill>
                  <a:srgbClr val="004990"/>
                </a:solidFill>
                <a:latin typeface="Calibri"/>
                <a:ea typeface="+mn-ea"/>
                <a:cs typeface="+mn-cs"/>
              </a:rPr>
              <a:t>Blood Pressure Management in Patients with CKD, with or without Diabetes, not Receiving Dialysis</a:t>
            </a:r>
          </a:p>
        </p:txBody>
      </p:sp>
      <p:sp>
        <p:nvSpPr>
          <p:cNvPr id="4" name="Subtitle 2"/>
          <p:cNvSpPr>
            <a:spLocks noGrp="1"/>
          </p:cNvSpPr>
          <p:nvPr>
            <p:ph type="subTitle" idx="1"/>
          </p:nvPr>
        </p:nvSpPr>
        <p:spPr>
          <a:xfrm>
            <a:off x="304800" y="1462908"/>
            <a:ext cx="11090676" cy="5079950"/>
          </a:xfrm>
          <a:prstGeom prst="rect">
            <a:avLst/>
          </a:prstGeom>
        </p:spPr>
        <p:txBody>
          <a:bodyPr/>
          <a:lstStyle>
            <a:lvl1pPr>
              <a:defRPr lang="en-GB" sz="2400" dirty="0">
                <a:solidFill>
                  <a:schemeClr val="tx2"/>
                </a:solidFill>
                <a:latin typeface="Calibri"/>
                <a:cs typeface="Calibri"/>
              </a:defRPr>
            </a:lvl1pPr>
          </a:lstStyle>
          <a:p>
            <a:pPr marL="0" indent="0">
              <a:buNone/>
            </a:pPr>
            <a:r>
              <a:rPr lang="en-US" sz="2600" dirty="0">
                <a:solidFill>
                  <a:srgbClr val="004990"/>
                </a:solidFill>
              </a:rPr>
              <a:t>Practice Point 3.2.1: It may be reasonable to treat people with high BP, CKD, and no albuminuria, with or without diabetes, with RASi (ACEi or ARB).</a:t>
            </a:r>
          </a:p>
          <a:p>
            <a:pPr marL="0" indent="0">
              <a:buNone/>
            </a:pPr>
            <a:endParaRPr lang="en-US" sz="1200" dirty="0">
              <a:solidFill>
                <a:srgbClr val="004990"/>
              </a:solidFill>
              <a:latin typeface="Calibri"/>
              <a:cs typeface="Calibri"/>
            </a:endParaRPr>
          </a:p>
          <a:p>
            <a:pPr marL="0" indent="0">
              <a:buNone/>
            </a:pPr>
            <a:r>
              <a:rPr lang="en-US" dirty="0">
                <a:solidFill>
                  <a:srgbClr val="004990"/>
                </a:solidFill>
              </a:rPr>
              <a:t>Practice Point 3.2.2: RASi (ACEi or ARB) should be administered using the highest approved dose that is tolerated to achieve the benefits described because the proven benefits were achieved in trials using these doses.</a:t>
            </a:r>
          </a:p>
          <a:p>
            <a:pPr marL="0" indent="0">
              <a:buNone/>
            </a:pPr>
            <a:endParaRPr lang="en-GB" sz="1200" dirty="0">
              <a:solidFill>
                <a:srgbClr val="004990"/>
              </a:solidFill>
              <a:latin typeface="Calibri"/>
              <a:cs typeface="Calibri"/>
            </a:endParaRPr>
          </a:p>
          <a:p>
            <a:pPr marL="0" indent="0">
              <a:buNone/>
            </a:pPr>
            <a:r>
              <a:rPr lang="en-US" dirty="0">
                <a:solidFill>
                  <a:srgbClr val="004990"/>
                </a:solidFill>
              </a:rPr>
              <a:t>Practice Point 3.2.3: Changes in BP, serum creatinine, and serum potassium should be checked within 2-4 weeks of initiation or increase in the dose of a RASi, depending on the current GFR and serum potassium.</a:t>
            </a:r>
          </a:p>
          <a:p>
            <a:pPr marL="0" indent="0">
              <a:buNone/>
            </a:pPr>
            <a:endParaRPr lang="en-US" sz="1200" dirty="0">
              <a:solidFill>
                <a:srgbClr val="004990"/>
              </a:solidFill>
              <a:latin typeface="Calibri"/>
              <a:cs typeface="Calibri"/>
            </a:endParaRPr>
          </a:p>
          <a:p>
            <a:pPr marL="0" indent="0">
              <a:buNone/>
            </a:pPr>
            <a:r>
              <a:rPr lang="en-US" dirty="0">
                <a:solidFill>
                  <a:srgbClr val="004990"/>
                </a:solidFill>
              </a:rPr>
              <a:t>Practice Point 3.2.4: Hyperkalemia associated with use of RASi can often be managed by measures to reduce the serum potassium levels rather than decreasing the dose or stopping RASi.</a:t>
            </a:r>
            <a:endParaRPr lang="en-GB" dirty="0">
              <a:solidFill>
                <a:srgbClr val="004990"/>
              </a:solidFill>
              <a:latin typeface="Calibri"/>
              <a:cs typeface="Calibri"/>
            </a:endParaRPr>
          </a:p>
        </p:txBody>
      </p:sp>
    </p:spTree>
    <p:extLst>
      <p:ext uri="{BB962C8B-B14F-4D97-AF65-F5344CB8AC3E}">
        <p14:creationId xmlns:p14="http://schemas.microsoft.com/office/powerpoint/2010/main" val="1480191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1780"/>
            <a:ext cx="11553826" cy="1311128"/>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Management in Patients with CKD, with or without Diabetes, not Receiving Dialysis</a:t>
            </a:r>
          </a:p>
        </p:txBody>
      </p:sp>
      <p:sp>
        <p:nvSpPr>
          <p:cNvPr id="4" name="Subtitle 2"/>
          <p:cNvSpPr>
            <a:spLocks noGrp="1"/>
          </p:cNvSpPr>
          <p:nvPr>
            <p:ph type="subTitle" idx="1"/>
          </p:nvPr>
        </p:nvSpPr>
        <p:spPr>
          <a:xfrm>
            <a:off x="304800" y="1462908"/>
            <a:ext cx="11090676" cy="5079950"/>
          </a:xfrm>
          <a:prstGeom prst="rect">
            <a:avLst/>
          </a:prstGeom>
        </p:spPr>
        <p:txBody>
          <a:bodyPr/>
          <a:lstStyle>
            <a:lvl1pPr>
              <a:defRPr lang="en-GB" sz="2400" dirty="0">
                <a:solidFill>
                  <a:schemeClr val="tx2"/>
                </a:solidFill>
                <a:latin typeface="Calibri"/>
                <a:cs typeface="Calibri"/>
              </a:defRPr>
            </a:lvl1pPr>
          </a:lstStyle>
          <a:p>
            <a:pPr marL="0" indent="0">
              <a:buNone/>
            </a:pPr>
            <a:r>
              <a:rPr lang="en-US" sz="2600" dirty="0">
                <a:solidFill>
                  <a:srgbClr val="004990"/>
                </a:solidFill>
              </a:rPr>
              <a:t>Practice Point 3.2.5: Continue ACEi or ARB therapy unless serum creatinine rises by more than 30% within 4 weeks following initiation of treatment or an increase in dose.</a:t>
            </a:r>
          </a:p>
          <a:p>
            <a:pPr marL="0" indent="0">
              <a:buNone/>
            </a:pPr>
            <a:endParaRPr lang="en-US" sz="1200" dirty="0">
              <a:solidFill>
                <a:srgbClr val="004990"/>
              </a:solidFill>
              <a:latin typeface="Calibri"/>
              <a:cs typeface="Calibri"/>
            </a:endParaRPr>
          </a:p>
          <a:p>
            <a:pPr marL="0" indent="0">
              <a:buNone/>
            </a:pPr>
            <a:r>
              <a:rPr lang="en-US" dirty="0">
                <a:solidFill>
                  <a:srgbClr val="004990"/>
                </a:solidFill>
              </a:rPr>
              <a:t>Practice Point 3.2.6: Consider reducing the dose or discontinuing </a:t>
            </a:r>
            <a:r>
              <a:rPr lang="en-US" dirty="0" err="1">
                <a:solidFill>
                  <a:srgbClr val="004990"/>
                </a:solidFill>
              </a:rPr>
              <a:t>ACEi</a:t>
            </a:r>
            <a:r>
              <a:rPr lang="en-US" dirty="0">
                <a:solidFill>
                  <a:srgbClr val="004990"/>
                </a:solidFill>
              </a:rPr>
              <a:t> or ARB in the setting of either symptomatic hypotension or uncontrolled hyperkalemia despite medical treatment, or to reduce uremic symptoms while treating kidney failure (estimated glomerular filtration rate [eGFR] &lt;15 ml/min per 1.73 m</a:t>
            </a:r>
            <a:r>
              <a:rPr lang="en-US" baseline="30000" dirty="0">
                <a:solidFill>
                  <a:srgbClr val="004990"/>
                </a:solidFill>
              </a:rPr>
              <a:t>2</a:t>
            </a:r>
            <a:r>
              <a:rPr lang="en-US" dirty="0">
                <a:solidFill>
                  <a:srgbClr val="004990"/>
                </a:solidFill>
              </a:rPr>
              <a:t>).</a:t>
            </a:r>
          </a:p>
          <a:p>
            <a:pPr marL="0" indent="0">
              <a:buNone/>
            </a:pPr>
            <a:endParaRPr lang="en-GB" sz="1200" dirty="0">
              <a:solidFill>
                <a:srgbClr val="004990"/>
              </a:solidFill>
              <a:latin typeface="Calibri"/>
              <a:cs typeface="Calibri"/>
            </a:endParaRPr>
          </a:p>
          <a:p>
            <a:pPr marL="0" indent="0">
              <a:buNone/>
            </a:pPr>
            <a:r>
              <a:rPr lang="en-US" dirty="0">
                <a:solidFill>
                  <a:srgbClr val="004990"/>
                </a:solidFill>
              </a:rPr>
              <a:t>Practice Point 3.2.7: Mineralocorticoid receptor antagonists are effective for management of refractory hypertension but may cause hyperkalemia or a reversible decline in kidney function, particularly among patients with low eGFR.</a:t>
            </a:r>
            <a:endParaRPr lang="en-US" sz="1200" dirty="0">
              <a:solidFill>
                <a:srgbClr val="004990"/>
              </a:solidFill>
              <a:latin typeface="Calibri"/>
              <a:cs typeface="Calibri"/>
            </a:endParaRPr>
          </a:p>
        </p:txBody>
      </p:sp>
    </p:spTree>
    <p:extLst>
      <p:ext uri="{BB962C8B-B14F-4D97-AF65-F5344CB8AC3E}">
        <p14:creationId xmlns:p14="http://schemas.microsoft.com/office/powerpoint/2010/main" val="2481384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1780"/>
            <a:ext cx="11553826" cy="1311128"/>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Management in Patients with CKD, with or without Diabetes, not Receiving Dialysis</a:t>
            </a:r>
          </a:p>
        </p:txBody>
      </p:sp>
      <p:sp>
        <p:nvSpPr>
          <p:cNvPr id="4" name="Subtitle 2"/>
          <p:cNvSpPr>
            <a:spLocks noGrp="1"/>
          </p:cNvSpPr>
          <p:nvPr>
            <p:ph type="subTitle" idx="1"/>
          </p:nvPr>
        </p:nvSpPr>
        <p:spPr>
          <a:xfrm>
            <a:off x="304800" y="1462908"/>
            <a:ext cx="11090676" cy="5079950"/>
          </a:xfrm>
          <a:prstGeom prst="rect">
            <a:avLst/>
          </a:prstGeom>
        </p:spPr>
        <p:txBody>
          <a:bodyPr/>
          <a:lstStyle>
            <a:lvl1pPr>
              <a:defRPr lang="en-GB" sz="2400" dirty="0">
                <a:solidFill>
                  <a:schemeClr val="tx2"/>
                </a:solidFill>
                <a:latin typeface="Calibri"/>
                <a:cs typeface="Calibri"/>
              </a:defRPr>
            </a:lvl1pPr>
          </a:lstStyle>
          <a:p>
            <a:pPr marL="0" indent="0">
              <a:buNone/>
            </a:pPr>
            <a:r>
              <a:rPr lang="en-US" sz="2600" b="1" dirty="0"/>
              <a:t>Recommendation 3.3.1: We recommend avoiding any combination of ACEi, ARB, and direct renin inhibitor (DRI) therapy in patients with CKD, with or without diabetes (1B).</a:t>
            </a:r>
          </a:p>
          <a:p>
            <a:pPr marL="0" indent="0">
              <a:buNone/>
            </a:pPr>
            <a:endParaRPr lang="en-US" sz="1200" dirty="0">
              <a:latin typeface="Calibri"/>
              <a:cs typeface="Calibri"/>
            </a:endParaRPr>
          </a:p>
        </p:txBody>
      </p:sp>
    </p:spTree>
    <p:extLst>
      <p:ext uri="{BB962C8B-B14F-4D97-AF65-F5344CB8AC3E}">
        <p14:creationId xmlns:p14="http://schemas.microsoft.com/office/powerpoint/2010/main" val="2998051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3083"/>
            <a:ext cx="11553826" cy="1311128"/>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Management in Kidney Transplant Recipients (CKD G1T-G5T)</a:t>
            </a:r>
          </a:p>
        </p:txBody>
      </p:sp>
      <p:sp>
        <p:nvSpPr>
          <p:cNvPr id="3" name="TextBox 2">
            <a:extLst>
              <a:ext uri="{FF2B5EF4-FFF2-40B4-BE49-F238E27FC236}">
                <a16:creationId xmlns:a16="http://schemas.microsoft.com/office/drawing/2014/main" id="{0BA1246D-8F2D-47B2-A7A9-304EE1379BBC}"/>
              </a:ext>
            </a:extLst>
          </p:cNvPr>
          <p:cNvSpPr txBox="1"/>
          <p:nvPr/>
        </p:nvSpPr>
        <p:spPr>
          <a:xfrm>
            <a:off x="304799" y="1584211"/>
            <a:ext cx="11553827" cy="3269613"/>
          </a:xfrm>
          <a:prstGeom prst="rect">
            <a:avLst/>
          </a:prstGeom>
          <a:noFill/>
        </p:spPr>
        <p:txBody>
          <a:bodyPr wrap="square" rtlCol="0">
            <a:spAutoFit/>
          </a:bodyPr>
          <a:lstStyle/>
          <a:p>
            <a:pPr>
              <a:lnSpc>
                <a:spcPct val="90000"/>
              </a:lnSpc>
              <a:spcBef>
                <a:spcPts val="1000"/>
              </a:spcBef>
            </a:pPr>
            <a:r>
              <a:rPr lang="en-US" sz="2600" dirty="0">
                <a:solidFill>
                  <a:srgbClr val="004990"/>
                </a:solidFill>
                <a:latin typeface="Calibri"/>
                <a:cs typeface="Calibri"/>
              </a:rPr>
              <a:t>Practice Point 4.1. Treat adult kidney transplant recipients with high BP to a target BP of &lt;130 mm Hg systolic and &lt;80 mm Hg diastolic using standardized office BP measurement (see Recommendation 1.1.).</a:t>
            </a:r>
          </a:p>
          <a:p>
            <a:pPr>
              <a:lnSpc>
                <a:spcPct val="90000"/>
              </a:lnSpc>
              <a:spcBef>
                <a:spcPts val="1000"/>
              </a:spcBef>
            </a:pPr>
            <a:endParaRPr lang="en-US" sz="2600" b="1" dirty="0">
              <a:solidFill>
                <a:srgbClr val="004990"/>
              </a:solidFill>
              <a:latin typeface="Calibri"/>
              <a:cs typeface="Calibri"/>
            </a:endParaRPr>
          </a:p>
          <a:p>
            <a:pPr>
              <a:lnSpc>
                <a:spcPct val="90000"/>
              </a:lnSpc>
              <a:spcBef>
                <a:spcPts val="1000"/>
              </a:spcBef>
            </a:pPr>
            <a:r>
              <a:rPr lang="en-US" sz="2600" b="1" dirty="0">
                <a:solidFill>
                  <a:srgbClr val="004990"/>
                </a:solidFill>
                <a:latin typeface="Calibri"/>
                <a:cs typeface="Calibri"/>
              </a:rPr>
              <a:t>Recommendation 4.1. We recommend that a dihydropyridine calcium channel blocker (CCB) or an ARB be used as the first-line antihypertensive agent in adult kidney transplant recipients (1C).</a:t>
            </a:r>
          </a:p>
          <a:p>
            <a:endParaRPr lang="en-US" sz="2600" dirty="0">
              <a:solidFill>
                <a:srgbClr val="004990"/>
              </a:solidFill>
            </a:endParaRPr>
          </a:p>
        </p:txBody>
      </p:sp>
    </p:spTree>
    <p:extLst>
      <p:ext uri="{BB962C8B-B14F-4D97-AF65-F5344CB8AC3E}">
        <p14:creationId xmlns:p14="http://schemas.microsoft.com/office/powerpoint/2010/main" val="128219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8180"/>
            <a:ext cx="11090676"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Timeline of Guideline for BP Management in CKD</a:t>
            </a:r>
          </a:p>
        </p:txBody>
      </p:sp>
      <p:sp>
        <p:nvSpPr>
          <p:cNvPr id="4" name="Subtitle 2"/>
          <p:cNvSpPr>
            <a:spLocks noGrp="1"/>
          </p:cNvSpPr>
          <p:nvPr>
            <p:ph type="subTitle" idx="1"/>
          </p:nvPr>
        </p:nvSpPr>
        <p:spPr>
          <a:xfrm>
            <a:off x="304800" y="1062888"/>
            <a:ext cx="11582400"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endParaRPr lang="en-GB" sz="2000"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pic>
        <p:nvPicPr>
          <p:cNvPr id="3" name="Picture 2">
            <a:extLst>
              <a:ext uri="{FF2B5EF4-FFF2-40B4-BE49-F238E27FC236}">
                <a16:creationId xmlns:a16="http://schemas.microsoft.com/office/drawing/2014/main" id="{C7424192-1F12-4FB8-BE7A-2546645F454A}"/>
              </a:ext>
            </a:extLst>
          </p:cNvPr>
          <p:cNvPicPr>
            <a:picLocks noChangeAspect="1"/>
          </p:cNvPicPr>
          <p:nvPr/>
        </p:nvPicPr>
        <p:blipFill>
          <a:blip r:embed="rId2"/>
          <a:stretch>
            <a:fillRect/>
          </a:stretch>
        </p:blipFill>
        <p:spPr>
          <a:xfrm>
            <a:off x="304801" y="1487116"/>
            <a:ext cx="11636019" cy="3901748"/>
          </a:xfrm>
          <a:prstGeom prst="rect">
            <a:avLst/>
          </a:prstGeom>
        </p:spPr>
      </p:pic>
    </p:spTree>
    <p:extLst>
      <p:ext uri="{BB962C8B-B14F-4D97-AF65-F5344CB8AC3E}">
        <p14:creationId xmlns:p14="http://schemas.microsoft.com/office/powerpoint/2010/main" val="23172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3515"/>
            <a:ext cx="11090676" cy="1311128"/>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Rationale for Target Practice Point in Kidney Transplant</a:t>
            </a:r>
          </a:p>
        </p:txBody>
      </p:sp>
      <p:sp>
        <p:nvSpPr>
          <p:cNvPr id="4" name="Subtitle 2"/>
          <p:cNvSpPr>
            <a:spLocks noGrp="1"/>
          </p:cNvSpPr>
          <p:nvPr>
            <p:ph type="subTitle" idx="1"/>
          </p:nvPr>
        </p:nvSpPr>
        <p:spPr>
          <a:xfrm>
            <a:off x="304799" y="1594643"/>
            <a:ext cx="11231671" cy="4113624"/>
          </a:xfrm>
          <a:prstGeom prst="rect">
            <a:avLst/>
          </a:prstGeom>
        </p:spPr>
        <p:txBody>
          <a:bodyPr>
            <a:normAutofit/>
          </a:bodyPr>
          <a:lstStyle>
            <a:lvl1pPr>
              <a:defRPr lang="en-GB" sz="2400" dirty="0">
                <a:solidFill>
                  <a:schemeClr val="tx2"/>
                </a:solidFill>
                <a:latin typeface="Calibri"/>
                <a:cs typeface="Calibri"/>
              </a:defRPr>
            </a:lvl1pPr>
          </a:lstStyle>
          <a:p>
            <a:r>
              <a:rPr lang="en-US" dirty="0">
                <a:solidFill>
                  <a:srgbClr val="004990"/>
                </a:solidFill>
              </a:rPr>
              <a:t>No informative RCT evidence for optimal BP target in Kidney Transplant Recipients (KTRs).</a:t>
            </a:r>
          </a:p>
          <a:p>
            <a:endParaRPr lang="en-US" dirty="0">
              <a:solidFill>
                <a:srgbClr val="004990"/>
              </a:solidFill>
            </a:endParaRPr>
          </a:p>
          <a:p>
            <a:r>
              <a:rPr lang="en-US" dirty="0">
                <a:solidFill>
                  <a:srgbClr val="004990"/>
                </a:solidFill>
              </a:rPr>
              <a:t>KTRs value graft survival highly, and many would value death with a functioning graft more highly than return to dialysis.</a:t>
            </a:r>
            <a:r>
              <a:rPr lang="en-US" baseline="30000" dirty="0">
                <a:solidFill>
                  <a:srgbClr val="004990"/>
                </a:solidFill>
              </a:rPr>
              <a:t>1</a:t>
            </a:r>
          </a:p>
          <a:p>
            <a:endParaRPr lang="en-US" baseline="30000" dirty="0">
              <a:solidFill>
                <a:srgbClr val="004990"/>
              </a:solidFill>
            </a:endParaRPr>
          </a:p>
          <a:p>
            <a:r>
              <a:rPr lang="en-US" dirty="0">
                <a:solidFill>
                  <a:srgbClr val="004990"/>
                </a:solidFill>
              </a:rPr>
              <a:t>Intensive BP control associated with a higher (albeit slightly) rate of loss of GFR over time in SPRINT and a higher risk of “AKI” (s</a:t>
            </a:r>
            <a:r>
              <a:rPr lang="en-US" sz="2200" dirty="0">
                <a:solidFill>
                  <a:srgbClr val="004990"/>
                </a:solidFill>
              </a:rPr>
              <a:t>ingle, denervated kidneys may be at higher risk).</a:t>
            </a:r>
          </a:p>
          <a:p>
            <a:pPr marL="342900" lvl="0" indent="-342900">
              <a:lnSpc>
                <a:spcPct val="100000"/>
              </a:lnSpc>
              <a:spcBef>
                <a:spcPts val="0"/>
              </a:spcBef>
            </a:pPr>
            <a:endParaRPr lang="en-GB"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latin typeface="Calibri"/>
              <a:cs typeface="Calibri"/>
            </a:endParaRPr>
          </a:p>
          <a:p>
            <a:pPr marL="342900" lvl="0" indent="-342900">
              <a:lnSpc>
                <a:spcPct val="100000"/>
              </a:lnSpc>
              <a:spcBef>
                <a:spcPts val="0"/>
              </a:spcBef>
            </a:pPr>
            <a:endParaRPr lang="en-GB" dirty="0">
              <a:solidFill>
                <a:srgbClr val="004990"/>
              </a:solidFill>
              <a:latin typeface="Calibri"/>
              <a:cs typeface="Calibri"/>
            </a:endParaRPr>
          </a:p>
        </p:txBody>
      </p:sp>
      <p:sp>
        <p:nvSpPr>
          <p:cNvPr id="5" name="TextBox 4">
            <a:extLst>
              <a:ext uri="{FF2B5EF4-FFF2-40B4-BE49-F238E27FC236}">
                <a16:creationId xmlns:a16="http://schemas.microsoft.com/office/drawing/2014/main" id="{E470DF2B-5FDA-BA4A-9CF0-DB29602AFBB1}"/>
              </a:ext>
            </a:extLst>
          </p:cNvPr>
          <p:cNvSpPr txBox="1"/>
          <p:nvPr/>
        </p:nvSpPr>
        <p:spPr>
          <a:xfrm>
            <a:off x="-18661" y="6581001"/>
            <a:ext cx="4543415" cy="276999"/>
          </a:xfrm>
          <a:prstGeom prst="rect">
            <a:avLst/>
          </a:prstGeom>
          <a:noFill/>
        </p:spPr>
        <p:txBody>
          <a:bodyPr wrap="square" rtlCol="0">
            <a:spAutoFit/>
          </a:bodyPr>
          <a:lstStyle/>
          <a:p>
            <a:r>
              <a:rPr lang="en-US" sz="1200" baseline="30000" dirty="0">
                <a:solidFill>
                  <a:srgbClr val="004990"/>
                </a:solidFill>
                <a:latin typeface="Arial" panose="020B0604020202020204" pitchFamily="34" charset="0"/>
                <a:cs typeface="Arial" panose="020B0604020202020204" pitchFamily="34" charset="0"/>
              </a:rPr>
              <a:t>1</a:t>
            </a:r>
            <a:r>
              <a:rPr lang="en-US" sz="1200" dirty="0">
                <a:solidFill>
                  <a:srgbClr val="004990"/>
                </a:solidFill>
                <a:latin typeface="Arial" panose="020B0604020202020204" pitchFamily="34" charset="0"/>
                <a:cs typeface="Arial" panose="020B0604020202020204" pitchFamily="34" charset="0"/>
              </a:rPr>
              <a:t>Tong A. Transplantation 2017; 101: 1887-1896</a:t>
            </a:r>
          </a:p>
        </p:txBody>
      </p:sp>
    </p:spTree>
    <p:extLst>
      <p:ext uri="{BB962C8B-B14F-4D97-AF65-F5344CB8AC3E}">
        <p14:creationId xmlns:p14="http://schemas.microsoft.com/office/powerpoint/2010/main" val="907768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1473"/>
            <a:ext cx="11553826" cy="590931"/>
          </a:xfrm>
          <a:prstGeom prst="rect">
            <a:avLst/>
          </a:prstGeom>
          <a:noFill/>
        </p:spPr>
        <p:txBody>
          <a:bodyPr wrap="square" anchor="b">
            <a:spAutoFit/>
          </a:bodyPr>
          <a:lstStyle/>
          <a:p>
            <a:pPr>
              <a:spcBef>
                <a:spcPts val="0"/>
              </a:spcBef>
            </a:pPr>
            <a:r>
              <a:rPr lang="en-GB" sz="3600" b="0" cap="small" dirty="0">
                <a:solidFill>
                  <a:srgbClr val="004990"/>
                </a:solidFill>
                <a:latin typeface="Calibri"/>
                <a:ea typeface="+mn-ea"/>
                <a:cs typeface="+mn-cs"/>
              </a:rPr>
              <a:t>CCB vs. </a:t>
            </a:r>
            <a:r>
              <a:rPr lang="en-GB" sz="3600" cap="small" dirty="0">
                <a:solidFill>
                  <a:srgbClr val="004990"/>
                </a:solidFill>
                <a:latin typeface="Calibri"/>
                <a:ea typeface="+mn-ea"/>
                <a:cs typeface="+mn-cs"/>
              </a:rPr>
              <a:t>Pl</a:t>
            </a:r>
            <a:r>
              <a:rPr lang="en-GB" sz="3600" b="0" cap="small" dirty="0">
                <a:solidFill>
                  <a:srgbClr val="004990"/>
                </a:solidFill>
                <a:latin typeface="Calibri"/>
                <a:ea typeface="+mn-ea"/>
                <a:cs typeface="+mn-cs"/>
              </a:rPr>
              <a:t>acebo/No Treatment for the Outcome of Graft Loss</a:t>
            </a:r>
          </a:p>
        </p:txBody>
      </p:sp>
      <p:pic>
        <p:nvPicPr>
          <p:cNvPr id="5" name="Picture 4">
            <a:extLst>
              <a:ext uri="{FF2B5EF4-FFF2-40B4-BE49-F238E27FC236}">
                <a16:creationId xmlns:a16="http://schemas.microsoft.com/office/drawing/2014/main" id="{A9027AB7-936A-45BC-AD6C-B9EC4EC3BDDB}"/>
              </a:ext>
            </a:extLst>
          </p:cNvPr>
          <p:cNvPicPr>
            <a:picLocks noChangeAspect="1"/>
          </p:cNvPicPr>
          <p:nvPr/>
        </p:nvPicPr>
        <p:blipFill>
          <a:blip r:embed="rId3"/>
          <a:stretch>
            <a:fillRect/>
          </a:stretch>
        </p:blipFill>
        <p:spPr>
          <a:xfrm>
            <a:off x="2739817" y="806418"/>
            <a:ext cx="6712366" cy="6050007"/>
          </a:xfrm>
          <a:prstGeom prst="rect">
            <a:avLst/>
          </a:prstGeom>
        </p:spPr>
      </p:pic>
      <p:sp>
        <p:nvSpPr>
          <p:cNvPr id="3" name="TextBox 2"/>
          <p:cNvSpPr txBox="1"/>
          <p:nvPr/>
        </p:nvSpPr>
        <p:spPr>
          <a:xfrm>
            <a:off x="487517" y="1075018"/>
            <a:ext cx="2252300" cy="369332"/>
          </a:xfrm>
          <a:prstGeom prst="rect">
            <a:avLst/>
          </a:prstGeom>
          <a:noFill/>
        </p:spPr>
        <p:txBody>
          <a:bodyPr wrap="square" rtlCol="0">
            <a:spAutoFit/>
          </a:bodyPr>
          <a:lstStyle/>
          <a:p>
            <a:r>
              <a:rPr lang="en-US" dirty="0">
                <a:solidFill>
                  <a:srgbClr val="004990"/>
                </a:solidFill>
                <a:latin typeface="Calibri" panose="020F0502020204030204" pitchFamily="34" charset="0"/>
                <a:cs typeface="Calibri" panose="020F0502020204030204" pitchFamily="34" charset="0"/>
              </a:rPr>
              <a:t>Non-</a:t>
            </a:r>
            <a:r>
              <a:rPr lang="en-US" dirty="0" err="1">
                <a:solidFill>
                  <a:srgbClr val="004990"/>
                </a:solidFill>
                <a:latin typeface="Calibri" panose="020F0502020204030204" pitchFamily="34" charset="0"/>
                <a:cs typeface="Calibri" panose="020F0502020204030204" pitchFamily="34" charset="0"/>
              </a:rPr>
              <a:t>dihydropyridine</a:t>
            </a:r>
            <a:endParaRPr lang="en-US" dirty="0">
              <a:solidFill>
                <a:srgbClr val="004990"/>
              </a:solidFill>
              <a:latin typeface="Calibri" panose="020F0502020204030204" pitchFamily="34" charset="0"/>
              <a:cs typeface="Calibri" panose="020F0502020204030204" pitchFamily="34" charset="0"/>
            </a:endParaRPr>
          </a:p>
        </p:txBody>
      </p:sp>
      <p:sp>
        <p:nvSpPr>
          <p:cNvPr id="6" name="TextBox 5"/>
          <p:cNvSpPr txBox="1"/>
          <p:nvPr/>
        </p:nvSpPr>
        <p:spPr>
          <a:xfrm>
            <a:off x="695246" y="4032379"/>
            <a:ext cx="1836841" cy="369332"/>
          </a:xfrm>
          <a:prstGeom prst="rect">
            <a:avLst/>
          </a:prstGeom>
          <a:noFill/>
        </p:spPr>
        <p:txBody>
          <a:bodyPr wrap="square" rtlCol="0">
            <a:spAutoFit/>
          </a:bodyPr>
          <a:lstStyle/>
          <a:p>
            <a:r>
              <a:rPr lang="en-US" dirty="0">
                <a:solidFill>
                  <a:srgbClr val="004990"/>
                </a:solidFill>
                <a:latin typeface="Calibri" panose="020F0502020204030204" pitchFamily="34" charset="0"/>
                <a:cs typeface="Calibri" panose="020F0502020204030204" pitchFamily="34" charset="0"/>
              </a:rPr>
              <a:t>Dihydropyridine</a:t>
            </a:r>
          </a:p>
        </p:txBody>
      </p:sp>
    </p:spTree>
    <p:extLst>
      <p:ext uri="{BB962C8B-B14F-4D97-AF65-F5344CB8AC3E}">
        <p14:creationId xmlns:p14="http://schemas.microsoft.com/office/powerpoint/2010/main" val="2502460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167"/>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Blood Pressure Management in Children with CKD</a:t>
            </a:r>
          </a:p>
        </p:txBody>
      </p:sp>
      <p:sp>
        <p:nvSpPr>
          <p:cNvPr id="3" name="TextBox 2">
            <a:extLst>
              <a:ext uri="{FF2B5EF4-FFF2-40B4-BE49-F238E27FC236}">
                <a16:creationId xmlns:a16="http://schemas.microsoft.com/office/drawing/2014/main" id="{0BA1246D-8F2D-47B2-A7A9-304EE1379BBC}"/>
              </a:ext>
            </a:extLst>
          </p:cNvPr>
          <p:cNvSpPr txBox="1"/>
          <p:nvPr/>
        </p:nvSpPr>
        <p:spPr>
          <a:xfrm>
            <a:off x="304799" y="906898"/>
            <a:ext cx="11553827" cy="5930854"/>
          </a:xfrm>
          <a:prstGeom prst="rect">
            <a:avLst/>
          </a:prstGeom>
          <a:noFill/>
        </p:spPr>
        <p:txBody>
          <a:bodyPr wrap="square" rtlCol="0">
            <a:spAutoFit/>
          </a:bodyPr>
          <a:lstStyle/>
          <a:p>
            <a:pPr>
              <a:lnSpc>
                <a:spcPct val="90000"/>
              </a:lnSpc>
              <a:spcBef>
                <a:spcPts val="1000"/>
              </a:spcBef>
            </a:pPr>
            <a:r>
              <a:rPr lang="en-US" sz="2600" b="1" dirty="0">
                <a:solidFill>
                  <a:schemeClr val="tx2"/>
                </a:solidFill>
                <a:latin typeface="Calibri"/>
                <a:cs typeface="Calibri"/>
              </a:rPr>
              <a:t>Recommendation 5.1: We suggest that in children with CKD, 24-hour mean arterial pressure (MAP) by ABPM should be lowered to ≤50th percentile for age, sex, and height (2C).</a:t>
            </a:r>
          </a:p>
          <a:p>
            <a:pPr>
              <a:lnSpc>
                <a:spcPct val="90000"/>
              </a:lnSpc>
              <a:spcBef>
                <a:spcPts val="1000"/>
              </a:spcBef>
            </a:pPr>
            <a:endParaRPr lang="en-US" sz="800" b="1" dirty="0">
              <a:solidFill>
                <a:schemeClr val="tx2"/>
              </a:solidFill>
              <a:latin typeface="Calibri"/>
              <a:cs typeface="Calibri"/>
            </a:endParaRPr>
          </a:p>
          <a:p>
            <a:pPr>
              <a:lnSpc>
                <a:spcPct val="90000"/>
              </a:lnSpc>
              <a:spcBef>
                <a:spcPts val="1000"/>
              </a:spcBef>
            </a:pPr>
            <a:r>
              <a:rPr lang="en-US" sz="2600" dirty="0">
                <a:solidFill>
                  <a:schemeClr val="tx2"/>
                </a:solidFill>
                <a:latin typeface="Calibri"/>
                <a:cs typeface="Calibri"/>
              </a:rPr>
              <a:t>Practice Point 5.1: We suggest monitoring BP once a year with ABPM, and monitoring every 3–6 months with standardized auscultatory office BP in children with CKD.</a:t>
            </a:r>
          </a:p>
          <a:p>
            <a:pPr>
              <a:lnSpc>
                <a:spcPct val="90000"/>
              </a:lnSpc>
              <a:spcBef>
                <a:spcPts val="1000"/>
              </a:spcBef>
            </a:pPr>
            <a:endParaRPr lang="en-US" sz="800" dirty="0">
              <a:solidFill>
                <a:schemeClr val="tx2"/>
              </a:solidFill>
              <a:latin typeface="Calibri"/>
              <a:cs typeface="Calibri"/>
            </a:endParaRPr>
          </a:p>
          <a:p>
            <a:pPr>
              <a:lnSpc>
                <a:spcPct val="90000"/>
              </a:lnSpc>
              <a:spcBef>
                <a:spcPts val="1000"/>
              </a:spcBef>
            </a:pPr>
            <a:r>
              <a:rPr lang="en-US" sz="2600" dirty="0">
                <a:solidFill>
                  <a:schemeClr val="tx2"/>
                </a:solidFill>
                <a:latin typeface="Calibri"/>
                <a:cs typeface="Calibri"/>
              </a:rPr>
              <a:t>Practice Point 5.2: In children with high BP and CKD, when ABPM is not available, manual auscultatory office BP obtained in a protocol-driven standardized setting targeting achieved SBP &lt;90th percentile for age, sex, and height of normal children is a reasonable approach.</a:t>
            </a:r>
          </a:p>
          <a:p>
            <a:pPr>
              <a:lnSpc>
                <a:spcPct val="90000"/>
              </a:lnSpc>
              <a:spcBef>
                <a:spcPts val="1000"/>
              </a:spcBef>
            </a:pPr>
            <a:endParaRPr lang="en-US" sz="1200" dirty="0">
              <a:solidFill>
                <a:schemeClr val="tx2"/>
              </a:solidFill>
              <a:latin typeface="Calibri"/>
              <a:cs typeface="Calibri"/>
            </a:endParaRPr>
          </a:p>
          <a:p>
            <a:pPr>
              <a:lnSpc>
                <a:spcPct val="90000"/>
              </a:lnSpc>
              <a:spcBef>
                <a:spcPts val="1000"/>
              </a:spcBef>
            </a:pPr>
            <a:r>
              <a:rPr lang="en-US" sz="2600" dirty="0">
                <a:solidFill>
                  <a:schemeClr val="tx2"/>
                </a:solidFill>
                <a:latin typeface="Calibri"/>
                <a:cs typeface="Calibri"/>
              </a:rPr>
              <a:t>Practice Point 5.3: Use ACEi or ARB as first-line therapy for high BP in children with CKD. These drugs lower proteinuria and are usually well tolerated, but they carry the risk of hyperkalemia and have adverse fetal risks for pregnant women.</a:t>
            </a:r>
            <a:endParaRPr lang="en-US" sz="2400" dirty="0"/>
          </a:p>
        </p:txBody>
      </p:sp>
    </p:spTree>
    <p:extLst>
      <p:ext uri="{BB962C8B-B14F-4D97-AF65-F5344CB8AC3E}">
        <p14:creationId xmlns:p14="http://schemas.microsoft.com/office/powerpoint/2010/main" val="863738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29A3D-FEB9-443F-A875-FBD82F22B0EA}"/>
              </a:ext>
            </a:extLst>
          </p:cNvPr>
          <p:cNvSpPr>
            <a:spLocks noGrp="1"/>
          </p:cNvSpPr>
          <p:nvPr>
            <p:ph type="subTitle" idx="1"/>
          </p:nvPr>
        </p:nvSpPr>
        <p:spPr>
          <a:xfrm>
            <a:off x="304799" y="979983"/>
            <a:ext cx="11090676" cy="4767673"/>
          </a:xfrm>
        </p:spPr>
        <p:txBody>
          <a:bodyPr/>
          <a:lstStyle/>
          <a:p>
            <a:r>
              <a:rPr lang="en-US" sz="2600" dirty="0">
                <a:solidFill>
                  <a:srgbClr val="004990"/>
                </a:solidFill>
                <a:latin typeface="Calibri" panose="020F0502020204030204" pitchFamily="34" charset="0"/>
                <a:cs typeface="Calibri" panose="020F0502020204030204" pitchFamily="34" charset="0"/>
              </a:rPr>
              <a:t>Rests heavily on ESCAPE trial: </a:t>
            </a:r>
          </a:p>
          <a:p>
            <a:endParaRPr lang="en-US" sz="2000" dirty="0">
              <a:solidFill>
                <a:srgbClr val="004990"/>
              </a:solidFill>
              <a:latin typeface="Calibri" panose="020F0502020204030204" pitchFamily="34" charset="0"/>
              <a:cs typeface="Calibri" panose="020F0502020204030204" pitchFamily="34" charset="0"/>
            </a:endParaRPr>
          </a:p>
          <a:p>
            <a:pPr lvl="1"/>
            <a:r>
              <a:rPr lang="en-US" sz="2600" dirty="0">
                <a:solidFill>
                  <a:srgbClr val="004990"/>
                </a:solidFill>
                <a:latin typeface="Calibri" panose="020F0502020204030204" pitchFamily="34" charset="0"/>
                <a:cs typeface="Calibri" panose="020F0502020204030204" pitchFamily="34" charset="0"/>
              </a:rPr>
              <a:t>Probable benefit in slowing CKD progression, and reducing left ventricular hypertrophy, with no increased risk of adverse events. </a:t>
            </a:r>
          </a:p>
          <a:p>
            <a:pPr lvl="1"/>
            <a:endParaRPr lang="en-US" sz="2600" dirty="0">
              <a:solidFill>
                <a:srgbClr val="004990"/>
              </a:solidFill>
              <a:latin typeface="Calibri" panose="020F0502020204030204" pitchFamily="34" charset="0"/>
              <a:cs typeface="Calibri" panose="020F0502020204030204" pitchFamily="34" charset="0"/>
            </a:endParaRPr>
          </a:p>
          <a:p>
            <a:pPr lvl="1"/>
            <a:r>
              <a:rPr lang="en-US" sz="2600" dirty="0">
                <a:solidFill>
                  <a:srgbClr val="004990"/>
                </a:solidFill>
                <a:latin typeface="Calibri" panose="020F0502020204030204" pitchFamily="34" charset="0"/>
                <a:cs typeface="Calibri" panose="020F0502020204030204" pitchFamily="34" charset="0"/>
              </a:rPr>
              <a:t>Children with proteinuria may benefit more; risks may be higher in those with salt-wasting disease.</a:t>
            </a:r>
          </a:p>
          <a:p>
            <a:endParaRPr lang="en-US" sz="2600" dirty="0">
              <a:solidFill>
                <a:srgbClr val="004990"/>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4145EA8-1586-448A-9D6E-55AC43FBADBB}"/>
              </a:ext>
            </a:extLst>
          </p:cNvPr>
          <p:cNvSpPr>
            <a:spLocks noGrp="1"/>
          </p:cNvSpPr>
          <p:nvPr>
            <p:ph type="ctrTitle"/>
          </p:nvPr>
        </p:nvSpPr>
        <p:spPr>
          <a:xfrm>
            <a:off x="304799" y="278253"/>
            <a:ext cx="11887201"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Rationale for BP Target Recommendation in Children</a:t>
            </a:r>
          </a:p>
        </p:txBody>
      </p:sp>
      <p:sp>
        <p:nvSpPr>
          <p:cNvPr id="5" name="Rectangle 4">
            <a:extLst>
              <a:ext uri="{FF2B5EF4-FFF2-40B4-BE49-F238E27FC236}">
                <a16:creationId xmlns:a16="http://schemas.microsoft.com/office/drawing/2014/main" id="{3222E5E1-20E0-4621-8FDE-A256BE242B7C}"/>
              </a:ext>
            </a:extLst>
          </p:cNvPr>
          <p:cNvSpPr/>
          <p:nvPr/>
        </p:nvSpPr>
        <p:spPr>
          <a:xfrm>
            <a:off x="0" y="6579747"/>
            <a:ext cx="3981731" cy="276999"/>
          </a:xfrm>
          <a:prstGeom prst="rect">
            <a:avLst/>
          </a:prstGeom>
        </p:spPr>
        <p:txBody>
          <a:bodyPr wrap="none">
            <a:spAutoFit/>
          </a:bodyPr>
          <a:lstStyle/>
          <a:p>
            <a:r>
              <a:rPr lang="en-US" sz="1200" dirty="0">
                <a:solidFill>
                  <a:srgbClr val="004990"/>
                </a:solidFill>
              </a:rPr>
              <a:t>Escape Trial Study Group. NEJM 2009: 361: 1639-1650</a:t>
            </a:r>
          </a:p>
        </p:txBody>
      </p:sp>
    </p:spTree>
    <p:extLst>
      <p:ext uri="{BB962C8B-B14F-4D97-AF65-F5344CB8AC3E}">
        <p14:creationId xmlns:p14="http://schemas.microsoft.com/office/powerpoint/2010/main" val="986849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F813-027B-442E-B283-0721AC3557FB}"/>
              </a:ext>
            </a:extLst>
          </p:cNvPr>
          <p:cNvSpPr>
            <a:spLocks noGrp="1"/>
          </p:cNvSpPr>
          <p:nvPr>
            <p:ph type="ctrTitle"/>
          </p:nvPr>
        </p:nvSpPr>
        <p:spPr>
          <a:xfrm>
            <a:off x="304800" y="274399"/>
            <a:ext cx="11090676" cy="701731"/>
          </a:xfrm>
        </p:spPr>
        <p:txBody>
          <a:bodyPr/>
          <a:lstStyle/>
          <a:p>
            <a:r>
              <a:rPr lang="en-US" cap="small" dirty="0">
                <a:solidFill>
                  <a:srgbClr val="004990"/>
                </a:solidFill>
                <a:latin typeface="Calibri"/>
                <a:ea typeface="+mn-ea"/>
                <a:cs typeface="+mn-cs"/>
              </a:rPr>
              <a:t>Top 10 Key Takeaways for Clinicians</a:t>
            </a:r>
          </a:p>
        </p:txBody>
      </p:sp>
      <p:pic>
        <p:nvPicPr>
          <p:cNvPr id="5" name="Picture 4">
            <a:extLst>
              <a:ext uri="{FF2B5EF4-FFF2-40B4-BE49-F238E27FC236}">
                <a16:creationId xmlns:a16="http://schemas.microsoft.com/office/drawing/2014/main" id="{DF8151CC-E223-4715-B1E3-0E77BF9F3737}"/>
              </a:ext>
            </a:extLst>
          </p:cNvPr>
          <p:cNvPicPr>
            <a:picLocks noChangeAspect="1"/>
          </p:cNvPicPr>
          <p:nvPr/>
        </p:nvPicPr>
        <p:blipFill rotWithShape="1">
          <a:blip r:embed="rId2"/>
          <a:srcRect b="50306"/>
          <a:stretch/>
        </p:blipFill>
        <p:spPr>
          <a:xfrm>
            <a:off x="682323" y="1072728"/>
            <a:ext cx="5266273" cy="5076145"/>
          </a:xfrm>
          <a:prstGeom prst="rect">
            <a:avLst/>
          </a:prstGeom>
        </p:spPr>
      </p:pic>
      <p:pic>
        <p:nvPicPr>
          <p:cNvPr id="6" name="Picture 5">
            <a:extLst>
              <a:ext uri="{FF2B5EF4-FFF2-40B4-BE49-F238E27FC236}">
                <a16:creationId xmlns:a16="http://schemas.microsoft.com/office/drawing/2014/main" id="{946FAC86-ACC7-4F89-AD3E-9AA7936AE713}"/>
              </a:ext>
            </a:extLst>
          </p:cNvPr>
          <p:cNvPicPr>
            <a:picLocks noChangeAspect="1"/>
          </p:cNvPicPr>
          <p:nvPr/>
        </p:nvPicPr>
        <p:blipFill rotWithShape="1">
          <a:blip r:embed="rId2"/>
          <a:srcRect t="50306"/>
          <a:stretch/>
        </p:blipFill>
        <p:spPr>
          <a:xfrm>
            <a:off x="6444730" y="1072728"/>
            <a:ext cx="5266273" cy="5076145"/>
          </a:xfrm>
          <a:prstGeom prst="rect">
            <a:avLst/>
          </a:prstGeom>
        </p:spPr>
      </p:pic>
    </p:spTree>
    <p:extLst>
      <p:ext uri="{BB962C8B-B14F-4D97-AF65-F5344CB8AC3E}">
        <p14:creationId xmlns:p14="http://schemas.microsoft.com/office/powerpoint/2010/main" val="1785527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03951A-3CCB-4596-90C6-C2223AA3B6B3}"/>
              </a:ext>
            </a:extLst>
          </p:cNvPr>
          <p:cNvPicPr>
            <a:picLocks noChangeAspect="1"/>
          </p:cNvPicPr>
          <p:nvPr/>
        </p:nvPicPr>
        <p:blipFill>
          <a:blip r:embed="rId3"/>
          <a:stretch>
            <a:fillRect/>
          </a:stretch>
        </p:blipFill>
        <p:spPr>
          <a:xfrm>
            <a:off x="1724492" y="772129"/>
            <a:ext cx="8743015" cy="6085871"/>
          </a:xfrm>
          <a:prstGeom prst="rect">
            <a:avLst/>
          </a:prstGeom>
        </p:spPr>
      </p:pic>
      <p:sp>
        <p:nvSpPr>
          <p:cNvPr id="2" name="Title 1"/>
          <p:cNvSpPr>
            <a:spLocks noGrp="1"/>
          </p:cNvSpPr>
          <p:nvPr>
            <p:ph type="ctrTitle"/>
          </p:nvPr>
        </p:nvSpPr>
        <p:spPr>
          <a:xfrm>
            <a:off x="304800" y="272440"/>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Main Points of Controversy</a:t>
            </a:r>
          </a:p>
        </p:txBody>
      </p:sp>
      <p:sp>
        <p:nvSpPr>
          <p:cNvPr id="4" name="Subtitle 2"/>
          <p:cNvSpPr>
            <a:spLocks noGrp="1"/>
          </p:cNvSpPr>
          <p:nvPr>
            <p:ph type="subTitle" idx="1"/>
          </p:nvPr>
        </p:nvSpPr>
        <p:spPr>
          <a:xfrm>
            <a:off x="304800" y="1346709"/>
            <a:ext cx="11090676" cy="5230870"/>
          </a:xfrm>
          <a:prstGeom prst="rect">
            <a:avLst/>
          </a:prstGeom>
        </p:spPr>
        <p:txBody>
          <a:bodyPr/>
          <a:lstStyle>
            <a:lvl1pPr>
              <a:defRPr lang="en-GB" sz="2400" dirty="0">
                <a:solidFill>
                  <a:schemeClr val="tx2"/>
                </a:solidFill>
                <a:latin typeface="Calibri"/>
                <a:cs typeface="Calibri"/>
              </a:defRPr>
            </a:lvl1pPr>
          </a:lstStyle>
          <a:p>
            <a:pPr marL="0" indent="0">
              <a:lnSpc>
                <a:spcPct val="100000"/>
              </a:lnSpc>
              <a:spcBef>
                <a:spcPts val="0"/>
              </a:spcBef>
              <a:buNone/>
            </a:pPr>
            <a:endParaRPr lang="en-US" b="1" dirty="0"/>
          </a:p>
          <a:p>
            <a:pPr marL="0" indent="0">
              <a:lnSpc>
                <a:spcPct val="100000"/>
              </a:lnSpc>
              <a:spcBef>
                <a:spcPts val="0"/>
              </a:spcBef>
              <a:buNone/>
            </a:pPr>
            <a:endParaRPr lang="en-US" dirty="0"/>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1079008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3109"/>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Main Points of Controversy</a:t>
            </a:r>
          </a:p>
        </p:txBody>
      </p:sp>
      <p:sp>
        <p:nvSpPr>
          <p:cNvPr id="4" name="Subtitle 2"/>
          <p:cNvSpPr>
            <a:spLocks noGrp="1"/>
          </p:cNvSpPr>
          <p:nvPr>
            <p:ph type="subTitle" idx="1"/>
          </p:nvPr>
        </p:nvSpPr>
        <p:spPr>
          <a:xfrm>
            <a:off x="304800" y="1346709"/>
            <a:ext cx="11090676" cy="5230870"/>
          </a:xfrm>
          <a:prstGeom prst="rect">
            <a:avLst/>
          </a:prstGeom>
        </p:spPr>
        <p:txBody>
          <a:bodyPr/>
          <a:lstStyle>
            <a:lvl1pPr>
              <a:defRPr lang="en-GB" sz="2400" dirty="0">
                <a:solidFill>
                  <a:schemeClr val="tx2"/>
                </a:solidFill>
                <a:latin typeface="Calibri"/>
                <a:cs typeface="Calibri"/>
              </a:defRPr>
            </a:lvl1pPr>
          </a:lstStyle>
          <a:p>
            <a:pPr marL="0" indent="0">
              <a:lnSpc>
                <a:spcPct val="100000"/>
              </a:lnSpc>
              <a:spcBef>
                <a:spcPts val="0"/>
              </a:spcBef>
              <a:buNone/>
            </a:pPr>
            <a:endParaRPr lang="en-US" b="1" dirty="0"/>
          </a:p>
          <a:p>
            <a:pPr marL="0" indent="0">
              <a:lnSpc>
                <a:spcPct val="100000"/>
              </a:lnSpc>
              <a:spcBef>
                <a:spcPts val="0"/>
              </a:spcBef>
              <a:buNone/>
            </a:pPr>
            <a:endParaRPr lang="en-US" dirty="0"/>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pic>
        <p:nvPicPr>
          <p:cNvPr id="6" name="Picture 5">
            <a:extLst>
              <a:ext uri="{FF2B5EF4-FFF2-40B4-BE49-F238E27FC236}">
                <a16:creationId xmlns:a16="http://schemas.microsoft.com/office/drawing/2014/main" id="{1AECFEA0-2A6D-47A0-8949-5C73CF312A8A}"/>
              </a:ext>
            </a:extLst>
          </p:cNvPr>
          <p:cNvPicPr>
            <a:picLocks noChangeAspect="1"/>
          </p:cNvPicPr>
          <p:nvPr/>
        </p:nvPicPr>
        <p:blipFill>
          <a:blip r:embed="rId2"/>
          <a:stretch>
            <a:fillRect/>
          </a:stretch>
        </p:blipFill>
        <p:spPr>
          <a:xfrm>
            <a:off x="1753293" y="815554"/>
            <a:ext cx="8685413" cy="6014456"/>
          </a:xfrm>
          <a:prstGeom prst="rect">
            <a:avLst/>
          </a:prstGeom>
        </p:spPr>
      </p:pic>
    </p:spTree>
    <p:extLst>
      <p:ext uri="{BB962C8B-B14F-4D97-AF65-F5344CB8AC3E}">
        <p14:creationId xmlns:p14="http://schemas.microsoft.com/office/powerpoint/2010/main" val="266580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221"/>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Overall Summary</a:t>
            </a:r>
          </a:p>
        </p:txBody>
      </p:sp>
      <p:sp>
        <p:nvSpPr>
          <p:cNvPr id="4" name="Subtitle 2"/>
          <p:cNvSpPr>
            <a:spLocks noGrp="1"/>
          </p:cNvSpPr>
          <p:nvPr>
            <p:ph type="subTitle" idx="1"/>
          </p:nvPr>
        </p:nvSpPr>
        <p:spPr>
          <a:xfrm>
            <a:off x="304800" y="1346709"/>
            <a:ext cx="11090676" cy="5230870"/>
          </a:xfrm>
          <a:prstGeom prst="rect">
            <a:avLst/>
          </a:prstGeom>
        </p:spPr>
        <p:txBody>
          <a:bodyPr/>
          <a:lstStyle>
            <a:lvl1pPr>
              <a:defRPr lang="en-GB" sz="2400" dirty="0">
                <a:solidFill>
                  <a:schemeClr val="tx2"/>
                </a:solidFill>
                <a:latin typeface="Calibri"/>
                <a:cs typeface="Calibri"/>
              </a:defRPr>
            </a:lvl1pPr>
          </a:lstStyle>
          <a:p>
            <a:pPr marL="0" indent="0">
              <a:lnSpc>
                <a:spcPct val="100000"/>
              </a:lnSpc>
              <a:spcBef>
                <a:spcPts val="0"/>
              </a:spcBef>
              <a:buNone/>
            </a:pPr>
            <a:endParaRPr lang="en-US" b="1" dirty="0"/>
          </a:p>
          <a:p>
            <a:pPr marL="0" indent="0">
              <a:lnSpc>
                <a:spcPct val="100000"/>
              </a:lnSpc>
              <a:spcBef>
                <a:spcPts val="0"/>
              </a:spcBef>
              <a:buNone/>
            </a:pPr>
            <a:endParaRPr lang="en-US" dirty="0"/>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
        <p:nvSpPr>
          <p:cNvPr id="5" name="Subtitle 2">
            <a:extLst>
              <a:ext uri="{FF2B5EF4-FFF2-40B4-BE49-F238E27FC236}">
                <a16:creationId xmlns:a16="http://schemas.microsoft.com/office/drawing/2014/main" id="{2118747C-F2D9-4416-BFFB-58A1E2450450}"/>
              </a:ext>
            </a:extLst>
          </p:cNvPr>
          <p:cNvSpPr txBox="1">
            <a:spLocks/>
          </p:cNvSpPr>
          <p:nvPr/>
        </p:nvSpPr>
        <p:spPr>
          <a:xfrm>
            <a:off x="290513" y="967952"/>
            <a:ext cx="11582400" cy="5962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dirty="0">
                <a:solidFill>
                  <a:schemeClr val="tx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pPr>
            <a:r>
              <a:rPr lang="en-US" dirty="0"/>
              <a:t>Update to 2012 KDIGO guideline on BP Management in CKD</a:t>
            </a:r>
          </a:p>
          <a:p>
            <a:pPr marL="342900" indent="-342900">
              <a:lnSpc>
                <a:spcPct val="100000"/>
              </a:lnSpc>
              <a:spcBef>
                <a:spcPts val="0"/>
              </a:spcBef>
            </a:pPr>
            <a:endParaRPr lang="en-US" sz="1000" dirty="0"/>
          </a:p>
          <a:p>
            <a:pPr marL="342900" indent="-342900">
              <a:lnSpc>
                <a:spcPct val="100000"/>
              </a:lnSpc>
              <a:spcBef>
                <a:spcPts val="0"/>
              </a:spcBef>
            </a:pPr>
            <a:r>
              <a:rPr lang="en-US" sz="2200" dirty="0">
                <a:solidFill>
                  <a:schemeClr val="tx2"/>
                </a:solidFill>
                <a:latin typeface="Calibri"/>
                <a:cs typeface="Calibri"/>
              </a:rPr>
              <a:t>Provide recommendations and practice points on: </a:t>
            </a:r>
            <a:endParaRPr lang="en-US" sz="1600" dirty="0"/>
          </a:p>
          <a:p>
            <a:pPr marL="800100" lvl="1" indent="-342900">
              <a:lnSpc>
                <a:spcPct val="100000"/>
              </a:lnSpc>
              <a:spcBef>
                <a:spcPts val="0"/>
              </a:spcBef>
            </a:pPr>
            <a:r>
              <a:rPr lang="en-US" sz="2000" dirty="0">
                <a:solidFill>
                  <a:schemeClr val="tx2"/>
                </a:solidFill>
                <a:latin typeface="Calibri"/>
                <a:cs typeface="Calibri"/>
              </a:rPr>
              <a:t>BP measurement</a:t>
            </a:r>
          </a:p>
          <a:p>
            <a:pPr marL="800100" lvl="1" indent="-342900">
              <a:lnSpc>
                <a:spcPct val="100000"/>
              </a:lnSpc>
              <a:spcBef>
                <a:spcPts val="0"/>
              </a:spcBef>
            </a:pPr>
            <a:r>
              <a:rPr lang="en-US" sz="2000" dirty="0">
                <a:solidFill>
                  <a:schemeClr val="tx2"/>
                </a:solidFill>
                <a:latin typeface="Calibri"/>
                <a:cs typeface="Calibri"/>
              </a:rPr>
              <a:t>Lifestyle interventions for lowering BP in patients with CKD not receiving dialysis</a:t>
            </a:r>
          </a:p>
          <a:p>
            <a:pPr marL="800100" lvl="1" indent="-342900">
              <a:lnSpc>
                <a:spcPct val="100000"/>
              </a:lnSpc>
              <a:spcBef>
                <a:spcPts val="0"/>
              </a:spcBef>
            </a:pPr>
            <a:r>
              <a:rPr lang="en-US" sz="2000" dirty="0">
                <a:solidFill>
                  <a:schemeClr val="tx2"/>
                </a:solidFill>
                <a:latin typeface="Calibri"/>
                <a:cs typeface="Calibri"/>
              </a:rPr>
              <a:t>BP management in patients with CKD, with or without diabetes, not receiving dialysis; in kidney transplant recipients (CKD G1T-G5T); and in children in CKD</a:t>
            </a:r>
          </a:p>
          <a:p>
            <a:r>
              <a:rPr lang="en-US" sz="2000" dirty="0"/>
              <a:t>Standardized blood pressure measurement is consistent with large clinical trials with clinically important outcomes that used this measurement technique to define BP targets.</a:t>
            </a:r>
          </a:p>
          <a:p>
            <a:r>
              <a:rPr lang="en-US" sz="2000" dirty="0"/>
              <a:t>CKD patients with high BP should limit their salt intake and undertake moderate intensity physical activity.</a:t>
            </a:r>
          </a:p>
          <a:p>
            <a:r>
              <a:rPr lang="en-US" sz="2000" dirty="0"/>
              <a:t>CKD patients with high BP should be treated to a SBP target of &lt;120 mm Hg using </a:t>
            </a:r>
            <a:r>
              <a:rPr lang="en-US" sz="2000" b="1" i="1" u="sng" dirty="0"/>
              <a:t>standardized office BP measurement. Individualization is KEY!</a:t>
            </a:r>
            <a:endParaRPr lang="en-US" sz="2000" dirty="0"/>
          </a:p>
          <a:p>
            <a:r>
              <a:rPr lang="en-US" sz="2000" dirty="0" err="1">
                <a:latin typeface="Calibri" panose="020F0502020204030204" pitchFamily="34" charset="0"/>
                <a:cs typeface="Calibri" panose="020F0502020204030204" pitchFamily="34" charset="0"/>
              </a:rPr>
              <a:t>RASi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ACEi</a:t>
            </a:r>
            <a:r>
              <a:rPr lang="en-US" sz="2000" dirty="0">
                <a:latin typeface="Calibri" panose="020F0502020204030204" pitchFamily="34" charset="0"/>
                <a:cs typeface="Calibri" panose="020F0502020204030204" pitchFamily="34" charset="0"/>
              </a:rPr>
              <a:t> or ARB) should be used in patients with CKD and increased albuminuria, with or without diabetes. </a:t>
            </a:r>
            <a:r>
              <a:rPr lang="en-US" sz="2000" baseline="0" dirty="0">
                <a:latin typeface="Calibri" panose="020F0502020204030204" pitchFamily="34" charset="0"/>
                <a:cs typeface="Calibri" panose="020F0502020204030204" pitchFamily="34" charset="0"/>
              </a:rPr>
              <a:t>the recommendation and evidence in those with severely increased albuminuria and in diabetic patients with moderately increased albuminuria are particularly strong.</a:t>
            </a:r>
            <a:r>
              <a:rPr lang="en-US" sz="2000" dirty="0">
                <a:latin typeface="Calibri" panose="020F0502020204030204" pitchFamily="34" charset="0"/>
                <a:cs typeface="Calibri" panose="020F0502020204030204" pitchFamily="34" charset="0"/>
              </a:rPr>
              <a:t> </a:t>
            </a:r>
          </a:p>
          <a:p>
            <a:r>
              <a:rPr lang="en-US" sz="2000" dirty="0"/>
              <a:t>Kidney transplant recipients should be treated to a target of &lt;130/&lt;80 using standardized office BP measurement.</a:t>
            </a:r>
          </a:p>
          <a:p>
            <a:r>
              <a:rPr lang="en-US" sz="2000" dirty="0"/>
              <a:t>Children with CKD should be treated to lower 24h MAP by ABPM to ≤50</a:t>
            </a:r>
            <a:r>
              <a:rPr lang="en-US" sz="2000" baseline="30000" dirty="0"/>
              <a:t>th</a:t>
            </a:r>
            <a:r>
              <a:rPr lang="en-US" sz="2000" dirty="0"/>
              <a:t> percentile for age, sex, and height.</a:t>
            </a:r>
            <a:endParaRPr lang="en-US" dirty="0"/>
          </a:p>
        </p:txBody>
      </p:sp>
    </p:spTree>
    <p:extLst>
      <p:ext uri="{BB962C8B-B14F-4D97-AF65-F5344CB8AC3E}">
        <p14:creationId xmlns:p14="http://schemas.microsoft.com/office/powerpoint/2010/main" val="3396165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2440"/>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Central Illustration</a:t>
            </a:r>
          </a:p>
        </p:txBody>
      </p:sp>
      <p:sp>
        <p:nvSpPr>
          <p:cNvPr id="4" name="Subtitle 2"/>
          <p:cNvSpPr>
            <a:spLocks noGrp="1"/>
          </p:cNvSpPr>
          <p:nvPr>
            <p:ph type="subTitle" idx="1"/>
          </p:nvPr>
        </p:nvSpPr>
        <p:spPr>
          <a:xfrm>
            <a:off x="304800" y="1346709"/>
            <a:ext cx="11090676" cy="5230870"/>
          </a:xfrm>
          <a:prstGeom prst="rect">
            <a:avLst/>
          </a:prstGeom>
        </p:spPr>
        <p:txBody>
          <a:bodyPr/>
          <a:lstStyle>
            <a:lvl1pPr>
              <a:defRPr lang="en-GB" sz="2400" dirty="0">
                <a:solidFill>
                  <a:schemeClr val="tx2"/>
                </a:solidFill>
                <a:latin typeface="Calibri"/>
                <a:cs typeface="Calibri"/>
              </a:defRPr>
            </a:lvl1pPr>
          </a:lstStyle>
          <a:p>
            <a:pPr marL="0" indent="0">
              <a:lnSpc>
                <a:spcPct val="100000"/>
              </a:lnSpc>
              <a:spcBef>
                <a:spcPts val="0"/>
              </a:spcBef>
              <a:buNone/>
            </a:pPr>
            <a:endParaRPr lang="en-US" b="1" dirty="0"/>
          </a:p>
          <a:p>
            <a:pPr marL="0" indent="0">
              <a:lnSpc>
                <a:spcPct val="100000"/>
              </a:lnSpc>
              <a:spcBef>
                <a:spcPts val="0"/>
              </a:spcBef>
              <a:buNone/>
            </a:pPr>
            <a:endParaRPr lang="en-US" dirty="0"/>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pic>
        <p:nvPicPr>
          <p:cNvPr id="6" name="Picture 5">
            <a:extLst>
              <a:ext uri="{FF2B5EF4-FFF2-40B4-BE49-F238E27FC236}">
                <a16:creationId xmlns:a16="http://schemas.microsoft.com/office/drawing/2014/main" id="{80DA43A9-CAD0-4CF1-A4BF-8D5C50626FA4}"/>
              </a:ext>
            </a:extLst>
          </p:cNvPr>
          <p:cNvPicPr>
            <a:picLocks noChangeAspect="1"/>
          </p:cNvPicPr>
          <p:nvPr/>
        </p:nvPicPr>
        <p:blipFill rotWithShape="1">
          <a:blip r:embed="rId2"/>
          <a:srcRect t="1759"/>
          <a:stretch/>
        </p:blipFill>
        <p:spPr>
          <a:xfrm>
            <a:off x="2595224" y="1020755"/>
            <a:ext cx="7001552" cy="5837245"/>
          </a:xfrm>
          <a:prstGeom prst="rect">
            <a:avLst/>
          </a:prstGeom>
        </p:spPr>
      </p:pic>
    </p:spTree>
    <p:extLst>
      <p:ext uri="{BB962C8B-B14F-4D97-AF65-F5344CB8AC3E}">
        <p14:creationId xmlns:p14="http://schemas.microsoft.com/office/powerpoint/2010/main" val="2550606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145EA8-1586-448A-9D6E-55AC43FBADBB}"/>
              </a:ext>
            </a:extLst>
          </p:cNvPr>
          <p:cNvSpPr>
            <a:spLocks noGrp="1"/>
          </p:cNvSpPr>
          <p:nvPr>
            <p:ph type="ctrTitle"/>
          </p:nvPr>
        </p:nvSpPr>
        <p:spPr>
          <a:xfrm>
            <a:off x="304800" y="273969"/>
            <a:ext cx="11298195"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Potential</a:t>
            </a:r>
            <a:r>
              <a:rPr lang="en-GB" sz="4400" b="0" cap="small" dirty="0">
                <a:solidFill>
                  <a:srgbClr val="2C62A9"/>
                </a:solidFill>
                <a:latin typeface="Calibri"/>
                <a:ea typeface="+mn-ea"/>
                <a:cs typeface="+mn-cs"/>
              </a:rPr>
              <a:t> Implications</a:t>
            </a:r>
          </a:p>
        </p:txBody>
      </p:sp>
      <p:pic>
        <p:nvPicPr>
          <p:cNvPr id="7" name="Main graphic">
            <a:extLst>
              <a:ext uri="{FF2B5EF4-FFF2-40B4-BE49-F238E27FC236}">
                <a16:creationId xmlns:a16="http://schemas.microsoft.com/office/drawing/2014/main" id="{39CABBDC-61AF-420A-B189-309EAA6F1301}"/>
              </a:ext>
            </a:extLst>
          </p:cNvPr>
          <p:cNvPicPr/>
          <p:nvPr/>
        </p:nvPicPr>
        <p:blipFill>
          <a:blip r:embed="rId3"/>
          <a:stretch/>
        </p:blipFill>
        <p:spPr>
          <a:xfrm>
            <a:off x="867507" y="905361"/>
            <a:ext cx="10456985" cy="5882300"/>
          </a:xfrm>
          <a:prstGeom prst="rect">
            <a:avLst/>
          </a:prstGeom>
          <a:ln>
            <a:noFill/>
          </a:ln>
        </p:spPr>
      </p:pic>
      <p:sp>
        <p:nvSpPr>
          <p:cNvPr id="5" name="Rectangle 4">
            <a:extLst>
              <a:ext uri="{FF2B5EF4-FFF2-40B4-BE49-F238E27FC236}">
                <a16:creationId xmlns:a16="http://schemas.microsoft.com/office/drawing/2014/main" id="{3222E5E1-20E0-4621-8FDE-A256BE242B7C}"/>
              </a:ext>
            </a:extLst>
          </p:cNvPr>
          <p:cNvSpPr/>
          <p:nvPr/>
        </p:nvSpPr>
        <p:spPr>
          <a:xfrm>
            <a:off x="-65314" y="6649161"/>
            <a:ext cx="4650184" cy="276999"/>
          </a:xfrm>
          <a:prstGeom prst="rect">
            <a:avLst/>
          </a:prstGeom>
        </p:spPr>
        <p:txBody>
          <a:bodyPr wrap="none">
            <a:spAutoFit/>
          </a:bodyPr>
          <a:lstStyle/>
          <a:p>
            <a:r>
              <a:rPr lang="en-US" sz="1200" dirty="0">
                <a:solidFill>
                  <a:srgbClr val="004990"/>
                </a:solidFill>
                <a:latin typeface="Calibri" panose="020F0502020204030204" pitchFamily="34" charset="0"/>
                <a:cs typeface="Calibri" panose="020F0502020204030204" pitchFamily="34" charset="0"/>
              </a:rPr>
              <a:t>Kidney International 2021 99686-695DOI: (10.1016/j.kint.2020.12.019) </a:t>
            </a:r>
          </a:p>
        </p:txBody>
      </p:sp>
    </p:spTree>
    <p:extLst>
      <p:ext uri="{BB962C8B-B14F-4D97-AF65-F5344CB8AC3E}">
        <p14:creationId xmlns:p14="http://schemas.microsoft.com/office/powerpoint/2010/main" val="410315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4069"/>
            <a:ext cx="11090676" cy="701731"/>
          </a:xfrm>
          <a:prstGeom prst="rect">
            <a:avLst/>
          </a:prstGeom>
          <a:noFill/>
        </p:spPr>
        <p:txBody>
          <a:bodyPr wrap="square" anchor="b">
            <a:spAutoFit/>
          </a:bodyPr>
          <a:lstStyle/>
          <a:p>
            <a:pPr>
              <a:spcBef>
                <a:spcPts val="0"/>
              </a:spcBef>
            </a:pPr>
            <a:r>
              <a:rPr lang="en-GB" sz="4400" b="0" cap="small" dirty="0">
                <a:solidFill>
                  <a:srgbClr val="004990"/>
                </a:solidFill>
                <a:latin typeface="Calibri"/>
                <a:ea typeface="+mn-ea"/>
                <a:cs typeface="+mn-cs"/>
              </a:rPr>
              <a:t>KDIGO 2012 Guideline: The Beginning</a:t>
            </a:r>
          </a:p>
        </p:txBody>
      </p:sp>
      <p:sp>
        <p:nvSpPr>
          <p:cNvPr id="4" name="Subtitle 2"/>
          <p:cNvSpPr>
            <a:spLocks noGrp="1"/>
          </p:cNvSpPr>
          <p:nvPr>
            <p:ph type="subTitle" idx="1"/>
          </p:nvPr>
        </p:nvSpPr>
        <p:spPr>
          <a:xfrm>
            <a:off x="304800" y="1062888"/>
            <a:ext cx="11582400"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endParaRPr lang="en-GB" sz="2000"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pic>
        <p:nvPicPr>
          <p:cNvPr id="6" name="Picture 5">
            <a:extLst>
              <a:ext uri="{FF2B5EF4-FFF2-40B4-BE49-F238E27FC236}">
                <a16:creationId xmlns:a16="http://schemas.microsoft.com/office/drawing/2014/main" id="{0F2B1D45-284D-445A-9E9F-24979B60C32D}"/>
              </a:ext>
            </a:extLst>
          </p:cNvPr>
          <p:cNvPicPr>
            <a:picLocks noChangeAspect="1"/>
          </p:cNvPicPr>
          <p:nvPr/>
        </p:nvPicPr>
        <p:blipFill>
          <a:blip r:embed="rId2"/>
          <a:stretch>
            <a:fillRect/>
          </a:stretch>
        </p:blipFill>
        <p:spPr>
          <a:xfrm>
            <a:off x="2189932" y="1408169"/>
            <a:ext cx="7812135" cy="4812631"/>
          </a:xfrm>
          <a:prstGeom prst="rect">
            <a:avLst/>
          </a:prstGeom>
        </p:spPr>
      </p:pic>
    </p:spTree>
    <p:extLst>
      <p:ext uri="{BB962C8B-B14F-4D97-AF65-F5344CB8AC3E}">
        <p14:creationId xmlns:p14="http://schemas.microsoft.com/office/powerpoint/2010/main" val="3066687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3109"/>
            <a:ext cx="11553826" cy="701731"/>
          </a:xfrm>
          <a:prstGeom prst="rect">
            <a:avLst/>
          </a:prstGeom>
          <a:noFill/>
        </p:spPr>
        <p:txBody>
          <a:bodyPr wrap="square" anchor="b">
            <a:spAutoFit/>
          </a:bodyPr>
          <a:lstStyle/>
          <a:p>
            <a:pPr>
              <a:spcBef>
                <a:spcPts val="0"/>
              </a:spcBef>
            </a:pPr>
            <a:r>
              <a:rPr lang="en-GB" b="0" cap="small" dirty="0">
                <a:solidFill>
                  <a:srgbClr val="004990"/>
                </a:solidFill>
                <a:latin typeface="Calibri"/>
                <a:ea typeface="+mn-ea"/>
                <a:cs typeface="+mn-cs"/>
              </a:rPr>
              <a:t>Question and Answer</a:t>
            </a:r>
          </a:p>
        </p:txBody>
      </p:sp>
      <p:sp>
        <p:nvSpPr>
          <p:cNvPr id="4" name="Subtitle 2"/>
          <p:cNvSpPr>
            <a:spLocks noGrp="1"/>
          </p:cNvSpPr>
          <p:nvPr>
            <p:ph type="subTitle" idx="1"/>
          </p:nvPr>
        </p:nvSpPr>
        <p:spPr>
          <a:xfrm>
            <a:off x="304800" y="1346709"/>
            <a:ext cx="11090676" cy="5230870"/>
          </a:xfrm>
          <a:prstGeom prst="rect">
            <a:avLst/>
          </a:prstGeom>
        </p:spPr>
        <p:txBody>
          <a:bodyPr/>
          <a:lstStyle>
            <a:lvl1pPr>
              <a:defRPr lang="en-GB" sz="2400" dirty="0">
                <a:solidFill>
                  <a:schemeClr val="tx2"/>
                </a:solidFill>
                <a:latin typeface="Calibri"/>
                <a:cs typeface="Calibri"/>
              </a:defRPr>
            </a:lvl1pPr>
          </a:lstStyle>
          <a:p>
            <a:pPr marL="0" indent="0">
              <a:lnSpc>
                <a:spcPct val="100000"/>
              </a:lnSpc>
              <a:spcBef>
                <a:spcPts val="0"/>
              </a:spcBef>
              <a:buNone/>
            </a:pPr>
            <a:endParaRPr lang="en-US" b="1" dirty="0"/>
          </a:p>
          <a:p>
            <a:pPr marL="0" indent="0">
              <a:lnSpc>
                <a:spcPct val="100000"/>
              </a:lnSpc>
              <a:spcBef>
                <a:spcPts val="0"/>
              </a:spcBef>
              <a:buNone/>
            </a:pPr>
            <a:endParaRPr lang="en-US" dirty="0"/>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285392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ctrTitle"/>
          </p:nvPr>
        </p:nvSpPr>
        <p:spPr>
          <a:xfrm>
            <a:off x="304800" y="257294"/>
            <a:ext cx="11090676" cy="7017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C62A9"/>
              </a:buClr>
              <a:buSzPts val="4400"/>
              <a:buFont typeface="Calibri"/>
              <a:buNone/>
            </a:pPr>
            <a:r>
              <a:rPr lang="en-US" cap="small" dirty="0">
                <a:solidFill>
                  <a:srgbClr val="004990"/>
                </a:solidFill>
                <a:latin typeface="Calibri" panose="020F0502020204030204" pitchFamily="34" charset="0"/>
                <a:cs typeface="Calibri" panose="020F0502020204030204" pitchFamily="34" charset="0"/>
                <a:sym typeface="Calibri"/>
              </a:rPr>
              <a:t>Scope of the Clinical Practice Guideline</a:t>
            </a:r>
            <a:endParaRPr sz="4400" b="0" cap="small" dirty="0">
              <a:solidFill>
                <a:srgbClr val="004990"/>
              </a:solidFill>
              <a:latin typeface="Calibri" panose="020F0502020204030204" pitchFamily="34" charset="0"/>
              <a:cs typeface="Calibri" panose="020F0502020204030204" pitchFamily="34" charset="0"/>
              <a:sym typeface="Calibri"/>
            </a:endParaRPr>
          </a:p>
        </p:txBody>
      </p:sp>
      <p:sp>
        <p:nvSpPr>
          <p:cNvPr id="171" name="Google Shape;171;p18"/>
          <p:cNvSpPr txBox="1">
            <a:spLocks noGrp="1"/>
          </p:cNvSpPr>
          <p:nvPr>
            <p:ph type="subTitle" idx="1"/>
          </p:nvPr>
        </p:nvSpPr>
        <p:spPr>
          <a:xfrm>
            <a:off x="304800" y="960250"/>
            <a:ext cx="5610225" cy="54180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200"/>
              <a:buFont typeface="Arial"/>
              <a:buNone/>
            </a:pPr>
            <a:r>
              <a:rPr lang="en-US" sz="2800" b="1" i="0" u="none" strike="noStrike" cap="none" dirty="0">
                <a:solidFill>
                  <a:srgbClr val="004990"/>
                </a:solidFill>
                <a:latin typeface="Calibri" panose="020F0502020204030204" pitchFamily="34" charset="0"/>
                <a:cs typeface="Calibri" panose="020F0502020204030204" pitchFamily="34" charset="0"/>
                <a:sym typeface="Calibri"/>
              </a:rPr>
              <a:t>Include:</a:t>
            </a:r>
            <a:endParaRPr sz="2000" dirty="0">
              <a:solidFill>
                <a:srgbClr val="004990"/>
              </a:solidFill>
              <a:latin typeface="Calibri" panose="020F0502020204030204" pitchFamily="34" charset="0"/>
              <a:cs typeface="Calibri" panose="020F0502020204030204" pitchFamily="34" charset="0"/>
            </a:endParaRPr>
          </a:p>
          <a:p>
            <a:pPr marL="228600" marR="0" lvl="0" indent="-228600" algn="l" rtl="0">
              <a:lnSpc>
                <a:spcPct val="100000"/>
              </a:lnSpc>
              <a:spcBef>
                <a:spcPts val="0"/>
              </a:spcBef>
              <a:spcAft>
                <a:spcPts val="0"/>
              </a:spcAft>
              <a:buClr>
                <a:schemeClr val="dk2"/>
              </a:buClr>
              <a:buSzPts val="3200"/>
              <a:buFont typeface="Arial"/>
              <a:buChar char="•"/>
            </a:pPr>
            <a:r>
              <a:rPr lang="en-US" sz="2800" dirty="0">
                <a:solidFill>
                  <a:srgbClr val="004990"/>
                </a:solidFill>
                <a:latin typeface="Calibri" panose="020F0502020204030204" pitchFamily="34" charset="0"/>
                <a:cs typeface="Calibri" panose="020F0502020204030204" pitchFamily="34" charset="0"/>
                <a:sym typeface="Calibri"/>
              </a:rPr>
              <a:t>Patients, adults and children, with CKD not receiving dialysis</a:t>
            </a:r>
          </a:p>
          <a:p>
            <a:pPr marL="228600" marR="0" lvl="0" indent="-114300" algn="l" rtl="0">
              <a:lnSpc>
                <a:spcPct val="100000"/>
              </a:lnSpc>
              <a:spcBef>
                <a:spcPts val="0"/>
              </a:spcBef>
              <a:spcAft>
                <a:spcPts val="0"/>
              </a:spcAft>
              <a:buClr>
                <a:schemeClr val="dk2"/>
              </a:buClr>
              <a:buSzPts val="1800"/>
              <a:buFont typeface="Arial"/>
              <a:buNone/>
            </a:pPr>
            <a:endParaRPr sz="1600" b="0" i="0" u="none" strike="noStrike" cap="none" dirty="0">
              <a:solidFill>
                <a:srgbClr val="004990"/>
              </a:solidFill>
              <a:latin typeface="Calibri" panose="020F0502020204030204" pitchFamily="34" charset="0"/>
              <a:cs typeface="Calibri" panose="020F0502020204030204" pitchFamily="34" charset="0"/>
              <a:sym typeface="Calibri"/>
            </a:endParaRPr>
          </a:p>
          <a:p>
            <a:pPr marL="228600" marR="0" lvl="0" indent="-228600" algn="l" rtl="0">
              <a:lnSpc>
                <a:spcPct val="100000"/>
              </a:lnSpc>
              <a:spcBef>
                <a:spcPts val="0"/>
              </a:spcBef>
              <a:spcAft>
                <a:spcPts val="0"/>
              </a:spcAft>
              <a:buClr>
                <a:schemeClr val="dk2"/>
              </a:buClr>
              <a:buSzPts val="3200"/>
              <a:buFont typeface="Arial"/>
              <a:buChar char="•"/>
            </a:pPr>
            <a:r>
              <a:rPr lang="en-US" sz="2800" b="0" i="0" u="none" strike="noStrike" cap="none" dirty="0">
                <a:solidFill>
                  <a:srgbClr val="004990"/>
                </a:solidFill>
                <a:latin typeface="Calibri" panose="020F0502020204030204" pitchFamily="34" charset="0"/>
                <a:cs typeface="Calibri" panose="020F0502020204030204" pitchFamily="34" charset="0"/>
                <a:sym typeface="Calibri"/>
              </a:rPr>
              <a:t>All CKD not receiving dialysis</a:t>
            </a:r>
            <a:endParaRPr sz="2000" dirty="0">
              <a:solidFill>
                <a:srgbClr val="004990"/>
              </a:solidFill>
              <a:latin typeface="Calibri" panose="020F0502020204030204" pitchFamily="34" charset="0"/>
              <a:cs typeface="Calibri" panose="020F0502020204030204" pitchFamily="34" charset="0"/>
            </a:endParaRPr>
          </a:p>
          <a:p>
            <a:pPr marL="685800" marR="0" lvl="1" indent="-228600" algn="l" rtl="0">
              <a:lnSpc>
                <a:spcPct val="100000"/>
              </a:lnSpc>
              <a:spcBef>
                <a:spcPts val="0"/>
              </a:spcBef>
              <a:spcAft>
                <a:spcPts val="0"/>
              </a:spcAft>
              <a:buClr>
                <a:schemeClr val="dk2"/>
              </a:buClr>
              <a:buSzPts val="2800"/>
              <a:buFont typeface="Arial"/>
              <a:buChar char="•"/>
            </a:pPr>
            <a:r>
              <a:rPr lang="en-US"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Kidney transplant recipients</a:t>
            </a:r>
            <a:endParaRPr dirty="0">
              <a:solidFill>
                <a:srgbClr val="004990"/>
              </a:solidFill>
              <a:latin typeface="Calibri" panose="020F0502020204030204" pitchFamily="34" charset="0"/>
              <a:ea typeface="Malgun Gothic" panose="020B0503020000020004" pitchFamily="34" charset="-127"/>
              <a:cs typeface="Calibri" panose="020F0502020204030204" pitchFamily="34" charset="0"/>
            </a:endParaRPr>
          </a:p>
          <a:p>
            <a:pPr marL="685800" marR="0" lvl="1" indent="-114300" algn="l" rtl="0">
              <a:lnSpc>
                <a:spcPct val="100000"/>
              </a:lnSpc>
              <a:spcBef>
                <a:spcPts val="0"/>
              </a:spcBef>
              <a:spcAft>
                <a:spcPts val="0"/>
              </a:spcAft>
              <a:buClr>
                <a:schemeClr val="dk1"/>
              </a:buClr>
              <a:buSzPts val="1800"/>
              <a:buFont typeface="Arial"/>
              <a:buNone/>
            </a:pPr>
            <a:endParaRPr sz="1600"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endParaRPr>
          </a:p>
          <a:p>
            <a:pPr marL="228600" marR="0" lvl="0" indent="-228600" algn="l" rtl="0">
              <a:lnSpc>
                <a:spcPct val="100000"/>
              </a:lnSpc>
              <a:spcBef>
                <a:spcPts val="0"/>
              </a:spcBef>
              <a:spcAft>
                <a:spcPts val="0"/>
              </a:spcAft>
              <a:buClr>
                <a:schemeClr val="dk2"/>
              </a:buClr>
              <a:buSzPts val="3200"/>
              <a:buFont typeface="Arial"/>
              <a:buChar char="•"/>
            </a:pPr>
            <a:r>
              <a:rPr lang="en-US" sz="2800" b="0" i="0" u="none" strike="noStrike" cap="none" dirty="0">
                <a:solidFill>
                  <a:srgbClr val="004990"/>
                </a:solidFill>
                <a:latin typeface="Calibri" panose="020F0502020204030204" pitchFamily="34" charset="0"/>
                <a:cs typeface="Calibri" panose="020F0502020204030204" pitchFamily="34" charset="0"/>
                <a:sym typeface="Calibri"/>
              </a:rPr>
              <a:t>BP measurement techniques</a:t>
            </a:r>
          </a:p>
          <a:p>
            <a:pPr marL="228600" marR="0" lvl="0" indent="-228600" algn="l" rtl="0">
              <a:lnSpc>
                <a:spcPct val="100000"/>
              </a:lnSpc>
              <a:spcBef>
                <a:spcPts val="0"/>
              </a:spcBef>
              <a:spcAft>
                <a:spcPts val="0"/>
              </a:spcAft>
              <a:buClr>
                <a:schemeClr val="dk2"/>
              </a:buClr>
              <a:buSzPts val="3200"/>
              <a:buFont typeface="Arial"/>
              <a:buChar char="•"/>
            </a:pPr>
            <a:endParaRPr lang="en-US" sz="1600" b="0" i="0" u="none" strike="noStrike" cap="none" dirty="0">
              <a:solidFill>
                <a:srgbClr val="004990"/>
              </a:solidFill>
              <a:latin typeface="Calibri" panose="020F0502020204030204" pitchFamily="34" charset="0"/>
              <a:cs typeface="Calibri" panose="020F0502020204030204" pitchFamily="34" charset="0"/>
              <a:sym typeface="Calibri"/>
            </a:endParaRPr>
          </a:p>
          <a:p>
            <a:pPr marL="228600" marR="0" lvl="0" indent="-228600" algn="l" rtl="0">
              <a:lnSpc>
                <a:spcPct val="100000"/>
              </a:lnSpc>
              <a:spcBef>
                <a:spcPts val="0"/>
              </a:spcBef>
              <a:spcAft>
                <a:spcPts val="0"/>
              </a:spcAft>
              <a:buClr>
                <a:schemeClr val="dk2"/>
              </a:buClr>
              <a:buSzPts val="3200"/>
              <a:buFont typeface="Arial"/>
              <a:buChar char="•"/>
            </a:pPr>
            <a:r>
              <a:rPr lang="en-US" sz="2800" b="0" i="0" u="none" strike="noStrike" cap="none" dirty="0">
                <a:solidFill>
                  <a:srgbClr val="004990"/>
                </a:solidFill>
                <a:latin typeface="Calibri" panose="020F0502020204030204" pitchFamily="34" charset="0"/>
                <a:cs typeface="Calibri" panose="020F0502020204030204" pitchFamily="34" charset="0"/>
                <a:sym typeface="Calibri"/>
              </a:rPr>
              <a:t>Interventions addressed with rigorous data (RCTs)</a:t>
            </a:r>
            <a:endParaRPr sz="2000" dirty="0">
              <a:solidFill>
                <a:srgbClr val="004990"/>
              </a:solidFill>
              <a:latin typeface="Calibri" panose="020F0502020204030204" pitchFamily="34" charset="0"/>
              <a:cs typeface="Calibri" panose="020F0502020204030204" pitchFamily="34" charset="0"/>
            </a:endParaRPr>
          </a:p>
          <a:p>
            <a:pPr marL="685800" marR="0" lvl="1" indent="-228600" algn="l" rtl="0">
              <a:lnSpc>
                <a:spcPct val="100000"/>
              </a:lnSpc>
              <a:spcBef>
                <a:spcPts val="0"/>
              </a:spcBef>
              <a:spcAft>
                <a:spcPts val="0"/>
              </a:spcAft>
              <a:buClr>
                <a:schemeClr val="dk2"/>
              </a:buClr>
              <a:buSzPts val="2800"/>
              <a:buFont typeface="Arial"/>
              <a:buChar char="•"/>
            </a:pPr>
            <a:r>
              <a:rPr lang="en-US"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Lifestyle</a:t>
            </a:r>
          </a:p>
          <a:p>
            <a:pPr marL="685800" marR="0" lvl="1" indent="-228600" algn="l" rtl="0">
              <a:lnSpc>
                <a:spcPct val="100000"/>
              </a:lnSpc>
              <a:spcBef>
                <a:spcPts val="0"/>
              </a:spcBef>
              <a:spcAft>
                <a:spcPts val="0"/>
              </a:spcAft>
              <a:buClr>
                <a:schemeClr val="dk2"/>
              </a:buClr>
              <a:buSzPts val="2800"/>
              <a:buFont typeface="Arial"/>
              <a:buChar char="•"/>
            </a:pPr>
            <a:r>
              <a:rPr lang="en-US"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Targets</a:t>
            </a:r>
            <a:endParaRPr dirty="0">
              <a:solidFill>
                <a:srgbClr val="004990"/>
              </a:solidFill>
              <a:latin typeface="Calibri" panose="020F0502020204030204" pitchFamily="34" charset="0"/>
              <a:ea typeface="Malgun Gothic" panose="020B0503020000020004" pitchFamily="34" charset="-127"/>
              <a:cs typeface="Calibri" panose="020F0502020204030204" pitchFamily="34" charset="0"/>
            </a:endParaRPr>
          </a:p>
          <a:p>
            <a:pPr marL="685800" marR="0" lvl="1" indent="-228600" algn="l" rtl="0">
              <a:lnSpc>
                <a:spcPct val="100000"/>
              </a:lnSpc>
              <a:spcBef>
                <a:spcPts val="0"/>
              </a:spcBef>
              <a:spcAft>
                <a:spcPts val="0"/>
              </a:spcAft>
              <a:buClr>
                <a:schemeClr val="dk2"/>
              </a:buClr>
              <a:buSzPts val="2800"/>
              <a:buFont typeface="Arial"/>
              <a:buChar char="•"/>
            </a:pPr>
            <a:r>
              <a:rPr lang="en-US" b="0" i="0" u="none" strike="noStrike" cap="none" dirty="0">
                <a:solidFill>
                  <a:srgbClr val="004990"/>
                </a:solidFill>
                <a:latin typeface="Calibri" panose="020F0502020204030204" pitchFamily="34" charset="0"/>
                <a:ea typeface="Malgun Gothic" panose="020B0503020000020004" pitchFamily="34" charset="-127"/>
                <a:cs typeface="Calibri" panose="020F0502020204030204" pitchFamily="34" charset="0"/>
                <a:sym typeface="Calibri"/>
              </a:rPr>
              <a:t>Pharmacotherapy</a:t>
            </a:r>
            <a:endParaRPr dirty="0">
              <a:solidFill>
                <a:srgbClr val="004990"/>
              </a:solidFill>
              <a:latin typeface="Calibri" panose="020F0502020204030204" pitchFamily="34" charset="0"/>
              <a:ea typeface="Malgun Gothic" panose="020B0503020000020004" pitchFamily="34" charset="-127"/>
              <a:cs typeface="Calibri" panose="020F0502020204030204" pitchFamily="34" charset="0"/>
            </a:endParaRPr>
          </a:p>
        </p:txBody>
      </p:sp>
      <p:sp>
        <p:nvSpPr>
          <p:cNvPr id="172" name="Google Shape;172;p18"/>
          <p:cNvSpPr txBox="1"/>
          <p:nvPr/>
        </p:nvSpPr>
        <p:spPr>
          <a:xfrm>
            <a:off x="5850138" y="958222"/>
            <a:ext cx="6019799" cy="5418072"/>
          </a:xfrm>
          <a:prstGeom prst="rect">
            <a:avLst/>
          </a:prstGeom>
          <a:noFill/>
          <a:ln>
            <a:noFill/>
          </a:ln>
        </p:spPr>
        <p:txBody>
          <a:bodyPr spcFirstLastPara="1" wrap="square" lIns="91425" tIns="45700" rIns="91425" bIns="45700" anchor="t" anchorCtr="0">
            <a:noAutofit/>
          </a:bodyPr>
          <a:lstStyle>
            <a:lvl1pPr marR="0" lvl="0" indent="0">
              <a:lnSpc>
                <a:spcPct val="100000"/>
              </a:lnSpc>
              <a:spcBef>
                <a:spcPts val="0"/>
              </a:spcBef>
              <a:spcAft>
                <a:spcPts val="0"/>
              </a:spcAft>
              <a:buClr>
                <a:schemeClr val="dk2"/>
              </a:buClr>
              <a:buSzPts val="3200"/>
              <a:buFont typeface="Arial"/>
              <a:buNone/>
              <a:defRPr lang="en-GB" sz="3200" b="1" i="0" u="none" strike="noStrike" cap="none" dirty="0">
                <a:solidFill>
                  <a:schemeClr val="dk2"/>
                </a:solidFill>
                <a:latin typeface="Calibri"/>
                <a:cs typeface="Calibri"/>
              </a:defRPr>
            </a:lvl1pPr>
            <a:lvl2pPr marL="685800" marR="0" lvl="1" indent="-22860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Malgun Gothic" panose="020B0503020000020004" pitchFamily="34" charset="-127"/>
                <a:ea typeface="Malgun Gothic" panose="020B0503020000020004" pitchFamily="34" charset="-127"/>
                <a:cs typeface="Calibri"/>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800" dirty="0">
                <a:solidFill>
                  <a:srgbClr val="004990"/>
                </a:solidFill>
                <a:latin typeface="Calibri" panose="020F0502020204030204" pitchFamily="34" charset="0"/>
                <a:cs typeface="Calibri" panose="020F0502020204030204" pitchFamily="34" charset="0"/>
                <a:sym typeface="Calibri"/>
              </a:rPr>
              <a:t>Exclude:</a:t>
            </a:r>
            <a:endParaRPr sz="2800" dirty="0">
              <a:solidFill>
                <a:srgbClr val="004990"/>
              </a:solidFill>
              <a:latin typeface="Calibri" panose="020F0502020204030204" pitchFamily="34" charset="0"/>
              <a:cs typeface="Calibri" panose="020F0502020204030204" pitchFamily="34" charset="0"/>
              <a:sym typeface="Arial"/>
            </a:endParaRPr>
          </a:p>
          <a:p>
            <a:pPr marL="228600" indent="-228600">
              <a:buFont typeface="Arial"/>
              <a:buChar char="•"/>
            </a:pPr>
            <a:r>
              <a:rPr lang="en-US" sz="2800" b="0" dirty="0">
                <a:solidFill>
                  <a:srgbClr val="004990"/>
                </a:solidFill>
                <a:latin typeface="Calibri" panose="020F0502020204030204" pitchFamily="34" charset="0"/>
                <a:cs typeface="Calibri" panose="020F0502020204030204" pitchFamily="34" charset="0"/>
                <a:sym typeface="Calibri"/>
              </a:rPr>
              <a:t>Dialysis patients</a:t>
            </a:r>
          </a:p>
          <a:p>
            <a:endParaRPr lang="en-US" sz="2400" dirty="0">
              <a:solidFill>
                <a:srgbClr val="004990"/>
              </a:solidFill>
              <a:latin typeface="Calibri" panose="020F0502020204030204" pitchFamily="34" charset="0"/>
              <a:cs typeface="Calibri" panose="020F0502020204030204" pitchFamily="34" charset="0"/>
              <a:sym typeface="Calibri"/>
            </a:endParaRPr>
          </a:p>
          <a:p>
            <a:endParaRPr lang="en-US" sz="1600" dirty="0">
              <a:solidFill>
                <a:srgbClr val="004990"/>
              </a:solidFill>
              <a:latin typeface="Calibri" panose="020F0502020204030204" pitchFamily="34" charset="0"/>
              <a:cs typeface="Calibri" panose="020F0502020204030204" pitchFamily="34" charset="0"/>
              <a:sym typeface="Calibri"/>
            </a:endParaRPr>
          </a:p>
          <a:p>
            <a:pPr marL="228600" indent="-228600">
              <a:buFont typeface="Arial"/>
              <a:buChar char="•"/>
            </a:pPr>
            <a:r>
              <a:rPr lang="en-US" sz="2800" b="0" dirty="0">
                <a:solidFill>
                  <a:srgbClr val="004990"/>
                </a:solidFill>
                <a:latin typeface="Calibri" panose="020F0502020204030204" pitchFamily="34" charset="0"/>
                <a:cs typeface="Calibri" panose="020F0502020204030204" pitchFamily="34" charset="0"/>
                <a:sym typeface="Calibri"/>
              </a:rPr>
              <a:t>Interventions covered elsewhere</a:t>
            </a:r>
            <a:endParaRPr lang="en-GB" sz="2800" b="0" dirty="0">
              <a:solidFill>
                <a:srgbClr val="004990"/>
              </a:solidFill>
              <a:latin typeface="Calibri" panose="020F0502020204030204" pitchFamily="34" charset="0"/>
              <a:cs typeface="Calibri" panose="020F0502020204030204" pitchFamily="34" charset="0"/>
              <a:sym typeface="Arial"/>
            </a:endParaRPr>
          </a:p>
          <a:p>
            <a:pPr lvl="1"/>
            <a:r>
              <a:rPr lang="en-US" sz="2400" dirty="0">
                <a:solidFill>
                  <a:srgbClr val="004990"/>
                </a:solidFill>
                <a:latin typeface="Calibri" panose="020F0502020204030204" pitchFamily="34" charset="0"/>
                <a:cs typeface="Calibri" panose="020F0502020204030204" pitchFamily="34" charset="0"/>
                <a:sym typeface="Calibri"/>
              </a:rPr>
              <a:t>For example, lipids and BP in patients receiving dialysis</a:t>
            </a:r>
          </a:p>
          <a:p>
            <a:pPr lvl="1"/>
            <a:endParaRPr lang="en-US" sz="2400" dirty="0">
              <a:solidFill>
                <a:srgbClr val="004990"/>
              </a:solidFill>
              <a:latin typeface="Calibri" panose="020F0502020204030204" pitchFamily="34" charset="0"/>
              <a:cs typeface="Calibri" panose="020F0502020204030204" pitchFamily="34" charset="0"/>
              <a:sym typeface="Calibri"/>
            </a:endParaRPr>
          </a:p>
          <a:p>
            <a:pPr marL="228600" indent="-228600">
              <a:buFont typeface="Arial"/>
              <a:buChar char="•"/>
            </a:pPr>
            <a:endParaRPr lang="en-US" sz="1600" b="0" dirty="0">
              <a:solidFill>
                <a:srgbClr val="004990"/>
              </a:solidFill>
              <a:latin typeface="Calibri" panose="020F0502020204030204" pitchFamily="34" charset="0"/>
              <a:cs typeface="Calibri" panose="020F0502020204030204" pitchFamily="34" charset="0"/>
              <a:sym typeface="Calibri"/>
            </a:endParaRPr>
          </a:p>
          <a:p>
            <a:pPr marL="228600" indent="-228600">
              <a:buFont typeface="Arial"/>
              <a:buChar char="•"/>
            </a:pPr>
            <a:r>
              <a:rPr lang="en-US" sz="2800" b="0" dirty="0">
                <a:solidFill>
                  <a:srgbClr val="004990"/>
                </a:solidFill>
                <a:latin typeface="Calibri" panose="020F0502020204030204" pitchFamily="34" charset="0"/>
                <a:cs typeface="Calibri" panose="020F0502020204030204" pitchFamily="34" charset="0"/>
                <a:sym typeface="Calibri"/>
              </a:rPr>
              <a:t>Topics with insufficient data on the risks or benefits on BP in CKD</a:t>
            </a:r>
            <a:endParaRPr lang="en-GB" sz="2800" b="0" dirty="0">
              <a:solidFill>
                <a:srgbClr val="004990"/>
              </a:solidFill>
              <a:latin typeface="Calibri" panose="020F0502020204030204" pitchFamily="34" charset="0"/>
              <a:cs typeface="Calibri" panose="020F0502020204030204" pitchFamily="34" charset="0"/>
              <a:sym typeface="Arial"/>
            </a:endParaRPr>
          </a:p>
          <a:p>
            <a:pPr lvl="1"/>
            <a:r>
              <a:rPr lang="en-US" sz="2400" dirty="0">
                <a:solidFill>
                  <a:srgbClr val="004990"/>
                </a:solidFill>
                <a:latin typeface="Calibri" panose="020F0502020204030204" pitchFamily="34" charset="0"/>
                <a:cs typeface="Calibri" panose="020F0502020204030204" pitchFamily="34" charset="0"/>
                <a:sym typeface="Calibri"/>
              </a:rPr>
              <a:t>Weight loss</a:t>
            </a:r>
          </a:p>
          <a:p>
            <a:pPr lvl="1"/>
            <a:r>
              <a:rPr lang="en-US" sz="2400" dirty="0">
                <a:solidFill>
                  <a:srgbClr val="004990"/>
                </a:solidFill>
                <a:latin typeface="Calibri" panose="020F0502020204030204" pitchFamily="34" charset="0"/>
                <a:cs typeface="Calibri" panose="020F0502020204030204" pitchFamily="34" charset="0"/>
                <a:sym typeface="Calibri"/>
              </a:rPr>
              <a:t>Reduction in alcohol consumption</a:t>
            </a:r>
            <a:endParaRPr sz="2400" dirty="0">
              <a:solidFill>
                <a:srgbClr val="004990"/>
              </a:solidFill>
              <a:latin typeface="Calibri" panose="020F0502020204030204" pitchFamily="34" charset="0"/>
              <a:cs typeface="Calibri" panose="020F0502020204030204" pitchFamily="34" charset="0"/>
              <a:sym typeface="Arial"/>
            </a:endParaRPr>
          </a:p>
          <a:p>
            <a:pPr lvl="1"/>
            <a:r>
              <a:rPr lang="en-US" sz="2400" dirty="0">
                <a:solidFill>
                  <a:srgbClr val="004990"/>
                </a:solidFill>
                <a:latin typeface="Calibri" panose="020F0502020204030204" pitchFamily="34" charset="0"/>
                <a:cs typeface="Calibri" panose="020F0502020204030204" pitchFamily="34" charset="0"/>
                <a:sym typeface="Calibri"/>
              </a:rPr>
              <a:t>Emerging &amp; pipeline therapies</a:t>
            </a:r>
            <a:endParaRPr sz="2400" dirty="0">
              <a:solidFill>
                <a:srgbClr val="00499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8180"/>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rPr>
              <a:t>Guideline Goals</a:t>
            </a:r>
            <a:endParaRPr lang="en-GB" sz="4400" b="0" cap="small" dirty="0">
              <a:solidFill>
                <a:srgbClr val="004990"/>
              </a:solidFill>
              <a:latin typeface="Calibri"/>
              <a:ea typeface="+mn-ea"/>
              <a:cs typeface="+mn-cs"/>
            </a:endParaRPr>
          </a:p>
        </p:txBody>
      </p:sp>
      <p:sp>
        <p:nvSpPr>
          <p:cNvPr id="4" name="Subtitle 2"/>
          <p:cNvSpPr>
            <a:spLocks noGrp="1"/>
          </p:cNvSpPr>
          <p:nvPr>
            <p:ph type="subTitle" idx="1"/>
          </p:nvPr>
        </p:nvSpPr>
        <p:spPr>
          <a:xfrm>
            <a:off x="304800" y="969911"/>
            <a:ext cx="11582400"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sz="3200" dirty="0">
                <a:solidFill>
                  <a:srgbClr val="004990"/>
                </a:solidFill>
              </a:rPr>
              <a:t>Generate a useful resource for clinicians and patients</a:t>
            </a:r>
          </a:p>
          <a:p>
            <a:pPr marL="800100" lvl="1" indent="-342900">
              <a:lnSpc>
                <a:spcPct val="100000"/>
              </a:lnSpc>
              <a:spcBef>
                <a:spcPts val="0"/>
              </a:spcBef>
            </a:pPr>
            <a:r>
              <a:rPr lang="en-GB" sz="2800" dirty="0">
                <a:solidFill>
                  <a:srgbClr val="004990"/>
                </a:solidFill>
                <a:latin typeface="Calibri"/>
                <a:cs typeface="Calibri"/>
              </a:rPr>
              <a:t>Address relevant questions with actionable recommendations</a:t>
            </a:r>
          </a:p>
          <a:p>
            <a:pPr marL="800100" lvl="1" indent="-342900">
              <a:lnSpc>
                <a:spcPct val="100000"/>
              </a:lnSpc>
              <a:spcBef>
                <a:spcPts val="0"/>
              </a:spcBef>
            </a:pPr>
            <a:r>
              <a:rPr lang="en-GB" sz="2800" dirty="0">
                <a:solidFill>
                  <a:srgbClr val="004990"/>
                </a:solidFill>
                <a:latin typeface="Calibri"/>
                <a:cs typeface="Calibri"/>
              </a:rPr>
              <a:t>Take on controversial topics when sufficient evidence</a:t>
            </a:r>
          </a:p>
          <a:p>
            <a:pPr marL="800100" lvl="1" indent="-342900">
              <a:lnSpc>
                <a:spcPct val="100000"/>
              </a:lnSpc>
              <a:spcBef>
                <a:spcPts val="0"/>
              </a:spcBef>
            </a:pPr>
            <a:r>
              <a:rPr lang="en-GB" sz="2800" dirty="0">
                <a:solidFill>
                  <a:srgbClr val="004990"/>
                </a:solidFill>
                <a:latin typeface="Calibri"/>
                <a:cs typeface="Calibri"/>
              </a:rPr>
              <a:t>Communicate clearly</a:t>
            </a:r>
          </a:p>
          <a:p>
            <a:pPr marL="342900" lvl="0" indent="-342900">
              <a:lnSpc>
                <a:spcPct val="100000"/>
              </a:lnSpc>
              <a:spcBef>
                <a:spcPts val="0"/>
              </a:spcBef>
            </a:pPr>
            <a:endParaRPr lang="en-GB" sz="1000" dirty="0">
              <a:solidFill>
                <a:srgbClr val="004990"/>
              </a:solidFill>
            </a:endParaRPr>
          </a:p>
          <a:p>
            <a:pPr marL="342900" lvl="0" indent="-342900">
              <a:lnSpc>
                <a:spcPct val="100000"/>
              </a:lnSpc>
              <a:spcBef>
                <a:spcPts val="0"/>
              </a:spcBef>
            </a:pPr>
            <a:r>
              <a:rPr lang="en-GB" sz="3200" dirty="0">
                <a:solidFill>
                  <a:srgbClr val="004990"/>
                </a:solidFill>
              </a:rPr>
              <a:t>Stay true to evidence</a:t>
            </a:r>
          </a:p>
          <a:p>
            <a:pPr marL="342900" lvl="0" indent="-342900">
              <a:lnSpc>
                <a:spcPct val="100000"/>
              </a:lnSpc>
              <a:spcBef>
                <a:spcPts val="0"/>
              </a:spcBef>
            </a:pPr>
            <a:endParaRPr lang="en-GB" sz="1000" dirty="0">
              <a:solidFill>
                <a:srgbClr val="004990"/>
              </a:solidFill>
            </a:endParaRPr>
          </a:p>
          <a:p>
            <a:pPr marL="342900" lvl="0" indent="-342900">
              <a:lnSpc>
                <a:spcPct val="100000"/>
              </a:lnSpc>
              <a:spcBef>
                <a:spcPts val="0"/>
              </a:spcBef>
            </a:pPr>
            <a:r>
              <a:rPr lang="en-GB" sz="3200" dirty="0">
                <a:solidFill>
                  <a:srgbClr val="004990"/>
                </a:solidFill>
              </a:rPr>
              <a:t>Target audience: Primarily clinicians treating CKD patients, kidney transplant recipients, and children with high blood pressure</a:t>
            </a:r>
          </a:p>
          <a:p>
            <a:pPr marL="342900" lvl="0" indent="-342900">
              <a:lnSpc>
                <a:spcPct val="100000"/>
              </a:lnSpc>
              <a:spcBef>
                <a:spcPts val="0"/>
              </a:spcBef>
            </a:pPr>
            <a:endParaRPr lang="en-GB" sz="1000" dirty="0">
              <a:solidFill>
                <a:srgbClr val="004990"/>
              </a:solidFill>
            </a:endParaRPr>
          </a:p>
          <a:p>
            <a:pPr marL="342900" lvl="0" indent="-342900">
              <a:lnSpc>
                <a:spcPct val="100000"/>
              </a:lnSpc>
              <a:spcBef>
                <a:spcPts val="0"/>
              </a:spcBef>
            </a:pPr>
            <a:r>
              <a:rPr lang="en-GB" sz="3200" dirty="0">
                <a:solidFill>
                  <a:srgbClr val="004990"/>
                </a:solidFill>
              </a:rPr>
              <a:t>Be mindful of implications for policy and payment</a:t>
            </a:r>
          </a:p>
          <a:p>
            <a:pPr marL="342900" lvl="0" indent="-342900">
              <a:lnSpc>
                <a:spcPct val="100000"/>
              </a:lnSpc>
              <a:spcBef>
                <a:spcPts val="0"/>
              </a:spcBef>
            </a:pPr>
            <a:endParaRPr lang="en-GB" sz="1000" dirty="0">
              <a:solidFill>
                <a:srgbClr val="004990"/>
              </a:solidFill>
            </a:endParaRPr>
          </a:p>
          <a:p>
            <a:pPr marL="342900" lvl="0" indent="-342900">
              <a:lnSpc>
                <a:spcPct val="100000"/>
              </a:lnSpc>
              <a:spcBef>
                <a:spcPts val="0"/>
              </a:spcBef>
            </a:pPr>
            <a:r>
              <a:rPr lang="en-GB" sz="3200" dirty="0">
                <a:solidFill>
                  <a:srgbClr val="004990"/>
                </a:solidFill>
              </a:rPr>
              <a:t>Propose research questions</a:t>
            </a:r>
          </a:p>
        </p:txBody>
      </p:sp>
    </p:spTree>
    <p:extLst>
      <p:ext uri="{BB962C8B-B14F-4D97-AF65-F5344CB8AC3E}">
        <p14:creationId xmlns:p14="http://schemas.microsoft.com/office/powerpoint/2010/main" val="309349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9443"/>
            <a:ext cx="11090676" cy="701731"/>
          </a:xfrm>
          <a:prstGeom prst="rect">
            <a:avLst/>
          </a:prstGeom>
          <a:noFill/>
        </p:spPr>
        <p:txBody>
          <a:bodyPr wrap="square" anchor="b">
            <a:spAutoFit/>
          </a:bodyPr>
          <a:lstStyle/>
          <a:p>
            <a:pPr>
              <a:spcBef>
                <a:spcPts val="0"/>
              </a:spcBef>
            </a:pPr>
            <a:r>
              <a:rPr lang="en-GB" cap="small" dirty="0">
                <a:solidFill>
                  <a:srgbClr val="004990"/>
                </a:solidFill>
                <a:latin typeface="Calibri"/>
              </a:rPr>
              <a:t>Work Group</a:t>
            </a:r>
            <a:endParaRPr lang="en-GB" sz="4400" b="0" cap="small" dirty="0">
              <a:solidFill>
                <a:srgbClr val="004990"/>
              </a:solidFill>
              <a:latin typeface="Calibri"/>
              <a:ea typeface="+mn-ea"/>
              <a:cs typeface="+mn-cs"/>
            </a:endParaRPr>
          </a:p>
        </p:txBody>
      </p:sp>
      <p:sp>
        <p:nvSpPr>
          <p:cNvPr id="4" name="Subtitle 2"/>
          <p:cNvSpPr>
            <a:spLocks noGrp="1"/>
          </p:cNvSpPr>
          <p:nvPr>
            <p:ph type="subTitle" idx="1"/>
          </p:nvPr>
        </p:nvSpPr>
        <p:spPr>
          <a:xfrm>
            <a:off x="304800" y="954028"/>
            <a:ext cx="11582400" cy="4932798"/>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endParaRPr lang="en-GB" sz="3200" dirty="0">
              <a:solidFill>
                <a:srgbClr val="004990"/>
              </a:solidFill>
            </a:endParaRPr>
          </a:p>
          <a:p>
            <a:pPr marL="342900" lvl="0" indent="-342900">
              <a:lnSpc>
                <a:spcPct val="100000"/>
              </a:lnSpc>
              <a:spcBef>
                <a:spcPts val="0"/>
              </a:spcBef>
            </a:pPr>
            <a:r>
              <a:rPr lang="en-GB" sz="3200" dirty="0">
                <a:solidFill>
                  <a:srgbClr val="004990"/>
                </a:solidFill>
              </a:rPr>
              <a:t>Worldwide scope </a:t>
            </a:r>
          </a:p>
          <a:p>
            <a:pPr marL="342900" lvl="0" indent="-342900">
              <a:lnSpc>
                <a:spcPct val="100000"/>
              </a:lnSpc>
              <a:spcBef>
                <a:spcPts val="0"/>
              </a:spcBef>
            </a:pPr>
            <a:endParaRPr lang="en-GB" sz="3200" dirty="0">
              <a:solidFill>
                <a:srgbClr val="004990"/>
              </a:solidFill>
            </a:endParaRPr>
          </a:p>
          <a:p>
            <a:pPr marL="342900" indent="-342900">
              <a:lnSpc>
                <a:spcPct val="100000"/>
              </a:lnSpc>
              <a:spcBef>
                <a:spcPts val="0"/>
              </a:spcBef>
            </a:pPr>
            <a:r>
              <a:rPr lang="en-GB" sz="3200" dirty="0">
                <a:solidFill>
                  <a:srgbClr val="004990"/>
                </a:solidFill>
              </a:rPr>
              <a:t>Prior GL WG Members</a:t>
            </a:r>
          </a:p>
          <a:p>
            <a:pPr marL="342900" indent="-342900">
              <a:lnSpc>
                <a:spcPct val="100000"/>
              </a:lnSpc>
              <a:spcBef>
                <a:spcPts val="0"/>
              </a:spcBef>
            </a:pPr>
            <a:endParaRPr lang="en-GB" sz="3200" dirty="0">
              <a:solidFill>
                <a:srgbClr val="004990"/>
              </a:solidFill>
            </a:endParaRPr>
          </a:p>
          <a:p>
            <a:pPr marL="342900" lvl="0" indent="-342900">
              <a:lnSpc>
                <a:spcPct val="100000"/>
              </a:lnSpc>
              <a:spcBef>
                <a:spcPts val="0"/>
              </a:spcBef>
            </a:pPr>
            <a:r>
              <a:rPr lang="en-GB" sz="3200" dirty="0">
                <a:solidFill>
                  <a:srgbClr val="004990"/>
                </a:solidFill>
              </a:rPr>
              <a:t>Deep experience</a:t>
            </a:r>
          </a:p>
          <a:p>
            <a:pPr marL="342900" lvl="0" indent="-342900">
              <a:lnSpc>
                <a:spcPct val="100000"/>
              </a:lnSpc>
              <a:spcBef>
                <a:spcPts val="0"/>
              </a:spcBef>
            </a:pPr>
            <a:endParaRPr lang="en-GB" sz="3200" dirty="0">
              <a:solidFill>
                <a:srgbClr val="004990"/>
              </a:solidFill>
            </a:endParaRPr>
          </a:p>
          <a:p>
            <a:pPr marL="342900" lvl="0" indent="-342900">
              <a:lnSpc>
                <a:spcPct val="100000"/>
              </a:lnSpc>
              <a:spcBef>
                <a:spcPts val="0"/>
              </a:spcBef>
            </a:pPr>
            <a:r>
              <a:rPr lang="en-GB" sz="3200" dirty="0">
                <a:solidFill>
                  <a:srgbClr val="004990"/>
                </a:solidFill>
              </a:rPr>
              <a:t>Evidence Review Team</a:t>
            </a:r>
          </a:p>
          <a:p>
            <a:pPr marL="0" lvl="0" indent="0">
              <a:lnSpc>
                <a:spcPct val="100000"/>
              </a:lnSpc>
              <a:spcBef>
                <a:spcPts val="0"/>
              </a:spcBef>
              <a:buNone/>
            </a:pPr>
            <a:endParaRPr lang="en-GB" sz="3200" dirty="0">
              <a:solidFill>
                <a:srgbClr val="004990"/>
              </a:solidFill>
            </a:endParaRPr>
          </a:p>
        </p:txBody>
      </p:sp>
      <p:pic>
        <p:nvPicPr>
          <p:cNvPr id="5" name="Picture 4">
            <a:extLst>
              <a:ext uri="{FF2B5EF4-FFF2-40B4-BE49-F238E27FC236}">
                <a16:creationId xmlns:a16="http://schemas.microsoft.com/office/drawing/2014/main" id="{CDA06519-D76D-47D1-9209-3962C424A22B}"/>
              </a:ext>
            </a:extLst>
          </p:cNvPr>
          <p:cNvPicPr>
            <a:picLocks noChangeAspect="1"/>
          </p:cNvPicPr>
          <p:nvPr/>
        </p:nvPicPr>
        <p:blipFill>
          <a:blip r:embed="rId2"/>
          <a:stretch>
            <a:fillRect/>
          </a:stretch>
        </p:blipFill>
        <p:spPr>
          <a:xfrm>
            <a:off x="5619161" y="377040"/>
            <a:ext cx="5776315" cy="6458930"/>
          </a:xfrm>
          <a:prstGeom prst="rect">
            <a:avLst/>
          </a:prstGeom>
        </p:spPr>
      </p:pic>
    </p:spTree>
    <p:extLst>
      <p:ext uri="{BB962C8B-B14F-4D97-AF65-F5344CB8AC3E}">
        <p14:creationId xmlns:p14="http://schemas.microsoft.com/office/powerpoint/2010/main" val="2237569212"/>
      </p:ext>
    </p:extLst>
  </p:cSld>
  <p:clrMapOvr>
    <a:masterClrMapping/>
  </p:clrMapOvr>
</p:sld>
</file>

<file path=ppt/theme/theme1.xml><?xml version="1.0" encoding="utf-8"?>
<a:theme xmlns:a="http://schemas.openxmlformats.org/drawingml/2006/main" name="1_Office Theme">
  <a:themeElements>
    <a:clrScheme name="Custom 14">
      <a:dk1>
        <a:sysClr val="windowText" lastClr="000000"/>
      </a:dk1>
      <a:lt1>
        <a:sysClr val="window" lastClr="FFFFFF"/>
      </a:lt1>
      <a:dk2>
        <a:srgbClr val="004990"/>
      </a:dk2>
      <a:lt2>
        <a:srgbClr val="DBEFF9"/>
      </a:lt2>
      <a:accent1>
        <a:srgbClr val="0F6FC6"/>
      </a:accent1>
      <a:accent2>
        <a:srgbClr val="009DD9"/>
      </a:accent2>
      <a:accent3>
        <a:srgbClr val="0BD0D9"/>
      </a:accent3>
      <a:accent4>
        <a:srgbClr val="10CF9B"/>
      </a:accent4>
      <a:accent5>
        <a:srgbClr val="11A260"/>
      </a:accent5>
      <a:accent6>
        <a:srgbClr val="A5C249"/>
      </a:accent6>
      <a:hlink>
        <a:srgbClr val="F49100"/>
      </a:hlink>
      <a:folHlink>
        <a:srgbClr val="85DFD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4">
      <a:dk1>
        <a:sysClr val="windowText" lastClr="000000"/>
      </a:dk1>
      <a:lt1>
        <a:sysClr val="window" lastClr="FFFFFF"/>
      </a:lt1>
      <a:dk2>
        <a:srgbClr val="004990"/>
      </a:dk2>
      <a:lt2>
        <a:srgbClr val="DBEFF9"/>
      </a:lt2>
      <a:accent1>
        <a:srgbClr val="0F6FC6"/>
      </a:accent1>
      <a:accent2>
        <a:srgbClr val="009DD9"/>
      </a:accent2>
      <a:accent3>
        <a:srgbClr val="0BD0D9"/>
      </a:accent3>
      <a:accent4>
        <a:srgbClr val="10CF9B"/>
      </a:accent4>
      <a:accent5>
        <a:srgbClr val="11A260"/>
      </a:accent5>
      <a:accent6>
        <a:srgbClr val="A5C249"/>
      </a:accent6>
      <a:hlink>
        <a:srgbClr val="F49100"/>
      </a:hlink>
      <a:folHlink>
        <a:srgbClr val="85DFD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BA49834E31B8A4E9D997D4BCA4EFC4D" ma:contentTypeVersion="8" ma:contentTypeDescription="Opret et nyt dokument." ma:contentTypeScope="" ma:versionID="3e3ea23c8e84b911edddda6bd895a02c">
  <xsd:schema xmlns:xsd="http://www.w3.org/2001/XMLSchema" xmlns:xs="http://www.w3.org/2001/XMLSchema" xmlns:p="http://schemas.microsoft.com/office/2006/metadata/properties" xmlns:ns3="f6d9df4f-9a56-40bc-ab19-f7b4d34ca73f" targetNamespace="http://schemas.microsoft.com/office/2006/metadata/properties" ma:root="true" ma:fieldsID="7544272cdc8482749965a512eabf78be" ns3:_="">
    <xsd:import namespace="f6d9df4f-9a56-40bc-ab19-f7b4d34ca7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9df4f-9a56-40bc-ab19-f7b4d34ca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A4487-F3C0-4BC5-9F18-E712FF3D84D4}">
  <ds:schemaRef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f6d9df4f-9a56-40bc-ab19-f7b4d34ca73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849C385-9609-4229-A848-29EFFC9C7DAD}">
  <ds:schemaRefs>
    <ds:schemaRef ds:uri="http://schemas.microsoft.com/sharepoint/v3/contenttype/forms"/>
  </ds:schemaRefs>
</ds:datastoreItem>
</file>

<file path=customXml/itemProps3.xml><?xml version="1.0" encoding="utf-8"?>
<ds:datastoreItem xmlns:ds="http://schemas.openxmlformats.org/officeDocument/2006/customXml" ds:itemID="{D8D9985C-4C01-4E72-AB74-9A6E1A5B6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9df4f-9a56-40bc-ab19-f7b4d34ca7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16265</TotalTime>
  <Words>4484</Words>
  <Application>Microsoft Office PowerPoint</Application>
  <PresentationFormat>Widescreen</PresentationFormat>
  <Paragraphs>585</Paragraphs>
  <Slides>60</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60</vt:i4>
      </vt:variant>
    </vt:vector>
  </HeadingPairs>
  <TitlesOfParts>
    <vt:vector size="64" baseType="lpstr">
      <vt:lpstr>Arial</vt:lpstr>
      <vt:lpstr>Calibri</vt:lpstr>
      <vt:lpstr>1_Office Theme</vt:lpstr>
      <vt:lpstr>2_Office Theme</vt:lpstr>
      <vt:lpstr>KDIGO 2021 Clinical Practice Guideline for the Management of Blood Pressure in CKD</vt:lpstr>
      <vt:lpstr>Table of contents</vt:lpstr>
      <vt:lpstr>PowerPoint Presentation</vt:lpstr>
      <vt:lpstr>KDIGO Controversies Conference on BP in CKD</vt:lpstr>
      <vt:lpstr>Timeline of Guideline for BP Management in CKD</vt:lpstr>
      <vt:lpstr>KDIGO 2012 Guideline: The Beginning</vt:lpstr>
      <vt:lpstr>Scope of the Clinical Practice Guideline</vt:lpstr>
      <vt:lpstr>Guideline Goals</vt:lpstr>
      <vt:lpstr>Work Group</vt:lpstr>
      <vt:lpstr>Work Group</vt:lpstr>
      <vt:lpstr>What Is New Since the 2012 KIDGO Guideline</vt:lpstr>
      <vt:lpstr>Evidence Review </vt:lpstr>
      <vt:lpstr>PICO Questions </vt:lpstr>
      <vt:lpstr>PowerPoint Presentation</vt:lpstr>
      <vt:lpstr>PowerPoint Presentation</vt:lpstr>
      <vt:lpstr>PowerPoint Presentation</vt:lpstr>
      <vt:lpstr>PowerPoint Presentation</vt:lpstr>
      <vt:lpstr>PowerPoint Presentation</vt:lpstr>
      <vt:lpstr>Literature Search  October 2018; February 2019, and Final Update in April 2020</vt:lpstr>
      <vt:lpstr>Evidence Synthesis </vt:lpstr>
      <vt:lpstr>Grading Recommendations</vt:lpstr>
      <vt:lpstr>Guideline Format</vt:lpstr>
      <vt:lpstr>Guideline Format</vt:lpstr>
      <vt:lpstr>MAGICapp (Making GRADE the Irresistible Choice) </vt:lpstr>
      <vt:lpstr>MAGICapp – Evidence to Recommendation</vt:lpstr>
      <vt:lpstr>MAGICapp – Evidence to Recommendation</vt:lpstr>
      <vt:lpstr>Blood Pressure in CKD Guideline Contents</vt:lpstr>
      <vt:lpstr>Blood Pressure Measurement</vt:lpstr>
      <vt:lpstr>Blood Pressure Measurement</vt:lpstr>
      <vt:lpstr>Standardized BP Measurement</vt:lpstr>
      <vt:lpstr>Blood Pressure Measurement</vt:lpstr>
      <vt:lpstr>Blood Pressure Measurement Method and Device Used in Select RCTs and Prospective Observational Studies</vt:lpstr>
      <vt:lpstr>Blood Pressure Measurement</vt:lpstr>
      <vt:lpstr>Lifestyle Interventions for Lowering BP in Patients with CKD not Receiving Dialysis</vt:lpstr>
      <vt:lpstr>Lifestyle Interventions for Lowering BP in Patients with CKD not Receiving Dialysis</vt:lpstr>
      <vt:lpstr>Blood Pressure Management in Patients with CKD, with or without Diabetes, not Receiving Dialysis</vt:lpstr>
      <vt:lpstr>Rationale for Target SBP &lt;120 mm Hg in CKD</vt:lpstr>
      <vt:lpstr>Low BP Target (&lt;120 mm Hg) vs. Standard BP Target (&lt;140 mm Hg)</vt:lpstr>
      <vt:lpstr>Meta-Analysis of Trials of Intensive vs. Less-Intensive BP Lowering in CKD on Mortality Outcome</vt:lpstr>
      <vt:lpstr>PowerPoint Presentation</vt:lpstr>
      <vt:lpstr>Blood Pressure Management in Patients with CKD, with or without Diabetes, not Receiving Dialysis</vt:lpstr>
      <vt:lpstr>Challenges for Implementation of SBP Target</vt:lpstr>
      <vt:lpstr>Blood Pressure Management in Patients with CKD, with or without Diabetes, not Receiving Dialysis</vt:lpstr>
      <vt:lpstr>Blood Pressure Management in Patients with CKD, with or without Diabetes, not Receiving Dialysis</vt:lpstr>
      <vt:lpstr>Blood Pressure Management in Patients with CKD, with or without Diabetes, not Receiving Dialysis</vt:lpstr>
      <vt:lpstr>Blood Pressure Management in Patients with CKD, with or without Diabetes, not Receiving Dialysis</vt:lpstr>
      <vt:lpstr>Blood Pressure Management in Patients with CKD, with or without Diabetes, not Receiving Dialysis</vt:lpstr>
      <vt:lpstr>Blood Pressure Management in Patients with CKD, with or without Diabetes, not Receiving Dialysis</vt:lpstr>
      <vt:lpstr>Blood Pressure Management in Kidney Transplant Recipients (CKD G1T-G5T)</vt:lpstr>
      <vt:lpstr>Rationale for Target Practice Point in Kidney Transplant</vt:lpstr>
      <vt:lpstr>CCB vs. Placebo/No Treatment for the Outcome of Graft Loss</vt:lpstr>
      <vt:lpstr>Blood Pressure Management in Children with CKD</vt:lpstr>
      <vt:lpstr>Rationale for BP Target Recommendation in Children</vt:lpstr>
      <vt:lpstr>Top 10 Key Takeaways for Clinicians</vt:lpstr>
      <vt:lpstr>Main Points of Controversy</vt:lpstr>
      <vt:lpstr>Main Points of Controversy</vt:lpstr>
      <vt:lpstr>Overall Summary</vt:lpstr>
      <vt:lpstr>Central Illustration</vt:lpstr>
      <vt:lpstr>Potential Implications</vt:lpstr>
      <vt:lpstr>Question and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Gianmarco Carofiglio</dc:creator>
  <cp:lastModifiedBy>Amy Earley</cp:lastModifiedBy>
  <cp:revision>194</cp:revision>
  <dcterms:created xsi:type="dcterms:W3CDTF">2018-02-22T13:48:47Z</dcterms:created>
  <dcterms:modified xsi:type="dcterms:W3CDTF">2021-09-16T13:43:06Z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0x0101003BA49834E31B8A4E9D997D4BCA4EFC4D</vt:lpwstr>
  </property>
</Properties>
</file>