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  <p:sldMasterId id="2147483663" r:id="rId2"/>
  </p:sldMasterIdLst>
  <p:notesMasterIdLst>
    <p:notesMasterId r:id="rId65"/>
  </p:notesMasterIdLst>
  <p:handoutMasterIdLst>
    <p:handoutMasterId r:id="rId66"/>
  </p:handoutMasterIdLst>
  <p:sldIdLst>
    <p:sldId id="270" r:id="rId3"/>
    <p:sldId id="6198" r:id="rId4"/>
    <p:sldId id="6357" r:id="rId5"/>
    <p:sldId id="6368" r:id="rId6"/>
    <p:sldId id="6372" r:id="rId7"/>
    <p:sldId id="6371" r:id="rId8"/>
    <p:sldId id="6370" r:id="rId9"/>
    <p:sldId id="6374" r:id="rId10"/>
    <p:sldId id="6375" r:id="rId11"/>
    <p:sldId id="6377" r:id="rId12"/>
    <p:sldId id="6226" r:id="rId13"/>
    <p:sldId id="6367" r:id="rId14"/>
    <p:sldId id="6358" r:id="rId15"/>
    <p:sldId id="6376" r:id="rId16"/>
    <p:sldId id="6369" r:id="rId17"/>
    <p:sldId id="6244" r:id="rId18"/>
    <p:sldId id="6359" r:id="rId19"/>
    <p:sldId id="6380" r:id="rId20"/>
    <p:sldId id="6381" r:id="rId21"/>
    <p:sldId id="6383" r:id="rId22"/>
    <p:sldId id="6385" r:id="rId23"/>
    <p:sldId id="6255" r:id="rId24"/>
    <p:sldId id="6360" r:id="rId25"/>
    <p:sldId id="6373" r:id="rId26"/>
    <p:sldId id="6378" r:id="rId27"/>
    <p:sldId id="6379" r:id="rId28"/>
    <p:sldId id="6262" r:id="rId29"/>
    <p:sldId id="6361" r:id="rId30"/>
    <p:sldId id="6388" r:id="rId31"/>
    <p:sldId id="6389" r:id="rId32"/>
    <p:sldId id="6391" r:id="rId33"/>
    <p:sldId id="6393" r:id="rId34"/>
    <p:sldId id="6276" r:id="rId35"/>
    <p:sldId id="6362" r:id="rId36"/>
    <p:sldId id="6382" r:id="rId37"/>
    <p:sldId id="6384" r:id="rId38"/>
    <p:sldId id="6386" r:id="rId39"/>
    <p:sldId id="6387" r:id="rId40"/>
    <p:sldId id="6299" r:id="rId41"/>
    <p:sldId id="6402" r:id="rId42"/>
    <p:sldId id="6363" r:id="rId43"/>
    <p:sldId id="6403" r:id="rId44"/>
    <p:sldId id="6396" r:id="rId45"/>
    <p:sldId id="6404" r:id="rId46"/>
    <p:sldId id="6308" r:id="rId47"/>
    <p:sldId id="6364" r:id="rId48"/>
    <p:sldId id="6390" r:id="rId49"/>
    <p:sldId id="6392" r:id="rId50"/>
    <p:sldId id="6394" r:id="rId51"/>
    <p:sldId id="6395" r:id="rId52"/>
    <p:sldId id="6328" r:id="rId53"/>
    <p:sldId id="6365" r:id="rId54"/>
    <p:sldId id="6405" r:id="rId55"/>
    <p:sldId id="6398" r:id="rId56"/>
    <p:sldId id="6400" r:id="rId57"/>
    <p:sldId id="6406" r:id="rId58"/>
    <p:sldId id="6350" r:id="rId59"/>
    <p:sldId id="6397" r:id="rId60"/>
    <p:sldId id="6366" r:id="rId61"/>
    <p:sldId id="6399" r:id="rId62"/>
    <p:sldId id="6401" r:id="rId63"/>
    <p:sldId id="6407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y Earley" initials="AE" lastIdx="8" clrIdx="0"/>
  <p:cmAuthor id="2" name="Mike C" initials="MC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C7E6"/>
    <a:srgbClr val="A6C5F2"/>
    <a:srgbClr val="004990"/>
    <a:srgbClr val="CCD5EA"/>
    <a:srgbClr val="11A2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15" autoAdjust="0"/>
    <p:restoredTop sz="94660"/>
  </p:normalViewPr>
  <p:slideViewPr>
    <p:cSldViewPr snapToGrid="0" showGuides="1">
      <p:cViewPr>
        <p:scale>
          <a:sx n="111" d="100"/>
          <a:sy n="111" d="100"/>
        </p:scale>
        <p:origin x="82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299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commentAuthors" Target="commentAuthor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622C9B-9FB8-4C2D-BEE2-15BB5E008C23}" type="datetimeFigureOut">
              <a:rPr lang="en-GB" smtClean="0"/>
              <a:t>18/01/2022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97F96B-4099-4867-8102-C31C6DC2C06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65228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A5956B-DB10-4AF4-BF43-6E2E7B0B19F0}" type="datetimeFigureOut">
              <a:rPr lang="en-US" smtClean="0"/>
              <a:t>1/18/2022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378715-5F20-4FAB-896A-D1FA1C238A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64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87D3E-D0F1-4C58-8415-2E822DB887A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1448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2" name="Google Shape;73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519703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2" name="Google Shape;73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45860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2" name="Google Shape;73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3034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2" name="Google Shape;73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3078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2" name="Google Shape;73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8743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2" name="Google Shape;73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5848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2" name="Google Shape;73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1696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2" name="Google Shape;73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51886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2" name="Google Shape;73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963925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2" name="Google Shape;73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1580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0"/>
            <a:ext cx="12192000" cy="6858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1" t="13758" r="12597" b="10001"/>
          <a:stretch/>
        </p:blipFill>
        <p:spPr>
          <a:xfrm>
            <a:off x="178817" y="268817"/>
            <a:ext cx="12173026" cy="6733072"/>
          </a:xfrm>
          <a:prstGeom prst="rect">
            <a:avLst/>
          </a:prstGeom>
        </p:spPr>
      </p:pic>
      <p:sp>
        <p:nvSpPr>
          <p:cNvPr id="24" name="Rectangle 23"/>
          <p:cNvSpPr/>
          <p:nvPr userDrawn="1"/>
        </p:nvSpPr>
        <p:spPr>
          <a:xfrm>
            <a:off x="982133" y="0"/>
            <a:ext cx="10346267" cy="685800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7100" y="2563812"/>
            <a:ext cx="7797802" cy="10080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57385" y="3801578"/>
            <a:ext cx="4677230" cy="69056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68452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111"/>
          <a:stretch/>
        </p:blipFill>
        <p:spPr>
          <a:xfrm>
            <a:off x="0" y="1"/>
            <a:ext cx="12192000" cy="2666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1" t="13758" r="12597" b="10001"/>
          <a:stretch/>
        </p:blipFill>
        <p:spPr>
          <a:xfrm>
            <a:off x="9487" y="268817"/>
            <a:ext cx="12173026" cy="6733072"/>
          </a:xfrm>
          <a:prstGeom prst="rect">
            <a:avLst/>
          </a:prstGeom>
        </p:spPr>
      </p:pic>
      <p:sp>
        <p:nvSpPr>
          <p:cNvPr id="24" name="Rectangle 23"/>
          <p:cNvSpPr/>
          <p:nvPr userDrawn="1"/>
        </p:nvSpPr>
        <p:spPr>
          <a:xfrm>
            <a:off x="18974" y="266700"/>
            <a:ext cx="12173026" cy="65913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0" y="6472484"/>
            <a:ext cx="12192000" cy="385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 descr="KDIGO Logo - transparent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476" y="6171322"/>
            <a:ext cx="669524" cy="602322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304800" y="309330"/>
            <a:ext cx="11090676" cy="769441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>
              <a:spcBef>
                <a:spcPts val="0"/>
              </a:spcBef>
            </a:pPr>
            <a:r>
              <a:rPr lang="en-GB" sz="4400" b="0" cap="small" dirty="0">
                <a:solidFill>
                  <a:srgbClr val="2C62A9"/>
                </a:solidFill>
                <a:latin typeface="Calibri"/>
                <a:ea typeface="+mn-ea"/>
                <a:cs typeface="+mn-cs"/>
              </a:rPr>
              <a:t>Insert header here (with background) 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04800" y="1510563"/>
            <a:ext cx="11090676" cy="690562"/>
          </a:xfrm>
          <a:prstGeom prst="rect">
            <a:avLst/>
          </a:prstGeom>
        </p:spPr>
        <p:txBody>
          <a:bodyPr/>
          <a:lstStyle>
            <a:lvl1pPr>
              <a:defRPr lang="en-GB" sz="2400" dirty="0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pPr marL="342900" lvl="0" indent="-342900">
              <a:lnSpc>
                <a:spcPct val="100000"/>
              </a:lnSpc>
              <a:spcBef>
                <a:spcPts val="0"/>
              </a:spcBef>
            </a:pPr>
            <a:r>
              <a:rPr lang="en-GB" dirty="0">
                <a:latin typeface="Calibri"/>
                <a:cs typeface="Calibri"/>
              </a:rPr>
              <a:t>Text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</a:pPr>
            <a:endParaRPr lang="en-GB" dirty="0">
              <a:latin typeface="Calibri"/>
              <a:cs typeface="Calibri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</a:pPr>
            <a:endParaRPr lang="en-GB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61621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111"/>
          <a:stretch/>
        </p:blipFill>
        <p:spPr>
          <a:xfrm>
            <a:off x="0" y="1"/>
            <a:ext cx="12192000" cy="266699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>
          <a:xfrm>
            <a:off x="0" y="6472484"/>
            <a:ext cx="12192000" cy="385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 descr="KDIGO Logo - transpare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476" y="6171322"/>
            <a:ext cx="669524" cy="602322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04800" y="309330"/>
            <a:ext cx="11090676" cy="769441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>
              <a:spcBef>
                <a:spcPts val="0"/>
              </a:spcBef>
            </a:pPr>
            <a:r>
              <a:rPr lang="en-GB" sz="4400" b="0" cap="small" dirty="0">
                <a:solidFill>
                  <a:srgbClr val="2C62A9"/>
                </a:solidFill>
                <a:latin typeface="Calibri"/>
                <a:ea typeface="+mn-ea"/>
                <a:cs typeface="+mn-cs"/>
              </a:rPr>
              <a:t>Insert header here (with background) 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304800" y="1510563"/>
            <a:ext cx="11090676" cy="690562"/>
          </a:xfrm>
          <a:prstGeom prst="rect">
            <a:avLst/>
          </a:prstGeom>
        </p:spPr>
        <p:txBody>
          <a:bodyPr/>
          <a:lstStyle>
            <a:lvl1pPr>
              <a:defRPr lang="en-GB" sz="2400" dirty="0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pPr marL="342900" lvl="0" indent="-342900">
              <a:lnSpc>
                <a:spcPct val="100000"/>
              </a:lnSpc>
              <a:spcBef>
                <a:spcPts val="0"/>
              </a:spcBef>
            </a:pPr>
            <a:r>
              <a:rPr lang="en-GB" dirty="0">
                <a:latin typeface="Calibri"/>
                <a:cs typeface="Calibri"/>
              </a:rPr>
              <a:t>Text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</a:pPr>
            <a:endParaRPr lang="en-GB" dirty="0">
              <a:latin typeface="Calibri"/>
              <a:cs typeface="Calibri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</a:pPr>
            <a:endParaRPr lang="en-GB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16139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954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3"/>
          <p:cNvSpPr/>
          <p:nvPr/>
        </p:nvSpPr>
        <p:spPr>
          <a:xfrm rot="10800000">
            <a:off x="-200" y="5542233"/>
            <a:ext cx="12192000" cy="368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73"/>
          <p:cNvSpPr/>
          <p:nvPr/>
        </p:nvSpPr>
        <p:spPr>
          <a:xfrm flipH="1">
            <a:off x="-200" y="0"/>
            <a:ext cx="12192000" cy="5542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73"/>
          <p:cNvSpPr txBox="1">
            <a:spLocks noGrp="1"/>
          </p:cNvSpPr>
          <p:nvPr>
            <p:ph type="ctrTitle"/>
          </p:nvPr>
        </p:nvSpPr>
        <p:spPr>
          <a:xfrm>
            <a:off x="914400" y="3366967"/>
            <a:ext cx="7079600" cy="15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4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8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8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8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8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8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8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8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8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1673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1727200" y="0"/>
            <a:ext cx="8737600" cy="685800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2" name="Picture 11" descr="KDIGO Logo - transpare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200" y="169391"/>
            <a:ext cx="1117600" cy="10054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7100" y="2657475"/>
            <a:ext cx="7797802" cy="78240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57385" y="3526534"/>
            <a:ext cx="4677230" cy="69056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07215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625" b="1084"/>
          <a:stretch/>
        </p:blipFill>
        <p:spPr>
          <a:xfrm>
            <a:off x="0" y="-4066"/>
            <a:ext cx="1752600" cy="6862066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727200" y="0"/>
            <a:ext cx="87376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2" name="Picture 11" descr="KDIGO Logo - transpare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122999"/>
            <a:ext cx="711200" cy="6398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7100" y="371475"/>
            <a:ext cx="7797802" cy="78240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7100" y="1240534"/>
            <a:ext cx="4677230" cy="6905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1574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731"/>
          <a:stretch/>
        </p:blipFill>
        <p:spPr>
          <a:xfrm>
            <a:off x="0" y="-4066"/>
            <a:ext cx="12192000" cy="296166"/>
          </a:xfrm>
          <a:prstGeom prst="rect">
            <a:avLst/>
          </a:prstGeom>
        </p:spPr>
      </p:pic>
      <p:pic>
        <p:nvPicPr>
          <p:cNvPr id="12" name="Picture 11" descr="KDIGO Logo - transpare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122999"/>
            <a:ext cx="711200" cy="63981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6700" y="1331913"/>
            <a:ext cx="10236200" cy="690562"/>
          </a:xfrm>
          <a:prstGeom prst="rect">
            <a:avLst/>
          </a:prstGeom>
        </p:spPr>
        <p:txBody>
          <a:bodyPr/>
          <a:lstStyle>
            <a:lvl1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66700" y="5980176"/>
            <a:ext cx="11087100" cy="7826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266700" y="533400"/>
            <a:ext cx="6159500" cy="7985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7978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9499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72" r:id="rId2"/>
    <p:sldLayoutId id="2147483673" r:id="rId3"/>
    <p:sldLayoutId id="2147483674" r:id="rId4"/>
    <p:sldLayoutId id="214748367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955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9" r:id="rId2"/>
    <p:sldLayoutId id="214748367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968185" y="2674804"/>
            <a:ext cx="10353405" cy="2123658"/>
          </a:xfr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GB" sz="4400" b="0" cap="small" dirty="0">
                <a:solidFill>
                  <a:srgbClr val="004990"/>
                </a:solidFill>
                <a:latin typeface="Calibri"/>
                <a:ea typeface="+mn-ea"/>
                <a:cs typeface="+mn-cs"/>
              </a:rPr>
              <a:t>KDIGO 2021 Clinical Practice Guideline for the Management of Glomerular Diseases</a:t>
            </a:r>
            <a:br>
              <a:rPr lang="en-GB" sz="4400" b="0" cap="small" dirty="0">
                <a:solidFill>
                  <a:srgbClr val="004990"/>
                </a:solidFill>
                <a:latin typeface="Calibri"/>
                <a:ea typeface="+mn-ea"/>
                <a:cs typeface="+mn-cs"/>
              </a:rPr>
            </a:br>
            <a:r>
              <a:rPr lang="en-GB" sz="4400" b="0" cap="small" dirty="0">
                <a:solidFill>
                  <a:srgbClr val="004990"/>
                </a:solidFill>
                <a:latin typeface="Calibri"/>
                <a:ea typeface="+mn-ea"/>
                <a:cs typeface="+mn-cs"/>
              </a:rPr>
              <a:t>Pathology Slide Set</a:t>
            </a:r>
          </a:p>
        </p:txBody>
      </p:sp>
      <p:pic>
        <p:nvPicPr>
          <p:cNvPr id="7" name="Picture 6" descr="KDIGO Logo - transparen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5" y="767113"/>
            <a:ext cx="1814311" cy="16322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59FE56-823C-4284-8553-D3B75E8D7F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9501" y="5073950"/>
            <a:ext cx="2390775" cy="16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92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C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327A35-B95D-420B-8683-3102085A81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326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40"/>
          <p:cNvSpPr txBox="1">
            <a:spLocks noGrp="1"/>
          </p:cNvSpPr>
          <p:nvPr>
            <p:ph type="ctrTitle"/>
          </p:nvPr>
        </p:nvSpPr>
        <p:spPr>
          <a:xfrm>
            <a:off x="1495814" y="4002947"/>
            <a:ext cx="9200371" cy="15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 algn="ctr"/>
            <a:r>
              <a:rPr lang="en-US" sz="5400" b="1" dirty="0"/>
              <a:t>Chapter 3. Membranous Nephropathy</a:t>
            </a:r>
            <a:endParaRPr sz="3600" i="1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5" name="Google Shape;735;p40" descr="KDIGO Logo - transparen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90653" y="372380"/>
            <a:ext cx="2409140" cy="21673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323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C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C33A42-6024-4717-AF25-62480AF320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319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C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C83CCA-9BFD-4E3E-9661-0F865D3924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45" y="-8013"/>
            <a:ext cx="11443355" cy="686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669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C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704BD0-22AF-4341-A6AD-256447A679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853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C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AF0BF7-B490-4BB1-B704-2C7E42CF17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87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40"/>
          <p:cNvSpPr txBox="1">
            <a:spLocks noGrp="1"/>
          </p:cNvSpPr>
          <p:nvPr>
            <p:ph type="ctrTitle"/>
          </p:nvPr>
        </p:nvSpPr>
        <p:spPr>
          <a:xfrm>
            <a:off x="1495814" y="4002947"/>
            <a:ext cx="9200371" cy="15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 algn="ctr"/>
            <a:r>
              <a:rPr lang="en-US" sz="5400" b="1" dirty="0"/>
              <a:t>Chapter 4. Nephrotic Syndrome in Children</a:t>
            </a:r>
            <a:endParaRPr sz="3600" i="1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5" name="Google Shape;735;p40" descr="KDIGO Logo - transparen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90653" y="372380"/>
            <a:ext cx="2409140" cy="21673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037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C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C6AB43-A9DE-4400-B230-492E2B0A21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10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C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A6B169-BFF3-4832-96F9-86A1B0929C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7150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C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9A983-874E-4F2B-9C81-EC4437FBC1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176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40"/>
          <p:cNvSpPr txBox="1">
            <a:spLocks noGrp="1"/>
          </p:cNvSpPr>
          <p:nvPr>
            <p:ph type="ctrTitle"/>
          </p:nvPr>
        </p:nvSpPr>
        <p:spPr>
          <a:xfrm>
            <a:off x="1495814" y="4002947"/>
            <a:ext cx="9200371" cy="15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 algn="ctr"/>
            <a:r>
              <a:rPr lang="en-US" sz="5400" b="1" dirty="0"/>
              <a:t>Chapter 2. Immunoglobulin A Nephropathy (IgAN)/Immunoglobulin A Vasculitis (IgAV)</a:t>
            </a:r>
            <a:endParaRPr sz="3600" i="1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5" name="Google Shape;735;p40" descr="KDIGO Logo - transparen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90653" y="372380"/>
            <a:ext cx="2409140" cy="21673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857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C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A7DACE-8548-4E89-B39D-78C18C4B9E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827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C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A8EA87-320B-4F1E-B9F2-5860B59E3D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9594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40"/>
          <p:cNvSpPr txBox="1">
            <a:spLocks noGrp="1"/>
          </p:cNvSpPr>
          <p:nvPr>
            <p:ph type="ctrTitle"/>
          </p:nvPr>
        </p:nvSpPr>
        <p:spPr>
          <a:xfrm>
            <a:off x="1495814" y="4002947"/>
            <a:ext cx="9200371" cy="15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 algn="ctr"/>
            <a:r>
              <a:rPr lang="en-US" sz="5400" b="1" dirty="0"/>
              <a:t>Chapter 5. Minimal Change Disease (MCD) in Adults</a:t>
            </a:r>
            <a:endParaRPr sz="3600" i="1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5" name="Google Shape;735;p40" descr="KDIGO Logo - transparen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90653" y="372380"/>
            <a:ext cx="2409140" cy="21673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64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C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CA6FAA-7A31-4740-B212-1874A99898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891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C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BA1F5E-FCF0-41A8-9609-DFF0C83AAD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412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C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CD9592-65C8-4818-B04F-692D5F8B99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3786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C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4959C6-3A05-4BC8-B1B8-ABDD7A3861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4895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40"/>
          <p:cNvSpPr txBox="1">
            <a:spLocks noGrp="1"/>
          </p:cNvSpPr>
          <p:nvPr>
            <p:ph type="ctrTitle"/>
          </p:nvPr>
        </p:nvSpPr>
        <p:spPr>
          <a:xfrm>
            <a:off x="1219200" y="3968113"/>
            <a:ext cx="9753600" cy="15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 algn="ctr"/>
            <a:r>
              <a:rPr lang="en-US" sz="5400" b="1" dirty="0"/>
              <a:t>Chapter 6. Focal Segmental Glomerulosclerosis (FSGS) in Adults</a:t>
            </a:r>
            <a:endParaRPr sz="3600" i="1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5" name="Google Shape;735;p40" descr="KDIGO Logo - transparen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90653" y="372380"/>
            <a:ext cx="2409140" cy="21673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185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C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82806A-8C27-4FBF-A7DD-16B10F34F2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703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C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99F954-8651-43BC-841C-2F274B03E3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248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C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CB9A23-FB1D-4FDD-BC70-272370E7AA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20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C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A1D214-BAFD-4E3C-8B03-2D0663D1EB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333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C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0D678-F577-4C91-8725-2C7C60A440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5965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C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4D1F30-4E6D-4BA9-BF91-DBFCC09E8A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420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40"/>
          <p:cNvSpPr txBox="1">
            <a:spLocks noGrp="1"/>
          </p:cNvSpPr>
          <p:nvPr>
            <p:ph type="ctrTitle"/>
          </p:nvPr>
        </p:nvSpPr>
        <p:spPr>
          <a:xfrm>
            <a:off x="1219200" y="3968113"/>
            <a:ext cx="9753600" cy="15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 algn="ctr"/>
            <a:r>
              <a:rPr lang="en-US" sz="5400" b="1" dirty="0"/>
              <a:t>Chapter 7. Infection-related Glomerulonephritis</a:t>
            </a:r>
            <a:endParaRPr sz="3600" i="1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5" name="Google Shape;735;p40" descr="KDIGO Logo - transparen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90653" y="372380"/>
            <a:ext cx="2409140" cy="21673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705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C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EE82EA-11F0-4903-A638-D30BC2A9C5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3174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C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0E8C93-C455-43D3-B4B5-2732F807CE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7105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C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923543-F6ED-42CD-8E38-C4CA0D63C6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8537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C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09F2E1-286C-45ED-B1CF-AD518932E2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5624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C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376675-DA1F-4CE2-8CF6-FA60D19C51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9942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5" name="Google Shape;735;p40" descr="KDIGO Logo - transparen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11089" y="59632"/>
            <a:ext cx="2409140" cy="2167329"/>
          </a:xfrm>
          <a:prstGeom prst="rect">
            <a:avLst/>
          </a:prstGeom>
          <a:noFill/>
          <a:ln>
            <a:noFill/>
          </a:ln>
        </p:spPr>
      </p:pic>
      <p:sp>
        <p:nvSpPr>
          <p:cNvPr id="734" name="Google Shape;734;p40"/>
          <p:cNvSpPr txBox="1">
            <a:spLocks noGrp="1"/>
          </p:cNvSpPr>
          <p:nvPr>
            <p:ph type="ctrTitle"/>
          </p:nvPr>
        </p:nvSpPr>
        <p:spPr>
          <a:xfrm>
            <a:off x="-295558" y="3968113"/>
            <a:ext cx="11748655" cy="15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 algn="ctr"/>
            <a:r>
              <a:rPr lang="en-US" sz="5400" b="1" dirty="0"/>
              <a:t>Chapter 8. Immunoglobulin-</a:t>
            </a:r>
            <a:br>
              <a:rPr lang="en-US" sz="5400" b="1" dirty="0"/>
            </a:br>
            <a:r>
              <a:rPr lang="en-US" sz="5400" b="1" dirty="0"/>
              <a:t> and Complement-Mediated Glomerular Diseases with a Membranoproliferative Glomerulonephritis (MPGN) Pattern of Injury</a:t>
            </a:r>
            <a:endParaRPr sz="3600" i="1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919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C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691615-58AF-4674-A2CD-E03EAD295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1522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C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B13894-F6A3-40EA-ACB3-C8C0C08A9F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0825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C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0E7AC9-3C65-40C3-9BDA-DD7B6684F5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7293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C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970193-F5B2-4549-8C39-D8473A303D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1878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C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7711A8-40C7-4622-B673-0297242052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499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C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88DB56-B3FA-418B-9FB0-D5FFD336DB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962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40"/>
          <p:cNvSpPr txBox="1">
            <a:spLocks noGrp="1"/>
          </p:cNvSpPr>
          <p:nvPr>
            <p:ph type="ctrTitle"/>
          </p:nvPr>
        </p:nvSpPr>
        <p:spPr>
          <a:xfrm>
            <a:off x="1219200" y="3968113"/>
            <a:ext cx="9753600" cy="15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 algn="ctr"/>
            <a:r>
              <a:rPr lang="en-US" sz="5400" b="1" dirty="0"/>
              <a:t>Chapter 9. Antineutrophil Cytoplasmic Antibody (ANCA)-associated Vasculitis</a:t>
            </a:r>
            <a:endParaRPr sz="3600" i="1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5" name="Google Shape;735;p40" descr="KDIGO Logo - transparen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90653" y="372380"/>
            <a:ext cx="2409140" cy="21673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487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C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844AB-D2E5-4461-8400-E4C418100F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4069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C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E8A5FB-3EB3-4403-BAB2-FE9F9848B4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5114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C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946572-0A6C-4EF5-90CB-7140A8D07F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9981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C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13973F-99AC-4901-9D5A-C41D9CA07A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463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C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EEED27-85F8-4008-BE3F-1BAE8CE787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622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4415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C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D44F17-6323-4210-B692-3C55347552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9851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40"/>
          <p:cNvSpPr txBox="1">
            <a:spLocks noGrp="1"/>
          </p:cNvSpPr>
          <p:nvPr>
            <p:ph type="ctrTitle"/>
          </p:nvPr>
        </p:nvSpPr>
        <p:spPr>
          <a:xfrm>
            <a:off x="1219200" y="3968113"/>
            <a:ext cx="9753600" cy="15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 algn="ctr"/>
            <a:r>
              <a:rPr lang="en-US" sz="5400" b="1" dirty="0"/>
              <a:t>Chapter 10. Lupus Nephritis  (LN)</a:t>
            </a:r>
            <a:endParaRPr sz="3600" i="1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5" name="Google Shape;735;p40" descr="KDIGO Logo - transparen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90653" y="372380"/>
            <a:ext cx="2409140" cy="21673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258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C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5996DA-31F6-4078-AA4F-D5C71FC921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429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C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4B9805-6A87-4E96-AA98-8186126262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2860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C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38397E-340C-4593-880B-7B7836C500E4}"/>
              </a:ext>
            </a:extLst>
          </p:cNvPr>
          <p:cNvGrpSpPr/>
          <p:nvPr/>
        </p:nvGrpSpPr>
        <p:grpSpPr>
          <a:xfrm>
            <a:off x="381000" y="0"/>
            <a:ext cx="11430000" cy="6858000"/>
            <a:chOff x="381000" y="0"/>
            <a:chExt cx="11430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1A2AE5B-F530-4280-99F0-D3097115A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0"/>
              <a:ext cx="11430000" cy="6858000"/>
            </a:xfrm>
            <a:prstGeom prst="rect">
              <a:avLst/>
            </a:prstGeom>
          </p:spPr>
        </p:pic>
        <p:pic>
          <p:nvPicPr>
            <p:cNvPr id="4" name="Main graphic">
              <a:extLst>
                <a:ext uri="{FF2B5EF4-FFF2-40B4-BE49-F238E27FC236}">
                  <a16:creationId xmlns:a16="http://schemas.microsoft.com/office/drawing/2014/main" id="{A3A921D9-7D12-47F6-AB64-223FF1C7E319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753057" y="1112363"/>
              <a:ext cx="6769533" cy="4421171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1976251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C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DBE6FE-08D1-44DE-8AB2-978482B1A6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407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C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5590AA-EF83-4828-9AFA-36BB77F19B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562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40"/>
          <p:cNvSpPr txBox="1">
            <a:spLocks noGrp="1"/>
          </p:cNvSpPr>
          <p:nvPr>
            <p:ph type="ctrTitle"/>
          </p:nvPr>
        </p:nvSpPr>
        <p:spPr>
          <a:xfrm>
            <a:off x="1219200" y="3968113"/>
            <a:ext cx="9753600" cy="15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 algn="ctr"/>
            <a:r>
              <a:rPr lang="en-US" sz="5400" b="1" dirty="0"/>
              <a:t>Chapter 11. Anti-glomerular Basement Membrane (Anti-GBM) Antibody Glomerulonephritis</a:t>
            </a:r>
            <a:endParaRPr sz="3600" i="1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5" name="Google Shape;735;p40" descr="KDIGO Logo - transparen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90653" y="372380"/>
            <a:ext cx="2409140" cy="21673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944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C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E0667D-D6C9-44F2-AE44-1D71941356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4244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C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C1B0E2-1FC5-4B4F-8B70-EADA06060A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479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C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A3BF18-B351-4CF8-9256-87542EF332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6101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C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D95F6F-35B3-417E-8B33-7B206C0431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4016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C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B1615C-C0C1-4F4C-85B5-1DBC9DA67F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37606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BC5ED-9369-48E5-9DE9-E5706689A7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526875"/>
            <a:ext cx="6072996" cy="3386493"/>
          </a:xfrm>
        </p:spPr>
        <p:txBody>
          <a:bodyPr/>
          <a:lstStyle/>
          <a:p>
            <a:r>
              <a:rPr lang="en-US" dirty="0"/>
              <a:t>KDIGO would like to sincerely thank Dr. </a:t>
            </a:r>
            <a:r>
              <a:rPr lang="en-US" dirty="0" err="1"/>
              <a:t>Bourne</a:t>
            </a:r>
            <a:r>
              <a:rPr lang="en-US" dirty="0"/>
              <a:t> and the Team from </a:t>
            </a:r>
            <a:r>
              <a:rPr lang="en-US" dirty="0" err="1"/>
              <a:t>Arkana</a:t>
            </a:r>
            <a:r>
              <a:rPr lang="en-US" dirty="0"/>
              <a:t> Laboratories for this valuable collaboration.</a:t>
            </a:r>
          </a:p>
        </p:txBody>
      </p:sp>
      <p:pic>
        <p:nvPicPr>
          <p:cNvPr id="1026" name="Picture 2" descr="Arkana Laboratories - Zebrafish Core Program | Public Marketplace">
            <a:extLst>
              <a:ext uri="{FF2B5EF4-FFF2-40B4-BE49-F238E27FC236}">
                <a16:creationId xmlns:a16="http://schemas.microsoft.com/office/drawing/2014/main" id="{2DF9143D-45E3-4951-A489-0CF846A7E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394" y="1591346"/>
            <a:ext cx="478155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C0A60EB-88BD-4774-B353-2837148E78C9}"/>
              </a:ext>
            </a:extLst>
          </p:cNvPr>
          <p:cNvSpPr txBox="1">
            <a:spLocks/>
          </p:cNvSpPr>
          <p:nvPr/>
        </p:nvSpPr>
        <p:spPr>
          <a:xfrm>
            <a:off x="1677838" y="319178"/>
            <a:ext cx="8836324" cy="766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4000" b="0" i="0" u="none" strike="noStrike" kern="1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8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8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8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8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8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8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8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8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u="sng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943641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C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10F55A-74F6-45A8-A273-905E2E1EAD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334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C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71D15B-6C46-4781-AC43-00DFCEE00E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498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C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0A03E3-4984-4687-AC12-86CB717E2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97082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14">
      <a:dk1>
        <a:sysClr val="windowText" lastClr="000000"/>
      </a:dk1>
      <a:lt1>
        <a:sysClr val="window" lastClr="FFFFFF"/>
      </a:lt1>
      <a:dk2>
        <a:srgbClr val="004990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11A260"/>
      </a:accent5>
      <a:accent6>
        <a:srgbClr val="A5C249"/>
      </a:accent6>
      <a:hlink>
        <a:srgbClr val="F49100"/>
      </a:hlink>
      <a:folHlink>
        <a:srgbClr val="85DFD0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Custom 14">
      <a:dk1>
        <a:sysClr val="windowText" lastClr="000000"/>
      </a:dk1>
      <a:lt1>
        <a:sysClr val="window" lastClr="FFFFFF"/>
      </a:lt1>
      <a:dk2>
        <a:srgbClr val="004990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11A260"/>
      </a:accent5>
      <a:accent6>
        <a:srgbClr val="A5C249"/>
      </a:accent6>
      <a:hlink>
        <a:srgbClr val="F49100"/>
      </a:hlink>
      <a:folHlink>
        <a:srgbClr val="85DFD0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4367</TotalTime>
  <Words>142</Words>
  <Application>Microsoft Office PowerPoint</Application>
  <PresentationFormat>Widescreen</PresentationFormat>
  <Paragraphs>14</Paragraphs>
  <Slides>62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62</vt:i4>
      </vt:variant>
    </vt:vector>
  </HeadingPairs>
  <TitlesOfParts>
    <vt:vector size="66" baseType="lpstr">
      <vt:lpstr>Arial</vt:lpstr>
      <vt:lpstr>Calibri</vt:lpstr>
      <vt:lpstr>1_Office Theme</vt:lpstr>
      <vt:lpstr>2_Office Theme</vt:lpstr>
      <vt:lpstr>KDIGO 2021 Clinical Practice Guideline for the Management of Glomerular Diseases Pathology Slide Set</vt:lpstr>
      <vt:lpstr>Chapter 2. Immunoglobulin A Nephropathy (IgAN)/Immunoglobulin A Vasculitis (IgAV)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Chapter 3. Membranous Nephropathy</vt:lpstr>
      <vt:lpstr>PowerPoint Presentation</vt:lpstr>
      <vt:lpstr>PowerPoint Presentation</vt:lpstr>
      <vt:lpstr>PowerPoint Presentation</vt:lpstr>
      <vt:lpstr>PowerPoint Presentation</vt:lpstr>
      <vt:lpstr>Chapter 4. Nephrotic Syndrome in Children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Chapter 5. Minimal Change Disease (MCD) in Adults</vt:lpstr>
      <vt:lpstr>PowerPoint Presentation</vt:lpstr>
      <vt:lpstr>PowerPoint Presentation</vt:lpstr>
      <vt:lpstr>PowerPoint Presentation</vt:lpstr>
      <vt:lpstr>PowerPoint Presentation</vt:lpstr>
      <vt:lpstr>Chapter 6. Focal Segmental Glomerulosclerosis (FSGS) in Adults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Chapter 7. Infection-related Glomerulonephritis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Chapter 8. Immunoglobulin-  and Complement-Mediated Glomerular Diseases with a Membranoproliferative Glomerulonephritis (MPGN) Pattern of Injury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Chapter 9. Antineutrophil Cytoplasmic Antibody (ANCA)-associated Vasculitis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Chapter 10. Lupus Nephritis  (LN)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Chapter 11. Anti-glomerular Basement Membrane (Anti-GBM) Antibody Glomerulonephritis</vt:lpstr>
      <vt:lpstr>PowerPoint Presentation</vt:lpstr>
      <vt:lpstr>PowerPoint Presentation</vt:lpstr>
      <vt:lpstr>PowerPoint Presentation</vt:lpstr>
      <vt:lpstr>PowerPoint Presentation</vt:lpstr>
      <vt:lpstr>KDIGO would like to sincerely thank Dr. Bourne and the Team from Arkana Laboratories for this valuable collaboration.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Gianmarco Carofiglio</dc:creator>
  <cp:lastModifiedBy>Amy Earley</cp:lastModifiedBy>
  <cp:revision>85</cp:revision>
  <dcterms:created xsi:type="dcterms:W3CDTF">2018-02-22T13:48:47Z</dcterms:created>
  <dcterms:modified xsi:type="dcterms:W3CDTF">2022-01-18T22:07:46Z</dcterms:modified>
</cp:coreProperties>
</file>