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63" r:id="rId2"/>
  </p:sldMasterIdLst>
  <p:notesMasterIdLst>
    <p:notesMasterId r:id="rId53"/>
  </p:notesMasterIdLst>
  <p:handoutMasterIdLst>
    <p:handoutMasterId r:id="rId54"/>
  </p:handoutMasterIdLst>
  <p:sldIdLst>
    <p:sldId id="270" r:id="rId3"/>
    <p:sldId id="6356" r:id="rId4"/>
    <p:sldId id="6161" r:id="rId5"/>
    <p:sldId id="6375" r:id="rId6"/>
    <p:sldId id="259" r:id="rId7"/>
    <p:sldId id="260" r:id="rId8"/>
    <p:sldId id="3515" r:id="rId9"/>
    <p:sldId id="6163" r:id="rId10"/>
    <p:sldId id="3516" r:id="rId11"/>
    <p:sldId id="6371" r:id="rId12"/>
    <p:sldId id="3518" r:id="rId13"/>
    <p:sldId id="6374" r:id="rId14"/>
    <p:sldId id="292" r:id="rId15"/>
    <p:sldId id="272" r:id="rId16"/>
    <p:sldId id="6079" r:id="rId17"/>
    <p:sldId id="6168" r:id="rId18"/>
    <p:sldId id="6169" r:id="rId19"/>
    <p:sldId id="6165" r:id="rId20"/>
    <p:sldId id="6328" r:id="rId21"/>
    <p:sldId id="6329" r:id="rId22"/>
    <p:sldId id="6331" r:id="rId23"/>
    <p:sldId id="6330" r:id="rId24"/>
    <p:sldId id="6332" r:id="rId25"/>
    <p:sldId id="6333" r:id="rId26"/>
    <p:sldId id="6334" r:id="rId27"/>
    <p:sldId id="6376" r:id="rId28"/>
    <p:sldId id="6335" r:id="rId29"/>
    <p:sldId id="6336" r:id="rId30"/>
    <p:sldId id="6339" r:id="rId31"/>
    <p:sldId id="6337" r:id="rId32"/>
    <p:sldId id="6338" r:id="rId33"/>
    <p:sldId id="6340" r:id="rId34"/>
    <p:sldId id="6341" r:id="rId35"/>
    <p:sldId id="6377" r:id="rId36"/>
    <p:sldId id="6342" r:id="rId37"/>
    <p:sldId id="6343" r:id="rId38"/>
    <p:sldId id="6344" r:id="rId39"/>
    <p:sldId id="6345" r:id="rId40"/>
    <p:sldId id="6346" r:id="rId41"/>
    <p:sldId id="6347" r:id="rId42"/>
    <p:sldId id="6348" r:id="rId43"/>
    <p:sldId id="6349" r:id="rId44"/>
    <p:sldId id="6378" r:id="rId45"/>
    <p:sldId id="6379" r:id="rId46"/>
    <p:sldId id="6202" r:id="rId47"/>
    <p:sldId id="6363" r:id="rId48"/>
    <p:sldId id="6372" r:id="rId49"/>
    <p:sldId id="6355" r:id="rId50"/>
    <p:sldId id="6373" r:id="rId51"/>
    <p:sldId id="615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D4176D-A109-7DC6-B42B-3036EC53D601}" name="Amy Earley" initials="AE" userId="ee4f607c24677377"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Earley" initials="AE" lastIdx="8" clrIdx="0"/>
  <p:cmAuthor id="2" name="Mike C" initials="M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11A260"/>
    <a:srgbClr val="CC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87" autoAdjust="0"/>
    <p:restoredTop sz="76147" autoAdjust="0"/>
  </p:normalViewPr>
  <p:slideViewPr>
    <p:cSldViewPr snapToGrid="0" showGuides="1">
      <p:cViewPr varScale="1">
        <p:scale>
          <a:sx n="84" d="100"/>
          <a:sy n="84" d="100"/>
        </p:scale>
        <p:origin x="1800" y="192"/>
      </p:cViewPr>
      <p:guideLst>
        <p:guide orient="horz" pos="2160"/>
        <p:guide pos="3840"/>
      </p:guideLst>
    </p:cSldViewPr>
  </p:slideViewPr>
  <p:notesTextViewPr>
    <p:cViewPr>
      <p:scale>
        <a:sx n="150" d="100"/>
        <a:sy n="150" d="100"/>
      </p:scale>
      <p:origin x="0" y="0"/>
    </p:cViewPr>
  </p:notesTextViewPr>
  <p:sorterViewPr>
    <p:cViewPr>
      <p:scale>
        <a:sx n="100" d="100"/>
        <a:sy n="100" d="100"/>
      </p:scale>
      <p:origin x="0" y="0"/>
    </p:cViewPr>
  </p:sorterViewPr>
  <p:notesViewPr>
    <p:cSldViewPr snapToGrid="0" showGuides="1">
      <p:cViewPr varScale="1">
        <p:scale>
          <a:sx n="83" d="100"/>
          <a:sy n="83" d="100"/>
        </p:scale>
        <p:origin x="299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622C9B-9FB8-4C2D-BEE2-15BB5E008C23}" type="datetimeFigureOut">
              <a:rPr lang="en-GB" smtClean="0"/>
              <a:t>02/04/2024</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97F96B-4099-4867-8102-C31C6DC2C06C}" type="slidenum">
              <a:rPr lang="en-GB" smtClean="0"/>
              <a:t>‹#›</a:t>
            </a:fld>
            <a:endParaRPr lang="en-GB" dirty="0"/>
          </a:p>
        </p:txBody>
      </p:sp>
    </p:spTree>
    <p:extLst>
      <p:ext uri="{BB962C8B-B14F-4D97-AF65-F5344CB8AC3E}">
        <p14:creationId xmlns:p14="http://schemas.microsoft.com/office/powerpoint/2010/main" val="2416522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5956B-DB10-4AF4-BF43-6E2E7B0B19F0}" type="datetimeFigureOut">
              <a:rPr lang="en-US" smtClean="0"/>
              <a:t>4/2/24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78715-5F20-4FAB-896A-D1FA1C238A82}" type="slidenum">
              <a:rPr lang="en-US" smtClean="0"/>
              <a:t>‹#›</a:t>
            </a:fld>
            <a:endParaRPr lang="en-US" dirty="0"/>
          </a:p>
        </p:txBody>
      </p:sp>
    </p:spTree>
    <p:extLst>
      <p:ext uri="{BB962C8B-B14F-4D97-AF65-F5344CB8AC3E}">
        <p14:creationId xmlns:p14="http://schemas.microsoft.com/office/powerpoint/2010/main" val="545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a:t>
            </a:fld>
            <a:endParaRPr lang="en-US" dirty="0"/>
          </a:p>
        </p:txBody>
      </p:sp>
    </p:spTree>
    <p:extLst>
      <p:ext uri="{BB962C8B-B14F-4D97-AF65-F5344CB8AC3E}">
        <p14:creationId xmlns:p14="http://schemas.microsoft.com/office/powerpoint/2010/main" val="648144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4251970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 and present the algorithm</a:t>
            </a:r>
          </a:p>
        </p:txBody>
      </p:sp>
      <p:sp>
        <p:nvSpPr>
          <p:cNvPr id="4" name="Slide Number Placeholder 3"/>
          <p:cNvSpPr>
            <a:spLocks noGrp="1"/>
          </p:cNvSpPr>
          <p:nvPr>
            <p:ph type="sldNum" sz="quarter" idx="5"/>
          </p:nvPr>
        </p:nvSpPr>
        <p:spPr/>
        <p:txBody>
          <a:bodyPr/>
          <a:lstStyle/>
          <a:p>
            <a:fld id="{B1378715-5F20-4FAB-896A-D1FA1C238A82}" type="slidenum">
              <a:rPr lang="en-US" smtClean="0"/>
              <a:t>20</a:t>
            </a:fld>
            <a:endParaRPr lang="en-US" dirty="0"/>
          </a:p>
        </p:txBody>
      </p:sp>
    </p:spTree>
    <p:extLst>
      <p:ext uri="{BB962C8B-B14F-4D97-AF65-F5344CB8AC3E}">
        <p14:creationId xmlns:p14="http://schemas.microsoft.com/office/powerpoint/2010/main" val="397237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Activity and chronicity items included in LN kidney biopsy report.</a:t>
            </a:r>
            <a:r>
              <a:rPr lang="en-US" dirty="0"/>
              <a:t> </a:t>
            </a:r>
          </a:p>
          <a:p>
            <a:endParaRPr lang="en-US" dirty="0"/>
          </a:p>
          <a:p>
            <a:r>
              <a:rPr lang="en-US" sz="1800" b="0" i="0" dirty="0">
                <a:solidFill>
                  <a:srgbClr val="000000"/>
                </a:solidFill>
                <a:effectLst/>
                <a:latin typeface="AdvOT77db9845"/>
              </a:rPr>
              <a:t>Clinicians should pay attention to the detailed description of both active and chronic histopathologic features affecting different elements of the kidney parenchyma, especially regarding potentially reversible active lesions versus chronic damage not reversible by immunosuppressive medications.</a:t>
            </a:r>
            <a:endParaRPr lang="en-US" dirty="0"/>
          </a:p>
          <a:p>
            <a:endParaRPr lang="en-US" dirty="0"/>
          </a:p>
          <a:p>
            <a:r>
              <a:rPr lang="en-US" dirty="0"/>
              <a:t>These histopathological features are not only important for diagnosis, but for treatment as well.</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21</a:t>
            </a:fld>
            <a:endParaRPr lang="en-US" dirty="0"/>
          </a:p>
        </p:txBody>
      </p:sp>
    </p:spTree>
    <p:extLst>
      <p:ext uri="{BB962C8B-B14F-4D97-AF65-F5344CB8AC3E}">
        <p14:creationId xmlns:p14="http://schemas.microsoft.com/office/powerpoint/2010/main" val="2901853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US" dirty="0"/>
              <a:t>It is recommended that antimalarials be given to patients with systemic lupus erythematosus (SLE) if there are no contraindications.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sz="1800" b="0" i="0" dirty="0">
                <a:solidFill>
                  <a:srgbClr val="000000"/>
                </a:solidFill>
                <a:effectLst/>
                <a:latin typeface="AdvOT255b5711.I"/>
              </a:rPr>
              <a:t>This recommendation places a relatively higher value on the various bene</a:t>
            </a:r>
            <a:r>
              <a:rPr lang="en-US" sz="1800" b="0" i="0" dirty="0">
                <a:solidFill>
                  <a:srgbClr val="000000"/>
                </a:solidFill>
                <a:effectLst/>
                <a:latin typeface="AdvOT255b5711.I+fb"/>
              </a:rPr>
              <a:t>fi</a:t>
            </a:r>
            <a:r>
              <a:rPr lang="en-US" sz="1800" b="0" i="0" dirty="0">
                <a:solidFill>
                  <a:srgbClr val="000000"/>
                </a:solidFill>
                <a:effectLst/>
                <a:latin typeface="AdvOT255b5711.I"/>
              </a:rPr>
              <a:t>ts associated with hydroxychloroquine use reported in observational studies (including lower rates of disease </a:t>
            </a:r>
            <a:r>
              <a:rPr lang="en-US" sz="1800" b="0" i="0" dirty="0">
                <a:solidFill>
                  <a:srgbClr val="000000"/>
                </a:solidFill>
                <a:effectLst/>
                <a:latin typeface="AdvOT255b5711.I+fb"/>
              </a:rPr>
              <a:t>fl</a:t>
            </a:r>
            <a:r>
              <a:rPr lang="en-US" sz="1800" b="0" i="0" dirty="0">
                <a:solidFill>
                  <a:srgbClr val="000000"/>
                </a:solidFill>
                <a:effectLst/>
                <a:latin typeface="AdvOT255b5711.I"/>
              </a:rPr>
              <a:t>ares, progressive kidney damage, and vascular complications) and on the generally favorable safety pro</a:t>
            </a:r>
            <a:r>
              <a:rPr lang="en-US" sz="1800" b="0" i="0" dirty="0">
                <a:solidFill>
                  <a:srgbClr val="000000"/>
                </a:solidFill>
                <a:effectLst/>
                <a:latin typeface="AdvOT255b5711.I+fb"/>
              </a:rPr>
              <a:t>fi</a:t>
            </a:r>
            <a:r>
              <a:rPr lang="en-US" sz="1800" b="0" i="0" dirty="0">
                <a:solidFill>
                  <a:srgbClr val="000000"/>
                </a:solidFill>
                <a:effectLst/>
                <a:latin typeface="AdvOT255b5711.I"/>
              </a:rPr>
              <a:t>le of hydroxychloroquine treatment. It places a relatively lower value on the lack of large scale prospective RCT data.</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22</a:t>
            </a:fld>
            <a:endParaRPr lang="en-US" dirty="0"/>
          </a:p>
        </p:txBody>
      </p:sp>
    </p:spTree>
    <p:extLst>
      <p:ext uri="{BB962C8B-B14F-4D97-AF65-F5344CB8AC3E}">
        <p14:creationId xmlns:p14="http://schemas.microsoft.com/office/powerpoint/2010/main" val="366636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systemic nature of SLE and the potential adverse effects of therapies used to treat LN, the Work Group noted that a holistic approach to the management of LN be considered. </a:t>
            </a:r>
          </a:p>
          <a:p>
            <a:endParaRPr lang="en-US" dirty="0"/>
          </a:p>
          <a:p>
            <a:r>
              <a:rPr lang="en-US" dirty="0"/>
              <a:t>Several relevant suggestions to improve the health and well-being of LN patients are described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23</a:t>
            </a:fld>
            <a:endParaRPr lang="en-US" dirty="0"/>
          </a:p>
        </p:txBody>
      </p:sp>
    </p:spTree>
    <p:extLst>
      <p:ext uri="{BB962C8B-B14F-4D97-AF65-F5344CB8AC3E}">
        <p14:creationId xmlns:p14="http://schemas.microsoft.com/office/powerpoint/2010/main" val="1916791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the slide and present the algorithm</a:t>
            </a:r>
          </a:p>
        </p:txBody>
      </p:sp>
      <p:sp>
        <p:nvSpPr>
          <p:cNvPr id="4" name="Slide Number Placeholder 3"/>
          <p:cNvSpPr>
            <a:spLocks noGrp="1"/>
          </p:cNvSpPr>
          <p:nvPr>
            <p:ph type="sldNum" sz="quarter" idx="5"/>
          </p:nvPr>
        </p:nvSpPr>
        <p:spPr/>
        <p:txBody>
          <a:bodyPr/>
          <a:lstStyle/>
          <a:p>
            <a:fld id="{B1378715-5F20-4FAB-896A-D1FA1C238A82}" type="slidenum">
              <a:rPr lang="en-US" smtClean="0"/>
              <a:t>24</a:t>
            </a:fld>
            <a:endParaRPr lang="en-US" dirty="0"/>
          </a:p>
        </p:txBody>
      </p:sp>
    </p:spTree>
    <p:extLst>
      <p:ext uri="{BB962C8B-B14F-4D97-AF65-F5344CB8AC3E}">
        <p14:creationId xmlns:p14="http://schemas.microsoft.com/office/powerpoint/2010/main" val="1457709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AdvOT255b5711.I"/>
              </a:rPr>
              <a:t>This recommendation places a high value on results from clinical trials demonstrating clinical ef</a:t>
            </a:r>
            <a:r>
              <a:rPr lang="en-US" sz="1200" b="0" i="0" u="none" strike="noStrike" baseline="0" dirty="0">
                <a:latin typeface="AdvOT255b5711.I+fb"/>
              </a:rPr>
              <a:t>fi</a:t>
            </a:r>
            <a:r>
              <a:rPr lang="en-US" sz="1200" b="0" i="0" u="none" strike="noStrike" baseline="0" dirty="0">
                <a:latin typeface="AdvOT255b5711.I"/>
              </a:rPr>
              <a:t>cacy with combined immunosuppressive</a:t>
            </a:r>
          </a:p>
          <a:p>
            <a:pPr algn="l"/>
            <a:r>
              <a:rPr lang="en-US" sz="1200" b="0" i="0" u="none" strike="noStrike" baseline="0" dirty="0">
                <a:latin typeface="AdvOT255b5711.I"/>
              </a:rPr>
              <a:t>regimens that include glucocorticoids and either </a:t>
            </a:r>
            <a:r>
              <a:rPr lang="en-US" sz="1200" b="0" i="0" u="none" strike="noStrike" baseline="0" dirty="0" err="1">
                <a:latin typeface="AdvOT255b5711.I"/>
              </a:rPr>
              <a:t>lowdose</a:t>
            </a:r>
            <a:r>
              <a:rPr lang="en-US" sz="1200" b="0" i="0" u="none" strike="noStrike" baseline="0" dirty="0">
                <a:latin typeface="AdvOT255b5711.I"/>
              </a:rPr>
              <a:t> </a:t>
            </a:r>
            <a:r>
              <a:rPr lang="fr-FR" sz="1200" b="0" i="0" u="none" strike="noStrike" baseline="0" dirty="0" err="1">
                <a:latin typeface="AdvOT255b5711.I"/>
              </a:rPr>
              <a:t>intravenous</a:t>
            </a:r>
            <a:r>
              <a:rPr lang="fr-FR" sz="1200" b="0" i="0" u="none" strike="noStrike" baseline="0" dirty="0">
                <a:latin typeface="AdvOT255b5711.I"/>
              </a:rPr>
              <a:t> cyclophosphamide or MPAA (dual immunosuppressive</a:t>
            </a:r>
          </a:p>
          <a:p>
            <a:pPr algn="l"/>
            <a:r>
              <a:rPr lang="en-US" sz="1200" b="0" i="0" u="none" strike="noStrike" baseline="0" dirty="0">
                <a:latin typeface="AdvOT255b5711.I"/>
              </a:rPr>
              <a:t>therapy), as well as triple immunosuppressive regimens that include belimumab or </a:t>
            </a:r>
            <a:r>
              <a:rPr lang="en-US" sz="1200" b="0" i="0" u="none" strike="noStrike" baseline="0" dirty="0" err="1">
                <a:latin typeface="AdvOT255b5711.I"/>
              </a:rPr>
              <a:t>voclosporin</a:t>
            </a:r>
            <a:r>
              <a:rPr lang="en-US" sz="1200" b="0" i="0" u="none" strike="noStrike" baseline="0" dirty="0">
                <a:latin typeface="AdvOT255b5711.I"/>
              </a:rPr>
              <a:t> (or tacrolimus)</a:t>
            </a:r>
            <a:r>
              <a:rPr lang="en-US" sz="1200" b="0" i="0" u="none" strike="noStrike" baseline="0" dirty="0">
                <a:solidFill>
                  <a:srgbClr val="000000"/>
                </a:solidFill>
                <a:latin typeface="AdvOT255b5711.I"/>
              </a:rPr>
              <a:t>. added to the above dual immunosuppression. In the case of CNI, the improved clinical response was driven by greater reduction of proteinuria compared with placebo, and in the case of belimumab,</a:t>
            </a:r>
          </a:p>
          <a:p>
            <a:pPr algn="l"/>
            <a:r>
              <a:rPr lang="en-US" sz="1200" b="0" i="0" u="none" strike="noStrike" baseline="0" dirty="0">
                <a:solidFill>
                  <a:srgbClr val="000000"/>
                </a:solidFill>
                <a:latin typeface="AdvOT255b5711.I"/>
              </a:rPr>
              <a:t>a reduced incidence rate of adverse kidney outcomes was also observed in post hoc analysis. A summary of options of initial therapy that can be recommended for active proliferative LN is shown in </a:t>
            </a:r>
            <a:r>
              <a:rPr lang="en-US" sz="1200" b="0" i="0" u="none" strike="noStrike" baseline="0" dirty="0">
                <a:solidFill>
                  <a:srgbClr val="2197D2"/>
                </a:solidFill>
                <a:latin typeface="AdvOT255b5711.I"/>
              </a:rPr>
              <a:t>Figure 5</a:t>
            </a:r>
            <a:r>
              <a:rPr lang="en-US" sz="1200" b="0" i="0" u="none" strike="noStrike" baseline="0" dirty="0">
                <a:solidFill>
                  <a:srgbClr val="000000"/>
                </a:solidFill>
                <a:latin typeface="AdvOT255b5711.I"/>
              </a:rPr>
              <a:t>. The Work Group acknowledges the considerable variation of characteristics among patients. Readers are advised to refer to the practice points for discussions on the preferred choice of therapy according to patient characteristics.</a:t>
            </a:r>
          </a:p>
          <a:p>
            <a:pPr algn="l"/>
            <a:r>
              <a:rPr lang="en-US" sz="1200" b="0" i="0" u="none" strike="noStrike" baseline="0" dirty="0">
                <a:solidFill>
                  <a:srgbClr val="000000"/>
                </a:solidFill>
                <a:latin typeface="AdvOT255b5711.I"/>
              </a:rPr>
              <a:t>Also, regarding the choice of therapy and the dose of speci</a:t>
            </a:r>
            <a:r>
              <a:rPr lang="en-US" sz="1200" b="0" i="0" u="none" strike="noStrike" baseline="0" dirty="0">
                <a:solidFill>
                  <a:srgbClr val="000000"/>
                </a:solidFill>
                <a:latin typeface="AdvOT255b5711.I+fb"/>
              </a:rPr>
              <a:t>fi</a:t>
            </a:r>
            <a:r>
              <a:rPr lang="en-US" sz="1200" b="0" i="0" u="none" strike="noStrike" baseline="0" dirty="0">
                <a:solidFill>
                  <a:srgbClr val="000000"/>
                </a:solidFill>
                <a:latin typeface="AdvOT255b5711.I"/>
              </a:rPr>
              <a:t>c medications, the Work Group emphasizes the importance of</a:t>
            </a:r>
          </a:p>
          <a:p>
            <a:pPr algn="l"/>
            <a:r>
              <a:rPr lang="en-US" sz="1200" b="0" i="0" u="none" strike="noStrike" baseline="0" dirty="0">
                <a:solidFill>
                  <a:srgbClr val="000000"/>
                </a:solidFill>
                <a:latin typeface="AdvOT255b5711.I"/>
              </a:rPr>
              <a:t>preventing potential adverse effects that could result from </a:t>
            </a:r>
            <a:r>
              <a:rPr lang="en-US" sz="1200" b="0" i="0" u="none" strike="noStrike" baseline="0" dirty="0" err="1">
                <a:solidFill>
                  <a:srgbClr val="000000"/>
                </a:solidFill>
                <a:latin typeface="AdvOT255b5711.I"/>
              </a:rPr>
              <a:t>highdose</a:t>
            </a:r>
            <a:r>
              <a:rPr lang="en-US" sz="1200" b="0" i="0" u="none" strike="noStrike" baseline="0" dirty="0">
                <a:solidFill>
                  <a:srgbClr val="000000"/>
                </a:solidFill>
                <a:latin typeface="AdvOT255b5711.I"/>
              </a:rPr>
              <a:t> glucocorticoid, high-dose cyclophosphamide, and CNI</a:t>
            </a:r>
          </a:p>
          <a:p>
            <a:pPr algn="l"/>
            <a:r>
              <a:rPr lang="en-US" sz="1200" b="0" i="0" u="none" strike="noStrike" baseline="0" dirty="0">
                <a:solidFill>
                  <a:srgbClr val="000000"/>
                </a:solidFill>
                <a:latin typeface="AdvOT255b5711.I"/>
              </a:rPr>
              <a:t>nephrotoxicity. In this regard, patients with CKD G3b</a:t>
            </a:r>
            <a:r>
              <a:rPr lang="en-US" sz="1200" b="0" i="0" u="none" strike="noStrike" baseline="0" dirty="0">
                <a:solidFill>
                  <a:srgbClr val="000000"/>
                </a:solidFill>
                <a:latin typeface="AdvOT255b5711.I+20"/>
              </a:rPr>
              <a:t>–</a:t>
            </a:r>
            <a:r>
              <a:rPr lang="en-US" sz="1200" b="0" i="0" u="none" strike="noStrike" baseline="0" dirty="0">
                <a:solidFill>
                  <a:srgbClr val="000000"/>
                </a:solidFill>
                <a:latin typeface="AdvOT255b5711.I"/>
              </a:rPr>
              <a:t>G5 were often excluded from the respective clinical trials.</a:t>
            </a:r>
            <a:endParaRPr lang="en-US" sz="1200" dirty="0"/>
          </a:p>
        </p:txBody>
      </p:sp>
      <p:sp>
        <p:nvSpPr>
          <p:cNvPr id="4" name="Slide Number Placeholder 3"/>
          <p:cNvSpPr>
            <a:spLocks noGrp="1"/>
          </p:cNvSpPr>
          <p:nvPr>
            <p:ph type="sldNum" sz="quarter" idx="5"/>
          </p:nvPr>
        </p:nvSpPr>
        <p:spPr/>
        <p:txBody>
          <a:bodyPr/>
          <a:lstStyle/>
          <a:p>
            <a:fld id="{B1378715-5F20-4FAB-896A-D1FA1C238A82}" type="slidenum">
              <a:rPr lang="en-US" smtClean="0"/>
              <a:t>25</a:t>
            </a:fld>
            <a:endParaRPr lang="en-US" dirty="0"/>
          </a:p>
        </p:txBody>
      </p:sp>
    </p:spTree>
    <p:extLst>
      <p:ext uri="{BB962C8B-B14F-4D97-AF65-F5344CB8AC3E}">
        <p14:creationId xmlns:p14="http://schemas.microsoft.com/office/powerpoint/2010/main" val="4162822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0" dirty="0">
              <a:solidFill>
                <a:srgbClr val="FF0000"/>
              </a:solidFill>
            </a:endParaRPr>
          </a:p>
        </p:txBody>
      </p:sp>
      <p:sp>
        <p:nvSpPr>
          <p:cNvPr id="4" name="Slide Number Placeholder 3"/>
          <p:cNvSpPr>
            <a:spLocks noGrp="1"/>
          </p:cNvSpPr>
          <p:nvPr>
            <p:ph type="sldNum" sz="quarter" idx="5"/>
          </p:nvPr>
        </p:nvSpPr>
        <p:spPr/>
        <p:txBody>
          <a:bodyPr/>
          <a:lstStyle/>
          <a:p>
            <a:fld id="{B1378715-5F20-4FAB-896A-D1FA1C238A82}" type="slidenum">
              <a:rPr lang="en-US" smtClean="0"/>
              <a:t>26</a:t>
            </a:fld>
            <a:endParaRPr lang="en-US" dirty="0"/>
          </a:p>
        </p:txBody>
      </p:sp>
    </p:spTree>
    <p:extLst>
      <p:ext uri="{BB962C8B-B14F-4D97-AF65-F5344CB8AC3E}">
        <p14:creationId xmlns:p14="http://schemas.microsoft.com/office/powerpoint/2010/main" val="2264687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table</a:t>
            </a:r>
          </a:p>
        </p:txBody>
      </p:sp>
      <p:sp>
        <p:nvSpPr>
          <p:cNvPr id="4" name="Slide Number Placeholder 3"/>
          <p:cNvSpPr>
            <a:spLocks noGrp="1"/>
          </p:cNvSpPr>
          <p:nvPr>
            <p:ph type="sldNum" sz="quarter" idx="5"/>
          </p:nvPr>
        </p:nvSpPr>
        <p:spPr/>
        <p:txBody>
          <a:bodyPr/>
          <a:lstStyle/>
          <a:p>
            <a:fld id="{B1378715-5F20-4FAB-896A-D1FA1C238A82}" type="slidenum">
              <a:rPr lang="en-US" smtClean="0"/>
              <a:t>27</a:t>
            </a:fld>
            <a:endParaRPr lang="en-US" dirty="0"/>
          </a:p>
        </p:txBody>
      </p:sp>
    </p:spTree>
    <p:extLst>
      <p:ext uri="{BB962C8B-B14F-4D97-AF65-F5344CB8AC3E}">
        <p14:creationId xmlns:p14="http://schemas.microsoft.com/office/powerpoint/2010/main" val="1315830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 and present table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28</a:t>
            </a:fld>
            <a:endParaRPr lang="en-US" dirty="0"/>
          </a:p>
        </p:txBody>
      </p:sp>
    </p:spTree>
    <p:extLst>
      <p:ext uri="{BB962C8B-B14F-4D97-AF65-F5344CB8AC3E}">
        <p14:creationId xmlns:p14="http://schemas.microsoft.com/office/powerpoint/2010/main" val="36361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3223990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a:t>
            </a:r>
          </a:p>
        </p:txBody>
      </p:sp>
      <p:sp>
        <p:nvSpPr>
          <p:cNvPr id="4" name="Slide Number Placeholder 3"/>
          <p:cNvSpPr>
            <a:spLocks noGrp="1"/>
          </p:cNvSpPr>
          <p:nvPr>
            <p:ph type="sldNum" sz="quarter" idx="5"/>
          </p:nvPr>
        </p:nvSpPr>
        <p:spPr/>
        <p:txBody>
          <a:bodyPr/>
          <a:lstStyle/>
          <a:p>
            <a:fld id="{B1378715-5F20-4FAB-896A-D1FA1C238A82}" type="slidenum">
              <a:rPr lang="en-US" smtClean="0"/>
              <a:t>29</a:t>
            </a:fld>
            <a:endParaRPr lang="en-US" dirty="0"/>
          </a:p>
        </p:txBody>
      </p:sp>
    </p:spTree>
    <p:extLst>
      <p:ext uri="{BB962C8B-B14F-4D97-AF65-F5344CB8AC3E}">
        <p14:creationId xmlns:p14="http://schemas.microsoft.com/office/powerpoint/2010/main" val="512599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a:t>
            </a:r>
          </a:p>
        </p:txBody>
      </p:sp>
      <p:sp>
        <p:nvSpPr>
          <p:cNvPr id="4" name="Slide Number Placeholder 3"/>
          <p:cNvSpPr>
            <a:spLocks noGrp="1"/>
          </p:cNvSpPr>
          <p:nvPr>
            <p:ph type="sldNum" sz="quarter" idx="5"/>
          </p:nvPr>
        </p:nvSpPr>
        <p:spPr/>
        <p:txBody>
          <a:bodyPr/>
          <a:lstStyle/>
          <a:p>
            <a:fld id="{B1378715-5F20-4FAB-896A-D1FA1C238A82}" type="slidenum">
              <a:rPr lang="en-US" smtClean="0"/>
              <a:t>30</a:t>
            </a:fld>
            <a:endParaRPr lang="en-US" dirty="0"/>
          </a:p>
        </p:txBody>
      </p:sp>
    </p:spTree>
    <p:extLst>
      <p:ext uri="{BB962C8B-B14F-4D97-AF65-F5344CB8AC3E}">
        <p14:creationId xmlns:p14="http://schemas.microsoft.com/office/powerpoint/2010/main" val="1788472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AdvOT255b5711.I"/>
              </a:rPr>
              <a:t>This recommendation places a high value on the data demonstrating</a:t>
            </a:r>
          </a:p>
          <a:p>
            <a:pPr algn="l"/>
            <a:r>
              <a:rPr lang="en-US" sz="1200" b="0" i="0" u="none" strike="noStrike" baseline="0" dirty="0">
                <a:latin typeface="AdvOT255b5711.I"/>
              </a:rPr>
              <a:t>that long-term, reduced-dose MPAA decrease the risk of</a:t>
            </a:r>
          </a:p>
          <a:p>
            <a:pPr algn="l"/>
            <a:r>
              <a:rPr lang="en-US" sz="1200" b="0" i="0" u="none" strike="noStrike" baseline="0" dirty="0">
                <a:latin typeface="AdvOT255b5711.I"/>
              </a:rPr>
              <a:t>LN relapse compared to azathioprine or no treatment and that</a:t>
            </a:r>
          </a:p>
          <a:p>
            <a:pPr algn="l"/>
            <a:r>
              <a:rPr lang="en-US" sz="1200" b="0" i="0" u="none" strike="noStrike" baseline="0" dirty="0">
                <a:latin typeface="AdvOT255b5711.I"/>
              </a:rPr>
              <a:t>MPAA have effectiveness comparable to that of cyclophosphamide</a:t>
            </a:r>
          </a:p>
          <a:p>
            <a:pPr algn="l"/>
            <a:r>
              <a:rPr lang="en-US" sz="1200" b="0" i="0" u="none" strike="noStrike" baseline="0" dirty="0">
                <a:latin typeface="AdvOT255b5711.I"/>
              </a:rPr>
              <a:t>but with a lower risk of adverse events. The recommendation</a:t>
            </a:r>
          </a:p>
          <a:p>
            <a:pPr algn="l"/>
            <a:r>
              <a:rPr lang="en-US" sz="1200" b="0" i="0" u="none" strike="noStrike" baseline="0" dirty="0">
                <a:latin typeface="AdvOT255b5711.I"/>
              </a:rPr>
              <a:t>places a lower value on the risk of adverse events</a:t>
            </a:r>
          </a:p>
          <a:p>
            <a:pPr algn="l"/>
            <a:r>
              <a:rPr lang="en-US" sz="1200" b="0" i="0" u="none" strike="noStrike" baseline="0" dirty="0">
                <a:latin typeface="AdvOT255b5711.I"/>
              </a:rPr>
              <a:t>associated with long-term MPAA treatment as compared to no treatment</a:t>
            </a:r>
            <a:endParaRPr lang="en-US" sz="1200" dirty="0"/>
          </a:p>
        </p:txBody>
      </p:sp>
      <p:sp>
        <p:nvSpPr>
          <p:cNvPr id="4" name="Slide Number Placeholder 3"/>
          <p:cNvSpPr>
            <a:spLocks noGrp="1"/>
          </p:cNvSpPr>
          <p:nvPr>
            <p:ph type="sldNum" sz="quarter" idx="5"/>
          </p:nvPr>
        </p:nvSpPr>
        <p:spPr/>
        <p:txBody>
          <a:bodyPr/>
          <a:lstStyle/>
          <a:p>
            <a:fld id="{B1378715-5F20-4FAB-896A-D1FA1C238A82}" type="slidenum">
              <a:rPr lang="en-US" smtClean="0"/>
              <a:t>31</a:t>
            </a:fld>
            <a:endParaRPr lang="en-US" dirty="0"/>
          </a:p>
        </p:txBody>
      </p:sp>
    </p:spTree>
    <p:extLst>
      <p:ext uri="{BB962C8B-B14F-4D97-AF65-F5344CB8AC3E}">
        <p14:creationId xmlns:p14="http://schemas.microsoft.com/office/powerpoint/2010/main" val="1762337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32</a:t>
            </a:fld>
            <a:endParaRPr lang="en-US" dirty="0"/>
          </a:p>
        </p:txBody>
      </p:sp>
    </p:spTree>
    <p:extLst>
      <p:ext uri="{BB962C8B-B14F-4D97-AF65-F5344CB8AC3E}">
        <p14:creationId xmlns:p14="http://schemas.microsoft.com/office/powerpoint/2010/main" val="2268653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br>
                  <a:rPr lang="en-US" dirty="0"/>
                </a:br>
                <a:br>
                  <a:rPr lang="en-US" dirty="0"/>
                </a:br>
                <a:endParaRPr lang="en-US" dirty="0"/>
              </a:p>
            </p:txBody>
          </p:sp>
        </mc:Choice>
        <mc:Fallback xmlns="">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It is reasonable to consider a CNI for maintenance therapy in any patients who cannot take MPAA or azathioprine. CNIs can also be used safely during pregnancy.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The experience with </a:t>
                </a:r>
                <a:r>
                  <a:rPr lang="en-US" sz="1800" b="0" i="0" dirty="0" err="1">
                    <a:solidFill>
                      <a:srgbClr val="000000"/>
                    </a:solidFill>
                    <a:effectLst/>
                    <a:latin typeface="AdvOT77db9845"/>
                  </a:rPr>
                  <a:t>mizoribine</a:t>
                </a:r>
                <a:r>
                  <a:rPr lang="en-US" sz="1800" b="0" i="0" dirty="0">
                    <a:solidFill>
                      <a:srgbClr val="000000"/>
                    </a:solidFill>
                    <a:effectLst/>
                    <a:latin typeface="AdvOT77db9845"/>
                  </a:rPr>
                  <a:t> as maintenance therapy in LN is largely limited to Japanese patients, but the findings from the trial demonstrates that </a:t>
                </a:r>
                <a:r>
                  <a:rPr lang="en-US" sz="1800" b="0" i="0" dirty="0" err="1">
                    <a:solidFill>
                      <a:srgbClr val="000000"/>
                    </a:solidFill>
                    <a:effectLst/>
                    <a:latin typeface="AdvOT77db9845"/>
                  </a:rPr>
                  <a:t>mizoribine</a:t>
                </a:r>
                <a:r>
                  <a:rPr lang="en-US" sz="1800" b="0" i="0" dirty="0">
                    <a:solidFill>
                      <a:srgbClr val="000000"/>
                    </a:solidFill>
                    <a:effectLst/>
                    <a:latin typeface="AdvOT77db9845"/>
                  </a:rPr>
                  <a:t> was safe and effective.</a:t>
                </a:r>
              </a:p>
              <a:p>
                <a:endParaRPr lang="en-US" sz="1800" b="0" i="0" dirty="0">
                  <a:solidFill>
                    <a:srgbClr val="000000"/>
                  </a:solidFill>
                  <a:effectLst/>
                  <a:latin typeface="AdvOT77db9845"/>
                </a:endParaRPr>
              </a:p>
              <a:p>
                <a:r>
                  <a:rPr lang="en-US" sz="1800" b="0" i="0" dirty="0">
                    <a:solidFill>
                      <a:srgbClr val="000000"/>
                    </a:solidFill>
                    <a:effectLst/>
                    <a:latin typeface="AdvOT77db9845"/>
                  </a:rPr>
                  <a:t>Despite not knowing the optimal duration of maintenance immunosuppression for proliferative LN, most patients will require </a:t>
                </a:r>
                <a:r>
                  <a:rPr lang="en-US" sz="1800" b="0" i="0" dirty="0">
                    <a:solidFill>
                      <a:srgbClr val="000000"/>
                    </a:solidFill>
                    <a:effectLst/>
                    <a:latin typeface="Cambria Math" panose="02040503050406030204" pitchFamily="18" charset="0"/>
                  </a:rPr>
                  <a:t>≥</a:t>
                </a:r>
                <a:r>
                  <a:rPr lang="en-US" sz="1800" b="0" i="0" dirty="0">
                    <a:solidFill>
                      <a:srgbClr val="000000"/>
                    </a:solidFill>
                    <a:effectLst/>
                    <a:latin typeface="AdvOT77db9845"/>
                  </a:rPr>
                  <a:t>3 years of therapy. Clinical response </a:t>
                </a:r>
                <a:r>
                  <a:rPr lang="en-US" sz="1800" b="0" i="0" dirty="0">
                    <a:solidFill>
                      <a:srgbClr val="000000"/>
                    </a:solidFill>
                    <a:effectLst/>
                    <a:latin typeface="AdvOT77db9845+fb"/>
                  </a:rPr>
                  <a:t>fi</a:t>
                </a:r>
                <a:r>
                  <a:rPr lang="en-US" sz="1800" b="0" i="0" dirty="0">
                    <a:solidFill>
                      <a:srgbClr val="000000"/>
                    </a:solidFill>
                    <a:effectLst/>
                    <a:latin typeface="AdvOT77db9845"/>
                  </a:rPr>
                  <a:t>ndings do not correlate completely with ongoing kidney in</a:t>
                </a:r>
                <a:r>
                  <a:rPr lang="en-US" sz="1800" b="0" i="0" dirty="0">
                    <a:solidFill>
                      <a:srgbClr val="000000"/>
                    </a:solidFill>
                    <a:effectLst/>
                    <a:latin typeface="AdvOT77db9845+fb"/>
                  </a:rPr>
                  <a:t>fl</a:t>
                </a:r>
                <a:r>
                  <a:rPr lang="en-US" sz="1800" b="0" i="0" dirty="0">
                    <a:solidFill>
                      <a:srgbClr val="000000"/>
                    </a:solidFill>
                    <a:effectLst/>
                    <a:latin typeface="AdvOT77db9845"/>
                  </a:rPr>
                  <a:t>ammation. A repeat kidney biopsy could be considered to inform the decision to continue or withdraw maintenance immunosuppression.</a:t>
                </a:r>
                <a:r>
                  <a:rPr lang="en-US" dirty="0"/>
                  <a:t> </a:t>
                </a:r>
                <a:br>
                  <a:rPr lang="en-US" dirty="0"/>
                </a:br>
                <a:br>
                  <a:rPr lang="en-US" dirty="0"/>
                </a:br>
                <a:endParaRPr lang="en-US" dirty="0"/>
              </a:p>
            </p:txBody>
          </p:sp>
        </mc:Fallback>
      </mc:AlternateContent>
      <p:sp>
        <p:nvSpPr>
          <p:cNvPr id="4" name="Slide Number Placeholder 3"/>
          <p:cNvSpPr>
            <a:spLocks noGrp="1"/>
          </p:cNvSpPr>
          <p:nvPr>
            <p:ph type="sldNum" sz="quarter" idx="5"/>
          </p:nvPr>
        </p:nvSpPr>
        <p:spPr/>
        <p:txBody>
          <a:bodyPr/>
          <a:lstStyle/>
          <a:p>
            <a:fld id="{B1378715-5F20-4FAB-896A-D1FA1C238A82}" type="slidenum">
              <a:rPr lang="en-US" smtClean="0"/>
              <a:t>33</a:t>
            </a:fld>
            <a:endParaRPr lang="en-US" dirty="0"/>
          </a:p>
        </p:txBody>
      </p:sp>
    </p:spTree>
    <p:extLst>
      <p:ext uri="{BB962C8B-B14F-4D97-AF65-F5344CB8AC3E}">
        <p14:creationId xmlns:p14="http://schemas.microsoft.com/office/powerpoint/2010/main" val="286582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dirty="0">
                    <a:solidFill>
                      <a:srgbClr val="000000"/>
                    </a:solidFill>
                    <a:effectLst/>
                    <a:latin typeface="AdvOT77db9845"/>
                  </a:rPr>
                  <a:t>It is reasonable to consider a CNI for maintenance therapy in any patients who cannot take MPAA or azathioprine. </a:t>
                </a:r>
                <a:r>
                  <a:rPr lang="en-US" sz="1200" b="1" i="0" dirty="0">
                    <a:solidFill>
                      <a:srgbClr val="FF0000"/>
                    </a:solidFill>
                    <a:effectLst/>
                    <a:latin typeface="AdvOT77db9845"/>
                  </a:rPr>
                  <a:t>Tacrolimus can also be used safely during pregnancy. </a:t>
                </a:r>
                <a:r>
                  <a:rPr lang="en-US" sz="1200" dirty="0" err="1">
                    <a:effectLst/>
                    <a:latin typeface="Segoe UI" panose="020B0502040204020203" pitchFamily="34" charset="0"/>
                  </a:rPr>
                  <a:t>Voclosporin</a:t>
                </a:r>
                <a:r>
                  <a:rPr lang="en-US" sz="1200" dirty="0">
                    <a:effectLst/>
                    <a:latin typeface="Segoe UI" panose="020B0502040204020203" pitchFamily="34" charset="0"/>
                  </a:rPr>
                  <a:t> is </a:t>
                </a:r>
                <a:r>
                  <a:rPr lang="en-US" sz="1200" b="1" dirty="0">
                    <a:effectLst/>
                    <a:latin typeface="Segoe UI" panose="020B0502040204020203" pitchFamily="34" charset="0"/>
                  </a:rPr>
                  <a:t>not recommended </a:t>
                </a:r>
                <a:r>
                  <a:rPr lang="en-US" sz="1200" dirty="0">
                    <a:effectLst/>
                    <a:latin typeface="Segoe UI" panose="020B0502040204020203" pitchFamily="34" charset="0"/>
                  </a:rPr>
                  <a:t>for pregnancy due to ethanol in the capsules and the need to give many pills.</a:t>
                </a:r>
                <a:endParaRPr lang="en-US" sz="1200" b="1" i="0" dirty="0">
                  <a:solidFill>
                    <a:srgbClr val="FF0000"/>
                  </a:solidFill>
                  <a:effectLst/>
                  <a:latin typeface="AdvOT77db9845"/>
                </a:endParaRPr>
              </a:p>
              <a:p>
                <a:endParaRPr lang="en-US" sz="1800" b="0" i="0" dirty="0">
                  <a:solidFill>
                    <a:srgbClr val="000000"/>
                  </a:solidFill>
                  <a:effectLst/>
                  <a:latin typeface="AdvOT77db9845"/>
                </a:endParaRPr>
              </a:p>
              <a:p>
                <a:r>
                  <a:rPr lang="en-US" sz="1200" b="0" i="0" dirty="0">
                    <a:solidFill>
                      <a:srgbClr val="000000"/>
                    </a:solidFill>
                    <a:effectLst/>
                    <a:latin typeface="AdvOT77db9845"/>
                  </a:rPr>
                  <a:t>The experience with mizoribine as maintenance therapy in LN is largely limited to Japanese patients, but the findings from the trial demonstrates that mizoribine was safe and effective.</a:t>
                </a:r>
              </a:p>
              <a:p>
                <a:endParaRPr lang="en-US" sz="1200" b="0" i="0" dirty="0">
                  <a:solidFill>
                    <a:srgbClr val="000000"/>
                  </a:solidFill>
                  <a:effectLst/>
                  <a:latin typeface="AdvOT77db9845"/>
                </a:endParaRPr>
              </a:p>
              <a:p>
                <a:r>
                  <a:rPr lang="en-US" sz="1200" b="0" i="0" dirty="0">
                    <a:solidFill>
                      <a:srgbClr val="000000"/>
                    </a:solidFill>
                    <a:effectLst/>
                    <a:latin typeface="AdvOT77db9845"/>
                  </a:rPr>
                  <a:t>Despite not knowing the optimal duration of maintenance immunosuppression for proliferative LN, most patients will require </a:t>
                </a:r>
                <a14:m>
                  <m:oMath xmlns:m="http://schemas.openxmlformats.org/officeDocument/2006/math">
                    <m:r>
                      <a:rPr lang="en-US" sz="1200" b="0" i="1" smtClean="0">
                        <a:solidFill>
                          <a:srgbClr val="000000"/>
                        </a:solidFill>
                        <a:effectLst/>
                        <a:latin typeface="Cambria Math" panose="02040503050406030204" pitchFamily="18" charset="0"/>
                      </a:rPr>
                      <m:t>≥</m:t>
                    </m:r>
                  </m:oMath>
                </a14:m>
                <a:r>
                  <a:rPr lang="en-US" sz="1200" b="0" i="0" dirty="0">
                    <a:solidFill>
                      <a:srgbClr val="000000"/>
                    </a:solidFill>
                    <a:effectLst/>
                    <a:latin typeface="AdvOT77db9845"/>
                  </a:rPr>
                  <a:t>3 years of therapy. Clinical response </a:t>
                </a:r>
                <a:r>
                  <a:rPr lang="en-US" sz="1200" b="0" i="0" dirty="0">
                    <a:solidFill>
                      <a:srgbClr val="000000"/>
                    </a:solidFill>
                    <a:effectLst/>
                    <a:latin typeface="AdvOT77db9845+fb"/>
                  </a:rPr>
                  <a:t>fi</a:t>
                </a:r>
                <a:r>
                  <a:rPr lang="en-US" sz="1200" b="0" i="0" dirty="0">
                    <a:solidFill>
                      <a:srgbClr val="000000"/>
                    </a:solidFill>
                    <a:effectLst/>
                    <a:latin typeface="AdvOT77db9845"/>
                  </a:rPr>
                  <a:t>ndings do not correlate completely with ongoing kidney in</a:t>
                </a:r>
                <a:r>
                  <a:rPr lang="en-US" sz="1200" b="0" i="0" dirty="0">
                    <a:solidFill>
                      <a:srgbClr val="000000"/>
                    </a:solidFill>
                    <a:effectLst/>
                    <a:latin typeface="AdvOT77db9845+fb"/>
                  </a:rPr>
                  <a:t>fl</a:t>
                </a:r>
                <a:r>
                  <a:rPr lang="en-US" sz="1200" b="0" i="0" dirty="0">
                    <a:solidFill>
                      <a:srgbClr val="000000"/>
                    </a:solidFill>
                    <a:effectLst/>
                    <a:latin typeface="AdvOT77db9845"/>
                  </a:rPr>
                  <a:t>ammation. A repeat kidney biopsy could be considered to inform the decision to continue or withdraw maintenance immunosuppression.</a:t>
                </a:r>
                <a:r>
                  <a:rPr lang="en-US" sz="1200" dirty="0"/>
                  <a:t> </a:t>
                </a:r>
                <a:br>
                  <a:rPr lang="en-US" sz="1200" dirty="0"/>
                </a:br>
                <a:br>
                  <a:rPr lang="en-US" sz="1200" dirty="0"/>
                </a:br>
                <a:endParaRPr lang="en-US" sz="1200" dirty="0"/>
              </a:p>
            </p:txBody>
          </p:sp>
        </mc:Choice>
        <mc:Fallback xmlns="">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It is reasonable to consider a CNI for maintenance therapy in any patients who cannot take MPAA or azathioprine. CNIs can also be used safely during pregnancy.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The experience with </a:t>
                </a:r>
                <a:r>
                  <a:rPr lang="en-US" sz="1800" b="0" i="0" dirty="0" err="1">
                    <a:solidFill>
                      <a:srgbClr val="000000"/>
                    </a:solidFill>
                    <a:effectLst/>
                    <a:latin typeface="AdvOT77db9845"/>
                  </a:rPr>
                  <a:t>mizoribine</a:t>
                </a:r>
                <a:r>
                  <a:rPr lang="en-US" sz="1800" b="0" i="0" dirty="0">
                    <a:solidFill>
                      <a:srgbClr val="000000"/>
                    </a:solidFill>
                    <a:effectLst/>
                    <a:latin typeface="AdvOT77db9845"/>
                  </a:rPr>
                  <a:t> as maintenance therapy in LN is largely limited to Japanese patients, but the findings from the trial demonstrates that </a:t>
                </a:r>
                <a:r>
                  <a:rPr lang="en-US" sz="1800" b="0" i="0" dirty="0" err="1">
                    <a:solidFill>
                      <a:srgbClr val="000000"/>
                    </a:solidFill>
                    <a:effectLst/>
                    <a:latin typeface="AdvOT77db9845"/>
                  </a:rPr>
                  <a:t>mizoribine</a:t>
                </a:r>
                <a:r>
                  <a:rPr lang="en-US" sz="1800" b="0" i="0" dirty="0">
                    <a:solidFill>
                      <a:srgbClr val="000000"/>
                    </a:solidFill>
                    <a:effectLst/>
                    <a:latin typeface="AdvOT77db9845"/>
                  </a:rPr>
                  <a:t> was safe and effective.</a:t>
                </a:r>
              </a:p>
              <a:p>
                <a:endParaRPr lang="en-US" sz="1800" b="0" i="0" dirty="0">
                  <a:solidFill>
                    <a:srgbClr val="000000"/>
                  </a:solidFill>
                  <a:effectLst/>
                  <a:latin typeface="AdvOT77db9845"/>
                </a:endParaRPr>
              </a:p>
              <a:p>
                <a:r>
                  <a:rPr lang="en-US" sz="1800" b="0" i="0" dirty="0">
                    <a:solidFill>
                      <a:srgbClr val="000000"/>
                    </a:solidFill>
                    <a:effectLst/>
                    <a:latin typeface="AdvOT77db9845"/>
                  </a:rPr>
                  <a:t>Despite not knowing the optimal duration of maintenance immunosuppression for proliferative LN, most patients will require </a:t>
                </a:r>
                <a:r>
                  <a:rPr lang="en-US" sz="1800" b="0" i="0" dirty="0">
                    <a:solidFill>
                      <a:srgbClr val="000000"/>
                    </a:solidFill>
                    <a:effectLst/>
                    <a:latin typeface="Cambria Math" panose="02040503050406030204" pitchFamily="18" charset="0"/>
                  </a:rPr>
                  <a:t>≥</a:t>
                </a:r>
                <a:r>
                  <a:rPr lang="en-US" sz="1800" b="0" i="0" dirty="0">
                    <a:solidFill>
                      <a:srgbClr val="000000"/>
                    </a:solidFill>
                    <a:effectLst/>
                    <a:latin typeface="AdvOT77db9845"/>
                  </a:rPr>
                  <a:t>3 years of therapy. Clinical response </a:t>
                </a:r>
                <a:r>
                  <a:rPr lang="en-US" sz="1800" b="0" i="0" dirty="0">
                    <a:solidFill>
                      <a:srgbClr val="000000"/>
                    </a:solidFill>
                    <a:effectLst/>
                    <a:latin typeface="AdvOT77db9845+fb"/>
                  </a:rPr>
                  <a:t>fi</a:t>
                </a:r>
                <a:r>
                  <a:rPr lang="en-US" sz="1800" b="0" i="0" dirty="0">
                    <a:solidFill>
                      <a:srgbClr val="000000"/>
                    </a:solidFill>
                    <a:effectLst/>
                    <a:latin typeface="AdvOT77db9845"/>
                  </a:rPr>
                  <a:t>ndings do not correlate completely with ongoing kidney in</a:t>
                </a:r>
                <a:r>
                  <a:rPr lang="en-US" sz="1800" b="0" i="0" dirty="0">
                    <a:solidFill>
                      <a:srgbClr val="000000"/>
                    </a:solidFill>
                    <a:effectLst/>
                    <a:latin typeface="AdvOT77db9845+fb"/>
                  </a:rPr>
                  <a:t>fl</a:t>
                </a:r>
                <a:r>
                  <a:rPr lang="en-US" sz="1800" b="0" i="0" dirty="0">
                    <a:solidFill>
                      <a:srgbClr val="000000"/>
                    </a:solidFill>
                    <a:effectLst/>
                    <a:latin typeface="AdvOT77db9845"/>
                  </a:rPr>
                  <a:t>ammation. A repeat kidney biopsy could be considered to inform the decision to continue or withdraw maintenance immunosuppression.</a:t>
                </a:r>
                <a:r>
                  <a:rPr lang="en-US" dirty="0"/>
                  <a:t> </a:t>
                </a:r>
                <a:br>
                  <a:rPr lang="en-US" dirty="0"/>
                </a:br>
                <a:br>
                  <a:rPr lang="en-US" dirty="0"/>
                </a:br>
                <a:endParaRPr lang="en-US" dirty="0"/>
              </a:p>
            </p:txBody>
          </p:sp>
        </mc:Fallback>
      </mc:AlternateContent>
      <p:sp>
        <p:nvSpPr>
          <p:cNvPr id="4" name="Slide Number Placeholder 3"/>
          <p:cNvSpPr>
            <a:spLocks noGrp="1"/>
          </p:cNvSpPr>
          <p:nvPr>
            <p:ph type="sldNum" sz="quarter" idx="5"/>
          </p:nvPr>
        </p:nvSpPr>
        <p:spPr/>
        <p:txBody>
          <a:bodyPr/>
          <a:lstStyle/>
          <a:p>
            <a:fld id="{B1378715-5F20-4FAB-896A-D1FA1C238A82}" type="slidenum">
              <a:rPr lang="en-US" smtClean="0"/>
              <a:t>34</a:t>
            </a:fld>
            <a:endParaRPr lang="en-US" dirty="0"/>
          </a:p>
        </p:txBody>
      </p:sp>
    </p:spTree>
    <p:extLst>
      <p:ext uri="{BB962C8B-B14F-4D97-AF65-F5344CB8AC3E}">
        <p14:creationId xmlns:p14="http://schemas.microsoft.com/office/powerpoint/2010/main" val="495452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histologic types of LN, the membranous form (Class V) has received the least attention in terms of specific clinical trials. </a:t>
            </a:r>
          </a:p>
          <a:p>
            <a:endParaRPr lang="en-US" dirty="0"/>
          </a:p>
          <a:p>
            <a:r>
              <a:rPr lang="en-US" dirty="0"/>
              <a:t>However, several of the newer trials evaluating novel treatments included patients with pure Class V LN. </a:t>
            </a:r>
          </a:p>
          <a:p>
            <a:endParaRPr lang="en-US" dirty="0"/>
          </a:p>
          <a:p>
            <a:r>
              <a:rPr lang="en-US" dirty="0"/>
              <a:t>Subgroup analyses will help in understanding if these new agents have a role in Class V management. </a:t>
            </a:r>
          </a:p>
          <a:p>
            <a:endParaRPr lang="en-US" dirty="0"/>
          </a:p>
          <a:p>
            <a:r>
              <a:rPr lang="en-US" dirty="0"/>
              <a:t>Until then, the suggested approach to pure Class V LN has not materially changed since the last glomerular disease guideline</a:t>
            </a:r>
          </a:p>
        </p:txBody>
      </p:sp>
      <p:sp>
        <p:nvSpPr>
          <p:cNvPr id="4" name="Slide Number Placeholder 3"/>
          <p:cNvSpPr>
            <a:spLocks noGrp="1"/>
          </p:cNvSpPr>
          <p:nvPr>
            <p:ph type="sldNum" sz="quarter" idx="5"/>
          </p:nvPr>
        </p:nvSpPr>
        <p:spPr/>
        <p:txBody>
          <a:bodyPr/>
          <a:lstStyle/>
          <a:p>
            <a:fld id="{B1378715-5F20-4FAB-896A-D1FA1C238A82}" type="slidenum">
              <a:rPr lang="en-US" smtClean="0"/>
              <a:t>35</a:t>
            </a:fld>
            <a:endParaRPr lang="en-US" dirty="0"/>
          </a:p>
        </p:txBody>
      </p:sp>
    </p:spTree>
    <p:extLst>
      <p:ext uri="{BB962C8B-B14F-4D97-AF65-F5344CB8AC3E}">
        <p14:creationId xmlns:p14="http://schemas.microsoft.com/office/powerpoint/2010/main" val="3037485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issues facing the evaluation of novel LN therapies is defining a meaningful response to treatment. </a:t>
            </a:r>
          </a:p>
          <a:p>
            <a:endParaRPr lang="en-US" sz="1800" b="0" i="0" dirty="0">
              <a:solidFill>
                <a:srgbClr val="000000"/>
              </a:solidFill>
              <a:effectLst/>
              <a:latin typeface="AdvOT77db9845"/>
            </a:endParaRPr>
          </a:p>
          <a:p>
            <a:r>
              <a:rPr lang="en-US" sz="1200" b="0" i="0" dirty="0">
                <a:solidFill>
                  <a:srgbClr val="000000"/>
                </a:solidFill>
                <a:effectLst/>
                <a:latin typeface="AdvOT77db9845"/>
              </a:rPr>
              <a:t>These de</a:t>
            </a:r>
            <a:r>
              <a:rPr lang="en-US" sz="1200" b="0" i="0" dirty="0">
                <a:solidFill>
                  <a:srgbClr val="000000"/>
                </a:solidFill>
                <a:effectLst/>
                <a:latin typeface="AdvOT77db9845+fb"/>
              </a:rPr>
              <a:t>fi</a:t>
            </a:r>
            <a:r>
              <a:rPr lang="en-US" sz="1200" b="0" i="0" dirty="0">
                <a:solidFill>
                  <a:srgbClr val="000000"/>
                </a:solidFill>
                <a:effectLst/>
                <a:latin typeface="AdvOT77db9845"/>
              </a:rPr>
              <a:t>nitions are commonly used with </a:t>
            </a:r>
            <a:r>
              <a:rPr lang="en-US" sz="1200" b="0" i="0" dirty="0">
                <a:solidFill>
                  <a:srgbClr val="000000"/>
                </a:solidFill>
                <a:effectLst/>
                <a:latin typeface="AdvOT77db9845+20"/>
              </a:rPr>
              <a:t>“</a:t>
            </a:r>
            <a:r>
              <a:rPr lang="en-US" sz="1200" b="0" i="0" dirty="0">
                <a:solidFill>
                  <a:srgbClr val="000000"/>
                </a:solidFill>
                <a:effectLst/>
                <a:latin typeface="AdvOT77db9845"/>
              </a:rPr>
              <a:t>baseline</a:t>
            </a:r>
            <a:r>
              <a:rPr lang="en-US" sz="1200" b="0" i="0" dirty="0">
                <a:solidFill>
                  <a:srgbClr val="000000"/>
                </a:solidFill>
                <a:effectLst/>
                <a:latin typeface="AdvOT77db9845+20"/>
              </a:rPr>
              <a:t>” </a:t>
            </a:r>
            <a:r>
              <a:rPr lang="en-US" sz="1200" b="0" i="0" dirty="0">
                <a:solidFill>
                  <a:srgbClr val="000000"/>
                </a:solidFill>
                <a:effectLst/>
                <a:latin typeface="AdvOT77db9845"/>
              </a:rPr>
              <a:t>kidney function referring to the level before disease </a:t>
            </a:r>
            <a:r>
              <a:rPr lang="en-US" sz="1200" b="0" i="0" dirty="0">
                <a:solidFill>
                  <a:srgbClr val="000000"/>
                </a:solidFill>
                <a:effectLst/>
                <a:latin typeface="AdvOT77db9845+fb"/>
              </a:rPr>
              <a:t>fl</a:t>
            </a:r>
            <a:r>
              <a:rPr lang="en-US" sz="1200" b="0" i="0" dirty="0">
                <a:solidFill>
                  <a:srgbClr val="000000"/>
                </a:solidFill>
                <a:effectLst/>
                <a:latin typeface="AdvOT77db9845"/>
              </a:rPr>
              <a:t>are, which is not known in patients with no previous medical record.</a:t>
            </a:r>
            <a:r>
              <a:rPr lang="en-US" sz="1200" dirty="0"/>
              <a:t> </a:t>
            </a:r>
          </a:p>
          <a:p>
            <a:endParaRPr lang="en-US" dirty="0"/>
          </a:p>
          <a:p>
            <a:r>
              <a:rPr lang="en-US" sz="1200" b="0" i="0" dirty="0">
                <a:solidFill>
                  <a:srgbClr val="000000"/>
                </a:solidFill>
                <a:effectLst/>
                <a:latin typeface="AdvOT77db9845"/>
              </a:rPr>
              <a:t>Another caveat is the lack of consensus on the appropriate time when response should be assessed. </a:t>
            </a:r>
          </a:p>
          <a:p>
            <a:endParaRPr lang="en-US" sz="1800" b="0" i="0" dirty="0">
              <a:solidFill>
                <a:srgbClr val="000000"/>
              </a:solidFill>
              <a:effectLst/>
              <a:latin typeface="AdvOT77db9845"/>
            </a:endParaRPr>
          </a:p>
          <a:p>
            <a:r>
              <a:rPr lang="en-US" sz="1800" b="0" i="0" dirty="0">
                <a:solidFill>
                  <a:srgbClr val="000000"/>
                </a:solidFill>
                <a:effectLst/>
                <a:latin typeface="AdvOT77db9845"/>
              </a:rPr>
              <a:t>For logistic and economic reasons, large clinical trials often evaluate response at 6</a:t>
            </a:r>
            <a:r>
              <a:rPr lang="en-US" sz="1800" b="0" i="0" dirty="0">
                <a:solidFill>
                  <a:srgbClr val="000000"/>
                </a:solidFill>
                <a:effectLst/>
                <a:latin typeface="AdvOT77db9845+20"/>
              </a:rPr>
              <a:t>–</a:t>
            </a:r>
            <a:r>
              <a:rPr lang="en-US" sz="1800" b="0" i="0" dirty="0">
                <a:solidFill>
                  <a:srgbClr val="000000"/>
                </a:solidFill>
                <a:effectLst/>
                <a:latin typeface="AdvOT77db9845"/>
              </a:rPr>
              <a:t>12 months, but improvement of proteinuria and eGFR is continuous over time, and the rate of improvement varies considerably among patients. Also, there are marked differences in baseline kidney abnormalities at disease presentation.</a:t>
            </a:r>
          </a:p>
          <a:p>
            <a:br>
              <a:rPr lang="en-US" sz="1800" b="0" i="0" dirty="0">
                <a:solidFill>
                  <a:srgbClr val="000000"/>
                </a:solidFill>
                <a:effectLst/>
                <a:latin typeface="AdvOT77db9845"/>
              </a:rPr>
            </a:br>
            <a:r>
              <a:rPr lang="en-US" sz="1800" b="0" i="0" dirty="0">
                <a:solidFill>
                  <a:srgbClr val="000000"/>
                </a:solidFill>
                <a:effectLst/>
                <a:latin typeface="AdvOT77db9845"/>
              </a:rPr>
              <a:t>Therefore, the time to reach prespeci</a:t>
            </a:r>
            <a:r>
              <a:rPr lang="en-US" sz="1800" b="0" i="0" dirty="0">
                <a:solidFill>
                  <a:srgbClr val="000000"/>
                </a:solidFill>
                <a:effectLst/>
                <a:latin typeface="AdvOT77db9845+fb"/>
              </a:rPr>
              <a:t>fi</a:t>
            </a:r>
            <a:r>
              <a:rPr lang="en-US" sz="1800" b="0" i="0" dirty="0">
                <a:solidFill>
                  <a:srgbClr val="000000"/>
                </a:solidFill>
                <a:effectLst/>
                <a:latin typeface="AdvOT77db9845"/>
              </a:rPr>
              <a:t>ed proteinuria and eGFR cutoffs, either absolute or relative to baseline, varies considerably among patients.</a:t>
            </a:r>
          </a:p>
          <a:p>
            <a:endParaRPr lang="en-US" sz="1800" b="0" i="0" dirty="0">
              <a:solidFill>
                <a:srgbClr val="000000"/>
              </a:solidFill>
              <a:effectLst/>
              <a:latin typeface="AdvOT77db9845"/>
            </a:endParaRPr>
          </a:p>
          <a:p>
            <a:r>
              <a:rPr lang="en-US" sz="1800" b="0" i="0" dirty="0">
                <a:solidFill>
                  <a:srgbClr val="000000"/>
                </a:solidFill>
                <a:effectLst/>
                <a:latin typeface="AdvOT77db9845"/>
              </a:rPr>
              <a:t>Outside of a formal clinical trial setting, the Work Group suggests that if patients are improving, allowing 18</a:t>
            </a:r>
            <a:r>
              <a:rPr lang="en-US" sz="1800" b="0" i="0" dirty="0">
                <a:solidFill>
                  <a:srgbClr val="000000"/>
                </a:solidFill>
                <a:effectLst/>
                <a:latin typeface="AdvOT77db9845+20"/>
              </a:rPr>
              <a:t>–</a:t>
            </a:r>
            <a:r>
              <a:rPr lang="en-US" sz="1800" b="0" i="0" dirty="0">
                <a:solidFill>
                  <a:srgbClr val="000000"/>
                </a:solidFill>
                <a:effectLst/>
                <a:latin typeface="AdvOT77db9845"/>
              </a:rPr>
              <a:t>24 months to achieve a complete response is reasonable in patients who show continuous improvement. </a:t>
            </a:r>
          </a:p>
          <a:p>
            <a:endParaRPr lang="en-US" sz="1800" b="0" i="0" dirty="0">
              <a:solidFill>
                <a:srgbClr val="000000"/>
              </a:solidFill>
              <a:effectLst/>
              <a:latin typeface="AdvOT77db9845"/>
            </a:endParaRPr>
          </a:p>
          <a:p>
            <a:r>
              <a:rPr lang="en-US" sz="1800" b="0" i="0" dirty="0">
                <a:solidFill>
                  <a:srgbClr val="000000"/>
                </a:solidFill>
                <a:effectLst/>
                <a:latin typeface="AdvOT77db9845"/>
              </a:rPr>
              <a:t>A potential tool to predict kidney outcomes was derived from a </a:t>
            </a:r>
            <a:r>
              <a:rPr lang="en-US" sz="1800" b="0" i="0" dirty="0">
                <a:solidFill>
                  <a:srgbClr val="000000"/>
                </a:solidFill>
                <a:effectLst/>
                <a:latin typeface="AdvOT255b5711.I"/>
              </a:rPr>
              <a:t>post hoc </a:t>
            </a:r>
            <a:r>
              <a:rPr lang="en-US" sz="1800" b="0" i="0" dirty="0">
                <a:solidFill>
                  <a:srgbClr val="000000"/>
                </a:solidFill>
                <a:effectLst/>
                <a:latin typeface="AdvOT77db9845"/>
              </a:rPr>
              <a:t>analysis of the large ALMS trial.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This analysis suggested favorable kidney outcomes are predicted by normalization of complement levels and </a:t>
            </a:r>
            <a:r>
              <a:rPr lang="en-US" sz="1800" b="0" i="0" dirty="0">
                <a:solidFill>
                  <a:srgbClr val="000000"/>
                </a:solidFill>
                <a:effectLst/>
                <a:latin typeface="AdvOT8817665d"/>
              </a:rPr>
              <a:t>≥</a:t>
            </a:r>
            <a:r>
              <a:rPr lang="en-US" sz="1800" b="0" i="0" dirty="0">
                <a:solidFill>
                  <a:srgbClr val="000000"/>
                </a:solidFill>
                <a:effectLst/>
                <a:latin typeface="AdvOT77db9845"/>
              </a:rPr>
              <a:t>25% reduction of proteinuria after 8 weeks of treatment.</a:t>
            </a:r>
            <a:r>
              <a:rPr lang="en-US" dirty="0"/>
              <a:t> </a:t>
            </a: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36</a:t>
            </a:fld>
            <a:endParaRPr lang="en-US" dirty="0"/>
          </a:p>
        </p:txBody>
      </p:sp>
    </p:spTree>
    <p:extLst>
      <p:ext uri="{BB962C8B-B14F-4D97-AF65-F5344CB8AC3E}">
        <p14:creationId xmlns:p14="http://schemas.microsoft.com/office/powerpoint/2010/main" val="3182679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LN may be considered refractory if a patient does not respond to either of the currently standard induction therapies (CYC or MMF) used sequentially. </a:t>
            </a:r>
          </a:p>
          <a:p>
            <a:endParaRPr lang="en-US" dirty="0"/>
          </a:p>
          <a:p>
            <a:r>
              <a:rPr lang="en-US" dirty="0"/>
              <a:t>A suggested algorithm for refractory disease is illustrated in this slide. </a:t>
            </a:r>
          </a:p>
          <a:p>
            <a:endParaRPr lang="en-US" dirty="0"/>
          </a:p>
          <a:p>
            <a:r>
              <a:rPr lang="en-US" dirty="0"/>
              <a:t>Medication adherence should always be evaluated. </a:t>
            </a:r>
          </a:p>
          <a:p>
            <a:endParaRPr lang="en-US" dirty="0"/>
          </a:p>
          <a:p>
            <a:r>
              <a:rPr lang="en-US" dirty="0"/>
              <a:t>Repeat kidney biopsy to distinguish active LN from scarring and/or identify new lesions could be considered. </a:t>
            </a:r>
          </a:p>
          <a:p>
            <a:endParaRPr lang="en-US" dirty="0"/>
          </a:p>
          <a:p>
            <a:r>
              <a:rPr lang="en-US" dirty="0"/>
              <a:t>For persistently active LN, if MMF was used for induction, consider switching to CYC or vice versa. </a:t>
            </a:r>
          </a:p>
          <a:p>
            <a:endParaRPr lang="en-US" dirty="0"/>
          </a:p>
          <a:p>
            <a:r>
              <a:rPr lang="en-US" dirty="0"/>
              <a:t>After this, other regimens could be tried.</a:t>
            </a:r>
          </a:p>
        </p:txBody>
      </p:sp>
      <p:sp>
        <p:nvSpPr>
          <p:cNvPr id="4" name="Slide Number Placeholder 3"/>
          <p:cNvSpPr>
            <a:spLocks noGrp="1"/>
          </p:cNvSpPr>
          <p:nvPr>
            <p:ph type="sldNum" sz="quarter" idx="5"/>
          </p:nvPr>
        </p:nvSpPr>
        <p:spPr/>
        <p:txBody>
          <a:bodyPr/>
          <a:lstStyle/>
          <a:p>
            <a:fld id="{B1378715-5F20-4FAB-896A-D1FA1C238A82}" type="slidenum">
              <a:rPr lang="en-US" smtClean="0"/>
              <a:t>37</a:t>
            </a:fld>
            <a:endParaRPr lang="en-US" dirty="0"/>
          </a:p>
        </p:txBody>
      </p:sp>
    </p:spTree>
    <p:extLst>
      <p:ext uri="{BB962C8B-B14F-4D97-AF65-F5344CB8AC3E}">
        <p14:creationId xmlns:p14="http://schemas.microsoft.com/office/powerpoint/2010/main" val="2119808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AdvOT77db9845"/>
              </a:rPr>
              <a:t>There are no data that focus on the treatment of LN </a:t>
            </a:r>
            <a:r>
              <a:rPr lang="en-US" sz="1200" b="0" i="0" dirty="0">
                <a:solidFill>
                  <a:srgbClr val="000000"/>
                </a:solidFill>
                <a:effectLst/>
                <a:latin typeface="AdvOT77db9845+fb"/>
              </a:rPr>
              <a:t>fl</a:t>
            </a:r>
            <a:r>
              <a:rPr lang="en-US" sz="1200" b="0" i="0" dirty="0">
                <a:solidFill>
                  <a:srgbClr val="000000"/>
                </a:solidFill>
                <a:effectLst/>
                <a:latin typeface="AdvOT77db9845"/>
              </a:rPr>
              <a:t>ares alone. However, it is generally agreed that there is no major difference between management of an LN </a:t>
            </a:r>
            <a:r>
              <a:rPr lang="en-US" sz="1200" b="0" i="0" dirty="0">
                <a:solidFill>
                  <a:srgbClr val="000000"/>
                </a:solidFill>
                <a:effectLst/>
                <a:latin typeface="AdvOT77db9845+fb"/>
              </a:rPr>
              <a:t>fl</a:t>
            </a:r>
            <a:r>
              <a:rPr lang="en-US" sz="1200" b="0" i="0" dirty="0">
                <a:solidFill>
                  <a:srgbClr val="000000"/>
                </a:solidFill>
                <a:effectLst/>
                <a:latin typeface="AdvOT77db9845"/>
              </a:rPr>
              <a:t>are and that of </a:t>
            </a:r>
            <a:r>
              <a:rPr lang="en-US" sz="1200" b="0" i="1" baseline="0" dirty="0">
                <a:solidFill>
                  <a:srgbClr val="000000"/>
                </a:solidFill>
                <a:effectLst/>
                <a:latin typeface="AdvOT255b5711.I"/>
              </a:rPr>
              <a:t>de novo </a:t>
            </a:r>
            <a:r>
              <a:rPr lang="en-US" sz="1200" b="0" i="0" dirty="0">
                <a:solidFill>
                  <a:srgbClr val="000000"/>
                </a:solidFill>
                <a:effectLst/>
                <a:latin typeface="AdvOT77db9845"/>
              </a:rPr>
              <a:t>active LN, and initial therapies are the same as outlined above. </a:t>
            </a:r>
          </a:p>
          <a:p>
            <a:endParaRPr lang="en-US" sz="1800" b="0" i="0" dirty="0">
              <a:solidFill>
                <a:srgbClr val="000000"/>
              </a:solidFill>
              <a:effectLst/>
              <a:latin typeface="AdvOT77db9845"/>
            </a:endParaRPr>
          </a:p>
          <a:p>
            <a:r>
              <a:rPr lang="en-US" sz="1200" b="0" i="0" dirty="0">
                <a:solidFill>
                  <a:srgbClr val="000000"/>
                </a:solidFill>
                <a:effectLst/>
                <a:latin typeface="AdvOT77db9845"/>
              </a:rPr>
              <a:t>Although these considerations form the basis for Practice Point 10.2.5.3.1, there are several caveats in choosing an approach:</a:t>
            </a:r>
          </a:p>
          <a:p>
            <a:br>
              <a:rPr lang="en-US" sz="1200" b="0" i="0" dirty="0">
                <a:solidFill>
                  <a:srgbClr val="000000"/>
                </a:solidFill>
                <a:effectLst/>
                <a:latin typeface="AdvOT77db9845"/>
              </a:rPr>
            </a:br>
            <a:r>
              <a:rPr lang="en-US" sz="1200" b="0" i="0" dirty="0">
                <a:solidFill>
                  <a:srgbClr val="000000"/>
                </a:solidFill>
                <a:effectLst/>
                <a:latin typeface="AdvOT77db9845"/>
              </a:rPr>
              <a:t>1. If patients had been treated with cyclophosphamide in the past, it is important to calculate lifetime exposure. Ovarian failure has been associated with age (and oocyte reserve) and cumulative dose, with sustained amenorrhea occurring in up to 50% of patients aged </a:t>
            </a:r>
            <a:r>
              <a:rPr lang="en-US" sz="1200" b="0" i="0" dirty="0">
                <a:solidFill>
                  <a:srgbClr val="000000"/>
                </a:solidFill>
                <a:effectLst/>
                <a:latin typeface="AdvP4C4E51"/>
              </a:rPr>
              <a:t>&gt;</a:t>
            </a:r>
            <a:r>
              <a:rPr lang="en-US" sz="1200" b="0" i="0" dirty="0">
                <a:solidFill>
                  <a:srgbClr val="000000"/>
                </a:solidFill>
                <a:effectLst/>
                <a:latin typeface="AdvOT77db9845"/>
              </a:rPr>
              <a:t>32 years with a cumulative exposure of 8 g/m</a:t>
            </a:r>
            <a:r>
              <a:rPr lang="en-US" sz="1200" b="0" i="0" baseline="30000" dirty="0">
                <a:solidFill>
                  <a:srgbClr val="000000"/>
                </a:solidFill>
                <a:effectLst/>
                <a:latin typeface="AdvOT77db9845"/>
              </a:rPr>
              <a:t>2</a:t>
            </a:r>
            <a:r>
              <a:rPr lang="en-US" sz="1200" b="0" i="0" dirty="0">
                <a:solidFill>
                  <a:srgbClr val="000000"/>
                </a:solidFill>
                <a:effectLst/>
                <a:latin typeface="AdvOT77db9845"/>
              </a:rPr>
              <a:t>.</a:t>
            </a:r>
            <a:r>
              <a:rPr lang="en-US" sz="1200" b="0" i="0" dirty="0">
                <a:solidFill>
                  <a:srgbClr val="007FAB"/>
                </a:solidFill>
                <a:effectLst/>
                <a:latin typeface="AdvOT77db9845"/>
              </a:rPr>
              <a:t> </a:t>
            </a:r>
            <a:r>
              <a:rPr lang="en-US" sz="1200" b="0" i="0" dirty="0">
                <a:solidFill>
                  <a:srgbClr val="000000"/>
                </a:solidFill>
                <a:effectLst/>
                <a:latin typeface="AdvOT77db9845"/>
              </a:rPr>
              <a:t>The chance of future malignancy increases after a total exposure of 36 g, so if a patient is approaching this level, cyclophosphamide is better avoided. </a:t>
            </a:r>
          </a:p>
          <a:p>
            <a:endParaRPr lang="en-US" sz="1200" b="0" i="0" dirty="0">
              <a:solidFill>
                <a:srgbClr val="000000"/>
              </a:solidFill>
              <a:effectLst/>
              <a:latin typeface="AdvOT77db9845"/>
            </a:endParaRPr>
          </a:p>
          <a:p>
            <a:r>
              <a:rPr lang="en-US" sz="1200" b="0" i="0" dirty="0">
                <a:solidFill>
                  <a:srgbClr val="000000"/>
                </a:solidFill>
                <a:effectLst/>
                <a:latin typeface="AdvOT77db9845"/>
              </a:rPr>
              <a:t>2. If patients relapse during pregnancy, treatment choices are more limited. These are discussed in more detail in the guideline.</a:t>
            </a:r>
          </a:p>
          <a:p>
            <a:br>
              <a:rPr lang="en-US" sz="1200" b="0" i="0" dirty="0">
                <a:solidFill>
                  <a:srgbClr val="000000"/>
                </a:solidFill>
                <a:effectLst/>
                <a:latin typeface="AdvOT77db9845"/>
              </a:rPr>
            </a:br>
            <a:r>
              <a:rPr lang="en-US" sz="1200" b="0" i="0" dirty="0">
                <a:solidFill>
                  <a:srgbClr val="000000"/>
                </a:solidFill>
                <a:effectLst/>
                <a:latin typeface="AdvOT77db9845"/>
              </a:rPr>
              <a:t>3. Patient preference and/or tolerance of the initial regimen should be considered. Also, patient adherence should be considered in the choice of treatment.</a:t>
            </a:r>
          </a:p>
          <a:p>
            <a:br>
              <a:rPr lang="en-US" sz="1200" b="0" i="0" dirty="0">
                <a:solidFill>
                  <a:srgbClr val="000000"/>
                </a:solidFill>
                <a:effectLst/>
                <a:latin typeface="AdvOT77db9845"/>
              </a:rPr>
            </a:br>
            <a:r>
              <a:rPr lang="en-US" sz="1200" b="0" i="0" dirty="0">
                <a:solidFill>
                  <a:srgbClr val="000000"/>
                </a:solidFill>
                <a:effectLst/>
                <a:latin typeface="AdvOT77db9845"/>
              </a:rPr>
              <a:t>4. Disease activity should be veri</a:t>
            </a:r>
            <a:r>
              <a:rPr lang="en-US" sz="1200" b="0" i="0" dirty="0">
                <a:solidFill>
                  <a:srgbClr val="000000"/>
                </a:solidFill>
                <a:effectLst/>
                <a:latin typeface="AdvOT77db9845+fb"/>
              </a:rPr>
              <a:t>fi</a:t>
            </a:r>
            <a:r>
              <a:rPr lang="en-US" sz="1200" b="0" i="0" dirty="0">
                <a:solidFill>
                  <a:srgbClr val="000000"/>
                </a:solidFill>
                <a:effectLst/>
                <a:latin typeface="AdvOT77db9845"/>
              </a:rPr>
              <a:t>ed, as proteinuria may be secondary to CKD. The last point is critical but complex.</a:t>
            </a:r>
            <a:r>
              <a:rPr lang="en-US" sz="1200" dirty="0"/>
              <a:t> </a:t>
            </a:r>
            <a:br>
              <a:rPr lang="en-US" sz="1200" dirty="0"/>
            </a:br>
            <a:br>
              <a:rPr lang="en-US" sz="1200" dirty="0"/>
            </a:br>
            <a:endParaRPr lang="en-US" sz="1200" dirty="0"/>
          </a:p>
        </p:txBody>
      </p:sp>
      <p:sp>
        <p:nvSpPr>
          <p:cNvPr id="4" name="Slide Number Placeholder 3"/>
          <p:cNvSpPr>
            <a:spLocks noGrp="1"/>
          </p:cNvSpPr>
          <p:nvPr>
            <p:ph type="sldNum" sz="quarter" idx="5"/>
          </p:nvPr>
        </p:nvSpPr>
        <p:spPr/>
        <p:txBody>
          <a:bodyPr/>
          <a:lstStyle/>
          <a:p>
            <a:fld id="{B1378715-5F20-4FAB-896A-D1FA1C238A82}" type="slidenum">
              <a:rPr lang="en-US" smtClean="0"/>
              <a:t>38</a:t>
            </a:fld>
            <a:endParaRPr lang="en-US" dirty="0"/>
          </a:p>
        </p:txBody>
      </p:sp>
    </p:spTree>
    <p:extLst>
      <p:ext uri="{BB962C8B-B14F-4D97-AF65-F5344CB8AC3E}">
        <p14:creationId xmlns:p14="http://schemas.microsoft.com/office/powerpoint/2010/main" val="2406569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 name="Google Shape;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a good outcome for TMA in LN is rapid diagnosis and prompt treatment. </a:t>
            </a:r>
          </a:p>
          <a:p>
            <a:endParaRPr lang="en-US" dirty="0"/>
          </a:p>
          <a:p>
            <a:r>
              <a:rPr lang="en-US" dirty="0"/>
              <a:t>When appropriate expertise is available, it is preferable that patients with LN and TMA be comanaged with an experienced hematologist. </a:t>
            </a:r>
          </a:p>
          <a:p>
            <a:endParaRPr lang="en-US" dirty="0"/>
          </a:p>
          <a:p>
            <a:r>
              <a:rPr lang="en-US" dirty="0"/>
              <a:t>However, some of the serologic and genetic testing needed for a specific diagnosis, such as ADAMTS13 activity or the presence of anti-ADAMTS13 antibodies in the case of TTP, antiphospholipid antibodies, and complement studies may not be available, and even when they are available, they often take considerable time to complete.</a:t>
            </a:r>
          </a:p>
          <a:p>
            <a:endParaRPr lang="en-US" dirty="0"/>
          </a:p>
          <a:p>
            <a:r>
              <a:rPr lang="en-US" dirty="0"/>
              <a:t>If TTP is suspected, one may consider using the </a:t>
            </a:r>
            <a:r>
              <a:rPr lang="en-US" b="0" dirty="0"/>
              <a:t>PLASMIC score, and </a:t>
            </a:r>
            <a:r>
              <a:rPr lang="en-US" dirty="0"/>
              <a:t>if the score defines an intermediate-to-high risk of TTP, adults should be started on plasma exchange and glucocorticoids while waiting for the investigation results. </a:t>
            </a:r>
          </a:p>
          <a:p>
            <a:endParaRPr lang="en-US" dirty="0"/>
          </a:p>
          <a:p>
            <a:r>
              <a:rPr lang="en-US" dirty="0"/>
              <a:t>In children, TTP is less common, and plasma exchange has been associated with considerable morbidity, so it is acceptable to defer plasma exchange for 24–48 hours until the ADAMTS13 result is available to confirm that the procedure is indicated.</a:t>
            </a:r>
          </a:p>
        </p:txBody>
      </p:sp>
      <p:sp>
        <p:nvSpPr>
          <p:cNvPr id="4" name="Slide Number Placeholder 3"/>
          <p:cNvSpPr>
            <a:spLocks noGrp="1"/>
          </p:cNvSpPr>
          <p:nvPr>
            <p:ph type="sldNum" sz="quarter" idx="5"/>
          </p:nvPr>
        </p:nvSpPr>
        <p:spPr/>
        <p:txBody>
          <a:bodyPr/>
          <a:lstStyle/>
          <a:p>
            <a:fld id="{B1378715-5F20-4FAB-896A-D1FA1C238A82}" type="slidenum">
              <a:rPr lang="en-US" smtClean="0"/>
              <a:t>39</a:t>
            </a:fld>
            <a:endParaRPr lang="en-US" dirty="0"/>
          </a:p>
        </p:txBody>
      </p:sp>
    </p:spTree>
    <p:extLst>
      <p:ext uri="{BB962C8B-B14F-4D97-AF65-F5344CB8AC3E}">
        <p14:creationId xmlns:p14="http://schemas.microsoft.com/office/powerpoint/2010/main" val="1156916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a:t>
            </a:r>
          </a:p>
        </p:txBody>
      </p:sp>
      <p:sp>
        <p:nvSpPr>
          <p:cNvPr id="4" name="Slide Number Placeholder 3"/>
          <p:cNvSpPr>
            <a:spLocks noGrp="1"/>
          </p:cNvSpPr>
          <p:nvPr>
            <p:ph type="sldNum" sz="quarter" idx="5"/>
          </p:nvPr>
        </p:nvSpPr>
        <p:spPr/>
        <p:txBody>
          <a:bodyPr/>
          <a:lstStyle/>
          <a:p>
            <a:fld id="{B1378715-5F20-4FAB-896A-D1FA1C238A82}" type="slidenum">
              <a:rPr lang="en-US" smtClean="0"/>
              <a:t>40</a:t>
            </a:fld>
            <a:endParaRPr lang="en-US" dirty="0"/>
          </a:p>
        </p:txBody>
      </p:sp>
    </p:spTree>
    <p:extLst>
      <p:ext uri="{BB962C8B-B14F-4D97-AF65-F5344CB8AC3E}">
        <p14:creationId xmlns:p14="http://schemas.microsoft.com/office/powerpoint/2010/main" val="2953968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20% of SLE is diagnosed before the age of 18 years, and genetic components are more common in childhood onset SLE.</a:t>
            </a:r>
          </a:p>
          <a:p>
            <a:endParaRPr lang="en-US" dirty="0"/>
          </a:p>
          <a:p>
            <a:r>
              <a:rPr lang="en-US" dirty="0"/>
              <a:t>There is suggestive evidence that disease is often more severe in the pediatric population. </a:t>
            </a:r>
          </a:p>
          <a:p>
            <a:endParaRPr lang="en-US" dirty="0"/>
          </a:p>
          <a:p>
            <a:r>
              <a:rPr lang="en-US" dirty="0"/>
              <a:t>In adolescent patients with SLE and isolated proteinuria, orthostatic or postural proteinuria should be excluded, as this phenomenon has been observed frequently in this population.</a:t>
            </a:r>
          </a:p>
        </p:txBody>
      </p:sp>
      <p:sp>
        <p:nvSpPr>
          <p:cNvPr id="4" name="Slide Number Placeholder 3"/>
          <p:cNvSpPr>
            <a:spLocks noGrp="1"/>
          </p:cNvSpPr>
          <p:nvPr>
            <p:ph type="sldNum" sz="quarter" idx="5"/>
          </p:nvPr>
        </p:nvSpPr>
        <p:spPr/>
        <p:txBody>
          <a:bodyPr/>
          <a:lstStyle/>
          <a:p>
            <a:fld id="{B1378715-5F20-4FAB-896A-D1FA1C238A82}" type="slidenum">
              <a:rPr lang="en-US" smtClean="0"/>
              <a:t>41</a:t>
            </a:fld>
            <a:endParaRPr lang="en-US" dirty="0"/>
          </a:p>
        </p:txBody>
      </p:sp>
    </p:spTree>
    <p:extLst>
      <p:ext uri="{BB962C8B-B14F-4D97-AF65-F5344CB8AC3E}">
        <p14:creationId xmlns:p14="http://schemas.microsoft.com/office/powerpoint/2010/main" val="4046335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data to favor one form of dialysis over another in kidney failure due to LN. </a:t>
            </a:r>
          </a:p>
          <a:p>
            <a:endParaRPr lang="en-US" dirty="0"/>
          </a:p>
          <a:p>
            <a:r>
              <a:rPr lang="en-US" dirty="0"/>
              <a:t>Patients with lupus receiving hemodialysis display similar 3-year survival rates and mortality due to CV or infectious complications to those of patients receiving peritoneal dialysis.</a:t>
            </a:r>
          </a:p>
          <a:p>
            <a:endParaRPr lang="en-US" dirty="0"/>
          </a:p>
          <a:p>
            <a:r>
              <a:rPr lang="en-US" dirty="0"/>
              <a:t>Therefore, kidney replacement therapy should be individualized, taking into account patient characteristics and preferences. </a:t>
            </a:r>
          </a:p>
          <a:p>
            <a:endParaRPr lang="en-US" b="1" dirty="0"/>
          </a:p>
          <a:p>
            <a:r>
              <a:rPr lang="en-US" b="0" dirty="0"/>
              <a:t>Although lupus activity tends to decrease after kidney failure develops, patients can still flare, so periodic monitoring is required. LN can recur in kidney allografts, but the risk is low, and flares do not generally result in allograft loss.</a:t>
            </a:r>
          </a:p>
        </p:txBody>
      </p:sp>
      <p:sp>
        <p:nvSpPr>
          <p:cNvPr id="4" name="Slide Number Placeholder 3"/>
          <p:cNvSpPr>
            <a:spLocks noGrp="1"/>
          </p:cNvSpPr>
          <p:nvPr>
            <p:ph type="sldNum" sz="quarter" idx="5"/>
          </p:nvPr>
        </p:nvSpPr>
        <p:spPr/>
        <p:txBody>
          <a:bodyPr/>
          <a:lstStyle/>
          <a:p>
            <a:fld id="{B1378715-5F20-4FAB-896A-D1FA1C238A82}" type="slidenum">
              <a:rPr lang="en-US" smtClean="0"/>
              <a:t>42</a:t>
            </a:fld>
            <a:endParaRPr lang="en-US" dirty="0"/>
          </a:p>
        </p:txBody>
      </p:sp>
    </p:spTree>
    <p:extLst>
      <p:ext uri="{BB962C8B-B14F-4D97-AF65-F5344CB8AC3E}">
        <p14:creationId xmlns:p14="http://schemas.microsoft.com/office/powerpoint/2010/main" val="287487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1378715-5F20-4FAB-896A-D1FA1C238A82}" type="slidenum">
              <a:rPr lang="en-US" smtClean="0"/>
              <a:t>43</a:t>
            </a:fld>
            <a:endParaRPr lang="en-US" dirty="0"/>
          </a:p>
        </p:txBody>
      </p:sp>
    </p:spTree>
    <p:extLst>
      <p:ext uri="{BB962C8B-B14F-4D97-AF65-F5344CB8AC3E}">
        <p14:creationId xmlns:p14="http://schemas.microsoft.com/office/powerpoint/2010/main" val="1885243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1378715-5F20-4FAB-896A-D1FA1C238A82}" type="slidenum">
              <a:rPr lang="en-US" smtClean="0"/>
              <a:t>44</a:t>
            </a:fld>
            <a:endParaRPr lang="en-US" dirty="0"/>
          </a:p>
        </p:txBody>
      </p:sp>
    </p:spTree>
    <p:extLst>
      <p:ext uri="{BB962C8B-B14F-4D97-AF65-F5344CB8AC3E}">
        <p14:creationId xmlns:p14="http://schemas.microsoft.com/office/powerpoint/2010/main" val="1585852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4119505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46</a:t>
            </a:fld>
            <a:endParaRPr lang="en-US" dirty="0"/>
          </a:p>
        </p:txBody>
      </p:sp>
    </p:spTree>
    <p:extLst>
      <p:ext uri="{BB962C8B-B14F-4D97-AF65-F5344CB8AC3E}">
        <p14:creationId xmlns:p14="http://schemas.microsoft.com/office/powerpoint/2010/main" val="2360967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slide </a:t>
            </a:r>
          </a:p>
        </p:txBody>
      </p:sp>
      <p:sp>
        <p:nvSpPr>
          <p:cNvPr id="4" name="Slide Number Placeholder 3"/>
          <p:cNvSpPr>
            <a:spLocks noGrp="1"/>
          </p:cNvSpPr>
          <p:nvPr>
            <p:ph type="sldNum" sz="quarter" idx="5"/>
          </p:nvPr>
        </p:nvSpPr>
        <p:spPr/>
        <p:txBody>
          <a:bodyPr/>
          <a:lstStyle/>
          <a:p>
            <a:fld id="{B1378715-5F20-4FAB-896A-D1FA1C238A82}" type="slidenum">
              <a:rPr lang="en-US" smtClean="0"/>
              <a:t>47</a:t>
            </a:fld>
            <a:endParaRPr lang="en-US" dirty="0"/>
          </a:p>
        </p:txBody>
      </p:sp>
    </p:spTree>
    <p:extLst>
      <p:ext uri="{BB962C8B-B14F-4D97-AF65-F5344CB8AC3E}">
        <p14:creationId xmlns:p14="http://schemas.microsoft.com/office/powerpoint/2010/main" val="2258003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Optional slide to close with questions</a:t>
            </a:r>
            <a:endParaRPr dirty="0"/>
          </a:p>
        </p:txBody>
      </p:sp>
    </p:spTree>
    <p:extLst>
      <p:ext uri="{BB962C8B-B14F-4D97-AF65-F5344CB8AC3E}">
        <p14:creationId xmlns:p14="http://schemas.microsoft.com/office/powerpoint/2010/main" val="106166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slide </a:t>
            </a:r>
          </a:p>
        </p:txBody>
      </p:sp>
      <p:sp>
        <p:nvSpPr>
          <p:cNvPr id="4" name="Slide Number Placeholder 3"/>
          <p:cNvSpPr>
            <a:spLocks noGrp="1"/>
          </p:cNvSpPr>
          <p:nvPr>
            <p:ph type="sldNum" sz="quarter" idx="5"/>
          </p:nvPr>
        </p:nvSpPr>
        <p:spPr/>
        <p:txBody>
          <a:bodyPr/>
          <a:lstStyle/>
          <a:p>
            <a:fld id="{B1378715-5F20-4FAB-896A-D1FA1C238A82}" type="slidenum">
              <a:rPr lang="en-US" smtClean="0"/>
              <a:t>50</a:t>
            </a:fld>
            <a:endParaRPr lang="en-US" dirty="0"/>
          </a:p>
        </p:txBody>
      </p:sp>
    </p:spTree>
    <p:extLst>
      <p:ext uri="{BB962C8B-B14F-4D97-AF65-F5344CB8AC3E}">
        <p14:creationId xmlns:p14="http://schemas.microsoft.com/office/powerpoint/2010/main" val="2355753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0000"/>
              </a:lnSpc>
              <a:spcBef>
                <a:spcPts val="0"/>
              </a:spcBef>
            </a:pPr>
            <a:r>
              <a:rPr lang="en-GB" sz="1200" dirty="0">
                <a:solidFill>
                  <a:srgbClr val="004990"/>
                </a:solidFill>
              </a:rPr>
              <a:t>The KDIGO Guideline Work Group is:</a:t>
            </a:r>
          </a:p>
          <a:p>
            <a:pPr marL="342900" lvl="0" indent="-342900">
              <a:lnSpc>
                <a:spcPct val="100000"/>
              </a:lnSpc>
              <a:spcBef>
                <a:spcPts val="0"/>
              </a:spcBef>
            </a:pPr>
            <a:endParaRPr lang="en-GB" sz="1200" dirty="0">
              <a:solidFill>
                <a:srgbClr val="004990"/>
              </a:solidFill>
            </a:endParaRPr>
          </a:p>
          <a:p>
            <a:pPr marL="342900" indent="-342900">
              <a:lnSpc>
                <a:spcPct val="100000"/>
              </a:lnSpc>
              <a:spcBef>
                <a:spcPts val="0"/>
              </a:spcBef>
            </a:pPr>
            <a:r>
              <a:rPr lang="en-GB" sz="1200" dirty="0">
                <a:solidFill>
                  <a:srgbClr val="004990"/>
                </a:solidFill>
              </a:rPr>
              <a:t>Prior GL WG Members</a:t>
            </a:r>
          </a:p>
          <a:p>
            <a:pPr marL="342900" lvl="0" indent="-342900">
              <a:lnSpc>
                <a:spcPct val="100000"/>
              </a:lnSpc>
              <a:spcBef>
                <a:spcPts val="0"/>
              </a:spcBef>
            </a:pPr>
            <a:r>
              <a:rPr lang="en-GB" sz="1200" dirty="0">
                <a:solidFill>
                  <a:srgbClr val="004990"/>
                </a:solidFill>
              </a:rPr>
              <a:t>Deep experience</a:t>
            </a:r>
          </a:p>
          <a:p>
            <a:pPr marL="342900" lvl="0" indent="-342900">
              <a:lnSpc>
                <a:spcPct val="100000"/>
              </a:lnSpc>
              <a:spcBef>
                <a:spcPts val="0"/>
              </a:spcBef>
            </a:pPr>
            <a:r>
              <a:rPr lang="en-GB" sz="1200" dirty="0">
                <a:solidFill>
                  <a:srgbClr val="004990"/>
                </a:solidFill>
              </a:rPr>
              <a:t>Evidence Review Team</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10</a:t>
            </a:fld>
            <a:endParaRPr lang="en-US" dirty="0"/>
          </a:p>
        </p:txBody>
      </p:sp>
    </p:spTree>
    <p:extLst>
      <p:ext uri="{BB962C8B-B14F-4D97-AF65-F5344CB8AC3E}">
        <p14:creationId xmlns:p14="http://schemas.microsoft.com/office/powerpoint/2010/main" val="2937241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11</a:t>
            </a:fld>
            <a:endParaRPr lang="en-US" dirty="0"/>
          </a:p>
        </p:txBody>
      </p:sp>
    </p:spTree>
    <p:extLst>
      <p:ext uri="{BB962C8B-B14F-4D97-AF65-F5344CB8AC3E}">
        <p14:creationId xmlns:p14="http://schemas.microsoft.com/office/powerpoint/2010/main" val="106954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871522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 y="0"/>
            <a:ext cx="12192000" cy="6858000"/>
          </a:xfrm>
          <a:prstGeom prst="rect">
            <a:avLst/>
          </a:prstGeom>
          <a:solidFill>
            <a:schemeClr val="tx2"/>
          </a:solidFill>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8971" t="13758" r="12597" b="10001"/>
          <a:stretch/>
        </p:blipFill>
        <p:spPr>
          <a:xfrm>
            <a:off x="178817" y="268817"/>
            <a:ext cx="12173026" cy="6733072"/>
          </a:xfrm>
          <a:prstGeom prst="rect">
            <a:avLst/>
          </a:prstGeom>
        </p:spPr>
      </p:pic>
      <p:sp>
        <p:nvSpPr>
          <p:cNvPr id="24" name="Rectangle 23"/>
          <p:cNvSpPr/>
          <p:nvPr userDrawn="1"/>
        </p:nvSpPr>
        <p:spPr>
          <a:xfrm>
            <a:off x="982133" y="0"/>
            <a:ext cx="10346267"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197100" y="2563812"/>
            <a:ext cx="7797802" cy="1008063"/>
          </a:xfrm>
          <a:prstGeom prst="rect">
            <a:avLst/>
          </a:prstGeom>
        </p:spPr>
        <p:txBody>
          <a:bodyPr anchor="b">
            <a:normAutofit/>
          </a:bodyPr>
          <a:lstStyle>
            <a:lvl1pPr algn="ctr">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a:t>
            </a:r>
            <a:endParaRPr lang="en-GB" dirty="0"/>
          </a:p>
        </p:txBody>
      </p:sp>
      <p:sp>
        <p:nvSpPr>
          <p:cNvPr id="3" name="Subtitle 2"/>
          <p:cNvSpPr>
            <a:spLocks noGrp="1"/>
          </p:cNvSpPr>
          <p:nvPr>
            <p:ph type="subTitle" idx="1"/>
          </p:nvPr>
        </p:nvSpPr>
        <p:spPr>
          <a:xfrm>
            <a:off x="3757385" y="3801578"/>
            <a:ext cx="4677230" cy="690562"/>
          </a:xfrm>
          <a:prstGeom prst="rect">
            <a:avLst/>
          </a:prstGeom>
        </p:spPr>
        <p:txBody>
          <a:bodyPr/>
          <a:lstStyle>
            <a:lvl1pPr marL="0" indent="0" algn="ctr">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39684526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96111"/>
          <a:stretch/>
        </p:blipFill>
        <p:spPr>
          <a:xfrm>
            <a:off x="0" y="1"/>
            <a:ext cx="12192000" cy="266699"/>
          </a:xfrm>
          <a:prstGeom prst="rect">
            <a:avLst/>
          </a:prstGeom>
          <a:solidFill>
            <a:schemeClr val="tx2"/>
          </a:solidFill>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8971" t="13758" r="12597" b="10001"/>
          <a:stretch/>
        </p:blipFill>
        <p:spPr>
          <a:xfrm>
            <a:off x="9487" y="268817"/>
            <a:ext cx="12173026" cy="6733072"/>
          </a:xfrm>
          <a:prstGeom prst="rect">
            <a:avLst/>
          </a:prstGeom>
        </p:spPr>
      </p:pic>
      <p:sp>
        <p:nvSpPr>
          <p:cNvPr id="24" name="Rectangle 23"/>
          <p:cNvSpPr/>
          <p:nvPr userDrawn="1"/>
        </p:nvSpPr>
        <p:spPr>
          <a:xfrm>
            <a:off x="18974" y="266700"/>
            <a:ext cx="12173026" cy="65913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userDrawn="1"/>
        </p:nvSpPr>
        <p:spPr>
          <a:xfrm>
            <a:off x="0" y="6472484"/>
            <a:ext cx="12192000" cy="38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KDIGO Logo - transparen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95476" y="6171322"/>
            <a:ext cx="669524" cy="602322"/>
          </a:xfrm>
          <a:prstGeom prst="rect">
            <a:avLst/>
          </a:prstGeom>
        </p:spPr>
      </p:pic>
      <p:sp>
        <p:nvSpPr>
          <p:cNvPr id="10" name="Title 1"/>
          <p:cNvSpPr>
            <a:spLocks noGrp="1"/>
          </p:cNvSpPr>
          <p:nvPr>
            <p:ph type="ctrTitle"/>
          </p:nvPr>
        </p:nvSpPr>
        <p:spPr>
          <a:xfrm>
            <a:off x="304800" y="309330"/>
            <a:ext cx="11090676" cy="769441"/>
          </a:xfrm>
          <a:prstGeom prst="rect">
            <a:avLst/>
          </a:prstGeom>
          <a:noFill/>
        </p:spPr>
        <p:txBody>
          <a:bodyPr wrap="square" anchor="b">
            <a:spAutoFit/>
          </a:bodyPr>
          <a:lstStyle/>
          <a:p>
            <a:pPr>
              <a:spcBef>
                <a:spcPts val="0"/>
              </a:spcBef>
            </a:pPr>
            <a:r>
              <a:rPr lang="en-GB" sz="4400" b="0" cap="small" dirty="0">
                <a:solidFill>
                  <a:srgbClr val="2C62A9"/>
                </a:solidFill>
                <a:latin typeface="Calibri"/>
                <a:ea typeface="+mn-ea"/>
                <a:cs typeface="+mn-cs"/>
              </a:rPr>
              <a:t>Insert header here (with background) </a:t>
            </a:r>
          </a:p>
        </p:txBody>
      </p:sp>
      <p:sp>
        <p:nvSpPr>
          <p:cNvPr id="11" name="Subtitle 2"/>
          <p:cNvSpPr>
            <a:spLocks noGrp="1"/>
          </p:cNvSpPr>
          <p:nvPr>
            <p:ph type="subTitle" idx="1"/>
          </p:nvPr>
        </p:nvSpPr>
        <p:spPr>
          <a:xfrm>
            <a:off x="304800" y="1510563"/>
            <a:ext cx="1109067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latin typeface="Calibri"/>
                <a:cs typeface="Calibri"/>
              </a:rPr>
              <a:t>Text</a:t>
            </a: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spTree>
    <p:extLst>
      <p:ext uri="{BB962C8B-B14F-4D97-AF65-F5344CB8AC3E}">
        <p14:creationId xmlns:p14="http://schemas.microsoft.com/office/powerpoint/2010/main" val="330616213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96111"/>
          <a:stretch/>
        </p:blipFill>
        <p:spPr>
          <a:xfrm>
            <a:off x="0" y="1"/>
            <a:ext cx="12192000" cy="266699"/>
          </a:xfrm>
          <a:prstGeom prst="rect">
            <a:avLst/>
          </a:prstGeom>
          <a:solidFill>
            <a:schemeClr val="tx2"/>
          </a:solidFill>
        </p:spPr>
      </p:pic>
      <p:sp>
        <p:nvSpPr>
          <p:cNvPr id="25" name="Rectangle 24"/>
          <p:cNvSpPr/>
          <p:nvPr userDrawn="1"/>
        </p:nvSpPr>
        <p:spPr>
          <a:xfrm>
            <a:off x="0" y="6472484"/>
            <a:ext cx="12192000" cy="38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5476" y="6171322"/>
            <a:ext cx="669524" cy="602322"/>
          </a:xfrm>
          <a:prstGeom prst="rect">
            <a:avLst/>
          </a:prstGeom>
        </p:spPr>
      </p:pic>
      <p:sp>
        <p:nvSpPr>
          <p:cNvPr id="8" name="Title 1"/>
          <p:cNvSpPr>
            <a:spLocks noGrp="1"/>
          </p:cNvSpPr>
          <p:nvPr>
            <p:ph type="ctrTitle"/>
          </p:nvPr>
        </p:nvSpPr>
        <p:spPr>
          <a:xfrm>
            <a:off x="304800" y="309330"/>
            <a:ext cx="11090676" cy="769441"/>
          </a:xfrm>
          <a:prstGeom prst="rect">
            <a:avLst/>
          </a:prstGeom>
          <a:noFill/>
        </p:spPr>
        <p:txBody>
          <a:bodyPr wrap="square" anchor="b">
            <a:spAutoFit/>
          </a:bodyPr>
          <a:lstStyle/>
          <a:p>
            <a:pPr>
              <a:spcBef>
                <a:spcPts val="0"/>
              </a:spcBef>
            </a:pPr>
            <a:r>
              <a:rPr lang="en-GB" sz="4400" b="0" cap="small" dirty="0">
                <a:solidFill>
                  <a:srgbClr val="2C62A9"/>
                </a:solidFill>
                <a:latin typeface="Calibri"/>
                <a:ea typeface="+mn-ea"/>
                <a:cs typeface="+mn-cs"/>
              </a:rPr>
              <a:t>Insert header here (with background) </a:t>
            </a:r>
          </a:p>
        </p:txBody>
      </p:sp>
      <p:sp>
        <p:nvSpPr>
          <p:cNvPr id="10" name="Subtitle 2"/>
          <p:cNvSpPr>
            <a:spLocks noGrp="1"/>
          </p:cNvSpPr>
          <p:nvPr>
            <p:ph type="subTitle" idx="1"/>
          </p:nvPr>
        </p:nvSpPr>
        <p:spPr>
          <a:xfrm>
            <a:off x="304800" y="1510563"/>
            <a:ext cx="1109067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latin typeface="Calibri"/>
                <a:cs typeface="Calibri"/>
              </a:rPr>
              <a:t>Text</a:t>
            </a: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spTree>
    <p:extLst>
      <p:ext uri="{BB962C8B-B14F-4D97-AF65-F5344CB8AC3E}">
        <p14:creationId xmlns:p14="http://schemas.microsoft.com/office/powerpoint/2010/main" val="229161391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54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73"/>
          <p:cNvSpPr/>
          <p:nvPr/>
        </p:nvSpPr>
        <p:spPr>
          <a:xfrm rot="10800000">
            <a:off x="-200" y="5542233"/>
            <a:ext cx="12192000" cy="368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17" name="Google Shape;17;p73"/>
          <p:cNvSpPr/>
          <p:nvPr/>
        </p:nvSpPr>
        <p:spPr>
          <a:xfrm flipH="1">
            <a:off x="-200" y="0"/>
            <a:ext cx="12192000" cy="554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18" name="Google Shape;18;p73"/>
          <p:cNvSpPr txBox="1">
            <a:spLocks noGrp="1"/>
          </p:cNvSpPr>
          <p:nvPr>
            <p:ph type="ctrTitle"/>
          </p:nvPr>
        </p:nvSpPr>
        <p:spPr>
          <a:xfrm>
            <a:off x="914400" y="3366967"/>
            <a:ext cx="7079600" cy="15464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6000"/>
              <a:buFont typeface="Arial"/>
              <a:buNone/>
              <a:defRPr sz="4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141673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143"/>
          <a:stretch/>
        </p:blipFill>
        <p:spPr>
          <a:xfrm>
            <a:off x="0" y="1"/>
            <a:ext cx="12192000" cy="6858000"/>
          </a:xfrm>
          <a:prstGeom prst="rect">
            <a:avLst/>
          </a:prstGeom>
        </p:spPr>
      </p:pic>
      <p:sp>
        <p:nvSpPr>
          <p:cNvPr id="11" name="Rectangle 10"/>
          <p:cNvSpPr/>
          <p:nvPr userDrawn="1"/>
        </p:nvSpPr>
        <p:spPr>
          <a:xfrm>
            <a:off x="1727200" y="0"/>
            <a:ext cx="8737600" cy="68580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7200" y="169391"/>
            <a:ext cx="1117600" cy="1005424"/>
          </a:xfrm>
          <a:prstGeom prst="rect">
            <a:avLst/>
          </a:prstGeom>
        </p:spPr>
      </p:pic>
      <p:sp>
        <p:nvSpPr>
          <p:cNvPr id="2" name="Title 1"/>
          <p:cNvSpPr>
            <a:spLocks noGrp="1"/>
          </p:cNvSpPr>
          <p:nvPr>
            <p:ph type="ctrTitle"/>
          </p:nvPr>
        </p:nvSpPr>
        <p:spPr>
          <a:xfrm>
            <a:off x="2197100" y="2657475"/>
            <a:ext cx="7797802" cy="782404"/>
          </a:xfrm>
          <a:prstGeom prst="rect">
            <a:avLst/>
          </a:prstGeom>
        </p:spPr>
        <p:txBody>
          <a:bodyPr anchor="b">
            <a:normAutofit/>
          </a:bodyPr>
          <a:lstStyle>
            <a:lvl1pPr algn="ctr">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3757385" y="3526534"/>
            <a:ext cx="4677230" cy="690562"/>
          </a:xfrm>
          <a:prstGeom prst="rect">
            <a:avLst/>
          </a:prstGeom>
        </p:spPr>
        <p:txBody>
          <a:bodyPr/>
          <a:lstStyle>
            <a:lvl1pPr marL="0" indent="0" algn="ctr">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55072156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85625" b="1084"/>
          <a:stretch/>
        </p:blipFill>
        <p:spPr>
          <a:xfrm>
            <a:off x="0" y="-4066"/>
            <a:ext cx="1752600" cy="6862066"/>
          </a:xfrm>
          <a:prstGeom prst="rect">
            <a:avLst/>
          </a:prstGeom>
        </p:spPr>
      </p:pic>
      <p:sp>
        <p:nvSpPr>
          <p:cNvPr id="7" name="Rectangle 6"/>
          <p:cNvSpPr/>
          <p:nvPr userDrawn="1"/>
        </p:nvSpPr>
        <p:spPr>
          <a:xfrm>
            <a:off x="1727200" y="0"/>
            <a:ext cx="87376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6122999"/>
            <a:ext cx="711200" cy="639815"/>
          </a:xfrm>
          <a:prstGeom prst="rect">
            <a:avLst/>
          </a:prstGeom>
        </p:spPr>
      </p:pic>
      <p:sp>
        <p:nvSpPr>
          <p:cNvPr id="2" name="Title 1"/>
          <p:cNvSpPr>
            <a:spLocks noGrp="1"/>
          </p:cNvSpPr>
          <p:nvPr>
            <p:ph type="ctrTitle"/>
          </p:nvPr>
        </p:nvSpPr>
        <p:spPr>
          <a:xfrm>
            <a:off x="2197100" y="371475"/>
            <a:ext cx="7797802" cy="782404"/>
          </a:xfrm>
          <a:prstGeom prst="rect">
            <a:avLst/>
          </a:prstGeom>
        </p:spPr>
        <p:txBody>
          <a:bodyPr anchor="b">
            <a:normAutofit/>
          </a:bodyPr>
          <a:lstStyle>
            <a:lvl1pPr algn="l">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2197100" y="1240534"/>
            <a:ext cx="4677230" cy="690562"/>
          </a:xfrm>
          <a:prstGeom prst="rect">
            <a:avLst/>
          </a:prstGeom>
        </p:spPr>
        <p:txBody>
          <a:bodyPr/>
          <a:lstStyle>
            <a:lvl1pPr marL="0" indent="0" algn="l">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77157435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5731"/>
          <a:stretch/>
        </p:blipFill>
        <p:spPr>
          <a:xfrm>
            <a:off x="0" y="-4066"/>
            <a:ext cx="12192000" cy="296166"/>
          </a:xfrm>
          <a:prstGeom prst="rect">
            <a:avLst/>
          </a:prstGeom>
        </p:spPr>
      </p:pic>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6122999"/>
            <a:ext cx="711200" cy="639815"/>
          </a:xfrm>
          <a:prstGeom prst="rect">
            <a:avLst/>
          </a:prstGeom>
        </p:spPr>
      </p:pic>
      <p:sp>
        <p:nvSpPr>
          <p:cNvPr id="3" name="Subtitle 2"/>
          <p:cNvSpPr>
            <a:spLocks noGrp="1"/>
          </p:cNvSpPr>
          <p:nvPr>
            <p:ph type="subTitle" idx="1"/>
          </p:nvPr>
        </p:nvSpPr>
        <p:spPr>
          <a:xfrm>
            <a:off x="266700" y="1331913"/>
            <a:ext cx="10236200" cy="690562"/>
          </a:xfrm>
          <a:prstGeom prst="rect">
            <a:avLst/>
          </a:prstGeom>
        </p:spPr>
        <p:txBody>
          <a:bodyPr/>
          <a:lstStyle>
            <a:lvl1pPr marL="342900" indent="-342900" algn="l">
              <a:lnSpc>
                <a:spcPct val="100000"/>
              </a:lnSpc>
              <a:spcBef>
                <a:spcPts val="0"/>
              </a:spcBef>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Content Placeholder 4"/>
          <p:cNvSpPr>
            <a:spLocks noGrp="1"/>
          </p:cNvSpPr>
          <p:nvPr>
            <p:ph sz="quarter" idx="10"/>
          </p:nvPr>
        </p:nvSpPr>
        <p:spPr>
          <a:xfrm>
            <a:off x="266700" y="5980176"/>
            <a:ext cx="11087100" cy="782638"/>
          </a:xfrm>
          <a:prstGeom prst="rect">
            <a:avLst/>
          </a:prstGeom>
        </p:spPr>
        <p:txBody>
          <a:bodyPr anchor="b"/>
          <a:lstStyle>
            <a:lvl1pPr marL="0" indent="0">
              <a:lnSpc>
                <a:spcPct val="100000"/>
              </a:lnSpc>
              <a:spcBef>
                <a:spcPts val="0"/>
              </a:spcBef>
              <a:buNone/>
              <a:defRPr sz="1000">
                <a:solidFill>
                  <a:schemeClr val="tx2"/>
                </a:solidFill>
              </a:defRPr>
            </a:lvl1pPr>
          </a:lstStyle>
          <a:p>
            <a:pPr lvl="0"/>
            <a:r>
              <a:rPr lang="en-US" dirty="0"/>
              <a:t>Click to edit Master text styles</a:t>
            </a:r>
          </a:p>
        </p:txBody>
      </p:sp>
      <p:sp>
        <p:nvSpPr>
          <p:cNvPr id="7" name="Content Placeholder 6"/>
          <p:cNvSpPr>
            <a:spLocks noGrp="1"/>
          </p:cNvSpPr>
          <p:nvPr>
            <p:ph sz="quarter" idx="11"/>
          </p:nvPr>
        </p:nvSpPr>
        <p:spPr>
          <a:xfrm>
            <a:off x="266700" y="533400"/>
            <a:ext cx="6159500" cy="798513"/>
          </a:xfrm>
          <a:prstGeom prst="rect">
            <a:avLst/>
          </a:prstGeom>
        </p:spPr>
        <p:txBody>
          <a:bodyPr/>
          <a:lstStyle>
            <a:lvl1pPr marL="0" indent="0">
              <a:lnSpc>
                <a:spcPct val="100000"/>
              </a:lnSpc>
              <a:spcBef>
                <a:spcPts val="0"/>
              </a:spcBef>
              <a:buNone/>
              <a:defRPr sz="32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11797814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499054"/>
      </p:ext>
    </p:extLst>
  </p:cSld>
  <p:clrMap bg1="lt1" tx1="dk1" bg2="lt2" tx2="dk2" accent1="accent1" accent2="accent2" accent3="accent3" accent4="accent4" accent5="accent5" accent6="accent6" hlink="hlink" folHlink="folHlink"/>
  <p:sldLayoutIdLst>
    <p:sldLayoutId id="2147483657" r:id="rId1"/>
    <p:sldLayoutId id="2147483672" r:id="rId2"/>
    <p:sldLayoutId id="2147483673" r:id="rId3"/>
    <p:sldLayoutId id="2147483674" r:id="rId4"/>
    <p:sldLayoutId id="214748367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955654"/>
      </p:ext>
    </p:extLst>
  </p:cSld>
  <p:clrMap bg1="lt1" tx1="dk1" bg2="lt2" tx2="dk2" accent1="accent1" accent2="accent2" accent3="accent3" accent4="accent4" accent5="accent5" accent6="accent6" hlink="hlink" folHlink="folHlink"/>
  <p:sldLayoutIdLst>
    <p:sldLayoutId id="2147483671" r:id="rId1"/>
    <p:sldLayoutId id="2147483669" r:id="rId2"/>
    <p:sldLayoutId id="214748367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kdigo.org/guidelines/g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68187" y="2749384"/>
            <a:ext cx="10331183" cy="1446550"/>
          </a:xfrm>
          <a:noFill/>
        </p:spPr>
        <p:txBody>
          <a:bodyPr wrap="square">
            <a:spAutoFit/>
          </a:bodyPr>
          <a:lstStyle/>
          <a:p>
            <a:pPr>
              <a:spcBef>
                <a:spcPts val="0"/>
              </a:spcBef>
            </a:pPr>
            <a:r>
              <a:rPr lang="en-GB" sz="4400" b="0" cap="small" dirty="0">
                <a:solidFill>
                  <a:srgbClr val="004990"/>
                </a:solidFill>
                <a:latin typeface="Calibri"/>
                <a:ea typeface="+mn-ea"/>
                <a:cs typeface="+mn-cs"/>
              </a:rPr>
              <a:t>KDIGO Clinical Practice Guideline for the Management of Lupus Nephritis</a:t>
            </a:r>
          </a:p>
        </p:txBody>
      </p:sp>
      <p:sp>
        <p:nvSpPr>
          <p:cNvPr id="6" name="Subtitle 5"/>
          <p:cNvSpPr>
            <a:spLocks noGrp="1"/>
          </p:cNvSpPr>
          <p:nvPr>
            <p:ph type="subTitle" idx="1"/>
          </p:nvPr>
        </p:nvSpPr>
        <p:spPr>
          <a:xfrm>
            <a:off x="1615270" y="5490722"/>
            <a:ext cx="9037015" cy="1200329"/>
          </a:xfrm>
          <a:noFill/>
        </p:spPr>
        <p:txBody>
          <a:bodyPr wrap="square">
            <a:spAutoFit/>
          </a:bodyPr>
          <a:lstStyle/>
          <a:p>
            <a:r>
              <a:rPr lang="en-GB" dirty="0">
                <a:solidFill>
                  <a:srgbClr val="004990"/>
                </a:solidFill>
                <a:latin typeface="Calibri"/>
                <a:cs typeface="+mn-cs"/>
              </a:rPr>
              <a:t>KDIGO Guideline Co-Chairs:</a:t>
            </a:r>
          </a:p>
          <a:p>
            <a:r>
              <a:rPr lang="nl-NL" dirty="0">
                <a:solidFill>
                  <a:srgbClr val="004990"/>
                </a:solidFill>
                <a:latin typeface="Calibri"/>
                <a:cs typeface="+mn-cs"/>
              </a:rPr>
              <a:t>Jürgen Floege, MD</a:t>
            </a:r>
          </a:p>
          <a:p>
            <a:r>
              <a:rPr lang="en-US" dirty="0">
                <a:solidFill>
                  <a:srgbClr val="004990"/>
                </a:solidFill>
                <a:latin typeface="Calibri"/>
                <a:cs typeface="+mn-cs"/>
              </a:rPr>
              <a:t>Brad H. Rovin, MD, FACP, FASN</a:t>
            </a:r>
            <a:endParaRPr lang="nl-NL" dirty="0">
              <a:solidFill>
                <a:srgbClr val="004990"/>
              </a:solidFill>
              <a:latin typeface="Calibri"/>
              <a:cs typeface="+mn-cs"/>
            </a:endParaRPr>
          </a:p>
        </p:txBody>
      </p:sp>
      <p:pic>
        <p:nvPicPr>
          <p:cNvPr id="7" name="Picture 6" descr="KDIGO Logo - transparen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845" y="767113"/>
            <a:ext cx="1814311" cy="1632204"/>
          </a:xfrm>
          <a:prstGeom prst="rect">
            <a:avLst/>
          </a:prstGeom>
        </p:spPr>
      </p:pic>
    </p:spTree>
    <p:extLst>
      <p:ext uri="{BB962C8B-B14F-4D97-AF65-F5344CB8AC3E}">
        <p14:creationId xmlns:p14="http://schemas.microsoft.com/office/powerpoint/2010/main" val="187792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9443"/>
            <a:ext cx="11742821" cy="701731"/>
          </a:xfrm>
          <a:prstGeom prst="rect">
            <a:avLst/>
          </a:prstGeom>
          <a:noFill/>
        </p:spPr>
        <p:txBody>
          <a:bodyPr wrap="square" anchor="b">
            <a:spAutoFit/>
          </a:bodyPr>
          <a:lstStyle/>
          <a:p>
            <a:pPr>
              <a:spcBef>
                <a:spcPts val="0"/>
              </a:spcBef>
            </a:pPr>
            <a:r>
              <a:rPr lang="en-GB" cap="small" dirty="0">
                <a:solidFill>
                  <a:srgbClr val="004990"/>
                </a:solidFill>
                <a:latin typeface="Calibri"/>
              </a:rPr>
              <a:t>KDIGO Lupus Nephritis Guideline Work Group</a:t>
            </a:r>
            <a:endParaRPr lang="en-GB" sz="4400" b="0" cap="small" dirty="0">
              <a:solidFill>
                <a:srgbClr val="004990"/>
              </a:solidFill>
              <a:latin typeface="Calibri"/>
              <a:ea typeface="+mn-ea"/>
              <a:cs typeface="+mn-cs"/>
            </a:endParaRPr>
          </a:p>
        </p:txBody>
      </p:sp>
      <p:pic>
        <p:nvPicPr>
          <p:cNvPr id="5" name="Picture 4">
            <a:extLst>
              <a:ext uri="{FF2B5EF4-FFF2-40B4-BE49-F238E27FC236}">
                <a16:creationId xmlns:a16="http://schemas.microsoft.com/office/drawing/2014/main" id="{210D4708-7998-CCC0-9CC8-E0D99CFAB5FC}"/>
              </a:ext>
            </a:extLst>
          </p:cNvPr>
          <p:cNvPicPr>
            <a:picLocks noChangeAspect="1"/>
          </p:cNvPicPr>
          <p:nvPr/>
        </p:nvPicPr>
        <p:blipFill>
          <a:blip r:embed="rId3"/>
          <a:stretch>
            <a:fillRect/>
          </a:stretch>
        </p:blipFill>
        <p:spPr>
          <a:xfrm>
            <a:off x="566006" y="1254815"/>
            <a:ext cx="10851427" cy="4266372"/>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42969512-0478-1686-4705-549770BDA5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4298" y="1474951"/>
            <a:ext cx="995851" cy="1379270"/>
          </a:xfrm>
          <a:prstGeom prst="rect">
            <a:avLst/>
          </a:prstGeom>
        </p:spPr>
      </p:pic>
      <p:pic>
        <p:nvPicPr>
          <p:cNvPr id="12" name="Picture 11" descr="A person in a blue shirt&#10;&#10;Description automatically generated">
            <a:extLst>
              <a:ext uri="{FF2B5EF4-FFF2-40B4-BE49-F238E27FC236}">
                <a16:creationId xmlns:a16="http://schemas.microsoft.com/office/drawing/2014/main" id="{B0DC5879-68DA-80E7-1F50-756B6442B4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228" t="8493" r="26648" b="12908"/>
          <a:stretch/>
        </p:blipFill>
        <p:spPr>
          <a:xfrm>
            <a:off x="10837242" y="1512922"/>
            <a:ext cx="1055986" cy="1380744"/>
          </a:xfrm>
          <a:prstGeom prst="rect">
            <a:avLst/>
          </a:prstGeom>
        </p:spPr>
      </p:pic>
      <p:pic>
        <p:nvPicPr>
          <p:cNvPr id="14" name="Picture 13" descr="A person wearing glasses and a black jacket&#10;&#10;Description automatically generated">
            <a:extLst>
              <a:ext uri="{FF2B5EF4-FFF2-40B4-BE49-F238E27FC236}">
                <a16:creationId xmlns:a16="http://schemas.microsoft.com/office/drawing/2014/main" id="{4FC38F17-6D5E-C876-9189-08B8A571EB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2410" y="5437822"/>
            <a:ext cx="1091458" cy="1380744"/>
          </a:xfrm>
          <a:prstGeom prst="rect">
            <a:avLst/>
          </a:prstGeom>
        </p:spPr>
      </p:pic>
      <p:pic>
        <p:nvPicPr>
          <p:cNvPr id="16" name="Picture 15" descr="A person in a white coat&#10;&#10;Description automatically generated">
            <a:extLst>
              <a:ext uri="{FF2B5EF4-FFF2-40B4-BE49-F238E27FC236}">
                <a16:creationId xmlns:a16="http://schemas.microsoft.com/office/drawing/2014/main" id="{6011AD2C-3FE1-3C02-40A6-CB3110AA19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629" r="20211"/>
          <a:stretch/>
        </p:blipFill>
        <p:spPr>
          <a:xfrm>
            <a:off x="970440" y="5383049"/>
            <a:ext cx="995852" cy="1380744"/>
          </a:xfrm>
          <a:prstGeom prst="rect">
            <a:avLst/>
          </a:prstGeom>
        </p:spPr>
      </p:pic>
      <p:pic>
        <p:nvPicPr>
          <p:cNvPr id="18" name="Picture 17" descr="A person in a suit&#10;&#10;Description automatically generated">
            <a:extLst>
              <a:ext uri="{FF2B5EF4-FFF2-40B4-BE49-F238E27FC236}">
                <a16:creationId xmlns:a16="http://schemas.microsoft.com/office/drawing/2014/main" id="{C6EAB064-79AA-A424-E6ED-C5818FFCC4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9987" y="5452118"/>
            <a:ext cx="1092845" cy="1380744"/>
          </a:xfrm>
          <a:prstGeom prst="rect">
            <a:avLst/>
          </a:prstGeom>
        </p:spPr>
      </p:pic>
      <p:pic>
        <p:nvPicPr>
          <p:cNvPr id="20" name="Picture 19" descr="A person in a suit and tie&#10;&#10;Description automatically generated">
            <a:extLst>
              <a:ext uri="{FF2B5EF4-FFF2-40B4-BE49-F238E27FC236}">
                <a16:creationId xmlns:a16="http://schemas.microsoft.com/office/drawing/2014/main" id="{77F68875-1B64-D124-DF96-8EF0F9F8B3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65" y="5452118"/>
            <a:ext cx="1058570" cy="1380744"/>
          </a:xfrm>
          <a:prstGeom prst="rect">
            <a:avLst/>
          </a:prstGeom>
        </p:spPr>
      </p:pic>
    </p:spTree>
    <p:extLst>
      <p:ext uri="{BB962C8B-B14F-4D97-AF65-F5344CB8AC3E}">
        <p14:creationId xmlns:p14="http://schemas.microsoft.com/office/powerpoint/2010/main" val="2333146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496"/>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What Is New Since the 2021 KDIGO Guideline</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199505" y="985462"/>
            <a:ext cx="11820699" cy="587253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US" dirty="0">
                <a:solidFill>
                  <a:srgbClr val="004990"/>
                </a:solidFill>
                <a:latin typeface="Calibri" panose="020F0502020204030204" pitchFamily="34" charset="0"/>
              </a:rPr>
              <a:t>B</a:t>
            </a:r>
            <a:r>
              <a:rPr lang="en-US" b="0" i="0" dirty="0">
                <a:solidFill>
                  <a:srgbClr val="004990"/>
                </a:solidFill>
                <a:effectLst/>
                <a:latin typeface="Calibri" panose="020F0502020204030204" pitchFamily="34" charset="0"/>
              </a:rPr>
              <a:t>elimumab and voclosporin have been approved by the United States Food and Drug Administration (FDA) and the European Medicines Agency (EMA) as add-on immunosuppressives to standard-of-care (SOC) for the treatment of lupus nephritis (LN).</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dirty="0">
                <a:solidFill>
                  <a:srgbClr val="004990"/>
                </a:solidFill>
                <a:latin typeface="Calibri" panose="020F0502020204030204" pitchFamily="34" charset="0"/>
              </a:rPr>
              <a:t>I</a:t>
            </a:r>
            <a:r>
              <a:rPr lang="en-US" b="0" i="0" dirty="0">
                <a:solidFill>
                  <a:srgbClr val="004990"/>
                </a:solidFill>
                <a:effectLst/>
                <a:latin typeface="Calibri" panose="020F0502020204030204" pitchFamily="34" charset="0"/>
              </a:rPr>
              <a:t>dentifying the profile of an LN patient who needs more than SOC, and whether belimumab or voclosporin would be best for that individual remains an issue.</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dirty="0">
                <a:solidFill>
                  <a:srgbClr val="004990"/>
                </a:solidFill>
              </a:rPr>
              <a:t>These additions to the treatment of LN energized patients and providers in the lupus community with the promise of superior response rates compared to SOC alone; however, the availability of new therapies raised important questions of how best to apply them.</a:t>
            </a:r>
            <a:br>
              <a:rPr lang="en-US" dirty="0">
                <a:solidFill>
                  <a:srgbClr val="004990"/>
                </a:solidFill>
              </a:rPr>
            </a:br>
            <a:endParaRPr lang="en-GB" dirty="0">
              <a:solidFill>
                <a:srgbClr val="004990"/>
              </a:solidFill>
              <a:latin typeface="Calibri"/>
              <a:cs typeface="Calibri"/>
            </a:endParaRPr>
          </a:p>
        </p:txBody>
      </p:sp>
    </p:spTree>
    <p:extLst>
      <p:ext uri="{BB962C8B-B14F-4D97-AF65-F5344CB8AC3E}">
        <p14:creationId xmlns:p14="http://schemas.microsoft.com/office/powerpoint/2010/main" val="3438378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Guideline Development Process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402731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5"/>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ea typeface="+mn-ea"/>
                <a:cs typeface="+mn-cs"/>
              </a:rPr>
              <a:t>Evidence Review </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261128" y="969915"/>
            <a:ext cx="11218333" cy="5555575"/>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solidFill>
                  <a:srgbClr val="004990"/>
                </a:solidFill>
              </a:rPr>
              <a:t>ERT – 2021 Guideline: Cochrane Kidney Transplant; 2024 Update: Brown University</a:t>
            </a:r>
          </a:p>
          <a:p>
            <a:pPr marL="342900" lvl="0" indent="-342900">
              <a:lnSpc>
                <a:spcPct val="100000"/>
              </a:lnSpc>
              <a:spcBef>
                <a:spcPts val="0"/>
              </a:spcBef>
            </a:pPr>
            <a:endParaRPr lang="en-GB" sz="1000" dirty="0">
              <a:solidFill>
                <a:srgbClr val="004990"/>
              </a:solidFill>
            </a:endParaRPr>
          </a:p>
          <a:p>
            <a:pPr marL="800100" lvl="1" indent="-342900">
              <a:lnSpc>
                <a:spcPct val="100000"/>
              </a:lnSpc>
              <a:spcBef>
                <a:spcPts val="0"/>
              </a:spcBef>
            </a:pPr>
            <a:r>
              <a:rPr lang="en-GB" dirty="0">
                <a:solidFill>
                  <a:srgbClr val="004990"/>
                </a:solidFill>
                <a:latin typeface="Calibri"/>
                <a:cs typeface="Calibri"/>
              </a:rPr>
              <a:t>Existing </a:t>
            </a:r>
            <a:r>
              <a:rPr lang="en-GB" b="1" u="sng" dirty="0">
                <a:solidFill>
                  <a:srgbClr val="004990"/>
                </a:solidFill>
                <a:latin typeface="Calibri"/>
                <a:cs typeface="Calibri"/>
              </a:rPr>
              <a:t>P</a:t>
            </a:r>
            <a:r>
              <a:rPr lang="en-GB" dirty="0">
                <a:solidFill>
                  <a:srgbClr val="004990"/>
                </a:solidFill>
                <a:latin typeface="Calibri"/>
                <a:cs typeface="Calibri"/>
              </a:rPr>
              <a:t>opulation, </a:t>
            </a:r>
            <a:r>
              <a:rPr lang="en-GB" b="1" u="sng" dirty="0">
                <a:solidFill>
                  <a:srgbClr val="004990"/>
                </a:solidFill>
                <a:latin typeface="Calibri"/>
                <a:cs typeface="Calibri"/>
              </a:rPr>
              <a:t>I</a:t>
            </a:r>
            <a:r>
              <a:rPr lang="en-GB" dirty="0">
                <a:solidFill>
                  <a:srgbClr val="004990"/>
                </a:solidFill>
                <a:latin typeface="Calibri"/>
                <a:cs typeface="Calibri"/>
              </a:rPr>
              <a:t>ntervention, </a:t>
            </a:r>
            <a:r>
              <a:rPr lang="en-GB" b="1" u="sng" dirty="0">
                <a:solidFill>
                  <a:srgbClr val="004990"/>
                </a:solidFill>
                <a:latin typeface="Calibri"/>
                <a:cs typeface="Calibri"/>
              </a:rPr>
              <a:t>C</a:t>
            </a:r>
            <a:r>
              <a:rPr lang="en-GB" dirty="0">
                <a:solidFill>
                  <a:srgbClr val="004990"/>
                </a:solidFill>
                <a:latin typeface="Calibri"/>
                <a:cs typeface="Calibri"/>
              </a:rPr>
              <a:t>omparator, </a:t>
            </a:r>
            <a:r>
              <a:rPr lang="en-GB" b="1" u="sng" dirty="0">
                <a:solidFill>
                  <a:srgbClr val="004990"/>
                </a:solidFill>
                <a:latin typeface="Calibri"/>
                <a:cs typeface="Calibri"/>
              </a:rPr>
              <a:t>O</a:t>
            </a:r>
            <a:r>
              <a:rPr lang="en-GB" dirty="0">
                <a:solidFill>
                  <a:srgbClr val="004990"/>
                </a:solidFill>
                <a:latin typeface="Calibri"/>
                <a:cs typeface="Calibri"/>
              </a:rPr>
              <a:t>utcome, </a:t>
            </a:r>
            <a:r>
              <a:rPr lang="en-GB" b="1" u="sng" dirty="0">
                <a:solidFill>
                  <a:srgbClr val="004990"/>
                </a:solidFill>
                <a:latin typeface="Calibri"/>
                <a:cs typeface="Calibri"/>
              </a:rPr>
              <a:t>S</a:t>
            </a:r>
            <a:r>
              <a:rPr lang="en-GB" dirty="0">
                <a:solidFill>
                  <a:srgbClr val="004990"/>
                </a:solidFill>
                <a:latin typeface="Calibri"/>
                <a:cs typeface="Calibri"/>
              </a:rPr>
              <a:t>tudy design (PICOS) questions</a:t>
            </a:r>
          </a:p>
          <a:p>
            <a:pPr marL="800100" lvl="1" indent="-342900">
              <a:lnSpc>
                <a:spcPct val="100000"/>
              </a:lnSpc>
              <a:spcBef>
                <a:spcPts val="0"/>
              </a:spcBef>
            </a:pPr>
            <a:endParaRPr lang="en-GB" sz="1000" dirty="0">
              <a:solidFill>
                <a:srgbClr val="004990"/>
              </a:solidFill>
              <a:latin typeface="Calibri"/>
              <a:cs typeface="Calibri"/>
            </a:endParaRPr>
          </a:p>
          <a:p>
            <a:pPr marL="800100" lvl="1" indent="-342900">
              <a:lnSpc>
                <a:spcPct val="100000"/>
              </a:lnSpc>
              <a:spcBef>
                <a:spcPts val="0"/>
              </a:spcBef>
            </a:pPr>
            <a:r>
              <a:rPr lang="en-GB" dirty="0">
                <a:solidFill>
                  <a:srgbClr val="004990"/>
                </a:solidFill>
                <a:latin typeface="Calibri"/>
                <a:cs typeface="Calibri"/>
              </a:rPr>
              <a:t>Clinical and important outcomes identified</a:t>
            </a:r>
          </a:p>
          <a:p>
            <a:pPr marL="1257300" lvl="2" indent="-342900">
              <a:lnSpc>
                <a:spcPct val="100000"/>
              </a:lnSpc>
              <a:spcBef>
                <a:spcPts val="0"/>
              </a:spcBef>
            </a:pPr>
            <a:r>
              <a:rPr lang="en-US" dirty="0">
                <a:solidFill>
                  <a:srgbClr val="004990"/>
                </a:solidFill>
                <a:latin typeface="Calibri" panose="020F0502020204030204" pitchFamily="34" charset="0"/>
              </a:rPr>
              <a:t>The critical and important outcomes were voted on by the Work Group using an adapted Delphi process (1–9 Likert scale). Critical outcomes were rated 7–9, and important outcomes were rated 4–6 on the 9-point scale.</a:t>
            </a:r>
            <a:r>
              <a:rPr lang="en-GB" dirty="0">
                <a:solidFill>
                  <a:srgbClr val="004990"/>
                </a:solidFill>
                <a:latin typeface="Calibri" panose="020F0502020204030204" pitchFamily="34" charset="0"/>
                <a:cs typeface="Calibri"/>
              </a:rPr>
              <a:t> </a:t>
            </a: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latin typeface="Calibri"/>
              <a:cs typeface="Calibri"/>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latin typeface="Calibri"/>
              <a:cs typeface="Calibri"/>
            </a:endParaRPr>
          </a:p>
          <a:p>
            <a:pPr marL="457200" lvl="1" indent="0">
              <a:lnSpc>
                <a:spcPct val="100000"/>
              </a:lnSpc>
              <a:spcBef>
                <a:spcPts val="0"/>
              </a:spcBef>
              <a:buNone/>
            </a:pPr>
            <a:endParaRPr lang="en-GB" dirty="0">
              <a:solidFill>
                <a:srgbClr val="004990"/>
              </a:solidFill>
              <a:latin typeface="Calibri"/>
              <a:cs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776624938"/>
              </p:ext>
            </p:extLst>
          </p:nvPr>
        </p:nvGraphicFramePr>
        <p:xfrm>
          <a:off x="1532467" y="3858528"/>
          <a:ext cx="9127066" cy="2404553"/>
        </p:xfrm>
        <a:graphic>
          <a:graphicData uri="http://schemas.openxmlformats.org/drawingml/2006/table">
            <a:tbl>
              <a:tblPr firstRow="1" bandRow="1">
                <a:tableStyleId>{5C22544A-7EE6-4342-B048-85BDC9FD1C3A}</a:tableStyleId>
              </a:tblPr>
              <a:tblGrid>
                <a:gridCol w="4563533">
                  <a:extLst>
                    <a:ext uri="{9D8B030D-6E8A-4147-A177-3AD203B41FA5}">
                      <a16:colId xmlns:a16="http://schemas.microsoft.com/office/drawing/2014/main" val="20000"/>
                    </a:ext>
                  </a:extLst>
                </a:gridCol>
                <a:gridCol w="4563533">
                  <a:extLst>
                    <a:ext uri="{9D8B030D-6E8A-4147-A177-3AD203B41FA5}">
                      <a16:colId xmlns:a16="http://schemas.microsoft.com/office/drawing/2014/main" val="20001"/>
                    </a:ext>
                  </a:extLst>
                </a:gridCol>
              </a:tblGrid>
              <a:tr h="372008">
                <a:tc>
                  <a:txBody>
                    <a:bodyPr/>
                    <a:lstStyle/>
                    <a:p>
                      <a:r>
                        <a:rPr lang="en-AU" sz="2000" dirty="0">
                          <a:latin typeface="Calibri" panose="020F0502020204030204" pitchFamily="34" charset="0"/>
                        </a:rPr>
                        <a:t>Critical outcomes</a:t>
                      </a:r>
                    </a:p>
                  </a:txBody>
                  <a:tcPr/>
                </a:tc>
                <a:tc>
                  <a:txBody>
                    <a:bodyPr/>
                    <a:lstStyle/>
                    <a:p>
                      <a:r>
                        <a:rPr lang="en-AU" sz="2000" dirty="0">
                          <a:latin typeface="Calibri" panose="020F0502020204030204" pitchFamily="34" charset="0"/>
                        </a:rPr>
                        <a:t>Important outcomes </a:t>
                      </a:r>
                    </a:p>
                  </a:txBody>
                  <a:tcPr/>
                </a:tc>
                <a:extLst>
                  <a:ext uri="{0D108BD9-81ED-4DB2-BD59-A6C34878D82A}">
                    <a16:rowId xmlns:a16="http://schemas.microsoft.com/office/drawing/2014/main" val="10000"/>
                  </a:ext>
                </a:extLst>
              </a:tr>
              <a:tr h="2008313">
                <a:tc>
                  <a:txBody>
                    <a:bodyPr/>
                    <a:lstStyle/>
                    <a:p>
                      <a:pPr marL="342900" indent="-342900">
                        <a:buFont typeface="Arial" panose="020B0604020202020204" pitchFamily="34" charset="0"/>
                        <a:buChar char="•"/>
                      </a:pPr>
                      <a:r>
                        <a:rPr lang="en-AU" sz="2000" dirty="0">
                          <a:solidFill>
                            <a:srgbClr val="004990"/>
                          </a:solidFill>
                          <a:latin typeface="Calibri" panose="020F0502020204030204" pitchFamily="34" charset="0"/>
                        </a:rPr>
                        <a:t>All-cause mortality</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Kidney failure</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≥50% loss of GFR</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Infection</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Glucocorticoid-related adverse events</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Malignancy</a:t>
                      </a:r>
                    </a:p>
                  </a:txBody>
                  <a:tcPr/>
                </a:tc>
                <a:tc>
                  <a:txBody>
                    <a:bodyPr/>
                    <a:lstStyle/>
                    <a:p>
                      <a:pPr marL="342900" indent="-342900">
                        <a:buFont typeface="Arial" panose="020B0604020202020204" pitchFamily="34" charset="0"/>
                        <a:buChar char="•"/>
                      </a:pPr>
                      <a:r>
                        <a:rPr lang="en-AU" sz="2000" dirty="0">
                          <a:solidFill>
                            <a:srgbClr val="004990"/>
                          </a:solidFill>
                          <a:latin typeface="Calibri" panose="020F0502020204030204" pitchFamily="34" charset="0"/>
                        </a:rPr>
                        <a:t>Complete remission or relapse</a:t>
                      </a:r>
                      <a:endParaRPr lang="en-AU" sz="2000" baseline="0" dirty="0">
                        <a:solidFill>
                          <a:srgbClr val="004990"/>
                        </a:solidFill>
                        <a:latin typeface="Calibri" panose="020F0502020204030204" pitchFamily="34" charset="0"/>
                      </a:endParaRPr>
                    </a:p>
                    <a:p>
                      <a:pPr marL="342900" indent="-342900">
                        <a:buFont typeface="Arial" panose="020B0604020202020204" pitchFamily="34" charset="0"/>
                        <a:buChar char="•"/>
                      </a:pPr>
                      <a:r>
                        <a:rPr lang="en-AU" sz="2000" dirty="0">
                          <a:solidFill>
                            <a:srgbClr val="004990"/>
                          </a:solidFill>
                          <a:latin typeface="Calibri" panose="020F0502020204030204" pitchFamily="34" charset="0"/>
                        </a:rPr>
                        <a:t>Annual GFR loss (minimum 3 years follow-up)</a:t>
                      </a:r>
                    </a:p>
                  </a:txBody>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F7EF9394-B3F0-4F5D-B28A-7AAEC5937DD9}"/>
              </a:ext>
            </a:extLst>
          </p:cNvPr>
          <p:cNvSpPr txBox="1"/>
          <p:nvPr/>
        </p:nvSpPr>
        <p:spPr>
          <a:xfrm>
            <a:off x="1532467" y="6263081"/>
            <a:ext cx="1747594" cy="246221"/>
          </a:xfrm>
          <a:prstGeom prst="rect">
            <a:avLst/>
          </a:prstGeom>
          <a:noFill/>
        </p:spPr>
        <p:txBody>
          <a:bodyPr wrap="none" rtlCol="0">
            <a:spAutoFit/>
          </a:bodyPr>
          <a:lstStyle/>
          <a:p>
            <a:r>
              <a:rPr lang="en-US" sz="1000" dirty="0">
                <a:solidFill>
                  <a:srgbClr val="004990"/>
                </a:solidFill>
              </a:rPr>
              <a:t>GFR, glomerular filtration rate</a:t>
            </a:r>
          </a:p>
        </p:txBody>
      </p:sp>
    </p:spTree>
    <p:extLst>
      <p:ext uri="{BB962C8B-B14F-4D97-AF65-F5344CB8AC3E}">
        <p14:creationId xmlns:p14="http://schemas.microsoft.com/office/powerpoint/2010/main" val="2338976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494"/>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ea typeface="+mn-ea"/>
                <a:cs typeface="+mn-cs"/>
              </a:rPr>
              <a:t>PICOS Questions </a:t>
            </a:r>
            <a:endParaRPr lang="en-GB" sz="4400" b="0" cap="small" dirty="0">
              <a:solidFill>
                <a:srgbClr val="004990"/>
              </a:solidFill>
              <a:latin typeface="Calibri"/>
              <a:ea typeface="+mn-ea"/>
              <a:cs typeface="+mn-cs"/>
            </a:endParaRPr>
          </a:p>
        </p:txBody>
      </p:sp>
      <p:graphicFrame>
        <p:nvGraphicFramePr>
          <p:cNvPr id="5" name="Table 4">
            <a:extLst>
              <a:ext uri="{FF2B5EF4-FFF2-40B4-BE49-F238E27FC236}">
                <a16:creationId xmlns:a16="http://schemas.microsoft.com/office/drawing/2014/main" id="{6AF8A0C9-3D15-05F4-62C5-2341542B5AD0}"/>
              </a:ext>
            </a:extLst>
          </p:cNvPr>
          <p:cNvGraphicFramePr>
            <a:graphicFrameLocks noGrp="1"/>
          </p:cNvGraphicFramePr>
          <p:nvPr>
            <p:extLst>
              <p:ext uri="{D42A27DB-BD31-4B8C-83A1-F6EECF244321}">
                <p14:modId xmlns:p14="http://schemas.microsoft.com/office/powerpoint/2010/main" val="381526201"/>
              </p:ext>
            </p:extLst>
          </p:nvPr>
        </p:nvGraphicFramePr>
        <p:xfrm>
          <a:off x="111211" y="868680"/>
          <a:ext cx="11969577" cy="5989320"/>
        </p:xfrm>
        <a:graphic>
          <a:graphicData uri="http://schemas.openxmlformats.org/drawingml/2006/table">
            <a:tbl>
              <a:tblPr firstRow="1" bandRow="1">
                <a:tableStyleId>{5C22544A-7EE6-4342-B048-85BDC9FD1C3A}</a:tableStyleId>
              </a:tblPr>
              <a:tblGrid>
                <a:gridCol w="3426939">
                  <a:extLst>
                    <a:ext uri="{9D8B030D-6E8A-4147-A177-3AD203B41FA5}">
                      <a16:colId xmlns:a16="http://schemas.microsoft.com/office/drawing/2014/main" val="1565145338"/>
                    </a:ext>
                  </a:extLst>
                </a:gridCol>
                <a:gridCol w="1713472">
                  <a:extLst>
                    <a:ext uri="{9D8B030D-6E8A-4147-A177-3AD203B41FA5}">
                      <a16:colId xmlns:a16="http://schemas.microsoft.com/office/drawing/2014/main" val="2516877686"/>
                    </a:ext>
                  </a:extLst>
                </a:gridCol>
                <a:gridCol w="2183027">
                  <a:extLst>
                    <a:ext uri="{9D8B030D-6E8A-4147-A177-3AD203B41FA5}">
                      <a16:colId xmlns:a16="http://schemas.microsoft.com/office/drawing/2014/main" val="1783758961"/>
                    </a:ext>
                  </a:extLst>
                </a:gridCol>
                <a:gridCol w="1828800">
                  <a:extLst>
                    <a:ext uri="{9D8B030D-6E8A-4147-A177-3AD203B41FA5}">
                      <a16:colId xmlns:a16="http://schemas.microsoft.com/office/drawing/2014/main" val="1269104789"/>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27511">
                <a:tc>
                  <a:txBody>
                    <a:bodyPr/>
                    <a:lstStyle/>
                    <a:p>
                      <a:r>
                        <a:rPr lang="en-AU" sz="1650" dirty="0">
                          <a:latin typeface="Calibri" panose="020F0502020204030204" pitchFamily="34" charset="0"/>
                        </a:rPr>
                        <a:t>Key question</a:t>
                      </a:r>
                    </a:p>
                  </a:txBody>
                  <a:tcPr anchor="ctr"/>
                </a:tc>
                <a:tc>
                  <a:txBody>
                    <a:bodyPr/>
                    <a:lstStyle/>
                    <a:p>
                      <a:r>
                        <a:rPr lang="en-AU" sz="1650" dirty="0">
                          <a:latin typeface="Calibri" panose="020F0502020204030204" pitchFamily="34" charset="0"/>
                        </a:rPr>
                        <a:t>Population</a:t>
                      </a:r>
                    </a:p>
                  </a:txBody>
                  <a:tcPr anchor="ctr"/>
                </a:tc>
                <a:tc>
                  <a:txBody>
                    <a:bodyPr/>
                    <a:lstStyle/>
                    <a:p>
                      <a:r>
                        <a:rPr lang="en-AU" sz="1650" dirty="0">
                          <a:latin typeface="Calibri" panose="020F0502020204030204" pitchFamily="34" charset="0"/>
                        </a:rPr>
                        <a:t>Intervention</a:t>
                      </a:r>
                    </a:p>
                  </a:txBody>
                  <a:tcPr anchor="ctr"/>
                </a:tc>
                <a:tc>
                  <a:txBody>
                    <a:bodyPr/>
                    <a:lstStyle/>
                    <a:p>
                      <a:r>
                        <a:rPr lang="en-AU" sz="1650" dirty="0">
                          <a:latin typeface="Calibri" panose="020F0502020204030204" pitchFamily="34" charset="0"/>
                        </a:rPr>
                        <a:t>Comparator</a:t>
                      </a:r>
                    </a:p>
                  </a:txBody>
                  <a:tcPr anchor="ctr"/>
                </a:tc>
                <a:tc>
                  <a:txBody>
                    <a:bodyPr/>
                    <a:lstStyle/>
                    <a:p>
                      <a:r>
                        <a:rPr lang="en-AU" sz="1650" dirty="0">
                          <a:latin typeface="Calibri" panose="020F0502020204030204" pitchFamily="34" charset="0"/>
                        </a:rPr>
                        <a:t>Outcome</a:t>
                      </a:r>
                    </a:p>
                  </a:txBody>
                  <a:tcPr anchor="ctr"/>
                </a:tc>
                <a:tc>
                  <a:txBody>
                    <a:bodyPr/>
                    <a:lstStyle/>
                    <a:p>
                      <a:r>
                        <a:rPr lang="en-AU" sz="165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27511">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50" b="1" kern="1200" dirty="0">
                          <a:solidFill>
                            <a:srgbClr val="004990"/>
                          </a:solidFill>
                          <a:latin typeface="Calibri" panose="020F0502020204030204" pitchFamily="34" charset="0"/>
                          <a:ea typeface="+mn-ea"/>
                          <a:cs typeface="+mn-cs"/>
                        </a:rPr>
                        <a:t>Lupus nephritis</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412803">
                <a:tc>
                  <a:txBody>
                    <a:bodyPr/>
                    <a:lstStyle/>
                    <a:p>
                      <a:r>
                        <a:rPr lang="en-US" sz="1650" kern="1200" dirty="0">
                          <a:solidFill>
                            <a:srgbClr val="004990"/>
                          </a:solidFill>
                          <a:latin typeface="Calibri" panose="020F0502020204030204" pitchFamily="34" charset="0"/>
                          <a:ea typeface="+mn-ea"/>
                          <a:cs typeface="+mn-cs"/>
                        </a:rPr>
                        <a:t>In patients with biopsy-proven LN, compared to no treatment, placebo, or standard of care, does antimalarial</a:t>
                      </a:r>
                    </a:p>
                    <a:p>
                      <a:r>
                        <a:rPr lang="en-US" sz="1650" kern="1200" dirty="0">
                          <a:solidFill>
                            <a:srgbClr val="004990"/>
                          </a:solidFill>
                          <a:latin typeface="Calibri" panose="020F0502020204030204" pitchFamily="34" charset="0"/>
                          <a:ea typeface="+mn-ea"/>
                          <a:cs typeface="+mn-cs"/>
                        </a:rPr>
                        <a:t>therapy improve clinical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50" dirty="0">
                          <a:solidFill>
                            <a:srgbClr val="004990"/>
                          </a:solidFill>
                          <a:latin typeface="Calibri" panose="020F0502020204030204" pitchFamily="34" charset="0"/>
                        </a:rPr>
                        <a:t>Patients with biopsy-proven LN</a:t>
                      </a:r>
                      <a:endParaRPr lang="en-US" sz="165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50" b="1" dirty="0">
                          <a:solidFill>
                            <a:srgbClr val="004990"/>
                          </a:solidFill>
                          <a:latin typeface="Calibri" panose="020F0502020204030204" pitchFamily="34" charset="0"/>
                        </a:rPr>
                        <a:t>Antimalarial therapy</a:t>
                      </a:r>
                      <a:endParaRPr lang="en-US" sz="165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50" dirty="0">
                          <a:solidFill>
                            <a:srgbClr val="004990"/>
                          </a:solidFill>
                          <a:latin typeface="Calibri" panose="020F0502020204030204" pitchFamily="34" charset="0"/>
                        </a:rPr>
                        <a:t>Placebo, no treatment, or standard of care</a:t>
                      </a:r>
                      <a:endParaRPr lang="en-US" sz="1650" kern="1200" dirty="0">
                        <a:solidFill>
                          <a:srgbClr val="004990"/>
                        </a:solidFill>
                        <a:latin typeface="Calibri" panose="020F0502020204030204" pitchFamily="34" charset="0"/>
                        <a:ea typeface="+mn-ea"/>
                        <a:cs typeface="+mn-cs"/>
                      </a:endParaRPr>
                    </a:p>
                  </a:txBody>
                  <a:tcPr anchor="ctr">
                    <a:solidFill>
                      <a:srgbClr val="E7EBF6"/>
                    </a:solidFill>
                  </a:tcPr>
                </a:tc>
                <a:tc rowSpan="3">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50" dirty="0">
                          <a:solidFill>
                            <a:srgbClr val="004990"/>
                          </a:solidFill>
                          <a:latin typeface="Calibri" panose="020F0502020204030204" pitchFamily="34" charset="0"/>
                        </a:rPr>
                        <a:t>Critical and important outcomes</a:t>
                      </a:r>
                    </a:p>
                  </a:txBody>
                  <a:tcPr anchor="ctr">
                    <a:solidFill>
                      <a:srgbClr val="E7EBF6"/>
                    </a:solidFill>
                  </a:tcPr>
                </a:tc>
                <a:tc rowSpan="3">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5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3121233362"/>
                  </a:ext>
                </a:extLst>
              </a:tr>
              <a:tr h="153069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50" kern="1200" dirty="0">
                          <a:solidFill>
                            <a:srgbClr val="004990"/>
                          </a:solidFill>
                          <a:latin typeface="Calibri" panose="020F0502020204030204" pitchFamily="34" charset="0"/>
                          <a:ea typeface="+mn-ea"/>
                          <a:cs typeface="+mn-cs"/>
                        </a:rPr>
                        <a:t>In patients with nonproliferative LN, what immunosuppressive agents, compared to no treatment, placebo, or other immunosuppressive therapies, improve efficacy outcomes, and reduce adverse effects?</a:t>
                      </a:r>
                      <a:endParaRPr lang="en-AU" sz="165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50" dirty="0">
                          <a:solidFill>
                            <a:srgbClr val="004990"/>
                          </a:solidFill>
                          <a:latin typeface="Calibri" panose="020F0502020204030204" pitchFamily="34" charset="0"/>
                        </a:rPr>
                        <a:t>Patients with biopsy-proven nonproliferative (Class I, II, IV, or V) LN</a:t>
                      </a:r>
                      <a:endParaRPr lang="en-US" sz="165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50" b="1" dirty="0">
                          <a:solidFill>
                            <a:srgbClr val="004990"/>
                          </a:solidFill>
                          <a:latin typeface="Calibri" panose="020F0502020204030204" pitchFamily="34" charset="0"/>
                        </a:rPr>
                        <a:t>Immunosuppressive  therapy</a:t>
                      </a:r>
                      <a:endParaRPr lang="en-US" sz="165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50" kern="1200" dirty="0">
                          <a:solidFill>
                            <a:srgbClr val="004990"/>
                          </a:solidFill>
                          <a:latin typeface="Calibri" panose="020F0502020204030204" pitchFamily="34" charset="0"/>
                          <a:ea typeface="+mn-ea"/>
                          <a:cs typeface="+mn-cs"/>
                        </a:rPr>
                        <a:t>No treatment, placebo, or other immunosuppressive therapies </a:t>
                      </a: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extLst>
                  <a:ext uri="{0D108BD9-81ED-4DB2-BD59-A6C34878D82A}">
                    <a16:rowId xmlns:a16="http://schemas.microsoft.com/office/drawing/2014/main" val="1425725219"/>
                  </a:ext>
                </a:extLst>
              </a:tr>
              <a:tr h="2028007">
                <a:tc>
                  <a:txBody>
                    <a:bodyPr/>
                    <a:lstStyle/>
                    <a:p>
                      <a:r>
                        <a:rPr lang="en-US" sz="1650" kern="1200" dirty="0">
                          <a:solidFill>
                            <a:srgbClr val="004990"/>
                          </a:solidFill>
                          <a:latin typeface="Calibri" panose="020F0502020204030204" pitchFamily="34" charset="0"/>
                          <a:ea typeface="+mn-ea"/>
                          <a:cs typeface="+mn-cs"/>
                        </a:rPr>
                        <a:t>In patients with biopsy-proven proliferative LN, what immunosuppressive agents,</a:t>
                      </a:r>
                    </a:p>
                    <a:p>
                      <a:r>
                        <a:rPr lang="en-US" sz="1650" kern="1200" dirty="0">
                          <a:solidFill>
                            <a:srgbClr val="004990"/>
                          </a:solidFill>
                          <a:latin typeface="Calibri" panose="020F0502020204030204" pitchFamily="34" charset="0"/>
                          <a:ea typeface="+mn-ea"/>
                          <a:cs typeface="+mn-cs"/>
                        </a:rPr>
                        <a:t>compared to no treatment, placebo, or other immunosuppressive therapies, improve clinical efficacy</a:t>
                      </a:r>
                    </a:p>
                    <a:p>
                      <a:r>
                        <a:rPr lang="en-US" sz="1650" kern="1200" dirty="0">
                          <a:solidFill>
                            <a:srgbClr val="004990"/>
                          </a:solidFill>
                          <a:latin typeface="Calibri" panose="020F0502020204030204" pitchFamily="34" charset="0"/>
                          <a:ea typeface="+mn-ea"/>
                          <a:cs typeface="+mn-cs"/>
                        </a:rPr>
                        <a:t>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50" dirty="0">
                          <a:solidFill>
                            <a:srgbClr val="004990"/>
                          </a:solidFill>
                          <a:latin typeface="Calibri" panose="020F0502020204030204" pitchFamily="34" charset="0"/>
                        </a:rPr>
                        <a:t>Patients with biopsy-proven proliferative (Class III, IV, III/V, or IV/V) LN</a:t>
                      </a:r>
                      <a:endParaRPr lang="en-US" sz="1650" kern="1200" dirty="0">
                        <a:solidFill>
                          <a:srgbClr val="004990"/>
                        </a:solidFill>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5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extLst>
                  <a:ext uri="{0D108BD9-81ED-4DB2-BD59-A6C34878D82A}">
                    <a16:rowId xmlns:a16="http://schemas.microsoft.com/office/drawing/2014/main" val="3560098291"/>
                  </a:ext>
                </a:extLst>
              </a:tr>
            </a:tbl>
          </a:graphicData>
        </a:graphic>
      </p:graphicFrame>
    </p:spTree>
    <p:extLst>
      <p:ext uri="{BB962C8B-B14F-4D97-AF65-F5344CB8AC3E}">
        <p14:creationId xmlns:p14="http://schemas.microsoft.com/office/powerpoint/2010/main" val="3726234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9"/>
          <p:cNvSpPr txBox="1">
            <a:spLocks noGrp="1"/>
          </p:cNvSpPr>
          <p:nvPr>
            <p:ph type="ctrTitle"/>
          </p:nvPr>
        </p:nvSpPr>
        <p:spPr>
          <a:xfrm>
            <a:off x="142726" y="247136"/>
            <a:ext cx="3712029" cy="37534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004990"/>
                </a:solidFill>
                <a:latin typeface="Calibri"/>
                <a:ea typeface="Calibri"/>
                <a:cs typeface="Calibri"/>
                <a:sym typeface="Calibri"/>
              </a:rPr>
              <a:t>Literature Search</a:t>
            </a:r>
            <a:br>
              <a:rPr lang="en-US" sz="4400" b="0" cap="small" dirty="0">
                <a:solidFill>
                  <a:srgbClr val="004990"/>
                </a:solidFill>
                <a:latin typeface="Calibri"/>
                <a:ea typeface="Calibri"/>
                <a:cs typeface="Calibri"/>
                <a:sym typeface="Calibri"/>
              </a:rPr>
            </a:br>
            <a:br>
              <a:rPr lang="en-US" cap="small" dirty="0">
                <a:solidFill>
                  <a:srgbClr val="004990"/>
                </a:solidFill>
                <a:latin typeface="Calibri"/>
                <a:ea typeface="Calibri"/>
                <a:cs typeface="Calibri"/>
                <a:sym typeface="Calibri"/>
              </a:rPr>
            </a:br>
            <a:r>
              <a:rPr lang="en-US" sz="2400" b="0" cap="small" dirty="0">
                <a:solidFill>
                  <a:srgbClr val="004990"/>
                </a:solidFill>
                <a:latin typeface="Calibri"/>
                <a:ea typeface="Calibri"/>
                <a:cs typeface="Calibri"/>
                <a:sym typeface="Calibri"/>
              </a:rPr>
              <a:t>October 2018 Supplemented with additional studies until September 2019; Updated in June 2020, July 2022, and April 2023</a:t>
            </a:r>
            <a:endParaRPr dirty="0">
              <a:solidFill>
                <a:srgbClr val="004990"/>
              </a:solidFill>
            </a:endParaRPr>
          </a:p>
        </p:txBody>
      </p:sp>
      <p:pic>
        <p:nvPicPr>
          <p:cNvPr id="3" name="Picture 2" descr="A diagram of a flowchart&#10;&#10;Description automatically generated">
            <a:extLst>
              <a:ext uri="{FF2B5EF4-FFF2-40B4-BE49-F238E27FC236}">
                <a16:creationId xmlns:a16="http://schemas.microsoft.com/office/drawing/2014/main" id="{E973204E-28C7-9123-C814-0CAAF866D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736" y="699493"/>
            <a:ext cx="8084445" cy="531699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2968-39C0-4ECF-932B-B55619E5926F}"/>
              </a:ext>
            </a:extLst>
          </p:cNvPr>
          <p:cNvSpPr>
            <a:spLocks noGrp="1"/>
          </p:cNvSpPr>
          <p:nvPr>
            <p:ph type="ctrTitle"/>
          </p:nvPr>
        </p:nvSpPr>
        <p:spPr>
          <a:xfrm>
            <a:off x="304800" y="266207"/>
            <a:ext cx="11090676" cy="701731"/>
          </a:xfrm>
        </p:spPr>
        <p:txBody>
          <a:bodyPr/>
          <a:lstStyle/>
          <a:p>
            <a:r>
              <a:rPr lang="en-GB" sz="4400" b="0" cap="small" dirty="0">
                <a:solidFill>
                  <a:srgbClr val="004990"/>
                </a:solidFill>
                <a:latin typeface="Calibri"/>
                <a:ea typeface="+mn-ea"/>
                <a:cs typeface="+mn-cs"/>
              </a:rPr>
              <a:t>Evidence Synthesis </a:t>
            </a:r>
            <a:endParaRPr lang="en-US" dirty="0"/>
          </a:p>
        </p:txBody>
      </p:sp>
      <p:sp>
        <p:nvSpPr>
          <p:cNvPr id="4" name="Subtitle 2">
            <a:extLst>
              <a:ext uri="{FF2B5EF4-FFF2-40B4-BE49-F238E27FC236}">
                <a16:creationId xmlns:a16="http://schemas.microsoft.com/office/drawing/2014/main" id="{8D59250A-EACA-4322-981E-B73EFB15B790}"/>
              </a:ext>
            </a:extLst>
          </p:cNvPr>
          <p:cNvSpPr>
            <a:spLocks noGrp="1"/>
          </p:cNvSpPr>
          <p:nvPr>
            <p:ph type="subTitle" idx="1"/>
          </p:nvPr>
        </p:nvSpPr>
        <p:spPr>
          <a:xfrm>
            <a:off x="266701" y="963323"/>
            <a:ext cx="11751128" cy="501723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200" dirty="0">
                <a:solidFill>
                  <a:srgbClr val="004990"/>
                </a:solidFill>
                <a:latin typeface="Calibri" panose="020F0502020204030204" pitchFamily="34" charset="0"/>
              </a:rPr>
              <a:t>Standard Cochrane methods – Two independent reviewers </a:t>
            </a:r>
          </a:p>
          <a:p>
            <a:pPr marL="800100" lvl="1" indent="-342900">
              <a:lnSpc>
                <a:spcPct val="100000"/>
              </a:lnSpc>
              <a:spcBef>
                <a:spcPts val="0"/>
              </a:spcBef>
            </a:pPr>
            <a:r>
              <a:rPr lang="en-GB" sz="2200" dirty="0">
                <a:solidFill>
                  <a:srgbClr val="004990"/>
                </a:solidFill>
                <a:latin typeface="Calibri" panose="020F0502020204030204" pitchFamily="34" charset="0"/>
              </a:rPr>
              <a:t>Data abstraction</a:t>
            </a:r>
          </a:p>
          <a:p>
            <a:pPr marL="800100" lvl="1" indent="-342900">
              <a:lnSpc>
                <a:spcPct val="100000"/>
              </a:lnSpc>
              <a:spcBef>
                <a:spcPts val="0"/>
              </a:spcBef>
            </a:pPr>
            <a:r>
              <a:rPr lang="en-GB" sz="2200" dirty="0">
                <a:solidFill>
                  <a:srgbClr val="004990"/>
                </a:solidFill>
                <a:latin typeface="Calibri" panose="020F0502020204030204" pitchFamily="34" charset="0"/>
              </a:rPr>
              <a:t>Critical appraisal – using validated tools </a:t>
            </a: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342900" lvl="0" indent="-342900">
              <a:lnSpc>
                <a:spcPct val="100000"/>
              </a:lnSpc>
              <a:spcBef>
                <a:spcPts val="0"/>
              </a:spcBef>
            </a:pPr>
            <a:r>
              <a:rPr lang="en-GB" sz="2200" dirty="0">
                <a:solidFill>
                  <a:srgbClr val="004990"/>
                </a:solidFill>
                <a:latin typeface="Calibri" panose="020F0502020204030204" pitchFamily="34" charset="0"/>
              </a:rPr>
              <a:t>Data-analysis </a:t>
            </a:r>
          </a:p>
          <a:p>
            <a:pPr marL="800100" lvl="1" indent="-342900">
              <a:lnSpc>
                <a:spcPct val="100000"/>
              </a:lnSpc>
              <a:spcBef>
                <a:spcPts val="0"/>
              </a:spcBef>
            </a:pPr>
            <a:r>
              <a:rPr lang="en-GB" sz="2200" dirty="0">
                <a:solidFill>
                  <a:srgbClr val="004990"/>
                </a:solidFill>
                <a:latin typeface="Calibri" panose="020F0502020204030204" pitchFamily="34" charset="0"/>
                <a:cs typeface="Calibri"/>
              </a:rPr>
              <a:t>Random effects meta-analysis and generic inverse variance</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Relative risk for dichotomous outcomes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Mean difference for continuous outcomes</a:t>
            </a:r>
          </a:p>
          <a:p>
            <a:pPr marL="800100" lvl="1" indent="-342900">
              <a:lnSpc>
                <a:spcPct val="100000"/>
              </a:lnSpc>
              <a:spcBef>
                <a:spcPts val="0"/>
              </a:spcBef>
            </a:pPr>
            <a:r>
              <a:rPr lang="en-GB" sz="2200" dirty="0">
                <a:solidFill>
                  <a:srgbClr val="004990"/>
                </a:solidFill>
                <a:latin typeface="Calibri" panose="020F0502020204030204" pitchFamily="34" charset="0"/>
                <a:cs typeface="Calibri"/>
              </a:rPr>
              <a:t>Heterogeneity assessed using the I</a:t>
            </a:r>
            <a:r>
              <a:rPr lang="en-GB" sz="2200" baseline="30000" dirty="0">
                <a:solidFill>
                  <a:srgbClr val="004990"/>
                </a:solidFill>
                <a:latin typeface="Calibri" panose="020F0502020204030204" pitchFamily="34" charset="0"/>
                <a:cs typeface="Calibri"/>
              </a:rPr>
              <a:t>2</a:t>
            </a:r>
            <a:r>
              <a:rPr lang="en-GB" sz="2200" dirty="0">
                <a:solidFill>
                  <a:srgbClr val="004990"/>
                </a:solidFill>
                <a:latin typeface="Calibri" panose="020F0502020204030204" pitchFamily="34" charset="0"/>
                <a:cs typeface="Calibri"/>
              </a:rPr>
              <a:t> statistic </a:t>
            </a: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endParaRPr>
          </a:p>
        </p:txBody>
      </p:sp>
      <p:pic>
        <p:nvPicPr>
          <p:cNvPr id="5" name="Picture 3" descr="\\localhost\c$\temp\LOCAL FOLDER – NOT BACKED UP\60017891\Downloads\image3.gif">
            <a:extLst>
              <a:ext uri="{FF2B5EF4-FFF2-40B4-BE49-F238E27FC236}">
                <a16:creationId xmlns:a16="http://schemas.microsoft.com/office/drawing/2014/main" id="{84B081B8-955C-4783-B258-98D5BCC12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106" y="1122753"/>
            <a:ext cx="4695720" cy="18428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D41EFF-1ECD-42CB-B011-0B5134BAAC57}"/>
              </a:ext>
            </a:extLst>
          </p:cNvPr>
          <p:cNvSpPr txBox="1"/>
          <p:nvPr/>
        </p:nvSpPr>
        <p:spPr>
          <a:xfrm>
            <a:off x="8145157" y="812726"/>
            <a:ext cx="3291618" cy="338554"/>
          </a:xfrm>
          <a:prstGeom prst="rect">
            <a:avLst/>
          </a:prstGeom>
          <a:noFill/>
        </p:spPr>
        <p:txBody>
          <a:bodyPr wrap="square" rtlCol="0">
            <a:spAutoFit/>
          </a:bodyPr>
          <a:lstStyle/>
          <a:p>
            <a:pPr algn="ctr"/>
            <a:r>
              <a:rPr lang="en-AU" sz="1600" b="1" dirty="0">
                <a:solidFill>
                  <a:srgbClr val="004990"/>
                </a:solidFill>
                <a:latin typeface="Calibri" panose="020F0502020204030204" pitchFamily="34" charset="0"/>
              </a:rPr>
              <a:t>Risk of bias graph example</a:t>
            </a:r>
          </a:p>
        </p:txBody>
      </p:sp>
      <p:sp>
        <p:nvSpPr>
          <p:cNvPr id="7" name="TextBox 6">
            <a:extLst>
              <a:ext uri="{FF2B5EF4-FFF2-40B4-BE49-F238E27FC236}">
                <a16:creationId xmlns:a16="http://schemas.microsoft.com/office/drawing/2014/main" id="{8E968014-47EA-4E89-B275-C346B01EE6D1}"/>
              </a:ext>
            </a:extLst>
          </p:cNvPr>
          <p:cNvSpPr txBox="1"/>
          <p:nvPr/>
        </p:nvSpPr>
        <p:spPr>
          <a:xfrm>
            <a:off x="3187148" y="4349460"/>
            <a:ext cx="5817703" cy="338554"/>
          </a:xfrm>
          <a:prstGeom prst="rect">
            <a:avLst/>
          </a:prstGeom>
          <a:noFill/>
        </p:spPr>
        <p:txBody>
          <a:bodyPr wrap="square" rtlCol="0">
            <a:spAutoFit/>
          </a:bodyPr>
          <a:lstStyle/>
          <a:p>
            <a:pPr algn="ctr"/>
            <a:r>
              <a:rPr lang="en-AU" sz="1600" b="1" dirty="0">
                <a:solidFill>
                  <a:srgbClr val="004990"/>
                </a:solidFill>
                <a:latin typeface="Calibri" panose="020F0502020204030204" pitchFamily="34" charset="0"/>
              </a:rPr>
              <a:t>Forest plot example</a:t>
            </a:r>
          </a:p>
        </p:txBody>
      </p:sp>
      <p:pic>
        <p:nvPicPr>
          <p:cNvPr id="9" name="Picture 8">
            <a:extLst>
              <a:ext uri="{FF2B5EF4-FFF2-40B4-BE49-F238E27FC236}">
                <a16:creationId xmlns:a16="http://schemas.microsoft.com/office/drawing/2014/main" id="{25BE8970-DEFE-D7BE-E8F5-551436F6DC8E}"/>
              </a:ext>
            </a:extLst>
          </p:cNvPr>
          <p:cNvPicPr>
            <a:picLocks noChangeAspect="1"/>
          </p:cNvPicPr>
          <p:nvPr/>
        </p:nvPicPr>
        <p:blipFill>
          <a:blip r:embed="rId3"/>
          <a:stretch>
            <a:fillRect/>
          </a:stretch>
        </p:blipFill>
        <p:spPr>
          <a:xfrm>
            <a:off x="2735173" y="4568141"/>
            <a:ext cx="6814183" cy="2246157"/>
          </a:xfrm>
          <a:prstGeom prst="rect">
            <a:avLst/>
          </a:prstGeom>
        </p:spPr>
      </p:pic>
    </p:spTree>
    <p:extLst>
      <p:ext uri="{BB962C8B-B14F-4D97-AF65-F5344CB8AC3E}">
        <p14:creationId xmlns:p14="http://schemas.microsoft.com/office/powerpoint/2010/main" val="708360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687924-4BDC-427E-B3C8-D817EBDD190E}"/>
              </a:ext>
            </a:extLst>
          </p:cNvPr>
          <p:cNvSpPr>
            <a:spLocks noGrp="1"/>
          </p:cNvSpPr>
          <p:nvPr>
            <p:ph type="ctrTitle"/>
          </p:nvPr>
        </p:nvSpPr>
        <p:spPr>
          <a:xfrm>
            <a:off x="304800" y="258507"/>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Grading Recommendations</a:t>
            </a:r>
          </a:p>
        </p:txBody>
      </p:sp>
      <p:sp>
        <p:nvSpPr>
          <p:cNvPr id="5" name="Subtitle 2">
            <a:extLst>
              <a:ext uri="{FF2B5EF4-FFF2-40B4-BE49-F238E27FC236}">
                <a16:creationId xmlns:a16="http://schemas.microsoft.com/office/drawing/2014/main" id="{0EB36D67-767F-4C17-BEDB-5B2BC7C0D9EB}"/>
              </a:ext>
            </a:extLst>
          </p:cNvPr>
          <p:cNvSpPr>
            <a:spLocks noGrp="1"/>
          </p:cNvSpPr>
          <p:nvPr>
            <p:ph type="subTitle" idx="1"/>
          </p:nvPr>
        </p:nvSpPr>
        <p:spPr>
          <a:xfrm>
            <a:off x="304800" y="975403"/>
            <a:ext cx="11405704" cy="5017237"/>
          </a:xfrm>
          <a:prstGeom prst="rect">
            <a:avLst/>
          </a:prstGeom>
        </p:spPr>
        <p:txBody>
          <a:bodyPr/>
          <a:lstStyle>
            <a:lvl1pPr>
              <a:defRPr lang="en-GB" sz="2400" dirty="0">
                <a:solidFill>
                  <a:schemeClr val="tx2"/>
                </a:solidFill>
                <a:latin typeface="Calibri"/>
                <a:cs typeface="Calibri"/>
              </a:defRPr>
            </a:lvl1pPr>
          </a:lstStyle>
          <a:p>
            <a:pPr marL="365125" lvl="1" indent="-352425">
              <a:lnSpc>
                <a:spcPct val="100000"/>
              </a:lnSpc>
              <a:spcBef>
                <a:spcPts val="0"/>
              </a:spcBef>
            </a:pPr>
            <a:r>
              <a:rPr lang="en-GB" sz="2800" dirty="0">
                <a:solidFill>
                  <a:srgbClr val="004990"/>
                </a:solidFill>
                <a:latin typeface="Calibri" panose="020F0502020204030204" pitchFamily="34" charset="0"/>
                <a:cs typeface="Calibri"/>
              </a:rPr>
              <a:t>GRADE methodology</a:t>
            </a:r>
          </a:p>
          <a:p>
            <a:pPr marL="800100" lvl="1" indent="-342900">
              <a:lnSpc>
                <a:spcPct val="100000"/>
              </a:lnSpc>
              <a:spcBef>
                <a:spcPts val="0"/>
              </a:spcBef>
            </a:pPr>
            <a:r>
              <a:rPr lang="en-GB" sz="2200" dirty="0">
                <a:solidFill>
                  <a:srgbClr val="004990"/>
                </a:solidFill>
                <a:latin typeface="Calibri" panose="020F0502020204030204" pitchFamily="34" charset="0"/>
              </a:rPr>
              <a:t>The certainty of the evidence – Level A, B, C, D</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Study limitations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Inconsistency</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Indirectness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Imprecision</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Publication bias</a:t>
            </a:r>
          </a:p>
          <a:p>
            <a:pPr marL="342900" lvl="0" indent="-342900">
              <a:lnSpc>
                <a:spcPct val="100000"/>
              </a:lnSpc>
              <a:spcBef>
                <a:spcPts val="0"/>
              </a:spcBef>
            </a:pPr>
            <a:endParaRPr lang="en-GB" sz="1400" dirty="0">
              <a:solidFill>
                <a:srgbClr val="004990"/>
              </a:solidFill>
              <a:latin typeface="Calibri" panose="020F0502020204030204" pitchFamily="34" charset="0"/>
            </a:endParaRPr>
          </a:p>
          <a:p>
            <a:pPr marL="800100" lvl="1" indent="-342900">
              <a:lnSpc>
                <a:spcPct val="100000"/>
              </a:lnSpc>
              <a:spcBef>
                <a:spcPts val="0"/>
              </a:spcBef>
            </a:pPr>
            <a:r>
              <a:rPr lang="en-GB" sz="2200" dirty="0">
                <a:solidFill>
                  <a:srgbClr val="004990"/>
                </a:solidFill>
                <a:latin typeface="Calibri" panose="020F0502020204030204" pitchFamily="34" charset="0"/>
              </a:rPr>
              <a:t>Strength of the recommendation – Level 1, “We recommend” or Level 2, “We suggest”</a:t>
            </a:r>
          </a:p>
          <a:p>
            <a:pPr lvl="2">
              <a:lnSpc>
                <a:spcPct val="100000"/>
              </a:lnSpc>
              <a:spcBef>
                <a:spcPts val="0"/>
              </a:spcBef>
            </a:pPr>
            <a:r>
              <a:rPr lang="en-GB" sz="2200" dirty="0">
                <a:solidFill>
                  <a:srgbClr val="004990"/>
                </a:solidFill>
                <a:latin typeface="Calibri" panose="020F0502020204030204" pitchFamily="34" charset="0"/>
                <a:cs typeface="Calibri"/>
              </a:rPr>
              <a:t>Key Information</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Balance of benefits and harms </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Certainty of the evidence </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Patient values and preferences</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Resources and costs</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Considerations for implementation</a:t>
            </a:r>
          </a:p>
          <a:p>
            <a:pPr marL="1257300" lvl="2" indent="-342900">
              <a:lnSpc>
                <a:spcPct val="100000"/>
              </a:lnSpc>
              <a:spcBef>
                <a:spcPts val="0"/>
              </a:spcBef>
            </a:pPr>
            <a:r>
              <a:rPr lang="en-GB" sz="2400" dirty="0">
                <a:solidFill>
                  <a:srgbClr val="004990"/>
                </a:solidFill>
                <a:latin typeface="Calibri" panose="020F0502020204030204" pitchFamily="34" charset="0"/>
                <a:cs typeface="Calibri"/>
              </a:rPr>
              <a:t>Rationale</a:t>
            </a:r>
          </a:p>
          <a:p>
            <a:pPr marL="342900" lvl="0" indent="-342900">
              <a:lnSpc>
                <a:spcPct val="100000"/>
              </a:lnSpc>
              <a:spcBef>
                <a:spcPts val="0"/>
              </a:spcBef>
            </a:pPr>
            <a:endParaRPr lang="en-GB" sz="2200" dirty="0">
              <a:solidFill>
                <a:srgbClr val="004990"/>
              </a:solidFill>
              <a:latin typeface="Calibri" panose="020F0502020204030204" pitchFamily="34" charset="0"/>
            </a:endParaRPr>
          </a:p>
        </p:txBody>
      </p:sp>
      <p:pic>
        <p:nvPicPr>
          <p:cNvPr id="6" name="Picture 5">
            <a:extLst>
              <a:ext uri="{FF2B5EF4-FFF2-40B4-BE49-F238E27FC236}">
                <a16:creationId xmlns:a16="http://schemas.microsoft.com/office/drawing/2014/main" id="{0BEF3193-E2CA-4230-B19F-32E7D9DB8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519" y="881402"/>
            <a:ext cx="3027915" cy="119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615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ctrTitle"/>
          </p:nvPr>
        </p:nvSpPr>
        <p:spPr>
          <a:xfrm>
            <a:off x="304800" y="257294"/>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004990"/>
                </a:solidFill>
                <a:latin typeface="Calibri"/>
                <a:ea typeface="Calibri"/>
                <a:cs typeface="Calibri"/>
                <a:sym typeface="Calibri"/>
              </a:rPr>
              <a:t>Guideline Format</a:t>
            </a:r>
            <a:endParaRPr sz="4400" b="0" cap="small" dirty="0">
              <a:solidFill>
                <a:srgbClr val="004990"/>
              </a:solidFill>
              <a:latin typeface="Calibri"/>
              <a:ea typeface="Calibri"/>
              <a:cs typeface="Calibri"/>
              <a:sym typeface="Calibri"/>
            </a:endParaRPr>
          </a:p>
        </p:txBody>
      </p:sp>
      <p:sp>
        <p:nvSpPr>
          <p:cNvPr id="2" name="TextBox 1">
            <a:extLst>
              <a:ext uri="{FF2B5EF4-FFF2-40B4-BE49-F238E27FC236}">
                <a16:creationId xmlns:a16="http://schemas.microsoft.com/office/drawing/2014/main" id="{8BA8D783-71D7-4471-828D-F0A2B11E727F}"/>
              </a:ext>
            </a:extLst>
          </p:cNvPr>
          <p:cNvSpPr txBox="1"/>
          <p:nvPr/>
        </p:nvSpPr>
        <p:spPr>
          <a:xfrm>
            <a:off x="304800" y="1076325"/>
            <a:ext cx="11382375" cy="4031873"/>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KDIGO guidelines continue to use the Grading of Recommendations Assessment, Development, Evaluation (GRADE) methodology, but we have strengthened the link between the recommendation statements and underlying evidence base.</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Guidelines now include a mix of recommendations and “practice points” to help clinicians better evaluate and implement the guidance from the expert Work Group. </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All graded recommendations follow a consistent and structured format and are similar in style to previous KDIGO recommendations. </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Practice points may be formatted as text, a table, a figure, or an algorithm to make them easier to use in clinical practice.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Guideline Statements and Rationale</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77258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A9CD-F4E1-4943-B70F-246DA0F6C149}"/>
              </a:ext>
            </a:extLst>
          </p:cNvPr>
          <p:cNvSpPr>
            <a:spLocks noGrp="1"/>
          </p:cNvSpPr>
          <p:nvPr>
            <p:ph type="ctrTitle"/>
          </p:nvPr>
        </p:nvSpPr>
        <p:spPr>
          <a:xfrm>
            <a:off x="304800" y="377040"/>
            <a:ext cx="11090676" cy="701731"/>
          </a:xfrm>
        </p:spPr>
        <p:txBody>
          <a:bodyPr/>
          <a:lstStyle/>
          <a:p>
            <a:r>
              <a:rPr lang="en-US" dirty="0">
                <a:solidFill>
                  <a:srgbClr val="004990"/>
                </a:solidFill>
              </a:rPr>
              <a:t>Presenter Note</a:t>
            </a:r>
          </a:p>
        </p:txBody>
      </p:sp>
      <p:sp>
        <p:nvSpPr>
          <p:cNvPr id="3" name="Subtitle 2">
            <a:extLst>
              <a:ext uri="{FF2B5EF4-FFF2-40B4-BE49-F238E27FC236}">
                <a16:creationId xmlns:a16="http://schemas.microsoft.com/office/drawing/2014/main" id="{249704F7-190C-4AC4-AA5C-D7C9F00E71DF}"/>
              </a:ext>
            </a:extLst>
          </p:cNvPr>
          <p:cNvSpPr>
            <a:spLocks noGrp="1"/>
          </p:cNvSpPr>
          <p:nvPr>
            <p:ph type="subTitle" idx="1"/>
          </p:nvPr>
        </p:nvSpPr>
        <p:spPr/>
        <p:txBody>
          <a:bodyPr/>
          <a:lstStyle/>
          <a:p>
            <a:r>
              <a:rPr lang="en-US" sz="2800" dirty="0"/>
              <a:t>This slide deck covers the information presented in the KDIGO 2024 Clinical Practice Guideline for the Management of Lupus Nephritis</a:t>
            </a:r>
          </a:p>
          <a:p>
            <a:endParaRPr lang="en-US" sz="2800" dirty="0"/>
          </a:p>
          <a:p>
            <a:r>
              <a:rPr lang="en-US" sz="2800" dirty="0"/>
              <a:t>Customization of this deck for your use is encouraged.</a:t>
            </a:r>
          </a:p>
          <a:p>
            <a:endParaRPr lang="en-US" sz="2800" dirty="0"/>
          </a:p>
          <a:p>
            <a:r>
              <a:rPr lang="en-US" sz="2800" dirty="0"/>
              <a:t>However, the guideline statements are presented verbatim from the final publication and any edits to these statements is strongly discouraged.</a:t>
            </a:r>
          </a:p>
        </p:txBody>
      </p:sp>
    </p:spTree>
    <p:extLst>
      <p:ext uri="{BB962C8B-B14F-4D97-AF65-F5344CB8AC3E}">
        <p14:creationId xmlns:p14="http://schemas.microsoft.com/office/powerpoint/2010/main" val="1123662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company&#10;&#10;Description automatically generated with medium confidence">
            <a:extLst>
              <a:ext uri="{FF2B5EF4-FFF2-40B4-BE49-F238E27FC236}">
                <a16:creationId xmlns:a16="http://schemas.microsoft.com/office/drawing/2014/main" id="{494A4515-3E00-A61A-13C1-4177F0C39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2411" y="433849"/>
            <a:ext cx="5391694" cy="6354256"/>
          </a:xfrm>
          <a:prstGeom prst="rect">
            <a:avLst/>
          </a:prstGeom>
        </p:spPr>
      </p:pic>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4256443"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10.1.1: Approach to the diagnosis of kidney involvement in systemic lupus erythematosus (SLE).</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spTree>
    <p:extLst>
      <p:ext uri="{BB962C8B-B14F-4D97-AF65-F5344CB8AC3E}">
        <p14:creationId xmlns:p14="http://schemas.microsoft.com/office/powerpoint/2010/main" val="8829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Diagnosis</a:t>
            </a:r>
            <a:endParaRPr lang="en-GB" sz="4300" b="0" cap="small" dirty="0">
              <a:solidFill>
                <a:srgbClr val="2C62A9"/>
              </a:solidFill>
              <a:latin typeface="Calibri"/>
              <a:ea typeface="+mn-ea"/>
              <a:cs typeface="+mn-cs"/>
            </a:endParaRPr>
          </a:p>
        </p:txBody>
      </p:sp>
      <p:pic>
        <p:nvPicPr>
          <p:cNvPr id="4" name="Picture 3" descr="A table with text and numbers&#10;&#10;Description automatically generated with medium confidence">
            <a:extLst>
              <a:ext uri="{FF2B5EF4-FFF2-40B4-BE49-F238E27FC236}">
                <a16:creationId xmlns:a16="http://schemas.microsoft.com/office/drawing/2014/main" id="{433F319C-C443-DD63-C646-5F997F7A7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673" y="957886"/>
            <a:ext cx="8032653" cy="5781499"/>
          </a:xfrm>
          <a:prstGeom prst="rect">
            <a:avLst/>
          </a:prstGeom>
        </p:spPr>
      </p:pic>
    </p:spTree>
    <p:extLst>
      <p:ext uri="{BB962C8B-B14F-4D97-AF65-F5344CB8AC3E}">
        <p14:creationId xmlns:p14="http://schemas.microsoft.com/office/powerpoint/2010/main" val="2088247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3938"/>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General Management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7241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10.2.1.1: We recommend that patients with SLE, including those with lupus nephritis (LN), be treated with hydroxychloroquine or an equivalent antimalarial unless contraindicated (</a:t>
            </a:r>
            <a:r>
              <a:rPr lang="en-US" b="1" i="1" dirty="0">
                <a:latin typeface="Calibri"/>
                <a:cs typeface="Calibri"/>
              </a:rPr>
              <a:t>1C</a:t>
            </a:r>
            <a:r>
              <a:rPr lang="en-US" b="1" dirty="0">
                <a:latin typeface="Calibri"/>
                <a:cs typeface="Calibri"/>
              </a:rPr>
              <a:t>).</a:t>
            </a:r>
          </a:p>
          <a:p>
            <a:pPr marL="0" lvl="0" indent="0">
              <a:lnSpc>
                <a:spcPct val="100000"/>
              </a:lnSpc>
              <a:spcBef>
                <a:spcPts val="0"/>
              </a:spcBef>
              <a:buNone/>
            </a:pPr>
            <a:endParaRPr lang="en-US" b="1" dirty="0"/>
          </a:p>
          <a:p>
            <a:pPr marL="0" lvl="0" indent="0">
              <a:lnSpc>
                <a:spcPct val="100000"/>
              </a:lnSpc>
              <a:spcBef>
                <a:spcPts val="0"/>
              </a:spcBef>
              <a:buNone/>
            </a:pPr>
            <a:endParaRPr lang="en-US" dirty="0"/>
          </a:p>
        </p:txBody>
      </p:sp>
    </p:spTree>
    <p:extLst>
      <p:ext uri="{BB962C8B-B14F-4D97-AF65-F5344CB8AC3E}">
        <p14:creationId xmlns:p14="http://schemas.microsoft.com/office/powerpoint/2010/main" val="4194495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59249"/>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General Management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72412"/>
            <a:ext cx="326674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10.2.1.1: Adjunctive therapies to manage LN and attenuate complications of the disease or its treatments should be considered for all patients, as outlined in the figure.</a:t>
            </a:r>
            <a:endParaRPr lang="en-US" dirty="0"/>
          </a:p>
          <a:p>
            <a:pPr marL="0" lvl="0" indent="0">
              <a:lnSpc>
                <a:spcPct val="100000"/>
              </a:lnSpc>
              <a:spcBef>
                <a:spcPts val="0"/>
              </a:spcBef>
              <a:buNone/>
            </a:pPr>
            <a:endParaRPr lang="en-US" dirty="0"/>
          </a:p>
        </p:txBody>
      </p:sp>
      <p:pic>
        <p:nvPicPr>
          <p:cNvPr id="6" name="Picture 5" descr="A table with text on it&#10;&#10;Description automatically generated">
            <a:extLst>
              <a:ext uri="{FF2B5EF4-FFF2-40B4-BE49-F238E27FC236}">
                <a16:creationId xmlns:a16="http://schemas.microsoft.com/office/drawing/2014/main" id="{D021E4CC-AA45-58B3-49E3-82CD08271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977" y="893485"/>
            <a:ext cx="6065871" cy="5948818"/>
          </a:xfrm>
          <a:prstGeom prst="rect">
            <a:avLst/>
          </a:prstGeom>
        </p:spPr>
      </p:pic>
    </p:spTree>
    <p:extLst>
      <p:ext uri="{BB962C8B-B14F-4D97-AF65-F5344CB8AC3E}">
        <p14:creationId xmlns:p14="http://schemas.microsoft.com/office/powerpoint/2010/main" val="1487273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59249"/>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 or Class II LN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7241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10.2.2.1: Approach to immunosuppressive treatment for patients with Class I or Class II LN</a:t>
            </a:r>
            <a:endParaRPr lang="en-US" dirty="0"/>
          </a:p>
          <a:p>
            <a:pPr marL="0" lvl="0" indent="0">
              <a:lnSpc>
                <a:spcPct val="100000"/>
              </a:lnSpc>
              <a:spcBef>
                <a:spcPts val="0"/>
              </a:spcBef>
              <a:buNone/>
            </a:pPr>
            <a:endParaRPr lang="en-US" dirty="0"/>
          </a:p>
        </p:txBody>
      </p:sp>
      <p:pic>
        <p:nvPicPr>
          <p:cNvPr id="3" name="Picture 2">
            <a:extLst>
              <a:ext uri="{FF2B5EF4-FFF2-40B4-BE49-F238E27FC236}">
                <a16:creationId xmlns:a16="http://schemas.microsoft.com/office/drawing/2014/main" id="{03FF8090-3FF1-4A5D-91FF-4A20CCBCF703}"/>
              </a:ext>
            </a:extLst>
          </p:cNvPr>
          <p:cNvPicPr>
            <a:picLocks noChangeAspect="1"/>
          </p:cNvPicPr>
          <p:nvPr/>
        </p:nvPicPr>
        <p:blipFill>
          <a:blip r:embed="rId3"/>
          <a:stretch>
            <a:fillRect/>
          </a:stretch>
        </p:blipFill>
        <p:spPr>
          <a:xfrm>
            <a:off x="2919708" y="1662974"/>
            <a:ext cx="6352583" cy="4450466"/>
          </a:xfrm>
          <a:prstGeom prst="rect">
            <a:avLst/>
          </a:prstGeom>
        </p:spPr>
      </p:pic>
      <p:sp>
        <p:nvSpPr>
          <p:cNvPr id="4" name="TextBox 3">
            <a:extLst>
              <a:ext uri="{FF2B5EF4-FFF2-40B4-BE49-F238E27FC236}">
                <a16:creationId xmlns:a16="http://schemas.microsoft.com/office/drawing/2014/main" id="{58A3FDE0-6CA4-3A0F-0FFC-24062BF2B141}"/>
              </a:ext>
            </a:extLst>
          </p:cNvPr>
          <p:cNvSpPr txBox="1"/>
          <p:nvPr/>
        </p:nvSpPr>
        <p:spPr>
          <a:xfrm>
            <a:off x="49236" y="6581001"/>
            <a:ext cx="5587219" cy="276999"/>
          </a:xfrm>
          <a:prstGeom prst="rect">
            <a:avLst/>
          </a:prstGeom>
          <a:noFill/>
        </p:spPr>
        <p:txBody>
          <a:bodyPr wrap="square" rtlCol="0">
            <a:spAutoFit/>
          </a:bodyPr>
          <a:lstStyle/>
          <a:p>
            <a:pPr algn="l"/>
            <a:r>
              <a:rPr lang="en-US" sz="1200" b="0" i="0" u="none" strike="noStrike" baseline="0" dirty="0">
                <a:solidFill>
                  <a:srgbClr val="000000"/>
                </a:solidFill>
                <a:latin typeface="AdvOT15e8cdec"/>
              </a:rPr>
              <a:t>Note: Chapter 5 refers to Chapter 5 of the </a:t>
            </a:r>
            <a:r>
              <a:rPr lang="en-US" sz="1200" b="0" i="0" u="none" strike="noStrike" baseline="0" dirty="0">
                <a:solidFill>
                  <a:srgbClr val="2197D2"/>
                </a:solidFill>
                <a:latin typeface="AdvOT15e8cdec"/>
                <a:hlinkClick r:id="rId4"/>
              </a:rPr>
              <a:t>KDIGO Guideline on Glomerular Diseases</a:t>
            </a:r>
            <a:r>
              <a:rPr lang="en-US" sz="1200" b="0" i="0" u="none" strike="noStrike" baseline="0" dirty="0">
                <a:solidFill>
                  <a:srgbClr val="000000"/>
                </a:solidFill>
                <a:latin typeface="AdvOT15e8cdec"/>
              </a:rPr>
              <a:t>.</a:t>
            </a:r>
          </a:p>
        </p:txBody>
      </p:sp>
    </p:spTree>
    <p:extLst>
      <p:ext uri="{BB962C8B-B14F-4D97-AF65-F5344CB8AC3E}">
        <p14:creationId xmlns:p14="http://schemas.microsoft.com/office/powerpoint/2010/main" val="381227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887"/>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8" y="1585596"/>
            <a:ext cx="11399522" cy="3765631"/>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10.2.3.1.1: We recommend that patients with active Class III or IV LN, with or without a membranous component, be treated</a:t>
            </a:r>
          </a:p>
          <a:p>
            <a:pPr marL="0" lvl="0" indent="0">
              <a:lnSpc>
                <a:spcPct val="100000"/>
              </a:lnSpc>
              <a:spcBef>
                <a:spcPts val="0"/>
              </a:spcBef>
              <a:buNone/>
            </a:pPr>
            <a:r>
              <a:rPr lang="en-US" b="1" dirty="0">
                <a:latin typeface="Calibri"/>
                <a:cs typeface="Calibri"/>
              </a:rPr>
              <a:t>initially with glucocorticoids plus any one of the following:</a:t>
            </a:r>
          </a:p>
          <a:p>
            <a:pPr marL="914400" lvl="0" indent="-514350">
              <a:lnSpc>
                <a:spcPct val="100000"/>
              </a:lnSpc>
              <a:spcBef>
                <a:spcPts val="0"/>
              </a:spcBef>
              <a:buAutoNum type="romanLcPeriod"/>
            </a:pPr>
            <a:r>
              <a:rPr lang="en-US" b="1" dirty="0">
                <a:latin typeface="Calibri"/>
                <a:cs typeface="Calibri"/>
              </a:rPr>
              <a:t>mycophenolic acid analogs (MPAAs) (</a:t>
            </a:r>
            <a:r>
              <a:rPr lang="en-US" b="1" i="1" dirty="0">
                <a:latin typeface="Calibri"/>
                <a:cs typeface="Calibri"/>
              </a:rPr>
              <a:t>1B</a:t>
            </a:r>
            <a:r>
              <a:rPr lang="en-US" b="1" dirty="0">
                <a:latin typeface="Calibri"/>
                <a:cs typeface="Calibri"/>
              </a:rPr>
              <a:t>); or </a:t>
            </a:r>
          </a:p>
          <a:p>
            <a:pPr marL="914400" lvl="0" indent="-514350">
              <a:lnSpc>
                <a:spcPct val="100000"/>
              </a:lnSpc>
              <a:spcBef>
                <a:spcPts val="0"/>
              </a:spcBef>
              <a:buAutoNum type="romanLcPeriod"/>
            </a:pPr>
            <a:r>
              <a:rPr lang="en-US" b="1" dirty="0">
                <a:latin typeface="Calibri"/>
                <a:cs typeface="Calibri"/>
              </a:rPr>
              <a:t>low-dose intravenous cyclophosphamide (</a:t>
            </a:r>
            <a:r>
              <a:rPr lang="en-US" b="1" i="1" dirty="0">
                <a:latin typeface="Calibri"/>
                <a:cs typeface="Calibri"/>
              </a:rPr>
              <a:t>1B</a:t>
            </a:r>
            <a:r>
              <a:rPr lang="en-US" b="1" dirty="0">
                <a:latin typeface="Calibri"/>
                <a:cs typeface="Calibri"/>
              </a:rPr>
              <a:t>); or</a:t>
            </a:r>
          </a:p>
          <a:p>
            <a:pPr marL="914400" lvl="0" indent="-514350">
              <a:lnSpc>
                <a:spcPct val="100000"/>
              </a:lnSpc>
              <a:spcBef>
                <a:spcPts val="0"/>
              </a:spcBef>
              <a:buNone/>
            </a:pPr>
            <a:r>
              <a:rPr lang="en-US" b="1" dirty="0">
                <a:latin typeface="Calibri"/>
                <a:cs typeface="Calibri"/>
              </a:rPr>
              <a:t>iii.   belimumab and either MPAA or low-dose intravenous cyclophosphamide (</a:t>
            </a:r>
            <a:r>
              <a:rPr lang="en-US" b="1" i="1" dirty="0">
                <a:latin typeface="Calibri"/>
                <a:cs typeface="Calibri"/>
              </a:rPr>
              <a:t>1B</a:t>
            </a:r>
            <a:r>
              <a:rPr lang="en-US" b="1" dirty="0">
                <a:latin typeface="Calibri"/>
                <a:cs typeface="Calibri"/>
              </a:rPr>
              <a:t>); or</a:t>
            </a:r>
          </a:p>
          <a:p>
            <a:pPr marL="914400" lvl="0" indent="-514350">
              <a:lnSpc>
                <a:spcPct val="100000"/>
              </a:lnSpc>
              <a:spcBef>
                <a:spcPts val="0"/>
              </a:spcBef>
              <a:buNone/>
            </a:pPr>
            <a:r>
              <a:rPr lang="en-US" b="1" dirty="0">
                <a:latin typeface="Calibri"/>
                <a:cs typeface="Calibri"/>
              </a:rPr>
              <a:t>iv.   MPAA and a calcineurin inhibitor (CNI) when kidney function is not severely impaired (i.e., estimated glomerular filtration rate [eGFR] ≤45 ml/min per 1.73 m</a:t>
            </a:r>
            <a:r>
              <a:rPr lang="en-US" b="1" baseline="30000" dirty="0">
                <a:latin typeface="Calibri"/>
                <a:cs typeface="Calibri"/>
              </a:rPr>
              <a:t>2</a:t>
            </a:r>
            <a:r>
              <a:rPr lang="en-US" b="1" dirty="0">
                <a:latin typeface="Calibri"/>
                <a:cs typeface="Calibri"/>
              </a:rPr>
              <a:t>) (</a:t>
            </a:r>
            <a:r>
              <a:rPr lang="en-US" b="1" i="1" dirty="0">
                <a:latin typeface="Calibri"/>
                <a:cs typeface="Calibri"/>
              </a:rPr>
              <a:t>1B</a:t>
            </a:r>
            <a:r>
              <a:rPr lang="en-US" b="1" dirty="0">
                <a:latin typeface="Calibri"/>
                <a:cs typeface="Calibri"/>
              </a:rPr>
              <a:t>).</a:t>
            </a:r>
            <a:endParaRPr lang="en-US" dirty="0"/>
          </a:p>
        </p:txBody>
      </p:sp>
    </p:spTree>
    <p:extLst>
      <p:ext uri="{BB962C8B-B14F-4D97-AF65-F5344CB8AC3E}">
        <p14:creationId xmlns:p14="http://schemas.microsoft.com/office/powerpoint/2010/main" val="293930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diagram&#10;&#10;Description automatically generated with medium confidence">
            <a:extLst>
              <a:ext uri="{FF2B5EF4-FFF2-40B4-BE49-F238E27FC236}">
                <a16:creationId xmlns:a16="http://schemas.microsoft.com/office/drawing/2014/main" id="{FF295974-BF0D-0E7A-E3BA-965785F1B1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2673" y="842989"/>
            <a:ext cx="6806653" cy="5981013"/>
          </a:xfrm>
          <a:prstGeom prst="rect">
            <a:avLst/>
          </a:prstGeom>
        </p:spPr>
      </p:pic>
      <p:sp>
        <p:nvSpPr>
          <p:cNvPr id="2" name="Title 1"/>
          <p:cNvSpPr>
            <a:spLocks noGrp="1"/>
          </p:cNvSpPr>
          <p:nvPr>
            <p:ph type="ctrTitle"/>
          </p:nvPr>
        </p:nvSpPr>
        <p:spPr>
          <a:xfrm>
            <a:off x="304799" y="276887"/>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Tree>
    <p:extLst>
      <p:ext uri="{BB962C8B-B14F-4D97-AF65-F5344CB8AC3E}">
        <p14:creationId xmlns:p14="http://schemas.microsoft.com/office/powerpoint/2010/main" val="1529560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10.2.3.1.1: A regimen of reduced-dose glucocorticoids following a short course of methylprednisolone pulses may be considered during the initial treatment</a:t>
            </a:r>
          </a:p>
          <a:p>
            <a:pPr marL="0" lvl="0" indent="0">
              <a:lnSpc>
                <a:spcPct val="100000"/>
              </a:lnSpc>
              <a:spcBef>
                <a:spcPts val="0"/>
              </a:spcBef>
              <a:buNone/>
            </a:pPr>
            <a:r>
              <a:rPr lang="en-US" dirty="0">
                <a:latin typeface="Calibri"/>
                <a:cs typeface="Calibri"/>
              </a:rPr>
              <a:t>of active LN when both the kidney and extrarenal disease manifestations show satisfactory improvement.</a:t>
            </a:r>
            <a:endParaRPr lang="en-US" dirty="0"/>
          </a:p>
          <a:p>
            <a:pPr marL="0" lvl="0" indent="0">
              <a:lnSpc>
                <a:spcPct val="100000"/>
              </a:lnSpc>
              <a:spcBef>
                <a:spcPts val="0"/>
              </a:spcBef>
              <a:buNone/>
            </a:pPr>
            <a:endParaRPr lang="en-US" dirty="0"/>
          </a:p>
        </p:txBody>
      </p:sp>
      <p:pic>
        <p:nvPicPr>
          <p:cNvPr id="6" name="Picture 5" descr="A table of medication with black text&#10;&#10;Description automatically generated with medium confidence">
            <a:extLst>
              <a:ext uri="{FF2B5EF4-FFF2-40B4-BE49-F238E27FC236}">
                <a16:creationId xmlns:a16="http://schemas.microsoft.com/office/drawing/2014/main" id="{A1107636-928F-1C52-2C01-D7419096D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310" y="3087154"/>
            <a:ext cx="9045907" cy="3770845"/>
          </a:xfrm>
          <a:prstGeom prst="rect">
            <a:avLst/>
          </a:prstGeom>
        </p:spPr>
      </p:pic>
    </p:spTree>
    <p:extLst>
      <p:ext uri="{BB962C8B-B14F-4D97-AF65-F5344CB8AC3E}">
        <p14:creationId xmlns:p14="http://schemas.microsoft.com/office/powerpoint/2010/main" val="3463599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10.2.3.1.2: Intravenous cyclophosphamide can be used as the initial therapy for active Class III and Class IV LN in patients who may have difficulty adhering to</a:t>
            </a:r>
          </a:p>
          <a:p>
            <a:pPr marL="0" lvl="0" indent="0">
              <a:lnSpc>
                <a:spcPct val="100000"/>
              </a:lnSpc>
              <a:spcBef>
                <a:spcPts val="0"/>
              </a:spcBef>
              <a:buNone/>
            </a:pPr>
            <a:r>
              <a:rPr lang="en-US" dirty="0">
                <a:latin typeface="Calibri"/>
                <a:cs typeface="Calibri"/>
              </a:rPr>
              <a:t>an oral regimen.</a:t>
            </a:r>
          </a:p>
          <a:p>
            <a:pPr marL="0" lvl="0" indent="0">
              <a:lnSpc>
                <a:spcPct val="100000"/>
              </a:lnSpc>
              <a:spcBef>
                <a:spcPts val="0"/>
              </a:spcBef>
              <a:buNone/>
            </a:pPr>
            <a:endParaRPr lang="en-US" dirty="0"/>
          </a:p>
        </p:txBody>
      </p:sp>
      <p:pic>
        <p:nvPicPr>
          <p:cNvPr id="6" name="Picture 5" descr="A close-up of a chart&#10;&#10;Description automatically generated">
            <a:extLst>
              <a:ext uri="{FF2B5EF4-FFF2-40B4-BE49-F238E27FC236}">
                <a16:creationId xmlns:a16="http://schemas.microsoft.com/office/drawing/2014/main" id="{0D39D36C-4890-DBC7-1A81-F4B0F07CD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166" y="2963593"/>
            <a:ext cx="10294844" cy="3573194"/>
          </a:xfrm>
          <a:prstGeom prst="rect">
            <a:avLst/>
          </a:prstGeom>
        </p:spPr>
      </p:pic>
    </p:spTree>
    <p:extLst>
      <p:ext uri="{BB962C8B-B14F-4D97-AF65-F5344CB8AC3E}">
        <p14:creationId xmlns:p14="http://schemas.microsoft.com/office/powerpoint/2010/main" val="2761448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10.2.3.1.3: An MPAA-based regimen is the preferred initial therapy of proliferative LN for patients at high risk of infertility, such as patients who have a</a:t>
            </a:r>
          </a:p>
          <a:p>
            <a:pPr marL="0" lvl="0" indent="0">
              <a:lnSpc>
                <a:spcPct val="100000"/>
              </a:lnSpc>
              <a:spcBef>
                <a:spcPts val="0"/>
              </a:spcBef>
              <a:buNone/>
            </a:pPr>
            <a:r>
              <a:rPr lang="en-US" dirty="0"/>
              <a:t>moderate-to-high prior cyclophosphamide exposure.</a:t>
            </a:r>
          </a:p>
          <a:p>
            <a:pPr marL="0" lvl="0" indent="0">
              <a:lnSpc>
                <a:spcPct val="100000"/>
              </a:lnSpc>
              <a:spcBef>
                <a:spcPts val="0"/>
              </a:spcBef>
              <a:buNone/>
            </a:pPr>
            <a:endParaRPr lang="en-US" sz="1600" dirty="0"/>
          </a:p>
          <a:p>
            <a:pPr marL="0" lvl="0" indent="0">
              <a:lnSpc>
                <a:spcPct val="100000"/>
              </a:lnSpc>
              <a:spcBef>
                <a:spcPts val="0"/>
              </a:spcBef>
              <a:buNone/>
            </a:pPr>
            <a:r>
              <a:rPr lang="en-US" dirty="0"/>
              <a:t>Practice Point 10.2.3.1.4: Initial therapy with an immunosuppressive regimen that includes a CNI (voclosporin, tacrolimus, or cyclosporine) may be preferred in patients with relatively preserved kidney function and nephrotic-range proteinuria likely due to extensive podocyte injury, as well as patients who cannot tolerate standard-dose MPAA or are unfit for or will not use cyclophosphamide-based regimens.</a:t>
            </a:r>
          </a:p>
        </p:txBody>
      </p:sp>
    </p:spTree>
    <p:extLst>
      <p:ext uri="{BB962C8B-B14F-4D97-AF65-F5344CB8AC3E}">
        <p14:creationId xmlns:p14="http://schemas.microsoft.com/office/powerpoint/2010/main" val="2278637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3"/>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Table of contents</a:t>
            </a:r>
          </a:p>
        </p:txBody>
      </p:sp>
      <p:sp>
        <p:nvSpPr>
          <p:cNvPr id="4" name="Subtitle 2"/>
          <p:cNvSpPr>
            <a:spLocks noGrp="1"/>
          </p:cNvSpPr>
          <p:nvPr>
            <p:ph type="subTitle" idx="1"/>
          </p:nvPr>
        </p:nvSpPr>
        <p:spPr>
          <a:xfrm>
            <a:off x="163823" y="937256"/>
            <a:ext cx="1227908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Introduction</a:t>
            </a:r>
          </a:p>
          <a:p>
            <a:pPr marL="342900" lvl="0" indent="-342900">
              <a:lnSpc>
                <a:spcPct val="100000"/>
              </a:lnSpc>
              <a:spcBef>
                <a:spcPts val="0"/>
              </a:spcBef>
            </a:pPr>
            <a:endParaRPr lang="en-GB" sz="28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Guideline development process</a:t>
            </a:r>
          </a:p>
          <a:p>
            <a:pPr marL="800100" lvl="1" indent="-342900">
              <a:lnSpc>
                <a:spcPct val="100000"/>
              </a:lnSpc>
              <a:spcBef>
                <a:spcPts val="0"/>
              </a:spcBef>
            </a:pPr>
            <a:endParaRPr lang="en-GB" sz="2800" dirty="0">
              <a:solidFill>
                <a:srgbClr val="004990"/>
              </a:solidFill>
              <a:latin typeface="Calibri" panose="020F0502020204030204" pitchFamily="34" charset="0"/>
              <a:cs typeface="Calibri" panose="020F0502020204030204" pitchFamily="34" charset="0"/>
            </a:endParaRPr>
          </a:p>
          <a:p>
            <a:pPr marL="34290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Guideline statements and rationale from the KDIGO 2024 Clinical Practice Guideline for the Management of Lupus Nephritis</a:t>
            </a:r>
          </a:p>
          <a:p>
            <a:pPr marL="342900" indent="-342900">
              <a:lnSpc>
                <a:spcPct val="100000"/>
              </a:lnSpc>
              <a:spcBef>
                <a:spcPts val="0"/>
              </a:spcBef>
            </a:pPr>
            <a:endParaRPr lang="en-GB" sz="2800" dirty="0">
              <a:solidFill>
                <a:srgbClr val="004990"/>
              </a:solidFill>
              <a:latin typeface="Calibri" panose="020F0502020204030204" pitchFamily="34" charset="0"/>
              <a:cs typeface="Calibri" panose="020F0502020204030204" pitchFamily="34" charset="0"/>
            </a:endParaRPr>
          </a:p>
          <a:p>
            <a:pPr marL="34290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Acknowledgements</a:t>
            </a:r>
          </a:p>
          <a:p>
            <a:pPr marL="0" indent="0">
              <a:lnSpc>
                <a:spcPct val="100000"/>
              </a:lnSpc>
              <a:spcBef>
                <a:spcPts val="0"/>
              </a:spcBef>
              <a:buNone/>
            </a:pPr>
            <a:endParaRPr lang="en-US" sz="20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5055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1388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10.2.3.1.5: triple immunosuppressive regimen of belimumab with glucocorticoids and either MPAA or reduced-dose cyclophosphamide may be preferred in patients with repeated kidney flares or at high-risk for progression to kidney failure due to severe chronic kidney disease.</a:t>
            </a:r>
          </a:p>
          <a:p>
            <a:pPr marL="0" lvl="0" indent="0">
              <a:lnSpc>
                <a:spcPct val="100000"/>
              </a:lnSpc>
              <a:spcBef>
                <a:spcPts val="0"/>
              </a:spcBef>
              <a:buNone/>
            </a:pPr>
            <a:endParaRPr lang="en-US" sz="1400" dirty="0"/>
          </a:p>
          <a:p>
            <a:pPr marL="0" lvl="0" indent="0">
              <a:lnSpc>
                <a:spcPct val="100000"/>
              </a:lnSpc>
              <a:spcBef>
                <a:spcPts val="0"/>
              </a:spcBef>
              <a:buNone/>
            </a:pPr>
            <a:r>
              <a:rPr lang="en-US" dirty="0"/>
              <a:t>Practice Point 10.2.3.1.6: Other therapies, such as azathioprine or leflunomide combined with glucocorticoids, may be considered </a:t>
            </a:r>
            <a:r>
              <a:rPr lang="en-US" i="1" dirty="0"/>
              <a:t>in lieu </a:t>
            </a:r>
            <a:r>
              <a:rPr lang="en-US" dirty="0"/>
              <a:t>of the recommended initial drugs for</a:t>
            </a:r>
          </a:p>
          <a:p>
            <a:pPr marL="0" lvl="0" indent="0">
              <a:lnSpc>
                <a:spcPct val="100000"/>
              </a:lnSpc>
              <a:spcBef>
                <a:spcPts val="0"/>
              </a:spcBef>
              <a:buNone/>
            </a:pPr>
            <a:r>
              <a:rPr lang="en-US" dirty="0"/>
              <a:t>proliferative LN in situations of patient intolerance, lack of availability, and/or excessive cost of standard drugs, but these alternatives may be associated with inferior efficacy,</a:t>
            </a:r>
          </a:p>
          <a:p>
            <a:pPr marL="0" lvl="0" indent="0">
              <a:lnSpc>
                <a:spcPct val="100000"/>
              </a:lnSpc>
              <a:spcBef>
                <a:spcPts val="0"/>
              </a:spcBef>
              <a:buNone/>
            </a:pPr>
            <a:r>
              <a:rPr lang="en-US" dirty="0"/>
              <a:t>including increased rate of disease flares and/or increased incidence of drug toxicities.</a:t>
            </a:r>
          </a:p>
          <a:p>
            <a:pPr marL="0" lvl="0" indent="0">
              <a:lnSpc>
                <a:spcPct val="100000"/>
              </a:lnSpc>
              <a:spcBef>
                <a:spcPts val="0"/>
              </a:spcBef>
              <a:buNone/>
            </a:pPr>
            <a:endParaRPr lang="en-US" sz="1400" dirty="0"/>
          </a:p>
          <a:p>
            <a:pPr marL="0" lvl="0" indent="0">
              <a:lnSpc>
                <a:spcPct val="100000"/>
              </a:lnSpc>
              <a:spcBef>
                <a:spcPts val="0"/>
              </a:spcBef>
              <a:buNone/>
            </a:pPr>
            <a:r>
              <a:rPr lang="en-US" dirty="0"/>
              <a:t>Practice Point 10.2.3.1.7: Newer biologic and non-biologic therapies are under development and may offer future options for the treatment of active LN. Rituximab may be considered for patients with persistent disease activity or inadequate response to initial standard-of-care therapy.</a:t>
            </a:r>
          </a:p>
        </p:txBody>
      </p:sp>
    </p:spTree>
    <p:extLst>
      <p:ext uri="{BB962C8B-B14F-4D97-AF65-F5344CB8AC3E}">
        <p14:creationId xmlns:p14="http://schemas.microsoft.com/office/powerpoint/2010/main" val="957285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flowchart&#10;&#10;Description automatically generated">
            <a:extLst>
              <a:ext uri="{FF2B5EF4-FFF2-40B4-BE49-F238E27FC236}">
                <a16:creationId xmlns:a16="http://schemas.microsoft.com/office/drawing/2014/main" id="{64FCEDE7-4A19-16B6-F12D-F30BFF098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49" y="2582594"/>
            <a:ext cx="11205189" cy="3724422"/>
          </a:xfrm>
          <a:prstGeom prst="rect">
            <a:avLst/>
          </a:prstGeom>
        </p:spPr>
      </p:pic>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10.2.3.2.1: We recommend that after completion of initial therapy, patients should be placed on MPAA for maintenance (</a:t>
            </a:r>
            <a:r>
              <a:rPr lang="en-US" b="1" i="1" dirty="0">
                <a:latin typeface="Calibri"/>
                <a:cs typeface="Calibri"/>
              </a:rPr>
              <a:t>1B</a:t>
            </a:r>
            <a:r>
              <a:rPr lang="en-US" b="1" dirty="0">
                <a:latin typeface="Calibri"/>
                <a:cs typeface="Calibri"/>
              </a:rPr>
              <a:t>).</a:t>
            </a:r>
          </a:p>
        </p:txBody>
      </p:sp>
    </p:spTree>
    <p:extLst>
      <p:ext uri="{BB962C8B-B14F-4D97-AF65-F5344CB8AC3E}">
        <p14:creationId xmlns:p14="http://schemas.microsoft.com/office/powerpoint/2010/main" val="782191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10.2.3.2.1: Azathioprine is an alternative to MPAA after completion of initial therapy in patients who do not tolerate MPAA, who do not have access to MPAA, or</a:t>
            </a:r>
          </a:p>
          <a:p>
            <a:pPr marL="0" lvl="0" indent="0">
              <a:lnSpc>
                <a:spcPct val="100000"/>
              </a:lnSpc>
              <a:spcBef>
                <a:spcPts val="0"/>
              </a:spcBef>
              <a:buNone/>
            </a:pPr>
            <a:r>
              <a:rPr lang="en-US" dirty="0"/>
              <a:t>who are considering pregnancy.</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10.2.3.2.2: Glucocorticoids should be tapered to the lowest possible dose during maintenance, except when glucocorticoids are required for extrarenal lupus</a:t>
            </a:r>
          </a:p>
          <a:p>
            <a:pPr marL="0" lvl="0" indent="0">
              <a:lnSpc>
                <a:spcPct val="100000"/>
              </a:lnSpc>
              <a:spcBef>
                <a:spcPts val="0"/>
              </a:spcBef>
              <a:buNone/>
            </a:pPr>
            <a:r>
              <a:rPr lang="en-US" dirty="0"/>
              <a:t>manifestations; discontinuation of glucocorticoids can be considered after patients have maintained a complete clinical renal response for ≥12 months.</a:t>
            </a:r>
          </a:p>
          <a:p>
            <a:pPr marL="0" lvl="0" indent="0">
              <a:lnSpc>
                <a:spcPct val="100000"/>
              </a:lnSpc>
              <a:spcBef>
                <a:spcPts val="0"/>
              </a:spcBef>
              <a:buNone/>
            </a:pPr>
            <a:endParaRPr lang="en-US" dirty="0"/>
          </a:p>
        </p:txBody>
      </p:sp>
    </p:spTree>
    <p:extLst>
      <p:ext uri="{BB962C8B-B14F-4D97-AF65-F5344CB8AC3E}">
        <p14:creationId xmlns:p14="http://schemas.microsoft.com/office/powerpoint/2010/main" val="2662881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37333"/>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10.2.3.2.3: The dose of mycophenolate mofetil (MMF) in the early maintenance phase is approximately 750–1000 mg twice daily, and for mycophenolic</a:t>
            </a:r>
          </a:p>
          <a:p>
            <a:pPr marL="0" lvl="0" indent="0">
              <a:lnSpc>
                <a:spcPct val="100000"/>
              </a:lnSpc>
              <a:spcBef>
                <a:spcPts val="0"/>
              </a:spcBef>
              <a:buNone/>
            </a:pPr>
            <a:r>
              <a:rPr lang="en-US" dirty="0"/>
              <a:t>acid (MPA), approximately 540–720 mg twice daily.</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10.2.3.2.4: The total duration of initial immunosuppression plus combination maintenance immunosuppression for proliferative LN should be ≥36 months.</a:t>
            </a:r>
          </a:p>
          <a:p>
            <a:pPr marL="0" lvl="0" indent="0">
              <a:lnSpc>
                <a:spcPct val="100000"/>
              </a:lnSpc>
              <a:spcBef>
                <a:spcPts val="0"/>
              </a:spcBef>
              <a:buNone/>
            </a:pPr>
            <a:endParaRPr lang="en-US" sz="1400" dirty="0"/>
          </a:p>
        </p:txBody>
      </p:sp>
    </p:spTree>
    <p:extLst>
      <p:ext uri="{BB962C8B-B14F-4D97-AF65-F5344CB8AC3E}">
        <p14:creationId xmlns:p14="http://schemas.microsoft.com/office/powerpoint/2010/main" val="3785134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37333"/>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10.2.3.2.5: Patients treated with triple immunosuppressive regimens that include belimumab or a CNI in addition to standard immunosuppressive therapy can continue with a triple immunosuppressive regimen as maintenance therapy.</a:t>
            </a:r>
          </a:p>
          <a:p>
            <a:pPr marL="0" lvl="0" indent="0">
              <a:lnSpc>
                <a:spcPct val="100000"/>
              </a:lnSpc>
              <a:spcBef>
                <a:spcPts val="0"/>
              </a:spcBef>
              <a:buNone/>
            </a:pPr>
            <a:endParaRPr lang="en-US" sz="1400" dirty="0"/>
          </a:p>
          <a:p>
            <a:pPr marL="0" lvl="0" indent="0">
              <a:lnSpc>
                <a:spcPct val="100000"/>
              </a:lnSpc>
              <a:spcBef>
                <a:spcPts val="0"/>
              </a:spcBef>
              <a:buNone/>
            </a:pPr>
            <a:r>
              <a:rPr lang="en-US" dirty="0"/>
              <a:t>Practice Point 10.2.3.2.6: If MPAA and azathioprine cannot be used for maintenance, CNIs or mizoribine or leflunomide can be considered.</a:t>
            </a:r>
          </a:p>
          <a:p>
            <a:pPr marL="0" lvl="0" indent="0">
              <a:lnSpc>
                <a:spcPct val="100000"/>
              </a:lnSpc>
              <a:spcBef>
                <a:spcPts val="0"/>
              </a:spcBef>
              <a:buNone/>
            </a:pPr>
            <a:endParaRPr lang="en-US" dirty="0"/>
          </a:p>
        </p:txBody>
      </p:sp>
      <p:pic>
        <p:nvPicPr>
          <p:cNvPr id="6" name="Picture 5" descr="A close-up of a blue and black text&#10;&#10;Description automatically generated">
            <a:extLst>
              <a:ext uri="{FF2B5EF4-FFF2-40B4-BE49-F238E27FC236}">
                <a16:creationId xmlns:a16="http://schemas.microsoft.com/office/drawing/2014/main" id="{0F597637-38F4-7CDD-7B56-E79B34A9E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998" y="3671504"/>
            <a:ext cx="9872531" cy="3186496"/>
          </a:xfrm>
          <a:prstGeom prst="rect">
            <a:avLst/>
          </a:prstGeom>
        </p:spPr>
      </p:pic>
    </p:spTree>
    <p:extLst>
      <p:ext uri="{BB962C8B-B14F-4D97-AF65-F5344CB8AC3E}">
        <p14:creationId xmlns:p14="http://schemas.microsoft.com/office/powerpoint/2010/main" val="3232441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48496"/>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V LN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36377"/>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10.2.4.1: A suggested approach to the management of patients with pure Class V LN is described in the figure.</a:t>
            </a:r>
          </a:p>
        </p:txBody>
      </p:sp>
      <p:pic>
        <p:nvPicPr>
          <p:cNvPr id="6" name="Picture 5" descr="A diagram of a disease&#10;&#10;Description automatically generated">
            <a:extLst>
              <a:ext uri="{FF2B5EF4-FFF2-40B4-BE49-F238E27FC236}">
                <a16:creationId xmlns:a16="http://schemas.microsoft.com/office/drawing/2014/main" id="{69C4E58E-03E8-3C1E-FD50-59F558770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020" y="1904061"/>
            <a:ext cx="8099960" cy="4667929"/>
          </a:xfrm>
          <a:prstGeom prst="rect">
            <a:avLst/>
          </a:prstGeom>
        </p:spPr>
      </p:pic>
    </p:spTree>
    <p:extLst>
      <p:ext uri="{BB962C8B-B14F-4D97-AF65-F5344CB8AC3E}">
        <p14:creationId xmlns:p14="http://schemas.microsoft.com/office/powerpoint/2010/main" val="3615368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4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Response and Relapse Considerations: Assessing Treatment Response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10.2.5.1.1: Definitions of response to therapy in LN used in clinical trials are provided in the figure.</a:t>
            </a:r>
          </a:p>
        </p:txBody>
      </p:sp>
      <p:pic>
        <p:nvPicPr>
          <p:cNvPr id="6" name="Picture 5" descr="A screenshot of a medical information&#10;&#10;Description automatically generated">
            <a:extLst>
              <a:ext uri="{FF2B5EF4-FFF2-40B4-BE49-F238E27FC236}">
                <a16:creationId xmlns:a16="http://schemas.microsoft.com/office/drawing/2014/main" id="{55591B9B-564E-AB28-5402-B5DC07660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988" y="2333256"/>
            <a:ext cx="8470024" cy="4524744"/>
          </a:xfrm>
          <a:prstGeom prst="rect">
            <a:avLst/>
          </a:prstGeom>
        </p:spPr>
      </p:pic>
    </p:spTree>
    <p:extLst>
      <p:ext uri="{BB962C8B-B14F-4D97-AF65-F5344CB8AC3E}">
        <p14:creationId xmlns:p14="http://schemas.microsoft.com/office/powerpoint/2010/main" val="1156890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093" y="266142"/>
            <a:ext cx="12400532"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Response and Relapse Considerations: Management of Unsatisfactory Response to Treatment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10.2.5.2.1: An algorithmic approach to patients whose response to therapy is deemed unsatisfactory is provided in the figure.</a:t>
            </a:r>
          </a:p>
        </p:txBody>
      </p:sp>
      <p:pic>
        <p:nvPicPr>
          <p:cNvPr id="6" name="Picture 5" descr="A close-up of a list of medical information&#10;&#10;Description automatically generated">
            <a:extLst>
              <a:ext uri="{FF2B5EF4-FFF2-40B4-BE49-F238E27FC236}">
                <a16:creationId xmlns:a16="http://schemas.microsoft.com/office/drawing/2014/main" id="{4C658CBD-9F91-C8A2-CEE0-8D4CBA1D7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660" y="2396548"/>
            <a:ext cx="8252680" cy="4242212"/>
          </a:xfrm>
          <a:prstGeom prst="rect">
            <a:avLst/>
          </a:prstGeom>
        </p:spPr>
      </p:pic>
    </p:spTree>
    <p:extLst>
      <p:ext uri="{BB962C8B-B14F-4D97-AF65-F5344CB8AC3E}">
        <p14:creationId xmlns:p14="http://schemas.microsoft.com/office/powerpoint/2010/main" val="620265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42"/>
            <a:ext cx="11582402"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Response and Relapse Considerations: Treatment of Relapse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10.2.5.3.1: After a complete or partial remission has been achieved, LN relapse should be treated with the same initial therapy used to achieve the original response, or an alternative recommended therapy.</a:t>
            </a:r>
          </a:p>
        </p:txBody>
      </p:sp>
    </p:spTree>
    <p:extLst>
      <p:ext uri="{BB962C8B-B14F-4D97-AF65-F5344CB8AC3E}">
        <p14:creationId xmlns:p14="http://schemas.microsoft.com/office/powerpoint/2010/main" val="2564148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medical procedure&#10;&#10;Description automatically generated">
            <a:extLst>
              <a:ext uri="{FF2B5EF4-FFF2-40B4-BE49-F238E27FC236}">
                <a16:creationId xmlns:a16="http://schemas.microsoft.com/office/drawing/2014/main" id="{D2D973D2-69C3-5071-9C1C-6673E715E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113" y="835487"/>
            <a:ext cx="5899053" cy="6022513"/>
          </a:xfrm>
          <a:prstGeom prst="rect">
            <a:avLst/>
          </a:prstGeom>
        </p:spPr>
      </p:pic>
      <p:sp>
        <p:nvSpPr>
          <p:cNvPr id="2" name="Title 1"/>
          <p:cNvSpPr>
            <a:spLocks noGrp="1"/>
          </p:cNvSpPr>
          <p:nvPr>
            <p:ph type="ctrTitle"/>
          </p:nvPr>
        </p:nvSpPr>
        <p:spPr>
          <a:xfrm>
            <a:off x="304799" y="266142"/>
            <a:ext cx="11582402"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LN and Thrombotic Microangiopathy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36970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10.3.1.1: Patients with LN and thrombotic microangiopathy (TMA) should be managed according to the underlying etiology of TMA, as shown in the figure.</a:t>
            </a:r>
          </a:p>
        </p:txBody>
      </p:sp>
    </p:spTree>
    <p:extLst>
      <p:ext uri="{BB962C8B-B14F-4D97-AF65-F5344CB8AC3E}">
        <p14:creationId xmlns:p14="http://schemas.microsoft.com/office/powerpoint/2010/main" val="132676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Introduction</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52106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8077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Pregnancy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6865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10.3.2.1: Patients with active LN should be counseled to avoid pregnancy while the disease is active or when treatment with potentially teratogenic drugs is ongoing, and for ≥6 months after LN becomes inactive.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10.3.2.2: To reduce the risk of pregnancy complications, hydroxychloroquine should be continued during pregnancy, and low-dose aspirin should be started before 16 weeks of gestation.</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10.3.2.3: Glucocorticoids, hydroxychloroquine, azathioprine, tacrolimus, and cyclosporine are considered safe immunosuppressive treatments during pregnancy.</a:t>
            </a:r>
          </a:p>
        </p:txBody>
      </p:sp>
    </p:spTree>
    <p:extLst>
      <p:ext uri="{BB962C8B-B14F-4D97-AF65-F5344CB8AC3E}">
        <p14:creationId xmlns:p14="http://schemas.microsoft.com/office/powerpoint/2010/main" val="2101175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1381"/>
            <a:ext cx="11582402"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Treatment of LN in Children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5480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10.3.3.1: Treat pediatric patients with LN using immunosuppression regimens similar to those used in adults, but consider issues relevant to this population,</a:t>
            </a:r>
          </a:p>
          <a:p>
            <a:pPr marL="0" lvl="0" indent="0">
              <a:lnSpc>
                <a:spcPct val="100000"/>
              </a:lnSpc>
              <a:spcBef>
                <a:spcPts val="0"/>
              </a:spcBef>
              <a:buNone/>
            </a:pPr>
            <a:r>
              <a:rPr lang="en-US" dirty="0"/>
              <a:t>such as dose adjustment, growth, fertility, and psychosocial factors, when devising the therapy plan.</a:t>
            </a:r>
          </a:p>
        </p:txBody>
      </p:sp>
    </p:spTree>
    <p:extLst>
      <p:ext uri="{BB962C8B-B14F-4D97-AF65-F5344CB8AC3E}">
        <p14:creationId xmlns:p14="http://schemas.microsoft.com/office/powerpoint/2010/main" val="3885930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898"/>
            <a:ext cx="11582402"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Management of LN in Kidney Failure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5444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10.3.4.1: Patients with LN who develop kidney failure may be treated with hemodialysis, peritoneal dialysis, or kidney transplantation; and kidney transplantation</a:t>
            </a:r>
          </a:p>
          <a:p>
            <a:pPr marL="0" lvl="0" indent="0">
              <a:lnSpc>
                <a:spcPct val="100000"/>
              </a:lnSpc>
              <a:spcBef>
                <a:spcPts val="0"/>
              </a:spcBef>
              <a:buNone/>
            </a:pPr>
            <a:r>
              <a:rPr lang="en-US" dirty="0"/>
              <a:t>is preferred to long-term dialysis.</a:t>
            </a:r>
          </a:p>
        </p:txBody>
      </p:sp>
    </p:spTree>
    <p:extLst>
      <p:ext uri="{BB962C8B-B14F-4D97-AF65-F5344CB8AC3E}">
        <p14:creationId xmlns:p14="http://schemas.microsoft.com/office/powerpoint/2010/main" val="2406945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222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Research Recommendations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60105"/>
            <a:ext cx="11425646" cy="690562"/>
          </a:xfrm>
          <a:prstGeom prst="rect">
            <a:avLst/>
          </a:prstGeom>
        </p:spPr>
        <p:txBody>
          <a:bodyPr/>
          <a:lstStyle>
            <a:lvl1pPr>
              <a:defRPr lang="en-GB" sz="2400" dirty="0">
                <a:solidFill>
                  <a:schemeClr val="tx2"/>
                </a:solidFill>
                <a:latin typeface="Calibri"/>
                <a:cs typeface="Calibri"/>
              </a:defRPr>
            </a:lvl1pPr>
          </a:lstStyle>
          <a:p>
            <a:pPr algn="l"/>
            <a:r>
              <a:rPr lang="en-US" b="0" i="0" u="none" strike="noStrike" baseline="0" dirty="0">
                <a:latin typeface="AdvOT77db9845"/>
              </a:rPr>
              <a:t>Identify and validate biomarkers of kidney histology that can be used to follow the tissue response to treatment in real-time to help in managing immunosuppression.</a:t>
            </a:r>
          </a:p>
          <a:p>
            <a:pPr algn="l"/>
            <a:r>
              <a:rPr lang="en-US" b="0" i="0" u="none" strike="noStrike" baseline="0" dirty="0">
                <a:latin typeface="AdvOT77db9845"/>
              </a:rPr>
              <a:t>Identify and validate biomarkers of impending LN </a:t>
            </a:r>
            <a:r>
              <a:rPr lang="en-US" b="0" i="0" u="none" strike="noStrike" baseline="0" dirty="0">
                <a:latin typeface="AdvOT77db9845+fb"/>
              </a:rPr>
              <a:t>fl</a:t>
            </a:r>
            <a:r>
              <a:rPr lang="en-US" b="0" i="0" u="none" strike="noStrike" baseline="0" dirty="0">
                <a:latin typeface="AdvOT77db9845"/>
              </a:rPr>
              <a:t>are that can be used to decide if preemptive immunosuppressive therapy is indicated.</a:t>
            </a:r>
          </a:p>
          <a:p>
            <a:pPr algn="l"/>
            <a:r>
              <a:rPr lang="en-US" b="0" i="0" u="none" strike="noStrike" baseline="0" dirty="0">
                <a:latin typeface="AdvOT77db9845"/>
              </a:rPr>
              <a:t>Classify LN on the basis of molecular pathogenesis and histology as opposed to histology alone. This classi</a:t>
            </a:r>
            <a:r>
              <a:rPr lang="en-US" b="0" i="0" u="none" strike="noStrike" baseline="0" dirty="0">
                <a:latin typeface="AdvOT77db9845+fb"/>
              </a:rPr>
              <a:t>fi</a:t>
            </a:r>
            <a:r>
              <a:rPr lang="en-US" b="0" i="0" u="none" strike="noStrike" baseline="0" dirty="0">
                <a:latin typeface="AdvOT77db9845"/>
              </a:rPr>
              <a:t>cation ideally could be used in conjunction with novel, targeted therapies for LN to select the most appropriate treatment, including biologic medications targeting speci</a:t>
            </a:r>
            <a:r>
              <a:rPr lang="en-US" b="0" i="0" u="none" strike="noStrike" baseline="0" dirty="0">
                <a:latin typeface="AdvOT77db9845+fb"/>
              </a:rPr>
              <a:t>fi</a:t>
            </a:r>
            <a:r>
              <a:rPr lang="en-US" b="0" i="0" u="none" strike="noStrike" baseline="0" dirty="0">
                <a:latin typeface="AdvOT77db9845"/>
              </a:rPr>
              <a:t>c pathogenic pathways.</a:t>
            </a:r>
          </a:p>
          <a:p>
            <a:pPr algn="l"/>
            <a:r>
              <a:rPr lang="en-US" b="0" i="0" u="none" strike="noStrike" baseline="0" dirty="0">
                <a:latin typeface="AdvOT77db9845"/>
              </a:rPr>
              <a:t>Establish renal response criteria that re</a:t>
            </a:r>
            <a:r>
              <a:rPr lang="en-US" b="0" i="0" u="none" strike="noStrike" baseline="0" dirty="0">
                <a:latin typeface="AdvOT77db9845+fb"/>
              </a:rPr>
              <a:t>fl</a:t>
            </a:r>
            <a:r>
              <a:rPr lang="en-US" b="0" i="0" u="none" strike="noStrike" baseline="0" dirty="0">
                <a:latin typeface="AdvOT77db9845"/>
              </a:rPr>
              <a:t>ect resolution of disease activity at the tissue level and are also predictive of long-term kidney survival and patient survival without need of kidney replacement therapy.</a:t>
            </a:r>
          </a:p>
          <a:p>
            <a:pPr algn="l"/>
            <a:r>
              <a:rPr lang="en-US" b="0" i="0" u="none" strike="noStrike" baseline="0" dirty="0">
                <a:latin typeface="AdvOT77db9845"/>
              </a:rPr>
              <a:t>Establish criteria for duration of maintenance immunosuppression and the safe withdrawal of therapy.</a:t>
            </a:r>
          </a:p>
        </p:txBody>
      </p:sp>
    </p:spTree>
    <p:extLst>
      <p:ext uri="{BB962C8B-B14F-4D97-AF65-F5344CB8AC3E}">
        <p14:creationId xmlns:p14="http://schemas.microsoft.com/office/powerpoint/2010/main" val="1211167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222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Research Recommendations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60105"/>
            <a:ext cx="11425646" cy="690562"/>
          </a:xfrm>
          <a:prstGeom prst="rect">
            <a:avLst/>
          </a:prstGeom>
        </p:spPr>
        <p:txBody>
          <a:bodyPr/>
          <a:lstStyle>
            <a:lvl1pPr>
              <a:defRPr lang="en-GB" sz="2400" dirty="0">
                <a:solidFill>
                  <a:schemeClr val="tx2"/>
                </a:solidFill>
                <a:latin typeface="Calibri"/>
                <a:cs typeface="Calibri"/>
              </a:defRPr>
            </a:lvl1pPr>
          </a:lstStyle>
          <a:p>
            <a:pPr algn="l"/>
            <a:r>
              <a:rPr lang="en-US" b="0" i="0" u="none" strike="noStrike" baseline="0" dirty="0">
                <a:latin typeface="AdvOT77db9845"/>
              </a:rPr>
              <a:t>RCTs are needed to test the following questions:</a:t>
            </a:r>
          </a:p>
          <a:p>
            <a:pPr marL="801688" indent="-173038" algn="l"/>
            <a:r>
              <a:rPr lang="en-US" sz="2300" b="0" i="0" u="none" strike="noStrike" baseline="0" dirty="0">
                <a:latin typeface="AdvOT77db9845"/>
              </a:rPr>
              <a:t>What is the optimal therapy for patients with severe Class III/IV LN (i.e., patients presenting with severe acute kidney disease and/or markedly abnormal SCr level or eGFR) who have been excluded from the majority of clinical trials to date?</a:t>
            </a:r>
          </a:p>
          <a:p>
            <a:pPr marL="801688" indent="-173038" algn="l"/>
            <a:r>
              <a:rPr lang="en-US" sz="2300" b="0" i="0" u="none" strike="noStrike" baseline="0" dirty="0">
                <a:latin typeface="AdvOT77db9845"/>
              </a:rPr>
              <a:t>What is the optimal therapy for pure Class V LN?</a:t>
            </a:r>
          </a:p>
          <a:p>
            <a:pPr marL="801688" indent="-173038" algn="l"/>
            <a:r>
              <a:rPr lang="en-US" sz="2300" b="0" i="0" u="none" strike="noStrike" baseline="0" dirty="0">
                <a:latin typeface="AdvOT77db9845"/>
              </a:rPr>
              <a:t>Do antimalarials improve the responsiveness of LN to treatment and/or help maintain disease quiescence and prevent </a:t>
            </a:r>
            <a:r>
              <a:rPr lang="en-US" sz="2300" b="0" i="0" u="none" strike="noStrike" baseline="0" dirty="0">
                <a:latin typeface="AdvOT77db9845+fb"/>
              </a:rPr>
              <a:t>fl</a:t>
            </a:r>
            <a:r>
              <a:rPr lang="en-US" sz="2300" b="0" i="0" u="none" strike="noStrike" baseline="0" dirty="0">
                <a:latin typeface="AdvOT77db9845"/>
              </a:rPr>
              <a:t>ares?</a:t>
            </a:r>
          </a:p>
          <a:p>
            <a:pPr marL="801688" indent="-173038" algn="l"/>
            <a:r>
              <a:rPr lang="en-US" sz="2300" b="0" i="0" u="none" strike="noStrike" baseline="0" dirty="0">
                <a:latin typeface="AdvOT77db9845"/>
              </a:rPr>
              <a:t>Is there a role for complement inhibition in the management of LN?</a:t>
            </a:r>
          </a:p>
          <a:p>
            <a:pPr marL="801688" indent="-173038" algn="l"/>
            <a:r>
              <a:rPr lang="en-US" sz="2300" b="0" i="0" u="none" strike="noStrike" baseline="0" dirty="0">
                <a:latin typeface="AdvOT77db9845"/>
              </a:rPr>
              <a:t>What are the optimal or prioritized therapies for childhood LN?</a:t>
            </a:r>
          </a:p>
          <a:p>
            <a:pPr marL="801688" indent="-173038" algn="l"/>
            <a:r>
              <a:rPr lang="en-US" sz="2300" b="0" i="0" u="none" strike="noStrike" baseline="0" dirty="0">
                <a:latin typeface="AdvOT77db9845"/>
              </a:rPr>
              <a:t>What are the ef</a:t>
            </a:r>
            <a:r>
              <a:rPr lang="en-US" sz="2300" b="0" i="0" u="none" strike="noStrike" baseline="0" dirty="0">
                <a:latin typeface="AdvOT77db9845+fb"/>
              </a:rPr>
              <a:t>fi</a:t>
            </a:r>
            <a:r>
              <a:rPr lang="en-US" sz="2300" b="0" i="0" u="none" strike="noStrike" baseline="0" dirty="0">
                <a:latin typeface="AdvOT77db9845"/>
              </a:rPr>
              <a:t>cacy and safety pro</a:t>
            </a:r>
            <a:r>
              <a:rPr lang="en-US" sz="2300" b="0" i="0" u="none" strike="noStrike" baseline="0" dirty="0">
                <a:latin typeface="AdvOT77db9845+fb"/>
              </a:rPr>
              <a:t>fi</a:t>
            </a:r>
            <a:r>
              <a:rPr lang="en-US" sz="2300" b="0" i="0" u="none" strike="noStrike" baseline="0" dirty="0">
                <a:latin typeface="AdvOT77db9845"/>
              </a:rPr>
              <a:t>les of CNIs, including the optimal drug exposure when used as initial or maintenance treatment of LN? What are the long-term implications of such treatment?</a:t>
            </a:r>
          </a:p>
          <a:p>
            <a:pPr marL="801688" indent="-173038" algn="l"/>
            <a:r>
              <a:rPr lang="en-US" sz="2300" b="0" i="0" u="none" strike="noStrike" baseline="0" dirty="0">
                <a:latin typeface="AdvOT77db9845"/>
              </a:rPr>
              <a:t>What are the optimal glucocorticoid-reduction protocols for LN management?</a:t>
            </a:r>
          </a:p>
          <a:p>
            <a:pPr marL="801688" indent="-173038" algn="l"/>
            <a:r>
              <a:rPr lang="en-US" sz="2300" b="0" i="0" u="none" strike="noStrike" baseline="0" dirty="0">
                <a:latin typeface="AdvOT77db9845"/>
              </a:rPr>
              <a:t>What is the effect on the incidence of disease relapses from B-cell</a:t>
            </a:r>
            <a:r>
              <a:rPr lang="en-US" sz="2300" b="0" i="0" u="none" strike="noStrike" baseline="0" dirty="0">
                <a:latin typeface="AdvOT77db9845+20"/>
              </a:rPr>
              <a:t>–</a:t>
            </a:r>
            <a:r>
              <a:rPr lang="en-US" sz="2300" b="0" i="0" u="none" strike="noStrike" baseline="0" dirty="0">
                <a:latin typeface="AdvOT77db9845"/>
              </a:rPr>
              <a:t>directed therapies initiated during the maintenance phase?</a:t>
            </a:r>
            <a:endParaRPr lang="en-US" sz="2300" dirty="0"/>
          </a:p>
        </p:txBody>
      </p:sp>
    </p:spTree>
    <p:extLst>
      <p:ext uri="{BB962C8B-B14F-4D97-AF65-F5344CB8AC3E}">
        <p14:creationId xmlns:p14="http://schemas.microsoft.com/office/powerpoint/2010/main" val="1307699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Acknowledgments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83489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A9CD-F4E1-4943-B70F-246DA0F6C149}"/>
              </a:ext>
            </a:extLst>
          </p:cNvPr>
          <p:cNvSpPr>
            <a:spLocks noGrp="1"/>
          </p:cNvSpPr>
          <p:nvPr>
            <p:ph type="ctrTitle"/>
          </p:nvPr>
        </p:nvSpPr>
        <p:spPr>
          <a:xfrm>
            <a:off x="304800" y="377040"/>
            <a:ext cx="11090676" cy="701731"/>
          </a:xfrm>
        </p:spPr>
        <p:txBody>
          <a:bodyPr/>
          <a:lstStyle/>
          <a:p>
            <a:r>
              <a:rPr lang="en-US" dirty="0">
                <a:solidFill>
                  <a:srgbClr val="004990"/>
                </a:solidFill>
              </a:rPr>
              <a:t>Acknowledgments</a:t>
            </a:r>
          </a:p>
        </p:txBody>
      </p:sp>
      <p:sp>
        <p:nvSpPr>
          <p:cNvPr id="3" name="Subtitle 2">
            <a:extLst>
              <a:ext uri="{FF2B5EF4-FFF2-40B4-BE49-F238E27FC236}">
                <a16:creationId xmlns:a16="http://schemas.microsoft.com/office/drawing/2014/main" id="{249704F7-190C-4AC4-AA5C-D7C9F00E71DF}"/>
              </a:ext>
            </a:extLst>
          </p:cNvPr>
          <p:cNvSpPr>
            <a:spLocks noGrp="1"/>
          </p:cNvSpPr>
          <p:nvPr>
            <p:ph type="subTitle" idx="1"/>
          </p:nvPr>
        </p:nvSpPr>
        <p:spPr>
          <a:xfrm>
            <a:off x="304800" y="1350143"/>
            <a:ext cx="11090676" cy="690562"/>
          </a:xfrm>
        </p:spPr>
        <p:txBody>
          <a:bodyPr/>
          <a:lstStyle/>
          <a:p>
            <a:pPr marL="0" indent="0">
              <a:buNone/>
            </a:pPr>
            <a:r>
              <a:rPr lang="en-US" sz="2800" dirty="0"/>
              <a:t>KDIGO gratefully acknowledges our Knowledge Translation Lead, Edgar V. Lerma, MD, FACP, FASN, FAHA, FASH, FNLA, FNKF, FASDIN, FCRS, FPSN (Hon) for his time and expertise in creating the speaker's notes in this Speaker's Guide. </a:t>
            </a:r>
          </a:p>
          <a:p>
            <a:pPr marL="0" indent="0">
              <a:buNone/>
            </a:pPr>
            <a:endParaRPr lang="en-US" sz="2800" dirty="0"/>
          </a:p>
          <a:p>
            <a:pPr marL="0" indent="0">
              <a:buNone/>
            </a:pPr>
            <a:r>
              <a:rPr lang="en-US" sz="2800" dirty="0"/>
              <a:t>KDIGO also gratefully acknowledges Guideline Co-Chairs, Brad Rovin, MD (United States), and Jürgen Floege, MD (Germany), and the Guideline Work Group for their dedication, time, and insights in authoring the Glomerular Diseases Guideline. </a:t>
            </a:r>
          </a:p>
          <a:p>
            <a:pPr marL="0" indent="0">
              <a:buNone/>
            </a:pPr>
            <a:endParaRPr lang="en-US" sz="2800" dirty="0"/>
          </a:p>
        </p:txBody>
      </p:sp>
    </p:spTree>
    <p:extLst>
      <p:ext uri="{BB962C8B-B14F-4D97-AF65-F5344CB8AC3E}">
        <p14:creationId xmlns:p14="http://schemas.microsoft.com/office/powerpoint/2010/main" val="3772377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ECF7-0AAE-9243-A6A2-C5D2E179D323}"/>
              </a:ext>
            </a:extLst>
          </p:cNvPr>
          <p:cNvSpPr>
            <a:spLocks noGrp="1"/>
          </p:cNvSpPr>
          <p:nvPr>
            <p:ph type="ctrTitle"/>
          </p:nvPr>
        </p:nvSpPr>
        <p:spPr>
          <a:xfrm>
            <a:off x="304800" y="377040"/>
            <a:ext cx="11090676" cy="701731"/>
          </a:xfrm>
        </p:spPr>
        <p:txBody>
          <a:bodyPr/>
          <a:lstStyle/>
          <a:p>
            <a:r>
              <a:rPr lang="en-US" dirty="0">
                <a:solidFill>
                  <a:srgbClr val="004990"/>
                </a:solidFill>
              </a:rPr>
              <a:t>Notes</a:t>
            </a:r>
          </a:p>
        </p:txBody>
      </p:sp>
      <p:sp>
        <p:nvSpPr>
          <p:cNvPr id="3" name="Subtitle 2">
            <a:extLst>
              <a:ext uri="{FF2B5EF4-FFF2-40B4-BE49-F238E27FC236}">
                <a16:creationId xmlns:a16="http://schemas.microsoft.com/office/drawing/2014/main" id="{A21F50FC-A402-5444-BCDB-6BA366140617}"/>
              </a:ext>
            </a:extLst>
          </p:cNvPr>
          <p:cNvSpPr>
            <a:spLocks noGrp="1"/>
          </p:cNvSpPr>
          <p:nvPr>
            <p:ph type="subTitle" idx="1"/>
          </p:nvPr>
        </p:nvSpPr>
        <p:spPr>
          <a:xfrm>
            <a:off x="30480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Use the subsequent slides to tailor individual presentations </a:t>
            </a:r>
          </a:p>
        </p:txBody>
      </p:sp>
    </p:spTree>
    <p:extLst>
      <p:ext uri="{BB962C8B-B14F-4D97-AF65-F5344CB8AC3E}">
        <p14:creationId xmlns:p14="http://schemas.microsoft.com/office/powerpoint/2010/main" val="807280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Questions?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57145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Sample Header</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24174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Bullet 1</a:t>
            </a:r>
          </a:p>
          <a:p>
            <a:pPr marL="342900" lvl="0" indent="-342900">
              <a:lnSpc>
                <a:spcPct val="100000"/>
              </a:lnSpc>
              <a:spcBef>
                <a:spcPts val="0"/>
              </a:spcBef>
            </a:pPr>
            <a:endParaRPr lang="en-GB" sz="1800" dirty="0">
              <a:solidFill>
                <a:srgbClr val="004990"/>
              </a:solidFill>
            </a:endParaRPr>
          </a:p>
          <a:p>
            <a:pPr marL="342900" lvl="0" indent="-342900">
              <a:lnSpc>
                <a:spcPct val="100000"/>
              </a:lnSpc>
              <a:spcBef>
                <a:spcPts val="0"/>
              </a:spcBef>
            </a:pPr>
            <a:r>
              <a:rPr lang="en-GB" sz="2800" dirty="0">
                <a:solidFill>
                  <a:srgbClr val="004990"/>
                </a:solidFill>
              </a:rPr>
              <a:t>Bullet 2</a:t>
            </a:r>
          </a:p>
          <a:p>
            <a:pPr lvl="1"/>
            <a:r>
              <a:rPr lang="en-US" sz="2200" dirty="0">
                <a:solidFill>
                  <a:srgbClr val="004990"/>
                </a:solidFill>
                <a:effectLst/>
                <a:latin typeface="Calibri" panose="020F0502020204030204" pitchFamily="34" charset="0"/>
                <a:cs typeface="Calibri" panose="020F0502020204030204" pitchFamily="34" charset="0"/>
              </a:rPr>
              <a:t>Sub-bullet</a:t>
            </a:r>
            <a:endParaRPr lang="en-GB" sz="2200" dirty="0">
              <a:solidFill>
                <a:srgbClr val="004990"/>
              </a:solidFill>
            </a:endParaRPr>
          </a:p>
        </p:txBody>
      </p:sp>
    </p:spTree>
    <p:extLst>
      <p:ext uri="{BB962C8B-B14F-4D97-AF65-F5344CB8AC3E}">
        <p14:creationId xmlns:p14="http://schemas.microsoft.com/office/powerpoint/2010/main" val="223540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txBox="1"/>
          <p:nvPr/>
        </p:nvSpPr>
        <p:spPr>
          <a:xfrm>
            <a:off x="270932" y="1037614"/>
            <a:ext cx="11142133" cy="555510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Guidelines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KDIGO’s core mission. KDIGO is the only organization developing global guidelines in nephrology.</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0" marR="0" lvl="0" indent="0" algn="l" rtl="0">
              <a:lnSpc>
                <a:spcPct val="110000"/>
              </a:lnSpc>
              <a:spcBef>
                <a:spcPts val="0"/>
              </a:spcBef>
              <a:spcAft>
                <a:spcPts val="0"/>
              </a:spcAft>
              <a:buClr>
                <a:srgbClr val="004990"/>
              </a:buClr>
              <a:buSzPts val="1900"/>
              <a:buFont typeface="Calibri"/>
              <a:buNone/>
            </a:pP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Controversies Conferences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International conferences that examine significant topics in nephrology and related disciplines that are not fully resolved. Results in a published paper, usually in </a:t>
            </a:r>
            <a:r>
              <a:rPr lang="en-US" sz="1900" b="0" i="1"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Kidney International</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 Often, a Controversies Conference will prompt development of a guideline or a guideline update.</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0" marR="0" lvl="0" indent="0" algn="l" rtl="0">
              <a:lnSpc>
                <a:spcPct val="110000"/>
              </a:lnSpc>
              <a:spcBef>
                <a:spcPts val="0"/>
              </a:spcBef>
              <a:spcAft>
                <a:spcPts val="0"/>
              </a:spcAft>
              <a:buClr>
                <a:srgbClr val="004990"/>
              </a:buClr>
              <a:buSzPts val="1900"/>
              <a:buFont typeface="Calibri"/>
              <a:buNone/>
            </a:pP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Implementation Activities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Dissemination and </a:t>
            </a:r>
            <a:r>
              <a:rPr lang="en-US" sz="1900"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mplementation of KDIGO guidelines </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Controversies Conference reports and observations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Live Clinical Practice conferences – usually with a nephrology society to bring global KDIGO’s work to local audiences, using case studies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Implementation Summits bring local experts together to discuss local or regional barriers and opportunities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Core Implementation Kits – educational materials including Speaker’s Guides, </a:t>
            </a:r>
            <a:r>
              <a:rPr lang="en-US" sz="1900"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Key Takeaways, </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Reference Tools, and Case Studies to assist with implementation of all KDIGO publications </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p:txBody>
      </p:sp>
      <p:sp>
        <p:nvSpPr>
          <p:cNvPr id="89" name="Google Shape;89;p14"/>
          <p:cNvSpPr txBox="1"/>
          <p:nvPr/>
        </p:nvSpPr>
        <p:spPr>
          <a:xfrm>
            <a:off x="270932" y="267215"/>
            <a:ext cx="10566400" cy="76944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C62A9"/>
              </a:buClr>
              <a:buSzPts val="4400"/>
              <a:buFont typeface="Calibri"/>
              <a:buNone/>
            </a:pPr>
            <a:r>
              <a:rPr lang="en-US" sz="4400" b="0" i="0" u="none" strike="noStrike" cap="small"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KDIGO Programs</a:t>
            </a:r>
            <a:endParaRPr sz="14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803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295564" y="267890"/>
            <a:ext cx="11353800" cy="12631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b="0" cap="small" dirty="0">
                <a:solidFill>
                  <a:srgbClr val="004990"/>
                </a:solidFill>
                <a:latin typeface="Calibri" panose="020F0502020204030204" pitchFamily="34" charset="0"/>
                <a:cs typeface="Calibri" panose="020F0502020204030204" pitchFamily="34" charset="0"/>
                <a:sym typeface="Calibri"/>
              </a:rPr>
              <a:t>KDIGO Controversies Conference</a:t>
            </a:r>
            <a:r>
              <a:rPr lang="en-US" cap="small" dirty="0">
                <a:solidFill>
                  <a:srgbClr val="004990"/>
                </a:solidFill>
                <a:latin typeface="Calibri" panose="020F0502020204030204" pitchFamily="34" charset="0"/>
                <a:cs typeface="Calibri" panose="020F0502020204030204" pitchFamily="34" charset="0"/>
                <a:sym typeface="Calibri"/>
              </a:rPr>
              <a:t> on Glomerular Diseases</a:t>
            </a:r>
            <a:endParaRPr dirty="0">
              <a:solidFill>
                <a:srgbClr val="004990"/>
              </a:solidFill>
              <a:latin typeface="Calibri" panose="020F0502020204030204" pitchFamily="34" charset="0"/>
              <a:cs typeface="Calibri" panose="020F0502020204030204" pitchFamily="34" charset="0"/>
            </a:endParaRPr>
          </a:p>
        </p:txBody>
      </p:sp>
      <p:sp>
        <p:nvSpPr>
          <p:cNvPr id="95" name="Google Shape;95;p15"/>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sp>
        <p:nvSpPr>
          <p:cNvPr id="96" name="Google Shape;96;p15"/>
          <p:cNvSpPr txBox="1"/>
          <p:nvPr/>
        </p:nvSpPr>
        <p:spPr>
          <a:xfrm>
            <a:off x="226099" y="1438261"/>
            <a:ext cx="6468862" cy="488843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November 2017 (Singapore)</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342900" marR="0" lvl="0" indent="-228600" algn="l" rtl="0">
              <a:lnSpc>
                <a:spcPct val="100000"/>
              </a:lnSpc>
              <a:spcBef>
                <a:spcPts val="0"/>
              </a:spcBef>
              <a:spcAft>
                <a:spcPts val="0"/>
              </a:spcAft>
              <a:buClr>
                <a:schemeClr val="dk2"/>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Topics:</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Calibri" panose="020F0502020204030204" pitchFamily="34" charset="0"/>
                <a:ea typeface="Arial"/>
                <a:cs typeface="Calibri" panose="020F0502020204030204" pitchFamily="34" charset="0"/>
                <a:sym typeface="Calibri"/>
              </a:rPr>
              <a:t>General principles, Nephrotic syndrome, Membranoproliferative GN (MPGN), C3 glomerulonephritis (C3GN)</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IgA Nephropathy</a:t>
            </a: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Membranous GN</a:t>
            </a: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Calibri" panose="020F0502020204030204" pitchFamily="34" charset="0"/>
                <a:ea typeface="Arial"/>
                <a:cs typeface="Calibri" panose="020F0502020204030204" pitchFamily="34" charset="0"/>
                <a:sym typeface="Calibri"/>
              </a:rPr>
              <a:t>Minimal change disease (MCD) and Focal Segmental Glomerulosclerosis (FSGS)</a:t>
            </a:r>
            <a:endParaRPr lang="en-US"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Lupus nephritis (LN) and ANCA vasculitis</a:t>
            </a:r>
            <a:endParaRPr lang="en-US"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228600" algn="l" rtl="0">
              <a:lnSpc>
                <a:spcPct val="100000"/>
              </a:lnSpc>
              <a:spcBef>
                <a:spcPts val="0"/>
              </a:spcBef>
              <a:spcAft>
                <a:spcPts val="0"/>
              </a:spcAft>
              <a:buClr>
                <a:schemeClr val="dk1"/>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Report published in </a:t>
            </a:r>
            <a:r>
              <a:rPr lang="en-US" sz="2400" b="0" i="1" u="none" strike="noStrike" cap="none" dirty="0">
                <a:solidFill>
                  <a:srgbClr val="004990"/>
                </a:solidFill>
                <a:latin typeface="Calibri" panose="020F0502020204030204" pitchFamily="34" charset="0"/>
                <a:ea typeface="Calibri"/>
                <a:cs typeface="Calibri" panose="020F0502020204030204" pitchFamily="34" charset="0"/>
                <a:sym typeface="Calibri"/>
              </a:rPr>
              <a:t>Kidney International </a:t>
            </a: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(2019)</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342900" marR="0" lvl="0" indent="-228600" algn="l" rtl="0">
              <a:lnSpc>
                <a:spcPct val="100000"/>
              </a:lnSpc>
              <a:spcBef>
                <a:spcPts val="0"/>
              </a:spcBef>
              <a:spcAft>
                <a:spcPts val="0"/>
              </a:spcAft>
              <a:buClr>
                <a:schemeClr val="dk2"/>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Led to initiation of the update of </a:t>
            </a:r>
            <a:r>
              <a:rPr lang="en-US" sz="2400" dirty="0">
                <a:solidFill>
                  <a:srgbClr val="004990"/>
                </a:solidFill>
                <a:latin typeface="Calibri" panose="020F0502020204030204" pitchFamily="34" charset="0"/>
                <a:ea typeface="Calibri"/>
                <a:cs typeface="Calibri" panose="020F0502020204030204" pitchFamily="34" charset="0"/>
                <a:sym typeface="Calibri"/>
              </a:rPr>
              <a:t>the </a:t>
            </a: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KDIGO guideline</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5E8EFC67-A71F-4E9B-BA16-FF4993CEB197}"/>
              </a:ext>
            </a:extLst>
          </p:cNvPr>
          <p:cNvPicPr>
            <a:picLocks noChangeAspect="1"/>
          </p:cNvPicPr>
          <p:nvPr/>
        </p:nvPicPr>
        <p:blipFill rotWithShape="1">
          <a:blip r:embed="rId3"/>
          <a:srcRect t="2000" r="5176" b="2679"/>
          <a:stretch/>
        </p:blipFill>
        <p:spPr>
          <a:xfrm>
            <a:off x="6773662" y="929023"/>
            <a:ext cx="3392535" cy="4507662"/>
          </a:xfrm>
          <a:prstGeom prst="rect">
            <a:avLst/>
          </a:prstGeom>
          <a:ln>
            <a:solidFill>
              <a:schemeClr val="tx2"/>
            </a:solidFill>
          </a:ln>
        </p:spPr>
      </p:pic>
      <p:pic>
        <p:nvPicPr>
          <p:cNvPr id="6" name="Picture 5">
            <a:extLst>
              <a:ext uri="{FF2B5EF4-FFF2-40B4-BE49-F238E27FC236}">
                <a16:creationId xmlns:a16="http://schemas.microsoft.com/office/drawing/2014/main" id="{55A2E505-C6E3-4DD9-9CF4-956DC1DFB590}"/>
              </a:ext>
            </a:extLst>
          </p:cNvPr>
          <p:cNvPicPr>
            <a:picLocks noChangeAspect="1"/>
          </p:cNvPicPr>
          <p:nvPr/>
        </p:nvPicPr>
        <p:blipFill rotWithShape="1">
          <a:blip r:embed="rId4"/>
          <a:srcRect l="4260" t="1723" b="2347"/>
          <a:stretch/>
        </p:blipFill>
        <p:spPr>
          <a:xfrm>
            <a:off x="7740075" y="1776916"/>
            <a:ext cx="3648889" cy="4821120"/>
          </a:xfrm>
          <a:prstGeom prst="rect">
            <a:avLst/>
          </a:prstGeom>
          <a:ln>
            <a:solidFill>
              <a:schemeClr val="tx2"/>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44" y="830120"/>
            <a:ext cx="3670852" cy="923330"/>
          </a:xfrm>
          <a:prstGeom prst="rect">
            <a:avLst/>
          </a:prstGeom>
          <a:noFill/>
        </p:spPr>
        <p:txBody>
          <a:bodyPr wrap="square" anchor="b">
            <a:spAutoFit/>
          </a:bodyPr>
          <a:lstStyle/>
          <a:p>
            <a:pPr>
              <a:spcBef>
                <a:spcPts val="0"/>
              </a:spcBef>
            </a:pPr>
            <a:r>
              <a:rPr lang="en-GB" sz="3000" b="0" cap="small" dirty="0">
                <a:solidFill>
                  <a:srgbClr val="004990"/>
                </a:solidFill>
                <a:latin typeface="Calibri"/>
                <a:ea typeface="+mn-ea"/>
                <a:cs typeface="+mn-cs"/>
              </a:rPr>
              <a:t>KDIGO 2012 Guideline: The Beginning</a:t>
            </a:r>
          </a:p>
        </p:txBody>
      </p:sp>
      <p:sp>
        <p:nvSpPr>
          <p:cNvPr id="4" name="Subtitle 2"/>
          <p:cNvSpPr>
            <a:spLocks noGrp="1"/>
          </p:cNvSpPr>
          <p:nvPr>
            <p:ph type="subTitle" idx="1"/>
          </p:nvPr>
        </p:nvSpPr>
        <p:spPr>
          <a:xfrm>
            <a:off x="304800" y="1062888"/>
            <a:ext cx="11582400"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000" dirty="0">
              <a:latin typeface="Calibri"/>
              <a:cs typeface="Calibri"/>
            </a:endParaRP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278" y="1861141"/>
            <a:ext cx="3328995" cy="4375420"/>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4158610" y="830120"/>
            <a:ext cx="3669823" cy="923330"/>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3000" cap="small" dirty="0">
                <a:solidFill>
                  <a:srgbClr val="004990"/>
                </a:solidFill>
                <a:latin typeface="Calibri"/>
                <a:ea typeface="+mn-ea"/>
                <a:cs typeface="+mn-cs"/>
              </a:rPr>
              <a:t>KDIGO 2021 Guideline: The Update</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9000" y="1856151"/>
            <a:ext cx="3291840" cy="4357020"/>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ight Arrow 2"/>
          <p:cNvSpPr/>
          <p:nvPr/>
        </p:nvSpPr>
        <p:spPr>
          <a:xfrm>
            <a:off x="3686187" y="3729383"/>
            <a:ext cx="722814" cy="414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2">
            <a:extLst>
              <a:ext uri="{FF2B5EF4-FFF2-40B4-BE49-F238E27FC236}">
                <a16:creationId xmlns:a16="http://schemas.microsoft.com/office/drawing/2014/main" id="{613B7CE2-7FC5-D3D5-F90F-0C416DCC2B9D}"/>
              </a:ext>
            </a:extLst>
          </p:cNvPr>
          <p:cNvSpPr/>
          <p:nvPr/>
        </p:nvSpPr>
        <p:spPr>
          <a:xfrm>
            <a:off x="7772191" y="3731592"/>
            <a:ext cx="722376" cy="414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CA32897-A2FB-C445-0AC3-CAC666E65A7E}"/>
              </a:ext>
            </a:extLst>
          </p:cNvPr>
          <p:cNvPicPr>
            <a:picLocks noChangeAspect="1"/>
          </p:cNvPicPr>
          <p:nvPr/>
        </p:nvPicPr>
        <p:blipFill>
          <a:blip r:embed="rId4"/>
          <a:stretch>
            <a:fillRect/>
          </a:stretch>
        </p:blipFill>
        <p:spPr>
          <a:xfrm>
            <a:off x="8494568" y="1856151"/>
            <a:ext cx="3291840" cy="4385400"/>
          </a:xfrm>
          <a:prstGeom prst="rect">
            <a:avLst/>
          </a:prstGeom>
          <a:ln>
            <a:solidFill>
              <a:schemeClr val="tx1"/>
            </a:solidFill>
          </a:ln>
        </p:spPr>
      </p:pic>
      <p:sp>
        <p:nvSpPr>
          <p:cNvPr id="9" name="Title 1">
            <a:extLst>
              <a:ext uri="{FF2B5EF4-FFF2-40B4-BE49-F238E27FC236}">
                <a16:creationId xmlns:a16="http://schemas.microsoft.com/office/drawing/2014/main" id="{3D73700D-65DB-3598-786A-A5D09AF06C69}"/>
              </a:ext>
            </a:extLst>
          </p:cNvPr>
          <p:cNvSpPr txBox="1">
            <a:spLocks/>
          </p:cNvSpPr>
          <p:nvPr/>
        </p:nvSpPr>
        <p:spPr>
          <a:xfrm>
            <a:off x="8273587" y="830120"/>
            <a:ext cx="3868717" cy="923330"/>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3000" cap="small" dirty="0">
                <a:solidFill>
                  <a:srgbClr val="004990"/>
                </a:solidFill>
                <a:latin typeface="Calibri"/>
                <a:ea typeface="+mn-ea"/>
                <a:cs typeface="+mn-cs"/>
              </a:rPr>
              <a:t>KDIGO 2024 Guideline: The LN Update</a:t>
            </a:r>
          </a:p>
        </p:txBody>
      </p:sp>
    </p:spTree>
    <p:extLst>
      <p:ext uri="{BB962C8B-B14F-4D97-AF65-F5344CB8AC3E}">
        <p14:creationId xmlns:p14="http://schemas.microsoft.com/office/powerpoint/2010/main" val="306668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Timeline of Guideline for </a:t>
            </a:r>
            <a:r>
              <a:rPr lang="en-GB" cap="small" dirty="0">
                <a:solidFill>
                  <a:srgbClr val="004990"/>
                </a:solidFill>
                <a:latin typeface="Calibri"/>
                <a:ea typeface="+mn-ea"/>
                <a:cs typeface="+mn-cs"/>
              </a:rPr>
              <a:t>Management of LN</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1062888"/>
            <a:ext cx="11582400"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000" dirty="0">
              <a:latin typeface="Calibri"/>
              <a:cs typeface="Calibri"/>
            </a:endParaRP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5" name="Picture 4">
            <a:extLst>
              <a:ext uri="{FF2B5EF4-FFF2-40B4-BE49-F238E27FC236}">
                <a16:creationId xmlns:a16="http://schemas.microsoft.com/office/drawing/2014/main" id="{16654C02-0CC4-4BFB-DC47-69827AB087C6}"/>
              </a:ext>
            </a:extLst>
          </p:cNvPr>
          <p:cNvPicPr>
            <a:picLocks noChangeAspect="1"/>
          </p:cNvPicPr>
          <p:nvPr/>
        </p:nvPicPr>
        <p:blipFill>
          <a:blip r:embed="rId2"/>
          <a:stretch>
            <a:fillRect/>
          </a:stretch>
        </p:blipFill>
        <p:spPr>
          <a:xfrm>
            <a:off x="121402" y="2026798"/>
            <a:ext cx="11949196" cy="2804403"/>
          </a:xfrm>
          <a:prstGeom prst="rect">
            <a:avLst/>
          </a:prstGeom>
        </p:spPr>
      </p:pic>
    </p:spTree>
    <p:extLst>
      <p:ext uri="{BB962C8B-B14F-4D97-AF65-F5344CB8AC3E}">
        <p14:creationId xmlns:p14="http://schemas.microsoft.com/office/powerpoint/2010/main" val="245670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Guideline Goals</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Generate a useful resource for clinicians and patients</a:t>
            </a:r>
          </a:p>
          <a:p>
            <a:pPr marL="800100" lvl="1" indent="-342900">
              <a:lnSpc>
                <a:spcPct val="100000"/>
              </a:lnSpc>
              <a:spcBef>
                <a:spcPts val="0"/>
              </a:spcBef>
            </a:pPr>
            <a:r>
              <a:rPr lang="en-GB" dirty="0">
                <a:solidFill>
                  <a:srgbClr val="004990"/>
                </a:solidFill>
                <a:latin typeface="Calibri"/>
                <a:cs typeface="Calibri"/>
              </a:rPr>
              <a:t>Address relevant questions with actionable recommendations</a:t>
            </a:r>
          </a:p>
          <a:p>
            <a:pPr marL="800100" lvl="1" indent="-342900">
              <a:lnSpc>
                <a:spcPct val="100000"/>
              </a:lnSpc>
              <a:spcBef>
                <a:spcPts val="0"/>
              </a:spcBef>
            </a:pPr>
            <a:r>
              <a:rPr lang="en-GB" dirty="0">
                <a:solidFill>
                  <a:srgbClr val="004990"/>
                </a:solidFill>
                <a:latin typeface="Calibri"/>
                <a:cs typeface="Calibri"/>
              </a:rPr>
              <a:t>Take on controversial topics when sufficient evidence</a:t>
            </a:r>
          </a:p>
          <a:p>
            <a:pPr marL="800100" lvl="1" indent="-342900">
              <a:lnSpc>
                <a:spcPct val="100000"/>
              </a:lnSpc>
              <a:spcBef>
                <a:spcPts val="0"/>
              </a:spcBef>
            </a:pPr>
            <a:r>
              <a:rPr lang="en-GB" dirty="0">
                <a:solidFill>
                  <a:srgbClr val="004990"/>
                </a:solidFill>
                <a:latin typeface="Calibri"/>
                <a:cs typeface="Calibri"/>
              </a:rPr>
              <a:t>Communicate clearly</a:t>
            </a:r>
          </a:p>
          <a:p>
            <a:pPr marL="342900" lvl="0" indent="-342900">
              <a:lnSpc>
                <a:spcPct val="100000"/>
              </a:lnSpc>
              <a:spcBef>
                <a:spcPts val="0"/>
              </a:spcBef>
            </a:pPr>
            <a:endParaRPr lang="en-GB" sz="900" dirty="0">
              <a:solidFill>
                <a:srgbClr val="004990"/>
              </a:solidFill>
            </a:endParaRPr>
          </a:p>
          <a:p>
            <a:pPr marL="342900" indent="-342900">
              <a:lnSpc>
                <a:spcPct val="100000"/>
              </a:lnSpc>
              <a:spcBef>
                <a:spcPts val="0"/>
              </a:spcBef>
            </a:pPr>
            <a:r>
              <a:rPr lang="en-GB" sz="2800" dirty="0">
                <a:solidFill>
                  <a:srgbClr val="004990"/>
                </a:solidFill>
              </a:rPr>
              <a:t>Target audience: Primarily clinicians treating patients with lupus nephritis</a:t>
            </a:r>
          </a:p>
          <a:p>
            <a:pPr marL="342900" indent="-342900">
              <a:lnSpc>
                <a:spcPct val="100000"/>
              </a:lnSpc>
              <a:spcBef>
                <a:spcPts val="0"/>
              </a:spcBef>
            </a:pPr>
            <a:endParaRPr lang="en-GB" sz="900" dirty="0">
              <a:solidFill>
                <a:srgbClr val="004990"/>
              </a:solidFill>
            </a:endParaRPr>
          </a:p>
          <a:p>
            <a:pPr marL="342900" lvl="0" indent="-342900">
              <a:lnSpc>
                <a:spcPct val="100000"/>
              </a:lnSpc>
              <a:spcBef>
                <a:spcPts val="0"/>
              </a:spcBef>
            </a:pPr>
            <a:r>
              <a:rPr lang="en-GB" sz="2800" dirty="0">
                <a:solidFill>
                  <a:srgbClr val="004990"/>
                </a:solidFill>
              </a:rPr>
              <a:t>Stay true to evidence, where available</a:t>
            </a:r>
          </a:p>
          <a:p>
            <a:pPr marL="342900" lvl="0" indent="-342900">
              <a:lnSpc>
                <a:spcPct val="100000"/>
              </a:lnSpc>
              <a:spcBef>
                <a:spcPts val="0"/>
              </a:spcBef>
            </a:pPr>
            <a:endParaRPr lang="en-GB" sz="900" dirty="0">
              <a:solidFill>
                <a:srgbClr val="004990"/>
              </a:solidFill>
            </a:endParaRPr>
          </a:p>
          <a:p>
            <a:pPr marL="342900" indent="-342900">
              <a:lnSpc>
                <a:spcPct val="100000"/>
              </a:lnSpc>
              <a:spcBef>
                <a:spcPts val="0"/>
              </a:spcBef>
            </a:pPr>
            <a:r>
              <a:rPr lang="en-GB" sz="2800" dirty="0">
                <a:solidFill>
                  <a:srgbClr val="004990"/>
                </a:solidFill>
              </a:rPr>
              <a:t>Propose research questions</a:t>
            </a:r>
          </a:p>
          <a:p>
            <a:pPr marL="342900" indent="-342900">
              <a:lnSpc>
                <a:spcPct val="100000"/>
              </a:lnSpc>
              <a:spcBef>
                <a:spcPts val="0"/>
              </a:spcBef>
            </a:pPr>
            <a:endParaRPr lang="en-GB" sz="900" dirty="0">
              <a:solidFill>
                <a:srgbClr val="004990"/>
              </a:solidFill>
            </a:endParaRPr>
          </a:p>
          <a:p>
            <a:pPr marL="342900" lvl="0" indent="-342900">
              <a:lnSpc>
                <a:spcPct val="100000"/>
              </a:lnSpc>
              <a:spcBef>
                <a:spcPts val="0"/>
              </a:spcBef>
            </a:pPr>
            <a:r>
              <a:rPr lang="en-GB" sz="2800" dirty="0">
                <a:solidFill>
                  <a:srgbClr val="004990"/>
                </a:solidFill>
              </a:rPr>
              <a:t>Be mindful of implications for policy and payment</a:t>
            </a:r>
          </a:p>
          <a:p>
            <a:pPr marL="342900" lvl="0" indent="-342900">
              <a:lnSpc>
                <a:spcPct val="100000"/>
              </a:lnSpc>
              <a:spcBef>
                <a:spcPts val="0"/>
              </a:spcBef>
            </a:pPr>
            <a:endParaRPr lang="en-GB" sz="900" dirty="0">
              <a:solidFill>
                <a:srgbClr val="004990"/>
              </a:solidFill>
            </a:endParaRPr>
          </a:p>
        </p:txBody>
      </p:sp>
    </p:spTree>
    <p:extLst>
      <p:ext uri="{BB962C8B-B14F-4D97-AF65-F5344CB8AC3E}">
        <p14:creationId xmlns:p14="http://schemas.microsoft.com/office/powerpoint/2010/main" val="3093490223"/>
      </p:ext>
    </p:extLst>
  </p:cSld>
  <p:clrMapOvr>
    <a:masterClrMapping/>
  </p:clrMapOvr>
</p:sld>
</file>

<file path=ppt/theme/theme1.xml><?xml version="1.0" encoding="utf-8"?>
<a:theme xmlns:a="http://schemas.openxmlformats.org/drawingml/2006/main" name="1_Office Theme">
  <a:themeElements>
    <a:clrScheme name="Custom 14">
      <a:dk1>
        <a:sysClr val="windowText" lastClr="000000"/>
      </a:dk1>
      <a:lt1>
        <a:sysClr val="window" lastClr="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4">
      <a:dk1>
        <a:sysClr val="windowText" lastClr="000000"/>
      </a:dk1>
      <a:lt1>
        <a:sysClr val="window" lastClr="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14908</TotalTime>
  <Words>4547</Words>
  <Application>Microsoft Macintosh PowerPoint</Application>
  <PresentationFormat>Widescreen</PresentationFormat>
  <Paragraphs>409</Paragraphs>
  <Slides>50</Slides>
  <Notes>40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50</vt:i4>
      </vt:variant>
    </vt:vector>
  </HeadingPairs>
  <TitlesOfParts>
    <vt:vector size="66" baseType="lpstr">
      <vt:lpstr>AdvOT15e8cdec</vt:lpstr>
      <vt:lpstr>AdvOT255b5711.I</vt:lpstr>
      <vt:lpstr>AdvOT255b5711.I+20</vt:lpstr>
      <vt:lpstr>AdvOT255b5711.I+fb</vt:lpstr>
      <vt:lpstr>AdvOT77db9845</vt:lpstr>
      <vt:lpstr>AdvOT77db9845+20</vt:lpstr>
      <vt:lpstr>AdvOT77db9845+fb</vt:lpstr>
      <vt:lpstr>AdvOT8817665d</vt:lpstr>
      <vt:lpstr>AdvOT9974ba86.B</vt:lpstr>
      <vt:lpstr>AdvP4C4E51</vt:lpstr>
      <vt:lpstr>Arial</vt:lpstr>
      <vt:lpstr>Calibri</vt:lpstr>
      <vt:lpstr>Cambria Math</vt:lpstr>
      <vt:lpstr>Segoe UI</vt:lpstr>
      <vt:lpstr>1_Office Theme</vt:lpstr>
      <vt:lpstr>2_Office Theme</vt:lpstr>
      <vt:lpstr>KDIGO Clinical Practice Guideline for the Management of Lupus Nephritis</vt:lpstr>
      <vt:lpstr>Presenter Note</vt:lpstr>
      <vt:lpstr>Table of contents</vt:lpstr>
      <vt:lpstr>Introduction</vt:lpstr>
      <vt:lpstr>PowerPoint Presentation</vt:lpstr>
      <vt:lpstr>KDIGO Controversies Conference on Glomerular Diseases</vt:lpstr>
      <vt:lpstr>KDIGO 2012 Guideline: The Beginning</vt:lpstr>
      <vt:lpstr>Timeline of Guideline for Management of LN</vt:lpstr>
      <vt:lpstr>Guideline Goals</vt:lpstr>
      <vt:lpstr>KDIGO Lupus Nephritis Guideline Work Group</vt:lpstr>
      <vt:lpstr>What Is New Since the 2021 KDIGO Guideline</vt:lpstr>
      <vt:lpstr>Guideline Development Process</vt:lpstr>
      <vt:lpstr>Evidence Review </vt:lpstr>
      <vt:lpstr>PICOS Questions </vt:lpstr>
      <vt:lpstr>Literature Search  October 2018 Supplemented with additional studies until September 2019; Updated in June 2020, July 2022, and April 2023</vt:lpstr>
      <vt:lpstr>Evidence Synthesis </vt:lpstr>
      <vt:lpstr>Grading Recommendations</vt:lpstr>
      <vt:lpstr>Guideline Format</vt:lpstr>
      <vt:lpstr>Guideline Statements and Rationale</vt:lpstr>
      <vt:lpstr>Lupus Nephritis - Diagnosis</vt:lpstr>
      <vt:lpstr>Lupus Nephritis - Diagnosis</vt:lpstr>
      <vt:lpstr>Lupus Nephritis – Treatment: General Management</vt:lpstr>
      <vt:lpstr>Lupus Nephritis – Treatment: General Management</vt:lpstr>
      <vt:lpstr>Lupus Nephritis – Treatment: Class I or Class II LN</vt:lpstr>
      <vt:lpstr>Lupus Nephritis – Treatment: Class III or Class IV LN: Initial therapy</vt:lpstr>
      <vt:lpstr>Lupus Nephritis – Treatment: Class III or Class IV LN: Initial therapy</vt:lpstr>
      <vt:lpstr>Lupus Nephritis – Treatment: Class III or Class IV LN: Initial therapy</vt:lpstr>
      <vt:lpstr>Lupus Nephritis – Treatment: Class III or Class IV LN: Initial therapy</vt:lpstr>
      <vt:lpstr>Lupus Nephritis – Treatment: Class III or Class IV LN: Initial therapy</vt:lpstr>
      <vt:lpstr>Lupus Nephritis – Treatment: Class III or Class IV LN: Initial therapy</vt:lpstr>
      <vt:lpstr>Lupus Nephritis – Treatment: Class III or Class IV LN: Maintenance therapy</vt:lpstr>
      <vt:lpstr>Lupus Nephritis – Treatment: Class III or Class IV LN: Maintenance therapy</vt:lpstr>
      <vt:lpstr>Lupus Nephritis – Treatment: Class III or Class IV LN: Maintenance therapy</vt:lpstr>
      <vt:lpstr>Lupus Nephritis – Treatment: Class III or Class IV LN: Maintenance therapy</vt:lpstr>
      <vt:lpstr>Lupus Nephritis – Treatment: Class V LN</vt:lpstr>
      <vt:lpstr>Lupus Nephritis – Response and Relapse Considerations: Assessing Treatment Response</vt:lpstr>
      <vt:lpstr>Lupus Nephritis – Response and Relapse Considerations: Management of Unsatisfactory Response to Treatment</vt:lpstr>
      <vt:lpstr>Lupus Nephritis – Response and Relapse Considerations: Treatment of Relapse</vt:lpstr>
      <vt:lpstr>Lupus Nephritis – Special Situations: LN and Thrombotic Microangiopathy</vt:lpstr>
      <vt:lpstr>Lupus Nephritis – Special Situations: Pregnancy</vt:lpstr>
      <vt:lpstr>Lupus Nephritis – Special Situations: Treatment of LN in Children</vt:lpstr>
      <vt:lpstr>Lupus Nephritis – Special Situations: Management of LN in Kidney Failure</vt:lpstr>
      <vt:lpstr>Research Recommendations</vt:lpstr>
      <vt:lpstr>Research Recommendations</vt:lpstr>
      <vt:lpstr>Acknowledgments</vt:lpstr>
      <vt:lpstr>Acknowledgments</vt:lpstr>
      <vt:lpstr>Notes</vt:lpstr>
      <vt:lpstr>Questions?</vt:lpstr>
      <vt:lpstr>Sample Header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Gianmarco Carofiglio</dc:creator>
  <cp:lastModifiedBy>Coral Cyzewski</cp:lastModifiedBy>
  <cp:revision>136</cp:revision>
  <dcterms:created xsi:type="dcterms:W3CDTF">2018-02-22T13:48:47Z</dcterms:created>
  <dcterms:modified xsi:type="dcterms:W3CDTF">2024-04-02T22:03:03Z</dcterms:modified>
</cp:coreProperties>
</file>