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3" r:id="rId2"/>
  </p:sldMasterIdLst>
  <p:notesMasterIdLst>
    <p:notesMasterId r:id="rId50"/>
  </p:notesMasterIdLst>
  <p:handoutMasterIdLst>
    <p:handoutMasterId r:id="rId51"/>
  </p:handoutMasterIdLst>
  <p:sldIdLst>
    <p:sldId id="270" r:id="rId3"/>
    <p:sldId id="6356" r:id="rId4"/>
    <p:sldId id="6374" r:id="rId5"/>
    <p:sldId id="6375" r:id="rId6"/>
    <p:sldId id="259" r:id="rId7"/>
    <p:sldId id="6376" r:id="rId8"/>
    <p:sldId id="6377" r:id="rId9"/>
    <p:sldId id="6378" r:id="rId10"/>
    <p:sldId id="6379" r:id="rId11"/>
    <p:sldId id="6371" r:id="rId12"/>
    <p:sldId id="3518" r:id="rId13"/>
    <p:sldId id="6380" r:id="rId14"/>
    <p:sldId id="6381" r:id="rId15"/>
    <p:sldId id="6382" r:id="rId16"/>
    <p:sldId id="6383" r:id="rId17"/>
    <p:sldId id="6384" r:id="rId18"/>
    <p:sldId id="6385" r:id="rId19"/>
    <p:sldId id="6386" r:id="rId20"/>
    <p:sldId id="6308" r:id="rId21"/>
    <p:sldId id="6307" r:id="rId22"/>
    <p:sldId id="6309" r:id="rId23"/>
    <p:sldId id="6311" r:id="rId24"/>
    <p:sldId id="6312" r:id="rId25"/>
    <p:sldId id="6310" r:id="rId26"/>
    <p:sldId id="6313" r:id="rId27"/>
    <p:sldId id="6314" r:id="rId28"/>
    <p:sldId id="6315" r:id="rId29"/>
    <p:sldId id="6316" r:id="rId30"/>
    <p:sldId id="6317" r:id="rId31"/>
    <p:sldId id="6318" r:id="rId32"/>
    <p:sldId id="6319" r:id="rId33"/>
    <p:sldId id="6320" r:id="rId34"/>
    <p:sldId id="6321" r:id="rId35"/>
    <p:sldId id="6391" r:id="rId36"/>
    <p:sldId id="6323" r:id="rId37"/>
    <p:sldId id="6324" r:id="rId38"/>
    <p:sldId id="6325" r:id="rId39"/>
    <p:sldId id="6326" r:id="rId40"/>
    <p:sldId id="6327" r:id="rId41"/>
    <p:sldId id="6387" r:id="rId42"/>
    <p:sldId id="6202" r:id="rId43"/>
    <p:sldId id="6363" r:id="rId44"/>
    <p:sldId id="6372" r:id="rId45"/>
    <p:sldId id="6388" r:id="rId46"/>
    <p:sldId id="6392" r:id="rId47"/>
    <p:sldId id="6389" r:id="rId48"/>
    <p:sldId id="639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Earley" initials="AE" lastIdx="8" clrIdx="0"/>
  <p:cmAuthor id="2" name="Mike C" initials="M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11A260"/>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80111" autoAdjust="0"/>
  </p:normalViewPr>
  <p:slideViewPr>
    <p:cSldViewPr snapToGrid="0" showGuides="1">
      <p:cViewPr>
        <p:scale>
          <a:sx n="83" d="100"/>
          <a:sy n="83" d="100"/>
        </p:scale>
        <p:origin x="966" y="120"/>
      </p:cViewPr>
      <p:guideLst>
        <p:guide orient="horz" pos="2160"/>
        <p:guide pos="3840"/>
      </p:guideLst>
    </p:cSldViewPr>
  </p:slideViewPr>
  <p:notesTextViewPr>
    <p:cViewPr>
      <p:scale>
        <a:sx n="1" d="1"/>
        <a:sy n="1" d="1"/>
      </p:scale>
      <p:origin x="0" y="0"/>
    </p:cViewPr>
  </p:notesTextViewPr>
  <p:notesViewPr>
    <p:cSldViewPr snapToGrid="0" showGuides="1">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622C9B-9FB8-4C2D-BEE2-15BB5E008C23}" type="datetimeFigureOut">
              <a:rPr lang="en-GB" smtClean="0"/>
              <a:t>25/04/2024</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97F96B-4099-4867-8102-C31C6DC2C06C}" type="slidenum">
              <a:rPr lang="en-GB" smtClean="0"/>
              <a:t>‹#›</a:t>
            </a:fld>
            <a:endParaRPr lang="en-GB" dirty="0"/>
          </a:p>
        </p:txBody>
      </p:sp>
    </p:spTree>
    <p:extLst>
      <p:ext uri="{BB962C8B-B14F-4D97-AF65-F5344CB8AC3E}">
        <p14:creationId xmlns:p14="http://schemas.microsoft.com/office/powerpoint/2010/main" val="2416522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956B-DB10-4AF4-BF43-6E2E7B0B19F0}" type="datetimeFigureOut">
              <a:rPr lang="en-US" smtClean="0"/>
              <a:t>4/25/2024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78715-5F20-4FAB-896A-D1FA1C238A82}" type="slidenum">
              <a:rPr lang="en-US" smtClean="0"/>
              <a:t>‹#›</a:t>
            </a:fld>
            <a:endParaRPr lang="en-US" dirty="0"/>
          </a:p>
        </p:txBody>
      </p:sp>
    </p:spTree>
    <p:extLst>
      <p:ext uri="{BB962C8B-B14F-4D97-AF65-F5344CB8AC3E}">
        <p14:creationId xmlns:p14="http://schemas.microsoft.com/office/powerpoint/2010/main" val="545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Please note: An update to the Lupus Nephritis Chapter was published on January 3, 2024. Please see </a:t>
            </a:r>
            <a:r>
              <a:rPr lang="en-US" b="1" i="0" dirty="0">
                <a:solidFill>
                  <a:srgbClr val="FF0000"/>
                </a:solidFill>
              </a:rPr>
              <a:t>the </a:t>
            </a:r>
            <a:r>
              <a:rPr lang="en-US" b="1" i="1" dirty="0">
                <a:solidFill>
                  <a:srgbClr val="FF0000"/>
                </a:solidFill>
              </a:rPr>
              <a:t>KDIGO 2024 Clinical Practice Guideline for the Management of Lupus Nephritis </a:t>
            </a:r>
            <a:r>
              <a:rPr lang="en-US" b="1" i="0" dirty="0">
                <a:solidFill>
                  <a:srgbClr val="FF0000"/>
                </a:solidFill>
              </a:rPr>
              <a:t>and updated Speaker's Guide: https://kdigo.org/guidelines/lupus-nephritis</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2687D3E-D0F1-4C58-8415-2E822DB887AB}" type="slidenum">
              <a:rPr lang="en-US" smtClean="0"/>
              <a:t>1</a:t>
            </a:fld>
            <a:endParaRPr lang="en-US" dirty="0"/>
          </a:p>
        </p:txBody>
      </p:sp>
    </p:spTree>
    <p:extLst>
      <p:ext uri="{BB962C8B-B14F-4D97-AF65-F5344CB8AC3E}">
        <p14:creationId xmlns:p14="http://schemas.microsoft.com/office/powerpoint/2010/main" val="64814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6158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potential severity of AAV, if a patient’s clinical presentation is compatible with a small-vessel vasculitis and myeloperoxidase (MPO)- or proteinase 3 (PR3)-ANCA serology is positive, waiting for a kidney biopsy to be done or reported to verify diagnosis should not delay starting immunosuppressive therapy.</a:t>
            </a:r>
          </a:p>
          <a:p>
            <a:endParaRPr lang="en-US" dirty="0"/>
          </a:p>
          <a:p>
            <a:r>
              <a:rPr lang="en-US" dirty="0"/>
              <a:t>Besides confirming diagnosis, the kidney biopsy provides prognostic information so it should be done when feasible. </a:t>
            </a:r>
          </a:p>
          <a:p>
            <a:endParaRPr lang="en-US" dirty="0"/>
          </a:p>
          <a:p>
            <a:r>
              <a:rPr lang="en-US" dirty="0"/>
              <a:t>In all cases, however, infection must be excluded with as much certainty as possible before significant immunosuppression is given.</a:t>
            </a:r>
          </a:p>
        </p:txBody>
      </p:sp>
      <p:sp>
        <p:nvSpPr>
          <p:cNvPr id="4" name="Slide Number Placeholder 3"/>
          <p:cNvSpPr>
            <a:spLocks noGrp="1"/>
          </p:cNvSpPr>
          <p:nvPr>
            <p:ph type="sldNum" sz="quarter" idx="5"/>
          </p:nvPr>
        </p:nvSpPr>
        <p:spPr/>
        <p:txBody>
          <a:bodyPr/>
          <a:lstStyle/>
          <a:p>
            <a:fld id="{B1378715-5F20-4FAB-896A-D1FA1C238A82}" type="slidenum">
              <a:rPr lang="en-US" smtClean="0"/>
              <a:t>20</a:t>
            </a:fld>
            <a:endParaRPr lang="en-US" dirty="0"/>
          </a:p>
        </p:txBody>
      </p:sp>
    </p:spTree>
    <p:extLst>
      <p:ext uri="{BB962C8B-B14F-4D97-AF65-F5344CB8AC3E}">
        <p14:creationId xmlns:p14="http://schemas.microsoft.com/office/powerpoint/2010/main" val="3666934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presents the </a:t>
            </a:r>
            <a:r>
              <a:rPr lang="en-US" sz="1800" b="0" i="0" dirty="0">
                <a:solidFill>
                  <a:srgbClr val="000000"/>
                </a:solidFill>
                <a:effectLst/>
                <a:latin typeface="AdvOT9974ba86.B"/>
              </a:rPr>
              <a:t>de</a:t>
            </a:r>
            <a:r>
              <a:rPr lang="en-US" sz="1800" b="0" i="0" dirty="0">
                <a:solidFill>
                  <a:srgbClr val="000000"/>
                </a:solidFill>
                <a:effectLst/>
                <a:latin typeface="AdvOT9974ba86.B+fb"/>
              </a:rPr>
              <a:t>fi</a:t>
            </a:r>
            <a:r>
              <a:rPr lang="en-US" sz="1800" b="0" i="0" dirty="0">
                <a:solidFill>
                  <a:srgbClr val="000000"/>
                </a:solidFill>
                <a:effectLst/>
                <a:latin typeface="AdvOT9974ba86.B"/>
              </a:rPr>
              <a:t>nition of disease activity, remission, relapse, and treatment-resistant disease in AAV</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21</a:t>
            </a:fld>
            <a:endParaRPr lang="en-US" dirty="0"/>
          </a:p>
        </p:txBody>
      </p:sp>
    </p:spTree>
    <p:extLst>
      <p:ext uri="{BB962C8B-B14F-4D97-AF65-F5344CB8AC3E}">
        <p14:creationId xmlns:p14="http://schemas.microsoft.com/office/powerpoint/2010/main" val="4292191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Diagnostic strategy in rapidly progressive glomerulonephritis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22</a:t>
            </a:fld>
            <a:endParaRPr lang="en-US" dirty="0"/>
          </a:p>
        </p:txBody>
      </p:sp>
    </p:spTree>
    <p:extLst>
      <p:ext uri="{BB962C8B-B14F-4D97-AF65-F5344CB8AC3E}">
        <p14:creationId xmlns:p14="http://schemas.microsoft.com/office/powerpoint/2010/main" val="334795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Frequency of organ involvement in AAV</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23</a:t>
            </a:fld>
            <a:endParaRPr lang="en-US" dirty="0"/>
          </a:p>
        </p:txBody>
      </p:sp>
    </p:spTree>
    <p:extLst>
      <p:ext uri="{BB962C8B-B14F-4D97-AF65-F5344CB8AC3E}">
        <p14:creationId xmlns:p14="http://schemas.microsoft.com/office/powerpoint/2010/main" val="409454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Kidney histology is predictive of long-term risk of kidney failure; prognostic histologic scores have been developed</a:t>
            </a:r>
            <a:r>
              <a:rPr lang="en-US" dirty="0"/>
              <a:t> (e.g., by Berden et al. and Brix et al.)</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24</a:t>
            </a:fld>
            <a:endParaRPr lang="en-US" dirty="0"/>
          </a:p>
        </p:txBody>
      </p:sp>
    </p:spTree>
    <p:extLst>
      <p:ext uri="{BB962C8B-B14F-4D97-AF65-F5344CB8AC3E}">
        <p14:creationId xmlns:p14="http://schemas.microsoft.com/office/powerpoint/2010/main" val="271193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PR3- and MPO-AAV are characterized by the occurrence of relapses. </a:t>
            </a:r>
          </a:p>
          <a:p>
            <a:endParaRPr lang="en-US" sz="1800" b="0" i="0" dirty="0">
              <a:solidFill>
                <a:srgbClr val="000000"/>
              </a:solidFill>
              <a:effectLst/>
              <a:latin typeface="AdvOT77db9845"/>
            </a:endParaRPr>
          </a:p>
          <a:p>
            <a:r>
              <a:rPr lang="en-US" sz="1800" b="0" i="0" dirty="0">
                <a:solidFill>
                  <a:srgbClr val="000000"/>
                </a:solidFill>
                <a:effectLst/>
                <a:latin typeface="AdvOT77db9845"/>
              </a:rPr>
              <a:t>Patients who are PR3-ANCA-positive experience more relapses than those who are MPO-ANCA positive.</a:t>
            </a:r>
          </a:p>
          <a:p>
            <a:br>
              <a:rPr lang="en-US" sz="1800" b="0" i="0" dirty="0">
                <a:solidFill>
                  <a:srgbClr val="007FAB"/>
                </a:solidFill>
                <a:effectLst/>
                <a:latin typeface="AdvOT77db9845"/>
              </a:rPr>
            </a:br>
            <a:r>
              <a:rPr lang="en-US" sz="1800" b="0" i="0" dirty="0">
                <a:solidFill>
                  <a:srgbClr val="000000"/>
                </a:solidFill>
                <a:effectLst/>
                <a:latin typeface="AdvOT77db9845"/>
              </a:rPr>
              <a:t>The achievement of ANCA-negativity after induction treatment is associated with a lower risk of relapse.</a:t>
            </a:r>
          </a:p>
          <a:p>
            <a:endParaRPr lang="en-US" sz="1800" b="0" i="0" dirty="0">
              <a:solidFill>
                <a:srgbClr val="000000"/>
              </a:solidFill>
              <a:effectLst/>
              <a:latin typeface="AdvOT77db9845"/>
            </a:endParaRPr>
          </a:p>
          <a:p>
            <a:r>
              <a:rPr lang="en-US" sz="1800" b="0" i="0" dirty="0">
                <a:solidFill>
                  <a:srgbClr val="000000"/>
                </a:solidFill>
                <a:effectLst/>
                <a:latin typeface="AdvOT77db9845"/>
              </a:rPr>
              <a:t>Both a rise or persistence of ANCA are only modestly predictive of future disease relapse.</a:t>
            </a:r>
          </a:p>
          <a:p>
            <a:endParaRPr lang="en-US" sz="1800" b="0" i="0" dirty="0">
              <a:solidFill>
                <a:srgbClr val="007FAB"/>
              </a:solidFill>
              <a:effectLst/>
              <a:latin typeface="AdvOT77db9845"/>
            </a:endParaRPr>
          </a:p>
          <a:p>
            <a:r>
              <a:rPr lang="en-US" sz="1800" b="0" i="0" dirty="0">
                <a:solidFill>
                  <a:srgbClr val="000000"/>
                </a:solidFill>
                <a:effectLst/>
                <a:latin typeface="AdvOT77db9845"/>
              </a:rPr>
              <a:t>Also, a change in ANCA status from negative to positive has been associated with a higher incidence of relapse, and more frequent clinical assessments should be considered.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However, regarding the relapsing phenotype of AAV, ANCA measurements should not guide treatment decisions in individual patients.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25</a:t>
            </a:fld>
            <a:endParaRPr lang="en-US" dirty="0"/>
          </a:p>
        </p:txBody>
      </p:sp>
    </p:spTree>
    <p:extLst>
      <p:ext uri="{BB962C8B-B14F-4D97-AF65-F5344CB8AC3E}">
        <p14:creationId xmlns:p14="http://schemas.microsoft.com/office/powerpoint/2010/main" val="1690810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initial therapy of new-onset AAV has been updated to include induction with cyclophosphamide or rituximab combined with glucocorticoids.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The best evidence is available for patients with new-onset AAV. In patients with severe (SCr </a:t>
            </a:r>
            <a:r>
              <a:rPr lang="en-US" sz="1800" b="0" i="0" dirty="0">
                <a:solidFill>
                  <a:srgbClr val="000000"/>
                </a:solidFill>
                <a:effectLst/>
                <a:latin typeface="AdvP4C4E51"/>
              </a:rPr>
              <a:t>&gt;</a:t>
            </a:r>
            <a:r>
              <a:rPr lang="en-US" sz="1800" b="0" i="0" dirty="0">
                <a:solidFill>
                  <a:srgbClr val="000000"/>
                </a:solidFill>
                <a:effectLst/>
                <a:latin typeface="AdvOT255b5711.I"/>
              </a:rPr>
              <a:t>4 mg/dl [</a:t>
            </a:r>
            <a:r>
              <a:rPr lang="en-US" sz="1800" b="0" i="0" dirty="0">
                <a:solidFill>
                  <a:srgbClr val="000000"/>
                </a:solidFill>
                <a:effectLst/>
                <a:latin typeface="AdvP4C4E51"/>
              </a:rPr>
              <a:t>&gt;</a:t>
            </a:r>
            <a:r>
              <a:rPr lang="en-US" sz="1800" b="0" i="0" dirty="0">
                <a:solidFill>
                  <a:srgbClr val="000000"/>
                </a:solidFill>
                <a:effectLst/>
                <a:latin typeface="AdvOT255b5711.I"/>
              </a:rPr>
              <a:t>354 </a:t>
            </a:r>
            <a:r>
              <a:rPr lang="en-US" sz="1800" b="0" i="0" dirty="0">
                <a:solidFill>
                  <a:srgbClr val="000000"/>
                </a:solidFill>
                <a:effectLst/>
                <a:latin typeface="AdvPS4721B4"/>
              </a:rPr>
              <a:t>m</a:t>
            </a:r>
            <a:r>
              <a:rPr lang="en-US" sz="1800" b="0" i="0" dirty="0">
                <a:solidFill>
                  <a:srgbClr val="000000"/>
                </a:solidFill>
                <a:effectLst/>
                <a:latin typeface="AdvOT255b5711.I"/>
              </a:rPr>
              <a:t>mol/l]) kidney disease, limited data for induction therapy with rituximab are available</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26</a:t>
            </a:fld>
            <a:endParaRPr lang="en-US" dirty="0"/>
          </a:p>
        </p:txBody>
      </p:sp>
    </p:spTree>
    <p:extLst>
      <p:ext uri="{BB962C8B-B14F-4D97-AF65-F5344CB8AC3E}">
        <p14:creationId xmlns:p14="http://schemas.microsoft.com/office/powerpoint/2010/main" val="3398543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27</a:t>
            </a:fld>
            <a:endParaRPr lang="en-US" dirty="0"/>
          </a:p>
        </p:txBody>
      </p:sp>
    </p:spTree>
    <p:extLst>
      <p:ext uri="{BB962C8B-B14F-4D97-AF65-F5344CB8AC3E}">
        <p14:creationId xmlns:p14="http://schemas.microsoft.com/office/powerpoint/2010/main" val="128935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The management recommendations for LN may change in the coming months because several high-quality RCTs of novel therapies have recently been successfully completed.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These approaches will be incorporated into the guideline as the community understands how best to apply the new agents in the context of existing regimens.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However, as the 2021 guideline was being established, details of these new data were not yet available, such that the recommendations on choice of treatment may appear not too dissimilar to the 2012 guideline.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Nonetheless, some new management themes for LN have emerged, and management guidelines are presented in the current context. </a:t>
            </a:r>
          </a:p>
        </p:txBody>
      </p:sp>
    </p:spTree>
    <p:extLst>
      <p:ext uri="{BB962C8B-B14F-4D97-AF65-F5344CB8AC3E}">
        <p14:creationId xmlns:p14="http://schemas.microsoft.com/office/powerpoint/2010/main" val="3223990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caveat, it was emphasized that there are only limited data for rituximab induction in the setting of severely impaired kidney function (serum creatinine &gt;4 mg/dl [&gt;354 mmol/l]).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Cyclophosphamide remains the preferred immunosuppressive for such patients, although the combination of cyclophosphamide plus rituximab can be considered.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in choosing whether to use cyclophosphamide or rituximab, the Work Group provided several suggestions as shown in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relapsing disease, patients should be re-induced and the treatment of choice is rituximab, especially if patients have already reached a cumulative dose of cyclophosphamide over 36 g, as this may increase chances for developing a malignancy.</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28</a:t>
            </a:fld>
            <a:endParaRPr lang="en-US" dirty="0"/>
          </a:p>
        </p:txBody>
      </p:sp>
    </p:spTree>
    <p:extLst>
      <p:ext uri="{BB962C8B-B14F-4D97-AF65-F5344CB8AC3E}">
        <p14:creationId xmlns:p14="http://schemas.microsoft.com/office/powerpoint/2010/main" val="103632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information in the table</a:t>
            </a:r>
          </a:p>
        </p:txBody>
      </p:sp>
      <p:sp>
        <p:nvSpPr>
          <p:cNvPr id="4" name="Slide Number Placeholder 3"/>
          <p:cNvSpPr>
            <a:spLocks noGrp="1"/>
          </p:cNvSpPr>
          <p:nvPr>
            <p:ph type="sldNum" sz="quarter" idx="5"/>
          </p:nvPr>
        </p:nvSpPr>
        <p:spPr/>
        <p:txBody>
          <a:bodyPr/>
          <a:lstStyle/>
          <a:p>
            <a:fld id="{B1378715-5F20-4FAB-896A-D1FA1C238A82}" type="slidenum">
              <a:rPr lang="en-US" smtClean="0"/>
              <a:t>29</a:t>
            </a:fld>
            <a:endParaRPr lang="en-US" dirty="0"/>
          </a:p>
        </p:txBody>
      </p:sp>
    </p:spTree>
    <p:extLst>
      <p:ext uri="{BB962C8B-B14F-4D97-AF65-F5344CB8AC3E}">
        <p14:creationId xmlns:p14="http://schemas.microsoft.com/office/powerpoint/2010/main" val="235839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PEXIVAS demonstrated that glucocorticoid dosing can safely be reduced from the high dose regimens traditionally used in AAV.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30</a:t>
            </a:fld>
            <a:endParaRPr lang="en-US" dirty="0"/>
          </a:p>
        </p:txBody>
      </p:sp>
    </p:spTree>
    <p:extLst>
      <p:ext uri="{BB962C8B-B14F-4D97-AF65-F5344CB8AC3E}">
        <p14:creationId xmlns:p14="http://schemas.microsoft.com/office/powerpoint/2010/main" val="2558370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present information in the table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31</a:t>
            </a:fld>
            <a:endParaRPr lang="en-US" dirty="0"/>
          </a:p>
        </p:txBody>
      </p:sp>
    </p:spTree>
    <p:extLst>
      <p:ext uri="{BB962C8B-B14F-4D97-AF65-F5344CB8AC3E}">
        <p14:creationId xmlns:p14="http://schemas.microsoft.com/office/powerpoint/2010/main" val="193014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more controversial aspects of the initial management of AAV is the role of plasma exchange in patients who present with severe kidney failure and/or require dialysis.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Older studies suggested a benefit, but the recently reported PEXIVAS trial did not show that plasma exchange delayed time to kidney failure or death in AAV patients who presented with eGFR &lt; 50 ml/min/1.73 m</a:t>
            </a:r>
            <a:r>
              <a:rPr lang="en-US" baseline="30000" dirty="0"/>
              <a:t>2 </a:t>
            </a:r>
            <a:r>
              <a:rPr lang="en-US" baseline="0" dirty="0"/>
              <a:t>or alveolar hemorrhage</a:t>
            </a:r>
            <a:r>
              <a:rPr lang="en-US" dirty="0"/>
              <a:t>.  It is suggested that plasma exchange not be used routinely in AAV.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if AAV overlaps with anti-GBM antibody GN, plasma exchange should be used</a:t>
            </a:r>
          </a:p>
        </p:txBody>
      </p:sp>
      <p:sp>
        <p:nvSpPr>
          <p:cNvPr id="4" name="Slide Number Placeholder 3"/>
          <p:cNvSpPr>
            <a:spLocks noGrp="1"/>
          </p:cNvSpPr>
          <p:nvPr>
            <p:ph type="sldNum" sz="quarter" idx="5"/>
          </p:nvPr>
        </p:nvSpPr>
        <p:spPr/>
        <p:txBody>
          <a:bodyPr/>
          <a:lstStyle/>
          <a:p>
            <a:fld id="{B1378715-5F20-4FAB-896A-D1FA1C238A82}" type="slidenum">
              <a:rPr lang="en-US" smtClean="0"/>
              <a:t>32</a:t>
            </a:fld>
            <a:endParaRPr lang="en-US" dirty="0"/>
          </a:p>
        </p:txBody>
      </p:sp>
    </p:spTree>
    <p:extLst>
      <p:ext uri="{BB962C8B-B14F-4D97-AF65-F5344CB8AC3E}">
        <p14:creationId xmlns:p14="http://schemas.microsoft.com/office/powerpoint/2010/main" val="4066728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higher value on prevention of relapses and a relatively lower value on adverse events related to immunosuppressive drugs.</a:t>
            </a:r>
            <a:r>
              <a:rPr lang="en-US" dirty="0"/>
              <a:t>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induction therapy, patients with AAV require maintenance immunosuppression because of their high likelihood of relapse, especially those with PR3-ANCA disease.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33</a:t>
            </a:fld>
            <a:endParaRPr lang="en-US" dirty="0"/>
          </a:p>
        </p:txBody>
      </p:sp>
    </p:spTree>
    <p:extLst>
      <p:ext uri="{BB962C8B-B14F-4D97-AF65-F5344CB8AC3E}">
        <p14:creationId xmlns:p14="http://schemas.microsoft.com/office/powerpoint/2010/main" val="3903595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higher value on prevention of relapses and a relatively lower value on adverse events related to immunosuppressive drugs.</a:t>
            </a:r>
            <a:r>
              <a:rPr lang="en-US" dirty="0"/>
              <a:t>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induction therapy, patients with AAV require maintenance immunosuppression because of their high likelihood of relapse, especially those with PR3-ANCA disease.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34</a:t>
            </a:fld>
            <a:endParaRPr lang="en-US" dirty="0"/>
          </a:p>
        </p:txBody>
      </p:sp>
    </p:spTree>
    <p:extLst>
      <p:ext uri="{BB962C8B-B14F-4D97-AF65-F5344CB8AC3E}">
        <p14:creationId xmlns:p14="http://schemas.microsoft.com/office/powerpoint/2010/main" val="2518067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recommendations for AAV maintenance include rituximab or azathioprine plus low-dose glucocorticoids, although the Work Group preferred rituximab for maintenance. </a:t>
            </a:r>
          </a:p>
          <a:p>
            <a:endParaRPr lang="en-US" dirty="0"/>
          </a:p>
          <a:p>
            <a:r>
              <a:rPr lang="en-US" dirty="0"/>
              <a:t>Considerations for using rituximab or azathioprine are outlined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35</a:t>
            </a:fld>
            <a:endParaRPr lang="en-US" dirty="0"/>
          </a:p>
        </p:txBody>
      </p:sp>
    </p:spTree>
    <p:extLst>
      <p:ext uri="{BB962C8B-B14F-4D97-AF65-F5344CB8AC3E}">
        <p14:creationId xmlns:p14="http://schemas.microsoft.com/office/powerpoint/2010/main" val="274962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dosing and duration of maintenance immunosuppression in AAV is not clear. </a:t>
            </a:r>
          </a:p>
          <a:p>
            <a:endParaRPr lang="en-US" dirty="0"/>
          </a:p>
          <a:p>
            <a:r>
              <a:rPr lang="en-US" dirty="0"/>
              <a:t>Both rituximab and azathioprine have been used for a minimum of 18 months, and up to 4 years for azathioprine. </a:t>
            </a:r>
          </a:p>
          <a:p>
            <a:endParaRPr lang="en-US" dirty="0"/>
          </a:p>
          <a:p>
            <a:r>
              <a:rPr lang="en-US" dirty="0"/>
              <a:t>It is therefore suggested that the duration of maintenance therapy be at least 18 months. </a:t>
            </a:r>
          </a:p>
          <a:p>
            <a:endParaRPr lang="en-US" dirty="0"/>
          </a:p>
          <a:p>
            <a:r>
              <a:rPr lang="en-US" dirty="0"/>
              <a:t>Withdrawal can then be  considered, after factoring in the risk of disease relapse.</a:t>
            </a:r>
          </a:p>
        </p:txBody>
      </p:sp>
      <p:sp>
        <p:nvSpPr>
          <p:cNvPr id="4" name="Slide Number Placeholder 3"/>
          <p:cNvSpPr>
            <a:spLocks noGrp="1"/>
          </p:cNvSpPr>
          <p:nvPr>
            <p:ph type="sldNum" sz="quarter" idx="5"/>
          </p:nvPr>
        </p:nvSpPr>
        <p:spPr/>
        <p:txBody>
          <a:bodyPr/>
          <a:lstStyle/>
          <a:p>
            <a:fld id="{B1378715-5F20-4FAB-896A-D1FA1C238A82}" type="slidenum">
              <a:rPr lang="en-US" smtClean="0"/>
              <a:t>36</a:t>
            </a:fld>
            <a:endParaRPr lang="en-US" dirty="0"/>
          </a:p>
        </p:txBody>
      </p:sp>
    </p:spTree>
    <p:extLst>
      <p:ext uri="{BB962C8B-B14F-4D97-AF65-F5344CB8AC3E}">
        <p14:creationId xmlns:p14="http://schemas.microsoft.com/office/powerpoint/2010/main" val="2847873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must be noted that, the commonly monitored serologies in ANCA vasculitis are imperfect biomarkers of disease relapse. </a:t>
            </a:r>
          </a:p>
          <a:p>
            <a:endParaRPr lang="en-US" dirty="0"/>
          </a:p>
          <a:p>
            <a:r>
              <a:rPr lang="en-US" dirty="0"/>
              <a:t>Persistence of ANCA positivity after treatment, rising titers of ANCA, and conversion from ANCA negativity to ANCA positivity are only modestly predictive of future relapse; therefore, removing maintenance therapy remains a clinical decision, as opposed to a biomarker-driven decision for now.</a:t>
            </a:r>
          </a:p>
          <a:p>
            <a:endParaRPr lang="en-US" dirty="0"/>
          </a:p>
          <a:p>
            <a:r>
              <a:rPr lang="en-US" sz="1800" b="0" i="0" dirty="0">
                <a:solidFill>
                  <a:srgbClr val="000000"/>
                </a:solidFill>
                <a:effectLst/>
                <a:latin typeface="AdvOT77db9845"/>
              </a:rPr>
              <a:t>Relapses respond to immunosuppression with a similar response rate as the initial presentation, and severe relapses should be treated by reintroducing induction therapy. </a:t>
            </a:r>
          </a:p>
          <a:p>
            <a:endParaRPr lang="en-US" sz="1800" b="0" i="0" dirty="0">
              <a:solidFill>
                <a:srgbClr val="000000"/>
              </a:solidFill>
              <a:effectLst/>
              <a:latin typeface="AdvOT77db9845"/>
            </a:endParaRPr>
          </a:p>
          <a:p>
            <a:r>
              <a:rPr lang="en-US" sz="1800" b="0" i="0" dirty="0">
                <a:solidFill>
                  <a:srgbClr val="000000"/>
                </a:solidFill>
                <a:effectLst/>
                <a:latin typeface="AdvOT77db9845"/>
              </a:rPr>
              <a:t>When deciding whether to use cyclophosphamide again, the cumulative dose of cyclophosphamide already given should be taken into account. Cumulative dosages above 36 g have been associated with the occurrence of malignancies.</a:t>
            </a:r>
            <a:endParaRPr lang="en-US" sz="1800" b="0" i="0" dirty="0">
              <a:solidFill>
                <a:srgbClr val="007FAB"/>
              </a:solidFill>
              <a:effectLst/>
              <a:latin typeface="AdvOT77db9845"/>
            </a:endParaRPr>
          </a:p>
          <a:p>
            <a:endParaRPr lang="en-US" sz="1800" b="0" i="0" dirty="0">
              <a:solidFill>
                <a:srgbClr val="007FAB"/>
              </a:solidFill>
              <a:effectLst/>
              <a:latin typeface="AdvOT77db9845"/>
            </a:endParaRPr>
          </a:p>
          <a:p>
            <a:r>
              <a:rPr lang="en-US" sz="1800" b="0" i="0" dirty="0">
                <a:solidFill>
                  <a:srgbClr val="000000"/>
                </a:solidFill>
                <a:effectLst/>
                <a:latin typeface="AdvOT77db9845"/>
              </a:rPr>
              <a:t>In a </a:t>
            </a:r>
            <a:r>
              <a:rPr lang="en-US" sz="1800" b="0" i="1" baseline="0" dirty="0">
                <a:solidFill>
                  <a:srgbClr val="000000"/>
                </a:solidFill>
                <a:effectLst/>
                <a:latin typeface="AdvOT255b5711.I"/>
              </a:rPr>
              <a:t>post hoc </a:t>
            </a:r>
            <a:r>
              <a:rPr lang="en-US" sz="1800" b="0" i="0" dirty="0">
                <a:solidFill>
                  <a:srgbClr val="000000"/>
                </a:solidFill>
                <a:effectLst/>
                <a:latin typeface="AdvOT77db9845"/>
              </a:rPr>
              <a:t>analysis of the RAVE trial, higher remission rates were seen in relapsing patients treated with rituximab compared to cyclophosphamide, especially for patients with PR3-AAV.</a:t>
            </a:r>
          </a:p>
          <a:p>
            <a:endParaRPr lang="en-US" sz="1800" b="0" i="0" dirty="0">
              <a:solidFill>
                <a:srgbClr val="000000"/>
              </a:solidFill>
              <a:effectLst/>
              <a:latin typeface="AdvOT77db9845"/>
            </a:endParaRPr>
          </a:p>
          <a:p>
            <a:r>
              <a:rPr lang="en-US" sz="1800" b="0" i="0" dirty="0">
                <a:solidFill>
                  <a:srgbClr val="000000"/>
                </a:solidFill>
                <a:effectLst/>
                <a:latin typeface="AdvOT77db9845"/>
              </a:rPr>
              <a:t>In patients with non-severe relapses, immunosuppression should be increased while avoiding cyclophosphamide. </a:t>
            </a:r>
          </a:p>
          <a:p>
            <a:endParaRPr lang="en-US" sz="1800" b="0" i="0" dirty="0">
              <a:solidFill>
                <a:srgbClr val="000000"/>
              </a:solidFill>
              <a:effectLst/>
              <a:latin typeface="AdvOT77db9845"/>
            </a:endParaRPr>
          </a:p>
          <a:p>
            <a:r>
              <a:rPr lang="en-US" sz="1800" b="0" i="0" dirty="0">
                <a:solidFill>
                  <a:srgbClr val="000000"/>
                </a:solidFill>
                <a:effectLst/>
                <a:latin typeface="AdvOT77db9845"/>
              </a:rPr>
              <a:t>Apart from MMF, which has been tested in combination with glucocorticoids in RCTs for induction therapy in relapsing patients, there is no strong evidence to support other regimens.</a:t>
            </a:r>
          </a:p>
          <a:p>
            <a:endParaRPr lang="en-US" sz="1800" b="0" i="0" dirty="0">
              <a:solidFill>
                <a:srgbClr val="000000"/>
              </a:solidFill>
              <a:effectLst/>
              <a:latin typeface="AdvOT77db9845"/>
            </a:endParaRPr>
          </a:p>
          <a:p>
            <a:r>
              <a:rPr lang="en-US" sz="1800" b="0" i="0" dirty="0">
                <a:solidFill>
                  <a:srgbClr val="000000"/>
                </a:solidFill>
                <a:effectLst/>
                <a:latin typeface="AdvOT77db9845"/>
              </a:rPr>
              <a:t>However, if non-severe relapses are treated with MMF, there is an increased rate of future relapse, and glucocorticoid exposure will be increased accordingly.</a:t>
            </a:r>
            <a:endParaRPr lang="en-US" sz="1800" b="0" i="0" dirty="0">
              <a:solidFill>
                <a:srgbClr val="007FAB"/>
              </a:solidFill>
              <a:effectLst/>
              <a:latin typeface="AdvOT77db9845"/>
            </a:endParaRPr>
          </a:p>
          <a:p>
            <a:endParaRPr lang="en-US" sz="1800" b="0" i="0" dirty="0">
              <a:solidFill>
                <a:srgbClr val="007FAB"/>
              </a:solidFill>
              <a:effectLst/>
              <a:latin typeface="AdvOT77db9845"/>
            </a:endParaRPr>
          </a:p>
          <a:p>
            <a:r>
              <a:rPr lang="en-US" sz="1800" b="0" i="0" dirty="0">
                <a:solidFill>
                  <a:srgbClr val="000000"/>
                </a:solidFill>
                <a:effectLst/>
                <a:latin typeface="AdvOT77db9845"/>
              </a:rPr>
              <a:t>Rituximab is therefore preferred for relapsing AAV.</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37</a:t>
            </a:fld>
            <a:endParaRPr lang="en-US" dirty="0"/>
          </a:p>
        </p:txBody>
      </p:sp>
    </p:spTree>
    <p:extLst>
      <p:ext uri="{BB962C8B-B14F-4D97-AF65-F5344CB8AC3E}">
        <p14:creationId xmlns:p14="http://schemas.microsoft.com/office/powerpoint/2010/main" val="368402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38</a:t>
            </a:fld>
            <a:endParaRPr lang="en-US" dirty="0"/>
          </a:p>
        </p:txBody>
      </p:sp>
    </p:spTree>
    <p:extLst>
      <p:ext uri="{BB962C8B-B14F-4D97-AF65-F5344CB8AC3E}">
        <p14:creationId xmlns:p14="http://schemas.microsoft.com/office/powerpoint/2010/main" val="189143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patients progress to require long-term kidney replacement therapy, kidney transplantation should be delayed until patients are in clinical remission for ≥6 months.</a:t>
            </a:r>
          </a:p>
          <a:p>
            <a:endParaRPr lang="en-US" dirty="0"/>
          </a:p>
          <a:p>
            <a:r>
              <a:rPr lang="en-US" dirty="0"/>
              <a:t>Importantly, persistent ANCA positivity should not delay kidney transplantation</a:t>
            </a:r>
          </a:p>
        </p:txBody>
      </p:sp>
      <p:sp>
        <p:nvSpPr>
          <p:cNvPr id="4" name="Slide Number Placeholder 3"/>
          <p:cNvSpPr>
            <a:spLocks noGrp="1"/>
          </p:cNvSpPr>
          <p:nvPr>
            <p:ph type="sldNum" sz="quarter" idx="5"/>
          </p:nvPr>
        </p:nvSpPr>
        <p:spPr/>
        <p:txBody>
          <a:bodyPr/>
          <a:lstStyle/>
          <a:p>
            <a:fld id="{B1378715-5F20-4FAB-896A-D1FA1C238A82}" type="slidenum">
              <a:rPr lang="en-US" smtClean="0"/>
              <a:t>39</a:t>
            </a:fld>
            <a:endParaRPr lang="en-US" dirty="0"/>
          </a:p>
        </p:txBody>
      </p:sp>
    </p:spTree>
    <p:extLst>
      <p:ext uri="{BB962C8B-B14F-4D97-AF65-F5344CB8AC3E}">
        <p14:creationId xmlns:p14="http://schemas.microsoft.com/office/powerpoint/2010/main" val="457299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1378715-5F20-4FAB-896A-D1FA1C238A82}" type="slidenum">
              <a:rPr lang="en-US" smtClean="0"/>
              <a:t>40</a:t>
            </a:fld>
            <a:endParaRPr lang="en-US" dirty="0"/>
          </a:p>
        </p:txBody>
      </p:sp>
    </p:spTree>
    <p:extLst>
      <p:ext uri="{BB962C8B-B14F-4D97-AF65-F5344CB8AC3E}">
        <p14:creationId xmlns:p14="http://schemas.microsoft.com/office/powerpoint/2010/main" val="1885243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119505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42</a:t>
            </a:fld>
            <a:endParaRPr lang="en-US" dirty="0"/>
          </a:p>
        </p:txBody>
      </p:sp>
    </p:spTree>
    <p:extLst>
      <p:ext uri="{BB962C8B-B14F-4D97-AF65-F5344CB8AC3E}">
        <p14:creationId xmlns:p14="http://schemas.microsoft.com/office/powerpoint/2010/main" val="2360967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43</a:t>
            </a:fld>
            <a:endParaRPr lang="en-US" dirty="0"/>
          </a:p>
        </p:txBody>
      </p:sp>
    </p:spTree>
    <p:extLst>
      <p:ext uri="{BB962C8B-B14F-4D97-AF65-F5344CB8AC3E}">
        <p14:creationId xmlns:p14="http://schemas.microsoft.com/office/powerpoint/2010/main" val="2258003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Optional slide to close with questions</a:t>
            </a:r>
            <a:endParaRPr dirty="0"/>
          </a:p>
        </p:txBody>
      </p:sp>
    </p:spTree>
    <p:extLst>
      <p:ext uri="{BB962C8B-B14F-4D97-AF65-F5344CB8AC3E}">
        <p14:creationId xmlns:p14="http://schemas.microsoft.com/office/powerpoint/2010/main" val="1061665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47</a:t>
            </a:fld>
            <a:endParaRPr lang="en-US" dirty="0"/>
          </a:p>
        </p:txBody>
      </p:sp>
    </p:spTree>
    <p:extLst>
      <p:ext uri="{BB962C8B-B14F-4D97-AF65-F5344CB8AC3E}">
        <p14:creationId xmlns:p14="http://schemas.microsoft.com/office/powerpoint/2010/main" val="235575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a:t>
            </a:fld>
            <a:endParaRPr lang="en-US" dirty="0"/>
          </a:p>
        </p:txBody>
      </p:sp>
    </p:spTree>
    <p:extLst>
      <p:ext uri="{BB962C8B-B14F-4D97-AF65-F5344CB8AC3E}">
        <p14:creationId xmlns:p14="http://schemas.microsoft.com/office/powerpoint/2010/main" val="405854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0000"/>
              </a:lnSpc>
              <a:spcBef>
                <a:spcPts val="0"/>
              </a:spcBef>
            </a:pPr>
            <a:r>
              <a:rPr lang="en-GB" sz="1200" dirty="0">
                <a:solidFill>
                  <a:srgbClr val="004990"/>
                </a:solidFill>
              </a:rPr>
              <a:t>The KDIGO Guideline Work Group is:</a:t>
            </a:r>
          </a:p>
          <a:p>
            <a:pPr marL="342900" lvl="0" indent="-342900">
              <a:lnSpc>
                <a:spcPct val="100000"/>
              </a:lnSpc>
              <a:spcBef>
                <a:spcPts val="0"/>
              </a:spcBef>
            </a:pPr>
            <a:endParaRPr lang="en-GB" sz="1200" dirty="0">
              <a:solidFill>
                <a:srgbClr val="004990"/>
              </a:solidFill>
            </a:endParaRPr>
          </a:p>
          <a:p>
            <a:pPr marL="342900" lvl="0" indent="-342900">
              <a:lnSpc>
                <a:spcPct val="100000"/>
              </a:lnSpc>
              <a:spcBef>
                <a:spcPts val="0"/>
              </a:spcBef>
            </a:pPr>
            <a:r>
              <a:rPr lang="en-GB" sz="1200" dirty="0">
                <a:solidFill>
                  <a:srgbClr val="004990"/>
                </a:solidFill>
              </a:rPr>
              <a:t>Worldwide scope </a:t>
            </a:r>
          </a:p>
          <a:p>
            <a:pPr marL="342900" indent="-342900">
              <a:lnSpc>
                <a:spcPct val="100000"/>
              </a:lnSpc>
              <a:spcBef>
                <a:spcPts val="0"/>
              </a:spcBef>
            </a:pPr>
            <a:r>
              <a:rPr lang="en-GB" sz="1200" dirty="0">
                <a:solidFill>
                  <a:srgbClr val="004990"/>
                </a:solidFill>
              </a:rPr>
              <a:t>Prior GL WG Members</a:t>
            </a:r>
          </a:p>
          <a:p>
            <a:pPr marL="342900" lvl="0" indent="-342900">
              <a:lnSpc>
                <a:spcPct val="100000"/>
              </a:lnSpc>
              <a:spcBef>
                <a:spcPts val="0"/>
              </a:spcBef>
            </a:pPr>
            <a:r>
              <a:rPr lang="en-GB" sz="1200" dirty="0">
                <a:solidFill>
                  <a:srgbClr val="004990"/>
                </a:solidFill>
              </a:rPr>
              <a:t>Deep experience</a:t>
            </a:r>
          </a:p>
          <a:p>
            <a:pPr marL="342900" lvl="0" indent="-342900">
              <a:lnSpc>
                <a:spcPct val="100000"/>
              </a:lnSpc>
              <a:spcBef>
                <a:spcPts val="0"/>
              </a:spcBef>
            </a:pPr>
            <a:r>
              <a:rPr lang="en-GB" sz="1200" dirty="0">
                <a:solidFill>
                  <a:srgbClr val="004990"/>
                </a:solidFill>
              </a:rPr>
              <a:t>Evidence Review Team</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a:t>
            </a:fld>
            <a:endParaRPr lang="en-US" dirty="0"/>
          </a:p>
        </p:txBody>
      </p:sp>
    </p:spTree>
    <p:extLst>
      <p:ext uri="{BB962C8B-B14F-4D97-AF65-F5344CB8AC3E}">
        <p14:creationId xmlns:p14="http://schemas.microsoft.com/office/powerpoint/2010/main" val="293724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11</a:t>
            </a:fld>
            <a:endParaRPr lang="en-US" dirty="0"/>
          </a:p>
        </p:txBody>
      </p:sp>
    </p:spTree>
    <p:extLst>
      <p:ext uri="{BB962C8B-B14F-4D97-AF65-F5344CB8AC3E}">
        <p14:creationId xmlns:p14="http://schemas.microsoft.com/office/powerpoint/2010/main" val="1069545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The management recommendations for LN may change in the coming months because several high-quality RCTs of novel therapies have recently been successfully completed.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These approaches will be incorporated into the guideline as the community understands how best to apply the new agents in the context of existing regimens.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However, as the 2021 guideline was being established, details of these new data were not yet available, such that the recommendations on choice of treatment may appear not too dissimilar to the 2012 guideline.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Nonetheless, some new management themes for LN have emerged, and management guidelines are presented in the current context. </a:t>
            </a:r>
          </a:p>
        </p:txBody>
      </p:sp>
    </p:spTree>
    <p:extLst>
      <p:ext uri="{BB962C8B-B14F-4D97-AF65-F5344CB8AC3E}">
        <p14:creationId xmlns:p14="http://schemas.microsoft.com/office/powerpoint/2010/main" val="87152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0"/>
            <a:ext cx="12192000" cy="6858000"/>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178817" y="268817"/>
            <a:ext cx="12173026" cy="6733072"/>
          </a:xfrm>
          <a:prstGeom prst="rect">
            <a:avLst/>
          </a:prstGeom>
        </p:spPr>
      </p:pic>
      <p:sp>
        <p:nvSpPr>
          <p:cNvPr id="24" name="Rectangle 23"/>
          <p:cNvSpPr/>
          <p:nvPr userDrawn="1"/>
        </p:nvSpPr>
        <p:spPr>
          <a:xfrm>
            <a:off x="982133" y="0"/>
            <a:ext cx="10346267"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197100" y="2563812"/>
            <a:ext cx="7797802" cy="1008063"/>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a:t>
            </a:r>
            <a:endParaRPr lang="en-GB" dirty="0"/>
          </a:p>
        </p:txBody>
      </p:sp>
      <p:sp>
        <p:nvSpPr>
          <p:cNvPr id="3" name="Subtitle 2"/>
          <p:cNvSpPr>
            <a:spLocks noGrp="1"/>
          </p:cNvSpPr>
          <p:nvPr>
            <p:ph type="subTitle" idx="1"/>
          </p:nvPr>
        </p:nvSpPr>
        <p:spPr>
          <a:xfrm>
            <a:off x="3757385" y="3801578"/>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39684526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9487" y="268817"/>
            <a:ext cx="12173026" cy="6733072"/>
          </a:xfrm>
          <a:prstGeom prst="rect">
            <a:avLst/>
          </a:prstGeom>
        </p:spPr>
      </p:pic>
      <p:sp>
        <p:nvSpPr>
          <p:cNvPr id="24" name="Rectangle 23"/>
          <p:cNvSpPr/>
          <p:nvPr userDrawn="1"/>
        </p:nvSpPr>
        <p:spPr>
          <a:xfrm>
            <a:off x="18974" y="266700"/>
            <a:ext cx="12173026" cy="6591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10"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1"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33061621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8"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0"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229161391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4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73"/>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7" name="Google Shape;17;p73"/>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8" name="Google Shape;18;p73"/>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14167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143"/>
          <a:stretch/>
        </p:blipFill>
        <p:spPr>
          <a:xfrm>
            <a:off x="0" y="1"/>
            <a:ext cx="12192000" cy="6858000"/>
          </a:xfrm>
          <a:prstGeom prst="rect">
            <a:avLst/>
          </a:prstGeom>
        </p:spPr>
      </p:pic>
      <p:sp>
        <p:nvSpPr>
          <p:cNvPr id="11" name="Rectangle 10"/>
          <p:cNvSpPr/>
          <p:nvPr userDrawn="1"/>
        </p:nvSpPr>
        <p:spPr>
          <a:xfrm>
            <a:off x="1727200" y="0"/>
            <a:ext cx="8737600"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7200" y="169391"/>
            <a:ext cx="1117600" cy="1005424"/>
          </a:xfrm>
          <a:prstGeom prst="rect">
            <a:avLst/>
          </a:prstGeom>
        </p:spPr>
      </p:pic>
      <p:sp>
        <p:nvSpPr>
          <p:cNvPr id="2" name="Title 1"/>
          <p:cNvSpPr>
            <a:spLocks noGrp="1"/>
          </p:cNvSpPr>
          <p:nvPr>
            <p:ph type="ctrTitle"/>
          </p:nvPr>
        </p:nvSpPr>
        <p:spPr>
          <a:xfrm>
            <a:off x="2197100" y="2657475"/>
            <a:ext cx="7797802" cy="782404"/>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3757385" y="3526534"/>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5507215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5625" b="1084"/>
          <a:stretch/>
        </p:blipFill>
        <p:spPr>
          <a:xfrm>
            <a:off x="0" y="-4066"/>
            <a:ext cx="1752600" cy="6862066"/>
          </a:xfrm>
          <a:prstGeom prst="rect">
            <a:avLst/>
          </a:prstGeom>
        </p:spPr>
      </p:pic>
      <p:sp>
        <p:nvSpPr>
          <p:cNvPr id="7" name="Rectangle 6"/>
          <p:cNvSpPr/>
          <p:nvPr userDrawn="1"/>
        </p:nvSpPr>
        <p:spPr>
          <a:xfrm>
            <a:off x="1727200" y="0"/>
            <a:ext cx="8737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2" name="Title 1"/>
          <p:cNvSpPr>
            <a:spLocks noGrp="1"/>
          </p:cNvSpPr>
          <p:nvPr>
            <p:ph type="ctrTitle"/>
          </p:nvPr>
        </p:nvSpPr>
        <p:spPr>
          <a:xfrm>
            <a:off x="2197100" y="371475"/>
            <a:ext cx="7797802" cy="782404"/>
          </a:xfrm>
          <a:prstGeom prst="rect">
            <a:avLst/>
          </a:prstGeom>
        </p:spPr>
        <p:txBody>
          <a:bodyPr anchor="b">
            <a:normAutofit/>
          </a:bodyPr>
          <a:lstStyle>
            <a:lvl1pPr algn="l">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2197100" y="1240534"/>
            <a:ext cx="4677230" cy="690562"/>
          </a:xfrm>
          <a:prstGeom prst="rect">
            <a:avLst/>
          </a:prstGeom>
        </p:spPr>
        <p:txBody>
          <a:bodyPr/>
          <a:lstStyle>
            <a:lvl1pPr marL="0" indent="0" algn="l">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77157435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5731"/>
          <a:stretch/>
        </p:blipFill>
        <p:spPr>
          <a:xfrm>
            <a:off x="0" y="-4066"/>
            <a:ext cx="12192000" cy="296166"/>
          </a:xfrm>
          <a:prstGeom prst="rect">
            <a:avLst/>
          </a:prstGeom>
        </p:spPr>
      </p:pic>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3" name="Subtitle 2"/>
          <p:cNvSpPr>
            <a:spLocks noGrp="1"/>
          </p:cNvSpPr>
          <p:nvPr>
            <p:ph type="subTitle" idx="1"/>
          </p:nvPr>
        </p:nvSpPr>
        <p:spPr>
          <a:xfrm>
            <a:off x="266700" y="1331913"/>
            <a:ext cx="10236200" cy="690562"/>
          </a:xfrm>
          <a:prstGeom prst="rect">
            <a:avLst/>
          </a:prstGeom>
        </p:spPr>
        <p:txBody>
          <a:bodyPr/>
          <a:lstStyle>
            <a:lvl1pPr marL="342900" indent="-342900" algn="l">
              <a:lnSpc>
                <a:spcPct val="100000"/>
              </a:lnSpc>
              <a:spcBef>
                <a:spcPts val="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Content Placeholder 4"/>
          <p:cNvSpPr>
            <a:spLocks noGrp="1"/>
          </p:cNvSpPr>
          <p:nvPr>
            <p:ph sz="quarter" idx="10"/>
          </p:nvPr>
        </p:nvSpPr>
        <p:spPr>
          <a:xfrm>
            <a:off x="266700" y="5980176"/>
            <a:ext cx="11087100" cy="782638"/>
          </a:xfrm>
          <a:prstGeom prst="rect">
            <a:avLst/>
          </a:prstGeom>
        </p:spPr>
        <p:txBody>
          <a:bodyPr anchor="b"/>
          <a:lstStyle>
            <a:lvl1pPr marL="0" indent="0">
              <a:lnSpc>
                <a:spcPct val="100000"/>
              </a:lnSpc>
              <a:spcBef>
                <a:spcPts val="0"/>
              </a:spcBef>
              <a:buNone/>
              <a:defRPr sz="1000">
                <a:solidFill>
                  <a:schemeClr val="tx2"/>
                </a:solidFill>
              </a:defRPr>
            </a:lvl1pPr>
          </a:lstStyle>
          <a:p>
            <a:pPr lvl="0"/>
            <a:r>
              <a:rPr lang="en-US" dirty="0"/>
              <a:t>Click to edit Master text styles</a:t>
            </a:r>
          </a:p>
        </p:txBody>
      </p:sp>
      <p:sp>
        <p:nvSpPr>
          <p:cNvPr id="7" name="Content Placeholder 6"/>
          <p:cNvSpPr>
            <a:spLocks noGrp="1"/>
          </p:cNvSpPr>
          <p:nvPr>
            <p:ph sz="quarter" idx="11"/>
          </p:nvPr>
        </p:nvSpPr>
        <p:spPr>
          <a:xfrm>
            <a:off x="266700" y="533400"/>
            <a:ext cx="6159500" cy="798513"/>
          </a:xfrm>
          <a:prstGeom prst="rect">
            <a:avLst/>
          </a:prstGeom>
        </p:spPr>
        <p:txBody>
          <a:bodyPr/>
          <a:lstStyle>
            <a:lvl1pPr marL="0" indent="0">
              <a:lnSpc>
                <a:spcPct val="100000"/>
              </a:lnSpc>
              <a:spcBef>
                <a:spcPts val="0"/>
              </a:spcBef>
              <a:buNone/>
              <a:defRPr sz="32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1179781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499054"/>
      </p:ext>
    </p:extLst>
  </p:cSld>
  <p:clrMap bg1="lt1" tx1="dk1" bg2="lt2" tx2="dk2" accent1="accent1" accent2="accent2" accent3="accent3" accent4="accent4" accent5="accent5" accent6="accent6" hlink="hlink" folHlink="folHlink"/>
  <p:sldLayoutIdLst>
    <p:sldLayoutId id="2147483657" r:id="rId1"/>
    <p:sldLayoutId id="2147483672" r:id="rId2"/>
    <p:sldLayoutId id="2147483673" r:id="rId3"/>
    <p:sldLayoutId id="2147483674" r:id="rId4"/>
    <p:sldLayoutId id="214748367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95565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68187" y="2749384"/>
            <a:ext cx="10331183" cy="1446550"/>
          </a:xfrm>
          <a:noFill/>
        </p:spPr>
        <p:txBody>
          <a:bodyPr wrap="square">
            <a:spAutoFit/>
          </a:bodyPr>
          <a:lstStyle/>
          <a:p>
            <a:pPr>
              <a:spcBef>
                <a:spcPts val="0"/>
              </a:spcBef>
            </a:pPr>
            <a:r>
              <a:rPr lang="en-GB" sz="4400" b="0" cap="small" dirty="0">
                <a:solidFill>
                  <a:srgbClr val="004990"/>
                </a:solidFill>
                <a:latin typeface="Calibri"/>
                <a:ea typeface="+mn-ea"/>
                <a:cs typeface="+mn-cs"/>
              </a:rPr>
              <a:t>KDIGO Clinical Practice Guideline for the Management of ANCA-Associated Vasculitis</a:t>
            </a:r>
          </a:p>
        </p:txBody>
      </p:sp>
      <p:sp>
        <p:nvSpPr>
          <p:cNvPr id="6" name="Subtitle 5"/>
          <p:cNvSpPr>
            <a:spLocks noGrp="1"/>
          </p:cNvSpPr>
          <p:nvPr>
            <p:ph type="subTitle" idx="1"/>
          </p:nvPr>
        </p:nvSpPr>
        <p:spPr>
          <a:xfrm>
            <a:off x="1615270" y="5490722"/>
            <a:ext cx="9037015" cy="1200329"/>
          </a:xfrm>
          <a:noFill/>
        </p:spPr>
        <p:txBody>
          <a:bodyPr wrap="square">
            <a:spAutoFit/>
          </a:bodyPr>
          <a:lstStyle/>
          <a:p>
            <a:r>
              <a:rPr lang="en-GB" dirty="0">
                <a:solidFill>
                  <a:srgbClr val="004990"/>
                </a:solidFill>
                <a:latin typeface="Calibri"/>
                <a:cs typeface="+mn-cs"/>
              </a:rPr>
              <a:t>KDIGO Guideline Co-Chairs:</a:t>
            </a:r>
          </a:p>
          <a:p>
            <a:r>
              <a:rPr lang="nl-NL" dirty="0">
                <a:solidFill>
                  <a:srgbClr val="004990"/>
                </a:solidFill>
                <a:latin typeface="Calibri"/>
                <a:cs typeface="+mn-cs"/>
              </a:rPr>
              <a:t>Jürgen Floege, MD</a:t>
            </a:r>
          </a:p>
          <a:p>
            <a:r>
              <a:rPr lang="en-US" dirty="0">
                <a:solidFill>
                  <a:srgbClr val="004990"/>
                </a:solidFill>
                <a:latin typeface="Calibri"/>
                <a:cs typeface="+mn-cs"/>
              </a:rPr>
              <a:t>Brad H. Rovin, MD, FACP, FASN</a:t>
            </a:r>
            <a:endParaRPr lang="nl-NL" dirty="0">
              <a:solidFill>
                <a:srgbClr val="004990"/>
              </a:solidFill>
              <a:latin typeface="Calibri"/>
              <a:cs typeface="+mn-cs"/>
            </a:endParaRPr>
          </a:p>
        </p:txBody>
      </p:sp>
      <p:pic>
        <p:nvPicPr>
          <p:cNvPr id="7" name="Picture 6" descr="KDIGO Logo - 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845" y="767113"/>
            <a:ext cx="1814311" cy="1632204"/>
          </a:xfrm>
          <a:prstGeom prst="rect">
            <a:avLst/>
          </a:prstGeom>
        </p:spPr>
      </p:pic>
    </p:spTree>
    <p:extLst>
      <p:ext uri="{BB962C8B-B14F-4D97-AF65-F5344CB8AC3E}">
        <p14:creationId xmlns:p14="http://schemas.microsoft.com/office/powerpoint/2010/main" val="18779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9443"/>
            <a:ext cx="11742821" cy="701731"/>
          </a:xfrm>
          <a:prstGeom prst="rect">
            <a:avLst/>
          </a:prstGeom>
          <a:noFill/>
        </p:spPr>
        <p:txBody>
          <a:bodyPr wrap="square" anchor="b">
            <a:spAutoFit/>
          </a:bodyPr>
          <a:lstStyle/>
          <a:p>
            <a:pPr>
              <a:spcBef>
                <a:spcPts val="0"/>
              </a:spcBef>
            </a:pPr>
            <a:r>
              <a:rPr lang="en-GB" cap="small" dirty="0">
                <a:solidFill>
                  <a:srgbClr val="004990"/>
                </a:solidFill>
                <a:latin typeface="Calibri"/>
              </a:rPr>
              <a:t>KDIGO ANCA Vasculitis Guideline Work Group</a:t>
            </a:r>
            <a:endParaRPr lang="en-GB" sz="4400" b="0" cap="small" dirty="0">
              <a:solidFill>
                <a:srgbClr val="004990"/>
              </a:solidFill>
              <a:latin typeface="Calibri"/>
              <a:ea typeface="+mn-ea"/>
              <a:cs typeface="+mn-cs"/>
            </a:endParaRPr>
          </a:p>
        </p:txBody>
      </p:sp>
      <p:pic>
        <p:nvPicPr>
          <p:cNvPr id="4" name="Picture 3">
            <a:extLst>
              <a:ext uri="{FF2B5EF4-FFF2-40B4-BE49-F238E27FC236}">
                <a16:creationId xmlns:a16="http://schemas.microsoft.com/office/drawing/2014/main" id="{D532AE7C-34E5-C974-3C00-5AE9242F9269}"/>
              </a:ext>
            </a:extLst>
          </p:cNvPr>
          <p:cNvPicPr>
            <a:picLocks noChangeAspect="1"/>
          </p:cNvPicPr>
          <p:nvPr/>
        </p:nvPicPr>
        <p:blipFill>
          <a:blip r:embed="rId3"/>
          <a:stretch>
            <a:fillRect/>
          </a:stretch>
        </p:blipFill>
        <p:spPr>
          <a:xfrm>
            <a:off x="154557" y="1473283"/>
            <a:ext cx="10943215" cy="3991852"/>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66A36079-62AA-B9D6-0016-549D1AD29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8676" y="1446328"/>
            <a:ext cx="996915" cy="1380744"/>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7B73C232-29F0-C425-CE7F-0C3210DF57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84" r="20419"/>
          <a:stretch/>
        </p:blipFill>
        <p:spPr>
          <a:xfrm>
            <a:off x="10994066" y="1585333"/>
            <a:ext cx="974232" cy="1380744"/>
          </a:xfrm>
          <a:prstGeom prst="rect">
            <a:avLst/>
          </a:prstGeom>
        </p:spPr>
      </p:pic>
      <p:pic>
        <p:nvPicPr>
          <p:cNvPr id="17" name="Picture 16" descr="A person with a mustache and a mustache&#10;&#10;Description automatically generated">
            <a:extLst>
              <a:ext uri="{FF2B5EF4-FFF2-40B4-BE49-F238E27FC236}">
                <a16:creationId xmlns:a16="http://schemas.microsoft.com/office/drawing/2014/main" id="{096E5D61-8894-A430-CBBD-230DC64DF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066" y="2998349"/>
            <a:ext cx="920496" cy="1380744"/>
          </a:xfrm>
          <a:prstGeom prst="rect">
            <a:avLst/>
          </a:prstGeom>
        </p:spPr>
      </p:pic>
      <p:pic>
        <p:nvPicPr>
          <p:cNvPr id="21" name="Picture 20" descr="A person in a suit smiling&#10;&#10;Description automatically generated">
            <a:extLst>
              <a:ext uri="{FF2B5EF4-FFF2-40B4-BE49-F238E27FC236}">
                <a16:creationId xmlns:a16="http://schemas.microsoft.com/office/drawing/2014/main" id="{93771A37-1505-04D1-4904-0A2C87C28E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4837" y="2998349"/>
            <a:ext cx="1104595" cy="1380744"/>
          </a:xfrm>
          <a:prstGeom prst="rect">
            <a:avLst/>
          </a:prstGeom>
        </p:spPr>
      </p:pic>
      <p:pic>
        <p:nvPicPr>
          <p:cNvPr id="23" name="Picture 22" descr="A person wearing glasses and a striped shirt&#10;&#10;Description automatically generated">
            <a:extLst>
              <a:ext uri="{FF2B5EF4-FFF2-40B4-BE49-F238E27FC236}">
                <a16:creationId xmlns:a16="http://schemas.microsoft.com/office/drawing/2014/main" id="{02805DE7-CB56-FAFD-F37F-52EE9E9FE4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4837" y="4509845"/>
            <a:ext cx="1035558" cy="1380744"/>
          </a:xfrm>
          <a:prstGeom prst="rect">
            <a:avLst/>
          </a:prstGeom>
        </p:spPr>
      </p:pic>
    </p:spTree>
    <p:extLst>
      <p:ext uri="{BB962C8B-B14F-4D97-AF65-F5344CB8AC3E}">
        <p14:creationId xmlns:p14="http://schemas.microsoft.com/office/powerpoint/2010/main" val="2333146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6"/>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What Is New Since the 2021 KDIGO Guideline</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199505" y="985462"/>
            <a:ext cx="11820699" cy="58725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dirty="0">
                <a:solidFill>
                  <a:srgbClr val="004990"/>
                </a:solidFill>
                <a:latin typeface="Calibri" panose="020F0502020204030204" pitchFamily="34" charset="0"/>
              </a:rPr>
              <a:t>The C5a receptor inhibitor, avacopan, </a:t>
            </a:r>
            <a:r>
              <a:rPr lang="en-US" b="0" i="0" dirty="0">
                <a:solidFill>
                  <a:srgbClr val="004990"/>
                </a:solidFill>
                <a:effectLst/>
                <a:latin typeface="Calibri" panose="020F0502020204030204" pitchFamily="34" charset="0"/>
              </a:rPr>
              <a:t>has been approved by the United States Food and Drug Administration (FDA) and the European Medicines Agency (EMA) as add-on therapy to standard-of-care for the treatment of ANCA-associated vasculitis (AAV).</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dirty="0">
                <a:solidFill>
                  <a:srgbClr val="004990"/>
                </a:solidFill>
                <a:latin typeface="Calibri" panose="020F0502020204030204" pitchFamily="34" charset="0"/>
              </a:rPr>
              <a:t>This development directly relates to the second major emerging novel approach to the treatment of AAV, namely, a reduction of systemic glucocorticoid exposure</a:t>
            </a:r>
          </a:p>
          <a:p>
            <a:pPr marL="342900" lvl="0" indent="-342900">
              <a:lnSpc>
                <a:spcPct val="100000"/>
              </a:lnSpc>
              <a:spcBef>
                <a:spcPts val="0"/>
              </a:spcBef>
            </a:pPr>
            <a:endParaRPr lang="en-US" sz="800" dirty="0">
              <a:solidFill>
                <a:srgbClr val="004990"/>
              </a:solidFill>
              <a:latin typeface="Calibri" panose="020F0502020204030204" pitchFamily="34" charset="0"/>
            </a:endParaRPr>
          </a:p>
          <a:p>
            <a:pPr marL="342900" lvl="0" indent="-342900">
              <a:lnSpc>
                <a:spcPct val="100000"/>
              </a:lnSpc>
              <a:spcBef>
                <a:spcPts val="0"/>
              </a:spcBef>
            </a:pPr>
            <a:r>
              <a:rPr lang="en-US" dirty="0">
                <a:solidFill>
                  <a:srgbClr val="004990"/>
                </a:solidFill>
                <a:latin typeface="Calibri" panose="020F0502020204030204" pitchFamily="34" charset="0"/>
              </a:rPr>
              <a:t>I</a:t>
            </a:r>
            <a:r>
              <a:rPr lang="en-US" b="0" i="0" dirty="0">
                <a:solidFill>
                  <a:srgbClr val="004990"/>
                </a:solidFill>
                <a:effectLst/>
                <a:latin typeface="Calibri" panose="020F0502020204030204" pitchFamily="34" charset="0"/>
              </a:rPr>
              <a:t>dentifying the profile of an AAV patient who needs avacopan in order to allow for lower glucocorticoid dosages is less clear.</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dirty="0">
                <a:solidFill>
                  <a:srgbClr val="004990"/>
                </a:solidFill>
              </a:rPr>
              <a:t>Additionally, this new therapy adds significant cost to treatment, and long-term safety data are currently lacking. </a:t>
            </a:r>
            <a:endParaRPr lang="en-GB" dirty="0">
              <a:solidFill>
                <a:srgbClr val="004990"/>
              </a:solidFill>
              <a:latin typeface="Calibri"/>
              <a:cs typeface="Calibri"/>
            </a:endParaRPr>
          </a:p>
        </p:txBody>
      </p:sp>
    </p:spTree>
    <p:extLst>
      <p:ext uri="{BB962C8B-B14F-4D97-AF65-F5344CB8AC3E}">
        <p14:creationId xmlns:p14="http://schemas.microsoft.com/office/powerpoint/2010/main" val="3438378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Guideline Development Process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402731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5"/>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Evidence Review </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61128" y="969915"/>
            <a:ext cx="11218333" cy="5555575"/>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solidFill>
                  <a:srgbClr val="004990"/>
                </a:solidFill>
              </a:rPr>
              <a:t>ERT – 2021 Guideline: Cochrane Kidney Transplant; 2024 Update: Brown University</a:t>
            </a:r>
          </a:p>
          <a:p>
            <a:pPr marL="342900" lvl="0" indent="-342900">
              <a:lnSpc>
                <a:spcPct val="100000"/>
              </a:lnSpc>
              <a:spcBef>
                <a:spcPts val="0"/>
              </a:spcBef>
            </a:pPr>
            <a:endParaRPr lang="en-GB" sz="1000" dirty="0">
              <a:solidFill>
                <a:srgbClr val="004990"/>
              </a:solidFill>
            </a:endParaRPr>
          </a:p>
          <a:p>
            <a:pPr marL="800100" lvl="1" indent="-342900">
              <a:lnSpc>
                <a:spcPct val="100000"/>
              </a:lnSpc>
              <a:spcBef>
                <a:spcPts val="0"/>
              </a:spcBef>
            </a:pPr>
            <a:r>
              <a:rPr lang="en-GB" dirty="0">
                <a:solidFill>
                  <a:srgbClr val="004990"/>
                </a:solidFill>
                <a:latin typeface="Calibri"/>
                <a:cs typeface="Calibri"/>
              </a:rPr>
              <a:t>Existing </a:t>
            </a:r>
            <a:r>
              <a:rPr lang="en-GB" b="1" u="sng" dirty="0">
                <a:solidFill>
                  <a:srgbClr val="004990"/>
                </a:solidFill>
                <a:latin typeface="Calibri"/>
                <a:cs typeface="Calibri"/>
              </a:rPr>
              <a:t>P</a:t>
            </a:r>
            <a:r>
              <a:rPr lang="en-GB" dirty="0">
                <a:solidFill>
                  <a:srgbClr val="004990"/>
                </a:solidFill>
                <a:latin typeface="Calibri"/>
                <a:cs typeface="Calibri"/>
              </a:rPr>
              <a:t>opulation, </a:t>
            </a:r>
            <a:r>
              <a:rPr lang="en-GB" b="1" u="sng" dirty="0">
                <a:solidFill>
                  <a:srgbClr val="004990"/>
                </a:solidFill>
                <a:latin typeface="Calibri"/>
                <a:cs typeface="Calibri"/>
              </a:rPr>
              <a:t>I</a:t>
            </a:r>
            <a:r>
              <a:rPr lang="en-GB" dirty="0">
                <a:solidFill>
                  <a:srgbClr val="004990"/>
                </a:solidFill>
                <a:latin typeface="Calibri"/>
                <a:cs typeface="Calibri"/>
              </a:rPr>
              <a:t>ntervention, </a:t>
            </a:r>
            <a:r>
              <a:rPr lang="en-GB" b="1" u="sng" dirty="0">
                <a:solidFill>
                  <a:srgbClr val="004990"/>
                </a:solidFill>
                <a:latin typeface="Calibri"/>
                <a:cs typeface="Calibri"/>
              </a:rPr>
              <a:t>C</a:t>
            </a:r>
            <a:r>
              <a:rPr lang="en-GB" dirty="0">
                <a:solidFill>
                  <a:srgbClr val="004990"/>
                </a:solidFill>
                <a:latin typeface="Calibri"/>
                <a:cs typeface="Calibri"/>
              </a:rPr>
              <a:t>omparator, </a:t>
            </a:r>
            <a:r>
              <a:rPr lang="en-GB" b="1" u="sng" dirty="0">
                <a:solidFill>
                  <a:srgbClr val="004990"/>
                </a:solidFill>
                <a:latin typeface="Calibri"/>
                <a:cs typeface="Calibri"/>
              </a:rPr>
              <a:t>O</a:t>
            </a:r>
            <a:r>
              <a:rPr lang="en-GB" dirty="0">
                <a:solidFill>
                  <a:srgbClr val="004990"/>
                </a:solidFill>
                <a:latin typeface="Calibri"/>
                <a:cs typeface="Calibri"/>
              </a:rPr>
              <a:t>utcome, </a:t>
            </a:r>
            <a:r>
              <a:rPr lang="en-GB" b="1" u="sng" dirty="0">
                <a:solidFill>
                  <a:srgbClr val="004990"/>
                </a:solidFill>
                <a:latin typeface="Calibri"/>
                <a:cs typeface="Calibri"/>
              </a:rPr>
              <a:t>S</a:t>
            </a:r>
            <a:r>
              <a:rPr lang="en-GB" dirty="0">
                <a:solidFill>
                  <a:srgbClr val="004990"/>
                </a:solidFill>
                <a:latin typeface="Calibri"/>
                <a:cs typeface="Calibri"/>
              </a:rPr>
              <a:t>tudy design (PICOS) questions</a:t>
            </a:r>
          </a:p>
          <a:p>
            <a:pPr marL="800100" lvl="1" indent="-342900">
              <a:lnSpc>
                <a:spcPct val="100000"/>
              </a:lnSpc>
              <a:spcBef>
                <a:spcPts val="0"/>
              </a:spcBef>
            </a:pPr>
            <a:endParaRPr lang="en-GB" sz="1000" dirty="0">
              <a:solidFill>
                <a:srgbClr val="004990"/>
              </a:solidFill>
              <a:latin typeface="Calibri"/>
              <a:cs typeface="Calibri"/>
            </a:endParaRPr>
          </a:p>
          <a:p>
            <a:pPr marL="800100" lvl="1" indent="-342900">
              <a:lnSpc>
                <a:spcPct val="100000"/>
              </a:lnSpc>
              <a:spcBef>
                <a:spcPts val="0"/>
              </a:spcBef>
            </a:pPr>
            <a:r>
              <a:rPr lang="en-GB" dirty="0">
                <a:solidFill>
                  <a:srgbClr val="004990"/>
                </a:solidFill>
                <a:latin typeface="Calibri"/>
                <a:cs typeface="Calibri"/>
              </a:rPr>
              <a:t>Clinical and important outcomes identified</a:t>
            </a:r>
          </a:p>
          <a:p>
            <a:pPr marL="1257300" lvl="2" indent="-342900">
              <a:lnSpc>
                <a:spcPct val="100000"/>
              </a:lnSpc>
              <a:spcBef>
                <a:spcPts val="0"/>
              </a:spcBef>
            </a:pPr>
            <a:r>
              <a:rPr lang="en-US" dirty="0">
                <a:solidFill>
                  <a:srgbClr val="004990"/>
                </a:solidFill>
                <a:latin typeface="Calibri" panose="020F0502020204030204" pitchFamily="34" charset="0"/>
              </a:rPr>
              <a:t>The critical and important outcomes were voted on by the Work Group using an adapted Delphi process (1–9 Likert scale). Critical outcomes were rated 7–9, and important outcomes were rated 4–6 on the 9-point scale.</a:t>
            </a:r>
            <a:r>
              <a:rPr lang="en-GB" dirty="0">
                <a:solidFill>
                  <a:srgbClr val="004990"/>
                </a:solidFill>
                <a:latin typeface="Calibri" panose="020F0502020204030204" pitchFamily="34" charset="0"/>
                <a:cs typeface="Calibri"/>
              </a:rPr>
              <a:t> </a:t>
            </a: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457200" lvl="1" indent="0">
              <a:lnSpc>
                <a:spcPct val="100000"/>
              </a:lnSpc>
              <a:spcBef>
                <a:spcPts val="0"/>
              </a:spcBef>
              <a:buNone/>
            </a:pPr>
            <a:endParaRPr lang="en-GB" dirty="0">
              <a:solidFill>
                <a:srgbClr val="004990"/>
              </a:solidFill>
              <a:latin typeface="Calibri"/>
              <a:cs typeface="Calibri"/>
            </a:endParaRPr>
          </a:p>
        </p:txBody>
      </p:sp>
      <p:graphicFrame>
        <p:nvGraphicFramePr>
          <p:cNvPr id="5" name="Table 4"/>
          <p:cNvGraphicFramePr>
            <a:graphicFrameLocks noGrp="1"/>
          </p:cNvGraphicFramePr>
          <p:nvPr/>
        </p:nvGraphicFramePr>
        <p:xfrm>
          <a:off x="1532467" y="3858528"/>
          <a:ext cx="9127066" cy="2404553"/>
        </p:xfrm>
        <a:graphic>
          <a:graphicData uri="http://schemas.openxmlformats.org/drawingml/2006/table">
            <a:tbl>
              <a:tblPr firstRow="1" bandRow="1">
                <a:tableStyleId>{5C22544A-7EE6-4342-B048-85BDC9FD1C3A}</a:tableStyleId>
              </a:tblPr>
              <a:tblGrid>
                <a:gridCol w="4563533">
                  <a:extLst>
                    <a:ext uri="{9D8B030D-6E8A-4147-A177-3AD203B41FA5}">
                      <a16:colId xmlns:a16="http://schemas.microsoft.com/office/drawing/2014/main" val="20000"/>
                    </a:ext>
                  </a:extLst>
                </a:gridCol>
                <a:gridCol w="4563533">
                  <a:extLst>
                    <a:ext uri="{9D8B030D-6E8A-4147-A177-3AD203B41FA5}">
                      <a16:colId xmlns:a16="http://schemas.microsoft.com/office/drawing/2014/main" val="20001"/>
                    </a:ext>
                  </a:extLst>
                </a:gridCol>
              </a:tblGrid>
              <a:tr h="372008">
                <a:tc>
                  <a:txBody>
                    <a:bodyPr/>
                    <a:lstStyle/>
                    <a:p>
                      <a:r>
                        <a:rPr lang="en-AU" sz="2000" dirty="0">
                          <a:latin typeface="Calibri" panose="020F0502020204030204" pitchFamily="34" charset="0"/>
                        </a:rPr>
                        <a:t>Critical outcomes</a:t>
                      </a:r>
                    </a:p>
                  </a:txBody>
                  <a:tcPr/>
                </a:tc>
                <a:tc>
                  <a:txBody>
                    <a:bodyPr/>
                    <a:lstStyle/>
                    <a:p>
                      <a:r>
                        <a:rPr lang="en-AU" sz="2000" dirty="0">
                          <a:latin typeface="Calibri" panose="020F0502020204030204" pitchFamily="34" charset="0"/>
                        </a:rPr>
                        <a:t>Important outcomes </a:t>
                      </a:r>
                    </a:p>
                  </a:txBody>
                  <a:tcPr/>
                </a:tc>
                <a:extLst>
                  <a:ext uri="{0D108BD9-81ED-4DB2-BD59-A6C34878D82A}">
                    <a16:rowId xmlns:a16="http://schemas.microsoft.com/office/drawing/2014/main" val="10000"/>
                  </a:ext>
                </a:extLst>
              </a:tr>
              <a:tr h="2008313">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All-cause mortality</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Kidney failure</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≥50% loss of GFR</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Infection</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Glucocorticoid-related adverse events</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Malignancy</a:t>
                      </a:r>
                    </a:p>
                  </a:txBody>
                  <a:tcPr/>
                </a:tc>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Complete remission or relapse</a:t>
                      </a:r>
                      <a:endParaRPr lang="en-AU" sz="2000" baseline="0" dirty="0">
                        <a:solidFill>
                          <a:srgbClr val="004990"/>
                        </a:solidFill>
                        <a:latin typeface="Calibri" panose="020F0502020204030204" pitchFamily="34" charset="0"/>
                      </a:endParaRPr>
                    </a:p>
                    <a:p>
                      <a:pPr marL="342900" indent="-342900">
                        <a:buFont typeface="Arial" panose="020B0604020202020204" pitchFamily="34" charset="0"/>
                        <a:buChar char="•"/>
                      </a:pPr>
                      <a:r>
                        <a:rPr lang="en-AU" sz="2000" dirty="0">
                          <a:solidFill>
                            <a:srgbClr val="004990"/>
                          </a:solidFill>
                          <a:latin typeface="Calibri" panose="020F0502020204030204" pitchFamily="34" charset="0"/>
                        </a:rPr>
                        <a:t>Annual GFR loss (minimum 3 years follow-up)</a:t>
                      </a:r>
                    </a:p>
                  </a:txBody>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F7EF9394-B3F0-4F5D-B28A-7AAEC5937DD9}"/>
              </a:ext>
            </a:extLst>
          </p:cNvPr>
          <p:cNvSpPr txBox="1"/>
          <p:nvPr/>
        </p:nvSpPr>
        <p:spPr>
          <a:xfrm>
            <a:off x="1532467" y="6263081"/>
            <a:ext cx="1747594" cy="246221"/>
          </a:xfrm>
          <a:prstGeom prst="rect">
            <a:avLst/>
          </a:prstGeom>
          <a:noFill/>
        </p:spPr>
        <p:txBody>
          <a:bodyPr wrap="none" rtlCol="0">
            <a:spAutoFit/>
          </a:bodyPr>
          <a:lstStyle/>
          <a:p>
            <a:r>
              <a:rPr lang="en-US" sz="1000" dirty="0">
                <a:solidFill>
                  <a:srgbClr val="004990"/>
                </a:solidFill>
              </a:rPr>
              <a:t>GFR, glomerular filtration rate</a:t>
            </a:r>
          </a:p>
        </p:txBody>
      </p:sp>
    </p:spTree>
    <p:extLst>
      <p:ext uri="{BB962C8B-B14F-4D97-AF65-F5344CB8AC3E}">
        <p14:creationId xmlns:p14="http://schemas.microsoft.com/office/powerpoint/2010/main" val="3444191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4"/>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PICOS Question </a:t>
            </a:r>
            <a:endParaRPr lang="en-GB" sz="4400" b="0" cap="small" dirty="0">
              <a:solidFill>
                <a:srgbClr val="004990"/>
              </a:solidFill>
              <a:latin typeface="Calibri"/>
              <a:ea typeface="+mn-ea"/>
              <a:cs typeface="+mn-cs"/>
            </a:endParaRPr>
          </a:p>
        </p:txBody>
      </p:sp>
      <p:graphicFrame>
        <p:nvGraphicFramePr>
          <p:cNvPr id="5" name="Table 4">
            <a:extLst>
              <a:ext uri="{FF2B5EF4-FFF2-40B4-BE49-F238E27FC236}">
                <a16:creationId xmlns:a16="http://schemas.microsoft.com/office/drawing/2014/main" id="{6AF8A0C9-3D15-05F4-62C5-2341542B5AD0}"/>
              </a:ext>
            </a:extLst>
          </p:cNvPr>
          <p:cNvGraphicFramePr>
            <a:graphicFrameLocks noGrp="1"/>
          </p:cNvGraphicFramePr>
          <p:nvPr>
            <p:extLst>
              <p:ext uri="{D42A27DB-BD31-4B8C-83A1-F6EECF244321}">
                <p14:modId xmlns:p14="http://schemas.microsoft.com/office/powerpoint/2010/main" val="1982698449"/>
              </p:ext>
            </p:extLst>
          </p:nvPr>
        </p:nvGraphicFramePr>
        <p:xfrm>
          <a:off x="73997" y="1421573"/>
          <a:ext cx="11887199" cy="2788920"/>
        </p:xfrm>
        <a:graphic>
          <a:graphicData uri="http://schemas.openxmlformats.org/drawingml/2006/table">
            <a:tbl>
              <a:tblPr firstRow="1" bandRow="1">
                <a:tableStyleId>{5C22544A-7EE6-4342-B048-85BDC9FD1C3A}</a:tableStyleId>
              </a:tblPr>
              <a:tblGrid>
                <a:gridCol w="3403354">
                  <a:extLst>
                    <a:ext uri="{9D8B030D-6E8A-4147-A177-3AD203B41FA5}">
                      <a16:colId xmlns:a16="http://schemas.microsoft.com/office/drawing/2014/main" val="1565145338"/>
                    </a:ext>
                  </a:extLst>
                </a:gridCol>
                <a:gridCol w="1696769">
                  <a:extLst>
                    <a:ext uri="{9D8B030D-6E8A-4147-A177-3AD203B41FA5}">
                      <a16:colId xmlns:a16="http://schemas.microsoft.com/office/drawing/2014/main" val="2516877686"/>
                    </a:ext>
                  </a:extLst>
                </a:gridCol>
                <a:gridCol w="2024122">
                  <a:extLst>
                    <a:ext uri="{9D8B030D-6E8A-4147-A177-3AD203B41FA5}">
                      <a16:colId xmlns:a16="http://schemas.microsoft.com/office/drawing/2014/main" val="1783758961"/>
                    </a:ext>
                  </a:extLst>
                </a:gridCol>
                <a:gridCol w="1929809">
                  <a:extLst>
                    <a:ext uri="{9D8B030D-6E8A-4147-A177-3AD203B41FA5}">
                      <a16:colId xmlns:a16="http://schemas.microsoft.com/office/drawing/2014/main" val="1361300733"/>
                    </a:ext>
                  </a:extLst>
                </a:gridCol>
                <a:gridCol w="1552354">
                  <a:extLst>
                    <a:ext uri="{9D8B030D-6E8A-4147-A177-3AD203B41FA5}">
                      <a16:colId xmlns:a16="http://schemas.microsoft.com/office/drawing/2014/main" val="840878588"/>
                    </a:ext>
                  </a:extLst>
                </a:gridCol>
                <a:gridCol w="1280791">
                  <a:extLst>
                    <a:ext uri="{9D8B030D-6E8A-4147-A177-3AD203B41FA5}">
                      <a16:colId xmlns:a16="http://schemas.microsoft.com/office/drawing/2014/main" val="1963070621"/>
                    </a:ext>
                  </a:extLst>
                </a:gridCol>
              </a:tblGrid>
              <a:tr h="327511">
                <a:tc>
                  <a:txBody>
                    <a:bodyPr/>
                    <a:lstStyle/>
                    <a:p>
                      <a:r>
                        <a:rPr lang="en-AU" sz="1650" dirty="0">
                          <a:latin typeface="Calibri" panose="020F0502020204030204" pitchFamily="34" charset="0"/>
                        </a:rPr>
                        <a:t>Key question</a:t>
                      </a:r>
                    </a:p>
                  </a:txBody>
                  <a:tcPr anchor="ctr"/>
                </a:tc>
                <a:tc>
                  <a:txBody>
                    <a:bodyPr/>
                    <a:lstStyle/>
                    <a:p>
                      <a:r>
                        <a:rPr lang="en-AU" sz="1650" dirty="0">
                          <a:latin typeface="Calibri" panose="020F0502020204030204" pitchFamily="34" charset="0"/>
                        </a:rPr>
                        <a:t>Population</a:t>
                      </a:r>
                    </a:p>
                  </a:txBody>
                  <a:tcPr anchor="ctr"/>
                </a:tc>
                <a:tc>
                  <a:txBody>
                    <a:bodyPr/>
                    <a:lstStyle/>
                    <a:p>
                      <a:r>
                        <a:rPr lang="en-AU" sz="1650" dirty="0">
                          <a:latin typeface="Calibri" panose="020F0502020204030204" pitchFamily="34" charset="0"/>
                        </a:rPr>
                        <a:t>Intervention</a:t>
                      </a:r>
                    </a:p>
                  </a:txBody>
                  <a:tcPr anchor="ctr"/>
                </a:tc>
                <a:tc>
                  <a:txBody>
                    <a:bodyPr/>
                    <a:lstStyle/>
                    <a:p>
                      <a:r>
                        <a:rPr lang="en-AU" sz="1650" dirty="0">
                          <a:latin typeface="Calibri" panose="020F0502020204030204" pitchFamily="34" charset="0"/>
                        </a:rPr>
                        <a:t>Comparator</a:t>
                      </a:r>
                    </a:p>
                  </a:txBody>
                  <a:tcPr anchor="ctr"/>
                </a:tc>
                <a:tc>
                  <a:txBody>
                    <a:bodyPr/>
                    <a:lstStyle/>
                    <a:p>
                      <a:r>
                        <a:rPr lang="en-AU" sz="1650" dirty="0">
                          <a:latin typeface="Calibri" panose="020F0502020204030204" pitchFamily="34" charset="0"/>
                        </a:rPr>
                        <a:t>Outcome</a:t>
                      </a:r>
                    </a:p>
                  </a:txBody>
                  <a:tcPr anchor="ctr"/>
                </a:tc>
                <a:tc>
                  <a:txBody>
                    <a:bodyPr/>
                    <a:lstStyle/>
                    <a:p>
                      <a:r>
                        <a:rPr lang="en-AU" sz="165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27511">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50" b="1" kern="1200" dirty="0">
                          <a:solidFill>
                            <a:srgbClr val="004990"/>
                          </a:solidFill>
                          <a:latin typeface="Calibri" panose="020F0502020204030204" pitchFamily="34" charset="0"/>
                          <a:ea typeface="+mn-ea"/>
                          <a:cs typeface="+mn-cs"/>
                        </a:rPr>
                        <a:t>ANCA-associated vasculitis (AAV)</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5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412803">
                <a:tc>
                  <a:txBody>
                    <a:bodyPr/>
                    <a:lstStyle/>
                    <a:p>
                      <a:r>
                        <a:rPr lang="en-US" sz="1650" kern="1200" dirty="0">
                          <a:solidFill>
                            <a:srgbClr val="004990"/>
                          </a:solidFill>
                          <a:latin typeface="Calibri" panose="020F0502020204030204" pitchFamily="34" charset="0"/>
                          <a:ea typeface="+mn-ea"/>
                          <a:cs typeface="+mn-cs"/>
                        </a:rPr>
                        <a:t>In adults with AAV, what immunosuppressive agents compared to no treatment, placebo, or other immunosuppressive</a:t>
                      </a:r>
                    </a:p>
                    <a:p>
                      <a:r>
                        <a:rPr lang="en-US" sz="1650" kern="1200" dirty="0">
                          <a:solidFill>
                            <a:srgbClr val="004990"/>
                          </a:solidFill>
                          <a:latin typeface="Calibri" panose="020F0502020204030204" pitchFamily="34" charset="0"/>
                          <a:ea typeface="+mn-ea"/>
                          <a:cs typeface="+mn-cs"/>
                        </a:rPr>
                        <a:t>therapies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Adults with AAV</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1828800" algn="l"/>
                        </a:tabLst>
                        <a:defRPr/>
                      </a:pPr>
                      <a:r>
                        <a:rPr lang="en-AU" sz="1650" b="1" dirty="0">
                          <a:solidFill>
                            <a:srgbClr val="004990"/>
                          </a:solidFill>
                          <a:latin typeface="Calibri" panose="020F0502020204030204" pitchFamily="34" charset="0"/>
                        </a:rPr>
                        <a:t>Immunosuppressive therapy</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Placebo, no treatment, or other immunosuppressive therapy</a:t>
                      </a:r>
                      <a:endParaRPr lang="en-US" sz="165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Critical and important outcomes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5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121233362"/>
                  </a:ext>
                </a:extLst>
              </a:tr>
            </a:tbl>
          </a:graphicData>
        </a:graphic>
      </p:graphicFrame>
    </p:spTree>
    <p:extLst>
      <p:ext uri="{BB962C8B-B14F-4D97-AF65-F5344CB8AC3E}">
        <p14:creationId xmlns:p14="http://schemas.microsoft.com/office/powerpoint/2010/main" val="3679430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142726" y="247136"/>
            <a:ext cx="3712029" cy="37534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004990"/>
                </a:solidFill>
                <a:latin typeface="Calibri"/>
                <a:ea typeface="Calibri"/>
                <a:cs typeface="Calibri"/>
                <a:sym typeface="Calibri"/>
              </a:rPr>
              <a:t>Literature Search</a:t>
            </a:r>
            <a:br>
              <a:rPr lang="en-US" sz="4400" b="0" cap="small" dirty="0">
                <a:solidFill>
                  <a:srgbClr val="004990"/>
                </a:solidFill>
                <a:latin typeface="Calibri"/>
                <a:ea typeface="Calibri"/>
                <a:cs typeface="Calibri"/>
                <a:sym typeface="Calibri"/>
              </a:rPr>
            </a:br>
            <a:br>
              <a:rPr lang="en-US" cap="small" dirty="0">
                <a:solidFill>
                  <a:srgbClr val="004990"/>
                </a:solidFill>
                <a:latin typeface="Calibri"/>
                <a:ea typeface="Calibri"/>
                <a:cs typeface="Calibri"/>
                <a:sym typeface="Calibri"/>
              </a:rPr>
            </a:br>
            <a:r>
              <a:rPr lang="en-US" sz="2400" b="0" cap="small" dirty="0">
                <a:solidFill>
                  <a:srgbClr val="004990"/>
                </a:solidFill>
                <a:latin typeface="Calibri"/>
                <a:ea typeface="Calibri"/>
                <a:cs typeface="Calibri"/>
                <a:sym typeface="Calibri"/>
              </a:rPr>
              <a:t>October 2018 Supplemented with additional studies until September 2019; Updated in June 2020, July 2022, and April 2023</a:t>
            </a:r>
            <a:endParaRPr dirty="0">
              <a:solidFill>
                <a:srgbClr val="004990"/>
              </a:solidFill>
            </a:endParaRPr>
          </a:p>
        </p:txBody>
      </p:sp>
      <p:pic>
        <p:nvPicPr>
          <p:cNvPr id="4" name="Picture 3" descr="A diagram of a flowchart&#10;&#10;Description automatically generated">
            <a:extLst>
              <a:ext uri="{FF2B5EF4-FFF2-40B4-BE49-F238E27FC236}">
                <a16:creationId xmlns:a16="http://schemas.microsoft.com/office/drawing/2014/main" id="{F2B76F2D-DD2B-6A5A-9898-51D719FAB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055" y="701784"/>
            <a:ext cx="8299219" cy="51035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2968-39C0-4ECF-932B-B55619E5926F}"/>
              </a:ext>
            </a:extLst>
          </p:cNvPr>
          <p:cNvSpPr>
            <a:spLocks noGrp="1"/>
          </p:cNvSpPr>
          <p:nvPr>
            <p:ph type="ctrTitle"/>
          </p:nvPr>
        </p:nvSpPr>
        <p:spPr>
          <a:xfrm>
            <a:off x="304800" y="266207"/>
            <a:ext cx="11090676" cy="701731"/>
          </a:xfrm>
        </p:spPr>
        <p:txBody>
          <a:bodyPr/>
          <a:lstStyle/>
          <a:p>
            <a:r>
              <a:rPr lang="en-GB" sz="4400" b="0" cap="small" dirty="0">
                <a:solidFill>
                  <a:srgbClr val="004990"/>
                </a:solidFill>
                <a:latin typeface="Calibri"/>
                <a:ea typeface="+mn-ea"/>
                <a:cs typeface="+mn-cs"/>
              </a:rPr>
              <a:t>Evidence Synthesis </a:t>
            </a:r>
            <a:endParaRPr lang="en-US" dirty="0"/>
          </a:p>
        </p:txBody>
      </p:sp>
      <p:sp>
        <p:nvSpPr>
          <p:cNvPr id="4" name="Subtitle 2">
            <a:extLst>
              <a:ext uri="{FF2B5EF4-FFF2-40B4-BE49-F238E27FC236}">
                <a16:creationId xmlns:a16="http://schemas.microsoft.com/office/drawing/2014/main" id="{8D59250A-EACA-4322-981E-B73EFB15B790}"/>
              </a:ext>
            </a:extLst>
          </p:cNvPr>
          <p:cNvSpPr>
            <a:spLocks noGrp="1"/>
          </p:cNvSpPr>
          <p:nvPr>
            <p:ph type="subTitle" idx="1"/>
          </p:nvPr>
        </p:nvSpPr>
        <p:spPr>
          <a:xfrm>
            <a:off x="266701" y="963323"/>
            <a:ext cx="11751128" cy="50172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200" dirty="0">
                <a:solidFill>
                  <a:srgbClr val="004990"/>
                </a:solidFill>
                <a:latin typeface="Calibri" panose="020F0502020204030204" pitchFamily="34" charset="0"/>
              </a:rPr>
              <a:t>Standard Cochrane methods – Two independent reviewers </a:t>
            </a:r>
          </a:p>
          <a:p>
            <a:pPr marL="800100" lvl="1" indent="-342900">
              <a:lnSpc>
                <a:spcPct val="100000"/>
              </a:lnSpc>
              <a:spcBef>
                <a:spcPts val="0"/>
              </a:spcBef>
            </a:pPr>
            <a:r>
              <a:rPr lang="en-GB" sz="2200" dirty="0">
                <a:solidFill>
                  <a:srgbClr val="004990"/>
                </a:solidFill>
                <a:latin typeface="Calibri" panose="020F0502020204030204" pitchFamily="34" charset="0"/>
              </a:rPr>
              <a:t>Data abstraction</a:t>
            </a:r>
          </a:p>
          <a:p>
            <a:pPr marL="800100" lvl="1" indent="-342900">
              <a:lnSpc>
                <a:spcPct val="100000"/>
              </a:lnSpc>
              <a:spcBef>
                <a:spcPts val="0"/>
              </a:spcBef>
            </a:pPr>
            <a:r>
              <a:rPr lang="en-GB" sz="2200" dirty="0">
                <a:solidFill>
                  <a:srgbClr val="004990"/>
                </a:solidFill>
                <a:latin typeface="Calibri" panose="020F0502020204030204" pitchFamily="34" charset="0"/>
              </a:rPr>
              <a:t>Critical appraisal – using validated tools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rPr>
              <a:t>Data-analysis </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Random effects meta-analysis and generic inverse variance</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Relative risk for dichotomous outcomes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Mean difference for continuous outcomes</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Heterogeneity assessed using the I</a:t>
            </a:r>
            <a:r>
              <a:rPr lang="en-GB" sz="2200" baseline="30000" dirty="0">
                <a:solidFill>
                  <a:srgbClr val="004990"/>
                </a:solidFill>
                <a:latin typeface="Calibri" panose="020F0502020204030204" pitchFamily="34" charset="0"/>
                <a:cs typeface="Calibri"/>
              </a:rPr>
              <a:t>2</a:t>
            </a:r>
            <a:r>
              <a:rPr lang="en-GB" sz="2200" dirty="0">
                <a:solidFill>
                  <a:srgbClr val="004990"/>
                </a:solidFill>
                <a:latin typeface="Calibri" panose="020F0502020204030204" pitchFamily="34" charset="0"/>
                <a:cs typeface="Calibri"/>
              </a:rPr>
              <a:t> statistic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5" name="Picture 3" descr="\\localhost\c$\temp\LOCAL FOLDER – NOT BACKED UP\60017891\Downloads\image3.gif">
            <a:extLst>
              <a:ext uri="{FF2B5EF4-FFF2-40B4-BE49-F238E27FC236}">
                <a16:creationId xmlns:a16="http://schemas.microsoft.com/office/drawing/2014/main" id="{84B081B8-955C-4783-B258-98D5BCC12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106" y="1122753"/>
            <a:ext cx="4695720" cy="1842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D41EFF-1ECD-42CB-B011-0B5134BAAC57}"/>
              </a:ext>
            </a:extLst>
          </p:cNvPr>
          <p:cNvSpPr txBox="1"/>
          <p:nvPr/>
        </p:nvSpPr>
        <p:spPr>
          <a:xfrm>
            <a:off x="8145157" y="812726"/>
            <a:ext cx="3291618"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Risk of bias graph example</a:t>
            </a:r>
          </a:p>
        </p:txBody>
      </p:sp>
      <p:sp>
        <p:nvSpPr>
          <p:cNvPr id="7" name="TextBox 6">
            <a:extLst>
              <a:ext uri="{FF2B5EF4-FFF2-40B4-BE49-F238E27FC236}">
                <a16:creationId xmlns:a16="http://schemas.microsoft.com/office/drawing/2014/main" id="{8E968014-47EA-4E89-B275-C346B01EE6D1}"/>
              </a:ext>
            </a:extLst>
          </p:cNvPr>
          <p:cNvSpPr txBox="1"/>
          <p:nvPr/>
        </p:nvSpPr>
        <p:spPr>
          <a:xfrm>
            <a:off x="3187148" y="4349460"/>
            <a:ext cx="5817703"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Forest plot example</a:t>
            </a:r>
          </a:p>
        </p:txBody>
      </p:sp>
      <p:pic>
        <p:nvPicPr>
          <p:cNvPr id="9" name="Picture 8">
            <a:extLst>
              <a:ext uri="{FF2B5EF4-FFF2-40B4-BE49-F238E27FC236}">
                <a16:creationId xmlns:a16="http://schemas.microsoft.com/office/drawing/2014/main" id="{25BE8970-DEFE-D7BE-E8F5-551436F6DC8E}"/>
              </a:ext>
            </a:extLst>
          </p:cNvPr>
          <p:cNvPicPr>
            <a:picLocks noChangeAspect="1"/>
          </p:cNvPicPr>
          <p:nvPr/>
        </p:nvPicPr>
        <p:blipFill>
          <a:blip r:embed="rId3"/>
          <a:stretch>
            <a:fillRect/>
          </a:stretch>
        </p:blipFill>
        <p:spPr>
          <a:xfrm>
            <a:off x="2735173" y="4568141"/>
            <a:ext cx="6814183" cy="2246157"/>
          </a:xfrm>
          <a:prstGeom prst="rect">
            <a:avLst/>
          </a:prstGeom>
        </p:spPr>
      </p:pic>
    </p:spTree>
    <p:extLst>
      <p:ext uri="{BB962C8B-B14F-4D97-AF65-F5344CB8AC3E}">
        <p14:creationId xmlns:p14="http://schemas.microsoft.com/office/powerpoint/2010/main" val="2433646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87924-4BDC-427E-B3C8-D817EBDD190E}"/>
              </a:ext>
            </a:extLst>
          </p:cNvPr>
          <p:cNvSpPr>
            <a:spLocks noGrp="1"/>
          </p:cNvSpPr>
          <p:nvPr>
            <p:ph type="ctrTitle"/>
          </p:nvPr>
        </p:nvSpPr>
        <p:spPr>
          <a:xfrm>
            <a:off x="304800" y="258507"/>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Grading Recommendations</a:t>
            </a:r>
          </a:p>
        </p:txBody>
      </p:sp>
      <p:sp>
        <p:nvSpPr>
          <p:cNvPr id="5" name="Subtitle 2">
            <a:extLst>
              <a:ext uri="{FF2B5EF4-FFF2-40B4-BE49-F238E27FC236}">
                <a16:creationId xmlns:a16="http://schemas.microsoft.com/office/drawing/2014/main" id="{0EB36D67-767F-4C17-BEDB-5B2BC7C0D9EB}"/>
              </a:ext>
            </a:extLst>
          </p:cNvPr>
          <p:cNvSpPr>
            <a:spLocks noGrp="1"/>
          </p:cNvSpPr>
          <p:nvPr>
            <p:ph type="subTitle" idx="1"/>
          </p:nvPr>
        </p:nvSpPr>
        <p:spPr>
          <a:xfrm>
            <a:off x="304800" y="975403"/>
            <a:ext cx="11405704" cy="5017237"/>
          </a:xfrm>
          <a:prstGeom prst="rect">
            <a:avLst/>
          </a:prstGeom>
        </p:spPr>
        <p:txBody>
          <a:bodyPr/>
          <a:lstStyle>
            <a:lvl1pPr>
              <a:defRPr lang="en-GB" sz="2400" dirty="0">
                <a:solidFill>
                  <a:schemeClr val="tx2"/>
                </a:solidFill>
                <a:latin typeface="Calibri"/>
                <a:cs typeface="Calibri"/>
              </a:defRPr>
            </a:lvl1pPr>
          </a:lstStyle>
          <a:p>
            <a:pPr marL="365125" lvl="1" indent="-352425">
              <a:lnSpc>
                <a:spcPct val="100000"/>
              </a:lnSpc>
              <a:spcBef>
                <a:spcPts val="0"/>
              </a:spcBef>
            </a:pPr>
            <a:r>
              <a:rPr lang="en-GB" sz="2800" dirty="0">
                <a:solidFill>
                  <a:srgbClr val="004990"/>
                </a:solidFill>
                <a:latin typeface="Calibri" panose="020F0502020204030204" pitchFamily="34" charset="0"/>
                <a:cs typeface="Calibri"/>
              </a:rPr>
              <a:t>GRADE methodology</a:t>
            </a:r>
          </a:p>
          <a:p>
            <a:pPr marL="800100" lvl="1" indent="-342900">
              <a:lnSpc>
                <a:spcPct val="100000"/>
              </a:lnSpc>
              <a:spcBef>
                <a:spcPts val="0"/>
              </a:spcBef>
            </a:pPr>
            <a:r>
              <a:rPr lang="en-GB" sz="2200" dirty="0">
                <a:solidFill>
                  <a:srgbClr val="004990"/>
                </a:solidFill>
                <a:latin typeface="Calibri" panose="020F0502020204030204" pitchFamily="34" charset="0"/>
              </a:rPr>
              <a:t>The certainty of the evidence – Level A, B, C, D</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Study limitations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Inconsistency</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Indirectness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Imprecision</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Publication bias</a:t>
            </a:r>
          </a:p>
          <a:p>
            <a:pPr marL="342900" lvl="0" indent="-342900">
              <a:lnSpc>
                <a:spcPct val="100000"/>
              </a:lnSpc>
              <a:spcBef>
                <a:spcPts val="0"/>
              </a:spcBef>
            </a:pPr>
            <a:endParaRPr lang="en-GB" sz="1400" dirty="0">
              <a:solidFill>
                <a:srgbClr val="004990"/>
              </a:solidFill>
              <a:latin typeface="Calibri" panose="020F0502020204030204" pitchFamily="34" charset="0"/>
            </a:endParaRPr>
          </a:p>
          <a:p>
            <a:pPr marL="800100" lvl="1" indent="-342900">
              <a:lnSpc>
                <a:spcPct val="100000"/>
              </a:lnSpc>
              <a:spcBef>
                <a:spcPts val="0"/>
              </a:spcBef>
            </a:pPr>
            <a:r>
              <a:rPr lang="en-GB" sz="2200" dirty="0">
                <a:solidFill>
                  <a:srgbClr val="004990"/>
                </a:solidFill>
                <a:latin typeface="Calibri" panose="020F0502020204030204" pitchFamily="34" charset="0"/>
              </a:rPr>
              <a:t>Strength of the recommendation – Level 1, “We recommend” or Level 2, “We suggest”</a:t>
            </a:r>
          </a:p>
          <a:p>
            <a:pPr lvl="2">
              <a:lnSpc>
                <a:spcPct val="100000"/>
              </a:lnSpc>
              <a:spcBef>
                <a:spcPts val="0"/>
              </a:spcBef>
            </a:pPr>
            <a:r>
              <a:rPr lang="en-GB" sz="2200" dirty="0">
                <a:solidFill>
                  <a:srgbClr val="004990"/>
                </a:solidFill>
                <a:latin typeface="Calibri" panose="020F0502020204030204" pitchFamily="34" charset="0"/>
                <a:cs typeface="Calibri"/>
              </a:rPr>
              <a:t>Key Information</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Balance of benefits and harms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Certainty of the evidence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Patient values and preferences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Resources and costs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Considerations for implementation</a:t>
            </a:r>
          </a:p>
          <a:p>
            <a:pPr marL="1257300" lvl="2" indent="-342900">
              <a:lnSpc>
                <a:spcPct val="100000"/>
              </a:lnSpc>
              <a:spcBef>
                <a:spcPts val="0"/>
              </a:spcBef>
            </a:pPr>
            <a:r>
              <a:rPr lang="en-GB" sz="2400" dirty="0">
                <a:solidFill>
                  <a:srgbClr val="004990"/>
                </a:solidFill>
                <a:latin typeface="Calibri" panose="020F0502020204030204" pitchFamily="34" charset="0"/>
                <a:cs typeface="Calibri"/>
              </a:rPr>
              <a:t>Rationale</a:t>
            </a: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6" name="Picture 5">
            <a:extLst>
              <a:ext uri="{FF2B5EF4-FFF2-40B4-BE49-F238E27FC236}">
                <a16:creationId xmlns:a16="http://schemas.microsoft.com/office/drawing/2014/main" id="{0BEF3193-E2CA-4230-B19F-32E7D9DB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519" y="881402"/>
            <a:ext cx="3027915" cy="11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46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a:ea typeface="Calibri"/>
                <a:cs typeface="Calibri"/>
                <a:sym typeface="Calibri"/>
              </a:rPr>
              <a:t>Guideline Format</a:t>
            </a:r>
            <a:endParaRPr sz="4400" b="0" cap="small" dirty="0">
              <a:solidFill>
                <a:srgbClr val="004990"/>
              </a:solidFill>
              <a:latin typeface="Calibri"/>
              <a:ea typeface="Calibri"/>
              <a:cs typeface="Calibri"/>
              <a:sym typeface="Calibri"/>
            </a:endParaRPr>
          </a:p>
        </p:txBody>
      </p:sp>
      <p:sp>
        <p:nvSpPr>
          <p:cNvPr id="2" name="TextBox 1">
            <a:extLst>
              <a:ext uri="{FF2B5EF4-FFF2-40B4-BE49-F238E27FC236}">
                <a16:creationId xmlns:a16="http://schemas.microsoft.com/office/drawing/2014/main" id="{8BA8D783-71D7-4471-828D-F0A2B11E727F}"/>
              </a:ext>
            </a:extLst>
          </p:cNvPr>
          <p:cNvSpPr txBox="1"/>
          <p:nvPr/>
        </p:nvSpPr>
        <p:spPr>
          <a:xfrm>
            <a:off x="304800" y="1076325"/>
            <a:ext cx="11382375" cy="403187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KDIGO guidelines continue to use the Grading of Recommendations Assessment, Development, Evaluation (GRADE) methodology, but we have strengthened the link between the recommendation statements and underlying evidence base.</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Guidelines now include a mix of recommendations and “practice points” to help clinicians better evaluate and implement the guidance from the expert Work Group.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All graded recommendations follow a consistent and structured format and are similar in style to previous KDIGO recommendations.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Practice points may be formatted as text, a table, a figure, or an algorithm to make them easier to use in clinical practice.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Guideline Statements and Rationale</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9487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Presenter Note</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p:txBody>
          <a:bodyPr/>
          <a:lstStyle/>
          <a:p>
            <a:r>
              <a:rPr lang="en-US" sz="2800" dirty="0"/>
              <a:t>This slide deck covers the information presented in the KDIGO 2024 Clinical Practice Guideline for the Management of Antineutrophil Cytoplasmic Antibody (ANCA)–Associated Vasculitis</a:t>
            </a:r>
          </a:p>
          <a:p>
            <a:endParaRPr lang="en-US" sz="2800" dirty="0"/>
          </a:p>
          <a:p>
            <a:r>
              <a:rPr lang="en-US" sz="2800" dirty="0"/>
              <a:t>Customization of this deck for your use is encouraged.</a:t>
            </a:r>
          </a:p>
          <a:p>
            <a:endParaRPr lang="en-US" sz="2800" dirty="0"/>
          </a:p>
          <a:p>
            <a:r>
              <a:rPr lang="en-US" sz="2800" dirty="0"/>
              <a:t>However, the guideline statements are presented verbatim from the final publication and any edits to these statements is strongly discouraged.</a:t>
            </a:r>
          </a:p>
        </p:txBody>
      </p:sp>
    </p:spTree>
    <p:extLst>
      <p:ext uri="{BB962C8B-B14F-4D97-AF65-F5344CB8AC3E}">
        <p14:creationId xmlns:p14="http://schemas.microsoft.com/office/powerpoint/2010/main" val="112366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9.1.1: In the case of a clinical presentation compatible with small-vessel vasculitis in combination with positive myeloperoxidase (MPO)- or proteinase 3 (PR3)-</a:t>
            </a:r>
          </a:p>
          <a:p>
            <a:pPr marL="0" lvl="0" indent="0">
              <a:lnSpc>
                <a:spcPct val="100000"/>
              </a:lnSpc>
              <a:spcBef>
                <a:spcPts val="0"/>
              </a:spcBef>
              <a:buNone/>
            </a:pPr>
            <a:r>
              <a:rPr lang="en-US" dirty="0">
                <a:latin typeface="Calibri"/>
                <a:cs typeface="Calibri"/>
              </a:rPr>
              <a:t>ANCA serology, waiting for a kidney biopsy to be performed or reported should not delay starting immunosuppressive therapy, especially in patients who are rapidly deteriorating.</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pic>
        <p:nvPicPr>
          <p:cNvPr id="6" name="Main graphic">
            <a:extLst>
              <a:ext uri="{FF2B5EF4-FFF2-40B4-BE49-F238E27FC236}">
                <a16:creationId xmlns:a16="http://schemas.microsoft.com/office/drawing/2014/main" id="{F4E93BA0-0051-4098-9F39-48171BFCFAE1}"/>
              </a:ext>
            </a:extLst>
          </p:cNvPr>
          <p:cNvPicPr/>
          <p:nvPr/>
        </p:nvPicPr>
        <p:blipFill>
          <a:blip r:embed="rId3"/>
          <a:stretch/>
        </p:blipFill>
        <p:spPr>
          <a:xfrm>
            <a:off x="2892299" y="2689574"/>
            <a:ext cx="6407401" cy="4016026"/>
          </a:xfrm>
          <a:prstGeom prst="rect">
            <a:avLst/>
          </a:prstGeom>
          <a:ln>
            <a:noFill/>
          </a:ln>
        </p:spPr>
      </p:pic>
    </p:spTree>
    <p:extLst>
      <p:ext uri="{BB962C8B-B14F-4D97-AF65-F5344CB8AC3E}">
        <p14:creationId xmlns:p14="http://schemas.microsoft.com/office/powerpoint/2010/main" val="2411104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9.1.2: Patients with ANCA-associated vasculitis (AAV) should be treated at centers with experience in AAV management</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pic>
        <p:nvPicPr>
          <p:cNvPr id="4" name="Picture 3" descr="A close-up of a text&#10;&#10;Description automatically generated">
            <a:extLst>
              <a:ext uri="{FF2B5EF4-FFF2-40B4-BE49-F238E27FC236}">
                <a16:creationId xmlns:a16="http://schemas.microsoft.com/office/drawing/2014/main" id="{470EA8FC-5D27-05F8-F16D-61504BE00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353" y="2090857"/>
            <a:ext cx="9961294" cy="3851787"/>
          </a:xfrm>
          <a:prstGeom prst="rect">
            <a:avLst/>
          </a:prstGeom>
        </p:spPr>
      </p:pic>
    </p:spTree>
    <p:extLst>
      <p:ext uri="{BB962C8B-B14F-4D97-AF65-F5344CB8AC3E}">
        <p14:creationId xmlns:p14="http://schemas.microsoft.com/office/powerpoint/2010/main" val="1141003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pic>
        <p:nvPicPr>
          <p:cNvPr id="8" name="Main graphic">
            <a:extLst>
              <a:ext uri="{FF2B5EF4-FFF2-40B4-BE49-F238E27FC236}">
                <a16:creationId xmlns:a16="http://schemas.microsoft.com/office/drawing/2014/main" id="{16ACDB8E-E635-4B35-9215-7FE897EE2295}"/>
              </a:ext>
            </a:extLst>
          </p:cNvPr>
          <p:cNvPicPr/>
          <p:nvPr/>
        </p:nvPicPr>
        <p:blipFill>
          <a:blip r:embed="rId3"/>
          <a:stretch/>
        </p:blipFill>
        <p:spPr>
          <a:xfrm>
            <a:off x="3221940" y="1224699"/>
            <a:ext cx="5748120" cy="4984200"/>
          </a:xfrm>
          <a:prstGeom prst="rect">
            <a:avLst/>
          </a:prstGeom>
          <a:ln>
            <a:noFill/>
          </a:ln>
        </p:spPr>
      </p:pic>
    </p:spTree>
    <p:extLst>
      <p:ext uri="{BB962C8B-B14F-4D97-AF65-F5344CB8AC3E}">
        <p14:creationId xmlns:p14="http://schemas.microsoft.com/office/powerpoint/2010/main" val="416165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pic>
        <p:nvPicPr>
          <p:cNvPr id="5" name="Picture 4" descr="A table with text and numbers&#10;&#10;Description automatically generated">
            <a:extLst>
              <a:ext uri="{FF2B5EF4-FFF2-40B4-BE49-F238E27FC236}">
                <a16:creationId xmlns:a16="http://schemas.microsoft.com/office/drawing/2014/main" id="{54A6DE6D-9160-3A93-06F9-4C1ACC56B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182" y="1799560"/>
            <a:ext cx="10195636" cy="3258879"/>
          </a:xfrm>
          <a:prstGeom prst="rect">
            <a:avLst/>
          </a:prstGeom>
        </p:spPr>
      </p:pic>
    </p:spTree>
    <p:extLst>
      <p:ext uri="{BB962C8B-B14F-4D97-AF65-F5344CB8AC3E}">
        <p14:creationId xmlns:p14="http://schemas.microsoft.com/office/powerpoint/2010/main" val="1099402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6"/>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Prognosis: Kidney Prognosis and Treatment Response</a:t>
            </a:r>
            <a:endParaRPr lang="en-GB" sz="4300" b="0" cap="small" dirty="0">
              <a:solidFill>
                <a:srgbClr val="2C62A9"/>
              </a:solidFill>
              <a:latin typeface="Calibri"/>
              <a:ea typeface="+mn-ea"/>
              <a:cs typeface="+mn-cs"/>
            </a:endParaRPr>
          </a:p>
        </p:txBody>
      </p:sp>
      <p:pic>
        <p:nvPicPr>
          <p:cNvPr id="7" name="Main graphic">
            <a:extLst>
              <a:ext uri="{FF2B5EF4-FFF2-40B4-BE49-F238E27FC236}">
                <a16:creationId xmlns:a16="http://schemas.microsoft.com/office/drawing/2014/main" id="{95477D46-D0C0-45A0-9DD3-51A0036E000F}"/>
              </a:ext>
            </a:extLst>
          </p:cNvPr>
          <p:cNvPicPr/>
          <p:nvPr/>
        </p:nvPicPr>
        <p:blipFill>
          <a:blip r:embed="rId3"/>
          <a:stretch/>
        </p:blipFill>
        <p:spPr>
          <a:xfrm>
            <a:off x="3666904" y="1607664"/>
            <a:ext cx="4830480" cy="4984200"/>
          </a:xfrm>
          <a:prstGeom prst="rect">
            <a:avLst/>
          </a:prstGeom>
          <a:ln>
            <a:noFill/>
          </a:ln>
        </p:spPr>
      </p:pic>
    </p:spTree>
    <p:extLst>
      <p:ext uri="{BB962C8B-B14F-4D97-AF65-F5344CB8AC3E}">
        <p14:creationId xmlns:p14="http://schemas.microsoft.com/office/powerpoint/2010/main" val="2522892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Prognosis: Relapse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9.2.3.1: The persistence of ANCA positivity, an increase in ANCA levels, and a change in ANCA from negative to positive are only modestly predictive of future disease relapse and should not be used to guide treatment decisions.</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258492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9.3.1.1: We recommend that glucocorticoids in combination with rituximab or cyclophosphamide be used as initial treatment of new-onset AAV (</a:t>
            </a:r>
            <a:r>
              <a:rPr lang="en-US" b="1" i="1" dirty="0">
                <a:latin typeface="Calibri"/>
                <a:cs typeface="Calibri"/>
              </a:rPr>
              <a:t>1B</a:t>
            </a:r>
            <a:r>
              <a:rPr lang="en-US" b="1" dirty="0">
                <a:latin typeface="Calibri"/>
                <a:cs typeface="Calibri"/>
              </a:rPr>
              <a:t>).</a:t>
            </a:r>
            <a:endParaRPr lang="en-US" b="1" dirty="0"/>
          </a:p>
          <a:p>
            <a:pPr marL="0" lvl="0" indent="0">
              <a:lnSpc>
                <a:spcPct val="100000"/>
              </a:lnSpc>
              <a:spcBef>
                <a:spcPts val="0"/>
              </a:spcBef>
              <a:buNone/>
            </a:pPr>
            <a:endParaRPr lang="en-US" b="1" dirty="0"/>
          </a:p>
        </p:txBody>
      </p:sp>
    </p:spTree>
    <p:extLst>
      <p:ext uri="{BB962C8B-B14F-4D97-AF65-F5344CB8AC3E}">
        <p14:creationId xmlns:p14="http://schemas.microsoft.com/office/powerpoint/2010/main" val="393712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5501641"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9.3.1.1: A practical treatment algorithm for AAV with kidney involvement is given in the figure.</a:t>
            </a:r>
            <a:endParaRPr lang="en-US" dirty="0"/>
          </a:p>
          <a:p>
            <a:pPr marL="0" lvl="0" indent="0">
              <a:lnSpc>
                <a:spcPct val="100000"/>
              </a:lnSpc>
              <a:spcBef>
                <a:spcPts val="0"/>
              </a:spcBef>
              <a:buNone/>
            </a:pPr>
            <a:endParaRPr lang="en-US" dirty="0"/>
          </a:p>
        </p:txBody>
      </p:sp>
      <p:pic>
        <p:nvPicPr>
          <p:cNvPr id="4" name="Picture 3" descr="A diagram of a drug remission&#10;&#10;Description automatically generated">
            <a:extLst>
              <a:ext uri="{FF2B5EF4-FFF2-40B4-BE49-F238E27FC236}">
                <a16:creationId xmlns:a16="http://schemas.microsoft.com/office/drawing/2014/main" id="{BE8B68A4-870C-9A64-A415-792754680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562" y="957886"/>
            <a:ext cx="3012078" cy="5830826"/>
          </a:xfrm>
          <a:prstGeom prst="rect">
            <a:avLst/>
          </a:prstGeom>
        </p:spPr>
      </p:pic>
    </p:spTree>
    <p:extLst>
      <p:ext uri="{BB962C8B-B14F-4D97-AF65-F5344CB8AC3E}">
        <p14:creationId xmlns:p14="http://schemas.microsoft.com/office/powerpoint/2010/main" val="3748025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9.3.1.2: In patients presenting with markedly reduced or rapidly declining glomerular filtration rate (GFR) (serum creatinine [SCr] &gt;4 mg/dl [&gt;354 mmol/l]), there are limited data to support rituximab and glucocorticoids. Both cyclophosphamide and glucocorticoids, and the combination of rituximab and cyclophosphamide can</a:t>
            </a:r>
          </a:p>
          <a:p>
            <a:pPr marL="0" lvl="0" indent="0">
              <a:lnSpc>
                <a:spcPct val="100000"/>
              </a:lnSpc>
              <a:spcBef>
                <a:spcPts val="0"/>
              </a:spcBef>
              <a:buNone/>
            </a:pPr>
            <a:r>
              <a:rPr lang="en-US" dirty="0">
                <a:latin typeface="Calibri"/>
                <a:cs typeface="Calibri"/>
              </a:rPr>
              <a:t>be considered in this setting.</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9.3.1.3: Considerations for choosing between rituximab and cyclophosphamide for induction therapy are given in the figure below. </a:t>
            </a:r>
          </a:p>
        </p:txBody>
      </p:sp>
      <p:sp>
        <p:nvSpPr>
          <p:cNvPr id="6" name="Subtitle 2">
            <a:extLst>
              <a:ext uri="{FF2B5EF4-FFF2-40B4-BE49-F238E27FC236}">
                <a16:creationId xmlns:a16="http://schemas.microsoft.com/office/drawing/2014/main" id="{9040573B-4217-4248-A6CE-19E773E03907}"/>
              </a:ext>
            </a:extLst>
          </p:cNvPr>
          <p:cNvSpPr txBox="1">
            <a:spLocks/>
          </p:cNvSpPr>
          <p:nvPr/>
        </p:nvSpPr>
        <p:spPr>
          <a:xfrm>
            <a:off x="961758" y="6541746"/>
            <a:ext cx="6174391" cy="279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400" kern="1200" dirty="0">
                <a:solidFill>
                  <a:schemeClr val="tx2"/>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dirty="0"/>
              <a:t>*A combination of 2 intravenous pulses of cyclophosphamide with rituximab can be considered.</a:t>
            </a:r>
          </a:p>
        </p:txBody>
      </p:sp>
      <p:pic>
        <p:nvPicPr>
          <p:cNvPr id="4" name="Picture 3" descr="A close-up of a chart&#10;&#10;Description automatically generated">
            <a:extLst>
              <a:ext uri="{FF2B5EF4-FFF2-40B4-BE49-F238E27FC236}">
                <a16:creationId xmlns:a16="http://schemas.microsoft.com/office/drawing/2014/main" id="{D07A2B9C-2CDD-3A91-8E7B-8E4DB48C1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58" y="4036255"/>
            <a:ext cx="10268483" cy="2547872"/>
          </a:xfrm>
          <a:prstGeom prst="rect">
            <a:avLst/>
          </a:prstGeom>
        </p:spPr>
      </p:pic>
    </p:spTree>
    <p:extLst>
      <p:ext uri="{BB962C8B-B14F-4D97-AF65-F5344CB8AC3E}">
        <p14:creationId xmlns:p14="http://schemas.microsoft.com/office/powerpoint/2010/main" val="279411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9.3.1.4: Considerations for choosing the route of administration of cyclophosphamide are given in the figure. </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9.3.1.5: Consider discontinuation of immunosuppressive therapy after 3 months in patients who remain on dialysis and who do not have any extrarenal manifestations of disease.</a:t>
            </a:r>
          </a:p>
        </p:txBody>
      </p:sp>
      <p:pic>
        <p:nvPicPr>
          <p:cNvPr id="3074" name="Picture 2" descr="F:\Work desktop\KDIGO\Work Group\ANCA 2023 update\GN - ANCA figure 8.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66" y="1840554"/>
            <a:ext cx="10268712" cy="237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2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3"/>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Table of contents</a:t>
            </a:r>
          </a:p>
        </p:txBody>
      </p:sp>
      <p:sp>
        <p:nvSpPr>
          <p:cNvPr id="4" name="Subtitle 2"/>
          <p:cNvSpPr>
            <a:spLocks noGrp="1"/>
          </p:cNvSpPr>
          <p:nvPr>
            <p:ph type="subTitle" idx="1"/>
          </p:nvPr>
        </p:nvSpPr>
        <p:spPr>
          <a:xfrm>
            <a:off x="163823" y="937256"/>
            <a:ext cx="1227908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Introduction</a:t>
            </a:r>
          </a:p>
          <a:p>
            <a:pPr marL="342900" lvl="0"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Guideline development process</a:t>
            </a:r>
          </a:p>
          <a:p>
            <a:pPr marL="800100" lvl="1"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Guideline statements and rationale from the KDIGO 2024 Clinical Practice Guideline for the Management of Lupus Nephritis</a:t>
            </a:r>
          </a:p>
          <a:p>
            <a:pPr marL="342900" indent="-342900">
              <a:lnSpc>
                <a:spcPct val="100000"/>
              </a:lnSpc>
              <a:spcBef>
                <a:spcPts val="0"/>
              </a:spcBef>
            </a:pPr>
            <a:endParaRPr lang="en-GB" sz="2800" dirty="0">
              <a:solidFill>
                <a:srgbClr val="004990"/>
              </a:solidFill>
              <a:latin typeface="Calibri" panose="020F0502020204030204" pitchFamily="34" charset="0"/>
              <a:cs typeface="Calibri" panose="020F0502020204030204" pitchFamily="34" charset="0"/>
            </a:endParaRPr>
          </a:p>
          <a:p>
            <a:pPr marL="342900" indent="-342900">
              <a:lnSpc>
                <a:spcPct val="100000"/>
              </a:lnSpc>
              <a:spcBef>
                <a:spcPts val="0"/>
              </a:spcBef>
            </a:pPr>
            <a:r>
              <a:rPr lang="en-GB" sz="2800" dirty="0">
                <a:solidFill>
                  <a:srgbClr val="004990"/>
                </a:solidFill>
                <a:latin typeface="Calibri" panose="020F0502020204030204" pitchFamily="34" charset="0"/>
                <a:cs typeface="Calibri" panose="020F0502020204030204" pitchFamily="34" charset="0"/>
              </a:rPr>
              <a:t>Acknowledgements</a:t>
            </a:r>
          </a:p>
          <a:p>
            <a:pPr marL="0" indent="0">
              <a:lnSpc>
                <a:spcPct val="100000"/>
              </a:lnSpc>
              <a:spcBef>
                <a:spcPts val="0"/>
              </a:spcBef>
              <a:buNone/>
            </a:pPr>
            <a:endParaRPr lang="en-US" sz="2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5876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9.3.1.6: Recommendations for oral glucocorticoid tapering are given in the figure. </a:t>
            </a:r>
          </a:p>
          <a:p>
            <a:pPr marL="0" lvl="0" indent="0">
              <a:lnSpc>
                <a:spcPct val="100000"/>
              </a:lnSpc>
              <a:spcBef>
                <a:spcPts val="0"/>
              </a:spcBef>
              <a:buNone/>
            </a:pPr>
            <a:endParaRPr lang="en-US" dirty="0"/>
          </a:p>
        </p:txBody>
      </p:sp>
      <p:pic>
        <p:nvPicPr>
          <p:cNvPr id="4" name="Picture 3" descr="A table with numbers and letters&#10;&#10;Description automatically generated">
            <a:extLst>
              <a:ext uri="{FF2B5EF4-FFF2-40B4-BE49-F238E27FC236}">
                <a16:creationId xmlns:a16="http://schemas.microsoft.com/office/drawing/2014/main" id="{88E4E947-D3A8-F969-60B7-465A5F3FE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922" y="1487365"/>
            <a:ext cx="4440155" cy="5281997"/>
          </a:xfrm>
          <a:prstGeom prst="rect">
            <a:avLst/>
          </a:prstGeom>
        </p:spPr>
      </p:pic>
    </p:spTree>
    <p:extLst>
      <p:ext uri="{BB962C8B-B14F-4D97-AF65-F5344CB8AC3E}">
        <p14:creationId xmlns:p14="http://schemas.microsoft.com/office/powerpoint/2010/main" val="1172555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9.3.1.7: Avacopan may be used as an alternative to glucocorticoids. Patients with an increased risk of glucocorticoids toxicity are likely to receive the most benefit from avacopan. Patients with lower GFR may benefit from greater GFR recovery</a:t>
            </a:r>
          </a:p>
          <a:p>
            <a:pPr marL="0" lvl="0" indent="0">
              <a:lnSpc>
                <a:spcPct val="100000"/>
              </a:lnSpc>
              <a:spcBef>
                <a:spcPts val="0"/>
              </a:spcBef>
              <a:buNone/>
            </a:pPr>
            <a:endParaRPr lang="en-US" sz="1200" dirty="0"/>
          </a:p>
          <a:p>
            <a:pPr marL="0" lvl="0" indent="0">
              <a:lnSpc>
                <a:spcPct val="100000"/>
              </a:lnSpc>
              <a:spcBef>
                <a:spcPts val="0"/>
              </a:spcBef>
              <a:buNone/>
            </a:pPr>
            <a:r>
              <a:rPr lang="en-US" dirty="0">
                <a:latin typeface="Calibri"/>
                <a:cs typeface="Calibri"/>
              </a:rPr>
              <a:t>Practice Point 9.3.1.8: Recommendations for immunosuppressive dosing are given in the figure.</a:t>
            </a:r>
            <a:endParaRPr lang="en-US" dirty="0"/>
          </a:p>
        </p:txBody>
      </p:sp>
      <p:pic>
        <p:nvPicPr>
          <p:cNvPr id="6" name="Picture 5" descr="A screenshot of a computer&#10;&#10;Description automatically generated">
            <a:extLst>
              <a:ext uri="{FF2B5EF4-FFF2-40B4-BE49-F238E27FC236}">
                <a16:creationId xmlns:a16="http://schemas.microsoft.com/office/drawing/2014/main" id="{7ABA3B18-7FEB-427C-3841-E48AADE27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66" y="3187456"/>
            <a:ext cx="10268712" cy="3224804"/>
          </a:xfrm>
          <a:prstGeom prst="rect">
            <a:avLst/>
          </a:prstGeom>
        </p:spPr>
      </p:pic>
    </p:spTree>
    <p:extLst>
      <p:ext uri="{BB962C8B-B14F-4D97-AF65-F5344CB8AC3E}">
        <p14:creationId xmlns:p14="http://schemas.microsoft.com/office/powerpoint/2010/main" val="4189920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9.3.1.9: Consider plasma exchange for patients with SCr &gt;3.4 mg/dl (&gt;300 mmol/l), patients requiring dialysis or with rapidly increasing SCr, or patients with</a:t>
            </a:r>
          </a:p>
          <a:p>
            <a:pPr marL="0" lvl="0" indent="0">
              <a:lnSpc>
                <a:spcPct val="100000"/>
              </a:lnSpc>
              <a:spcBef>
                <a:spcPts val="0"/>
              </a:spcBef>
              <a:buNone/>
            </a:pPr>
            <a:r>
              <a:rPr lang="en-US" dirty="0"/>
              <a:t>diffuse alveolar hemorrhage who have hypoxemia.</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9.3.1.10: Add plasma exchange for patients with an overlap syndrome of ANCA-associated vasculitis and anti-glomerular basement membrane (GBM)</a:t>
            </a:r>
          </a:p>
        </p:txBody>
      </p:sp>
      <p:pic>
        <p:nvPicPr>
          <p:cNvPr id="6" name="Picture 5" descr="A close-up of a blue and white sign&#10;&#10;Description automatically generated">
            <a:extLst>
              <a:ext uri="{FF2B5EF4-FFF2-40B4-BE49-F238E27FC236}">
                <a16:creationId xmlns:a16="http://schemas.microsoft.com/office/drawing/2014/main" id="{2F2AA760-43D5-6E79-DD1A-3EC4E3927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2" y="3480639"/>
            <a:ext cx="10268712" cy="2496674"/>
          </a:xfrm>
          <a:prstGeom prst="rect">
            <a:avLst/>
          </a:prstGeom>
        </p:spPr>
      </p:pic>
    </p:spTree>
    <p:extLst>
      <p:ext uri="{BB962C8B-B14F-4D97-AF65-F5344CB8AC3E}">
        <p14:creationId xmlns:p14="http://schemas.microsoft.com/office/powerpoint/2010/main" val="3727218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9.3.2.1: We recommend maintenance therapy with either rituximab, or azathioprine and low-dose glucocorticoids after induction of remission (</a:t>
            </a:r>
            <a:r>
              <a:rPr lang="en-US" b="1" i="1" dirty="0">
                <a:latin typeface="Calibri"/>
                <a:cs typeface="Calibri"/>
              </a:rPr>
              <a:t>1C</a:t>
            </a:r>
            <a:r>
              <a:rPr lang="en-US" b="1" dirty="0">
                <a:latin typeface="Calibri"/>
                <a:cs typeface="Calibri"/>
              </a:rPr>
              <a:t>).</a:t>
            </a:r>
          </a:p>
          <a:p>
            <a:pPr marL="0" lvl="0" indent="0">
              <a:lnSpc>
                <a:spcPct val="100000"/>
              </a:lnSpc>
              <a:spcBef>
                <a:spcPts val="0"/>
              </a:spcBef>
              <a:buNone/>
            </a:pPr>
            <a:endParaRPr lang="en-US" b="1" dirty="0"/>
          </a:p>
          <a:p>
            <a:pPr marL="0" lvl="0" indent="0">
              <a:lnSpc>
                <a:spcPct val="100000"/>
              </a:lnSpc>
              <a:spcBef>
                <a:spcPts val="0"/>
              </a:spcBef>
              <a:buNone/>
            </a:pPr>
            <a:r>
              <a:rPr lang="en-US" dirty="0"/>
              <a:t>Practice Point 9.3.2.1: Following rituximab induction, maintenance immunosuppressive therapy should be given to most patients.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9.3.2.2: The optimal duration of remission therapy is between 18 months and 4 years after induction of remission.</a:t>
            </a:r>
          </a:p>
          <a:p>
            <a:pPr marL="0" lvl="0" indent="0">
              <a:lnSpc>
                <a:spcPct val="100000"/>
              </a:lnSpc>
              <a:spcBef>
                <a:spcPts val="0"/>
              </a:spcBef>
              <a:buNone/>
            </a:pPr>
            <a:endParaRPr lang="en-US" dirty="0"/>
          </a:p>
        </p:txBody>
      </p:sp>
    </p:spTree>
    <p:extLst>
      <p:ext uri="{BB962C8B-B14F-4D97-AF65-F5344CB8AC3E}">
        <p14:creationId xmlns:p14="http://schemas.microsoft.com/office/powerpoint/2010/main" val="2502644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9.3.2.3: When considering withdrawal of maintenance therapy, the risk of relapse should be considered, and patients should be informed of the need for prompt attention if symptoms recur.</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9.3.2.4: Consider mycophenolate mofetil (MMF) or methotrexate as alternatives to azathioprine for maintenance therapy in patients intolerant of azathioprine.</a:t>
            </a:r>
          </a:p>
          <a:p>
            <a:pPr marL="0" lvl="0" indent="0">
              <a:lnSpc>
                <a:spcPct val="100000"/>
              </a:lnSpc>
              <a:spcBef>
                <a:spcPts val="0"/>
              </a:spcBef>
              <a:buNone/>
            </a:pPr>
            <a:r>
              <a:rPr lang="en-US" dirty="0"/>
              <a:t>Methotrexate should not be used for patients with a GFR &lt;60 ml/min per 1.73 m</a:t>
            </a:r>
            <a:r>
              <a:rPr lang="en-US" baseline="30000" dirty="0"/>
              <a:t>2</a:t>
            </a:r>
            <a:r>
              <a:rPr lang="en-US" dirty="0"/>
              <a:t>.</a:t>
            </a:r>
          </a:p>
        </p:txBody>
      </p:sp>
      <p:pic>
        <p:nvPicPr>
          <p:cNvPr id="4" name="Picture 3" descr="A screenshot of a computer screen&#10;&#10;Description automatically generated">
            <a:extLst>
              <a:ext uri="{FF2B5EF4-FFF2-40B4-BE49-F238E27FC236}">
                <a16:creationId xmlns:a16="http://schemas.microsoft.com/office/drawing/2014/main" id="{3CA97437-94BA-F10C-B8AE-CFEEC0808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2" y="2832987"/>
            <a:ext cx="10268712" cy="2162885"/>
          </a:xfrm>
          <a:prstGeom prst="rect">
            <a:avLst/>
          </a:prstGeom>
        </p:spPr>
      </p:pic>
    </p:spTree>
    <p:extLst>
      <p:ext uri="{BB962C8B-B14F-4D97-AF65-F5344CB8AC3E}">
        <p14:creationId xmlns:p14="http://schemas.microsoft.com/office/powerpoint/2010/main" val="993531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9.3.2.5: Considerations for choosing rituximab or azathioprine for maintenance therapy are presented in the figure.</a:t>
            </a:r>
          </a:p>
        </p:txBody>
      </p:sp>
      <p:pic>
        <p:nvPicPr>
          <p:cNvPr id="4" name="Picture 3" descr="A blue and white chart with black text&#10;&#10;Description automatically generated">
            <a:extLst>
              <a:ext uri="{FF2B5EF4-FFF2-40B4-BE49-F238E27FC236}">
                <a16:creationId xmlns:a16="http://schemas.microsoft.com/office/drawing/2014/main" id="{75909642-C060-45E7-C905-33AA77175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66" y="2847776"/>
            <a:ext cx="10268712" cy="2460665"/>
          </a:xfrm>
          <a:prstGeom prst="rect">
            <a:avLst/>
          </a:prstGeom>
        </p:spPr>
      </p:pic>
    </p:spTree>
    <p:extLst>
      <p:ext uri="{BB962C8B-B14F-4D97-AF65-F5344CB8AC3E}">
        <p14:creationId xmlns:p14="http://schemas.microsoft.com/office/powerpoint/2010/main" val="2679104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9.3.2.6: Recommendations for dosing and duration of maintenance therapy are given in the figure.</a:t>
            </a:r>
            <a:endParaRPr lang="en-US" dirty="0"/>
          </a:p>
        </p:txBody>
      </p:sp>
      <p:pic>
        <p:nvPicPr>
          <p:cNvPr id="6" name="Picture 5" descr="A table with a list of medication&#10;&#10;Description automatically generated with medium confidence">
            <a:extLst>
              <a:ext uri="{FF2B5EF4-FFF2-40B4-BE49-F238E27FC236}">
                <a16:creationId xmlns:a16="http://schemas.microsoft.com/office/drawing/2014/main" id="{3EE75F12-7F81-BDC3-52FD-7A50804F7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675" y="2359151"/>
            <a:ext cx="7450937" cy="4408471"/>
          </a:xfrm>
          <a:prstGeom prst="rect">
            <a:avLst/>
          </a:prstGeom>
        </p:spPr>
      </p:pic>
    </p:spTree>
    <p:extLst>
      <p:ext uri="{BB962C8B-B14F-4D97-AF65-F5344CB8AC3E}">
        <p14:creationId xmlns:p14="http://schemas.microsoft.com/office/powerpoint/2010/main" val="991390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Relapsing Disease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9.3.3.1: Patients with relapsing disease should be reinduced (Recommendation 9.3.1.1), preferably with rituximab.</a:t>
            </a:r>
            <a:endParaRPr lang="en-US" dirty="0"/>
          </a:p>
        </p:txBody>
      </p:sp>
    </p:spTree>
    <p:extLst>
      <p:ext uri="{BB962C8B-B14F-4D97-AF65-F5344CB8AC3E}">
        <p14:creationId xmlns:p14="http://schemas.microsoft.com/office/powerpoint/2010/main" val="1268485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4"/>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Special Situations: Refractory Disease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6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9.4.1.1: Refractory disease can be treated by an increase in glucocorticoids (intravenous or oral), by the addition of rituximab if cyclophosphamide induction had</a:t>
            </a:r>
          </a:p>
          <a:p>
            <a:pPr marL="0" lvl="0" indent="0">
              <a:lnSpc>
                <a:spcPct val="100000"/>
              </a:lnSpc>
              <a:spcBef>
                <a:spcPts val="0"/>
              </a:spcBef>
              <a:buNone/>
            </a:pPr>
            <a:r>
              <a:rPr lang="en-US" dirty="0">
                <a:latin typeface="Calibri"/>
                <a:cs typeface="Calibri"/>
              </a:rPr>
              <a:t>been used previously, or vice versa. Plasma exchange can be considered.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9.4.1.2: In the setting of diffuse alveolar bleeding with hypoxemia, plasma exchange can be considered in addition to glucocorticoids with either cyclophosphamide or rituximab.</a:t>
            </a:r>
          </a:p>
          <a:p>
            <a:pPr marL="0" lvl="0" indent="0">
              <a:lnSpc>
                <a:spcPct val="100000"/>
              </a:lnSpc>
              <a:spcBef>
                <a:spcPts val="0"/>
              </a:spcBef>
              <a:buNone/>
            </a:pPr>
            <a:endParaRPr lang="en-US" dirty="0"/>
          </a:p>
        </p:txBody>
      </p:sp>
    </p:spTree>
    <p:extLst>
      <p:ext uri="{BB962C8B-B14F-4D97-AF65-F5344CB8AC3E}">
        <p14:creationId xmlns:p14="http://schemas.microsoft.com/office/powerpoint/2010/main" val="3130899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4"/>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Special Situations: Transplantation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6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9.4.2.1: Delay transplantation until patients are in complete clinical remission for ≥6 months. The persistence of ANCA should not delay transplantation.</a:t>
            </a:r>
            <a:endParaRPr lang="en-US" dirty="0"/>
          </a:p>
        </p:txBody>
      </p:sp>
    </p:spTree>
    <p:extLst>
      <p:ext uri="{BB962C8B-B14F-4D97-AF65-F5344CB8AC3E}">
        <p14:creationId xmlns:p14="http://schemas.microsoft.com/office/powerpoint/2010/main" val="2410622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Introduction</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210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222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Research Recommendations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020725"/>
            <a:ext cx="11425646" cy="5619307"/>
          </a:xfrm>
          <a:prstGeom prst="rect">
            <a:avLst/>
          </a:prstGeom>
        </p:spPr>
        <p:txBody>
          <a:bodyPr/>
          <a:lstStyle>
            <a:lvl1pPr>
              <a:defRPr lang="en-GB" sz="2400" dirty="0">
                <a:solidFill>
                  <a:schemeClr val="tx2"/>
                </a:solidFill>
                <a:latin typeface="Calibri"/>
                <a:cs typeface="Calibri"/>
              </a:defRPr>
            </a:lvl1pPr>
          </a:lstStyle>
          <a:p>
            <a:pPr algn="l"/>
            <a:r>
              <a:rPr lang="en-US" b="0" i="0" u="none" strike="noStrike" baseline="0" dirty="0">
                <a:latin typeface="AdvOT77db9845"/>
              </a:rPr>
              <a:t>RCTs are needed to incorporate patient-reported outcomes, to assess long-term outcomes, to define the use of rituximab in severe AAV, and to assess therapies in ethnically diverse populations.</a:t>
            </a:r>
          </a:p>
          <a:p>
            <a:pPr algn="l"/>
            <a:r>
              <a:rPr lang="en-US" b="0" i="0" u="none" strike="noStrike" baseline="0" dirty="0">
                <a:latin typeface="AdvOT77db9845"/>
              </a:rPr>
              <a:t>Biomarker studies to identify early markers of disease relapse, markers to guide the choice of therapy, including plasma exchange, markers to predict optimal dosing and dosing interval for rituximab, and surrogate markers of remission</a:t>
            </a:r>
          </a:p>
        </p:txBody>
      </p:sp>
    </p:spTree>
    <p:extLst>
      <p:ext uri="{BB962C8B-B14F-4D97-AF65-F5344CB8AC3E}">
        <p14:creationId xmlns:p14="http://schemas.microsoft.com/office/powerpoint/2010/main" val="1211167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Acknowledgments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8348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Acknowledgments</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a:xfrm>
            <a:off x="304800" y="1350143"/>
            <a:ext cx="11090676" cy="690562"/>
          </a:xfrm>
        </p:spPr>
        <p:txBody>
          <a:bodyPr/>
          <a:lstStyle/>
          <a:p>
            <a:pPr marL="0" indent="0">
              <a:buNone/>
            </a:pPr>
            <a:r>
              <a:rPr lang="en-US" sz="2800" dirty="0"/>
              <a:t>KDIGO gratefully acknowledges our Knowledge Translation Lead, Edgar V. Lerma, MD, FACP, FASN, FAHA, FASH, FNLA, FNKF, FASDIN, FCRS, FPSN (Hon) for his time and expertise in creating the speaker's notes in this Speaker's Guide. </a:t>
            </a:r>
          </a:p>
          <a:p>
            <a:pPr marL="0" indent="0">
              <a:buNone/>
            </a:pPr>
            <a:endParaRPr lang="en-US" sz="2800" dirty="0"/>
          </a:p>
          <a:p>
            <a:pPr marL="0" indent="0">
              <a:buNone/>
            </a:pPr>
            <a:r>
              <a:rPr lang="en-US" sz="2800" dirty="0"/>
              <a:t>KDIGO also gratefully acknowledges Guideline Co-Chairs, Brad Rovin, MD (United States), and Jürgen Floege, MD (Germany), and the Guideline Work Group for their dedication, time, and insights in authoring the Glomerular Diseases Guideline. </a:t>
            </a:r>
          </a:p>
          <a:p>
            <a:pPr marL="0" indent="0">
              <a:buNone/>
            </a:pPr>
            <a:endParaRPr lang="en-US" sz="2800" dirty="0"/>
          </a:p>
          <a:p>
            <a:pPr marL="0" indent="0">
              <a:buNone/>
            </a:pPr>
            <a:r>
              <a:rPr lang="en-US" sz="2800" dirty="0"/>
              <a:t>This Speaker's Guide was supported </a:t>
            </a:r>
            <a:r>
              <a:rPr lang="en-US" sz="2800" dirty="0">
                <a:solidFill>
                  <a:srgbClr val="FF0000"/>
                </a:solidFill>
              </a:rPr>
              <a:t>by an educational grant from Travere Therapeutics.</a:t>
            </a:r>
          </a:p>
        </p:txBody>
      </p:sp>
    </p:spTree>
    <p:extLst>
      <p:ext uri="{BB962C8B-B14F-4D97-AF65-F5344CB8AC3E}">
        <p14:creationId xmlns:p14="http://schemas.microsoft.com/office/powerpoint/2010/main" val="3772377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ECF7-0AAE-9243-A6A2-C5D2E179D323}"/>
              </a:ext>
            </a:extLst>
          </p:cNvPr>
          <p:cNvSpPr>
            <a:spLocks noGrp="1"/>
          </p:cNvSpPr>
          <p:nvPr>
            <p:ph type="ctrTitle"/>
          </p:nvPr>
        </p:nvSpPr>
        <p:spPr>
          <a:xfrm>
            <a:off x="304800" y="377040"/>
            <a:ext cx="11090676" cy="701731"/>
          </a:xfrm>
        </p:spPr>
        <p:txBody>
          <a:bodyPr/>
          <a:lstStyle/>
          <a:p>
            <a:r>
              <a:rPr lang="en-US" dirty="0">
                <a:solidFill>
                  <a:srgbClr val="004990"/>
                </a:solidFill>
              </a:rPr>
              <a:t>Notes</a:t>
            </a:r>
          </a:p>
        </p:txBody>
      </p:sp>
      <p:sp>
        <p:nvSpPr>
          <p:cNvPr id="3" name="Subtitle 2">
            <a:extLst>
              <a:ext uri="{FF2B5EF4-FFF2-40B4-BE49-F238E27FC236}">
                <a16:creationId xmlns:a16="http://schemas.microsoft.com/office/drawing/2014/main" id="{A21F50FC-A402-5444-BCDB-6BA366140617}"/>
              </a:ext>
            </a:extLst>
          </p:cNvPr>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Use the subsequent slides to tailor individual presentations </a:t>
            </a:r>
          </a:p>
        </p:txBody>
      </p:sp>
    </p:spTree>
    <p:extLst>
      <p:ext uri="{BB962C8B-B14F-4D97-AF65-F5344CB8AC3E}">
        <p14:creationId xmlns:p14="http://schemas.microsoft.com/office/powerpoint/2010/main" val="807280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Questions?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55094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31B8-FA89-5080-853D-252A612CF4F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762C541-9F19-BE27-8F5B-EFAF833AF1C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55586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Sample Header</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4174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Bullet 1</a:t>
            </a:r>
          </a:p>
          <a:p>
            <a:pPr marL="342900" lvl="0" indent="-342900">
              <a:lnSpc>
                <a:spcPct val="100000"/>
              </a:lnSpc>
              <a:spcBef>
                <a:spcPts val="0"/>
              </a:spcBef>
            </a:pPr>
            <a:endParaRPr lang="en-GB" sz="1800" dirty="0">
              <a:solidFill>
                <a:srgbClr val="004990"/>
              </a:solidFill>
            </a:endParaRPr>
          </a:p>
          <a:p>
            <a:pPr marL="342900" lvl="0" indent="-342900">
              <a:lnSpc>
                <a:spcPct val="100000"/>
              </a:lnSpc>
              <a:spcBef>
                <a:spcPts val="0"/>
              </a:spcBef>
            </a:pPr>
            <a:r>
              <a:rPr lang="en-GB" sz="2800" dirty="0">
                <a:solidFill>
                  <a:srgbClr val="004990"/>
                </a:solidFill>
              </a:rPr>
              <a:t>Bullet 2</a:t>
            </a:r>
          </a:p>
          <a:p>
            <a:pPr lvl="1"/>
            <a:r>
              <a:rPr lang="en-US" sz="2200" dirty="0">
                <a:solidFill>
                  <a:srgbClr val="004990"/>
                </a:solidFill>
                <a:effectLst/>
                <a:latin typeface="Calibri" panose="020F0502020204030204" pitchFamily="34" charset="0"/>
                <a:cs typeface="Calibri" panose="020F0502020204030204" pitchFamily="34" charset="0"/>
              </a:rPr>
              <a:t>Sub-bullet</a:t>
            </a:r>
            <a:endParaRPr lang="en-GB" sz="2200" dirty="0">
              <a:solidFill>
                <a:srgbClr val="004990"/>
              </a:solidFill>
            </a:endParaRPr>
          </a:p>
        </p:txBody>
      </p:sp>
    </p:spTree>
    <p:extLst>
      <p:ext uri="{BB962C8B-B14F-4D97-AF65-F5344CB8AC3E}">
        <p14:creationId xmlns:p14="http://schemas.microsoft.com/office/powerpoint/2010/main" val="2535520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942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37614"/>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Guidelines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KDIGO’s core mission. KDIGO is the only organization developing global guidelines in nephrology.</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International conferences that examine significant topics in nephrology and related disciplines that are not fully resolved. Results in a published paper, usually in </a:t>
            </a:r>
            <a:r>
              <a:rPr lang="en-US" sz="1900" b="0" i="1"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Kidney International</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 Often, a Controversies Conference will prompt development of a guideline or a guideline update.</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Activities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Dissemination and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mplementation of KDIGO guidelines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 reports and observations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Live Clinical Practice conferences – usually with a nephrology society to bring global KDIGO’s work to local audiences, using case studies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Summits bring local experts together to discuss local or regional barriers and opportunities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Core Implementation Kits – educational materials including Speaker’s Guides,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Key Takeaways, </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Reference Tools, and Case Studies to assist with implementation of all KDIGO publications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
        <p:nvSpPr>
          <p:cNvPr id="89" name="Google Shape;89;p14"/>
          <p:cNvSpPr txBox="1"/>
          <p:nvPr/>
        </p:nvSpPr>
        <p:spPr>
          <a:xfrm>
            <a:off x="270932" y="267215"/>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 Programs</a:t>
            </a:r>
            <a:endParaRPr sz="14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295564" y="267890"/>
            <a:ext cx="11353800" cy="12631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b="0" cap="small" dirty="0">
                <a:solidFill>
                  <a:srgbClr val="004990"/>
                </a:solidFill>
                <a:latin typeface="Calibri" panose="020F0502020204030204" pitchFamily="34" charset="0"/>
                <a:cs typeface="Calibri" panose="020F0502020204030204" pitchFamily="34" charset="0"/>
                <a:sym typeface="Calibri"/>
              </a:rPr>
              <a:t>KDIGO Controversies Conference</a:t>
            </a:r>
            <a:r>
              <a:rPr lang="en-US" cap="small" dirty="0">
                <a:solidFill>
                  <a:srgbClr val="004990"/>
                </a:solidFill>
                <a:latin typeface="Calibri" panose="020F0502020204030204" pitchFamily="34" charset="0"/>
                <a:cs typeface="Calibri" panose="020F0502020204030204" pitchFamily="34" charset="0"/>
                <a:sym typeface="Calibri"/>
              </a:rPr>
              <a:t> on Glomerular Diseases</a:t>
            </a:r>
            <a:endParaRPr dirty="0">
              <a:solidFill>
                <a:srgbClr val="004990"/>
              </a:solidFill>
              <a:latin typeface="Calibri" panose="020F0502020204030204" pitchFamily="34" charset="0"/>
              <a:cs typeface="Calibri" panose="020F0502020204030204" pitchFamily="34" charset="0"/>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226099" y="1438261"/>
            <a:ext cx="6468862" cy="48884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November 2017 (Singapore)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Topics:</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General principles, Nephrotic syndrome, Membranoproliferative GN (MPGN), C3 glomerulonephritis (C3GN)</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IgA Nephropathy</a:t>
            </a: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Membranous GN</a:t>
            </a: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Minimal change disease (MCD) and Focal Segmental Glomerulosclerosis (FSGS)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Lupus nephritis (LN) and ANCA vasculitis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228600" algn="l" rtl="0">
              <a:lnSpc>
                <a:spcPct val="100000"/>
              </a:lnSpc>
              <a:spcBef>
                <a:spcPts val="0"/>
              </a:spcBef>
              <a:spcAft>
                <a:spcPts val="0"/>
              </a:spcAft>
              <a:buClr>
                <a:schemeClr val="dk1"/>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Report published in </a:t>
            </a:r>
            <a:r>
              <a:rPr lang="en-US" sz="2400" b="0" i="1" u="none" strike="noStrike" cap="none" dirty="0">
                <a:solidFill>
                  <a:srgbClr val="004990"/>
                </a:solidFill>
                <a:latin typeface="Calibri" panose="020F0502020204030204" pitchFamily="34" charset="0"/>
                <a:ea typeface="Calibri"/>
                <a:cs typeface="Calibri" panose="020F0502020204030204" pitchFamily="34" charset="0"/>
                <a:sym typeface="Calibri"/>
              </a:rPr>
              <a:t>Kidney International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(2019)</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Led to initiation of the update of </a:t>
            </a:r>
            <a:r>
              <a:rPr lang="en-US" sz="2400" dirty="0">
                <a:solidFill>
                  <a:srgbClr val="004990"/>
                </a:solidFill>
                <a:latin typeface="Calibri" panose="020F0502020204030204" pitchFamily="34" charset="0"/>
                <a:ea typeface="Calibri"/>
                <a:cs typeface="Calibri" panose="020F0502020204030204" pitchFamily="34" charset="0"/>
                <a:sym typeface="Calibri"/>
              </a:rPr>
              <a:t>the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KDIGO guideline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5E8EFC67-A71F-4E9B-BA16-FF4993CEB197}"/>
              </a:ext>
            </a:extLst>
          </p:cNvPr>
          <p:cNvPicPr>
            <a:picLocks noChangeAspect="1"/>
          </p:cNvPicPr>
          <p:nvPr/>
        </p:nvPicPr>
        <p:blipFill rotWithShape="1">
          <a:blip r:embed="rId3"/>
          <a:srcRect t="2000" r="5176" b="2679"/>
          <a:stretch/>
        </p:blipFill>
        <p:spPr>
          <a:xfrm>
            <a:off x="6773662" y="929023"/>
            <a:ext cx="3392535" cy="4507662"/>
          </a:xfrm>
          <a:prstGeom prst="rect">
            <a:avLst/>
          </a:prstGeom>
          <a:ln>
            <a:solidFill>
              <a:schemeClr val="tx2"/>
            </a:solidFill>
          </a:ln>
        </p:spPr>
      </p:pic>
      <p:pic>
        <p:nvPicPr>
          <p:cNvPr id="6" name="Picture 5">
            <a:extLst>
              <a:ext uri="{FF2B5EF4-FFF2-40B4-BE49-F238E27FC236}">
                <a16:creationId xmlns:a16="http://schemas.microsoft.com/office/drawing/2014/main" id="{55A2E505-C6E3-4DD9-9CF4-956DC1DFB590}"/>
              </a:ext>
            </a:extLst>
          </p:cNvPr>
          <p:cNvPicPr>
            <a:picLocks noChangeAspect="1"/>
          </p:cNvPicPr>
          <p:nvPr/>
        </p:nvPicPr>
        <p:blipFill rotWithShape="1">
          <a:blip r:embed="rId4"/>
          <a:srcRect l="4260" t="1723" b="2347"/>
          <a:stretch/>
        </p:blipFill>
        <p:spPr>
          <a:xfrm>
            <a:off x="7740075" y="1776916"/>
            <a:ext cx="3648889" cy="4821120"/>
          </a:xfrm>
          <a:prstGeom prst="rect">
            <a:avLst/>
          </a:prstGeom>
          <a:ln>
            <a:solidFill>
              <a:schemeClr val="tx2"/>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44" y="830120"/>
            <a:ext cx="3670852" cy="923330"/>
          </a:xfrm>
          <a:prstGeom prst="rect">
            <a:avLst/>
          </a:prstGeom>
          <a:noFill/>
        </p:spPr>
        <p:txBody>
          <a:bodyPr wrap="square" anchor="b">
            <a:spAutoFit/>
          </a:bodyPr>
          <a:lstStyle/>
          <a:p>
            <a:pPr>
              <a:spcBef>
                <a:spcPts val="0"/>
              </a:spcBef>
            </a:pPr>
            <a:r>
              <a:rPr lang="en-GB" sz="3000" b="0" cap="small" dirty="0">
                <a:solidFill>
                  <a:srgbClr val="004990"/>
                </a:solidFill>
                <a:latin typeface="Calibri"/>
                <a:ea typeface="+mn-ea"/>
                <a:cs typeface="+mn-cs"/>
              </a:rPr>
              <a:t>KDIGO 2012 Guideline: The Beginning</a:t>
            </a: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278" y="1861141"/>
            <a:ext cx="3328995" cy="4375420"/>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4158610" y="830120"/>
            <a:ext cx="3669823" cy="923330"/>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3000" cap="small" dirty="0">
                <a:solidFill>
                  <a:srgbClr val="004990"/>
                </a:solidFill>
                <a:latin typeface="Calibri"/>
                <a:ea typeface="+mn-ea"/>
                <a:cs typeface="+mn-cs"/>
              </a:rPr>
              <a:t>KDIGO 2021 Guideline: The Update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000" y="1856151"/>
            <a:ext cx="3291840" cy="4357020"/>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3686187" y="3729383"/>
            <a:ext cx="722814"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2">
            <a:extLst>
              <a:ext uri="{FF2B5EF4-FFF2-40B4-BE49-F238E27FC236}">
                <a16:creationId xmlns:a16="http://schemas.microsoft.com/office/drawing/2014/main" id="{613B7CE2-7FC5-D3D5-F90F-0C416DCC2B9D}"/>
              </a:ext>
            </a:extLst>
          </p:cNvPr>
          <p:cNvSpPr/>
          <p:nvPr/>
        </p:nvSpPr>
        <p:spPr>
          <a:xfrm>
            <a:off x="7772191" y="3731592"/>
            <a:ext cx="722376"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3D73700D-65DB-3598-786A-A5D09AF06C69}"/>
              </a:ext>
            </a:extLst>
          </p:cNvPr>
          <p:cNvSpPr txBox="1">
            <a:spLocks/>
          </p:cNvSpPr>
          <p:nvPr/>
        </p:nvSpPr>
        <p:spPr>
          <a:xfrm>
            <a:off x="8273587" y="830120"/>
            <a:ext cx="3868717" cy="923330"/>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3000" cap="small" dirty="0">
                <a:solidFill>
                  <a:srgbClr val="004990"/>
                </a:solidFill>
                <a:latin typeface="Calibri"/>
                <a:ea typeface="+mn-ea"/>
                <a:cs typeface="+mn-cs"/>
              </a:rPr>
              <a:t>KDIGO 2024 Guideline: The ANCA Update</a:t>
            </a:r>
          </a:p>
        </p:txBody>
      </p:sp>
      <p:pic>
        <p:nvPicPr>
          <p:cNvPr id="10" name="Picture 9">
            <a:extLst>
              <a:ext uri="{FF2B5EF4-FFF2-40B4-BE49-F238E27FC236}">
                <a16:creationId xmlns:a16="http://schemas.microsoft.com/office/drawing/2014/main" id="{8B44FBE2-7646-C7B0-E3E3-FD98ABD0FF32}"/>
              </a:ext>
            </a:extLst>
          </p:cNvPr>
          <p:cNvPicPr>
            <a:picLocks noChangeAspect="1"/>
          </p:cNvPicPr>
          <p:nvPr/>
        </p:nvPicPr>
        <p:blipFill>
          <a:blip r:embed="rId4"/>
          <a:stretch>
            <a:fillRect/>
          </a:stretch>
        </p:blipFill>
        <p:spPr>
          <a:xfrm>
            <a:off x="8494567" y="1843179"/>
            <a:ext cx="3310128" cy="4393382"/>
          </a:xfrm>
          <a:prstGeom prst="rect">
            <a:avLst/>
          </a:prstGeom>
        </p:spPr>
      </p:pic>
    </p:spTree>
    <p:extLst>
      <p:ext uri="{BB962C8B-B14F-4D97-AF65-F5344CB8AC3E}">
        <p14:creationId xmlns:p14="http://schemas.microsoft.com/office/powerpoint/2010/main" val="168448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59"/>
            <a:ext cx="11090676" cy="1311128"/>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Timeline of Guideline for </a:t>
            </a:r>
            <a:r>
              <a:rPr lang="en-GB" cap="small" dirty="0">
                <a:solidFill>
                  <a:srgbClr val="004990"/>
                </a:solidFill>
                <a:latin typeface="Calibri"/>
                <a:ea typeface="+mn-ea"/>
                <a:cs typeface="+mn-cs"/>
              </a:rPr>
              <a:t>Management of ANCA Vasculitis</a:t>
            </a:r>
            <a:endParaRPr lang="en-GB" sz="4400" b="0" cap="small" dirty="0">
              <a:solidFill>
                <a:srgbClr val="004990"/>
              </a:solidFill>
              <a:latin typeface="Calibri"/>
              <a:ea typeface="+mn-ea"/>
              <a:cs typeface="+mn-cs"/>
            </a:endParaRPr>
          </a:p>
        </p:txBody>
      </p:sp>
      <p:pic>
        <p:nvPicPr>
          <p:cNvPr id="3" name="Picture 2">
            <a:extLst>
              <a:ext uri="{FF2B5EF4-FFF2-40B4-BE49-F238E27FC236}">
                <a16:creationId xmlns:a16="http://schemas.microsoft.com/office/drawing/2014/main" id="{572E7725-0541-23D1-C703-0DE5E229A448}"/>
              </a:ext>
            </a:extLst>
          </p:cNvPr>
          <p:cNvPicPr>
            <a:picLocks noChangeAspect="1"/>
          </p:cNvPicPr>
          <p:nvPr/>
        </p:nvPicPr>
        <p:blipFill>
          <a:blip r:embed="rId3"/>
          <a:stretch>
            <a:fillRect/>
          </a:stretch>
        </p:blipFill>
        <p:spPr>
          <a:xfrm>
            <a:off x="121402" y="2109101"/>
            <a:ext cx="11949196" cy="2639797"/>
          </a:xfrm>
          <a:prstGeom prst="rect">
            <a:avLst/>
          </a:prstGeom>
        </p:spPr>
      </p:pic>
    </p:spTree>
    <p:extLst>
      <p:ext uri="{BB962C8B-B14F-4D97-AF65-F5344CB8AC3E}">
        <p14:creationId xmlns:p14="http://schemas.microsoft.com/office/powerpoint/2010/main" val="54834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Goals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Generate a useful resource for clinicians and patients</a:t>
            </a:r>
          </a:p>
          <a:p>
            <a:pPr marL="800100" lvl="1" indent="-342900">
              <a:lnSpc>
                <a:spcPct val="100000"/>
              </a:lnSpc>
              <a:spcBef>
                <a:spcPts val="0"/>
              </a:spcBef>
            </a:pPr>
            <a:r>
              <a:rPr lang="en-GB" dirty="0">
                <a:solidFill>
                  <a:srgbClr val="004990"/>
                </a:solidFill>
                <a:latin typeface="Calibri"/>
                <a:cs typeface="Calibri"/>
              </a:rPr>
              <a:t>Address relevant questions with actionable recommendations</a:t>
            </a:r>
          </a:p>
          <a:p>
            <a:pPr marL="800100" lvl="1" indent="-342900">
              <a:lnSpc>
                <a:spcPct val="100000"/>
              </a:lnSpc>
              <a:spcBef>
                <a:spcPts val="0"/>
              </a:spcBef>
            </a:pPr>
            <a:r>
              <a:rPr lang="en-GB" dirty="0">
                <a:solidFill>
                  <a:srgbClr val="004990"/>
                </a:solidFill>
                <a:latin typeface="Calibri"/>
                <a:cs typeface="Calibri"/>
              </a:rPr>
              <a:t>Take on controversial topics when sufficient evidence</a:t>
            </a:r>
          </a:p>
          <a:p>
            <a:pPr marL="800100" lvl="1" indent="-342900">
              <a:lnSpc>
                <a:spcPct val="100000"/>
              </a:lnSpc>
              <a:spcBef>
                <a:spcPts val="0"/>
              </a:spcBef>
            </a:pPr>
            <a:r>
              <a:rPr lang="en-GB" dirty="0">
                <a:solidFill>
                  <a:srgbClr val="004990"/>
                </a:solidFill>
                <a:latin typeface="Calibri"/>
                <a:cs typeface="Calibri"/>
              </a:rPr>
              <a:t>Communicate clearly</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Target audience: Primarily clinicians treating patients with ANCA-associated vasculitis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Stay true to evidence, where available</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Propose research questions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Be mindful of implications for policy and payment</a:t>
            </a:r>
          </a:p>
          <a:p>
            <a:pPr marL="342900" lvl="0" indent="-342900">
              <a:lnSpc>
                <a:spcPct val="100000"/>
              </a:lnSpc>
              <a:spcBef>
                <a:spcPts val="0"/>
              </a:spcBef>
            </a:pPr>
            <a:endParaRPr lang="en-GB" sz="900" dirty="0">
              <a:solidFill>
                <a:srgbClr val="004990"/>
              </a:solidFill>
            </a:endParaRPr>
          </a:p>
        </p:txBody>
      </p:sp>
    </p:spTree>
    <p:extLst>
      <p:ext uri="{BB962C8B-B14F-4D97-AF65-F5344CB8AC3E}">
        <p14:creationId xmlns:p14="http://schemas.microsoft.com/office/powerpoint/2010/main" val="1689916124"/>
      </p:ext>
    </p:extLst>
  </p:cSld>
  <p:clrMapOvr>
    <a:masterClrMapping/>
  </p:clrMapOvr>
</p:sld>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15880</TotalTime>
  <Words>3423</Words>
  <Application>Microsoft Office PowerPoint</Application>
  <PresentationFormat>Widescreen</PresentationFormat>
  <Paragraphs>377</Paragraphs>
  <Slides>47</Slides>
  <Notes>37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AdvOT255b5711.I</vt:lpstr>
      <vt:lpstr>AdvOT77db9845</vt:lpstr>
      <vt:lpstr>AdvOT9974ba86.B</vt:lpstr>
      <vt:lpstr>AdvOT9974ba86.B+fb</vt:lpstr>
      <vt:lpstr>AdvP4C4E51</vt:lpstr>
      <vt:lpstr>AdvPS4721B4</vt:lpstr>
      <vt:lpstr>Arial</vt:lpstr>
      <vt:lpstr>Calibri</vt:lpstr>
      <vt:lpstr>1_Office Theme</vt:lpstr>
      <vt:lpstr>2_Office Theme</vt:lpstr>
      <vt:lpstr>KDIGO Clinical Practice Guideline for the Management of ANCA-Associated Vasculitis</vt:lpstr>
      <vt:lpstr>Presenter Note</vt:lpstr>
      <vt:lpstr>Table of contents</vt:lpstr>
      <vt:lpstr>Introduction</vt:lpstr>
      <vt:lpstr>PowerPoint Presentation</vt:lpstr>
      <vt:lpstr>KDIGO Controversies Conference on Glomerular Diseases</vt:lpstr>
      <vt:lpstr>KDIGO 2012 Guideline: The Beginning</vt:lpstr>
      <vt:lpstr>Timeline of Guideline for Management of ANCA Vasculitis</vt:lpstr>
      <vt:lpstr>Guideline Goals</vt:lpstr>
      <vt:lpstr>KDIGO ANCA Vasculitis Guideline Work Group</vt:lpstr>
      <vt:lpstr>What Is New Since the 2021 KDIGO Guideline</vt:lpstr>
      <vt:lpstr>Guideline Development Process</vt:lpstr>
      <vt:lpstr>Evidence Review </vt:lpstr>
      <vt:lpstr>PICOS Question </vt:lpstr>
      <vt:lpstr>Literature Search  October 2018 Supplemented with additional studies until September 2019; Updated in June 2020, July 2022, and April 2023</vt:lpstr>
      <vt:lpstr>Evidence Synthesis </vt:lpstr>
      <vt:lpstr>Grading Recommendations</vt:lpstr>
      <vt:lpstr>Guideline Format</vt:lpstr>
      <vt:lpstr>Guideline Statements and Rationale</vt:lpstr>
      <vt:lpstr>ANCA-associated Vasculitis - Diagnosis</vt:lpstr>
      <vt:lpstr>ANCA-associated Vasculitis - Diagnosis</vt:lpstr>
      <vt:lpstr>ANCA-associated Vasculitis - Diagnosis</vt:lpstr>
      <vt:lpstr>ANCA-associated Vasculitis - Diagnosis</vt:lpstr>
      <vt:lpstr>ANCA-associated Vasculitis – Prognosis: Kidney Prognosis and Treatment Response</vt:lpstr>
      <vt:lpstr>ANCA-associated Vasculitis – Prognosis: Relapse</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Maintenance Therapy</vt:lpstr>
      <vt:lpstr>ANCA-associated Vasculitis – Treatment: Maintenance Therapy</vt:lpstr>
      <vt:lpstr>ANCA-associated Vasculitis – Treatment: Maintenance Therapy</vt:lpstr>
      <vt:lpstr>ANCA-associated Vasculitis – Treatment: Maintenance Therapy</vt:lpstr>
      <vt:lpstr>ANCA-associated Vasculitis – Treatment: Relapsing Disease</vt:lpstr>
      <vt:lpstr>ANCA-associated Vasculitis – Special Situations: Refractory Disease</vt:lpstr>
      <vt:lpstr>ANCA-associated Vasculitis – Special Situations: Transplantation</vt:lpstr>
      <vt:lpstr>Research Recommendations</vt:lpstr>
      <vt:lpstr>Acknowledgments</vt:lpstr>
      <vt:lpstr>Acknowledgments</vt:lpstr>
      <vt:lpstr>Notes</vt:lpstr>
      <vt:lpstr>Questions?</vt:lpstr>
      <vt:lpstr>PowerPoint Presentation</vt:lpstr>
      <vt:lpstr>Sample Header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Gianmarco Carofiglio</dc:creator>
  <cp:lastModifiedBy>Amy Earley</cp:lastModifiedBy>
  <cp:revision>143</cp:revision>
  <dcterms:created xsi:type="dcterms:W3CDTF">2018-02-22T13:48:47Z</dcterms:created>
  <dcterms:modified xsi:type="dcterms:W3CDTF">2024-04-25T13:55:48Z</dcterms:modified>
</cp:coreProperties>
</file>