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663" r:id="rId2"/>
  </p:sldMasterIdLst>
  <p:notesMasterIdLst>
    <p:notesMasterId r:id="rId41"/>
  </p:notesMasterIdLst>
  <p:handoutMasterIdLst>
    <p:handoutMasterId r:id="rId42"/>
  </p:handoutMasterIdLst>
  <p:sldIdLst>
    <p:sldId id="270" r:id="rId3"/>
    <p:sldId id="6356" r:id="rId4"/>
    <p:sldId id="6374" r:id="rId5"/>
    <p:sldId id="6375" r:id="rId6"/>
    <p:sldId id="259" r:id="rId7"/>
    <p:sldId id="260" r:id="rId8"/>
    <p:sldId id="6376" r:id="rId9"/>
    <p:sldId id="6163" r:id="rId10"/>
    <p:sldId id="3516" r:id="rId11"/>
    <p:sldId id="6377" r:id="rId12"/>
    <p:sldId id="6378" r:id="rId13"/>
    <p:sldId id="6379" r:id="rId14"/>
    <p:sldId id="292" r:id="rId15"/>
    <p:sldId id="272" r:id="rId16"/>
    <p:sldId id="6149" r:id="rId17"/>
    <p:sldId id="6079" r:id="rId18"/>
    <p:sldId id="6168" r:id="rId19"/>
    <p:sldId id="6169" r:id="rId20"/>
    <p:sldId id="6165" r:id="rId21"/>
    <p:sldId id="6244" r:id="rId22"/>
    <p:sldId id="6245" r:id="rId23"/>
    <p:sldId id="6246" r:id="rId24"/>
    <p:sldId id="6247" r:id="rId25"/>
    <p:sldId id="6248" r:id="rId26"/>
    <p:sldId id="6249" r:id="rId27"/>
    <p:sldId id="6386" r:id="rId28"/>
    <p:sldId id="6387" r:id="rId29"/>
    <p:sldId id="6388" r:id="rId30"/>
    <p:sldId id="6250" r:id="rId31"/>
    <p:sldId id="6253" r:id="rId32"/>
    <p:sldId id="6254" r:id="rId33"/>
    <p:sldId id="6389" r:id="rId34"/>
    <p:sldId id="6380" r:id="rId35"/>
    <p:sldId id="6381" r:id="rId36"/>
    <p:sldId id="6382" r:id="rId37"/>
    <p:sldId id="6383" r:id="rId38"/>
    <p:sldId id="6384" r:id="rId39"/>
    <p:sldId id="638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y Earley" initials="AE" lastIdx="8" clrIdx="0"/>
  <p:cmAuthor id="2" name="Mike C" initials="MC"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990"/>
    <a:srgbClr val="11A260"/>
    <a:srgbClr val="CCD5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84" autoAdjust="0"/>
    <p:restoredTop sz="86788" autoAdjust="0"/>
  </p:normalViewPr>
  <p:slideViewPr>
    <p:cSldViewPr snapToGrid="0" showGuides="1">
      <p:cViewPr>
        <p:scale>
          <a:sx n="64" d="100"/>
          <a:sy n="64" d="100"/>
        </p:scale>
        <p:origin x="570" y="66"/>
      </p:cViewPr>
      <p:guideLst>
        <p:guide orient="horz" pos="2160"/>
        <p:guide pos="3840"/>
      </p:guideLst>
    </p:cSldViewPr>
  </p:slideViewPr>
  <p:notesTextViewPr>
    <p:cViewPr>
      <p:scale>
        <a:sx n="1" d="1"/>
        <a:sy n="1" d="1"/>
      </p:scale>
      <p:origin x="0" y="0"/>
    </p:cViewPr>
  </p:notesTextViewPr>
  <p:notesViewPr>
    <p:cSldViewPr snapToGrid="0" showGuides="1">
      <p:cViewPr varScale="1">
        <p:scale>
          <a:sx n="83" d="100"/>
          <a:sy n="83" d="100"/>
        </p:scale>
        <p:origin x="299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622C9B-9FB8-4C2D-BEE2-15BB5E008C23}" type="datetimeFigureOut">
              <a:rPr lang="en-GB" smtClean="0"/>
              <a:t>13/05/2025</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397F96B-4099-4867-8102-C31C6DC2C06C}" type="slidenum">
              <a:rPr lang="en-GB" smtClean="0"/>
              <a:t>‹#›</a:t>
            </a:fld>
            <a:endParaRPr lang="en-GB" dirty="0"/>
          </a:p>
        </p:txBody>
      </p:sp>
    </p:spTree>
    <p:extLst>
      <p:ext uri="{BB962C8B-B14F-4D97-AF65-F5344CB8AC3E}">
        <p14:creationId xmlns:p14="http://schemas.microsoft.com/office/powerpoint/2010/main" val="24165228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A5956B-DB10-4AF4-BF43-6E2E7B0B19F0}" type="datetimeFigureOut">
              <a:rPr lang="en-US" smtClean="0"/>
              <a:t>5/13/2025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378715-5F20-4FAB-896A-D1FA1C238A82}" type="slidenum">
              <a:rPr lang="en-US" smtClean="0"/>
              <a:t>‹#›</a:t>
            </a:fld>
            <a:endParaRPr lang="en-US" dirty="0"/>
          </a:p>
        </p:txBody>
      </p:sp>
    </p:spTree>
    <p:extLst>
      <p:ext uri="{BB962C8B-B14F-4D97-AF65-F5344CB8AC3E}">
        <p14:creationId xmlns:p14="http://schemas.microsoft.com/office/powerpoint/2010/main" val="54564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92687D3E-D0F1-4C58-8415-2E822DB887AB}" type="slidenum">
              <a:rPr lang="en-US" smtClean="0"/>
              <a:t>1</a:t>
            </a:fld>
            <a:endParaRPr lang="en-US" dirty="0"/>
          </a:p>
        </p:txBody>
      </p:sp>
    </p:spTree>
    <p:extLst>
      <p:ext uri="{BB962C8B-B14F-4D97-AF65-F5344CB8AC3E}">
        <p14:creationId xmlns:p14="http://schemas.microsoft.com/office/powerpoint/2010/main" val="648144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91" name="Google Shape;29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1448743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this slide</a:t>
            </a:r>
          </a:p>
        </p:txBody>
      </p:sp>
      <p:sp>
        <p:nvSpPr>
          <p:cNvPr id="4" name="Slide Number Placeholder 3"/>
          <p:cNvSpPr>
            <a:spLocks noGrp="1"/>
          </p:cNvSpPr>
          <p:nvPr>
            <p:ph type="sldNum" sz="quarter" idx="5"/>
          </p:nvPr>
        </p:nvSpPr>
        <p:spPr/>
        <p:txBody>
          <a:bodyPr/>
          <a:lstStyle/>
          <a:p>
            <a:fld id="{B1378715-5F20-4FAB-896A-D1FA1C238A82}" type="slidenum">
              <a:rPr lang="en-US" smtClean="0"/>
              <a:t>21</a:t>
            </a:fld>
            <a:endParaRPr lang="en-US" dirty="0"/>
          </a:p>
        </p:txBody>
      </p:sp>
    </p:spTree>
    <p:extLst>
      <p:ext uri="{BB962C8B-B14F-4D97-AF65-F5344CB8AC3E}">
        <p14:creationId xmlns:p14="http://schemas.microsoft.com/office/powerpoint/2010/main" val="732598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contrast to the management of NS in adults, a diagnostic kidney biopsy is generally not performed at presentation to establish a diagnosis in children. </a:t>
            </a:r>
          </a:p>
          <a:p>
            <a:endParaRPr lang="en-US" dirty="0"/>
          </a:p>
          <a:p>
            <a:r>
              <a:rPr lang="en-US" dirty="0"/>
              <a:t>Children who develop NS are generally assumed to have MCD that will respond to glucocorticoids (steroid-sensitive nephrotic syndrome [SSNS]). </a:t>
            </a:r>
          </a:p>
        </p:txBody>
      </p:sp>
      <p:sp>
        <p:nvSpPr>
          <p:cNvPr id="4" name="Slide Number Placeholder 3"/>
          <p:cNvSpPr>
            <a:spLocks noGrp="1"/>
          </p:cNvSpPr>
          <p:nvPr>
            <p:ph type="sldNum" sz="quarter" idx="5"/>
          </p:nvPr>
        </p:nvSpPr>
        <p:spPr/>
        <p:txBody>
          <a:bodyPr/>
          <a:lstStyle/>
          <a:p>
            <a:fld id="{B1378715-5F20-4FAB-896A-D1FA1C238A82}" type="slidenum">
              <a:rPr lang="en-US" smtClean="0"/>
              <a:t>22</a:t>
            </a:fld>
            <a:endParaRPr lang="en-US" dirty="0"/>
          </a:p>
        </p:txBody>
      </p:sp>
    </p:spTree>
    <p:extLst>
      <p:ext uri="{BB962C8B-B14F-4D97-AF65-F5344CB8AC3E}">
        <p14:creationId xmlns:p14="http://schemas.microsoft.com/office/powerpoint/2010/main" val="2935330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Patients who are glucocorticoid-resistant (steroid resistant nephrotic syndrome [SRNS]) have poor long-term kidney survival, and should undergo a more extensive evaluation, including a kidney biopsy and genetic testing</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23</a:t>
            </a:fld>
            <a:endParaRPr lang="en-US" dirty="0"/>
          </a:p>
        </p:txBody>
      </p:sp>
    </p:spTree>
    <p:extLst>
      <p:ext uri="{BB962C8B-B14F-4D97-AF65-F5344CB8AC3E}">
        <p14:creationId xmlns:p14="http://schemas.microsoft.com/office/powerpoint/2010/main" val="322376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recommendation places a relatively higher value on the moderate-certainty evidence of equivalent clinical outcome (frequent relapse) and favorable safety profile associated with shorter-term (8–12 weeks) glucocorticoid treatment and a relatively higher value on high-certainty evidence suggesting that prolonged (&gt;12 weeks) glucocorticoid treatment increases the risk of adverse effects without further improving clinical outcomes in terms of the relapse rate. </a:t>
            </a:r>
          </a:p>
          <a:p>
            <a:endParaRPr lang="en-US" dirty="0"/>
          </a:p>
          <a:p>
            <a:r>
              <a:rPr lang="en-US" dirty="0"/>
              <a:t>The recommendation places a relatively lower value on low-certainty evidence suggesting that prolonged glucocorticoid therapy may delay the time to first relapse as compared to 8–12 weeks of treatment. In terms of oral glucocorticoids, prednisone and prednisolone are equivalent, used in the same dosage, and are both supported by high-certainty evidence. All later usages of “oral glucocorticoids” refer to prednisone or prednisolone. </a:t>
            </a:r>
          </a:p>
          <a:p>
            <a:endParaRPr lang="en-US" dirty="0"/>
          </a:p>
          <a:p>
            <a:r>
              <a:rPr lang="en-US" dirty="0"/>
              <a:t>Recent reports suggest that it may be prudent to dose by body surface area to avoid underdosing, particularly in younger children. A randomized controlled trial (RCT) comparing single versus divided dosing showed that the 2 are equivalent in terms of time to remission and number of subsequent relapses. Therefore, a single daily dose may be preferable to optimize adherence.</a:t>
            </a:r>
          </a:p>
        </p:txBody>
      </p:sp>
      <p:sp>
        <p:nvSpPr>
          <p:cNvPr id="4" name="Slide Number Placeholder 3"/>
          <p:cNvSpPr>
            <a:spLocks noGrp="1"/>
          </p:cNvSpPr>
          <p:nvPr>
            <p:ph type="sldNum" sz="quarter" idx="5"/>
          </p:nvPr>
        </p:nvSpPr>
        <p:spPr/>
        <p:txBody>
          <a:bodyPr/>
          <a:lstStyle/>
          <a:p>
            <a:fld id="{B1378715-5F20-4FAB-896A-D1FA1C238A82}" type="slidenum">
              <a:rPr lang="en-US" smtClean="0"/>
              <a:t>24</a:t>
            </a:fld>
            <a:endParaRPr lang="en-US" dirty="0"/>
          </a:p>
        </p:txBody>
      </p:sp>
    </p:spTree>
    <p:extLst>
      <p:ext uri="{BB962C8B-B14F-4D97-AF65-F5344CB8AC3E}">
        <p14:creationId xmlns:p14="http://schemas.microsoft.com/office/powerpoint/2010/main" val="36262922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Building on the theme of lowering glucocorticoid burden, the Work Group also recommended that children who frequently relapse or who have become glucocorticoid dependent be treated for a week with 0.5 mg/kg/d of prednisone (or prednisolone) during upper respiratory infections to reduce relapse risk and the need for restarting high-dose glucocorticoids (Grade 1C).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AdvOT255b5711.I"/>
              </a:rPr>
              <a:t>This recommendation places a relatively higher value on evidence demonstrating that preemptive daily prednisolone may not reduce the risk of SSNS relapse during infection as well as on the lack of evidence of potential benefits of this approach. Given the lack of evidence of a benefit of preemptive glucocorticoid treatment, this recommendation places a low value on evidence comparing alternate-day and daily prednisolone as preemptive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AdvOT255b5711.I"/>
              </a:rPr>
              <a:t>treatment.</a:t>
            </a: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25</a:t>
            </a:fld>
            <a:endParaRPr lang="en-US" dirty="0"/>
          </a:p>
        </p:txBody>
      </p:sp>
    </p:spTree>
    <p:extLst>
      <p:ext uri="{BB962C8B-B14F-4D97-AF65-F5344CB8AC3E}">
        <p14:creationId xmlns:p14="http://schemas.microsoft.com/office/powerpoint/2010/main" val="2664199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CB35F-A0E7-B6DD-E010-5A83BBB717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6BAC4A-136A-98BA-F88F-4773C0915F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4094FD-9F1B-980F-517D-491DAD90CAB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endParaRPr lang="en-US" dirty="0"/>
          </a:p>
          <a:p>
            <a:endParaRPr lang="en-US" dirty="0"/>
          </a:p>
        </p:txBody>
      </p:sp>
      <p:sp>
        <p:nvSpPr>
          <p:cNvPr id="4" name="Slide Number Placeholder 3">
            <a:extLst>
              <a:ext uri="{FF2B5EF4-FFF2-40B4-BE49-F238E27FC236}">
                <a16:creationId xmlns:a16="http://schemas.microsoft.com/office/drawing/2014/main" id="{0EC00CB0-76CF-08B0-5037-5B79DE1C95C9}"/>
              </a:ext>
            </a:extLst>
          </p:cNvPr>
          <p:cNvSpPr>
            <a:spLocks noGrp="1"/>
          </p:cNvSpPr>
          <p:nvPr>
            <p:ph type="sldNum" sz="quarter" idx="5"/>
          </p:nvPr>
        </p:nvSpPr>
        <p:spPr/>
        <p:txBody>
          <a:bodyPr/>
          <a:lstStyle/>
          <a:p>
            <a:fld id="{B1378715-5F20-4FAB-896A-D1FA1C238A82}" type="slidenum">
              <a:rPr lang="en-US" smtClean="0"/>
              <a:t>26</a:t>
            </a:fld>
            <a:endParaRPr lang="en-US" dirty="0"/>
          </a:p>
        </p:txBody>
      </p:sp>
    </p:spTree>
    <p:extLst>
      <p:ext uri="{BB962C8B-B14F-4D97-AF65-F5344CB8AC3E}">
        <p14:creationId xmlns:p14="http://schemas.microsoft.com/office/powerpoint/2010/main" val="30245804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26C01-B999-6F79-E001-CC50DE47CE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606C8D-92FC-7599-6A65-D19CE1FEAB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696DEE-1C51-CBF0-8E15-9C75BFA27AB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SSNS patients who frequently relapse and have glucocorticoid-related side effects, and all glucocorticoid-dependent patients, glucocorticoid-sparing agents should be given  rather than no treatment or continued treatment with glucocorticoids alone (Grade 1B).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AdvOT255b5711.I"/>
              </a:rPr>
              <a:t>This recommendation places a relatively high value on observational data and extensive clinical experience that demonstrate a substantial risk of adverse events associated with long-term glucocorticoids and efficacy of glucocorticoid-sparing agents in preventing relapse as compared with no treatment.</a:t>
            </a:r>
            <a:endParaRPr lang="en-US" dirty="0"/>
          </a:p>
        </p:txBody>
      </p:sp>
      <p:sp>
        <p:nvSpPr>
          <p:cNvPr id="4" name="Slide Number Placeholder 3">
            <a:extLst>
              <a:ext uri="{FF2B5EF4-FFF2-40B4-BE49-F238E27FC236}">
                <a16:creationId xmlns:a16="http://schemas.microsoft.com/office/drawing/2014/main" id="{DCCDBF29-81CC-D293-28B5-46E49B803CC9}"/>
              </a:ext>
            </a:extLst>
          </p:cNvPr>
          <p:cNvSpPr>
            <a:spLocks noGrp="1"/>
          </p:cNvSpPr>
          <p:nvPr>
            <p:ph type="sldNum" sz="quarter" idx="5"/>
          </p:nvPr>
        </p:nvSpPr>
        <p:spPr/>
        <p:txBody>
          <a:bodyPr/>
          <a:lstStyle/>
          <a:p>
            <a:fld id="{B1378715-5F20-4FAB-896A-D1FA1C238A82}" type="slidenum">
              <a:rPr lang="en-US" smtClean="0"/>
              <a:t>27</a:t>
            </a:fld>
            <a:endParaRPr lang="en-US" dirty="0"/>
          </a:p>
        </p:txBody>
      </p:sp>
    </p:spTree>
    <p:extLst>
      <p:ext uri="{BB962C8B-B14F-4D97-AF65-F5344CB8AC3E}">
        <p14:creationId xmlns:p14="http://schemas.microsoft.com/office/powerpoint/2010/main" val="3235417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42FF1-34D7-03C7-69CE-1CECA6A7C3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E42C07-E01F-BE05-BC4F-5C1A41726D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B16846-E017-C870-80AA-29D10BFAFA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B8A9B0-7CA1-AECA-117E-94963105F44D}"/>
              </a:ext>
            </a:extLst>
          </p:cNvPr>
          <p:cNvSpPr>
            <a:spLocks noGrp="1"/>
          </p:cNvSpPr>
          <p:nvPr>
            <p:ph type="sldNum" sz="quarter" idx="5"/>
          </p:nvPr>
        </p:nvSpPr>
        <p:spPr/>
        <p:txBody>
          <a:bodyPr/>
          <a:lstStyle/>
          <a:p>
            <a:fld id="{B1378715-5F20-4FAB-896A-D1FA1C238A82}" type="slidenum">
              <a:rPr lang="en-US" smtClean="0"/>
              <a:t>28</a:t>
            </a:fld>
            <a:endParaRPr lang="en-US" dirty="0"/>
          </a:p>
        </p:txBody>
      </p:sp>
    </p:spTree>
    <p:extLst>
      <p:ext uri="{BB962C8B-B14F-4D97-AF65-F5344CB8AC3E}">
        <p14:creationId xmlns:p14="http://schemas.microsoft.com/office/powerpoint/2010/main" val="3647144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lang="en-US" dirty="0"/>
          </a:p>
        </p:txBody>
      </p:sp>
    </p:spTree>
    <p:extLst>
      <p:ext uri="{BB962C8B-B14F-4D97-AF65-F5344CB8AC3E}">
        <p14:creationId xmlns:p14="http://schemas.microsoft.com/office/powerpoint/2010/main" val="32239901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variety of glucocorticoid-sparing agents have been used in SSNS is shown in this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Recent encouraging results have indicated that a therapeutic agent that is unavailable in many countries, levamisole, may be an effective, safe, and inexpensive option, especially in frequently relapsing forms of NS, and the effectiveness of rituximab in both frequently relapsing and steroid-dependent forms suggests a pivotal role of B cells in this disease.</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29</a:t>
            </a:fld>
            <a:endParaRPr lang="en-US" dirty="0"/>
          </a:p>
        </p:txBody>
      </p:sp>
    </p:spTree>
    <p:extLst>
      <p:ext uri="{BB962C8B-B14F-4D97-AF65-F5344CB8AC3E}">
        <p14:creationId xmlns:p14="http://schemas.microsoft.com/office/powerpoint/2010/main" val="23130489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children with SRNS, CNIs are recommended as the initial therapy after glucocorticoid failure (Grade 1C).</a:t>
            </a:r>
          </a:p>
          <a:p>
            <a:endParaRPr lang="en-US" dirty="0"/>
          </a:p>
          <a:p>
            <a:r>
              <a:rPr lang="en-US" sz="1800" b="0" i="0" dirty="0">
                <a:solidFill>
                  <a:srgbClr val="000000"/>
                </a:solidFill>
                <a:effectLst/>
                <a:latin typeface="AdvOT255b5711.I"/>
              </a:rPr>
              <a:t>This recommendation places a relatively higher value on data suggesting that CNIs are more likely to induce remission than cyclophosphamide, MMF, or rituximab in the treatment of children with SRNS. Conversely, it places a relatively lower value on evidence suggesting that prolonged exposure to CNIs may</a:t>
            </a:r>
          </a:p>
          <a:p>
            <a:r>
              <a:rPr lang="en-US" sz="1800" b="0" i="0" dirty="0">
                <a:solidFill>
                  <a:srgbClr val="000000"/>
                </a:solidFill>
                <a:effectLst/>
                <a:latin typeface="AdvOT255b5711.I"/>
              </a:rPr>
              <a:t>lead to significant nephrotoxicity</a:t>
            </a:r>
          </a:p>
          <a:p>
            <a:endParaRPr lang="en-US" sz="1800" b="0" i="0" dirty="0">
              <a:solidFill>
                <a:srgbClr val="000000"/>
              </a:solidFill>
              <a:effectLst/>
              <a:latin typeface="AdvOT255b5711.I"/>
            </a:endParaRPr>
          </a:p>
          <a:p>
            <a:r>
              <a:rPr lang="en-US" dirty="0"/>
              <a:t>Cyclophosphamide should be used only if CNIs are not available in low-resource settings, and the role of rituximab seems to be limited. </a:t>
            </a:r>
          </a:p>
          <a:p>
            <a:endParaRPr lang="en-US" dirty="0"/>
          </a:p>
          <a:p>
            <a:r>
              <a:rPr lang="en-US" dirty="0"/>
              <a:t>For patients who do respond to a CNI, a switch to MMF to maintain remission should be considered to avoid long-term CNI toxicity. </a:t>
            </a:r>
          </a:p>
          <a:p>
            <a:endParaRPr lang="en-US" dirty="0"/>
          </a:p>
          <a:p>
            <a:r>
              <a:rPr lang="en-US" dirty="0"/>
              <a:t>Importantly, genetic testing may help clarify the use of immunosuppressive agents in SRNS. </a:t>
            </a:r>
          </a:p>
          <a:p>
            <a:endParaRPr lang="en-US" dirty="0"/>
          </a:p>
          <a:p>
            <a:r>
              <a:rPr lang="en-US" dirty="0"/>
              <a:t>Although some podocyte mutations may respond to a CNI or other interventions, the vast majority will not, and knowing this may provide justification to reduce the exposure of a child to a potentially toxic medication.</a:t>
            </a:r>
          </a:p>
        </p:txBody>
      </p:sp>
      <p:sp>
        <p:nvSpPr>
          <p:cNvPr id="4" name="Slide Number Placeholder 3"/>
          <p:cNvSpPr>
            <a:spLocks noGrp="1"/>
          </p:cNvSpPr>
          <p:nvPr>
            <p:ph type="sldNum" sz="quarter" idx="5"/>
          </p:nvPr>
        </p:nvSpPr>
        <p:spPr/>
        <p:txBody>
          <a:bodyPr/>
          <a:lstStyle/>
          <a:p>
            <a:fld id="{B1378715-5F20-4FAB-896A-D1FA1C238A82}" type="slidenum">
              <a:rPr lang="en-US" smtClean="0"/>
              <a:t>30</a:t>
            </a:fld>
            <a:endParaRPr lang="en-US" dirty="0"/>
          </a:p>
        </p:txBody>
      </p:sp>
    </p:spTree>
    <p:extLst>
      <p:ext uri="{BB962C8B-B14F-4D97-AF65-F5344CB8AC3E}">
        <p14:creationId xmlns:p14="http://schemas.microsoft.com/office/powerpoint/2010/main" val="15165351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this slide and present table</a:t>
            </a:r>
          </a:p>
        </p:txBody>
      </p:sp>
      <p:sp>
        <p:nvSpPr>
          <p:cNvPr id="4" name="Slide Number Placeholder 3"/>
          <p:cNvSpPr>
            <a:spLocks noGrp="1"/>
          </p:cNvSpPr>
          <p:nvPr>
            <p:ph type="sldNum" sz="quarter" idx="5"/>
          </p:nvPr>
        </p:nvSpPr>
        <p:spPr/>
        <p:txBody>
          <a:bodyPr/>
          <a:lstStyle/>
          <a:p>
            <a:fld id="{B1378715-5F20-4FAB-896A-D1FA1C238A82}" type="slidenum">
              <a:rPr lang="en-US" smtClean="0"/>
              <a:t>31</a:t>
            </a:fld>
            <a:endParaRPr lang="en-US" dirty="0"/>
          </a:p>
        </p:txBody>
      </p:sp>
    </p:spTree>
    <p:extLst>
      <p:ext uri="{BB962C8B-B14F-4D97-AF65-F5344CB8AC3E}">
        <p14:creationId xmlns:p14="http://schemas.microsoft.com/office/powerpoint/2010/main" val="8815294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B65C2-9AD1-26F0-9A02-566A778ED9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AF5DFE-9B01-5183-09FC-E85AECBC04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3E715A-01BC-857C-ABA2-6FA953039D31}"/>
              </a:ext>
            </a:extLst>
          </p:cNvPr>
          <p:cNvSpPr>
            <a:spLocks noGrp="1"/>
          </p:cNvSpPr>
          <p:nvPr>
            <p:ph type="body" idx="1"/>
          </p:nvPr>
        </p:nvSpPr>
        <p:spPr/>
        <p:txBody>
          <a:bodyPr/>
          <a:lstStyle/>
          <a:p>
            <a:r>
              <a:rPr lang="en-US" dirty="0"/>
              <a:t>Please read this slide and present table</a:t>
            </a:r>
          </a:p>
        </p:txBody>
      </p:sp>
      <p:sp>
        <p:nvSpPr>
          <p:cNvPr id="4" name="Slide Number Placeholder 3">
            <a:extLst>
              <a:ext uri="{FF2B5EF4-FFF2-40B4-BE49-F238E27FC236}">
                <a16:creationId xmlns:a16="http://schemas.microsoft.com/office/drawing/2014/main" id="{94982518-B770-4531-7BF5-FAB8C919CCA5}"/>
              </a:ext>
            </a:extLst>
          </p:cNvPr>
          <p:cNvSpPr>
            <a:spLocks noGrp="1"/>
          </p:cNvSpPr>
          <p:nvPr>
            <p:ph type="sldNum" sz="quarter" idx="5"/>
          </p:nvPr>
        </p:nvSpPr>
        <p:spPr/>
        <p:txBody>
          <a:bodyPr/>
          <a:lstStyle/>
          <a:p>
            <a:fld id="{B1378715-5F20-4FAB-896A-D1FA1C238A82}" type="slidenum">
              <a:rPr lang="en-US" smtClean="0"/>
              <a:t>32</a:t>
            </a:fld>
            <a:endParaRPr lang="en-US" dirty="0"/>
          </a:p>
        </p:txBody>
      </p:sp>
    </p:spTree>
    <p:extLst>
      <p:ext uri="{BB962C8B-B14F-4D97-AF65-F5344CB8AC3E}">
        <p14:creationId xmlns:p14="http://schemas.microsoft.com/office/powerpoint/2010/main" val="37700783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41195057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34</a:t>
            </a:fld>
            <a:endParaRPr lang="en-US" dirty="0"/>
          </a:p>
        </p:txBody>
      </p:sp>
    </p:spTree>
    <p:extLst>
      <p:ext uri="{BB962C8B-B14F-4D97-AF65-F5344CB8AC3E}">
        <p14:creationId xmlns:p14="http://schemas.microsoft.com/office/powerpoint/2010/main" val="23609675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slide </a:t>
            </a:r>
          </a:p>
        </p:txBody>
      </p:sp>
      <p:sp>
        <p:nvSpPr>
          <p:cNvPr id="4" name="Slide Number Placeholder 3"/>
          <p:cNvSpPr>
            <a:spLocks noGrp="1"/>
          </p:cNvSpPr>
          <p:nvPr>
            <p:ph type="sldNum" sz="quarter" idx="5"/>
          </p:nvPr>
        </p:nvSpPr>
        <p:spPr/>
        <p:txBody>
          <a:bodyPr/>
          <a:lstStyle/>
          <a:p>
            <a:fld id="{B1378715-5F20-4FAB-896A-D1FA1C238A82}" type="slidenum">
              <a:rPr lang="en-US" smtClean="0"/>
              <a:t>35</a:t>
            </a:fld>
            <a:endParaRPr lang="en-US" dirty="0"/>
          </a:p>
        </p:txBody>
      </p:sp>
    </p:spTree>
    <p:extLst>
      <p:ext uri="{BB962C8B-B14F-4D97-AF65-F5344CB8AC3E}">
        <p14:creationId xmlns:p14="http://schemas.microsoft.com/office/powerpoint/2010/main" val="22580035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dirty="0"/>
              <a:t>Optional slide to close with questions</a:t>
            </a:r>
            <a:endParaRPr dirty="0"/>
          </a:p>
        </p:txBody>
      </p:sp>
    </p:spTree>
    <p:extLst>
      <p:ext uri="{BB962C8B-B14F-4D97-AF65-F5344CB8AC3E}">
        <p14:creationId xmlns:p14="http://schemas.microsoft.com/office/powerpoint/2010/main" val="10616655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slide </a:t>
            </a:r>
          </a:p>
        </p:txBody>
      </p:sp>
      <p:sp>
        <p:nvSpPr>
          <p:cNvPr id="4" name="Slide Number Placeholder 3"/>
          <p:cNvSpPr>
            <a:spLocks noGrp="1"/>
          </p:cNvSpPr>
          <p:nvPr>
            <p:ph type="sldNum" sz="quarter" idx="5"/>
          </p:nvPr>
        </p:nvSpPr>
        <p:spPr/>
        <p:txBody>
          <a:bodyPr/>
          <a:lstStyle/>
          <a:p>
            <a:fld id="{B1378715-5F20-4FAB-896A-D1FA1C238A82}" type="slidenum">
              <a:rPr lang="en-US" smtClean="0"/>
              <a:t>38</a:t>
            </a:fld>
            <a:endParaRPr lang="en-US" dirty="0"/>
          </a:p>
        </p:txBody>
      </p:sp>
    </p:spTree>
    <p:extLst>
      <p:ext uri="{BB962C8B-B14F-4D97-AF65-F5344CB8AC3E}">
        <p14:creationId xmlns:p14="http://schemas.microsoft.com/office/powerpoint/2010/main" val="2355753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5" name="Google Shape;8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6" name="Google Shape;8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2" name="Google Shape;9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0000"/>
              </a:lnSpc>
              <a:spcBef>
                <a:spcPts val="0"/>
              </a:spcBef>
            </a:pPr>
            <a:r>
              <a:rPr lang="en-GB" sz="1200" dirty="0">
                <a:solidFill>
                  <a:srgbClr val="004990"/>
                </a:solidFill>
              </a:rPr>
              <a:t>The KDIGO Guideline Work Group is:</a:t>
            </a:r>
          </a:p>
          <a:p>
            <a:pPr marL="342900" lvl="0" indent="-342900">
              <a:lnSpc>
                <a:spcPct val="100000"/>
              </a:lnSpc>
              <a:spcBef>
                <a:spcPts val="0"/>
              </a:spcBef>
            </a:pPr>
            <a:endParaRPr lang="en-GB" sz="1200" dirty="0">
              <a:solidFill>
                <a:srgbClr val="004990"/>
              </a:solidFill>
            </a:endParaRPr>
          </a:p>
          <a:p>
            <a:pPr marL="342900" indent="-342900">
              <a:lnSpc>
                <a:spcPct val="100000"/>
              </a:lnSpc>
              <a:spcBef>
                <a:spcPts val="0"/>
              </a:spcBef>
            </a:pPr>
            <a:r>
              <a:rPr lang="en-GB" sz="1200" dirty="0">
                <a:solidFill>
                  <a:srgbClr val="004990"/>
                </a:solidFill>
              </a:rPr>
              <a:t>Prior GL WG Members</a:t>
            </a:r>
          </a:p>
          <a:p>
            <a:pPr marL="342900" lvl="0" indent="-342900">
              <a:lnSpc>
                <a:spcPct val="100000"/>
              </a:lnSpc>
              <a:spcBef>
                <a:spcPts val="0"/>
              </a:spcBef>
            </a:pPr>
            <a:r>
              <a:rPr lang="en-GB" sz="1200" dirty="0">
                <a:solidFill>
                  <a:srgbClr val="004990"/>
                </a:solidFill>
              </a:rPr>
              <a:t>Deep experience</a:t>
            </a:r>
          </a:p>
          <a:p>
            <a:pPr marL="342900" lvl="0" indent="-342900">
              <a:lnSpc>
                <a:spcPct val="100000"/>
              </a:lnSpc>
              <a:spcBef>
                <a:spcPts val="0"/>
              </a:spcBef>
            </a:pPr>
            <a:r>
              <a:rPr lang="en-GB" sz="1200" dirty="0">
                <a:solidFill>
                  <a:srgbClr val="004990"/>
                </a:solidFill>
              </a:rPr>
              <a:t>Evidence Review Team</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10</a:t>
            </a:fld>
            <a:endParaRPr lang="en-US" dirty="0"/>
          </a:p>
        </p:txBody>
      </p:sp>
    </p:spTree>
    <p:extLst>
      <p:ext uri="{BB962C8B-B14F-4D97-AF65-F5344CB8AC3E}">
        <p14:creationId xmlns:p14="http://schemas.microsoft.com/office/powerpoint/2010/main" val="2937241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687D3E-D0F1-4C58-8415-2E822DB887AB}" type="slidenum">
              <a:rPr lang="en-US" smtClean="0"/>
              <a:t>11</a:t>
            </a:fld>
            <a:endParaRPr lang="en-US" dirty="0"/>
          </a:p>
        </p:txBody>
      </p:sp>
    </p:spTree>
    <p:extLst>
      <p:ext uri="{BB962C8B-B14F-4D97-AF65-F5344CB8AC3E}">
        <p14:creationId xmlns:p14="http://schemas.microsoft.com/office/powerpoint/2010/main" val="1069545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lang="en-US" dirty="0"/>
          </a:p>
        </p:txBody>
      </p:sp>
    </p:spTree>
    <p:extLst>
      <p:ext uri="{BB962C8B-B14F-4D97-AF65-F5344CB8AC3E}">
        <p14:creationId xmlns:p14="http://schemas.microsoft.com/office/powerpoint/2010/main" val="871522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687D3E-D0F1-4C58-8415-2E822DB887AB}" type="slidenum">
              <a:rPr lang="en-US" smtClean="0"/>
              <a:t>15</a:t>
            </a:fld>
            <a:endParaRPr lang="en-US" dirty="0"/>
          </a:p>
        </p:txBody>
      </p:sp>
    </p:spTree>
    <p:extLst>
      <p:ext uri="{BB962C8B-B14F-4D97-AF65-F5344CB8AC3E}">
        <p14:creationId xmlns:p14="http://schemas.microsoft.com/office/powerpoint/2010/main" val="2198566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67" name="Google Shape;26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 y="0"/>
            <a:ext cx="12192000" cy="6858000"/>
          </a:xfrm>
          <a:prstGeom prst="rect">
            <a:avLst/>
          </a:prstGeom>
          <a:solidFill>
            <a:schemeClr val="tx2"/>
          </a:solidFill>
        </p:spPr>
      </p:pic>
      <p:pic>
        <p:nvPicPr>
          <p:cNvPr id="23" name="Picture 22"/>
          <p:cNvPicPr>
            <a:picLocks noChangeAspect="1"/>
          </p:cNvPicPr>
          <p:nvPr userDrawn="1"/>
        </p:nvPicPr>
        <p:blipFill rotWithShape="1">
          <a:blip r:embed="rId3">
            <a:extLst>
              <a:ext uri="{28A0092B-C50C-407E-A947-70E740481C1C}">
                <a14:useLocalDpi xmlns:a14="http://schemas.microsoft.com/office/drawing/2010/main" val="0"/>
              </a:ext>
            </a:extLst>
          </a:blip>
          <a:srcRect l="8971" t="13758" r="12597" b="10001"/>
          <a:stretch/>
        </p:blipFill>
        <p:spPr>
          <a:xfrm>
            <a:off x="178817" y="268817"/>
            <a:ext cx="12173026" cy="6733072"/>
          </a:xfrm>
          <a:prstGeom prst="rect">
            <a:avLst/>
          </a:prstGeom>
        </p:spPr>
      </p:pic>
      <p:sp>
        <p:nvSpPr>
          <p:cNvPr id="24" name="Rectangle 23"/>
          <p:cNvSpPr/>
          <p:nvPr userDrawn="1"/>
        </p:nvSpPr>
        <p:spPr>
          <a:xfrm>
            <a:off x="982133" y="0"/>
            <a:ext cx="10346267" cy="685800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ctrTitle"/>
          </p:nvPr>
        </p:nvSpPr>
        <p:spPr>
          <a:xfrm>
            <a:off x="2197100" y="2563812"/>
            <a:ext cx="7797802" cy="1008063"/>
          </a:xfrm>
          <a:prstGeom prst="rect">
            <a:avLst/>
          </a:prstGeom>
        </p:spPr>
        <p:txBody>
          <a:bodyPr anchor="b">
            <a:normAutofit/>
          </a:bodyPr>
          <a:lstStyle>
            <a:lvl1pPr algn="ctr">
              <a:lnSpc>
                <a:spcPct val="100000"/>
              </a:lnSpc>
              <a:defRPr sz="4000" b="1">
                <a:solidFill>
                  <a:schemeClr val="tx2"/>
                </a:solidFill>
                <a:latin typeface="Arial" panose="020B0604020202020204" pitchFamily="34" charset="0"/>
                <a:cs typeface="Arial" panose="020B0604020202020204" pitchFamily="34" charset="0"/>
              </a:defRPr>
            </a:lvl1pPr>
          </a:lstStyle>
          <a:p>
            <a:r>
              <a:rPr lang="en-US" dirty="0"/>
              <a:t>Click to edit</a:t>
            </a:r>
            <a:endParaRPr lang="en-GB" dirty="0"/>
          </a:p>
        </p:txBody>
      </p:sp>
      <p:sp>
        <p:nvSpPr>
          <p:cNvPr id="3" name="Subtitle 2"/>
          <p:cNvSpPr>
            <a:spLocks noGrp="1"/>
          </p:cNvSpPr>
          <p:nvPr>
            <p:ph type="subTitle" idx="1"/>
          </p:nvPr>
        </p:nvSpPr>
        <p:spPr>
          <a:xfrm>
            <a:off x="3757385" y="3801578"/>
            <a:ext cx="4677230" cy="690562"/>
          </a:xfrm>
          <a:prstGeom prst="rect">
            <a:avLst/>
          </a:prstGeom>
        </p:spPr>
        <p:txBody>
          <a:bodyPr/>
          <a:lstStyle>
            <a:lvl1pPr marL="0" indent="0" algn="ctr">
              <a:lnSpc>
                <a:spcPct val="100000"/>
              </a:lnSpc>
              <a:spcBef>
                <a:spcPts val="0"/>
              </a:spcBef>
              <a:buNone/>
              <a:defRPr sz="240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3396845269"/>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b="96111"/>
          <a:stretch/>
        </p:blipFill>
        <p:spPr>
          <a:xfrm>
            <a:off x="0" y="1"/>
            <a:ext cx="12192000" cy="266699"/>
          </a:xfrm>
          <a:prstGeom prst="rect">
            <a:avLst/>
          </a:prstGeom>
          <a:solidFill>
            <a:schemeClr val="tx2"/>
          </a:solidFill>
        </p:spPr>
      </p:pic>
      <p:pic>
        <p:nvPicPr>
          <p:cNvPr id="23" name="Picture 22"/>
          <p:cNvPicPr>
            <a:picLocks noChangeAspect="1"/>
          </p:cNvPicPr>
          <p:nvPr userDrawn="1"/>
        </p:nvPicPr>
        <p:blipFill rotWithShape="1">
          <a:blip r:embed="rId3">
            <a:extLst>
              <a:ext uri="{28A0092B-C50C-407E-A947-70E740481C1C}">
                <a14:useLocalDpi xmlns:a14="http://schemas.microsoft.com/office/drawing/2010/main" val="0"/>
              </a:ext>
            </a:extLst>
          </a:blip>
          <a:srcRect l="8971" t="13758" r="12597" b="10001"/>
          <a:stretch/>
        </p:blipFill>
        <p:spPr>
          <a:xfrm>
            <a:off x="9487" y="268817"/>
            <a:ext cx="12173026" cy="6733072"/>
          </a:xfrm>
          <a:prstGeom prst="rect">
            <a:avLst/>
          </a:prstGeom>
        </p:spPr>
      </p:pic>
      <p:sp>
        <p:nvSpPr>
          <p:cNvPr id="24" name="Rectangle 23"/>
          <p:cNvSpPr/>
          <p:nvPr userDrawn="1"/>
        </p:nvSpPr>
        <p:spPr>
          <a:xfrm>
            <a:off x="18974" y="266700"/>
            <a:ext cx="12173026" cy="65913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24"/>
          <p:cNvSpPr/>
          <p:nvPr userDrawn="1"/>
        </p:nvSpPr>
        <p:spPr>
          <a:xfrm>
            <a:off x="0" y="6472484"/>
            <a:ext cx="12192000" cy="385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descr="KDIGO Logo - transparent.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95476" y="6171322"/>
            <a:ext cx="669524" cy="602322"/>
          </a:xfrm>
          <a:prstGeom prst="rect">
            <a:avLst/>
          </a:prstGeom>
        </p:spPr>
      </p:pic>
      <p:sp>
        <p:nvSpPr>
          <p:cNvPr id="10" name="Title 1"/>
          <p:cNvSpPr>
            <a:spLocks noGrp="1"/>
          </p:cNvSpPr>
          <p:nvPr>
            <p:ph type="ctrTitle"/>
          </p:nvPr>
        </p:nvSpPr>
        <p:spPr>
          <a:xfrm>
            <a:off x="304800" y="309330"/>
            <a:ext cx="11090676" cy="769441"/>
          </a:xfrm>
          <a:prstGeom prst="rect">
            <a:avLst/>
          </a:prstGeom>
          <a:noFill/>
        </p:spPr>
        <p:txBody>
          <a:bodyPr wrap="square" anchor="b">
            <a:spAutoFit/>
          </a:bodyPr>
          <a:lstStyle/>
          <a:p>
            <a:pPr>
              <a:spcBef>
                <a:spcPts val="0"/>
              </a:spcBef>
            </a:pPr>
            <a:r>
              <a:rPr lang="en-GB" sz="4400" b="0" cap="small" dirty="0">
                <a:solidFill>
                  <a:srgbClr val="2C62A9"/>
                </a:solidFill>
                <a:latin typeface="Calibri"/>
                <a:ea typeface="+mn-ea"/>
                <a:cs typeface="+mn-cs"/>
              </a:rPr>
              <a:t>Insert header here (with background) </a:t>
            </a:r>
          </a:p>
        </p:txBody>
      </p:sp>
      <p:sp>
        <p:nvSpPr>
          <p:cNvPr id="11" name="Subtitle 2"/>
          <p:cNvSpPr>
            <a:spLocks noGrp="1"/>
          </p:cNvSpPr>
          <p:nvPr>
            <p:ph type="subTitle" idx="1"/>
          </p:nvPr>
        </p:nvSpPr>
        <p:spPr>
          <a:xfrm>
            <a:off x="304800" y="1510563"/>
            <a:ext cx="11090676" cy="690562"/>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r>
              <a:rPr lang="en-GB" dirty="0">
                <a:latin typeface="Calibri"/>
                <a:cs typeface="Calibri"/>
              </a:rPr>
              <a:t>Text</a:t>
            </a:r>
          </a:p>
          <a:p>
            <a:pPr marL="342900" lvl="0" indent="-342900">
              <a:lnSpc>
                <a:spcPct val="100000"/>
              </a:lnSpc>
              <a:spcBef>
                <a:spcPts val="0"/>
              </a:spcBef>
            </a:pPr>
            <a:endParaRPr lang="en-GB" dirty="0">
              <a:latin typeface="Calibri"/>
              <a:cs typeface="Calibri"/>
            </a:endParaRPr>
          </a:p>
          <a:p>
            <a:pPr marL="342900" lvl="0" indent="-342900">
              <a:lnSpc>
                <a:spcPct val="100000"/>
              </a:lnSpc>
              <a:spcBef>
                <a:spcPts val="0"/>
              </a:spcBef>
            </a:pPr>
            <a:endParaRPr lang="en-GB" dirty="0">
              <a:latin typeface="Calibri"/>
              <a:cs typeface="Calibri"/>
            </a:endParaRPr>
          </a:p>
        </p:txBody>
      </p:sp>
    </p:spTree>
    <p:extLst>
      <p:ext uri="{BB962C8B-B14F-4D97-AF65-F5344CB8AC3E}">
        <p14:creationId xmlns:p14="http://schemas.microsoft.com/office/powerpoint/2010/main" val="3306162139"/>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b="96111"/>
          <a:stretch/>
        </p:blipFill>
        <p:spPr>
          <a:xfrm>
            <a:off x="0" y="1"/>
            <a:ext cx="12192000" cy="266699"/>
          </a:xfrm>
          <a:prstGeom prst="rect">
            <a:avLst/>
          </a:prstGeom>
          <a:solidFill>
            <a:schemeClr val="tx2"/>
          </a:solidFill>
        </p:spPr>
      </p:pic>
      <p:sp>
        <p:nvSpPr>
          <p:cNvPr id="25" name="Rectangle 24"/>
          <p:cNvSpPr/>
          <p:nvPr userDrawn="1"/>
        </p:nvSpPr>
        <p:spPr>
          <a:xfrm>
            <a:off x="0" y="6472484"/>
            <a:ext cx="12192000" cy="385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descr="KDIGO Logo - transparen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95476" y="6171322"/>
            <a:ext cx="669524" cy="602322"/>
          </a:xfrm>
          <a:prstGeom prst="rect">
            <a:avLst/>
          </a:prstGeom>
        </p:spPr>
      </p:pic>
      <p:sp>
        <p:nvSpPr>
          <p:cNvPr id="8" name="Title 1"/>
          <p:cNvSpPr>
            <a:spLocks noGrp="1"/>
          </p:cNvSpPr>
          <p:nvPr>
            <p:ph type="ctrTitle"/>
          </p:nvPr>
        </p:nvSpPr>
        <p:spPr>
          <a:xfrm>
            <a:off x="304800" y="309330"/>
            <a:ext cx="11090676" cy="769441"/>
          </a:xfrm>
          <a:prstGeom prst="rect">
            <a:avLst/>
          </a:prstGeom>
          <a:noFill/>
        </p:spPr>
        <p:txBody>
          <a:bodyPr wrap="square" anchor="b">
            <a:spAutoFit/>
          </a:bodyPr>
          <a:lstStyle/>
          <a:p>
            <a:pPr>
              <a:spcBef>
                <a:spcPts val="0"/>
              </a:spcBef>
            </a:pPr>
            <a:r>
              <a:rPr lang="en-GB" sz="4400" b="0" cap="small" dirty="0">
                <a:solidFill>
                  <a:srgbClr val="2C62A9"/>
                </a:solidFill>
                <a:latin typeface="Calibri"/>
                <a:ea typeface="+mn-ea"/>
                <a:cs typeface="+mn-cs"/>
              </a:rPr>
              <a:t>Insert header here (with background) </a:t>
            </a:r>
          </a:p>
        </p:txBody>
      </p:sp>
      <p:sp>
        <p:nvSpPr>
          <p:cNvPr id="10" name="Subtitle 2"/>
          <p:cNvSpPr>
            <a:spLocks noGrp="1"/>
          </p:cNvSpPr>
          <p:nvPr>
            <p:ph type="subTitle" idx="1"/>
          </p:nvPr>
        </p:nvSpPr>
        <p:spPr>
          <a:xfrm>
            <a:off x="304800" y="1510563"/>
            <a:ext cx="11090676" cy="690562"/>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r>
              <a:rPr lang="en-GB" dirty="0">
                <a:latin typeface="Calibri"/>
                <a:cs typeface="Calibri"/>
              </a:rPr>
              <a:t>Text</a:t>
            </a:r>
          </a:p>
          <a:p>
            <a:pPr marL="342900" lvl="0" indent="-342900">
              <a:lnSpc>
                <a:spcPct val="100000"/>
              </a:lnSpc>
              <a:spcBef>
                <a:spcPts val="0"/>
              </a:spcBef>
            </a:pPr>
            <a:endParaRPr lang="en-GB" dirty="0">
              <a:latin typeface="Calibri"/>
              <a:cs typeface="Calibri"/>
            </a:endParaRPr>
          </a:p>
          <a:p>
            <a:pPr marL="342900" lvl="0" indent="-342900">
              <a:lnSpc>
                <a:spcPct val="100000"/>
              </a:lnSpc>
              <a:spcBef>
                <a:spcPts val="0"/>
              </a:spcBef>
            </a:pPr>
            <a:endParaRPr lang="en-GB" dirty="0">
              <a:latin typeface="Calibri"/>
              <a:cs typeface="Calibri"/>
            </a:endParaRPr>
          </a:p>
        </p:txBody>
      </p:sp>
    </p:spTree>
    <p:extLst>
      <p:ext uri="{BB962C8B-B14F-4D97-AF65-F5344CB8AC3E}">
        <p14:creationId xmlns:p14="http://schemas.microsoft.com/office/powerpoint/2010/main" val="2291613913"/>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954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5"/>
        <p:cNvGrpSpPr/>
        <p:nvPr/>
      </p:nvGrpSpPr>
      <p:grpSpPr>
        <a:xfrm>
          <a:off x="0" y="0"/>
          <a:ext cx="0" cy="0"/>
          <a:chOff x="0" y="0"/>
          <a:chExt cx="0" cy="0"/>
        </a:xfrm>
      </p:grpSpPr>
      <p:sp>
        <p:nvSpPr>
          <p:cNvPr id="16" name="Google Shape;16;p73"/>
          <p:cNvSpPr/>
          <p:nvPr/>
        </p:nvSpPr>
        <p:spPr>
          <a:xfrm rot="10800000">
            <a:off x="-200" y="5542233"/>
            <a:ext cx="12192000" cy="3688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dirty="0">
              <a:solidFill>
                <a:schemeClr val="dk1"/>
              </a:solidFill>
              <a:latin typeface="Arial"/>
              <a:ea typeface="Arial"/>
              <a:cs typeface="Arial"/>
              <a:sym typeface="Arial"/>
            </a:endParaRPr>
          </a:p>
        </p:txBody>
      </p:sp>
      <p:sp>
        <p:nvSpPr>
          <p:cNvPr id="17" name="Google Shape;17;p73"/>
          <p:cNvSpPr/>
          <p:nvPr/>
        </p:nvSpPr>
        <p:spPr>
          <a:xfrm flipH="1">
            <a:off x="-200" y="0"/>
            <a:ext cx="12192000" cy="55424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dirty="0">
              <a:solidFill>
                <a:schemeClr val="dk1"/>
              </a:solidFill>
              <a:latin typeface="Arial"/>
              <a:ea typeface="Arial"/>
              <a:cs typeface="Arial"/>
              <a:sym typeface="Arial"/>
            </a:endParaRPr>
          </a:p>
        </p:txBody>
      </p:sp>
      <p:sp>
        <p:nvSpPr>
          <p:cNvPr id="18" name="Google Shape;18;p73"/>
          <p:cNvSpPr txBox="1">
            <a:spLocks noGrp="1"/>
          </p:cNvSpPr>
          <p:nvPr>
            <p:ph type="ctrTitle"/>
          </p:nvPr>
        </p:nvSpPr>
        <p:spPr>
          <a:xfrm>
            <a:off x="914400" y="3366967"/>
            <a:ext cx="7079600" cy="15464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chemeClr val="lt1"/>
              </a:buClr>
              <a:buSzPts val="6000"/>
              <a:buFont typeface="Arial"/>
              <a:buNone/>
              <a:defRPr sz="40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lt1"/>
              </a:buClr>
              <a:buSzPts val="6000"/>
              <a:buFont typeface="Arial"/>
              <a:buNone/>
              <a:defRPr sz="80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6000"/>
              <a:buFont typeface="Arial"/>
              <a:buNone/>
              <a:defRPr sz="80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6000"/>
              <a:buFont typeface="Arial"/>
              <a:buNone/>
              <a:defRPr sz="80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6000"/>
              <a:buFont typeface="Arial"/>
              <a:buNone/>
              <a:defRPr sz="80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6000"/>
              <a:buFont typeface="Arial"/>
              <a:buNone/>
              <a:defRPr sz="80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6000"/>
              <a:buFont typeface="Arial"/>
              <a:buNone/>
              <a:defRPr sz="80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6000"/>
              <a:buFont typeface="Arial"/>
              <a:buNone/>
              <a:defRPr sz="80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6000"/>
              <a:buFont typeface="Arial"/>
              <a:buNone/>
              <a:defRPr sz="80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3141673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b="1143"/>
          <a:stretch/>
        </p:blipFill>
        <p:spPr>
          <a:xfrm>
            <a:off x="0" y="1"/>
            <a:ext cx="12192000" cy="6858000"/>
          </a:xfrm>
          <a:prstGeom prst="rect">
            <a:avLst/>
          </a:prstGeom>
        </p:spPr>
      </p:pic>
      <p:sp>
        <p:nvSpPr>
          <p:cNvPr id="11" name="Rectangle 10"/>
          <p:cNvSpPr/>
          <p:nvPr userDrawn="1"/>
        </p:nvSpPr>
        <p:spPr>
          <a:xfrm>
            <a:off x="1727200" y="0"/>
            <a:ext cx="8737600" cy="6858001"/>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descr="KDIGO Logo - transparen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37200" y="169391"/>
            <a:ext cx="1117600" cy="1005424"/>
          </a:xfrm>
          <a:prstGeom prst="rect">
            <a:avLst/>
          </a:prstGeom>
        </p:spPr>
      </p:pic>
      <p:sp>
        <p:nvSpPr>
          <p:cNvPr id="2" name="Title 1"/>
          <p:cNvSpPr>
            <a:spLocks noGrp="1"/>
          </p:cNvSpPr>
          <p:nvPr>
            <p:ph type="ctrTitle"/>
          </p:nvPr>
        </p:nvSpPr>
        <p:spPr>
          <a:xfrm>
            <a:off x="2197100" y="2657475"/>
            <a:ext cx="7797802" cy="782404"/>
          </a:xfrm>
          <a:prstGeom prst="rect">
            <a:avLst/>
          </a:prstGeom>
        </p:spPr>
        <p:txBody>
          <a:bodyPr anchor="b">
            <a:normAutofit/>
          </a:bodyPr>
          <a:lstStyle>
            <a:lvl1pPr algn="ctr">
              <a:lnSpc>
                <a:spcPct val="100000"/>
              </a:lnSpc>
              <a:defRPr sz="4000" b="1">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3757385" y="3526534"/>
            <a:ext cx="4677230" cy="690562"/>
          </a:xfrm>
          <a:prstGeom prst="rect">
            <a:avLst/>
          </a:prstGeom>
        </p:spPr>
        <p:txBody>
          <a:bodyPr/>
          <a:lstStyle>
            <a:lvl1pPr marL="0" indent="0" algn="ctr">
              <a:lnSpc>
                <a:spcPct val="100000"/>
              </a:lnSpc>
              <a:spcBef>
                <a:spcPts val="0"/>
              </a:spcBef>
              <a:buNone/>
              <a:defRPr sz="240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550721565"/>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r="85625" b="1084"/>
          <a:stretch/>
        </p:blipFill>
        <p:spPr>
          <a:xfrm>
            <a:off x="0" y="-4066"/>
            <a:ext cx="1752600" cy="6862066"/>
          </a:xfrm>
          <a:prstGeom prst="rect">
            <a:avLst/>
          </a:prstGeom>
        </p:spPr>
      </p:pic>
      <p:sp>
        <p:nvSpPr>
          <p:cNvPr id="7" name="Rectangle 6"/>
          <p:cNvSpPr/>
          <p:nvPr userDrawn="1"/>
        </p:nvSpPr>
        <p:spPr>
          <a:xfrm>
            <a:off x="1727200" y="0"/>
            <a:ext cx="87376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descr="KDIGO Logo - transparen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53800" y="6122999"/>
            <a:ext cx="711200" cy="639815"/>
          </a:xfrm>
          <a:prstGeom prst="rect">
            <a:avLst/>
          </a:prstGeom>
        </p:spPr>
      </p:pic>
      <p:sp>
        <p:nvSpPr>
          <p:cNvPr id="2" name="Title 1"/>
          <p:cNvSpPr>
            <a:spLocks noGrp="1"/>
          </p:cNvSpPr>
          <p:nvPr>
            <p:ph type="ctrTitle"/>
          </p:nvPr>
        </p:nvSpPr>
        <p:spPr>
          <a:xfrm>
            <a:off x="2197100" y="371475"/>
            <a:ext cx="7797802" cy="782404"/>
          </a:xfrm>
          <a:prstGeom prst="rect">
            <a:avLst/>
          </a:prstGeom>
        </p:spPr>
        <p:txBody>
          <a:bodyPr anchor="b">
            <a:normAutofit/>
          </a:bodyPr>
          <a:lstStyle>
            <a:lvl1pPr algn="l">
              <a:lnSpc>
                <a:spcPct val="100000"/>
              </a:lnSpc>
              <a:defRPr sz="4000" b="1">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2197100" y="1240534"/>
            <a:ext cx="4677230" cy="690562"/>
          </a:xfrm>
          <a:prstGeom prst="rect">
            <a:avLst/>
          </a:prstGeom>
        </p:spPr>
        <p:txBody>
          <a:bodyPr/>
          <a:lstStyle>
            <a:lvl1pPr marL="0" indent="0" algn="l">
              <a:lnSpc>
                <a:spcPct val="100000"/>
              </a:lnSpc>
              <a:spcBef>
                <a:spcPts val="0"/>
              </a:spcBef>
              <a:buNone/>
              <a:defRPr sz="240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2771574350"/>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b="95731"/>
          <a:stretch/>
        </p:blipFill>
        <p:spPr>
          <a:xfrm>
            <a:off x="0" y="-4066"/>
            <a:ext cx="12192000" cy="296166"/>
          </a:xfrm>
          <a:prstGeom prst="rect">
            <a:avLst/>
          </a:prstGeom>
        </p:spPr>
      </p:pic>
      <p:pic>
        <p:nvPicPr>
          <p:cNvPr id="12" name="Picture 11" descr="KDIGO Logo - transparen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53800" y="6122999"/>
            <a:ext cx="711200" cy="639815"/>
          </a:xfrm>
          <a:prstGeom prst="rect">
            <a:avLst/>
          </a:prstGeom>
        </p:spPr>
      </p:pic>
      <p:sp>
        <p:nvSpPr>
          <p:cNvPr id="3" name="Subtitle 2"/>
          <p:cNvSpPr>
            <a:spLocks noGrp="1"/>
          </p:cNvSpPr>
          <p:nvPr>
            <p:ph type="subTitle" idx="1"/>
          </p:nvPr>
        </p:nvSpPr>
        <p:spPr>
          <a:xfrm>
            <a:off x="266700" y="1331913"/>
            <a:ext cx="10236200" cy="690562"/>
          </a:xfrm>
          <a:prstGeom prst="rect">
            <a:avLst/>
          </a:prstGeom>
        </p:spPr>
        <p:txBody>
          <a:bodyPr/>
          <a:lstStyle>
            <a:lvl1pPr marL="342900" indent="-342900" algn="l">
              <a:lnSpc>
                <a:spcPct val="100000"/>
              </a:lnSpc>
              <a:spcBef>
                <a:spcPts val="0"/>
              </a:spcBef>
              <a:buFont typeface="Arial" panose="020B0604020202020204" pitchFamily="34" charset="0"/>
              <a:buChar char="•"/>
              <a:defRPr sz="240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5" name="Content Placeholder 4"/>
          <p:cNvSpPr>
            <a:spLocks noGrp="1"/>
          </p:cNvSpPr>
          <p:nvPr>
            <p:ph sz="quarter" idx="10"/>
          </p:nvPr>
        </p:nvSpPr>
        <p:spPr>
          <a:xfrm>
            <a:off x="266700" y="5980176"/>
            <a:ext cx="11087100" cy="782638"/>
          </a:xfrm>
          <a:prstGeom prst="rect">
            <a:avLst/>
          </a:prstGeom>
        </p:spPr>
        <p:txBody>
          <a:bodyPr anchor="b"/>
          <a:lstStyle>
            <a:lvl1pPr marL="0" indent="0">
              <a:lnSpc>
                <a:spcPct val="100000"/>
              </a:lnSpc>
              <a:spcBef>
                <a:spcPts val="0"/>
              </a:spcBef>
              <a:buNone/>
              <a:defRPr sz="1000">
                <a:solidFill>
                  <a:schemeClr val="tx2"/>
                </a:solidFill>
              </a:defRPr>
            </a:lvl1pPr>
          </a:lstStyle>
          <a:p>
            <a:pPr lvl="0"/>
            <a:r>
              <a:rPr lang="en-US" dirty="0"/>
              <a:t>Click to edit Master text styles</a:t>
            </a:r>
          </a:p>
        </p:txBody>
      </p:sp>
      <p:sp>
        <p:nvSpPr>
          <p:cNvPr id="7" name="Content Placeholder 6"/>
          <p:cNvSpPr>
            <a:spLocks noGrp="1"/>
          </p:cNvSpPr>
          <p:nvPr>
            <p:ph sz="quarter" idx="11"/>
          </p:nvPr>
        </p:nvSpPr>
        <p:spPr>
          <a:xfrm>
            <a:off x="266700" y="533400"/>
            <a:ext cx="6159500" cy="798513"/>
          </a:xfrm>
          <a:prstGeom prst="rect">
            <a:avLst/>
          </a:prstGeom>
        </p:spPr>
        <p:txBody>
          <a:bodyPr/>
          <a:lstStyle>
            <a:lvl1pPr marL="0" indent="0">
              <a:lnSpc>
                <a:spcPct val="100000"/>
              </a:lnSpc>
              <a:spcBef>
                <a:spcPts val="0"/>
              </a:spcBef>
              <a:buNone/>
              <a:defRPr sz="3200" b="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1117978143"/>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9499054"/>
      </p:ext>
    </p:extLst>
  </p:cSld>
  <p:clrMap bg1="lt1" tx1="dk1" bg2="lt2" tx2="dk2" accent1="accent1" accent2="accent2" accent3="accent3" accent4="accent4" accent5="accent5" accent6="accent6" hlink="hlink" folHlink="folHlink"/>
  <p:sldLayoutIdLst>
    <p:sldLayoutId id="2147483657" r:id="rId1"/>
    <p:sldLayoutId id="2147483672" r:id="rId2"/>
    <p:sldLayoutId id="2147483673" r:id="rId3"/>
    <p:sldLayoutId id="2147483674" r:id="rId4"/>
    <p:sldLayoutId id="214748367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955654"/>
      </p:ext>
    </p:extLst>
  </p:cSld>
  <p:clrMap bg1="lt1" tx1="dk1" bg2="lt2" tx2="dk2" accent1="accent1" accent2="accent2" accent3="accent3" accent4="accent4" accent5="accent5" accent6="accent6" hlink="hlink" folHlink="folHlink"/>
  <p:sldLayoutIdLst>
    <p:sldLayoutId id="2147483671" r:id="rId1"/>
    <p:sldLayoutId id="2147483669" r:id="rId2"/>
    <p:sldLayoutId id="214748367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tif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0.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2.tiff"/></Relationships>
</file>

<file path=ppt/slides/_rels/slide31.xml.rels><?xml version="1.0" encoding="UTF-8" standalone="yes"?>
<Relationships xmlns="http://schemas.openxmlformats.org/package/2006/relationships"><Relationship Id="rId3" Type="http://schemas.openxmlformats.org/officeDocument/2006/relationships/image" Target="../media/image33.t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968185" y="2465129"/>
            <a:ext cx="10331183" cy="2123658"/>
          </a:xfrm>
          <a:noFill/>
        </p:spPr>
        <p:txBody>
          <a:bodyPr wrap="square">
            <a:spAutoFit/>
          </a:bodyPr>
          <a:lstStyle/>
          <a:p>
            <a:pPr>
              <a:spcBef>
                <a:spcPts val="0"/>
              </a:spcBef>
            </a:pPr>
            <a:r>
              <a:rPr lang="en-GB" sz="4400" b="0" cap="small" dirty="0">
                <a:solidFill>
                  <a:srgbClr val="004990"/>
                </a:solidFill>
                <a:latin typeface="Calibri"/>
                <a:ea typeface="+mn-ea"/>
                <a:cs typeface="+mn-cs"/>
              </a:rPr>
              <a:t>KDIGO Clinical Practice Guideline for the Management of Nephrotic Syndrome in Children</a:t>
            </a:r>
          </a:p>
        </p:txBody>
      </p:sp>
      <p:sp>
        <p:nvSpPr>
          <p:cNvPr id="6" name="Subtitle 5"/>
          <p:cNvSpPr>
            <a:spLocks noGrp="1"/>
          </p:cNvSpPr>
          <p:nvPr>
            <p:ph type="subTitle" idx="1"/>
          </p:nvPr>
        </p:nvSpPr>
        <p:spPr>
          <a:xfrm>
            <a:off x="1615270" y="5490722"/>
            <a:ext cx="9037015" cy="1200329"/>
          </a:xfrm>
          <a:noFill/>
        </p:spPr>
        <p:txBody>
          <a:bodyPr wrap="square">
            <a:spAutoFit/>
          </a:bodyPr>
          <a:lstStyle/>
          <a:p>
            <a:r>
              <a:rPr lang="en-GB" dirty="0">
                <a:solidFill>
                  <a:srgbClr val="004990"/>
                </a:solidFill>
                <a:latin typeface="Calibri"/>
                <a:cs typeface="+mn-cs"/>
              </a:rPr>
              <a:t>KDIGO Guideline Co-Chairs:</a:t>
            </a:r>
          </a:p>
          <a:p>
            <a:r>
              <a:rPr lang="nl-NL" dirty="0">
                <a:solidFill>
                  <a:srgbClr val="004990"/>
                </a:solidFill>
                <a:latin typeface="Calibri"/>
                <a:cs typeface="+mn-cs"/>
              </a:rPr>
              <a:t>Jürgen Floege, MD</a:t>
            </a:r>
          </a:p>
          <a:p>
            <a:r>
              <a:rPr lang="en-US" dirty="0">
                <a:solidFill>
                  <a:srgbClr val="004990"/>
                </a:solidFill>
                <a:latin typeface="Calibri"/>
                <a:cs typeface="+mn-cs"/>
              </a:rPr>
              <a:t>Brad H. Rovin, MD, FACP, FASN</a:t>
            </a:r>
            <a:endParaRPr lang="nl-NL" dirty="0">
              <a:solidFill>
                <a:srgbClr val="004990"/>
              </a:solidFill>
              <a:latin typeface="Calibri"/>
              <a:cs typeface="+mn-cs"/>
            </a:endParaRPr>
          </a:p>
        </p:txBody>
      </p:sp>
      <p:pic>
        <p:nvPicPr>
          <p:cNvPr id="7" name="Picture 6" descr="KDIGO Logo - transparen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8845" y="767113"/>
            <a:ext cx="1814311" cy="1632204"/>
          </a:xfrm>
          <a:prstGeom prst="rect">
            <a:avLst/>
          </a:prstGeom>
        </p:spPr>
      </p:pic>
    </p:spTree>
    <p:extLst>
      <p:ext uri="{BB962C8B-B14F-4D97-AF65-F5344CB8AC3E}">
        <p14:creationId xmlns:p14="http://schemas.microsoft.com/office/powerpoint/2010/main" val="1877921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9443"/>
            <a:ext cx="11742821" cy="701731"/>
          </a:xfrm>
          <a:prstGeom prst="rect">
            <a:avLst/>
          </a:prstGeom>
          <a:noFill/>
        </p:spPr>
        <p:txBody>
          <a:bodyPr wrap="square" anchor="b">
            <a:spAutoFit/>
          </a:bodyPr>
          <a:lstStyle/>
          <a:p>
            <a:pPr>
              <a:spcBef>
                <a:spcPts val="0"/>
              </a:spcBef>
            </a:pPr>
            <a:r>
              <a:rPr lang="en-GB" cap="small" dirty="0">
                <a:solidFill>
                  <a:srgbClr val="004990"/>
                </a:solidFill>
                <a:latin typeface="Calibri"/>
              </a:rPr>
              <a:t>KDIGO NS in Children Guideline Work Group</a:t>
            </a:r>
            <a:endParaRPr lang="en-GB" sz="4400" b="0" cap="small" dirty="0">
              <a:solidFill>
                <a:srgbClr val="004990"/>
              </a:solidFill>
              <a:latin typeface="Calibri"/>
              <a:ea typeface="+mn-ea"/>
              <a:cs typeface="+mn-cs"/>
            </a:endParaRPr>
          </a:p>
        </p:txBody>
      </p:sp>
      <p:pic>
        <p:nvPicPr>
          <p:cNvPr id="7" name="Picture 6">
            <a:extLst>
              <a:ext uri="{FF2B5EF4-FFF2-40B4-BE49-F238E27FC236}">
                <a16:creationId xmlns:a16="http://schemas.microsoft.com/office/drawing/2014/main" id="{ED50D246-171B-528C-96E4-66C254581A83}"/>
              </a:ext>
            </a:extLst>
          </p:cNvPr>
          <p:cNvPicPr>
            <a:picLocks noChangeAspect="1"/>
          </p:cNvPicPr>
          <p:nvPr/>
        </p:nvPicPr>
        <p:blipFill>
          <a:blip r:embed="rId3"/>
          <a:stretch>
            <a:fillRect/>
          </a:stretch>
        </p:blipFill>
        <p:spPr>
          <a:xfrm>
            <a:off x="724406" y="1178020"/>
            <a:ext cx="10503445" cy="3976487"/>
          </a:xfrm>
          <a:prstGeom prst="rect">
            <a:avLst/>
          </a:prstGeom>
        </p:spPr>
      </p:pic>
      <p:pic>
        <p:nvPicPr>
          <p:cNvPr id="9" name="Picture 8" descr="A person in a suit and tie&#10;&#10;Description automatically generated">
            <a:extLst>
              <a:ext uri="{FF2B5EF4-FFF2-40B4-BE49-F238E27FC236}">
                <a16:creationId xmlns:a16="http://schemas.microsoft.com/office/drawing/2014/main" id="{42969512-0478-1686-4705-549770BDA5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8752" y="1311196"/>
            <a:ext cx="995851" cy="1379270"/>
          </a:xfrm>
          <a:prstGeom prst="rect">
            <a:avLst/>
          </a:prstGeom>
        </p:spPr>
      </p:pic>
      <p:pic>
        <p:nvPicPr>
          <p:cNvPr id="10" name="Picture 9">
            <a:extLst>
              <a:ext uri="{FF2B5EF4-FFF2-40B4-BE49-F238E27FC236}">
                <a16:creationId xmlns:a16="http://schemas.microsoft.com/office/drawing/2014/main" id="{A91B9CDD-9B77-137D-240E-31050510CA35}"/>
              </a:ext>
            </a:extLst>
          </p:cNvPr>
          <p:cNvPicPr>
            <a:picLocks noChangeAspect="1"/>
          </p:cNvPicPr>
          <p:nvPr/>
        </p:nvPicPr>
        <p:blipFill>
          <a:blip r:embed="rId5"/>
          <a:srcRect t="1859"/>
          <a:stretch/>
        </p:blipFill>
        <p:spPr>
          <a:xfrm>
            <a:off x="724406" y="5361353"/>
            <a:ext cx="1227583" cy="1380744"/>
          </a:xfrm>
          <a:prstGeom prst="rect">
            <a:avLst/>
          </a:prstGeom>
        </p:spPr>
      </p:pic>
      <p:pic>
        <p:nvPicPr>
          <p:cNvPr id="11" name="Picture 10">
            <a:extLst>
              <a:ext uri="{FF2B5EF4-FFF2-40B4-BE49-F238E27FC236}">
                <a16:creationId xmlns:a16="http://schemas.microsoft.com/office/drawing/2014/main" id="{2600157E-F5BD-5A59-8C16-5F4C4830495A}"/>
              </a:ext>
            </a:extLst>
          </p:cNvPr>
          <p:cNvPicPr>
            <a:picLocks/>
          </p:cNvPicPr>
          <p:nvPr/>
        </p:nvPicPr>
        <p:blipFill>
          <a:blip r:embed="rId6"/>
          <a:srcRect l="5177" t="4368"/>
          <a:stretch/>
        </p:blipFill>
        <p:spPr>
          <a:xfrm>
            <a:off x="10873234" y="1311196"/>
            <a:ext cx="1188720" cy="1380744"/>
          </a:xfrm>
          <a:prstGeom prst="rect">
            <a:avLst/>
          </a:prstGeom>
        </p:spPr>
      </p:pic>
      <p:pic>
        <p:nvPicPr>
          <p:cNvPr id="15" name="Picture 14">
            <a:extLst>
              <a:ext uri="{FF2B5EF4-FFF2-40B4-BE49-F238E27FC236}">
                <a16:creationId xmlns:a16="http://schemas.microsoft.com/office/drawing/2014/main" id="{CEA66BF7-B641-3F19-B49B-DC356D942D90}"/>
              </a:ext>
            </a:extLst>
          </p:cNvPr>
          <p:cNvPicPr>
            <a:picLocks noChangeAspect="1"/>
          </p:cNvPicPr>
          <p:nvPr/>
        </p:nvPicPr>
        <p:blipFill>
          <a:blip r:embed="rId7"/>
          <a:stretch>
            <a:fillRect/>
          </a:stretch>
        </p:blipFill>
        <p:spPr>
          <a:xfrm>
            <a:off x="3906252" y="5361353"/>
            <a:ext cx="1190425" cy="1380744"/>
          </a:xfrm>
          <a:prstGeom prst="rect">
            <a:avLst/>
          </a:prstGeom>
        </p:spPr>
      </p:pic>
      <p:pic>
        <p:nvPicPr>
          <p:cNvPr id="19" name="Picture 18">
            <a:extLst>
              <a:ext uri="{FF2B5EF4-FFF2-40B4-BE49-F238E27FC236}">
                <a16:creationId xmlns:a16="http://schemas.microsoft.com/office/drawing/2014/main" id="{6A9883FB-9C19-01BB-6703-418C7B0E4AEF}"/>
              </a:ext>
            </a:extLst>
          </p:cNvPr>
          <p:cNvPicPr>
            <a:picLocks noChangeAspect="1"/>
          </p:cNvPicPr>
          <p:nvPr/>
        </p:nvPicPr>
        <p:blipFill>
          <a:blip r:embed="rId8"/>
          <a:stretch>
            <a:fillRect/>
          </a:stretch>
        </p:blipFill>
        <p:spPr>
          <a:xfrm>
            <a:off x="7126643" y="5361353"/>
            <a:ext cx="1150055" cy="1380744"/>
          </a:xfrm>
          <a:prstGeom prst="rect">
            <a:avLst/>
          </a:prstGeom>
        </p:spPr>
      </p:pic>
      <p:pic>
        <p:nvPicPr>
          <p:cNvPr id="22" name="Picture 21">
            <a:extLst>
              <a:ext uri="{FF2B5EF4-FFF2-40B4-BE49-F238E27FC236}">
                <a16:creationId xmlns:a16="http://schemas.microsoft.com/office/drawing/2014/main" id="{EA4D32CE-4369-CFAB-5F27-CCDB2055B8A6}"/>
              </a:ext>
            </a:extLst>
          </p:cNvPr>
          <p:cNvPicPr>
            <a:picLocks noChangeAspect="1"/>
          </p:cNvPicPr>
          <p:nvPr/>
        </p:nvPicPr>
        <p:blipFill>
          <a:blip r:embed="rId9"/>
          <a:stretch>
            <a:fillRect/>
          </a:stretch>
        </p:blipFill>
        <p:spPr>
          <a:xfrm>
            <a:off x="9976552" y="5361353"/>
            <a:ext cx="1251299" cy="1380744"/>
          </a:xfrm>
          <a:prstGeom prst="rect">
            <a:avLst/>
          </a:prstGeom>
        </p:spPr>
      </p:pic>
    </p:spTree>
    <p:extLst>
      <p:ext uri="{BB962C8B-B14F-4D97-AF65-F5344CB8AC3E}">
        <p14:creationId xmlns:p14="http://schemas.microsoft.com/office/powerpoint/2010/main" val="2120868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4496"/>
            <a:ext cx="11090676" cy="701731"/>
          </a:xfrm>
          <a:prstGeom prst="rect">
            <a:avLst/>
          </a:prstGeom>
          <a:noFill/>
        </p:spPr>
        <p:txBody>
          <a:bodyPr wrap="square" anchor="b">
            <a:spAutoFit/>
          </a:bodyPr>
          <a:lstStyle/>
          <a:p>
            <a:pPr>
              <a:spcBef>
                <a:spcPts val="0"/>
              </a:spcBef>
            </a:pPr>
            <a:r>
              <a:rPr lang="en-GB" cap="small" dirty="0">
                <a:solidFill>
                  <a:srgbClr val="004990"/>
                </a:solidFill>
                <a:latin typeface="Calibri"/>
              </a:rPr>
              <a:t>What Is New Since the 2021 KDIGO Guideline</a:t>
            </a:r>
            <a:endParaRPr lang="en-GB" sz="4400" b="0" cap="small" dirty="0">
              <a:solidFill>
                <a:srgbClr val="004990"/>
              </a:solidFill>
              <a:latin typeface="Calibri"/>
              <a:ea typeface="+mn-ea"/>
              <a:cs typeface="+mn-cs"/>
            </a:endParaRPr>
          </a:p>
        </p:txBody>
      </p:sp>
      <p:sp>
        <p:nvSpPr>
          <p:cNvPr id="4" name="Subtitle 2"/>
          <p:cNvSpPr>
            <a:spLocks noGrp="1"/>
          </p:cNvSpPr>
          <p:nvPr>
            <p:ph type="subTitle" idx="1"/>
          </p:nvPr>
        </p:nvSpPr>
        <p:spPr>
          <a:xfrm>
            <a:off x="199505" y="985462"/>
            <a:ext cx="11820699" cy="5872537"/>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r>
              <a:rPr lang="en-US" dirty="0">
                <a:solidFill>
                  <a:srgbClr val="004990"/>
                </a:solidFill>
                <a:latin typeface="Calibri" panose="020F0502020204030204" pitchFamily="34" charset="0"/>
              </a:rPr>
              <a:t>New clinical characteristics and definitions for nephrotic syndrome which align with the recent International Pediatric Nephrology Association (IPNA) guidelines. </a:t>
            </a:r>
          </a:p>
          <a:p>
            <a:pPr marL="860425" lvl="0" indent="-342900">
              <a:lnSpc>
                <a:spcPct val="100000"/>
              </a:lnSpc>
              <a:spcBef>
                <a:spcPts val="0"/>
              </a:spcBef>
            </a:pPr>
            <a:r>
              <a:rPr lang="en-US" b="0" i="0" dirty="0">
                <a:solidFill>
                  <a:srgbClr val="004990"/>
                </a:solidFill>
                <a:effectLst/>
                <a:latin typeface="Calibri" panose="020F0502020204030204" pitchFamily="34" charset="0"/>
              </a:rPr>
              <a:t>Additional definition for “confirmation period”.</a:t>
            </a:r>
          </a:p>
          <a:p>
            <a:pPr marL="342900" lvl="0" indent="-342900">
              <a:lnSpc>
                <a:spcPct val="100000"/>
              </a:lnSpc>
              <a:spcBef>
                <a:spcPts val="0"/>
              </a:spcBef>
            </a:pPr>
            <a:endParaRPr lang="en-US" sz="800" b="0" i="0" dirty="0">
              <a:solidFill>
                <a:srgbClr val="004990"/>
              </a:solidFill>
              <a:effectLst/>
              <a:latin typeface="Calibri" panose="020F0502020204030204" pitchFamily="34" charset="0"/>
            </a:endParaRPr>
          </a:p>
          <a:p>
            <a:pPr marL="342900" lvl="0" indent="-342900">
              <a:lnSpc>
                <a:spcPct val="100000"/>
              </a:lnSpc>
              <a:spcBef>
                <a:spcPts val="0"/>
              </a:spcBef>
            </a:pPr>
            <a:r>
              <a:rPr lang="en-US" dirty="0">
                <a:solidFill>
                  <a:srgbClr val="004990"/>
                </a:solidFill>
                <a:latin typeface="Calibri" panose="020F0502020204030204" pitchFamily="34" charset="0"/>
              </a:rPr>
              <a:t>Refined treatment algorithm for nephrotic syndrome in children specifying in which cases a biopsy and/or genetic testing should be considered and providing a detailed decision tree on immunosuppressive therapy in children with a complete response to glucocorticoids (steroid sensitive), who subsequently become infrequent or frequent relapsers or even steroid dependent.</a:t>
            </a:r>
          </a:p>
          <a:p>
            <a:pPr marL="342900" lvl="0" indent="-342900">
              <a:lnSpc>
                <a:spcPct val="100000"/>
              </a:lnSpc>
              <a:spcBef>
                <a:spcPts val="0"/>
              </a:spcBef>
            </a:pPr>
            <a:r>
              <a:rPr lang="en-US" dirty="0">
                <a:solidFill>
                  <a:srgbClr val="004990"/>
                </a:solidFill>
                <a:latin typeface="Calibri" panose="020F0502020204030204" pitchFamily="34" charset="0"/>
              </a:rPr>
              <a:t>Separate sections for (i) prevention and (ii) treatment and prevention of subsequent relapses.</a:t>
            </a:r>
          </a:p>
          <a:p>
            <a:pPr marL="342900" lvl="0" indent="-342900">
              <a:lnSpc>
                <a:spcPct val="100000"/>
              </a:lnSpc>
              <a:spcBef>
                <a:spcPts val="0"/>
              </a:spcBef>
            </a:pPr>
            <a:endParaRPr lang="en-US" sz="800" b="0" i="0" dirty="0">
              <a:solidFill>
                <a:srgbClr val="004990"/>
              </a:solidFill>
              <a:effectLst/>
              <a:latin typeface="Calibri" panose="020F0502020204030204" pitchFamily="34" charset="0"/>
            </a:endParaRPr>
          </a:p>
          <a:p>
            <a:pPr marL="342900" lvl="0" indent="-342900">
              <a:lnSpc>
                <a:spcPct val="100000"/>
              </a:lnSpc>
              <a:spcBef>
                <a:spcPts val="0"/>
              </a:spcBef>
            </a:pPr>
            <a:r>
              <a:rPr lang="en-US" dirty="0">
                <a:solidFill>
                  <a:srgbClr val="004990"/>
                </a:solidFill>
              </a:rPr>
              <a:t>Incorporation of data from the Prednisolone in Nephrotic Syndrome 2 (PREDNOS2) study demonstrating no differences in the incidence of upper respiratory tract infection–associated relapses of nephrotic syndrome between a fixed dose of prednisolone and placebo.</a:t>
            </a:r>
            <a:br>
              <a:rPr lang="en-US" dirty="0">
                <a:solidFill>
                  <a:srgbClr val="004990"/>
                </a:solidFill>
              </a:rPr>
            </a:br>
            <a:endParaRPr lang="en-GB" dirty="0">
              <a:solidFill>
                <a:srgbClr val="004990"/>
              </a:solidFill>
              <a:latin typeface="Calibri"/>
              <a:cs typeface="Calibri"/>
            </a:endParaRPr>
          </a:p>
        </p:txBody>
      </p:sp>
    </p:spTree>
    <p:extLst>
      <p:ext uri="{BB962C8B-B14F-4D97-AF65-F5344CB8AC3E}">
        <p14:creationId xmlns:p14="http://schemas.microsoft.com/office/powerpoint/2010/main" val="3347043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40"/>
          <p:cNvSpPr txBox="1">
            <a:spLocks noGrp="1"/>
          </p:cNvSpPr>
          <p:nvPr>
            <p:ph type="ctrTitle"/>
          </p:nvPr>
        </p:nvSpPr>
        <p:spPr>
          <a:xfrm>
            <a:off x="1219200" y="3968113"/>
            <a:ext cx="9753600" cy="1546400"/>
          </a:xfrm>
          <a:prstGeom prst="rect">
            <a:avLst/>
          </a:prstGeom>
          <a:noFill/>
          <a:ln>
            <a:noFill/>
          </a:ln>
        </p:spPr>
        <p:txBody>
          <a:bodyPr spcFirstLastPara="1" wrap="square" lIns="121900" tIns="121900" rIns="121900" bIns="121900" anchor="b" anchorCtr="0">
            <a:noAutofit/>
          </a:bodyPr>
          <a:lstStyle/>
          <a:p>
            <a:pPr lvl="0" algn="ctr"/>
            <a:r>
              <a:rPr lang="en-US" sz="5400" b="1" dirty="0">
                <a:latin typeface="+mj-lt"/>
              </a:rPr>
              <a:t>Guideline Development Process</a:t>
            </a:r>
            <a:endParaRPr sz="3600" i="1" dirty="0">
              <a:latin typeface="+mj-lt"/>
              <a:ea typeface="Arial"/>
              <a:cs typeface="Arial"/>
              <a:sym typeface="Arial"/>
            </a:endParaRPr>
          </a:p>
        </p:txBody>
      </p:sp>
      <p:pic>
        <p:nvPicPr>
          <p:cNvPr id="735" name="Google Shape;735;p40" descr="KDIGO Logo - transparent.png"/>
          <p:cNvPicPr preferRelativeResize="0"/>
          <p:nvPr/>
        </p:nvPicPr>
        <p:blipFill rotWithShape="1">
          <a:blip r:embed="rId3">
            <a:alphaModFix/>
          </a:blip>
          <a:srcRect/>
          <a:stretch/>
        </p:blipFill>
        <p:spPr>
          <a:xfrm>
            <a:off x="8990653" y="372380"/>
            <a:ext cx="2409140" cy="2167329"/>
          </a:xfrm>
          <a:prstGeom prst="rect">
            <a:avLst/>
          </a:prstGeom>
          <a:noFill/>
          <a:ln>
            <a:noFill/>
          </a:ln>
        </p:spPr>
      </p:pic>
    </p:spTree>
    <p:extLst>
      <p:ext uri="{BB962C8B-B14F-4D97-AF65-F5344CB8AC3E}">
        <p14:creationId xmlns:p14="http://schemas.microsoft.com/office/powerpoint/2010/main" val="4027316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8185"/>
            <a:ext cx="11090676" cy="701731"/>
          </a:xfrm>
          <a:prstGeom prst="rect">
            <a:avLst/>
          </a:prstGeom>
          <a:noFill/>
        </p:spPr>
        <p:txBody>
          <a:bodyPr wrap="square" anchor="b">
            <a:spAutoFit/>
          </a:bodyPr>
          <a:lstStyle/>
          <a:p>
            <a:pPr>
              <a:spcBef>
                <a:spcPts val="0"/>
              </a:spcBef>
            </a:pPr>
            <a:r>
              <a:rPr lang="en-GB" cap="small" dirty="0">
                <a:solidFill>
                  <a:srgbClr val="004990"/>
                </a:solidFill>
                <a:latin typeface="Calibri"/>
                <a:ea typeface="+mn-ea"/>
                <a:cs typeface="+mn-cs"/>
              </a:rPr>
              <a:t>Evidence Review </a:t>
            </a:r>
            <a:endParaRPr lang="en-GB" sz="4400" b="0" cap="small" dirty="0">
              <a:solidFill>
                <a:srgbClr val="004990"/>
              </a:solidFill>
              <a:latin typeface="Calibri"/>
              <a:ea typeface="+mn-ea"/>
              <a:cs typeface="+mn-cs"/>
            </a:endParaRPr>
          </a:p>
        </p:txBody>
      </p:sp>
      <p:sp>
        <p:nvSpPr>
          <p:cNvPr id="4" name="Subtitle 2"/>
          <p:cNvSpPr>
            <a:spLocks noGrp="1"/>
          </p:cNvSpPr>
          <p:nvPr>
            <p:ph type="subTitle" idx="1"/>
          </p:nvPr>
        </p:nvSpPr>
        <p:spPr>
          <a:xfrm>
            <a:off x="261128" y="969915"/>
            <a:ext cx="11218333" cy="5555575"/>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r>
              <a:rPr lang="en-GB" dirty="0">
                <a:solidFill>
                  <a:srgbClr val="004990"/>
                </a:solidFill>
              </a:rPr>
              <a:t>ERT – 2021: Cochrane Kidney Transplant; 2025 Update: Brown University </a:t>
            </a:r>
          </a:p>
          <a:p>
            <a:pPr marL="342900" lvl="0" indent="-342900">
              <a:lnSpc>
                <a:spcPct val="100000"/>
              </a:lnSpc>
              <a:spcBef>
                <a:spcPts val="0"/>
              </a:spcBef>
            </a:pPr>
            <a:endParaRPr lang="en-GB" sz="1000" dirty="0">
              <a:solidFill>
                <a:srgbClr val="004990"/>
              </a:solidFill>
            </a:endParaRPr>
          </a:p>
          <a:p>
            <a:pPr marL="800100" lvl="1" indent="-342900">
              <a:lnSpc>
                <a:spcPct val="100000"/>
              </a:lnSpc>
              <a:spcBef>
                <a:spcPts val="0"/>
              </a:spcBef>
            </a:pPr>
            <a:r>
              <a:rPr lang="en-GB" dirty="0">
                <a:solidFill>
                  <a:srgbClr val="004990"/>
                </a:solidFill>
                <a:latin typeface="Calibri"/>
                <a:cs typeface="Calibri"/>
              </a:rPr>
              <a:t>Existing </a:t>
            </a:r>
            <a:r>
              <a:rPr lang="en-GB" b="1" u="sng" dirty="0">
                <a:solidFill>
                  <a:srgbClr val="004990"/>
                </a:solidFill>
                <a:latin typeface="Calibri"/>
                <a:cs typeface="Calibri"/>
              </a:rPr>
              <a:t>P</a:t>
            </a:r>
            <a:r>
              <a:rPr lang="en-GB" dirty="0">
                <a:solidFill>
                  <a:srgbClr val="004990"/>
                </a:solidFill>
                <a:latin typeface="Calibri"/>
                <a:cs typeface="Calibri"/>
              </a:rPr>
              <a:t>opulation, </a:t>
            </a:r>
            <a:r>
              <a:rPr lang="en-GB" b="1" u="sng" dirty="0">
                <a:solidFill>
                  <a:srgbClr val="004990"/>
                </a:solidFill>
                <a:latin typeface="Calibri"/>
                <a:cs typeface="Calibri"/>
              </a:rPr>
              <a:t>I</a:t>
            </a:r>
            <a:r>
              <a:rPr lang="en-GB" dirty="0">
                <a:solidFill>
                  <a:srgbClr val="004990"/>
                </a:solidFill>
                <a:latin typeface="Calibri"/>
                <a:cs typeface="Calibri"/>
              </a:rPr>
              <a:t>ntervention, </a:t>
            </a:r>
            <a:r>
              <a:rPr lang="en-GB" b="1" u="sng" dirty="0">
                <a:solidFill>
                  <a:srgbClr val="004990"/>
                </a:solidFill>
                <a:latin typeface="Calibri"/>
                <a:cs typeface="Calibri"/>
              </a:rPr>
              <a:t>C</a:t>
            </a:r>
            <a:r>
              <a:rPr lang="en-GB" dirty="0">
                <a:solidFill>
                  <a:srgbClr val="004990"/>
                </a:solidFill>
                <a:latin typeface="Calibri"/>
                <a:cs typeface="Calibri"/>
              </a:rPr>
              <a:t>omparator, </a:t>
            </a:r>
            <a:r>
              <a:rPr lang="en-GB" b="1" u="sng" dirty="0">
                <a:solidFill>
                  <a:srgbClr val="004990"/>
                </a:solidFill>
                <a:latin typeface="Calibri"/>
                <a:cs typeface="Calibri"/>
              </a:rPr>
              <a:t>O</a:t>
            </a:r>
            <a:r>
              <a:rPr lang="en-GB" dirty="0">
                <a:solidFill>
                  <a:srgbClr val="004990"/>
                </a:solidFill>
                <a:latin typeface="Calibri"/>
                <a:cs typeface="Calibri"/>
              </a:rPr>
              <a:t>utcome, </a:t>
            </a:r>
            <a:r>
              <a:rPr lang="en-GB" b="1" u="sng" dirty="0">
                <a:solidFill>
                  <a:srgbClr val="004990"/>
                </a:solidFill>
                <a:latin typeface="Calibri"/>
                <a:cs typeface="Calibri"/>
              </a:rPr>
              <a:t>S</a:t>
            </a:r>
            <a:r>
              <a:rPr lang="en-GB" dirty="0">
                <a:solidFill>
                  <a:srgbClr val="004990"/>
                </a:solidFill>
                <a:latin typeface="Calibri"/>
                <a:cs typeface="Calibri"/>
              </a:rPr>
              <a:t>tudy design (PICOS) questions and new PICOS questions developed</a:t>
            </a:r>
          </a:p>
          <a:p>
            <a:pPr marL="800100" lvl="1" indent="-342900">
              <a:lnSpc>
                <a:spcPct val="100000"/>
              </a:lnSpc>
              <a:spcBef>
                <a:spcPts val="0"/>
              </a:spcBef>
            </a:pPr>
            <a:endParaRPr lang="en-GB" sz="1000" dirty="0">
              <a:solidFill>
                <a:srgbClr val="004990"/>
              </a:solidFill>
              <a:latin typeface="Calibri"/>
              <a:cs typeface="Calibri"/>
            </a:endParaRPr>
          </a:p>
          <a:p>
            <a:pPr marL="800100" lvl="1" indent="-342900">
              <a:lnSpc>
                <a:spcPct val="100000"/>
              </a:lnSpc>
              <a:spcBef>
                <a:spcPts val="0"/>
              </a:spcBef>
            </a:pPr>
            <a:r>
              <a:rPr lang="en-GB" dirty="0">
                <a:solidFill>
                  <a:srgbClr val="004990"/>
                </a:solidFill>
                <a:latin typeface="Calibri"/>
                <a:cs typeface="Calibri"/>
              </a:rPr>
              <a:t>Clinical and important outcomes identified</a:t>
            </a:r>
          </a:p>
          <a:p>
            <a:pPr marL="1257300" lvl="2" indent="-342900">
              <a:lnSpc>
                <a:spcPct val="100000"/>
              </a:lnSpc>
              <a:spcBef>
                <a:spcPts val="0"/>
              </a:spcBef>
            </a:pPr>
            <a:r>
              <a:rPr lang="en-US" dirty="0">
                <a:solidFill>
                  <a:srgbClr val="004990"/>
                </a:solidFill>
                <a:latin typeface="Calibri" panose="020F0502020204030204" pitchFamily="34" charset="0"/>
              </a:rPr>
              <a:t>The critical and important outcomes were voted on by the Work Group using an adapted Delphi process (1–9 Likert scale). Critical outcomes were rated 7–9, and important outcomes were rated 4–6 on the 9-point scale.</a:t>
            </a:r>
            <a:r>
              <a:rPr lang="en-GB" dirty="0">
                <a:solidFill>
                  <a:srgbClr val="004990"/>
                </a:solidFill>
                <a:latin typeface="Calibri" panose="020F0502020204030204" pitchFamily="34" charset="0"/>
                <a:cs typeface="Calibri"/>
              </a:rPr>
              <a:t> </a:t>
            </a:r>
          </a:p>
          <a:p>
            <a:pPr marL="342900" lvl="0" indent="-342900">
              <a:lnSpc>
                <a:spcPct val="100000"/>
              </a:lnSpc>
              <a:spcBef>
                <a:spcPts val="0"/>
              </a:spcBef>
            </a:pPr>
            <a:endParaRPr lang="en-GB" dirty="0">
              <a:solidFill>
                <a:srgbClr val="004990"/>
              </a:solidFill>
            </a:endParaRPr>
          </a:p>
          <a:p>
            <a:pPr marL="342900" lvl="0" indent="-342900">
              <a:lnSpc>
                <a:spcPct val="100000"/>
              </a:lnSpc>
              <a:spcBef>
                <a:spcPts val="0"/>
              </a:spcBef>
            </a:pPr>
            <a:endParaRPr lang="en-GB" dirty="0">
              <a:solidFill>
                <a:srgbClr val="004990"/>
              </a:solidFill>
            </a:endParaRPr>
          </a:p>
          <a:p>
            <a:pPr marL="342900" lvl="0" indent="-342900">
              <a:lnSpc>
                <a:spcPct val="100000"/>
              </a:lnSpc>
              <a:spcBef>
                <a:spcPts val="0"/>
              </a:spcBef>
            </a:pPr>
            <a:endParaRPr lang="en-GB" dirty="0">
              <a:solidFill>
                <a:srgbClr val="004990"/>
              </a:solidFill>
            </a:endParaRPr>
          </a:p>
          <a:p>
            <a:pPr marL="342900" lvl="0" indent="-342900">
              <a:lnSpc>
                <a:spcPct val="100000"/>
              </a:lnSpc>
              <a:spcBef>
                <a:spcPts val="0"/>
              </a:spcBef>
            </a:pPr>
            <a:endParaRPr lang="en-GB" dirty="0">
              <a:solidFill>
                <a:srgbClr val="004990"/>
              </a:solidFill>
              <a:latin typeface="Calibri"/>
              <a:cs typeface="Calibri"/>
            </a:endParaRPr>
          </a:p>
          <a:p>
            <a:pPr marL="342900" lvl="0" indent="-342900">
              <a:lnSpc>
                <a:spcPct val="100000"/>
              </a:lnSpc>
              <a:spcBef>
                <a:spcPts val="0"/>
              </a:spcBef>
            </a:pPr>
            <a:endParaRPr lang="en-GB" dirty="0">
              <a:solidFill>
                <a:srgbClr val="004990"/>
              </a:solidFill>
            </a:endParaRPr>
          </a:p>
          <a:p>
            <a:pPr marL="342900" lvl="0" indent="-342900">
              <a:lnSpc>
                <a:spcPct val="100000"/>
              </a:lnSpc>
              <a:spcBef>
                <a:spcPts val="0"/>
              </a:spcBef>
            </a:pPr>
            <a:endParaRPr lang="en-GB" dirty="0">
              <a:solidFill>
                <a:srgbClr val="004990"/>
              </a:solidFill>
              <a:latin typeface="Calibri"/>
              <a:cs typeface="Calibri"/>
            </a:endParaRPr>
          </a:p>
          <a:p>
            <a:pPr marL="457200" lvl="1" indent="0">
              <a:lnSpc>
                <a:spcPct val="100000"/>
              </a:lnSpc>
              <a:spcBef>
                <a:spcPts val="0"/>
              </a:spcBef>
              <a:buNone/>
            </a:pPr>
            <a:endParaRPr lang="en-GB" dirty="0">
              <a:solidFill>
                <a:srgbClr val="004990"/>
              </a:solidFill>
              <a:latin typeface="Calibri"/>
              <a:cs typeface="Calibri"/>
            </a:endParaRPr>
          </a:p>
        </p:txBody>
      </p:sp>
      <p:graphicFrame>
        <p:nvGraphicFramePr>
          <p:cNvPr id="5" name="Table 4"/>
          <p:cNvGraphicFramePr>
            <a:graphicFrameLocks noGrp="1"/>
          </p:cNvGraphicFramePr>
          <p:nvPr>
            <p:extLst>
              <p:ext uri="{D42A27DB-BD31-4B8C-83A1-F6EECF244321}">
                <p14:modId xmlns:p14="http://schemas.microsoft.com/office/powerpoint/2010/main" val="918500250"/>
              </p:ext>
            </p:extLst>
          </p:nvPr>
        </p:nvGraphicFramePr>
        <p:xfrm>
          <a:off x="1532467" y="3858528"/>
          <a:ext cx="9127066" cy="2404553"/>
        </p:xfrm>
        <a:graphic>
          <a:graphicData uri="http://schemas.openxmlformats.org/drawingml/2006/table">
            <a:tbl>
              <a:tblPr firstRow="1" bandRow="1">
                <a:tableStyleId>{5C22544A-7EE6-4342-B048-85BDC9FD1C3A}</a:tableStyleId>
              </a:tblPr>
              <a:tblGrid>
                <a:gridCol w="4563533">
                  <a:extLst>
                    <a:ext uri="{9D8B030D-6E8A-4147-A177-3AD203B41FA5}">
                      <a16:colId xmlns:a16="http://schemas.microsoft.com/office/drawing/2014/main" val="20000"/>
                    </a:ext>
                  </a:extLst>
                </a:gridCol>
                <a:gridCol w="4563533">
                  <a:extLst>
                    <a:ext uri="{9D8B030D-6E8A-4147-A177-3AD203B41FA5}">
                      <a16:colId xmlns:a16="http://schemas.microsoft.com/office/drawing/2014/main" val="20001"/>
                    </a:ext>
                  </a:extLst>
                </a:gridCol>
              </a:tblGrid>
              <a:tr h="372008">
                <a:tc>
                  <a:txBody>
                    <a:bodyPr/>
                    <a:lstStyle/>
                    <a:p>
                      <a:r>
                        <a:rPr lang="en-AU" sz="2000" dirty="0">
                          <a:latin typeface="Calibri" panose="020F0502020204030204" pitchFamily="34" charset="0"/>
                        </a:rPr>
                        <a:t>Critical outcomes</a:t>
                      </a:r>
                    </a:p>
                  </a:txBody>
                  <a:tcPr/>
                </a:tc>
                <a:tc>
                  <a:txBody>
                    <a:bodyPr/>
                    <a:lstStyle/>
                    <a:p>
                      <a:r>
                        <a:rPr lang="en-AU" sz="2000" dirty="0">
                          <a:latin typeface="Calibri" panose="020F0502020204030204" pitchFamily="34" charset="0"/>
                        </a:rPr>
                        <a:t>Important outcomes </a:t>
                      </a:r>
                    </a:p>
                  </a:txBody>
                  <a:tcPr/>
                </a:tc>
                <a:extLst>
                  <a:ext uri="{0D108BD9-81ED-4DB2-BD59-A6C34878D82A}">
                    <a16:rowId xmlns:a16="http://schemas.microsoft.com/office/drawing/2014/main" val="10000"/>
                  </a:ext>
                </a:extLst>
              </a:tr>
              <a:tr h="2008313">
                <a:tc>
                  <a:txBody>
                    <a:bodyPr/>
                    <a:lstStyle/>
                    <a:p>
                      <a:pPr marL="342900" indent="-342900">
                        <a:buFont typeface="Arial" panose="020B0604020202020204" pitchFamily="34" charset="0"/>
                        <a:buChar char="•"/>
                      </a:pPr>
                      <a:r>
                        <a:rPr lang="en-AU" sz="2000" dirty="0">
                          <a:solidFill>
                            <a:srgbClr val="004990"/>
                          </a:solidFill>
                          <a:latin typeface="Calibri" panose="020F0502020204030204" pitchFamily="34" charset="0"/>
                        </a:rPr>
                        <a:t>All-cause mortality</a:t>
                      </a:r>
                    </a:p>
                    <a:p>
                      <a:pPr marL="342900" indent="-342900">
                        <a:buFont typeface="Arial" panose="020B0604020202020204" pitchFamily="34" charset="0"/>
                        <a:buChar char="•"/>
                      </a:pPr>
                      <a:r>
                        <a:rPr lang="en-AU" sz="2000" dirty="0">
                          <a:solidFill>
                            <a:srgbClr val="004990"/>
                          </a:solidFill>
                          <a:latin typeface="Calibri" panose="020F0502020204030204" pitchFamily="34" charset="0"/>
                        </a:rPr>
                        <a:t>Kidney failure</a:t>
                      </a:r>
                    </a:p>
                    <a:p>
                      <a:pPr marL="342900" indent="-342900">
                        <a:buFont typeface="Arial" panose="020B0604020202020204" pitchFamily="34" charset="0"/>
                        <a:buChar char="•"/>
                      </a:pPr>
                      <a:r>
                        <a:rPr lang="en-AU" sz="2000" dirty="0">
                          <a:solidFill>
                            <a:srgbClr val="004990"/>
                          </a:solidFill>
                          <a:latin typeface="Calibri" panose="020F0502020204030204" pitchFamily="34" charset="0"/>
                        </a:rPr>
                        <a:t>≥50% loss of GFR</a:t>
                      </a:r>
                    </a:p>
                    <a:p>
                      <a:pPr marL="342900" indent="-342900">
                        <a:buFont typeface="Arial" panose="020B0604020202020204" pitchFamily="34" charset="0"/>
                        <a:buChar char="•"/>
                      </a:pPr>
                      <a:r>
                        <a:rPr lang="en-AU" sz="2000" dirty="0">
                          <a:solidFill>
                            <a:srgbClr val="004990"/>
                          </a:solidFill>
                          <a:latin typeface="Calibri" panose="020F0502020204030204" pitchFamily="34" charset="0"/>
                        </a:rPr>
                        <a:t>Infection</a:t>
                      </a:r>
                    </a:p>
                    <a:p>
                      <a:pPr marL="342900" indent="-342900">
                        <a:buFont typeface="Arial" panose="020B0604020202020204" pitchFamily="34" charset="0"/>
                        <a:buChar char="•"/>
                      </a:pPr>
                      <a:r>
                        <a:rPr lang="en-AU" sz="2000" dirty="0">
                          <a:solidFill>
                            <a:srgbClr val="004990"/>
                          </a:solidFill>
                          <a:latin typeface="Calibri" panose="020F0502020204030204" pitchFamily="34" charset="0"/>
                        </a:rPr>
                        <a:t>Glucocorticoid-related adverse events</a:t>
                      </a:r>
                    </a:p>
                    <a:p>
                      <a:pPr marL="342900" indent="-342900">
                        <a:buFont typeface="Arial" panose="020B0604020202020204" pitchFamily="34" charset="0"/>
                        <a:buChar char="•"/>
                      </a:pPr>
                      <a:r>
                        <a:rPr lang="en-AU" sz="2000" dirty="0">
                          <a:solidFill>
                            <a:srgbClr val="004990"/>
                          </a:solidFill>
                          <a:latin typeface="Calibri" panose="020F0502020204030204" pitchFamily="34" charset="0"/>
                        </a:rPr>
                        <a:t>Malignancy</a:t>
                      </a:r>
                    </a:p>
                  </a:txBody>
                  <a:tcPr/>
                </a:tc>
                <a:tc>
                  <a:txBody>
                    <a:bodyPr/>
                    <a:lstStyle/>
                    <a:p>
                      <a:pPr marL="342900" indent="-342900">
                        <a:buFont typeface="Arial" panose="020B0604020202020204" pitchFamily="34" charset="0"/>
                        <a:buChar char="•"/>
                      </a:pPr>
                      <a:r>
                        <a:rPr lang="en-AU" sz="2000" dirty="0">
                          <a:solidFill>
                            <a:srgbClr val="004990"/>
                          </a:solidFill>
                          <a:latin typeface="Calibri" panose="020F0502020204030204" pitchFamily="34" charset="0"/>
                        </a:rPr>
                        <a:t>Complete remission or relapse</a:t>
                      </a:r>
                      <a:endParaRPr lang="en-AU" sz="2000" baseline="0" dirty="0">
                        <a:solidFill>
                          <a:srgbClr val="004990"/>
                        </a:solidFill>
                        <a:latin typeface="Calibri" panose="020F0502020204030204" pitchFamily="34" charset="0"/>
                      </a:endParaRPr>
                    </a:p>
                    <a:p>
                      <a:pPr marL="342900" indent="-342900">
                        <a:buFont typeface="Arial" panose="020B0604020202020204" pitchFamily="34" charset="0"/>
                        <a:buChar char="•"/>
                      </a:pPr>
                      <a:r>
                        <a:rPr lang="en-AU" sz="2000" dirty="0">
                          <a:solidFill>
                            <a:srgbClr val="004990"/>
                          </a:solidFill>
                          <a:latin typeface="Calibri" panose="020F0502020204030204" pitchFamily="34" charset="0"/>
                        </a:rPr>
                        <a:t>Annual GFR loss (minimum 3 years follow-up)</a:t>
                      </a:r>
                    </a:p>
                  </a:txBody>
                  <a:tcPr/>
                </a:tc>
                <a:extLst>
                  <a:ext uri="{0D108BD9-81ED-4DB2-BD59-A6C34878D82A}">
                    <a16:rowId xmlns:a16="http://schemas.microsoft.com/office/drawing/2014/main" val="10001"/>
                  </a:ext>
                </a:extLst>
              </a:tr>
            </a:tbl>
          </a:graphicData>
        </a:graphic>
      </p:graphicFrame>
      <p:sp>
        <p:nvSpPr>
          <p:cNvPr id="3" name="TextBox 2">
            <a:extLst>
              <a:ext uri="{FF2B5EF4-FFF2-40B4-BE49-F238E27FC236}">
                <a16:creationId xmlns:a16="http://schemas.microsoft.com/office/drawing/2014/main" id="{F7EF9394-B3F0-4F5D-B28A-7AAEC5937DD9}"/>
              </a:ext>
            </a:extLst>
          </p:cNvPr>
          <p:cNvSpPr txBox="1"/>
          <p:nvPr/>
        </p:nvSpPr>
        <p:spPr>
          <a:xfrm>
            <a:off x="1532467" y="6263081"/>
            <a:ext cx="1747594" cy="246221"/>
          </a:xfrm>
          <a:prstGeom prst="rect">
            <a:avLst/>
          </a:prstGeom>
          <a:noFill/>
        </p:spPr>
        <p:txBody>
          <a:bodyPr wrap="none" rtlCol="0">
            <a:spAutoFit/>
          </a:bodyPr>
          <a:lstStyle/>
          <a:p>
            <a:r>
              <a:rPr lang="en-US" sz="1000" dirty="0">
                <a:solidFill>
                  <a:srgbClr val="004990"/>
                </a:solidFill>
              </a:rPr>
              <a:t>GFR, glomerular filtration rate</a:t>
            </a:r>
          </a:p>
        </p:txBody>
      </p:sp>
    </p:spTree>
    <p:extLst>
      <p:ext uri="{BB962C8B-B14F-4D97-AF65-F5344CB8AC3E}">
        <p14:creationId xmlns:p14="http://schemas.microsoft.com/office/powerpoint/2010/main" val="2338976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4494"/>
            <a:ext cx="11090676" cy="701731"/>
          </a:xfrm>
          <a:prstGeom prst="rect">
            <a:avLst/>
          </a:prstGeom>
          <a:noFill/>
        </p:spPr>
        <p:txBody>
          <a:bodyPr wrap="square" anchor="b">
            <a:spAutoFit/>
          </a:bodyPr>
          <a:lstStyle/>
          <a:p>
            <a:pPr>
              <a:spcBef>
                <a:spcPts val="0"/>
              </a:spcBef>
            </a:pPr>
            <a:r>
              <a:rPr lang="en-GB" cap="small" dirty="0">
                <a:solidFill>
                  <a:srgbClr val="004990"/>
                </a:solidFill>
                <a:latin typeface="Calibri"/>
                <a:ea typeface="+mn-ea"/>
                <a:cs typeface="+mn-cs"/>
              </a:rPr>
              <a:t>PICOS Questions </a:t>
            </a:r>
            <a:endParaRPr lang="en-GB" sz="4400" b="0" cap="small" dirty="0">
              <a:solidFill>
                <a:srgbClr val="004990"/>
              </a:solidFill>
              <a:latin typeface="Calibri"/>
              <a:ea typeface="+mn-ea"/>
              <a:cs typeface="+mn-cs"/>
            </a:endParaRPr>
          </a:p>
        </p:txBody>
      </p:sp>
      <p:sp>
        <p:nvSpPr>
          <p:cNvPr id="4" name="Rectangle 3"/>
          <p:cNvSpPr/>
          <p:nvPr/>
        </p:nvSpPr>
        <p:spPr>
          <a:xfrm>
            <a:off x="304800" y="985461"/>
            <a:ext cx="10496550" cy="830997"/>
          </a:xfrm>
          <a:prstGeom prst="rect">
            <a:avLst/>
          </a:prstGeom>
        </p:spPr>
        <p:txBody>
          <a:bodyPr wrap="square">
            <a:spAutoFit/>
          </a:bodyPr>
          <a:lstStyle/>
          <a:p>
            <a:pPr marL="342900" lvl="0" indent="-342900">
              <a:lnSpc>
                <a:spcPct val="100000"/>
              </a:lnSpc>
              <a:spcBef>
                <a:spcPts val="0"/>
              </a:spcBef>
              <a:buFont typeface="Arial" panose="020B0604020202020204" pitchFamily="34" charset="0"/>
              <a:buChar char="•"/>
            </a:pPr>
            <a:r>
              <a:rPr lang="en-GB" sz="2400" dirty="0">
                <a:solidFill>
                  <a:srgbClr val="004990"/>
                </a:solidFill>
                <a:latin typeface="Calibri" panose="020F0502020204030204" pitchFamily="34" charset="0"/>
              </a:rPr>
              <a:t>Focus on RCTs - mapped to existing Cochrane Systematic reviews </a:t>
            </a:r>
          </a:p>
          <a:p>
            <a:pPr marL="800100" lvl="1" indent="-342900">
              <a:buFont typeface="Arial" panose="020B0604020202020204" pitchFamily="34" charset="0"/>
              <a:buChar char="•"/>
            </a:pPr>
            <a:r>
              <a:rPr lang="en-GB" sz="2400" dirty="0">
                <a:solidFill>
                  <a:srgbClr val="004990"/>
                </a:solidFill>
                <a:latin typeface="Calibri" panose="020F0502020204030204" pitchFamily="34" charset="0"/>
                <a:cs typeface="Calibri"/>
              </a:rPr>
              <a:t>New systematic reviews undertaken as required</a:t>
            </a:r>
          </a:p>
        </p:txBody>
      </p:sp>
      <p:graphicFrame>
        <p:nvGraphicFramePr>
          <p:cNvPr id="5" name="Table 4">
            <a:extLst>
              <a:ext uri="{FF2B5EF4-FFF2-40B4-BE49-F238E27FC236}">
                <a16:creationId xmlns:a16="http://schemas.microsoft.com/office/drawing/2014/main" id="{66276409-F45C-EAF8-7F73-2F4BF5F64095}"/>
              </a:ext>
            </a:extLst>
          </p:cNvPr>
          <p:cNvGraphicFramePr>
            <a:graphicFrameLocks noGrp="1"/>
          </p:cNvGraphicFramePr>
          <p:nvPr>
            <p:extLst>
              <p:ext uri="{D42A27DB-BD31-4B8C-83A1-F6EECF244321}">
                <p14:modId xmlns:p14="http://schemas.microsoft.com/office/powerpoint/2010/main" val="173419071"/>
              </p:ext>
            </p:extLst>
          </p:nvPr>
        </p:nvGraphicFramePr>
        <p:xfrm>
          <a:off x="111211" y="2383902"/>
          <a:ext cx="11969577" cy="4216711"/>
        </p:xfrm>
        <a:graphic>
          <a:graphicData uri="http://schemas.openxmlformats.org/drawingml/2006/table">
            <a:tbl>
              <a:tblPr firstRow="1" bandRow="1">
                <a:tableStyleId>{5C22544A-7EE6-4342-B048-85BDC9FD1C3A}</a:tableStyleId>
              </a:tblPr>
              <a:tblGrid>
                <a:gridCol w="3426940">
                  <a:extLst>
                    <a:ext uri="{9D8B030D-6E8A-4147-A177-3AD203B41FA5}">
                      <a16:colId xmlns:a16="http://schemas.microsoft.com/office/drawing/2014/main" val="1565145338"/>
                    </a:ext>
                  </a:extLst>
                </a:gridCol>
                <a:gridCol w="1713471">
                  <a:extLst>
                    <a:ext uri="{9D8B030D-6E8A-4147-A177-3AD203B41FA5}">
                      <a16:colId xmlns:a16="http://schemas.microsoft.com/office/drawing/2014/main" val="2516877686"/>
                    </a:ext>
                  </a:extLst>
                </a:gridCol>
                <a:gridCol w="2183027">
                  <a:extLst>
                    <a:ext uri="{9D8B030D-6E8A-4147-A177-3AD203B41FA5}">
                      <a16:colId xmlns:a16="http://schemas.microsoft.com/office/drawing/2014/main" val="1783758961"/>
                    </a:ext>
                  </a:extLst>
                </a:gridCol>
                <a:gridCol w="1828800">
                  <a:extLst>
                    <a:ext uri="{9D8B030D-6E8A-4147-A177-3AD203B41FA5}">
                      <a16:colId xmlns:a16="http://schemas.microsoft.com/office/drawing/2014/main" val="1269104789"/>
                    </a:ext>
                  </a:extLst>
                </a:gridCol>
                <a:gridCol w="1351005">
                  <a:extLst>
                    <a:ext uri="{9D8B030D-6E8A-4147-A177-3AD203B41FA5}">
                      <a16:colId xmlns:a16="http://schemas.microsoft.com/office/drawing/2014/main" val="1856571571"/>
                    </a:ext>
                  </a:extLst>
                </a:gridCol>
                <a:gridCol w="1466334">
                  <a:extLst>
                    <a:ext uri="{9D8B030D-6E8A-4147-A177-3AD203B41FA5}">
                      <a16:colId xmlns:a16="http://schemas.microsoft.com/office/drawing/2014/main" val="4008949497"/>
                    </a:ext>
                  </a:extLst>
                </a:gridCol>
              </a:tblGrid>
              <a:tr h="360028">
                <a:tc>
                  <a:txBody>
                    <a:bodyPr/>
                    <a:lstStyle/>
                    <a:p>
                      <a:r>
                        <a:rPr lang="en-AU" sz="1800" dirty="0">
                          <a:latin typeface="Calibri" panose="020F0502020204030204" pitchFamily="34" charset="0"/>
                        </a:rPr>
                        <a:t>Key question</a:t>
                      </a:r>
                    </a:p>
                  </a:txBody>
                  <a:tcPr anchor="ctr"/>
                </a:tc>
                <a:tc>
                  <a:txBody>
                    <a:bodyPr/>
                    <a:lstStyle/>
                    <a:p>
                      <a:r>
                        <a:rPr lang="en-AU" sz="1800" dirty="0">
                          <a:latin typeface="Calibri" panose="020F0502020204030204" pitchFamily="34" charset="0"/>
                        </a:rPr>
                        <a:t>Population</a:t>
                      </a:r>
                    </a:p>
                  </a:txBody>
                  <a:tcPr anchor="ctr"/>
                </a:tc>
                <a:tc>
                  <a:txBody>
                    <a:bodyPr/>
                    <a:lstStyle/>
                    <a:p>
                      <a:r>
                        <a:rPr lang="en-AU" sz="1800" dirty="0">
                          <a:latin typeface="Calibri" panose="020F0502020204030204" pitchFamily="34" charset="0"/>
                        </a:rPr>
                        <a:t>Intervention</a:t>
                      </a:r>
                    </a:p>
                  </a:txBody>
                  <a:tcPr anchor="ctr"/>
                </a:tc>
                <a:tc>
                  <a:txBody>
                    <a:bodyPr/>
                    <a:lstStyle/>
                    <a:p>
                      <a:r>
                        <a:rPr lang="en-AU" sz="1800" dirty="0">
                          <a:latin typeface="Calibri" panose="020F0502020204030204" pitchFamily="34" charset="0"/>
                        </a:rPr>
                        <a:t>Comparator</a:t>
                      </a:r>
                    </a:p>
                  </a:txBody>
                  <a:tcPr anchor="ctr"/>
                </a:tc>
                <a:tc>
                  <a:txBody>
                    <a:bodyPr/>
                    <a:lstStyle/>
                    <a:p>
                      <a:r>
                        <a:rPr lang="en-AU" sz="1800" dirty="0">
                          <a:latin typeface="Calibri" panose="020F0502020204030204" pitchFamily="34" charset="0"/>
                        </a:rPr>
                        <a:t>Outcome</a:t>
                      </a:r>
                    </a:p>
                  </a:txBody>
                  <a:tcPr anchor="ctr"/>
                </a:tc>
                <a:tc>
                  <a:txBody>
                    <a:bodyPr/>
                    <a:lstStyle/>
                    <a:p>
                      <a:r>
                        <a:rPr lang="en-AU" sz="1800" dirty="0">
                          <a:latin typeface="Calibri" panose="020F0502020204030204" pitchFamily="34" charset="0"/>
                        </a:rPr>
                        <a:t>Study design</a:t>
                      </a:r>
                    </a:p>
                  </a:txBody>
                  <a:tcPr anchor="ctr"/>
                </a:tc>
                <a:extLst>
                  <a:ext uri="{0D108BD9-81ED-4DB2-BD59-A6C34878D82A}">
                    <a16:rowId xmlns:a16="http://schemas.microsoft.com/office/drawing/2014/main" val="10000"/>
                  </a:ext>
                </a:extLst>
              </a:tr>
              <a:tr h="360028">
                <a:tc gridSpan="6">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kern="1200" dirty="0">
                          <a:solidFill>
                            <a:srgbClr val="004990"/>
                          </a:solidFill>
                          <a:latin typeface="Calibri" panose="020F0502020204030204" pitchFamily="34" charset="0"/>
                          <a:ea typeface="+mn-ea"/>
                          <a:cs typeface="+mn-cs"/>
                        </a:rPr>
                        <a:t>Chapter 4: NS in children</a:t>
                      </a:r>
                    </a:p>
                  </a:txBody>
                  <a:tcPr anchor="ctr">
                    <a:solidFill>
                      <a:srgbClr val="CCD5E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1" kern="1200" dirty="0">
                        <a:solidFill>
                          <a:srgbClr val="004990"/>
                        </a:solidFill>
                        <a:latin typeface="Calibri" panose="020F0502020204030204" pitchFamily="34" charset="0"/>
                        <a:ea typeface="+mn-ea"/>
                        <a:cs typeface="+mn-cs"/>
                      </a:endParaRPr>
                    </a:p>
                  </a:txBody>
                  <a:tcPr anchor="ctr">
                    <a:solidFill>
                      <a:srgbClr val="CCD5EA"/>
                    </a:solidFill>
                  </a:tcPr>
                </a:tc>
                <a:extLst>
                  <a:ext uri="{0D108BD9-81ED-4DB2-BD59-A6C34878D82A}">
                    <a16:rowId xmlns:a16="http://schemas.microsoft.com/office/drawing/2014/main" val="1888702527"/>
                  </a:ext>
                </a:extLst>
              </a:tr>
              <a:tr h="1777592">
                <a:tc>
                  <a:txBody>
                    <a:bodyPr/>
                    <a:lstStyle/>
                    <a:p>
                      <a:r>
                        <a:rPr lang="en-US" sz="1800" kern="1200" dirty="0">
                          <a:solidFill>
                            <a:srgbClr val="004990"/>
                          </a:solidFill>
                          <a:latin typeface="Calibri" panose="020F0502020204030204" pitchFamily="34" charset="0"/>
                          <a:ea typeface="+mn-ea"/>
                          <a:cs typeface="+mn-cs"/>
                        </a:rPr>
                        <a:t>In children with SSNS, what glucocorticoid therapy regimens improve efficacy outcomes and reduce adverse effects?</a:t>
                      </a: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Children (3-18 years of age) with SSNS</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b="1" dirty="0">
                          <a:solidFill>
                            <a:srgbClr val="004990"/>
                          </a:solidFill>
                          <a:latin typeface="Calibri" panose="020F0502020204030204" pitchFamily="34" charset="0"/>
                        </a:rPr>
                        <a:t>Glucocorticoid therapy</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Placebo, no treatment, or standard of care</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rowSpan="2">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Critical and important outcomes</a:t>
                      </a:r>
                    </a:p>
                  </a:txBody>
                  <a:tcPr anchor="ctr">
                    <a:solidFill>
                      <a:srgbClr val="E7EBF6"/>
                    </a:solidFill>
                  </a:tcPr>
                </a:tc>
                <a:tc rowSpan="2">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RCTs</a:t>
                      </a:r>
                    </a:p>
                  </a:txBody>
                  <a:tcPr anchor="ctr">
                    <a:solidFill>
                      <a:srgbClr val="E7EBF6"/>
                    </a:solidFill>
                  </a:tcPr>
                </a:tc>
                <a:extLst>
                  <a:ext uri="{0D108BD9-81ED-4DB2-BD59-A6C34878D82A}">
                    <a16:rowId xmlns:a16="http://schemas.microsoft.com/office/drawing/2014/main" val="3121233362"/>
                  </a:ext>
                </a:extLst>
              </a:tr>
              <a:tr h="1707599">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rgbClr val="004990"/>
                          </a:solidFill>
                          <a:latin typeface="Calibri" panose="020F0502020204030204" pitchFamily="34" charset="0"/>
                          <a:ea typeface="+mn-ea"/>
                          <a:cs typeface="+mn-cs"/>
                        </a:rPr>
                        <a:t>In children with SSNS, what non-glucocorticoid immunosuppressive regimens improve efficacy outcomes and reduce adverse effects?</a:t>
                      </a:r>
                      <a:endParaRPr lang="en-AU" sz="1800" dirty="0">
                        <a:solidFill>
                          <a:srgbClr val="004990"/>
                        </a:solidFill>
                        <a:latin typeface="Calibri" panose="020F0502020204030204" pitchFamily="34" charset="0"/>
                      </a:endParaRP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Children (3-18 years of age) with SSNS</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b="1" dirty="0">
                          <a:solidFill>
                            <a:srgbClr val="004990"/>
                          </a:solidFill>
                          <a:latin typeface="Calibri" panose="020F0502020204030204" pitchFamily="34" charset="0"/>
                        </a:rPr>
                        <a:t>Non-glucocorticoid immunosuppressive  therapy</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vMerge="1">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dirty="0">
                        <a:solidFill>
                          <a:srgbClr val="004990"/>
                        </a:solidFill>
                        <a:latin typeface="Calibri" panose="020F0502020204030204" pitchFamily="34" charset="0"/>
                      </a:endParaRPr>
                    </a:p>
                  </a:txBody>
                  <a:tcPr anchor="ctr">
                    <a:solidFill>
                      <a:srgbClr val="E7EBF6"/>
                    </a:solidFill>
                  </a:tcPr>
                </a:tc>
                <a:tc vMerge="1">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dirty="0">
                        <a:solidFill>
                          <a:srgbClr val="004990"/>
                        </a:solidFill>
                        <a:latin typeface="Calibri" panose="020F0502020204030204" pitchFamily="34" charset="0"/>
                      </a:endParaRPr>
                    </a:p>
                  </a:txBody>
                  <a:tcPr anchor="ctr">
                    <a:solidFill>
                      <a:srgbClr val="E7EBF6"/>
                    </a:solidFill>
                  </a:tcPr>
                </a:tc>
                <a:extLst>
                  <a:ext uri="{0D108BD9-81ED-4DB2-BD59-A6C34878D82A}">
                    <a16:rowId xmlns:a16="http://schemas.microsoft.com/office/drawing/2014/main" val="1425725219"/>
                  </a:ext>
                </a:extLst>
              </a:tr>
            </a:tbl>
          </a:graphicData>
        </a:graphic>
      </p:graphicFrame>
    </p:spTree>
    <p:extLst>
      <p:ext uri="{BB962C8B-B14F-4D97-AF65-F5344CB8AC3E}">
        <p14:creationId xmlns:p14="http://schemas.microsoft.com/office/powerpoint/2010/main" val="3726234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228792269"/>
              </p:ext>
            </p:extLst>
          </p:nvPr>
        </p:nvGraphicFramePr>
        <p:xfrm>
          <a:off x="111211" y="1932044"/>
          <a:ext cx="11969577" cy="2993911"/>
        </p:xfrm>
        <a:graphic>
          <a:graphicData uri="http://schemas.openxmlformats.org/drawingml/2006/table">
            <a:tbl>
              <a:tblPr firstRow="1" bandRow="1">
                <a:tableStyleId>{5C22544A-7EE6-4342-B048-85BDC9FD1C3A}</a:tableStyleId>
              </a:tblPr>
              <a:tblGrid>
                <a:gridCol w="3426940">
                  <a:extLst>
                    <a:ext uri="{9D8B030D-6E8A-4147-A177-3AD203B41FA5}">
                      <a16:colId xmlns:a16="http://schemas.microsoft.com/office/drawing/2014/main" val="1565145338"/>
                    </a:ext>
                  </a:extLst>
                </a:gridCol>
                <a:gridCol w="1713471">
                  <a:extLst>
                    <a:ext uri="{9D8B030D-6E8A-4147-A177-3AD203B41FA5}">
                      <a16:colId xmlns:a16="http://schemas.microsoft.com/office/drawing/2014/main" val="2516877686"/>
                    </a:ext>
                  </a:extLst>
                </a:gridCol>
                <a:gridCol w="2183027">
                  <a:extLst>
                    <a:ext uri="{9D8B030D-6E8A-4147-A177-3AD203B41FA5}">
                      <a16:colId xmlns:a16="http://schemas.microsoft.com/office/drawing/2014/main" val="1783758961"/>
                    </a:ext>
                  </a:extLst>
                </a:gridCol>
                <a:gridCol w="1828800">
                  <a:extLst>
                    <a:ext uri="{9D8B030D-6E8A-4147-A177-3AD203B41FA5}">
                      <a16:colId xmlns:a16="http://schemas.microsoft.com/office/drawing/2014/main" val="1269104789"/>
                    </a:ext>
                  </a:extLst>
                </a:gridCol>
                <a:gridCol w="1351005">
                  <a:extLst>
                    <a:ext uri="{9D8B030D-6E8A-4147-A177-3AD203B41FA5}">
                      <a16:colId xmlns:a16="http://schemas.microsoft.com/office/drawing/2014/main" val="1856571571"/>
                    </a:ext>
                  </a:extLst>
                </a:gridCol>
                <a:gridCol w="1466334">
                  <a:extLst>
                    <a:ext uri="{9D8B030D-6E8A-4147-A177-3AD203B41FA5}">
                      <a16:colId xmlns:a16="http://schemas.microsoft.com/office/drawing/2014/main" val="4008949497"/>
                    </a:ext>
                  </a:extLst>
                </a:gridCol>
              </a:tblGrid>
              <a:tr h="360028">
                <a:tc>
                  <a:txBody>
                    <a:bodyPr/>
                    <a:lstStyle/>
                    <a:p>
                      <a:r>
                        <a:rPr lang="en-AU" sz="1800" dirty="0">
                          <a:latin typeface="Calibri" panose="020F0502020204030204" pitchFamily="34" charset="0"/>
                        </a:rPr>
                        <a:t>Key question</a:t>
                      </a:r>
                    </a:p>
                  </a:txBody>
                  <a:tcPr anchor="ctr"/>
                </a:tc>
                <a:tc>
                  <a:txBody>
                    <a:bodyPr/>
                    <a:lstStyle/>
                    <a:p>
                      <a:r>
                        <a:rPr lang="en-AU" sz="1800" dirty="0">
                          <a:latin typeface="Calibri" panose="020F0502020204030204" pitchFamily="34" charset="0"/>
                        </a:rPr>
                        <a:t>Population</a:t>
                      </a:r>
                    </a:p>
                  </a:txBody>
                  <a:tcPr anchor="ctr"/>
                </a:tc>
                <a:tc>
                  <a:txBody>
                    <a:bodyPr/>
                    <a:lstStyle/>
                    <a:p>
                      <a:r>
                        <a:rPr lang="en-AU" sz="1800" dirty="0">
                          <a:latin typeface="Calibri" panose="020F0502020204030204" pitchFamily="34" charset="0"/>
                        </a:rPr>
                        <a:t>Intervention</a:t>
                      </a:r>
                    </a:p>
                  </a:txBody>
                  <a:tcPr anchor="ctr"/>
                </a:tc>
                <a:tc>
                  <a:txBody>
                    <a:bodyPr/>
                    <a:lstStyle/>
                    <a:p>
                      <a:r>
                        <a:rPr lang="en-AU" sz="1800" dirty="0">
                          <a:latin typeface="Calibri" panose="020F0502020204030204" pitchFamily="34" charset="0"/>
                        </a:rPr>
                        <a:t>Comparator</a:t>
                      </a:r>
                    </a:p>
                  </a:txBody>
                  <a:tcPr anchor="ctr"/>
                </a:tc>
                <a:tc>
                  <a:txBody>
                    <a:bodyPr/>
                    <a:lstStyle/>
                    <a:p>
                      <a:r>
                        <a:rPr lang="en-AU" sz="1800" dirty="0">
                          <a:latin typeface="Calibri" panose="020F0502020204030204" pitchFamily="34" charset="0"/>
                        </a:rPr>
                        <a:t>Outcome</a:t>
                      </a:r>
                    </a:p>
                  </a:txBody>
                  <a:tcPr anchor="ctr"/>
                </a:tc>
                <a:tc>
                  <a:txBody>
                    <a:bodyPr/>
                    <a:lstStyle/>
                    <a:p>
                      <a:r>
                        <a:rPr lang="en-AU" sz="1800" dirty="0">
                          <a:latin typeface="Calibri" panose="020F0502020204030204" pitchFamily="34" charset="0"/>
                        </a:rPr>
                        <a:t>Study design</a:t>
                      </a:r>
                    </a:p>
                  </a:txBody>
                  <a:tcPr anchor="ctr"/>
                </a:tc>
                <a:extLst>
                  <a:ext uri="{0D108BD9-81ED-4DB2-BD59-A6C34878D82A}">
                    <a16:rowId xmlns:a16="http://schemas.microsoft.com/office/drawing/2014/main" val="10000"/>
                  </a:ext>
                </a:extLst>
              </a:tr>
              <a:tr h="360028">
                <a:tc gridSpan="6">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kern="1200" dirty="0">
                          <a:solidFill>
                            <a:srgbClr val="004990"/>
                          </a:solidFill>
                          <a:latin typeface="Calibri" panose="020F0502020204030204" pitchFamily="34" charset="0"/>
                          <a:ea typeface="+mn-ea"/>
                          <a:cs typeface="+mn-cs"/>
                        </a:rPr>
                        <a:t>Chapter 4: NS in children</a:t>
                      </a:r>
                    </a:p>
                  </a:txBody>
                  <a:tcPr anchor="ctr">
                    <a:solidFill>
                      <a:srgbClr val="CCD5E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1" kern="1200" dirty="0">
                        <a:solidFill>
                          <a:srgbClr val="004990"/>
                        </a:solidFill>
                        <a:latin typeface="Calibri" panose="020F0502020204030204" pitchFamily="34" charset="0"/>
                        <a:ea typeface="+mn-ea"/>
                        <a:cs typeface="+mn-cs"/>
                      </a:endParaRPr>
                    </a:p>
                  </a:txBody>
                  <a:tcPr anchor="ctr">
                    <a:solidFill>
                      <a:srgbClr val="CCD5EA"/>
                    </a:solidFill>
                  </a:tcPr>
                </a:tc>
                <a:extLst>
                  <a:ext uri="{0D108BD9-81ED-4DB2-BD59-A6C34878D82A}">
                    <a16:rowId xmlns:a16="http://schemas.microsoft.com/office/drawing/2014/main" val="1888702527"/>
                  </a:ext>
                </a:extLst>
              </a:tr>
              <a:tr h="2262391">
                <a:tc>
                  <a:txBody>
                    <a:bodyPr/>
                    <a:lstStyle/>
                    <a:p>
                      <a:r>
                        <a:rPr lang="en-US" sz="1800" kern="1200" dirty="0">
                          <a:solidFill>
                            <a:srgbClr val="004990"/>
                          </a:solidFill>
                          <a:latin typeface="Calibri" panose="020F0502020204030204" pitchFamily="34" charset="0"/>
                          <a:ea typeface="+mn-ea"/>
                          <a:cs typeface="+mn-cs"/>
                        </a:rPr>
                        <a:t>In children (3–18 years of age) with SRNS, what immunosuppressive therapy, improves efficacy outcomes and reduces adverse effects?</a:t>
                      </a: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Children (3-18 years of age) with SRNS</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b="1" dirty="0">
                          <a:solidFill>
                            <a:srgbClr val="004990"/>
                          </a:solidFill>
                          <a:latin typeface="Calibri" panose="020F0502020204030204" pitchFamily="34" charset="0"/>
                        </a:rPr>
                        <a:t>Immunosuppressive  therapy</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rgbClr val="004990"/>
                          </a:solidFill>
                          <a:latin typeface="Calibri" panose="020F0502020204030204" pitchFamily="34" charset="0"/>
                          <a:ea typeface="+mn-ea"/>
                          <a:cs typeface="+mn-cs"/>
                        </a:rPr>
                        <a:t>No treatment, placebo, or other immunosuppressive therapies (including glucocorticoids)</a:t>
                      </a:r>
                    </a:p>
                  </a:txBody>
                  <a:tcPr anchor="ctr">
                    <a:solidFill>
                      <a:srgbClr val="E7EBF6"/>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Critical and important outcomes</a:t>
                      </a:r>
                    </a:p>
                  </a:txBody>
                  <a:tcPr anchor="ctr">
                    <a:solidFill>
                      <a:srgbClr val="E7EBF6"/>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RCTs</a:t>
                      </a:r>
                    </a:p>
                  </a:txBody>
                  <a:tcPr anchor="ctr">
                    <a:solidFill>
                      <a:srgbClr val="E7EBF6"/>
                    </a:solidFill>
                  </a:tcPr>
                </a:tc>
                <a:extLst>
                  <a:ext uri="{0D108BD9-81ED-4DB2-BD59-A6C34878D82A}">
                    <a16:rowId xmlns:a16="http://schemas.microsoft.com/office/drawing/2014/main" val="3560098291"/>
                  </a:ext>
                </a:extLst>
              </a:tr>
            </a:tbl>
          </a:graphicData>
        </a:graphic>
      </p:graphicFrame>
    </p:spTree>
    <p:extLst>
      <p:ext uri="{BB962C8B-B14F-4D97-AF65-F5344CB8AC3E}">
        <p14:creationId xmlns:p14="http://schemas.microsoft.com/office/powerpoint/2010/main" val="23259629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9"/>
          <p:cNvSpPr txBox="1">
            <a:spLocks noGrp="1"/>
          </p:cNvSpPr>
          <p:nvPr>
            <p:ph type="ctrTitle"/>
          </p:nvPr>
        </p:nvSpPr>
        <p:spPr>
          <a:xfrm>
            <a:off x="142726" y="247136"/>
            <a:ext cx="3712029" cy="3753438"/>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sz="4400" b="0" cap="small" dirty="0">
                <a:solidFill>
                  <a:srgbClr val="004990"/>
                </a:solidFill>
                <a:latin typeface="Calibri"/>
                <a:ea typeface="Calibri"/>
                <a:cs typeface="Calibri"/>
                <a:sym typeface="Calibri"/>
              </a:rPr>
              <a:t>Literature Search</a:t>
            </a:r>
            <a:br>
              <a:rPr lang="en-US" sz="4400" b="0" cap="small" dirty="0">
                <a:solidFill>
                  <a:srgbClr val="004990"/>
                </a:solidFill>
                <a:latin typeface="Calibri"/>
                <a:ea typeface="Calibri"/>
                <a:cs typeface="Calibri"/>
                <a:sym typeface="Calibri"/>
              </a:rPr>
            </a:br>
            <a:br>
              <a:rPr lang="en-US" cap="small" dirty="0">
                <a:solidFill>
                  <a:srgbClr val="004990"/>
                </a:solidFill>
                <a:latin typeface="Calibri"/>
                <a:ea typeface="Calibri"/>
                <a:cs typeface="Calibri"/>
                <a:sym typeface="Calibri"/>
              </a:rPr>
            </a:br>
            <a:r>
              <a:rPr lang="en-US" sz="2400" b="0" cap="small" dirty="0">
                <a:solidFill>
                  <a:srgbClr val="004990"/>
                </a:solidFill>
                <a:latin typeface="Calibri"/>
                <a:ea typeface="Calibri"/>
                <a:cs typeface="Calibri"/>
                <a:sym typeface="Calibri"/>
              </a:rPr>
              <a:t>October 2018 Supplemented with additional studies until September 2019; Updated in June 2020, April 2023, and august 2024</a:t>
            </a:r>
            <a:endParaRPr dirty="0">
              <a:solidFill>
                <a:srgbClr val="004990"/>
              </a:solidFill>
            </a:endParaRPr>
          </a:p>
        </p:txBody>
      </p:sp>
      <p:pic>
        <p:nvPicPr>
          <p:cNvPr id="3" name="Picture 2" descr="A diagram of a diagram&#10;&#10;AI-generated content may be incorrect.">
            <a:extLst>
              <a:ext uri="{FF2B5EF4-FFF2-40B4-BE49-F238E27FC236}">
                <a16:creationId xmlns:a16="http://schemas.microsoft.com/office/drawing/2014/main" id="{3ACDC459-B536-A162-5ABB-EED9CF9202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2263" y="766399"/>
            <a:ext cx="8362165" cy="532520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2968-39C0-4ECF-932B-B55619E5926F}"/>
              </a:ext>
            </a:extLst>
          </p:cNvPr>
          <p:cNvSpPr>
            <a:spLocks noGrp="1"/>
          </p:cNvSpPr>
          <p:nvPr>
            <p:ph type="ctrTitle"/>
          </p:nvPr>
        </p:nvSpPr>
        <p:spPr>
          <a:xfrm>
            <a:off x="304800" y="266207"/>
            <a:ext cx="11090676" cy="701731"/>
          </a:xfrm>
        </p:spPr>
        <p:txBody>
          <a:bodyPr/>
          <a:lstStyle/>
          <a:p>
            <a:r>
              <a:rPr lang="en-GB" sz="4400" b="0" cap="small" dirty="0">
                <a:solidFill>
                  <a:srgbClr val="004990"/>
                </a:solidFill>
                <a:latin typeface="Calibri"/>
                <a:ea typeface="+mn-ea"/>
                <a:cs typeface="+mn-cs"/>
              </a:rPr>
              <a:t>Evidence Synthesis </a:t>
            </a:r>
            <a:endParaRPr lang="en-US" dirty="0"/>
          </a:p>
        </p:txBody>
      </p:sp>
      <p:sp>
        <p:nvSpPr>
          <p:cNvPr id="4" name="Subtitle 2">
            <a:extLst>
              <a:ext uri="{FF2B5EF4-FFF2-40B4-BE49-F238E27FC236}">
                <a16:creationId xmlns:a16="http://schemas.microsoft.com/office/drawing/2014/main" id="{8D59250A-EACA-4322-981E-B73EFB15B790}"/>
              </a:ext>
            </a:extLst>
          </p:cNvPr>
          <p:cNvSpPr>
            <a:spLocks noGrp="1"/>
          </p:cNvSpPr>
          <p:nvPr>
            <p:ph type="subTitle" idx="1"/>
          </p:nvPr>
        </p:nvSpPr>
        <p:spPr>
          <a:xfrm>
            <a:off x="266701" y="963323"/>
            <a:ext cx="11751128" cy="5017237"/>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r>
              <a:rPr lang="en-GB" sz="2200" dirty="0">
                <a:solidFill>
                  <a:srgbClr val="004990"/>
                </a:solidFill>
                <a:latin typeface="Calibri" panose="020F0502020204030204" pitchFamily="34" charset="0"/>
              </a:rPr>
              <a:t>Standard Cochrane methods – Two independent reviewers </a:t>
            </a:r>
          </a:p>
          <a:p>
            <a:pPr marL="800100" lvl="1" indent="-342900">
              <a:lnSpc>
                <a:spcPct val="100000"/>
              </a:lnSpc>
              <a:spcBef>
                <a:spcPts val="0"/>
              </a:spcBef>
            </a:pPr>
            <a:r>
              <a:rPr lang="en-GB" sz="2200" dirty="0">
                <a:solidFill>
                  <a:srgbClr val="004990"/>
                </a:solidFill>
                <a:latin typeface="Calibri" panose="020F0502020204030204" pitchFamily="34" charset="0"/>
              </a:rPr>
              <a:t>Data abstraction</a:t>
            </a:r>
          </a:p>
          <a:p>
            <a:pPr marL="800100" lvl="1" indent="-342900">
              <a:lnSpc>
                <a:spcPct val="100000"/>
              </a:lnSpc>
              <a:spcBef>
                <a:spcPts val="0"/>
              </a:spcBef>
            </a:pPr>
            <a:r>
              <a:rPr lang="en-GB" sz="2200" dirty="0">
                <a:solidFill>
                  <a:srgbClr val="004990"/>
                </a:solidFill>
                <a:latin typeface="Calibri" panose="020F0502020204030204" pitchFamily="34" charset="0"/>
              </a:rPr>
              <a:t>Critical appraisal – using validated tools </a:t>
            </a:r>
          </a:p>
          <a:p>
            <a:pPr marL="457200" lvl="1" indent="0">
              <a:lnSpc>
                <a:spcPct val="100000"/>
              </a:lnSpc>
              <a:spcBef>
                <a:spcPts val="0"/>
              </a:spcBef>
              <a:buNone/>
            </a:pPr>
            <a:endParaRPr lang="en-GB" sz="2200" dirty="0">
              <a:solidFill>
                <a:srgbClr val="004990"/>
              </a:solidFill>
              <a:latin typeface="Calibri" panose="020F0502020204030204" pitchFamily="34" charset="0"/>
            </a:endParaRPr>
          </a:p>
          <a:p>
            <a:pPr marL="457200" lvl="1" indent="0">
              <a:lnSpc>
                <a:spcPct val="100000"/>
              </a:lnSpc>
              <a:spcBef>
                <a:spcPts val="0"/>
              </a:spcBef>
              <a:buNone/>
            </a:pPr>
            <a:endParaRPr lang="en-GB" sz="2200" dirty="0">
              <a:solidFill>
                <a:srgbClr val="004990"/>
              </a:solidFill>
              <a:latin typeface="Calibri" panose="020F0502020204030204" pitchFamily="34" charset="0"/>
            </a:endParaRPr>
          </a:p>
          <a:p>
            <a:pPr marL="342900" lvl="0" indent="-342900">
              <a:lnSpc>
                <a:spcPct val="100000"/>
              </a:lnSpc>
              <a:spcBef>
                <a:spcPts val="0"/>
              </a:spcBef>
            </a:pPr>
            <a:r>
              <a:rPr lang="en-GB" sz="2200" dirty="0">
                <a:solidFill>
                  <a:srgbClr val="004990"/>
                </a:solidFill>
                <a:latin typeface="Calibri" panose="020F0502020204030204" pitchFamily="34" charset="0"/>
              </a:rPr>
              <a:t>Data-analysis </a:t>
            </a:r>
          </a:p>
          <a:p>
            <a:pPr marL="800100" lvl="1" indent="-342900">
              <a:lnSpc>
                <a:spcPct val="100000"/>
              </a:lnSpc>
              <a:spcBef>
                <a:spcPts val="0"/>
              </a:spcBef>
            </a:pPr>
            <a:r>
              <a:rPr lang="en-GB" sz="2200" dirty="0">
                <a:solidFill>
                  <a:srgbClr val="004990"/>
                </a:solidFill>
                <a:latin typeface="Calibri" panose="020F0502020204030204" pitchFamily="34" charset="0"/>
                <a:cs typeface="Calibri"/>
              </a:rPr>
              <a:t>Random effects meta-analysis and generic inverse variance</a:t>
            </a:r>
          </a:p>
          <a:p>
            <a:pPr marL="1257300" lvl="2" indent="-342900">
              <a:lnSpc>
                <a:spcPct val="100000"/>
              </a:lnSpc>
              <a:spcBef>
                <a:spcPts val="0"/>
              </a:spcBef>
            </a:pPr>
            <a:r>
              <a:rPr lang="en-GB" sz="2200" dirty="0">
                <a:solidFill>
                  <a:srgbClr val="004990"/>
                </a:solidFill>
                <a:latin typeface="Calibri" panose="020F0502020204030204" pitchFamily="34" charset="0"/>
                <a:cs typeface="Calibri"/>
              </a:rPr>
              <a:t>Relative risk for dichotomous outcomes</a:t>
            </a:r>
          </a:p>
          <a:p>
            <a:pPr marL="1257300" lvl="2" indent="-342900">
              <a:lnSpc>
                <a:spcPct val="100000"/>
              </a:lnSpc>
              <a:spcBef>
                <a:spcPts val="0"/>
              </a:spcBef>
            </a:pPr>
            <a:r>
              <a:rPr lang="en-GB" sz="2200" dirty="0">
                <a:solidFill>
                  <a:srgbClr val="004990"/>
                </a:solidFill>
                <a:latin typeface="Calibri" panose="020F0502020204030204" pitchFamily="34" charset="0"/>
                <a:cs typeface="Calibri"/>
              </a:rPr>
              <a:t>Mean difference for continuous outcomes</a:t>
            </a:r>
          </a:p>
          <a:p>
            <a:pPr marL="800100" lvl="1" indent="-342900">
              <a:lnSpc>
                <a:spcPct val="100000"/>
              </a:lnSpc>
              <a:spcBef>
                <a:spcPts val="0"/>
              </a:spcBef>
            </a:pPr>
            <a:r>
              <a:rPr lang="en-GB" sz="2200" dirty="0">
                <a:solidFill>
                  <a:srgbClr val="004990"/>
                </a:solidFill>
                <a:latin typeface="Calibri" panose="020F0502020204030204" pitchFamily="34" charset="0"/>
                <a:cs typeface="Calibri"/>
              </a:rPr>
              <a:t>Heterogeneity assessed using the I</a:t>
            </a:r>
            <a:r>
              <a:rPr lang="en-GB" sz="2200" baseline="30000" dirty="0">
                <a:solidFill>
                  <a:srgbClr val="004990"/>
                </a:solidFill>
                <a:latin typeface="Calibri" panose="020F0502020204030204" pitchFamily="34" charset="0"/>
                <a:cs typeface="Calibri"/>
              </a:rPr>
              <a:t>2</a:t>
            </a:r>
            <a:r>
              <a:rPr lang="en-GB" sz="2200" dirty="0">
                <a:solidFill>
                  <a:srgbClr val="004990"/>
                </a:solidFill>
                <a:latin typeface="Calibri" panose="020F0502020204030204" pitchFamily="34" charset="0"/>
                <a:cs typeface="Calibri"/>
              </a:rPr>
              <a:t> statistic </a:t>
            </a:r>
          </a:p>
          <a:p>
            <a:pPr marL="457200" lvl="1" indent="0">
              <a:lnSpc>
                <a:spcPct val="100000"/>
              </a:lnSpc>
              <a:spcBef>
                <a:spcPts val="0"/>
              </a:spcBef>
              <a:buNone/>
            </a:pPr>
            <a:endParaRPr lang="en-GB" sz="2200" dirty="0">
              <a:solidFill>
                <a:srgbClr val="004990"/>
              </a:solidFill>
              <a:latin typeface="Calibri" panose="020F0502020204030204" pitchFamily="34" charset="0"/>
            </a:endParaRPr>
          </a:p>
          <a:p>
            <a:pPr marL="342900" lvl="0" indent="-342900">
              <a:lnSpc>
                <a:spcPct val="100000"/>
              </a:lnSpc>
              <a:spcBef>
                <a:spcPts val="0"/>
              </a:spcBef>
            </a:pPr>
            <a:endParaRPr lang="en-GB" sz="2200" dirty="0">
              <a:solidFill>
                <a:srgbClr val="004990"/>
              </a:solidFill>
              <a:latin typeface="Calibri" panose="020F0502020204030204" pitchFamily="34" charset="0"/>
            </a:endParaRPr>
          </a:p>
          <a:p>
            <a:pPr marL="342900" lvl="0" indent="-342900">
              <a:lnSpc>
                <a:spcPct val="100000"/>
              </a:lnSpc>
              <a:spcBef>
                <a:spcPts val="0"/>
              </a:spcBef>
            </a:pPr>
            <a:endParaRPr lang="en-GB" sz="2200" dirty="0">
              <a:solidFill>
                <a:srgbClr val="004990"/>
              </a:solidFill>
              <a:latin typeface="Calibri" panose="020F0502020204030204" pitchFamily="34" charset="0"/>
            </a:endParaRPr>
          </a:p>
        </p:txBody>
      </p:sp>
      <p:pic>
        <p:nvPicPr>
          <p:cNvPr id="5" name="Picture 3" descr="\\localhost\c$\temp\LOCAL FOLDER – NOT BACKED UP\60017891\Downloads\image3.gif">
            <a:extLst>
              <a:ext uri="{FF2B5EF4-FFF2-40B4-BE49-F238E27FC236}">
                <a16:creationId xmlns:a16="http://schemas.microsoft.com/office/drawing/2014/main" id="{84B081B8-955C-4783-B258-98D5BCC123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3106" y="1122753"/>
            <a:ext cx="4695720" cy="18428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CD41EFF-1ECD-42CB-B011-0B5134BAAC57}"/>
              </a:ext>
            </a:extLst>
          </p:cNvPr>
          <p:cNvSpPr txBox="1"/>
          <p:nvPr/>
        </p:nvSpPr>
        <p:spPr>
          <a:xfrm>
            <a:off x="8145157" y="812726"/>
            <a:ext cx="3291618" cy="338554"/>
          </a:xfrm>
          <a:prstGeom prst="rect">
            <a:avLst/>
          </a:prstGeom>
          <a:noFill/>
        </p:spPr>
        <p:txBody>
          <a:bodyPr wrap="square" rtlCol="0">
            <a:spAutoFit/>
          </a:bodyPr>
          <a:lstStyle/>
          <a:p>
            <a:pPr algn="ctr"/>
            <a:r>
              <a:rPr lang="en-AU" sz="1600" b="1" dirty="0">
                <a:solidFill>
                  <a:srgbClr val="004990"/>
                </a:solidFill>
                <a:latin typeface="Calibri" panose="020F0502020204030204" pitchFamily="34" charset="0"/>
              </a:rPr>
              <a:t>Risk of bias graph example</a:t>
            </a:r>
          </a:p>
        </p:txBody>
      </p:sp>
      <p:sp>
        <p:nvSpPr>
          <p:cNvPr id="7" name="TextBox 6">
            <a:extLst>
              <a:ext uri="{FF2B5EF4-FFF2-40B4-BE49-F238E27FC236}">
                <a16:creationId xmlns:a16="http://schemas.microsoft.com/office/drawing/2014/main" id="{8E968014-47EA-4E89-B275-C346B01EE6D1}"/>
              </a:ext>
            </a:extLst>
          </p:cNvPr>
          <p:cNvSpPr txBox="1"/>
          <p:nvPr/>
        </p:nvSpPr>
        <p:spPr>
          <a:xfrm>
            <a:off x="6986988" y="3116223"/>
            <a:ext cx="5817703" cy="338554"/>
          </a:xfrm>
          <a:prstGeom prst="rect">
            <a:avLst/>
          </a:prstGeom>
          <a:noFill/>
        </p:spPr>
        <p:txBody>
          <a:bodyPr wrap="square" rtlCol="0">
            <a:spAutoFit/>
          </a:bodyPr>
          <a:lstStyle/>
          <a:p>
            <a:pPr algn="ctr"/>
            <a:r>
              <a:rPr lang="en-AU" sz="1600" b="1" dirty="0">
                <a:solidFill>
                  <a:srgbClr val="004990"/>
                </a:solidFill>
                <a:latin typeface="Calibri" panose="020F0502020204030204" pitchFamily="34" charset="0"/>
              </a:rPr>
              <a:t>Forest plot example</a:t>
            </a:r>
          </a:p>
        </p:txBody>
      </p:sp>
      <p:pic>
        <p:nvPicPr>
          <p:cNvPr id="9" name="Picture 8">
            <a:extLst>
              <a:ext uri="{FF2B5EF4-FFF2-40B4-BE49-F238E27FC236}">
                <a16:creationId xmlns:a16="http://schemas.microsoft.com/office/drawing/2014/main" id="{F5D8AFA9-AAA6-A8CB-9E01-C05A8004DD77}"/>
              </a:ext>
            </a:extLst>
          </p:cNvPr>
          <p:cNvPicPr>
            <a:picLocks noChangeAspect="1"/>
          </p:cNvPicPr>
          <p:nvPr/>
        </p:nvPicPr>
        <p:blipFill>
          <a:blip r:embed="rId3"/>
          <a:stretch>
            <a:fillRect/>
          </a:stretch>
        </p:blipFill>
        <p:spPr>
          <a:xfrm>
            <a:off x="6598708" y="3429000"/>
            <a:ext cx="5593292" cy="3405889"/>
          </a:xfrm>
          <a:prstGeom prst="rect">
            <a:avLst/>
          </a:prstGeom>
        </p:spPr>
      </p:pic>
    </p:spTree>
    <p:extLst>
      <p:ext uri="{BB962C8B-B14F-4D97-AF65-F5344CB8AC3E}">
        <p14:creationId xmlns:p14="http://schemas.microsoft.com/office/powerpoint/2010/main" val="7083605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687924-4BDC-427E-B3C8-D817EBDD190E}"/>
              </a:ext>
            </a:extLst>
          </p:cNvPr>
          <p:cNvSpPr>
            <a:spLocks noGrp="1"/>
          </p:cNvSpPr>
          <p:nvPr>
            <p:ph type="ctrTitle"/>
          </p:nvPr>
        </p:nvSpPr>
        <p:spPr>
          <a:xfrm>
            <a:off x="304800" y="258507"/>
            <a:ext cx="11090676" cy="701731"/>
          </a:xfrm>
          <a:prstGeom prst="rect">
            <a:avLst/>
          </a:prstGeom>
          <a:noFill/>
        </p:spPr>
        <p:txBody>
          <a:bodyPr wrap="square" anchor="b">
            <a:spAutoFit/>
          </a:bodyPr>
          <a:lstStyle/>
          <a:p>
            <a:pPr>
              <a:spcBef>
                <a:spcPts val="0"/>
              </a:spcBef>
            </a:pPr>
            <a:r>
              <a:rPr lang="en-GB" sz="4400" b="0" cap="small" dirty="0">
                <a:solidFill>
                  <a:srgbClr val="004990"/>
                </a:solidFill>
                <a:latin typeface="Calibri"/>
                <a:ea typeface="+mn-ea"/>
                <a:cs typeface="+mn-cs"/>
              </a:rPr>
              <a:t>Grading Recommendations</a:t>
            </a:r>
          </a:p>
        </p:txBody>
      </p:sp>
      <p:sp>
        <p:nvSpPr>
          <p:cNvPr id="5" name="Subtitle 2">
            <a:extLst>
              <a:ext uri="{FF2B5EF4-FFF2-40B4-BE49-F238E27FC236}">
                <a16:creationId xmlns:a16="http://schemas.microsoft.com/office/drawing/2014/main" id="{0EB36D67-767F-4C17-BEDB-5B2BC7C0D9EB}"/>
              </a:ext>
            </a:extLst>
          </p:cNvPr>
          <p:cNvSpPr>
            <a:spLocks noGrp="1"/>
          </p:cNvSpPr>
          <p:nvPr>
            <p:ph type="subTitle" idx="1"/>
          </p:nvPr>
        </p:nvSpPr>
        <p:spPr>
          <a:xfrm>
            <a:off x="304800" y="975403"/>
            <a:ext cx="10981267" cy="5017237"/>
          </a:xfrm>
          <a:prstGeom prst="rect">
            <a:avLst/>
          </a:prstGeom>
        </p:spPr>
        <p:txBody>
          <a:bodyPr/>
          <a:lstStyle>
            <a:lvl1pPr>
              <a:defRPr lang="en-GB" sz="2400" dirty="0">
                <a:solidFill>
                  <a:schemeClr val="tx2"/>
                </a:solidFill>
                <a:latin typeface="Calibri"/>
                <a:cs typeface="Calibri"/>
              </a:defRPr>
            </a:lvl1pPr>
          </a:lstStyle>
          <a:p>
            <a:pPr marL="365125" lvl="1" indent="-352425">
              <a:lnSpc>
                <a:spcPct val="100000"/>
              </a:lnSpc>
              <a:spcBef>
                <a:spcPts val="0"/>
              </a:spcBef>
            </a:pPr>
            <a:r>
              <a:rPr lang="en-GB" sz="2800" dirty="0">
                <a:solidFill>
                  <a:srgbClr val="004990"/>
                </a:solidFill>
                <a:latin typeface="Calibri" panose="020F0502020204030204" pitchFamily="34" charset="0"/>
                <a:cs typeface="Calibri"/>
              </a:rPr>
              <a:t>GRADE methodology</a:t>
            </a:r>
          </a:p>
          <a:p>
            <a:pPr marL="800100" lvl="1" indent="-342900">
              <a:lnSpc>
                <a:spcPct val="100000"/>
              </a:lnSpc>
              <a:spcBef>
                <a:spcPts val="0"/>
              </a:spcBef>
            </a:pPr>
            <a:r>
              <a:rPr lang="en-GB" sz="2200" dirty="0">
                <a:solidFill>
                  <a:srgbClr val="004990"/>
                </a:solidFill>
                <a:latin typeface="Calibri" panose="020F0502020204030204" pitchFamily="34" charset="0"/>
              </a:rPr>
              <a:t>The certainty of the evidence – Level A, B, C, D</a:t>
            </a:r>
          </a:p>
          <a:p>
            <a:pPr marL="1257300" lvl="2" indent="-342900">
              <a:lnSpc>
                <a:spcPct val="100000"/>
              </a:lnSpc>
              <a:spcBef>
                <a:spcPts val="0"/>
              </a:spcBef>
            </a:pPr>
            <a:r>
              <a:rPr lang="en-GB" sz="2200" dirty="0">
                <a:solidFill>
                  <a:srgbClr val="004990"/>
                </a:solidFill>
                <a:latin typeface="Calibri" panose="020F0502020204030204" pitchFamily="34" charset="0"/>
                <a:cs typeface="Calibri"/>
              </a:rPr>
              <a:t>Study limitations</a:t>
            </a:r>
          </a:p>
          <a:p>
            <a:pPr marL="1257300" lvl="2" indent="-342900">
              <a:lnSpc>
                <a:spcPct val="100000"/>
              </a:lnSpc>
              <a:spcBef>
                <a:spcPts val="0"/>
              </a:spcBef>
            </a:pPr>
            <a:r>
              <a:rPr lang="en-GB" sz="2200" dirty="0">
                <a:solidFill>
                  <a:srgbClr val="004990"/>
                </a:solidFill>
                <a:latin typeface="Calibri" panose="020F0502020204030204" pitchFamily="34" charset="0"/>
                <a:cs typeface="Calibri"/>
              </a:rPr>
              <a:t>Inconsistency</a:t>
            </a:r>
          </a:p>
          <a:p>
            <a:pPr marL="1257300" lvl="2" indent="-342900">
              <a:lnSpc>
                <a:spcPct val="100000"/>
              </a:lnSpc>
              <a:spcBef>
                <a:spcPts val="0"/>
              </a:spcBef>
            </a:pPr>
            <a:r>
              <a:rPr lang="en-GB" sz="2200" dirty="0">
                <a:solidFill>
                  <a:srgbClr val="004990"/>
                </a:solidFill>
                <a:latin typeface="Calibri" panose="020F0502020204030204" pitchFamily="34" charset="0"/>
                <a:cs typeface="Calibri"/>
              </a:rPr>
              <a:t>Indirectness</a:t>
            </a:r>
          </a:p>
          <a:p>
            <a:pPr marL="1257300" lvl="2" indent="-342900">
              <a:lnSpc>
                <a:spcPct val="100000"/>
              </a:lnSpc>
              <a:spcBef>
                <a:spcPts val="0"/>
              </a:spcBef>
            </a:pPr>
            <a:r>
              <a:rPr lang="en-GB" sz="2200" dirty="0">
                <a:solidFill>
                  <a:srgbClr val="004990"/>
                </a:solidFill>
                <a:latin typeface="Calibri" panose="020F0502020204030204" pitchFamily="34" charset="0"/>
                <a:cs typeface="Calibri"/>
              </a:rPr>
              <a:t>Imprecision</a:t>
            </a:r>
          </a:p>
          <a:p>
            <a:pPr marL="1257300" lvl="2" indent="-342900">
              <a:lnSpc>
                <a:spcPct val="100000"/>
              </a:lnSpc>
              <a:spcBef>
                <a:spcPts val="0"/>
              </a:spcBef>
            </a:pPr>
            <a:r>
              <a:rPr lang="en-GB" sz="2200" dirty="0">
                <a:solidFill>
                  <a:srgbClr val="004990"/>
                </a:solidFill>
                <a:latin typeface="Calibri" panose="020F0502020204030204" pitchFamily="34" charset="0"/>
                <a:cs typeface="Calibri"/>
              </a:rPr>
              <a:t>Publication bias</a:t>
            </a:r>
          </a:p>
          <a:p>
            <a:pPr marL="342900" lvl="0" indent="-342900">
              <a:lnSpc>
                <a:spcPct val="100000"/>
              </a:lnSpc>
              <a:spcBef>
                <a:spcPts val="0"/>
              </a:spcBef>
            </a:pPr>
            <a:endParaRPr lang="en-GB" sz="1400" dirty="0">
              <a:solidFill>
                <a:srgbClr val="004990"/>
              </a:solidFill>
              <a:latin typeface="Calibri" panose="020F0502020204030204" pitchFamily="34" charset="0"/>
            </a:endParaRPr>
          </a:p>
          <a:p>
            <a:pPr marL="800100" lvl="1" indent="-342900">
              <a:lnSpc>
                <a:spcPct val="100000"/>
              </a:lnSpc>
              <a:spcBef>
                <a:spcPts val="0"/>
              </a:spcBef>
            </a:pPr>
            <a:r>
              <a:rPr lang="en-GB" sz="2200" dirty="0">
                <a:solidFill>
                  <a:srgbClr val="004990"/>
                </a:solidFill>
                <a:latin typeface="Calibri" panose="020F0502020204030204" pitchFamily="34" charset="0"/>
              </a:rPr>
              <a:t>Strength of the recommendation – Level 1, “We recommend” or Level 2, “We suggest”</a:t>
            </a:r>
          </a:p>
          <a:p>
            <a:pPr lvl="2">
              <a:lnSpc>
                <a:spcPct val="100000"/>
              </a:lnSpc>
              <a:spcBef>
                <a:spcPts val="0"/>
              </a:spcBef>
            </a:pPr>
            <a:r>
              <a:rPr lang="en-GB" sz="2200" dirty="0">
                <a:solidFill>
                  <a:srgbClr val="004990"/>
                </a:solidFill>
                <a:latin typeface="Calibri" panose="020F0502020204030204" pitchFamily="34" charset="0"/>
                <a:cs typeface="Calibri"/>
              </a:rPr>
              <a:t>Key Information</a:t>
            </a:r>
          </a:p>
          <a:p>
            <a:pPr marL="1714500" lvl="3" indent="-342900">
              <a:lnSpc>
                <a:spcPct val="100000"/>
              </a:lnSpc>
              <a:spcBef>
                <a:spcPts val="0"/>
              </a:spcBef>
            </a:pPr>
            <a:r>
              <a:rPr lang="en-GB" sz="2200" dirty="0">
                <a:solidFill>
                  <a:srgbClr val="004990"/>
                </a:solidFill>
                <a:latin typeface="Calibri" panose="020F0502020204030204" pitchFamily="34" charset="0"/>
                <a:cs typeface="Calibri"/>
              </a:rPr>
              <a:t>Balance of benefits and harms </a:t>
            </a:r>
          </a:p>
          <a:p>
            <a:pPr marL="1714500" lvl="3" indent="-342900">
              <a:lnSpc>
                <a:spcPct val="100000"/>
              </a:lnSpc>
              <a:spcBef>
                <a:spcPts val="0"/>
              </a:spcBef>
            </a:pPr>
            <a:r>
              <a:rPr lang="en-GB" sz="2200" dirty="0">
                <a:solidFill>
                  <a:srgbClr val="004990"/>
                </a:solidFill>
                <a:latin typeface="Calibri" panose="020F0502020204030204" pitchFamily="34" charset="0"/>
                <a:cs typeface="Calibri"/>
              </a:rPr>
              <a:t>Certainty of the evidence </a:t>
            </a:r>
          </a:p>
          <a:p>
            <a:pPr marL="1714500" lvl="3" indent="-342900">
              <a:lnSpc>
                <a:spcPct val="100000"/>
              </a:lnSpc>
              <a:spcBef>
                <a:spcPts val="0"/>
              </a:spcBef>
            </a:pPr>
            <a:r>
              <a:rPr lang="en-GB" sz="2200" dirty="0">
                <a:solidFill>
                  <a:srgbClr val="004990"/>
                </a:solidFill>
                <a:latin typeface="Calibri" panose="020F0502020204030204" pitchFamily="34" charset="0"/>
                <a:cs typeface="Calibri"/>
              </a:rPr>
              <a:t>Patient values and preferences</a:t>
            </a:r>
          </a:p>
          <a:p>
            <a:pPr marL="1714500" lvl="3" indent="-342900">
              <a:lnSpc>
                <a:spcPct val="100000"/>
              </a:lnSpc>
              <a:spcBef>
                <a:spcPts val="0"/>
              </a:spcBef>
            </a:pPr>
            <a:r>
              <a:rPr lang="en-GB" sz="2200" dirty="0">
                <a:solidFill>
                  <a:srgbClr val="004990"/>
                </a:solidFill>
                <a:latin typeface="Calibri" panose="020F0502020204030204" pitchFamily="34" charset="0"/>
                <a:cs typeface="Calibri"/>
              </a:rPr>
              <a:t>Resources and costs</a:t>
            </a:r>
          </a:p>
          <a:p>
            <a:pPr marL="1714500" lvl="3" indent="-342900">
              <a:lnSpc>
                <a:spcPct val="100000"/>
              </a:lnSpc>
              <a:spcBef>
                <a:spcPts val="0"/>
              </a:spcBef>
            </a:pPr>
            <a:r>
              <a:rPr lang="en-GB" sz="2200" dirty="0">
                <a:solidFill>
                  <a:srgbClr val="004990"/>
                </a:solidFill>
                <a:latin typeface="Calibri" panose="020F0502020204030204" pitchFamily="34" charset="0"/>
                <a:cs typeface="Calibri"/>
              </a:rPr>
              <a:t>Considerations for implementation</a:t>
            </a:r>
          </a:p>
          <a:p>
            <a:pPr marL="1257300" lvl="2" indent="-342900">
              <a:lnSpc>
                <a:spcPct val="100000"/>
              </a:lnSpc>
              <a:spcBef>
                <a:spcPts val="0"/>
              </a:spcBef>
            </a:pPr>
            <a:r>
              <a:rPr lang="en-GB" sz="2400" dirty="0">
                <a:solidFill>
                  <a:srgbClr val="004990"/>
                </a:solidFill>
                <a:latin typeface="Calibri" panose="020F0502020204030204" pitchFamily="34" charset="0"/>
                <a:cs typeface="Calibri"/>
              </a:rPr>
              <a:t>Rationale</a:t>
            </a:r>
          </a:p>
        </p:txBody>
      </p:sp>
      <p:pic>
        <p:nvPicPr>
          <p:cNvPr id="6" name="Picture 5">
            <a:extLst>
              <a:ext uri="{FF2B5EF4-FFF2-40B4-BE49-F238E27FC236}">
                <a16:creationId xmlns:a16="http://schemas.microsoft.com/office/drawing/2014/main" id="{0BEF3193-E2CA-4230-B19F-32E7D9DB8F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1519" y="881402"/>
            <a:ext cx="3027915" cy="1195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16159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2"/>
          <p:cNvSpPr txBox="1">
            <a:spLocks noGrp="1"/>
          </p:cNvSpPr>
          <p:nvPr>
            <p:ph type="ctrTitle"/>
          </p:nvPr>
        </p:nvSpPr>
        <p:spPr>
          <a:xfrm>
            <a:off x="304800" y="257294"/>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dirty="0">
                <a:solidFill>
                  <a:srgbClr val="004990"/>
                </a:solidFill>
                <a:latin typeface="Calibri"/>
                <a:ea typeface="Calibri"/>
                <a:cs typeface="Calibri"/>
                <a:sym typeface="Calibri"/>
              </a:rPr>
              <a:t>Guideline Format</a:t>
            </a:r>
            <a:endParaRPr sz="4400" b="0" cap="small" dirty="0">
              <a:solidFill>
                <a:srgbClr val="004990"/>
              </a:solidFill>
              <a:latin typeface="Calibri"/>
              <a:ea typeface="Calibri"/>
              <a:cs typeface="Calibri"/>
              <a:sym typeface="Calibri"/>
            </a:endParaRPr>
          </a:p>
        </p:txBody>
      </p:sp>
      <p:sp>
        <p:nvSpPr>
          <p:cNvPr id="2" name="TextBox 1">
            <a:extLst>
              <a:ext uri="{FF2B5EF4-FFF2-40B4-BE49-F238E27FC236}">
                <a16:creationId xmlns:a16="http://schemas.microsoft.com/office/drawing/2014/main" id="{8BA8D783-71D7-4471-828D-F0A2B11E727F}"/>
              </a:ext>
            </a:extLst>
          </p:cNvPr>
          <p:cNvSpPr txBox="1"/>
          <p:nvPr/>
        </p:nvSpPr>
        <p:spPr>
          <a:xfrm>
            <a:off x="304800" y="1076325"/>
            <a:ext cx="11382375" cy="4031873"/>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004990"/>
                </a:solidFill>
                <a:latin typeface="Calibri" panose="020F0502020204030204" pitchFamily="34" charset="0"/>
                <a:cs typeface="Calibri" panose="020F0502020204030204" pitchFamily="34" charset="0"/>
              </a:rPr>
              <a:t>KDIGO guidelines continue to use the Grading of Recommendations Assessment, Development, Evaluation (GRADE) methodology, but we have strengthened the link between the recommendation statements and underlying evidence base.</a:t>
            </a:r>
          </a:p>
          <a:p>
            <a:pPr marL="285750" indent="-285750">
              <a:buFont typeface="Arial" panose="020B0604020202020204" pitchFamily="34" charset="0"/>
              <a:buChar char="•"/>
            </a:pPr>
            <a:endParaRPr lang="en-US" sz="1000" dirty="0">
              <a:solidFill>
                <a:srgbClr val="00499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solidFill>
                  <a:srgbClr val="004990"/>
                </a:solidFill>
                <a:latin typeface="Calibri" panose="020F0502020204030204" pitchFamily="34" charset="0"/>
                <a:cs typeface="Calibri" panose="020F0502020204030204" pitchFamily="34" charset="0"/>
              </a:rPr>
              <a:t>Guidelines now include a mix of recommendations and “practice points” to help clinicians better evaluate and implement the guidance from the expert Work Group. </a:t>
            </a:r>
          </a:p>
          <a:p>
            <a:pPr marL="285750" indent="-285750">
              <a:buFont typeface="Arial" panose="020B0604020202020204" pitchFamily="34" charset="0"/>
              <a:buChar char="•"/>
            </a:pPr>
            <a:endParaRPr lang="en-US" sz="1000" dirty="0">
              <a:solidFill>
                <a:srgbClr val="00499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solidFill>
                  <a:srgbClr val="004990"/>
                </a:solidFill>
                <a:latin typeface="Calibri" panose="020F0502020204030204" pitchFamily="34" charset="0"/>
                <a:cs typeface="Calibri" panose="020F0502020204030204" pitchFamily="34" charset="0"/>
              </a:rPr>
              <a:t>All graded recommendations follow a consistent and structured format and are similar in style to previous KDIGO recommendations. </a:t>
            </a:r>
          </a:p>
          <a:p>
            <a:pPr marL="285750" indent="-285750">
              <a:buFont typeface="Arial" panose="020B0604020202020204" pitchFamily="34" charset="0"/>
              <a:buChar char="•"/>
            </a:pPr>
            <a:endParaRPr lang="en-US" sz="1000" dirty="0">
              <a:solidFill>
                <a:srgbClr val="00499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solidFill>
                  <a:srgbClr val="004990"/>
                </a:solidFill>
                <a:latin typeface="Calibri" panose="020F0502020204030204" pitchFamily="34" charset="0"/>
                <a:cs typeface="Calibri" panose="020F0502020204030204" pitchFamily="34" charset="0"/>
              </a:rPr>
              <a:t>Practice points may be formatted as text, a table, a figure, or an algorithm to make them easier to use in clinical practice.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1A9CD-F4E1-4943-B70F-246DA0F6C149}"/>
              </a:ext>
            </a:extLst>
          </p:cNvPr>
          <p:cNvSpPr>
            <a:spLocks noGrp="1"/>
          </p:cNvSpPr>
          <p:nvPr>
            <p:ph type="ctrTitle"/>
          </p:nvPr>
        </p:nvSpPr>
        <p:spPr>
          <a:xfrm>
            <a:off x="304800" y="377040"/>
            <a:ext cx="11090676" cy="701731"/>
          </a:xfrm>
        </p:spPr>
        <p:txBody>
          <a:bodyPr/>
          <a:lstStyle/>
          <a:p>
            <a:r>
              <a:rPr lang="en-US" dirty="0">
                <a:solidFill>
                  <a:srgbClr val="004990"/>
                </a:solidFill>
              </a:rPr>
              <a:t>Presenter Note</a:t>
            </a:r>
          </a:p>
        </p:txBody>
      </p:sp>
      <p:sp>
        <p:nvSpPr>
          <p:cNvPr id="3" name="Subtitle 2">
            <a:extLst>
              <a:ext uri="{FF2B5EF4-FFF2-40B4-BE49-F238E27FC236}">
                <a16:creationId xmlns:a16="http://schemas.microsoft.com/office/drawing/2014/main" id="{249704F7-190C-4AC4-AA5C-D7C9F00E71DF}"/>
              </a:ext>
            </a:extLst>
          </p:cNvPr>
          <p:cNvSpPr>
            <a:spLocks noGrp="1"/>
          </p:cNvSpPr>
          <p:nvPr>
            <p:ph type="subTitle" idx="1"/>
          </p:nvPr>
        </p:nvSpPr>
        <p:spPr/>
        <p:txBody>
          <a:bodyPr/>
          <a:lstStyle/>
          <a:p>
            <a:r>
              <a:rPr lang="en-US" sz="2800" dirty="0"/>
              <a:t>This slide deck is a comprehensive document covering all diseases presented in the KDIGO 2025 Clinical Practice Guideline for the Management of Nephrotic Syndrome in Children </a:t>
            </a:r>
          </a:p>
          <a:p>
            <a:endParaRPr lang="en-US" sz="2800" dirty="0"/>
          </a:p>
          <a:p>
            <a:r>
              <a:rPr lang="en-US" sz="2800" dirty="0"/>
              <a:t>Customization of this deck for your use is encouraged.</a:t>
            </a:r>
          </a:p>
          <a:p>
            <a:endParaRPr lang="en-US" sz="2800" dirty="0"/>
          </a:p>
          <a:p>
            <a:r>
              <a:rPr lang="en-US" sz="2800" dirty="0"/>
              <a:t>However, the guideline statements are presented verbatim from the final publication and any edits to these statements is strongly discouraged.</a:t>
            </a:r>
          </a:p>
        </p:txBody>
      </p:sp>
    </p:spTree>
    <p:extLst>
      <p:ext uri="{BB962C8B-B14F-4D97-AF65-F5344CB8AC3E}">
        <p14:creationId xmlns:p14="http://schemas.microsoft.com/office/powerpoint/2010/main" val="11236622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40"/>
          <p:cNvSpPr txBox="1">
            <a:spLocks noGrp="1"/>
          </p:cNvSpPr>
          <p:nvPr>
            <p:ph type="ctrTitle"/>
          </p:nvPr>
        </p:nvSpPr>
        <p:spPr>
          <a:xfrm>
            <a:off x="1495814" y="4002947"/>
            <a:ext cx="9200371" cy="1546400"/>
          </a:xfrm>
          <a:prstGeom prst="rect">
            <a:avLst/>
          </a:prstGeom>
          <a:noFill/>
          <a:ln>
            <a:noFill/>
          </a:ln>
        </p:spPr>
        <p:txBody>
          <a:bodyPr spcFirstLastPara="1" wrap="square" lIns="121900" tIns="121900" rIns="121900" bIns="121900" anchor="b" anchorCtr="0">
            <a:noAutofit/>
          </a:bodyPr>
          <a:lstStyle/>
          <a:p>
            <a:pPr lvl="0" algn="ctr"/>
            <a:r>
              <a:rPr lang="en-US" sz="5400" b="1" dirty="0">
                <a:latin typeface="+mj-lt"/>
              </a:rPr>
              <a:t>Guideline Statements and Rationale</a:t>
            </a:r>
            <a:endParaRPr sz="3600" i="1" dirty="0">
              <a:latin typeface="+mj-lt"/>
              <a:ea typeface="Arial"/>
              <a:cs typeface="Arial"/>
              <a:sym typeface="Arial"/>
            </a:endParaRPr>
          </a:p>
        </p:txBody>
      </p:sp>
      <p:pic>
        <p:nvPicPr>
          <p:cNvPr id="735" name="Google Shape;735;p40" descr="KDIGO Logo - transparent.png"/>
          <p:cNvPicPr preferRelativeResize="0"/>
          <p:nvPr/>
        </p:nvPicPr>
        <p:blipFill rotWithShape="1">
          <a:blip r:embed="rId3">
            <a:alphaModFix/>
          </a:blip>
          <a:srcRect/>
          <a:stretch/>
        </p:blipFill>
        <p:spPr>
          <a:xfrm>
            <a:off x="8990653" y="372380"/>
            <a:ext cx="2409140" cy="2167329"/>
          </a:xfrm>
          <a:prstGeom prst="rect">
            <a:avLst/>
          </a:prstGeom>
          <a:noFill/>
          <a:ln>
            <a:noFill/>
          </a:ln>
        </p:spPr>
      </p:pic>
    </p:spTree>
    <p:extLst>
      <p:ext uri="{BB962C8B-B14F-4D97-AF65-F5344CB8AC3E}">
        <p14:creationId xmlns:p14="http://schemas.microsoft.com/office/powerpoint/2010/main" val="386037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Nephrotic Syndrome in Children - Diagnosis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5303520"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1.1.1: The clinical characteristics of and definitions for nephrotic syndrome in children are outlined in Figure 1.</a:t>
            </a:r>
          </a:p>
        </p:txBody>
      </p:sp>
      <p:pic>
        <p:nvPicPr>
          <p:cNvPr id="6" name="Picture 5" descr="A screenshot of a computer&#10;&#10;AI-generated content may be incorrect.">
            <a:extLst>
              <a:ext uri="{FF2B5EF4-FFF2-40B4-BE49-F238E27FC236}">
                <a16:creationId xmlns:a16="http://schemas.microsoft.com/office/drawing/2014/main" id="{1FD90B8D-F531-8C61-DE38-B67DF3E8323D}"/>
              </a:ext>
            </a:extLst>
          </p:cNvPr>
          <p:cNvPicPr>
            <a:picLocks noChangeAspect="1"/>
          </p:cNvPicPr>
          <p:nvPr/>
        </p:nvPicPr>
        <p:blipFill>
          <a:blip r:embed="rId3" cstate="print">
            <a:extLst>
              <a:ext uri="{28A0092B-C50C-407E-A947-70E740481C1C}">
                <a14:useLocalDpi xmlns:a14="http://schemas.microsoft.com/office/drawing/2010/main" val="0"/>
              </a:ext>
            </a:extLst>
          </a:blip>
          <a:srcRect t="40268"/>
          <a:stretch/>
        </p:blipFill>
        <p:spPr>
          <a:xfrm>
            <a:off x="5736185" y="1417446"/>
            <a:ext cx="6376704" cy="5369433"/>
          </a:xfrm>
          <a:prstGeom prst="rect">
            <a:avLst/>
          </a:prstGeom>
        </p:spPr>
      </p:pic>
      <p:pic>
        <p:nvPicPr>
          <p:cNvPr id="7" name="Picture 6" descr="A screenshot of a computer&#10;&#10;AI-generated content may be incorrect.">
            <a:extLst>
              <a:ext uri="{FF2B5EF4-FFF2-40B4-BE49-F238E27FC236}">
                <a16:creationId xmlns:a16="http://schemas.microsoft.com/office/drawing/2014/main" id="{8786654D-8256-BAA4-89A8-7CCE2B0A92A4}"/>
              </a:ext>
            </a:extLst>
          </p:cNvPr>
          <p:cNvPicPr>
            <a:picLocks noChangeAspect="1"/>
          </p:cNvPicPr>
          <p:nvPr/>
        </p:nvPicPr>
        <p:blipFill>
          <a:blip r:embed="rId4" cstate="print">
            <a:extLst>
              <a:ext uri="{28A0092B-C50C-407E-A947-70E740481C1C}">
                <a14:useLocalDpi xmlns:a14="http://schemas.microsoft.com/office/drawing/2010/main" val="0"/>
              </a:ext>
            </a:extLst>
          </a:blip>
          <a:srcRect b="59795"/>
          <a:stretch/>
        </p:blipFill>
        <p:spPr>
          <a:xfrm>
            <a:off x="91167" y="2520588"/>
            <a:ext cx="5645018" cy="3199381"/>
          </a:xfrm>
          <a:prstGeom prst="rect">
            <a:avLst/>
          </a:prstGeom>
        </p:spPr>
      </p:pic>
    </p:spTree>
    <p:extLst>
      <p:ext uri="{BB962C8B-B14F-4D97-AF65-F5344CB8AC3E}">
        <p14:creationId xmlns:p14="http://schemas.microsoft.com/office/powerpoint/2010/main" val="34691091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Nephrotic Syndrome in Children - Prognosis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1.2.1: The prognosis for children with nephrotic syndrome is best predicted by the patient’s response to the initial treatment and frequency of relapse</a:t>
            </a:r>
          </a:p>
          <a:p>
            <a:pPr marL="0" lvl="0" indent="0">
              <a:lnSpc>
                <a:spcPct val="100000"/>
              </a:lnSpc>
              <a:spcBef>
                <a:spcPts val="0"/>
              </a:spcBef>
              <a:buNone/>
            </a:pPr>
            <a:r>
              <a:rPr lang="en-US" dirty="0">
                <a:latin typeface="Calibri"/>
                <a:cs typeface="Calibri"/>
              </a:rPr>
              <a:t>during the first year after treatment. Therefore, a kidney biopsy is not usually needed at the initial presentation and is instead reserved for children with resistance to therapy</a:t>
            </a:r>
          </a:p>
          <a:p>
            <a:pPr marL="0" lvl="0" indent="0">
              <a:lnSpc>
                <a:spcPct val="100000"/>
              </a:lnSpc>
              <a:spcBef>
                <a:spcPts val="0"/>
              </a:spcBef>
              <a:buNone/>
            </a:pPr>
            <a:r>
              <a:rPr lang="en-US" dirty="0">
                <a:latin typeface="Calibri"/>
                <a:cs typeface="Calibri"/>
              </a:rPr>
              <a:t>or an atypical clinical course.</a:t>
            </a:r>
            <a:endParaRPr lang="en-GB" dirty="0">
              <a:latin typeface="Calibri"/>
              <a:cs typeface="Calibri"/>
            </a:endParaRPr>
          </a:p>
        </p:txBody>
      </p:sp>
    </p:spTree>
    <p:extLst>
      <p:ext uri="{BB962C8B-B14F-4D97-AF65-F5344CB8AC3E}">
        <p14:creationId xmlns:p14="http://schemas.microsoft.com/office/powerpoint/2010/main" val="32670829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Nephrotic Syndrome in Children - Treatment</a:t>
            </a:r>
            <a:endParaRPr lang="en-GB" sz="4400" b="0" cap="small" dirty="0">
              <a:solidFill>
                <a:srgbClr val="2C62A9"/>
              </a:solidFill>
              <a:latin typeface="Calibri"/>
              <a:ea typeface="+mn-ea"/>
              <a:cs typeface="+mn-cs"/>
            </a:endParaRPr>
          </a:p>
        </p:txBody>
      </p:sp>
      <p:pic>
        <p:nvPicPr>
          <p:cNvPr id="4" name="Picture 3" descr="A diagram of a patient's life&#10;&#10;AI-generated content may be incorrect.">
            <a:extLst>
              <a:ext uri="{FF2B5EF4-FFF2-40B4-BE49-F238E27FC236}">
                <a16:creationId xmlns:a16="http://schemas.microsoft.com/office/drawing/2014/main" id="{F9BAD427-C786-D3D5-3696-C967BA3ED6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9878" y="977180"/>
            <a:ext cx="5852243" cy="5675378"/>
          </a:xfrm>
          <a:prstGeom prst="rect">
            <a:avLst/>
          </a:prstGeom>
        </p:spPr>
      </p:pic>
    </p:spTree>
    <p:extLst>
      <p:ext uri="{BB962C8B-B14F-4D97-AF65-F5344CB8AC3E}">
        <p14:creationId xmlns:p14="http://schemas.microsoft.com/office/powerpoint/2010/main" val="38454439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582400"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Nephrotic Syndrome in Children – Initial Treatment</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b="1" dirty="0">
                <a:latin typeface="Calibri"/>
                <a:cs typeface="Calibri"/>
              </a:rPr>
              <a:t>Recommendation 1.3.1.1: We recommend that oral glucocorticoids be given for 8 weeks (4 weeks of daily glucocorticoids followed by 4 weeks of alternate-day glucocorticoids) or 12 weeks (6 weeks of daily glucocorticoids followed by 6 weeks of</a:t>
            </a:r>
          </a:p>
          <a:p>
            <a:pPr marL="0" lvl="0" indent="0">
              <a:lnSpc>
                <a:spcPct val="100000"/>
              </a:lnSpc>
              <a:spcBef>
                <a:spcPts val="0"/>
              </a:spcBef>
              <a:buNone/>
            </a:pPr>
            <a:r>
              <a:rPr lang="en-US" b="1" dirty="0">
                <a:latin typeface="Calibri"/>
                <a:cs typeface="Calibri"/>
              </a:rPr>
              <a:t>alternate-day glucocorticoids) (1B).</a:t>
            </a:r>
          </a:p>
          <a:p>
            <a:pPr marL="0" lvl="0" indent="0">
              <a:lnSpc>
                <a:spcPct val="100000"/>
              </a:lnSpc>
              <a:spcBef>
                <a:spcPts val="0"/>
              </a:spcBef>
              <a:buNone/>
            </a:pPr>
            <a:endParaRPr lang="en-US" b="1" dirty="0"/>
          </a:p>
          <a:p>
            <a:pPr marL="0" lvl="0" indent="0">
              <a:lnSpc>
                <a:spcPct val="100000"/>
              </a:lnSpc>
              <a:spcBef>
                <a:spcPts val="0"/>
              </a:spcBef>
              <a:buNone/>
            </a:pPr>
            <a:r>
              <a:rPr lang="en-GB" dirty="0">
                <a:latin typeface="Calibri"/>
                <a:cs typeface="Calibri"/>
              </a:rPr>
              <a:t>Practice Point 1.3.1.1: The standard dosing regimen for the initial treatment of nephrotic syndrome is daily oral prednisone/prednisolone 60 mg/m</a:t>
            </a:r>
            <a:r>
              <a:rPr lang="en-GB" baseline="30000" dirty="0">
                <a:latin typeface="Calibri"/>
                <a:cs typeface="Calibri"/>
              </a:rPr>
              <a:t>2</a:t>
            </a:r>
            <a:r>
              <a:rPr lang="en-GB" dirty="0">
                <a:latin typeface="Calibri"/>
                <a:cs typeface="Calibri"/>
              </a:rPr>
              <a:t> per day or 2 mg/kg per day (maximum 60 mg/d) for 4 weeks followed by alternate-day prednisone/prednisolone 40 mg/m</a:t>
            </a:r>
            <a:r>
              <a:rPr lang="en-GB" baseline="30000" dirty="0">
                <a:latin typeface="Calibri"/>
                <a:cs typeface="Calibri"/>
              </a:rPr>
              <a:t>2</a:t>
            </a:r>
            <a:r>
              <a:rPr lang="en-GB" dirty="0">
                <a:latin typeface="Calibri"/>
                <a:cs typeface="Calibri"/>
              </a:rPr>
              <a:t> or 1.5 mg/kg (maximum 40 mg) for another 4 weeks or prednisone/prednisolone 60 mg/m</a:t>
            </a:r>
            <a:r>
              <a:rPr lang="en-GB" baseline="30000" dirty="0">
                <a:latin typeface="Calibri"/>
                <a:cs typeface="Calibri"/>
              </a:rPr>
              <a:t>2</a:t>
            </a:r>
            <a:r>
              <a:rPr lang="en-GB" dirty="0">
                <a:latin typeface="Calibri"/>
                <a:cs typeface="Calibri"/>
              </a:rPr>
              <a:t> per day or 2 mg/kg per day (maximum 60 mg/d) for 6 weeks followed by alternate-day prednisone/prednisolone 40 mg/m</a:t>
            </a:r>
            <a:r>
              <a:rPr lang="en-GB" baseline="30000" dirty="0">
                <a:latin typeface="Calibri"/>
                <a:cs typeface="Calibri"/>
              </a:rPr>
              <a:t>2</a:t>
            </a:r>
            <a:r>
              <a:rPr lang="en-GB" dirty="0">
                <a:latin typeface="Calibri"/>
                <a:cs typeface="Calibri"/>
              </a:rPr>
              <a:t> or 1.5 mg/kg (maximum 40 mg) for another 6 weeks.</a:t>
            </a:r>
          </a:p>
        </p:txBody>
      </p:sp>
    </p:spTree>
    <p:extLst>
      <p:ext uri="{BB962C8B-B14F-4D97-AF65-F5344CB8AC3E}">
        <p14:creationId xmlns:p14="http://schemas.microsoft.com/office/powerpoint/2010/main" val="24765125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49539"/>
            <a:ext cx="11582400" cy="1311128"/>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Nephrotic Syndrome in Children – Prevention of Relapses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799" y="1560667"/>
            <a:ext cx="11582399" cy="281254"/>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b="1" dirty="0">
                <a:latin typeface="Calibri"/>
                <a:cs typeface="Calibri"/>
              </a:rPr>
              <a:t>Recommendation 1.3.2.1: For children with frequently relapsing and steroid-dependent</a:t>
            </a:r>
          </a:p>
          <a:p>
            <a:pPr marL="0" lvl="0" indent="0">
              <a:lnSpc>
                <a:spcPct val="100000"/>
              </a:lnSpc>
              <a:spcBef>
                <a:spcPts val="0"/>
              </a:spcBef>
              <a:buNone/>
            </a:pPr>
            <a:r>
              <a:rPr lang="en-US" b="1" dirty="0">
                <a:latin typeface="Calibri"/>
                <a:cs typeface="Calibri"/>
              </a:rPr>
              <a:t>nephrotic syndrome, we recommend that daily glucocorticoids not be routinely given during episodes of upper respiratory tract and other infections to reduce the risk of relapse (1C).</a:t>
            </a:r>
          </a:p>
          <a:p>
            <a:pPr marL="0" lvl="0" indent="0">
              <a:lnSpc>
                <a:spcPct val="100000"/>
              </a:lnSpc>
              <a:spcBef>
                <a:spcPts val="0"/>
              </a:spcBef>
              <a:buNone/>
            </a:pPr>
            <a:endParaRPr lang="en-US" b="1" dirty="0"/>
          </a:p>
          <a:p>
            <a:pPr marL="0" lvl="0" indent="0">
              <a:lnSpc>
                <a:spcPct val="100000"/>
              </a:lnSpc>
              <a:spcBef>
                <a:spcPts val="0"/>
              </a:spcBef>
              <a:buNone/>
            </a:pPr>
            <a:r>
              <a:rPr lang="en-US" dirty="0">
                <a:latin typeface="Calibri"/>
                <a:cs typeface="Calibri"/>
              </a:rPr>
              <a:t>Practice Point 1.3.2.1: A short course (i.e., 3 extra doses) of low-dose (0.5 mg/kg per day), daily prednisone or prednisolone at the onset of an upper respiratory tract infection can be considered in children with frequently relapsing and steroid-dependent nephrotic syndrome who are already taking low-dose, alternate-day prednisolone and have a history of repeated infection-associated relapses or significant prednisone- or prednisolone-related morbidity.</a:t>
            </a:r>
            <a:endParaRPr lang="en-GB" dirty="0">
              <a:latin typeface="Calibri"/>
              <a:cs typeface="Calibri"/>
            </a:endParaRPr>
          </a:p>
        </p:txBody>
      </p:sp>
    </p:spTree>
    <p:extLst>
      <p:ext uri="{BB962C8B-B14F-4D97-AF65-F5344CB8AC3E}">
        <p14:creationId xmlns:p14="http://schemas.microsoft.com/office/powerpoint/2010/main" val="9253129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49D2F-E39C-ABC9-1460-9FCD3D2B03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76493B-783A-F893-2284-91A7D3A9197B}"/>
              </a:ext>
            </a:extLst>
          </p:cNvPr>
          <p:cNvSpPr>
            <a:spLocks noGrp="1"/>
          </p:cNvSpPr>
          <p:nvPr>
            <p:ph type="ctrTitle"/>
          </p:nvPr>
        </p:nvSpPr>
        <p:spPr>
          <a:xfrm>
            <a:off x="304800" y="249539"/>
            <a:ext cx="11582400" cy="1311128"/>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Nephrotic Syndrome in Children – Treatment and Prevention of Subsequent Relapses</a:t>
            </a:r>
            <a:endParaRPr lang="en-GB" sz="4400" b="0" cap="small" dirty="0">
              <a:solidFill>
                <a:srgbClr val="2C62A9"/>
              </a:solidFill>
              <a:latin typeface="Calibri"/>
              <a:ea typeface="+mn-ea"/>
              <a:cs typeface="+mn-cs"/>
            </a:endParaRPr>
          </a:p>
        </p:txBody>
      </p:sp>
      <p:sp>
        <p:nvSpPr>
          <p:cNvPr id="4" name="Subtitle 2">
            <a:extLst>
              <a:ext uri="{FF2B5EF4-FFF2-40B4-BE49-F238E27FC236}">
                <a16:creationId xmlns:a16="http://schemas.microsoft.com/office/drawing/2014/main" id="{7E67025B-88F2-4DA3-1EA5-2B86D65CFB9A}"/>
              </a:ext>
            </a:extLst>
          </p:cNvPr>
          <p:cNvSpPr>
            <a:spLocks noGrp="1"/>
          </p:cNvSpPr>
          <p:nvPr>
            <p:ph type="subTitle" idx="1"/>
          </p:nvPr>
        </p:nvSpPr>
        <p:spPr>
          <a:xfrm>
            <a:off x="304799" y="1560667"/>
            <a:ext cx="11582399" cy="281254"/>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1.3.3.1: The initial approach to relapse should include oral prednisone or prednisolone as a single daily dose of 60 mg/m</a:t>
            </a:r>
            <a:r>
              <a:rPr lang="en-US" baseline="30000" dirty="0">
                <a:latin typeface="Calibri"/>
                <a:cs typeface="Calibri"/>
              </a:rPr>
              <a:t>2</a:t>
            </a:r>
            <a:r>
              <a:rPr lang="en-US" dirty="0">
                <a:latin typeface="Calibri"/>
                <a:cs typeface="Calibri"/>
              </a:rPr>
              <a:t> per day or 2 mg/kg per day (maximum 60</a:t>
            </a:r>
          </a:p>
          <a:p>
            <a:pPr marL="0" lvl="0" indent="0">
              <a:lnSpc>
                <a:spcPct val="100000"/>
              </a:lnSpc>
              <a:spcBef>
                <a:spcPts val="0"/>
              </a:spcBef>
              <a:buNone/>
            </a:pPr>
            <a:r>
              <a:rPr lang="en-US" dirty="0">
                <a:latin typeface="Calibri"/>
                <a:cs typeface="Calibri"/>
              </a:rPr>
              <a:t>mg/d) until the child remits completely for ≥3 days.</a:t>
            </a:r>
          </a:p>
          <a:p>
            <a:pPr marL="0" lvl="0" indent="0">
              <a:lnSpc>
                <a:spcPct val="100000"/>
              </a:lnSpc>
              <a:spcBef>
                <a:spcPts val="0"/>
              </a:spcBef>
              <a:buNone/>
            </a:pPr>
            <a:endParaRPr lang="en-US" dirty="0"/>
          </a:p>
          <a:p>
            <a:pPr marL="0" lvl="0" indent="0">
              <a:lnSpc>
                <a:spcPct val="100000"/>
              </a:lnSpc>
              <a:spcBef>
                <a:spcPts val="0"/>
              </a:spcBef>
              <a:buNone/>
            </a:pPr>
            <a:r>
              <a:rPr lang="en-GB" dirty="0">
                <a:latin typeface="Calibri"/>
                <a:cs typeface="Calibri"/>
              </a:rPr>
              <a:t>Practice Point 1.3.3.2: After achieving complete remission in patients with steroid-sensitive nephrotic syndrome treated for relapse, reduce oral prednisone/prednisolone to 40 mg/m</a:t>
            </a:r>
            <a:r>
              <a:rPr lang="en-GB" baseline="30000" dirty="0">
                <a:latin typeface="Calibri"/>
                <a:cs typeface="Calibri"/>
              </a:rPr>
              <a:t>2 </a:t>
            </a:r>
            <a:r>
              <a:rPr lang="en-GB" dirty="0">
                <a:latin typeface="Calibri"/>
                <a:cs typeface="Calibri"/>
              </a:rPr>
              <a:t>or 1.5 mg/kg (maximum 40 mg) on alternate days for 4 weeks.</a:t>
            </a:r>
          </a:p>
          <a:p>
            <a:pPr marL="0" lvl="0" indent="0">
              <a:lnSpc>
                <a:spcPct val="100000"/>
              </a:lnSpc>
              <a:spcBef>
                <a:spcPts val="0"/>
              </a:spcBef>
              <a:buNone/>
            </a:pPr>
            <a:endParaRPr lang="en-GB" dirty="0"/>
          </a:p>
          <a:p>
            <a:pPr marL="0" lvl="0" indent="0">
              <a:lnSpc>
                <a:spcPct val="100000"/>
              </a:lnSpc>
              <a:spcBef>
                <a:spcPts val="0"/>
              </a:spcBef>
              <a:buNone/>
            </a:pPr>
            <a:r>
              <a:rPr lang="en-US" dirty="0">
                <a:latin typeface="Calibri"/>
                <a:cs typeface="Calibri"/>
              </a:rPr>
              <a:t>Practice Point 1.3.3.3: For children with frequently relapsing nephrotic syndrome or steroid-dependent nephrotic syndrome without glucocorticoid toxicity, the same glucocorticoid regimen may be employed in subsequent relapses, while a shorter taper and/or more robust steroid-sparing approaches should be considered in children with signs of </a:t>
            </a:r>
          </a:p>
          <a:p>
            <a:pPr marL="0" lvl="0" indent="0">
              <a:lnSpc>
                <a:spcPct val="100000"/>
              </a:lnSpc>
              <a:spcBef>
                <a:spcPts val="0"/>
              </a:spcBef>
              <a:buNone/>
            </a:pPr>
            <a:r>
              <a:rPr lang="en-US" dirty="0">
                <a:latin typeface="Calibri"/>
                <a:cs typeface="Calibri"/>
              </a:rPr>
              <a:t>glucocorticoid toxicity.</a:t>
            </a:r>
          </a:p>
        </p:txBody>
      </p:sp>
    </p:spTree>
    <p:extLst>
      <p:ext uri="{BB962C8B-B14F-4D97-AF65-F5344CB8AC3E}">
        <p14:creationId xmlns:p14="http://schemas.microsoft.com/office/powerpoint/2010/main" val="9900895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3554E-7176-AC8E-7605-5E06750EEC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412480-C316-4D67-721B-0FF4F8ADBEA4}"/>
              </a:ext>
            </a:extLst>
          </p:cNvPr>
          <p:cNvSpPr>
            <a:spLocks noGrp="1"/>
          </p:cNvSpPr>
          <p:nvPr>
            <p:ph type="ctrTitle"/>
          </p:nvPr>
        </p:nvSpPr>
        <p:spPr>
          <a:xfrm>
            <a:off x="304800" y="249539"/>
            <a:ext cx="11582400" cy="1311128"/>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Nephrotic Syndrome in Children – Treatment and Prevention of Subsequent Relapses</a:t>
            </a:r>
            <a:endParaRPr lang="en-GB" sz="4400" b="0" cap="small" dirty="0">
              <a:solidFill>
                <a:srgbClr val="2C62A9"/>
              </a:solidFill>
              <a:latin typeface="Calibri"/>
              <a:ea typeface="+mn-ea"/>
              <a:cs typeface="+mn-cs"/>
            </a:endParaRPr>
          </a:p>
        </p:txBody>
      </p:sp>
      <p:sp>
        <p:nvSpPr>
          <p:cNvPr id="4" name="Subtitle 2">
            <a:extLst>
              <a:ext uri="{FF2B5EF4-FFF2-40B4-BE49-F238E27FC236}">
                <a16:creationId xmlns:a16="http://schemas.microsoft.com/office/drawing/2014/main" id="{4F15DDEF-2FB4-D08C-B337-45CD49CA9000}"/>
              </a:ext>
            </a:extLst>
          </p:cNvPr>
          <p:cNvSpPr>
            <a:spLocks noGrp="1"/>
          </p:cNvSpPr>
          <p:nvPr>
            <p:ph type="subTitle" idx="1"/>
          </p:nvPr>
        </p:nvSpPr>
        <p:spPr>
          <a:xfrm>
            <a:off x="304799" y="1560667"/>
            <a:ext cx="11582399" cy="281254"/>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1.3.3.4: For children with frequently relapsing nephrotic syndrome without serious glucocorticoid-related adverse effects, low-dose, alternate-day oral prednisone/</a:t>
            </a:r>
          </a:p>
          <a:p>
            <a:pPr marL="0" lvl="0" indent="0">
              <a:lnSpc>
                <a:spcPct val="100000"/>
              </a:lnSpc>
              <a:spcBef>
                <a:spcPts val="0"/>
              </a:spcBef>
              <a:buNone/>
            </a:pPr>
            <a:r>
              <a:rPr lang="en-US" dirty="0">
                <a:latin typeface="Calibri"/>
                <a:cs typeface="Calibri"/>
              </a:rPr>
              <a:t>prednisolone (optimally ≤0.5 mg/kg per dose) can be prescribed to prevent relapse.</a:t>
            </a:r>
          </a:p>
          <a:p>
            <a:pPr marL="0" lvl="0" indent="0">
              <a:lnSpc>
                <a:spcPct val="100000"/>
              </a:lnSpc>
              <a:spcBef>
                <a:spcPts val="0"/>
              </a:spcBef>
              <a:buNone/>
            </a:pPr>
            <a:endParaRPr lang="en-US" dirty="0"/>
          </a:p>
          <a:p>
            <a:pPr marL="0" lvl="0" indent="0">
              <a:lnSpc>
                <a:spcPct val="100000"/>
              </a:lnSpc>
              <a:spcBef>
                <a:spcPts val="0"/>
              </a:spcBef>
              <a:buNone/>
            </a:pPr>
            <a:r>
              <a:rPr lang="en-US" b="1" dirty="0">
                <a:latin typeface="Calibri"/>
                <a:cs typeface="Calibri"/>
              </a:rPr>
              <a:t>Recommendation 1.3.3.1: For children with frequently relapsing nephrotic syndrome who</a:t>
            </a:r>
          </a:p>
          <a:p>
            <a:pPr marL="0" lvl="0" indent="0">
              <a:lnSpc>
                <a:spcPct val="100000"/>
              </a:lnSpc>
              <a:spcBef>
                <a:spcPts val="0"/>
              </a:spcBef>
              <a:buNone/>
            </a:pPr>
            <a:r>
              <a:rPr lang="en-US" b="1" dirty="0">
                <a:latin typeface="Calibri"/>
                <a:cs typeface="Calibri"/>
              </a:rPr>
              <a:t>develop serious glucocorticoid-related adverse effects and for all children with steroid-dependent nephrotic syndrome, we recommend that glucocorticoid-sparing agents be prescribed to prevent relapses, rather than no treatment or continuation with glucocorticoid treatment alone (1B).</a:t>
            </a:r>
          </a:p>
          <a:p>
            <a:pPr marL="0" lvl="0" indent="0">
              <a:lnSpc>
                <a:spcPct val="100000"/>
              </a:lnSpc>
              <a:spcBef>
                <a:spcPts val="0"/>
              </a:spcBef>
              <a:buNone/>
            </a:pPr>
            <a:endParaRPr lang="en-GB" b="1" dirty="0"/>
          </a:p>
        </p:txBody>
      </p:sp>
    </p:spTree>
    <p:extLst>
      <p:ext uri="{BB962C8B-B14F-4D97-AF65-F5344CB8AC3E}">
        <p14:creationId xmlns:p14="http://schemas.microsoft.com/office/powerpoint/2010/main" val="1343352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97895-730B-9907-E373-BBD9BDA4A7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422924-D30A-4BC2-1FD4-A58FBE1707BE}"/>
              </a:ext>
            </a:extLst>
          </p:cNvPr>
          <p:cNvSpPr>
            <a:spLocks noGrp="1"/>
          </p:cNvSpPr>
          <p:nvPr>
            <p:ph type="ctrTitle"/>
          </p:nvPr>
        </p:nvSpPr>
        <p:spPr>
          <a:xfrm>
            <a:off x="304800" y="249539"/>
            <a:ext cx="11582400" cy="1311128"/>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Nephrotic Syndrome in Children – Treatment and Prevention of Subsequent Relapses</a:t>
            </a:r>
            <a:endParaRPr lang="en-GB" sz="4400" b="0" cap="small" dirty="0">
              <a:solidFill>
                <a:srgbClr val="2C62A9"/>
              </a:solidFill>
              <a:latin typeface="Calibri"/>
              <a:ea typeface="+mn-ea"/>
              <a:cs typeface="+mn-cs"/>
            </a:endParaRPr>
          </a:p>
        </p:txBody>
      </p:sp>
      <p:sp>
        <p:nvSpPr>
          <p:cNvPr id="4" name="Subtitle 2">
            <a:extLst>
              <a:ext uri="{FF2B5EF4-FFF2-40B4-BE49-F238E27FC236}">
                <a16:creationId xmlns:a16="http://schemas.microsoft.com/office/drawing/2014/main" id="{CF856D9A-0B9B-4155-4F5D-F8B7706FC8F9}"/>
              </a:ext>
            </a:extLst>
          </p:cNvPr>
          <p:cNvSpPr>
            <a:spLocks noGrp="1"/>
          </p:cNvSpPr>
          <p:nvPr>
            <p:ph type="subTitle" idx="1"/>
          </p:nvPr>
        </p:nvSpPr>
        <p:spPr>
          <a:xfrm>
            <a:off x="304799" y="1560667"/>
            <a:ext cx="11582399" cy="281254"/>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1.3.3.5: Patients should ideally be in remission with glucocorticoids prior to the initiation of glucocorticoid-sparing agents such as oral calcineurin inhibitors (CNIs), cyclophosphamide, levamisole, mycophenolate mofetil (MMF), and rituximab. Coadministration of glucocorticoids is recommended for ≥2 weeks following the</a:t>
            </a:r>
          </a:p>
          <a:p>
            <a:pPr marL="0" lvl="0" indent="0">
              <a:lnSpc>
                <a:spcPct val="100000"/>
              </a:lnSpc>
              <a:spcBef>
                <a:spcPts val="0"/>
              </a:spcBef>
              <a:buNone/>
            </a:pPr>
            <a:r>
              <a:rPr lang="en-US" dirty="0">
                <a:latin typeface="Calibri"/>
                <a:cs typeface="Calibri"/>
              </a:rPr>
              <a:t>initiation of glucocorticoid-sparing treatment.</a:t>
            </a:r>
          </a:p>
          <a:p>
            <a:pPr marL="0" lvl="0" indent="0">
              <a:lnSpc>
                <a:spcPct val="100000"/>
              </a:lnSpc>
              <a:spcBef>
                <a:spcPts val="0"/>
              </a:spcBef>
              <a:buNone/>
            </a:pPr>
            <a:endParaRPr lang="en-US" dirty="0"/>
          </a:p>
          <a:p>
            <a:pPr marL="0" lvl="0" indent="0">
              <a:lnSpc>
                <a:spcPct val="100000"/>
              </a:lnSpc>
              <a:spcBef>
                <a:spcPts val="0"/>
              </a:spcBef>
              <a:buNone/>
            </a:pPr>
            <a:r>
              <a:rPr lang="en-US" dirty="0">
                <a:latin typeface="Calibri"/>
                <a:cs typeface="Calibri"/>
              </a:rPr>
              <a:t>Practice Point 1.3.3.6: Choosing the most appropriate glucocorticoid-sparing agent from among oral CNIs, cyclophosphamide, levamisole, MMF, and rituximab (listed here in an unbiased order) is a decision that requires careful consideration of specific patient-related issues such as resources, adherence, adverse effects, and patient preferences. Oral cyclophosphamide and levamisole may be preferable glucocorticoid-sparing therapies in frequently relapsing nephrotic syndrome. MMF, rituximab, CNIs, and, to a lesser extent, oral cyclophosphamide may be preferable glucocorticoid-sparing therapies in children</a:t>
            </a:r>
          </a:p>
          <a:p>
            <a:pPr marL="0" lvl="0" indent="0">
              <a:lnSpc>
                <a:spcPct val="100000"/>
              </a:lnSpc>
              <a:spcBef>
                <a:spcPts val="0"/>
              </a:spcBef>
              <a:buNone/>
            </a:pPr>
            <a:r>
              <a:rPr lang="en-US" dirty="0">
                <a:latin typeface="Calibri"/>
                <a:cs typeface="Calibri"/>
              </a:rPr>
              <a:t>with steroid-dependent nephrotic syndrome.</a:t>
            </a:r>
          </a:p>
        </p:txBody>
      </p:sp>
    </p:spTree>
    <p:extLst>
      <p:ext uri="{BB962C8B-B14F-4D97-AF65-F5344CB8AC3E}">
        <p14:creationId xmlns:p14="http://schemas.microsoft.com/office/powerpoint/2010/main" val="32883227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49539"/>
            <a:ext cx="11582400" cy="1311128"/>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Nephrotic Syndrome in Children – Treatment and Prevention of Subsequent Relapses</a:t>
            </a:r>
            <a:endParaRPr lang="en-GB" sz="4400" b="0" cap="small" dirty="0">
              <a:solidFill>
                <a:srgbClr val="2C62A9"/>
              </a:solidFill>
              <a:latin typeface="Calibri"/>
              <a:ea typeface="+mn-ea"/>
              <a:cs typeface="+mn-cs"/>
            </a:endParaRPr>
          </a:p>
        </p:txBody>
      </p:sp>
      <p:pic>
        <p:nvPicPr>
          <p:cNvPr id="7" name="Picture 6" descr="A close-up of a document&#10;&#10;AI-generated content may be incorrect.">
            <a:extLst>
              <a:ext uri="{FF2B5EF4-FFF2-40B4-BE49-F238E27FC236}">
                <a16:creationId xmlns:a16="http://schemas.microsoft.com/office/drawing/2014/main" id="{25F9FF0E-CD1E-60DA-51C5-E666280395A3}"/>
              </a:ext>
            </a:extLst>
          </p:cNvPr>
          <p:cNvPicPr>
            <a:picLocks noChangeAspect="1"/>
          </p:cNvPicPr>
          <p:nvPr/>
        </p:nvPicPr>
        <p:blipFill>
          <a:blip r:embed="rId3" cstate="print">
            <a:extLst>
              <a:ext uri="{28A0092B-C50C-407E-A947-70E740481C1C}">
                <a14:useLocalDpi xmlns:a14="http://schemas.microsoft.com/office/drawing/2010/main" val="0"/>
              </a:ext>
            </a:extLst>
          </a:blip>
          <a:srcRect b="44833"/>
          <a:stretch/>
        </p:blipFill>
        <p:spPr>
          <a:xfrm>
            <a:off x="381001" y="1912052"/>
            <a:ext cx="5534439" cy="4364509"/>
          </a:xfrm>
          <a:prstGeom prst="rect">
            <a:avLst/>
          </a:prstGeom>
        </p:spPr>
      </p:pic>
      <p:pic>
        <p:nvPicPr>
          <p:cNvPr id="10" name="Picture 9" descr="A close-up of a document&#10;&#10;AI-generated content may be incorrect.">
            <a:extLst>
              <a:ext uri="{FF2B5EF4-FFF2-40B4-BE49-F238E27FC236}">
                <a16:creationId xmlns:a16="http://schemas.microsoft.com/office/drawing/2014/main" id="{53FDDCBE-220D-456A-DB4F-067E3590C84B}"/>
              </a:ext>
            </a:extLst>
          </p:cNvPr>
          <p:cNvPicPr>
            <a:picLocks noChangeAspect="1"/>
          </p:cNvPicPr>
          <p:nvPr/>
        </p:nvPicPr>
        <p:blipFill>
          <a:blip r:embed="rId3" cstate="print">
            <a:extLst>
              <a:ext uri="{28A0092B-C50C-407E-A947-70E740481C1C}">
                <a14:useLocalDpi xmlns:a14="http://schemas.microsoft.com/office/drawing/2010/main" val="0"/>
              </a:ext>
            </a:extLst>
          </a:blip>
          <a:srcRect t="54746"/>
          <a:stretch/>
        </p:blipFill>
        <p:spPr>
          <a:xfrm>
            <a:off x="6276561" y="2153312"/>
            <a:ext cx="5551864" cy="3591505"/>
          </a:xfrm>
          <a:prstGeom prst="rect">
            <a:avLst/>
          </a:prstGeom>
        </p:spPr>
      </p:pic>
      <p:pic>
        <p:nvPicPr>
          <p:cNvPr id="11" name="Picture 10" descr="A close-up of a document&#10;&#10;AI-generated content may be incorrect.">
            <a:extLst>
              <a:ext uri="{FF2B5EF4-FFF2-40B4-BE49-F238E27FC236}">
                <a16:creationId xmlns:a16="http://schemas.microsoft.com/office/drawing/2014/main" id="{C3CAD47A-16A1-AD67-1DD5-E6E22C447C96}"/>
              </a:ext>
            </a:extLst>
          </p:cNvPr>
          <p:cNvPicPr>
            <a:picLocks noChangeAspect="1"/>
          </p:cNvPicPr>
          <p:nvPr/>
        </p:nvPicPr>
        <p:blipFill>
          <a:blip r:embed="rId4" cstate="print">
            <a:extLst>
              <a:ext uri="{28A0092B-C50C-407E-A947-70E740481C1C}">
                <a14:useLocalDpi xmlns:a14="http://schemas.microsoft.com/office/drawing/2010/main" val="0"/>
              </a:ext>
            </a:extLst>
          </a:blip>
          <a:srcRect t="1" b="96634"/>
          <a:stretch/>
        </p:blipFill>
        <p:spPr>
          <a:xfrm>
            <a:off x="6285273" y="1912052"/>
            <a:ext cx="5534439" cy="266274"/>
          </a:xfrm>
          <a:prstGeom prst="rect">
            <a:avLst/>
          </a:prstGeom>
        </p:spPr>
      </p:pic>
    </p:spTree>
    <p:extLst>
      <p:ext uri="{BB962C8B-B14F-4D97-AF65-F5344CB8AC3E}">
        <p14:creationId xmlns:p14="http://schemas.microsoft.com/office/powerpoint/2010/main" val="4113506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8183"/>
            <a:ext cx="11090676" cy="701731"/>
          </a:xfrm>
          <a:prstGeom prst="rect">
            <a:avLst/>
          </a:prstGeom>
          <a:noFill/>
        </p:spPr>
        <p:txBody>
          <a:bodyPr wrap="square" anchor="b">
            <a:spAutoFit/>
          </a:bodyPr>
          <a:lstStyle/>
          <a:p>
            <a:pPr>
              <a:spcBef>
                <a:spcPts val="0"/>
              </a:spcBef>
            </a:pPr>
            <a:r>
              <a:rPr lang="en-GB" sz="4400" b="0" cap="small" dirty="0">
                <a:solidFill>
                  <a:srgbClr val="004990"/>
                </a:solidFill>
                <a:latin typeface="Calibri"/>
                <a:ea typeface="+mn-ea"/>
                <a:cs typeface="+mn-cs"/>
              </a:rPr>
              <a:t>Table of contents</a:t>
            </a:r>
          </a:p>
        </p:txBody>
      </p:sp>
      <p:sp>
        <p:nvSpPr>
          <p:cNvPr id="4" name="Subtitle 2"/>
          <p:cNvSpPr>
            <a:spLocks noGrp="1"/>
          </p:cNvSpPr>
          <p:nvPr>
            <p:ph type="subTitle" idx="1"/>
          </p:nvPr>
        </p:nvSpPr>
        <p:spPr>
          <a:xfrm>
            <a:off x="163823" y="937256"/>
            <a:ext cx="12279086" cy="690562"/>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r>
              <a:rPr lang="en-GB" sz="2800" dirty="0">
                <a:solidFill>
                  <a:srgbClr val="004990"/>
                </a:solidFill>
                <a:latin typeface="Calibri" panose="020F0502020204030204" pitchFamily="34" charset="0"/>
                <a:cs typeface="Calibri" panose="020F0502020204030204" pitchFamily="34" charset="0"/>
              </a:rPr>
              <a:t>Introduction</a:t>
            </a:r>
          </a:p>
          <a:p>
            <a:pPr marL="342900" lvl="0" indent="-342900">
              <a:lnSpc>
                <a:spcPct val="100000"/>
              </a:lnSpc>
              <a:spcBef>
                <a:spcPts val="0"/>
              </a:spcBef>
            </a:pPr>
            <a:endParaRPr lang="en-GB" sz="2800" dirty="0">
              <a:solidFill>
                <a:srgbClr val="004990"/>
              </a:solidFill>
              <a:latin typeface="Calibri" panose="020F0502020204030204" pitchFamily="34" charset="0"/>
              <a:cs typeface="Calibri" panose="020F0502020204030204" pitchFamily="34" charset="0"/>
            </a:endParaRPr>
          </a:p>
          <a:p>
            <a:pPr marL="342900" lvl="0" indent="-342900">
              <a:lnSpc>
                <a:spcPct val="100000"/>
              </a:lnSpc>
              <a:spcBef>
                <a:spcPts val="0"/>
              </a:spcBef>
            </a:pPr>
            <a:r>
              <a:rPr lang="en-GB" sz="2800" dirty="0">
                <a:solidFill>
                  <a:srgbClr val="004990"/>
                </a:solidFill>
                <a:latin typeface="Calibri" panose="020F0502020204030204" pitchFamily="34" charset="0"/>
                <a:cs typeface="Calibri" panose="020F0502020204030204" pitchFamily="34" charset="0"/>
              </a:rPr>
              <a:t>Guideline development process</a:t>
            </a:r>
          </a:p>
          <a:p>
            <a:pPr marL="800100" lvl="1" indent="-342900">
              <a:lnSpc>
                <a:spcPct val="100000"/>
              </a:lnSpc>
              <a:spcBef>
                <a:spcPts val="0"/>
              </a:spcBef>
            </a:pPr>
            <a:endParaRPr lang="en-GB" sz="2800" dirty="0">
              <a:solidFill>
                <a:srgbClr val="004990"/>
              </a:solidFill>
              <a:latin typeface="Calibri" panose="020F0502020204030204" pitchFamily="34" charset="0"/>
              <a:cs typeface="Calibri" panose="020F0502020204030204" pitchFamily="34" charset="0"/>
            </a:endParaRPr>
          </a:p>
          <a:p>
            <a:pPr marL="342900" indent="-342900">
              <a:lnSpc>
                <a:spcPct val="100000"/>
              </a:lnSpc>
              <a:spcBef>
                <a:spcPts val="0"/>
              </a:spcBef>
            </a:pPr>
            <a:r>
              <a:rPr lang="en-GB" sz="2800" dirty="0">
                <a:solidFill>
                  <a:srgbClr val="004990"/>
                </a:solidFill>
                <a:latin typeface="Calibri" panose="020F0502020204030204" pitchFamily="34" charset="0"/>
                <a:cs typeface="Calibri" panose="020F0502020204030204" pitchFamily="34" charset="0"/>
              </a:rPr>
              <a:t>Guideline statements and rationale from the KDIGO 2024 Clinical Practice Guideline for the Management of Lupus Nephritis</a:t>
            </a:r>
          </a:p>
          <a:p>
            <a:pPr marL="342900" indent="-342900">
              <a:lnSpc>
                <a:spcPct val="100000"/>
              </a:lnSpc>
              <a:spcBef>
                <a:spcPts val="0"/>
              </a:spcBef>
            </a:pPr>
            <a:endParaRPr lang="en-GB" sz="2800" dirty="0">
              <a:solidFill>
                <a:srgbClr val="004990"/>
              </a:solidFill>
              <a:latin typeface="Calibri" panose="020F0502020204030204" pitchFamily="34" charset="0"/>
              <a:cs typeface="Calibri" panose="020F0502020204030204" pitchFamily="34" charset="0"/>
            </a:endParaRPr>
          </a:p>
          <a:p>
            <a:pPr marL="342900" indent="-342900">
              <a:lnSpc>
                <a:spcPct val="100000"/>
              </a:lnSpc>
              <a:spcBef>
                <a:spcPts val="0"/>
              </a:spcBef>
            </a:pPr>
            <a:r>
              <a:rPr lang="en-GB" sz="2800" dirty="0">
                <a:solidFill>
                  <a:srgbClr val="004990"/>
                </a:solidFill>
                <a:latin typeface="Calibri" panose="020F0502020204030204" pitchFamily="34" charset="0"/>
                <a:cs typeface="Calibri" panose="020F0502020204030204" pitchFamily="34" charset="0"/>
              </a:rPr>
              <a:t>Acknowledgements</a:t>
            </a:r>
          </a:p>
          <a:p>
            <a:pPr marL="0" indent="0">
              <a:lnSpc>
                <a:spcPct val="100000"/>
              </a:lnSpc>
              <a:spcBef>
                <a:spcPts val="0"/>
              </a:spcBef>
              <a:buNone/>
            </a:pPr>
            <a:endParaRPr lang="en-US" sz="2000" dirty="0">
              <a:solidFill>
                <a:srgbClr val="004990"/>
              </a:solidFill>
              <a:latin typeface="Calibri" panose="020F0502020204030204" pitchFamily="34" charset="0"/>
              <a:cs typeface="Calibri" panose="020F0502020204030204" pitchFamily="34" charset="0"/>
            </a:endParaRPr>
          </a:p>
          <a:p>
            <a:pPr marL="342900" lvl="0" indent="-342900">
              <a:lnSpc>
                <a:spcPct val="100000"/>
              </a:lnSpc>
              <a:spcBef>
                <a:spcPts val="0"/>
              </a:spcBef>
            </a:pPr>
            <a:endParaRPr lang="en-GB" sz="2200" dirty="0">
              <a:solidFill>
                <a:srgbClr val="004990"/>
              </a:solidFill>
              <a:latin typeface="Calibri" panose="020F0502020204030204" pitchFamily="34" charset="0"/>
              <a:cs typeface="Calibri" panose="020F0502020204030204" pitchFamily="34" charset="0"/>
            </a:endParaRPr>
          </a:p>
          <a:p>
            <a:pPr marL="342900" lvl="0" indent="-342900">
              <a:lnSpc>
                <a:spcPct val="100000"/>
              </a:lnSpc>
              <a:spcBef>
                <a:spcPts val="0"/>
              </a:spcBef>
            </a:pPr>
            <a:endParaRPr lang="en-GB" sz="2200" dirty="0">
              <a:solidFill>
                <a:srgbClr val="004990"/>
              </a:solidFill>
              <a:latin typeface="Calibri" panose="020F0502020204030204" pitchFamily="34" charset="0"/>
              <a:cs typeface="Calibri" panose="020F0502020204030204" pitchFamily="34" charset="0"/>
            </a:endParaRPr>
          </a:p>
          <a:p>
            <a:pPr marL="342900" lvl="0" indent="-342900">
              <a:lnSpc>
                <a:spcPct val="100000"/>
              </a:lnSpc>
              <a:spcBef>
                <a:spcPts val="0"/>
              </a:spcBef>
            </a:pPr>
            <a:endParaRPr lang="en-GB" sz="2200" dirty="0">
              <a:solidFill>
                <a:srgbClr val="00499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93542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6963"/>
            <a:ext cx="11582400" cy="1311128"/>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Steroid-Resistant Nephrotic Syndrome in Children - Treatment </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550662" y="1578091"/>
            <a:ext cx="11090676" cy="281255"/>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b="1" dirty="0">
                <a:latin typeface="Calibri"/>
                <a:cs typeface="Calibri"/>
              </a:rPr>
              <a:t>Recommendation 1.4.1.1: We recommend using cyclosporine or tacrolimus as initial second-line therapy for children with steroid-resistant nephrotic syndrome (1C).</a:t>
            </a:r>
            <a:endParaRPr lang="en-US" b="1" dirty="0"/>
          </a:p>
        </p:txBody>
      </p:sp>
      <p:pic>
        <p:nvPicPr>
          <p:cNvPr id="8" name="Picture 7" descr="A close-up of a medical information&#10;&#10;AI-generated content may be incorrect.">
            <a:extLst>
              <a:ext uri="{FF2B5EF4-FFF2-40B4-BE49-F238E27FC236}">
                <a16:creationId xmlns:a16="http://schemas.microsoft.com/office/drawing/2014/main" id="{8C843B30-3572-779E-5F50-843BB7A389E3}"/>
              </a:ext>
            </a:extLst>
          </p:cNvPr>
          <p:cNvPicPr>
            <a:picLocks noChangeAspect="1"/>
          </p:cNvPicPr>
          <p:nvPr/>
        </p:nvPicPr>
        <p:blipFill>
          <a:blip r:embed="rId3" cstate="print">
            <a:extLst>
              <a:ext uri="{28A0092B-C50C-407E-A947-70E740481C1C}">
                <a14:useLocalDpi xmlns:a14="http://schemas.microsoft.com/office/drawing/2010/main" val="0"/>
              </a:ext>
            </a:extLst>
          </a:blip>
          <a:srcRect b="38820"/>
          <a:stretch/>
        </p:blipFill>
        <p:spPr>
          <a:xfrm>
            <a:off x="304799" y="2620529"/>
            <a:ext cx="5738191" cy="3919419"/>
          </a:xfrm>
          <a:prstGeom prst="rect">
            <a:avLst/>
          </a:prstGeom>
        </p:spPr>
      </p:pic>
      <p:pic>
        <p:nvPicPr>
          <p:cNvPr id="9" name="Picture 8" descr="A close-up of a medical information&#10;&#10;AI-generated content may be incorrect.">
            <a:extLst>
              <a:ext uri="{FF2B5EF4-FFF2-40B4-BE49-F238E27FC236}">
                <a16:creationId xmlns:a16="http://schemas.microsoft.com/office/drawing/2014/main" id="{DFFF12CF-8485-4779-B614-569D8A590480}"/>
              </a:ext>
            </a:extLst>
          </p:cNvPr>
          <p:cNvPicPr>
            <a:picLocks noChangeAspect="1"/>
          </p:cNvPicPr>
          <p:nvPr/>
        </p:nvPicPr>
        <p:blipFill>
          <a:blip r:embed="rId4" cstate="print">
            <a:extLst>
              <a:ext uri="{28A0092B-C50C-407E-A947-70E740481C1C}">
                <a14:useLocalDpi xmlns:a14="http://schemas.microsoft.com/office/drawing/2010/main" val="0"/>
              </a:ext>
            </a:extLst>
          </a:blip>
          <a:srcRect b="95610"/>
          <a:stretch/>
        </p:blipFill>
        <p:spPr>
          <a:xfrm>
            <a:off x="6095999" y="2620529"/>
            <a:ext cx="5738191" cy="281255"/>
          </a:xfrm>
          <a:prstGeom prst="rect">
            <a:avLst/>
          </a:prstGeom>
        </p:spPr>
      </p:pic>
      <p:pic>
        <p:nvPicPr>
          <p:cNvPr id="10" name="Picture 9" descr="A close-up of a medical information&#10;&#10;AI-generated content may be incorrect.">
            <a:extLst>
              <a:ext uri="{FF2B5EF4-FFF2-40B4-BE49-F238E27FC236}">
                <a16:creationId xmlns:a16="http://schemas.microsoft.com/office/drawing/2014/main" id="{B28EF75A-0EC6-E9CC-F156-1C6380F1B16A}"/>
              </a:ext>
            </a:extLst>
          </p:cNvPr>
          <p:cNvPicPr>
            <a:picLocks noChangeAspect="1"/>
          </p:cNvPicPr>
          <p:nvPr/>
        </p:nvPicPr>
        <p:blipFill>
          <a:blip r:embed="rId3" cstate="print">
            <a:extLst>
              <a:ext uri="{28A0092B-C50C-407E-A947-70E740481C1C}">
                <a14:useLocalDpi xmlns:a14="http://schemas.microsoft.com/office/drawing/2010/main" val="0"/>
              </a:ext>
            </a:extLst>
          </a:blip>
          <a:srcRect t="61616"/>
          <a:stretch/>
        </p:blipFill>
        <p:spPr>
          <a:xfrm>
            <a:off x="6096000" y="2897253"/>
            <a:ext cx="5738191" cy="2459027"/>
          </a:xfrm>
          <a:prstGeom prst="rect">
            <a:avLst/>
          </a:prstGeom>
        </p:spPr>
      </p:pic>
    </p:spTree>
    <p:extLst>
      <p:ext uri="{BB962C8B-B14F-4D97-AF65-F5344CB8AC3E}">
        <p14:creationId xmlns:p14="http://schemas.microsoft.com/office/powerpoint/2010/main" val="30689378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6963"/>
            <a:ext cx="11582400" cy="1311128"/>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Steroid-Resistant Nephrotic Syndrome in Children – Special Situations </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550662" y="1578091"/>
            <a:ext cx="11090676" cy="281255"/>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1.5.1: Figure 5 outlines the general principles for children with nephrotic syndrome.</a:t>
            </a:r>
            <a:endParaRPr lang="en-US" dirty="0"/>
          </a:p>
        </p:txBody>
      </p:sp>
      <p:pic>
        <p:nvPicPr>
          <p:cNvPr id="5" name="Picture 4" descr="A close-up of a list of medical information&#10;&#10;AI-generated content may be incorrect.">
            <a:extLst>
              <a:ext uri="{FF2B5EF4-FFF2-40B4-BE49-F238E27FC236}">
                <a16:creationId xmlns:a16="http://schemas.microsoft.com/office/drawing/2014/main" id="{FA127659-12FA-E0ED-AF4B-23CFE7AF1E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959" y="2267249"/>
            <a:ext cx="7238081" cy="4173308"/>
          </a:xfrm>
          <a:prstGeom prst="rect">
            <a:avLst/>
          </a:prstGeom>
        </p:spPr>
      </p:pic>
    </p:spTree>
    <p:extLst>
      <p:ext uri="{BB962C8B-B14F-4D97-AF65-F5344CB8AC3E}">
        <p14:creationId xmlns:p14="http://schemas.microsoft.com/office/powerpoint/2010/main" val="18587279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9C9BA-B764-FD1F-EA6C-62BE6F5E57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E3A794-AD17-35C8-4236-3CD127F0754C}"/>
              </a:ext>
            </a:extLst>
          </p:cNvPr>
          <p:cNvSpPr>
            <a:spLocks noGrp="1"/>
          </p:cNvSpPr>
          <p:nvPr>
            <p:ph type="ctrTitle"/>
          </p:nvPr>
        </p:nvSpPr>
        <p:spPr>
          <a:xfrm>
            <a:off x="304800" y="284979"/>
            <a:ext cx="11582400"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Research Recommendations</a:t>
            </a:r>
            <a:endParaRPr lang="en-GB" sz="4400" b="0" cap="small" dirty="0">
              <a:solidFill>
                <a:srgbClr val="2C62A9"/>
              </a:solidFill>
              <a:latin typeface="Calibri"/>
              <a:ea typeface="+mn-ea"/>
              <a:cs typeface="+mn-cs"/>
            </a:endParaRPr>
          </a:p>
        </p:txBody>
      </p:sp>
      <p:sp>
        <p:nvSpPr>
          <p:cNvPr id="4" name="Subtitle 2">
            <a:extLst>
              <a:ext uri="{FF2B5EF4-FFF2-40B4-BE49-F238E27FC236}">
                <a16:creationId xmlns:a16="http://schemas.microsoft.com/office/drawing/2014/main" id="{A1B46887-9AFB-1CB1-C16D-DE62ACF3C5A0}"/>
              </a:ext>
            </a:extLst>
          </p:cNvPr>
          <p:cNvSpPr>
            <a:spLocks noGrp="1"/>
          </p:cNvSpPr>
          <p:nvPr>
            <p:ph type="subTitle" idx="1"/>
          </p:nvPr>
        </p:nvSpPr>
        <p:spPr>
          <a:xfrm>
            <a:off x="304800" y="1026469"/>
            <a:ext cx="11582400" cy="345131"/>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sz="2000" dirty="0">
                <a:latin typeface="Calibri"/>
                <a:cs typeface="Calibri"/>
              </a:rPr>
              <a:t>RCTs are needed to:</a:t>
            </a:r>
          </a:p>
          <a:p>
            <a:pPr>
              <a:lnSpc>
                <a:spcPct val="100000"/>
              </a:lnSpc>
              <a:spcBef>
                <a:spcPts val="0"/>
              </a:spcBef>
            </a:pPr>
            <a:r>
              <a:rPr lang="en-US" sz="2000" dirty="0">
                <a:latin typeface="Calibri"/>
                <a:cs typeface="Calibri"/>
              </a:rPr>
              <a:t>Compare 8 versus 12 weeks of oral prednisone/prednisolone for initial therapy and explore further shortening of the initial glucocorticoid regimen and assess combination therapy with a glucocorticoid-sparing agent at disease onset</a:t>
            </a:r>
          </a:p>
          <a:p>
            <a:pPr>
              <a:lnSpc>
                <a:spcPct val="100000"/>
              </a:lnSpc>
              <a:spcBef>
                <a:spcPts val="0"/>
              </a:spcBef>
            </a:pPr>
            <a:r>
              <a:rPr lang="en-US" sz="2000" dirty="0">
                <a:latin typeface="Calibri"/>
                <a:cs typeface="Calibri"/>
              </a:rPr>
              <a:t>Optimize subsequent treatment of SSNS after relapse in different forms of disease</a:t>
            </a:r>
          </a:p>
          <a:p>
            <a:pPr>
              <a:lnSpc>
                <a:spcPct val="100000"/>
              </a:lnSpc>
              <a:spcBef>
                <a:spcPts val="0"/>
              </a:spcBef>
            </a:pPr>
            <a:r>
              <a:rPr lang="en-US" sz="2000" dirty="0">
                <a:latin typeface="Calibri"/>
                <a:cs typeface="Calibri"/>
              </a:rPr>
              <a:t>Optimize dosing regimen for glucocorticoid treatment at the onset of an infection</a:t>
            </a:r>
          </a:p>
          <a:p>
            <a:pPr>
              <a:lnSpc>
                <a:spcPct val="100000"/>
              </a:lnSpc>
              <a:spcBef>
                <a:spcPts val="0"/>
              </a:spcBef>
            </a:pPr>
            <a:r>
              <a:rPr lang="en-US" sz="2000" dirty="0">
                <a:latin typeface="Calibri"/>
                <a:cs typeface="Calibri"/>
              </a:rPr>
              <a:t>Define the optimal dosing and choice of glucocorticoid sparing agents in FRNS and SDNS</a:t>
            </a:r>
          </a:p>
          <a:p>
            <a:pPr>
              <a:lnSpc>
                <a:spcPct val="100000"/>
              </a:lnSpc>
              <a:spcBef>
                <a:spcPts val="0"/>
              </a:spcBef>
            </a:pPr>
            <a:r>
              <a:rPr lang="en-US" sz="2000" dirty="0">
                <a:latin typeface="Calibri"/>
                <a:cs typeface="Calibri"/>
              </a:rPr>
              <a:t>Evaluate the optimal duration of glucocorticoid treatment in SRNS, in particular when CNIs are initiated, and stratify patients based on the identification of podocytopathy-related genetic mutations</a:t>
            </a:r>
          </a:p>
          <a:p>
            <a:pPr>
              <a:lnSpc>
                <a:spcPct val="100000"/>
              </a:lnSpc>
              <a:spcBef>
                <a:spcPts val="0"/>
              </a:spcBef>
            </a:pPr>
            <a:r>
              <a:rPr lang="en-US" sz="2000" dirty="0">
                <a:latin typeface="Calibri"/>
                <a:cs typeface="Calibri"/>
              </a:rPr>
              <a:t>Determine the mode of action of glucocorticoids and other immunosuppressive medications in SSNS; determine the potential role of pharmacogenomics in treatment; and identify biomarkers or genetic risk haplotypes to stratify disease subgroups</a:t>
            </a:r>
          </a:p>
          <a:p>
            <a:pPr>
              <a:lnSpc>
                <a:spcPct val="100000"/>
              </a:lnSpc>
              <a:spcBef>
                <a:spcPts val="0"/>
              </a:spcBef>
            </a:pPr>
            <a:r>
              <a:rPr lang="en-US" sz="2000" dirty="0">
                <a:latin typeface="Calibri"/>
                <a:cs typeface="Calibri"/>
              </a:rPr>
              <a:t>Determine the long-term safety of therapies that deplete B cells</a:t>
            </a:r>
          </a:p>
          <a:p>
            <a:pPr>
              <a:lnSpc>
                <a:spcPct val="100000"/>
              </a:lnSpc>
              <a:spcBef>
                <a:spcPts val="0"/>
              </a:spcBef>
            </a:pPr>
            <a:r>
              <a:rPr lang="en-US" sz="2000" dirty="0">
                <a:latin typeface="Calibri"/>
                <a:cs typeface="Calibri"/>
              </a:rPr>
              <a:t>Include quality-of-life measures as endpoints in clinical trials assessing the treatment of children with both SSNS and SRNS</a:t>
            </a:r>
          </a:p>
          <a:p>
            <a:pPr>
              <a:lnSpc>
                <a:spcPct val="100000"/>
              </a:lnSpc>
              <a:spcBef>
                <a:spcPts val="0"/>
              </a:spcBef>
            </a:pPr>
            <a:r>
              <a:rPr lang="en-US" sz="2000" dirty="0">
                <a:latin typeface="Calibri"/>
                <a:cs typeface="Calibri"/>
              </a:rPr>
              <a:t>Evaluate anti-nephrin and anti-slit diaphragm antibodies as biomarkers as well as predictors of response to treatment and outcome of NS in children</a:t>
            </a:r>
            <a:endParaRPr lang="en-US" sz="2000" dirty="0"/>
          </a:p>
        </p:txBody>
      </p:sp>
    </p:spTree>
    <p:extLst>
      <p:ext uri="{BB962C8B-B14F-4D97-AF65-F5344CB8AC3E}">
        <p14:creationId xmlns:p14="http://schemas.microsoft.com/office/powerpoint/2010/main" val="3566751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40"/>
          <p:cNvSpPr txBox="1">
            <a:spLocks noGrp="1"/>
          </p:cNvSpPr>
          <p:nvPr>
            <p:ph type="ctrTitle"/>
          </p:nvPr>
        </p:nvSpPr>
        <p:spPr>
          <a:xfrm>
            <a:off x="1495814" y="4002947"/>
            <a:ext cx="9200371" cy="1546400"/>
          </a:xfrm>
          <a:prstGeom prst="rect">
            <a:avLst/>
          </a:prstGeom>
          <a:noFill/>
          <a:ln>
            <a:noFill/>
          </a:ln>
        </p:spPr>
        <p:txBody>
          <a:bodyPr spcFirstLastPara="1" wrap="square" lIns="121900" tIns="121900" rIns="121900" bIns="121900" anchor="b" anchorCtr="0">
            <a:noAutofit/>
          </a:bodyPr>
          <a:lstStyle/>
          <a:p>
            <a:pPr lvl="0" algn="ctr"/>
            <a:r>
              <a:rPr lang="en-US" sz="5400" b="1" dirty="0">
                <a:latin typeface="+mj-lt"/>
              </a:rPr>
              <a:t>Acknowledgments</a:t>
            </a:r>
            <a:endParaRPr sz="3600" i="1" dirty="0">
              <a:latin typeface="+mj-lt"/>
              <a:ea typeface="Arial"/>
              <a:cs typeface="Arial"/>
              <a:sym typeface="Arial"/>
            </a:endParaRPr>
          </a:p>
        </p:txBody>
      </p:sp>
      <p:pic>
        <p:nvPicPr>
          <p:cNvPr id="735" name="Google Shape;735;p40" descr="KDIGO Logo - transparent.png"/>
          <p:cNvPicPr preferRelativeResize="0"/>
          <p:nvPr/>
        </p:nvPicPr>
        <p:blipFill rotWithShape="1">
          <a:blip r:embed="rId3">
            <a:alphaModFix/>
          </a:blip>
          <a:srcRect/>
          <a:stretch/>
        </p:blipFill>
        <p:spPr>
          <a:xfrm>
            <a:off x="8990653" y="372380"/>
            <a:ext cx="2409140" cy="2167329"/>
          </a:xfrm>
          <a:prstGeom prst="rect">
            <a:avLst/>
          </a:prstGeom>
          <a:noFill/>
          <a:ln>
            <a:noFill/>
          </a:ln>
        </p:spPr>
      </p:pic>
    </p:spTree>
    <p:extLst>
      <p:ext uri="{BB962C8B-B14F-4D97-AF65-F5344CB8AC3E}">
        <p14:creationId xmlns:p14="http://schemas.microsoft.com/office/powerpoint/2010/main" val="471674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1A9CD-F4E1-4943-B70F-246DA0F6C149}"/>
              </a:ext>
            </a:extLst>
          </p:cNvPr>
          <p:cNvSpPr>
            <a:spLocks noGrp="1"/>
          </p:cNvSpPr>
          <p:nvPr>
            <p:ph type="ctrTitle"/>
          </p:nvPr>
        </p:nvSpPr>
        <p:spPr>
          <a:xfrm>
            <a:off x="304800" y="377040"/>
            <a:ext cx="11090676" cy="701731"/>
          </a:xfrm>
        </p:spPr>
        <p:txBody>
          <a:bodyPr/>
          <a:lstStyle/>
          <a:p>
            <a:r>
              <a:rPr lang="en-US" dirty="0">
                <a:solidFill>
                  <a:srgbClr val="004990"/>
                </a:solidFill>
              </a:rPr>
              <a:t>Acknowledgments</a:t>
            </a:r>
          </a:p>
        </p:txBody>
      </p:sp>
      <p:sp>
        <p:nvSpPr>
          <p:cNvPr id="3" name="Subtitle 2">
            <a:extLst>
              <a:ext uri="{FF2B5EF4-FFF2-40B4-BE49-F238E27FC236}">
                <a16:creationId xmlns:a16="http://schemas.microsoft.com/office/drawing/2014/main" id="{249704F7-190C-4AC4-AA5C-D7C9F00E71DF}"/>
              </a:ext>
            </a:extLst>
          </p:cNvPr>
          <p:cNvSpPr>
            <a:spLocks noGrp="1"/>
          </p:cNvSpPr>
          <p:nvPr>
            <p:ph type="subTitle" idx="1"/>
          </p:nvPr>
        </p:nvSpPr>
        <p:spPr>
          <a:xfrm>
            <a:off x="304800" y="1350143"/>
            <a:ext cx="11090676" cy="690562"/>
          </a:xfrm>
        </p:spPr>
        <p:txBody>
          <a:bodyPr/>
          <a:lstStyle/>
          <a:p>
            <a:pPr marL="0" indent="0">
              <a:buNone/>
            </a:pPr>
            <a:r>
              <a:rPr lang="en-US" sz="2800" dirty="0"/>
              <a:t>KDIGO gratefully acknowledges our Knowledge Translation Lead, Edgar V. Lerma, MD, FACP, FASN, FAHA, FASH, FNLA, FNKF, FASDIN, FCRS, FPSN (Hon) for his time and expertise in creating the speaker's notes in this Speaker's Guide. </a:t>
            </a:r>
          </a:p>
          <a:p>
            <a:pPr marL="0" indent="0">
              <a:buNone/>
            </a:pPr>
            <a:endParaRPr lang="en-US" sz="2800" dirty="0"/>
          </a:p>
          <a:p>
            <a:pPr marL="0" indent="0">
              <a:buNone/>
            </a:pPr>
            <a:r>
              <a:rPr lang="en-US" sz="2800" dirty="0"/>
              <a:t>KDIGO also gratefully acknowledges Guideline Co-Chairs, Brad Rovin, MD (United States), and Jürgen Floege, MD (Germany), and the Guideline Work Group for their dedication, time, and insights in authoring the Glomerular Diseases Guideline. </a:t>
            </a:r>
          </a:p>
          <a:p>
            <a:pPr marL="0" indent="0">
              <a:buNone/>
            </a:pPr>
            <a:endParaRPr lang="en-US" sz="2800" dirty="0"/>
          </a:p>
        </p:txBody>
      </p:sp>
    </p:spTree>
    <p:extLst>
      <p:ext uri="{BB962C8B-B14F-4D97-AF65-F5344CB8AC3E}">
        <p14:creationId xmlns:p14="http://schemas.microsoft.com/office/powerpoint/2010/main" val="15861547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2ECF7-0AAE-9243-A6A2-C5D2E179D323}"/>
              </a:ext>
            </a:extLst>
          </p:cNvPr>
          <p:cNvSpPr>
            <a:spLocks noGrp="1"/>
          </p:cNvSpPr>
          <p:nvPr>
            <p:ph type="ctrTitle"/>
          </p:nvPr>
        </p:nvSpPr>
        <p:spPr>
          <a:xfrm>
            <a:off x="304800" y="377040"/>
            <a:ext cx="11090676" cy="701731"/>
          </a:xfrm>
        </p:spPr>
        <p:txBody>
          <a:bodyPr/>
          <a:lstStyle/>
          <a:p>
            <a:r>
              <a:rPr lang="en-US" dirty="0">
                <a:solidFill>
                  <a:srgbClr val="004990"/>
                </a:solidFill>
              </a:rPr>
              <a:t>Notes</a:t>
            </a:r>
          </a:p>
        </p:txBody>
      </p:sp>
      <p:sp>
        <p:nvSpPr>
          <p:cNvPr id="3" name="Subtitle 2">
            <a:extLst>
              <a:ext uri="{FF2B5EF4-FFF2-40B4-BE49-F238E27FC236}">
                <a16:creationId xmlns:a16="http://schemas.microsoft.com/office/drawing/2014/main" id="{A21F50FC-A402-5444-BCDB-6BA366140617}"/>
              </a:ext>
            </a:extLst>
          </p:cNvPr>
          <p:cNvSpPr>
            <a:spLocks noGrp="1"/>
          </p:cNvSpPr>
          <p:nvPr>
            <p:ph type="subTitle" idx="1"/>
          </p:nvPr>
        </p:nvSpPr>
        <p:spPr>
          <a:xfrm>
            <a:off x="304800" y="969911"/>
            <a:ext cx="11582400" cy="5738460"/>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r>
              <a:rPr lang="en-GB" sz="2800" dirty="0">
                <a:solidFill>
                  <a:srgbClr val="004990"/>
                </a:solidFill>
              </a:rPr>
              <a:t>Use the subsequent slides to tailor individual presentations </a:t>
            </a:r>
          </a:p>
        </p:txBody>
      </p:sp>
    </p:spTree>
    <p:extLst>
      <p:ext uri="{BB962C8B-B14F-4D97-AF65-F5344CB8AC3E}">
        <p14:creationId xmlns:p14="http://schemas.microsoft.com/office/powerpoint/2010/main" val="778796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40"/>
          <p:cNvSpPr txBox="1">
            <a:spLocks noGrp="1"/>
          </p:cNvSpPr>
          <p:nvPr>
            <p:ph type="ctrTitle"/>
          </p:nvPr>
        </p:nvSpPr>
        <p:spPr>
          <a:xfrm>
            <a:off x="1495814" y="4002947"/>
            <a:ext cx="9200371" cy="1546400"/>
          </a:xfrm>
          <a:prstGeom prst="rect">
            <a:avLst/>
          </a:prstGeom>
          <a:noFill/>
          <a:ln>
            <a:noFill/>
          </a:ln>
        </p:spPr>
        <p:txBody>
          <a:bodyPr spcFirstLastPara="1" wrap="square" lIns="121900" tIns="121900" rIns="121900" bIns="121900" anchor="b" anchorCtr="0">
            <a:noAutofit/>
          </a:bodyPr>
          <a:lstStyle/>
          <a:p>
            <a:pPr lvl="0" algn="ctr"/>
            <a:r>
              <a:rPr lang="en-US" sz="5400" b="1" dirty="0">
                <a:latin typeface="+mj-lt"/>
              </a:rPr>
              <a:t>Questions?</a:t>
            </a:r>
            <a:endParaRPr sz="3600" i="1" dirty="0">
              <a:latin typeface="+mj-lt"/>
              <a:ea typeface="Arial"/>
              <a:cs typeface="Arial"/>
              <a:sym typeface="Arial"/>
            </a:endParaRPr>
          </a:p>
        </p:txBody>
      </p:sp>
      <p:pic>
        <p:nvPicPr>
          <p:cNvPr id="735" name="Google Shape;735;p40" descr="KDIGO Logo - transparent.png"/>
          <p:cNvPicPr preferRelativeResize="0"/>
          <p:nvPr/>
        </p:nvPicPr>
        <p:blipFill rotWithShape="1">
          <a:blip r:embed="rId3">
            <a:alphaModFix/>
          </a:blip>
          <a:srcRect/>
          <a:stretch/>
        </p:blipFill>
        <p:spPr>
          <a:xfrm>
            <a:off x="8990653" y="372380"/>
            <a:ext cx="2409140" cy="2167329"/>
          </a:xfrm>
          <a:prstGeom prst="rect">
            <a:avLst/>
          </a:prstGeom>
          <a:noFill/>
          <a:ln>
            <a:noFill/>
          </a:ln>
        </p:spPr>
      </p:pic>
    </p:spTree>
    <p:extLst>
      <p:ext uri="{BB962C8B-B14F-4D97-AF65-F5344CB8AC3E}">
        <p14:creationId xmlns:p14="http://schemas.microsoft.com/office/powerpoint/2010/main" val="3271785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8180"/>
            <a:ext cx="11090676" cy="701731"/>
          </a:xfrm>
          <a:prstGeom prst="rect">
            <a:avLst/>
          </a:prstGeom>
          <a:noFill/>
        </p:spPr>
        <p:txBody>
          <a:bodyPr wrap="square" anchor="b">
            <a:spAutoFit/>
          </a:bodyPr>
          <a:lstStyle/>
          <a:p>
            <a:pPr>
              <a:spcBef>
                <a:spcPts val="0"/>
              </a:spcBef>
            </a:pPr>
            <a:r>
              <a:rPr lang="en-GB" cap="small" dirty="0">
                <a:solidFill>
                  <a:srgbClr val="004990"/>
                </a:solidFill>
                <a:latin typeface="Calibri"/>
              </a:rPr>
              <a:t>Sample Header</a:t>
            </a:r>
            <a:endParaRPr lang="en-GB" sz="4400" b="0" cap="small" dirty="0">
              <a:solidFill>
                <a:srgbClr val="004990"/>
              </a:solidFill>
              <a:latin typeface="Calibri"/>
              <a:ea typeface="+mn-ea"/>
              <a:cs typeface="+mn-cs"/>
            </a:endParaRPr>
          </a:p>
        </p:txBody>
      </p:sp>
      <p:sp>
        <p:nvSpPr>
          <p:cNvPr id="4" name="Subtitle 2"/>
          <p:cNvSpPr>
            <a:spLocks noGrp="1"/>
          </p:cNvSpPr>
          <p:nvPr>
            <p:ph type="subTitle" idx="1"/>
          </p:nvPr>
        </p:nvSpPr>
        <p:spPr>
          <a:xfrm>
            <a:off x="241740" y="969911"/>
            <a:ext cx="11582400" cy="5738460"/>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r>
              <a:rPr lang="en-GB" sz="2800" dirty="0">
                <a:solidFill>
                  <a:srgbClr val="004990"/>
                </a:solidFill>
              </a:rPr>
              <a:t>Bullet 1</a:t>
            </a:r>
          </a:p>
          <a:p>
            <a:pPr marL="342900" lvl="0" indent="-342900">
              <a:lnSpc>
                <a:spcPct val="100000"/>
              </a:lnSpc>
              <a:spcBef>
                <a:spcPts val="0"/>
              </a:spcBef>
            </a:pPr>
            <a:endParaRPr lang="en-GB" sz="1800" dirty="0">
              <a:solidFill>
                <a:srgbClr val="004990"/>
              </a:solidFill>
            </a:endParaRPr>
          </a:p>
          <a:p>
            <a:pPr marL="342900" lvl="0" indent="-342900">
              <a:lnSpc>
                <a:spcPct val="100000"/>
              </a:lnSpc>
              <a:spcBef>
                <a:spcPts val="0"/>
              </a:spcBef>
            </a:pPr>
            <a:r>
              <a:rPr lang="en-GB" sz="2800" dirty="0">
                <a:solidFill>
                  <a:srgbClr val="004990"/>
                </a:solidFill>
              </a:rPr>
              <a:t>Bullet 2</a:t>
            </a:r>
          </a:p>
          <a:p>
            <a:pPr lvl="1"/>
            <a:r>
              <a:rPr lang="en-US" sz="2200" dirty="0">
                <a:solidFill>
                  <a:srgbClr val="004990"/>
                </a:solidFill>
                <a:effectLst/>
                <a:latin typeface="Calibri" panose="020F0502020204030204" pitchFamily="34" charset="0"/>
                <a:cs typeface="Calibri" panose="020F0502020204030204" pitchFamily="34" charset="0"/>
              </a:rPr>
              <a:t>Sub-bullet</a:t>
            </a:r>
            <a:endParaRPr lang="en-GB" sz="2200" dirty="0">
              <a:solidFill>
                <a:srgbClr val="004990"/>
              </a:solidFill>
            </a:endParaRPr>
          </a:p>
        </p:txBody>
      </p:sp>
    </p:spTree>
    <p:extLst>
      <p:ext uri="{BB962C8B-B14F-4D97-AF65-F5344CB8AC3E}">
        <p14:creationId xmlns:p14="http://schemas.microsoft.com/office/powerpoint/2010/main" val="21180564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5309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40"/>
          <p:cNvSpPr txBox="1">
            <a:spLocks noGrp="1"/>
          </p:cNvSpPr>
          <p:nvPr>
            <p:ph type="ctrTitle"/>
          </p:nvPr>
        </p:nvSpPr>
        <p:spPr>
          <a:xfrm>
            <a:off x="1219200" y="3968113"/>
            <a:ext cx="9753600" cy="1546400"/>
          </a:xfrm>
          <a:prstGeom prst="rect">
            <a:avLst/>
          </a:prstGeom>
          <a:noFill/>
          <a:ln>
            <a:noFill/>
          </a:ln>
        </p:spPr>
        <p:txBody>
          <a:bodyPr spcFirstLastPara="1" wrap="square" lIns="121900" tIns="121900" rIns="121900" bIns="121900" anchor="b" anchorCtr="0">
            <a:noAutofit/>
          </a:bodyPr>
          <a:lstStyle/>
          <a:p>
            <a:pPr lvl="0" algn="ctr"/>
            <a:r>
              <a:rPr lang="en-US" sz="5400" b="1" dirty="0">
                <a:latin typeface="+mj-lt"/>
              </a:rPr>
              <a:t>Introduction</a:t>
            </a:r>
            <a:endParaRPr sz="3600" i="1" dirty="0">
              <a:latin typeface="+mj-lt"/>
              <a:ea typeface="Arial"/>
              <a:cs typeface="Arial"/>
              <a:sym typeface="Arial"/>
            </a:endParaRPr>
          </a:p>
        </p:txBody>
      </p:sp>
      <p:pic>
        <p:nvPicPr>
          <p:cNvPr id="735" name="Google Shape;735;p40" descr="KDIGO Logo - transparent.png"/>
          <p:cNvPicPr preferRelativeResize="0"/>
          <p:nvPr/>
        </p:nvPicPr>
        <p:blipFill rotWithShape="1">
          <a:blip r:embed="rId3">
            <a:alphaModFix/>
          </a:blip>
          <a:srcRect/>
          <a:stretch/>
        </p:blipFill>
        <p:spPr>
          <a:xfrm>
            <a:off x="8990653" y="372380"/>
            <a:ext cx="2409140" cy="2167329"/>
          </a:xfrm>
          <a:prstGeom prst="rect">
            <a:avLst/>
          </a:prstGeom>
          <a:noFill/>
          <a:ln>
            <a:noFill/>
          </a:ln>
        </p:spPr>
      </p:pic>
    </p:spTree>
    <p:extLst>
      <p:ext uri="{BB962C8B-B14F-4D97-AF65-F5344CB8AC3E}">
        <p14:creationId xmlns:p14="http://schemas.microsoft.com/office/powerpoint/2010/main" val="2521067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4"/>
          <p:cNvSpPr txBox="1"/>
          <p:nvPr/>
        </p:nvSpPr>
        <p:spPr>
          <a:xfrm>
            <a:off x="270932" y="1037614"/>
            <a:ext cx="11142133" cy="5555109"/>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004990"/>
              </a:buClr>
              <a:buSzPts val="2000"/>
              <a:buFont typeface="Calibri"/>
              <a:buNone/>
            </a:pPr>
            <a:r>
              <a:rPr lang="en-US" sz="1900" b="1"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Guidelines</a:t>
            </a: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Arial"/>
            </a:endParaRPr>
          </a:p>
          <a:p>
            <a:pPr marL="1314450" marR="0" lvl="1" indent="-285750" algn="l" rtl="0">
              <a:lnSpc>
                <a:spcPct val="110000"/>
              </a:lnSpc>
              <a:spcBef>
                <a:spcPts val="0"/>
              </a:spcBef>
              <a:spcAft>
                <a:spcPts val="0"/>
              </a:spcAft>
              <a:buClr>
                <a:srgbClr val="004990"/>
              </a:buClr>
              <a:buSzPts val="1900"/>
              <a:buFont typeface="Arial"/>
              <a:buChar char="•"/>
            </a:pPr>
            <a:r>
              <a:rPr lang="en-US"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KDIGO’s core mission. KDIGO is the only organization developing global guidelines in nephrology.</a:t>
            </a: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Arial"/>
            </a:endParaRPr>
          </a:p>
          <a:p>
            <a:pPr marL="0" marR="0" lvl="0" indent="0" algn="l" rtl="0">
              <a:lnSpc>
                <a:spcPct val="110000"/>
              </a:lnSpc>
              <a:spcBef>
                <a:spcPts val="0"/>
              </a:spcBef>
              <a:spcAft>
                <a:spcPts val="0"/>
              </a:spcAft>
              <a:buClr>
                <a:srgbClr val="004990"/>
              </a:buClr>
              <a:buSzPts val="1900"/>
              <a:buFont typeface="Calibri"/>
              <a:buNone/>
            </a:pP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endParaRPr>
          </a:p>
          <a:p>
            <a:pPr marL="0" marR="0" lvl="0" indent="0" algn="l" rtl="0">
              <a:lnSpc>
                <a:spcPct val="110000"/>
              </a:lnSpc>
              <a:spcBef>
                <a:spcPts val="0"/>
              </a:spcBef>
              <a:spcAft>
                <a:spcPts val="0"/>
              </a:spcAft>
              <a:buClr>
                <a:srgbClr val="004990"/>
              </a:buClr>
              <a:buSzPts val="2000"/>
              <a:buFont typeface="Calibri"/>
              <a:buNone/>
            </a:pPr>
            <a:r>
              <a:rPr lang="en-US" sz="1900" b="1"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Controversies Conferences</a:t>
            </a: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Arial"/>
            </a:endParaRPr>
          </a:p>
          <a:p>
            <a:pPr marL="1314450" marR="0" lvl="1" indent="-285750" algn="l" rtl="0">
              <a:lnSpc>
                <a:spcPct val="110000"/>
              </a:lnSpc>
              <a:spcBef>
                <a:spcPts val="0"/>
              </a:spcBef>
              <a:spcAft>
                <a:spcPts val="0"/>
              </a:spcAft>
              <a:buClr>
                <a:srgbClr val="004990"/>
              </a:buClr>
              <a:buSzPts val="1900"/>
              <a:buFont typeface="Arial"/>
              <a:buChar char="•"/>
            </a:pPr>
            <a:r>
              <a:rPr lang="en-US"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International conferences that examine significant topics in nephrology and related disciplines that are not fully resolved. Results in a published paper, usually in </a:t>
            </a:r>
            <a:r>
              <a:rPr lang="en-US" sz="1900" b="0" i="1"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Kidney International</a:t>
            </a:r>
            <a:r>
              <a:rPr lang="en-US"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 Often, a Controversies Conference will prompt development of a guideline or a guideline update.</a:t>
            </a: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Arial"/>
            </a:endParaRPr>
          </a:p>
          <a:p>
            <a:pPr marL="0" marR="0" lvl="0" indent="0" algn="l" rtl="0">
              <a:lnSpc>
                <a:spcPct val="110000"/>
              </a:lnSpc>
              <a:spcBef>
                <a:spcPts val="0"/>
              </a:spcBef>
              <a:spcAft>
                <a:spcPts val="0"/>
              </a:spcAft>
              <a:buClr>
                <a:srgbClr val="004990"/>
              </a:buClr>
              <a:buSzPts val="1900"/>
              <a:buFont typeface="Calibri"/>
              <a:buNone/>
            </a:pP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endParaRPr>
          </a:p>
          <a:p>
            <a:pPr marL="0" marR="0" lvl="0" indent="0" algn="l" rtl="0">
              <a:lnSpc>
                <a:spcPct val="110000"/>
              </a:lnSpc>
              <a:spcBef>
                <a:spcPts val="0"/>
              </a:spcBef>
              <a:spcAft>
                <a:spcPts val="0"/>
              </a:spcAft>
              <a:buClr>
                <a:srgbClr val="004990"/>
              </a:buClr>
              <a:buSzPts val="2000"/>
              <a:buFont typeface="Calibri"/>
              <a:buNone/>
            </a:pPr>
            <a:r>
              <a:rPr lang="en-US" sz="1900" b="1"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Implementation Activities</a:t>
            </a: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Arial"/>
            </a:endParaRPr>
          </a:p>
          <a:p>
            <a:pPr marL="1314450" marR="0" lvl="1" indent="-285750" algn="l" rtl="0">
              <a:lnSpc>
                <a:spcPct val="110000"/>
              </a:lnSpc>
              <a:spcBef>
                <a:spcPts val="0"/>
              </a:spcBef>
              <a:spcAft>
                <a:spcPts val="0"/>
              </a:spcAft>
              <a:buClr>
                <a:srgbClr val="004990"/>
              </a:buClr>
              <a:buSzPts val="1900"/>
              <a:buFont typeface="Arial"/>
              <a:buChar char="•"/>
            </a:pPr>
            <a:r>
              <a:rPr lang="en-US"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Dissemination and </a:t>
            </a:r>
            <a:r>
              <a:rPr lang="en-US" sz="1900"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i</a:t>
            </a:r>
            <a:r>
              <a:rPr lang="en-US"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mplementation of KDIGO guidelines </a:t>
            </a: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Arial"/>
            </a:endParaRPr>
          </a:p>
          <a:p>
            <a:pPr marL="1314450" marR="0" lvl="1" indent="-285750" algn="l" rtl="0">
              <a:lnSpc>
                <a:spcPct val="110000"/>
              </a:lnSpc>
              <a:spcBef>
                <a:spcPts val="0"/>
              </a:spcBef>
              <a:spcAft>
                <a:spcPts val="0"/>
              </a:spcAft>
              <a:buClr>
                <a:srgbClr val="004990"/>
              </a:buClr>
              <a:buSzPts val="1900"/>
              <a:buFont typeface="Arial"/>
              <a:buChar char="•"/>
            </a:pPr>
            <a:r>
              <a:rPr lang="en-US"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Controversies Conference reports and observations</a:t>
            </a: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Arial"/>
            </a:endParaRPr>
          </a:p>
          <a:p>
            <a:pPr marL="1314450" marR="0" lvl="1" indent="-285750" algn="l" rtl="0">
              <a:lnSpc>
                <a:spcPct val="110000"/>
              </a:lnSpc>
              <a:spcBef>
                <a:spcPts val="0"/>
              </a:spcBef>
              <a:spcAft>
                <a:spcPts val="0"/>
              </a:spcAft>
              <a:buClr>
                <a:srgbClr val="004990"/>
              </a:buClr>
              <a:buSzPts val="1900"/>
              <a:buFont typeface="Arial"/>
              <a:buChar char="•"/>
            </a:pPr>
            <a:r>
              <a:rPr lang="en-US"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Live Clinical Practice conferences – usually with a nephrology society to bring global KDIGO’s work to local audiences, using case studies</a:t>
            </a: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Arial"/>
            </a:endParaRPr>
          </a:p>
          <a:p>
            <a:pPr marL="1314450" marR="0" lvl="1" indent="-285750" algn="l" rtl="0">
              <a:lnSpc>
                <a:spcPct val="110000"/>
              </a:lnSpc>
              <a:spcBef>
                <a:spcPts val="0"/>
              </a:spcBef>
              <a:spcAft>
                <a:spcPts val="0"/>
              </a:spcAft>
              <a:buClr>
                <a:srgbClr val="004990"/>
              </a:buClr>
              <a:buSzPts val="1900"/>
              <a:buFont typeface="Arial"/>
              <a:buChar char="•"/>
            </a:pPr>
            <a:r>
              <a:rPr lang="en-US"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Implementation Summits bring local experts together to discuss local or regional barriers and opportunities</a:t>
            </a: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Arial"/>
            </a:endParaRPr>
          </a:p>
          <a:p>
            <a:pPr marL="1314450" marR="0" lvl="1" indent="-285750" algn="l" rtl="0">
              <a:lnSpc>
                <a:spcPct val="110000"/>
              </a:lnSpc>
              <a:spcBef>
                <a:spcPts val="0"/>
              </a:spcBef>
              <a:spcAft>
                <a:spcPts val="0"/>
              </a:spcAft>
              <a:buClr>
                <a:srgbClr val="004990"/>
              </a:buClr>
              <a:buSzPts val="1900"/>
              <a:buFont typeface="Arial"/>
              <a:buChar char="•"/>
            </a:pPr>
            <a:r>
              <a:rPr lang="en-US"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Core Implementation Kits – educational materials including Speaker’s Guides, </a:t>
            </a:r>
            <a:r>
              <a:rPr lang="en-US" sz="1900"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Key Takeaways, </a:t>
            </a:r>
            <a:r>
              <a:rPr lang="en-US"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Reference Tools, and Case Studies to assist with implementation of all KDIGO publications </a:t>
            </a: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Arial"/>
            </a:endParaRPr>
          </a:p>
        </p:txBody>
      </p:sp>
      <p:sp>
        <p:nvSpPr>
          <p:cNvPr id="89" name="Google Shape;89;p14"/>
          <p:cNvSpPr txBox="1"/>
          <p:nvPr/>
        </p:nvSpPr>
        <p:spPr>
          <a:xfrm>
            <a:off x="270932" y="267215"/>
            <a:ext cx="10566400" cy="769441"/>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2C62A9"/>
              </a:buClr>
              <a:buSzPts val="4400"/>
              <a:buFont typeface="Calibri"/>
              <a:buNone/>
            </a:pPr>
            <a:r>
              <a:rPr lang="en-US" sz="4400" b="0" i="0" u="none" strike="noStrike" cap="small"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KDIGO Programs</a:t>
            </a:r>
            <a:endParaRPr sz="14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5"/>
          <p:cNvSpPr txBox="1">
            <a:spLocks noGrp="1"/>
          </p:cNvSpPr>
          <p:nvPr>
            <p:ph type="ctrTitle"/>
          </p:nvPr>
        </p:nvSpPr>
        <p:spPr>
          <a:xfrm>
            <a:off x="295564" y="267890"/>
            <a:ext cx="11353800" cy="126315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b="0" cap="small" dirty="0">
                <a:solidFill>
                  <a:srgbClr val="004990"/>
                </a:solidFill>
                <a:latin typeface="Calibri" panose="020F0502020204030204" pitchFamily="34" charset="0"/>
                <a:cs typeface="Calibri" panose="020F0502020204030204" pitchFamily="34" charset="0"/>
                <a:sym typeface="Calibri"/>
              </a:rPr>
              <a:t>KDIGO Controversies Conference</a:t>
            </a:r>
            <a:r>
              <a:rPr lang="en-US" cap="small" dirty="0">
                <a:solidFill>
                  <a:srgbClr val="004990"/>
                </a:solidFill>
                <a:latin typeface="Calibri" panose="020F0502020204030204" pitchFamily="34" charset="0"/>
                <a:cs typeface="Calibri" panose="020F0502020204030204" pitchFamily="34" charset="0"/>
                <a:sym typeface="Calibri"/>
              </a:rPr>
              <a:t> on Glomerular Diseases</a:t>
            </a:r>
            <a:endParaRPr dirty="0">
              <a:solidFill>
                <a:srgbClr val="004990"/>
              </a:solidFill>
              <a:latin typeface="Calibri" panose="020F0502020204030204" pitchFamily="34" charset="0"/>
              <a:cs typeface="Calibri" panose="020F0502020204030204" pitchFamily="34" charset="0"/>
            </a:endParaRPr>
          </a:p>
        </p:txBody>
      </p:sp>
      <p:sp>
        <p:nvSpPr>
          <p:cNvPr id="95" name="Google Shape;95;p15"/>
          <p:cNvSpPr txBox="1">
            <a:spLocks noGrp="1"/>
          </p:cNvSpPr>
          <p:nvPr>
            <p:ph type="subTitle" idx="1"/>
          </p:nvPr>
        </p:nvSpPr>
        <p:spPr>
          <a:xfrm>
            <a:off x="304800" y="1062888"/>
            <a:ext cx="11582400" cy="690562"/>
          </a:xfrm>
          <a:prstGeom prst="rect">
            <a:avLst/>
          </a:prstGeom>
          <a:noFill/>
          <a:ln>
            <a:noFill/>
          </a:ln>
        </p:spPr>
        <p:txBody>
          <a:bodyPr spcFirstLastPara="1" wrap="square" lIns="91425" tIns="45700" rIns="91425" bIns="45700" anchor="t" anchorCtr="0">
            <a:noAutofit/>
          </a:bodyPr>
          <a:lstStyle/>
          <a:p>
            <a:pPr marL="342900" marR="0" lvl="0" indent="-215900" algn="l" rtl="0">
              <a:lnSpc>
                <a:spcPct val="100000"/>
              </a:lnSpc>
              <a:spcBef>
                <a:spcPts val="0"/>
              </a:spcBef>
              <a:spcAft>
                <a:spcPts val="0"/>
              </a:spcAft>
              <a:buClr>
                <a:schemeClr val="dk2"/>
              </a:buClr>
              <a:buSzPts val="2000"/>
              <a:buFont typeface="Arial"/>
              <a:buNone/>
            </a:pPr>
            <a:endParaRPr sz="2000" b="0" i="0" u="none" strike="noStrike" cap="none" dirty="0">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Calibri"/>
              <a:ea typeface="Calibri"/>
              <a:cs typeface="Calibri"/>
              <a:sym typeface="Calibri"/>
            </a:endParaRPr>
          </a:p>
        </p:txBody>
      </p:sp>
      <p:sp>
        <p:nvSpPr>
          <p:cNvPr id="96" name="Google Shape;96;p15"/>
          <p:cNvSpPr txBox="1"/>
          <p:nvPr/>
        </p:nvSpPr>
        <p:spPr>
          <a:xfrm>
            <a:off x="226099" y="1438261"/>
            <a:ext cx="6468862" cy="4888435"/>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dirty="0">
                <a:solidFill>
                  <a:srgbClr val="004990"/>
                </a:solidFill>
                <a:latin typeface="Calibri" panose="020F0502020204030204" pitchFamily="34" charset="0"/>
                <a:ea typeface="Calibri"/>
                <a:cs typeface="Calibri" panose="020F0502020204030204" pitchFamily="34" charset="0"/>
                <a:sym typeface="Calibri"/>
              </a:rPr>
              <a:t>November 2017 (Singapore)</a:t>
            </a:r>
            <a:endParaRPr sz="1400" b="0" i="0" u="none" strike="noStrike" cap="none" dirty="0">
              <a:solidFill>
                <a:srgbClr val="004990"/>
              </a:solidFill>
              <a:latin typeface="Calibri" panose="020F0502020204030204" pitchFamily="34" charset="0"/>
              <a:ea typeface="Arial"/>
              <a:cs typeface="Calibri" panose="020F0502020204030204" pitchFamily="34" charset="0"/>
              <a:sym typeface="Arial"/>
            </a:endParaRPr>
          </a:p>
          <a:p>
            <a:pPr marL="342900" marR="0" lvl="0" indent="-228600" algn="l" rtl="0">
              <a:lnSpc>
                <a:spcPct val="100000"/>
              </a:lnSpc>
              <a:spcBef>
                <a:spcPts val="0"/>
              </a:spcBef>
              <a:spcAft>
                <a:spcPts val="0"/>
              </a:spcAft>
              <a:buClr>
                <a:schemeClr val="dk2"/>
              </a:buClr>
              <a:buSzPts val="1800"/>
              <a:buFont typeface="Arial"/>
              <a:buNone/>
            </a:pPr>
            <a:endParaRPr sz="1000" b="0" i="0" u="none" strike="noStrike" cap="none" dirty="0">
              <a:solidFill>
                <a:srgbClr val="004990"/>
              </a:solidFill>
              <a:latin typeface="Calibri" panose="020F0502020204030204" pitchFamily="34" charset="0"/>
              <a:ea typeface="Calibri"/>
              <a:cs typeface="Calibri" panose="020F0502020204030204" pitchFamily="34" charset="0"/>
              <a:sym typeface="Calibri"/>
            </a:endParaRPr>
          </a:p>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dirty="0">
                <a:solidFill>
                  <a:srgbClr val="004990"/>
                </a:solidFill>
                <a:latin typeface="Calibri" panose="020F0502020204030204" pitchFamily="34" charset="0"/>
                <a:ea typeface="Calibri"/>
                <a:cs typeface="Calibri" panose="020F0502020204030204" pitchFamily="34" charset="0"/>
                <a:sym typeface="Calibri"/>
              </a:rPr>
              <a:t>Topics:</a:t>
            </a:r>
            <a:endParaRPr sz="1400" b="0" i="0" u="none" strike="noStrike" cap="none" dirty="0">
              <a:solidFill>
                <a:srgbClr val="004990"/>
              </a:solidFill>
              <a:latin typeface="Calibri" panose="020F0502020204030204" pitchFamily="34" charset="0"/>
              <a:ea typeface="Arial"/>
              <a:cs typeface="Calibri" panose="020F0502020204030204" pitchFamily="34" charset="0"/>
              <a:sym typeface="Arial"/>
            </a:endParaRPr>
          </a:p>
          <a:p>
            <a:pPr marL="800100" marR="0" lvl="1" indent="-342900" algn="l" rtl="0">
              <a:lnSpc>
                <a:spcPct val="100000"/>
              </a:lnSpc>
              <a:spcBef>
                <a:spcPts val="0"/>
              </a:spcBef>
              <a:spcAft>
                <a:spcPts val="0"/>
              </a:spcAft>
              <a:buClr>
                <a:srgbClr val="004990"/>
              </a:buClr>
              <a:buSzPts val="2400"/>
              <a:buFont typeface="Arial"/>
              <a:buChar char="•"/>
            </a:pPr>
            <a:r>
              <a:rPr lang="en-US" sz="2400" dirty="0">
                <a:solidFill>
                  <a:srgbClr val="004990"/>
                </a:solidFill>
                <a:latin typeface="Calibri" panose="020F0502020204030204" pitchFamily="34" charset="0"/>
                <a:ea typeface="Arial"/>
                <a:cs typeface="Calibri" panose="020F0502020204030204" pitchFamily="34" charset="0"/>
                <a:sym typeface="Calibri"/>
              </a:rPr>
              <a:t>General principles, Nephrotic syndrome, Membranoproliferative GN (MPGN), C3 glomerulonephritis (C3GN)</a:t>
            </a:r>
            <a:endParaRPr sz="1400" b="0" i="0" u="none" strike="noStrike" cap="none" dirty="0">
              <a:solidFill>
                <a:srgbClr val="004990"/>
              </a:solidFill>
              <a:latin typeface="Calibri" panose="020F0502020204030204" pitchFamily="34" charset="0"/>
              <a:ea typeface="Arial"/>
              <a:cs typeface="Calibri" panose="020F0502020204030204" pitchFamily="34" charset="0"/>
              <a:sym typeface="Arial"/>
            </a:endParaRPr>
          </a:p>
          <a:p>
            <a:pPr marL="800100" marR="0" lvl="1" indent="-342900" algn="l" rtl="0">
              <a:lnSpc>
                <a:spcPct val="100000"/>
              </a:lnSpc>
              <a:spcBef>
                <a:spcPts val="0"/>
              </a:spcBef>
              <a:spcAft>
                <a:spcPts val="0"/>
              </a:spcAft>
              <a:buClr>
                <a:srgbClr val="004990"/>
              </a:buClr>
              <a:buSzPts val="2400"/>
              <a:buFont typeface="Arial"/>
              <a:buChar char="•"/>
            </a:pPr>
            <a:r>
              <a:rPr lang="en-US" sz="2400" b="0" i="0" u="none" strike="noStrike" cap="none" dirty="0">
                <a:solidFill>
                  <a:srgbClr val="004990"/>
                </a:solidFill>
                <a:latin typeface="Calibri" panose="020F0502020204030204" pitchFamily="34" charset="0"/>
                <a:ea typeface="Calibri"/>
                <a:cs typeface="Calibri" panose="020F0502020204030204" pitchFamily="34" charset="0"/>
                <a:sym typeface="Calibri"/>
              </a:rPr>
              <a:t>IgA Nephropathy</a:t>
            </a:r>
          </a:p>
          <a:p>
            <a:pPr marL="800100" marR="0" lvl="1" indent="-342900" algn="l" rtl="0">
              <a:lnSpc>
                <a:spcPct val="100000"/>
              </a:lnSpc>
              <a:spcBef>
                <a:spcPts val="0"/>
              </a:spcBef>
              <a:spcAft>
                <a:spcPts val="0"/>
              </a:spcAft>
              <a:buClr>
                <a:srgbClr val="004990"/>
              </a:buClr>
              <a:buSzPts val="2400"/>
              <a:buFont typeface="Arial"/>
              <a:buChar char="•"/>
            </a:pPr>
            <a:r>
              <a:rPr lang="en-US" sz="2400" b="0" i="0" u="none" strike="noStrike" cap="none" dirty="0">
                <a:solidFill>
                  <a:srgbClr val="004990"/>
                </a:solidFill>
                <a:latin typeface="Calibri" panose="020F0502020204030204" pitchFamily="34" charset="0"/>
                <a:ea typeface="Calibri"/>
                <a:cs typeface="Calibri" panose="020F0502020204030204" pitchFamily="34" charset="0"/>
                <a:sym typeface="Calibri"/>
              </a:rPr>
              <a:t>Membranous GN</a:t>
            </a:r>
          </a:p>
          <a:p>
            <a:pPr marL="800100" marR="0" lvl="1" indent="-342900" algn="l" rtl="0">
              <a:lnSpc>
                <a:spcPct val="100000"/>
              </a:lnSpc>
              <a:spcBef>
                <a:spcPts val="0"/>
              </a:spcBef>
              <a:spcAft>
                <a:spcPts val="0"/>
              </a:spcAft>
              <a:buClr>
                <a:srgbClr val="004990"/>
              </a:buClr>
              <a:buSzPts val="2400"/>
              <a:buFont typeface="Arial"/>
              <a:buChar char="•"/>
            </a:pPr>
            <a:r>
              <a:rPr lang="en-US" sz="2400" dirty="0">
                <a:solidFill>
                  <a:srgbClr val="004990"/>
                </a:solidFill>
                <a:latin typeface="Calibri" panose="020F0502020204030204" pitchFamily="34" charset="0"/>
                <a:ea typeface="Arial"/>
                <a:cs typeface="Calibri" panose="020F0502020204030204" pitchFamily="34" charset="0"/>
                <a:sym typeface="Calibri"/>
              </a:rPr>
              <a:t>Minimal change disease (MCD) and Focal Segmental Glomerulosclerosis (FSGS)</a:t>
            </a:r>
            <a:endParaRPr lang="en-US" sz="1400" b="0" i="0" u="none" strike="noStrike" cap="none" dirty="0">
              <a:solidFill>
                <a:srgbClr val="004990"/>
              </a:solidFill>
              <a:latin typeface="Calibri" panose="020F0502020204030204" pitchFamily="34" charset="0"/>
              <a:ea typeface="Arial"/>
              <a:cs typeface="Calibri" panose="020F0502020204030204" pitchFamily="34" charset="0"/>
              <a:sym typeface="Arial"/>
            </a:endParaRPr>
          </a:p>
          <a:p>
            <a:pPr marL="800100" marR="0" lvl="1" indent="-342900" algn="l" rtl="0">
              <a:lnSpc>
                <a:spcPct val="100000"/>
              </a:lnSpc>
              <a:spcBef>
                <a:spcPts val="0"/>
              </a:spcBef>
              <a:spcAft>
                <a:spcPts val="0"/>
              </a:spcAft>
              <a:buClr>
                <a:srgbClr val="004990"/>
              </a:buClr>
              <a:buSzPts val="2400"/>
              <a:buFont typeface="Arial"/>
              <a:buChar char="•"/>
            </a:pPr>
            <a:r>
              <a:rPr lang="en-US" sz="2400" b="0" i="0" u="none" strike="noStrike" cap="none" dirty="0">
                <a:solidFill>
                  <a:srgbClr val="004990"/>
                </a:solidFill>
                <a:latin typeface="Calibri" panose="020F0502020204030204" pitchFamily="34" charset="0"/>
                <a:ea typeface="Calibri"/>
                <a:cs typeface="Calibri" panose="020F0502020204030204" pitchFamily="34" charset="0"/>
                <a:sym typeface="Calibri"/>
              </a:rPr>
              <a:t>Lupus nephritis (LN) and ANCA vasculitis</a:t>
            </a:r>
            <a:endParaRPr lang="en-US" sz="1400" b="0" i="0" u="none" strike="noStrike" cap="none" dirty="0">
              <a:solidFill>
                <a:srgbClr val="004990"/>
              </a:solidFill>
              <a:latin typeface="Calibri" panose="020F0502020204030204" pitchFamily="34" charset="0"/>
              <a:ea typeface="Arial"/>
              <a:cs typeface="Calibri" panose="020F0502020204030204" pitchFamily="34" charset="0"/>
              <a:sym typeface="Arial"/>
            </a:endParaRPr>
          </a:p>
          <a:p>
            <a:pPr marL="800100" marR="0" lvl="1" indent="-228600" algn="l" rtl="0">
              <a:lnSpc>
                <a:spcPct val="100000"/>
              </a:lnSpc>
              <a:spcBef>
                <a:spcPts val="0"/>
              </a:spcBef>
              <a:spcAft>
                <a:spcPts val="0"/>
              </a:spcAft>
              <a:buClr>
                <a:schemeClr val="dk1"/>
              </a:buClr>
              <a:buSzPts val="1800"/>
              <a:buFont typeface="Arial"/>
              <a:buNone/>
            </a:pPr>
            <a:endParaRPr sz="1000" b="0" i="0" u="none" strike="noStrike" cap="none" dirty="0">
              <a:solidFill>
                <a:srgbClr val="004990"/>
              </a:solidFill>
              <a:latin typeface="Calibri" panose="020F0502020204030204" pitchFamily="34" charset="0"/>
              <a:ea typeface="Calibri"/>
              <a:cs typeface="Calibri" panose="020F0502020204030204" pitchFamily="34" charset="0"/>
              <a:sym typeface="Calibri"/>
            </a:endParaRPr>
          </a:p>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dirty="0">
                <a:solidFill>
                  <a:srgbClr val="004990"/>
                </a:solidFill>
                <a:latin typeface="Calibri" panose="020F0502020204030204" pitchFamily="34" charset="0"/>
                <a:ea typeface="Calibri"/>
                <a:cs typeface="Calibri" panose="020F0502020204030204" pitchFamily="34" charset="0"/>
                <a:sym typeface="Calibri"/>
              </a:rPr>
              <a:t>Report published in </a:t>
            </a:r>
            <a:r>
              <a:rPr lang="en-US" sz="2400" b="0" i="1" u="none" strike="noStrike" cap="none" dirty="0">
                <a:solidFill>
                  <a:srgbClr val="004990"/>
                </a:solidFill>
                <a:latin typeface="Calibri" panose="020F0502020204030204" pitchFamily="34" charset="0"/>
                <a:ea typeface="Calibri"/>
                <a:cs typeface="Calibri" panose="020F0502020204030204" pitchFamily="34" charset="0"/>
                <a:sym typeface="Calibri"/>
              </a:rPr>
              <a:t>Kidney International </a:t>
            </a:r>
            <a:r>
              <a:rPr lang="en-US" sz="2400" b="0" i="0" u="none" strike="noStrike" cap="none" dirty="0">
                <a:solidFill>
                  <a:srgbClr val="004990"/>
                </a:solidFill>
                <a:latin typeface="Calibri" panose="020F0502020204030204" pitchFamily="34" charset="0"/>
                <a:ea typeface="Calibri"/>
                <a:cs typeface="Calibri" panose="020F0502020204030204" pitchFamily="34" charset="0"/>
                <a:sym typeface="Calibri"/>
              </a:rPr>
              <a:t>(2019)</a:t>
            </a:r>
            <a:endParaRPr sz="1400" b="0" i="0" u="none" strike="noStrike" cap="none" dirty="0">
              <a:solidFill>
                <a:srgbClr val="004990"/>
              </a:solidFill>
              <a:latin typeface="Calibri" panose="020F0502020204030204" pitchFamily="34" charset="0"/>
              <a:ea typeface="Arial"/>
              <a:cs typeface="Calibri" panose="020F0502020204030204" pitchFamily="34" charset="0"/>
              <a:sym typeface="Arial"/>
            </a:endParaRPr>
          </a:p>
          <a:p>
            <a:pPr marL="342900" marR="0" lvl="0" indent="-228600" algn="l" rtl="0">
              <a:lnSpc>
                <a:spcPct val="100000"/>
              </a:lnSpc>
              <a:spcBef>
                <a:spcPts val="0"/>
              </a:spcBef>
              <a:spcAft>
                <a:spcPts val="0"/>
              </a:spcAft>
              <a:buClr>
                <a:schemeClr val="dk2"/>
              </a:buClr>
              <a:buSzPts val="1800"/>
              <a:buFont typeface="Arial"/>
              <a:buNone/>
            </a:pPr>
            <a:endParaRPr sz="1000" b="0" i="0" u="none" strike="noStrike" cap="none" dirty="0">
              <a:solidFill>
                <a:srgbClr val="004990"/>
              </a:solidFill>
              <a:latin typeface="Calibri" panose="020F0502020204030204" pitchFamily="34" charset="0"/>
              <a:ea typeface="Calibri"/>
              <a:cs typeface="Calibri" panose="020F0502020204030204" pitchFamily="34" charset="0"/>
              <a:sym typeface="Calibri"/>
            </a:endParaRPr>
          </a:p>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dirty="0">
                <a:solidFill>
                  <a:srgbClr val="004990"/>
                </a:solidFill>
                <a:latin typeface="Calibri" panose="020F0502020204030204" pitchFamily="34" charset="0"/>
                <a:ea typeface="Calibri"/>
                <a:cs typeface="Calibri" panose="020F0502020204030204" pitchFamily="34" charset="0"/>
                <a:sym typeface="Calibri"/>
              </a:rPr>
              <a:t>Led to initiation of the update of </a:t>
            </a:r>
            <a:r>
              <a:rPr lang="en-US" sz="2400" dirty="0">
                <a:solidFill>
                  <a:srgbClr val="004990"/>
                </a:solidFill>
                <a:latin typeface="Calibri" panose="020F0502020204030204" pitchFamily="34" charset="0"/>
                <a:ea typeface="Calibri"/>
                <a:cs typeface="Calibri" panose="020F0502020204030204" pitchFamily="34" charset="0"/>
                <a:sym typeface="Calibri"/>
              </a:rPr>
              <a:t>the </a:t>
            </a:r>
            <a:r>
              <a:rPr lang="en-US" sz="2400" b="0" i="0" u="none" strike="noStrike" cap="none" dirty="0">
                <a:solidFill>
                  <a:srgbClr val="004990"/>
                </a:solidFill>
                <a:latin typeface="Calibri" panose="020F0502020204030204" pitchFamily="34" charset="0"/>
                <a:ea typeface="Calibri"/>
                <a:cs typeface="Calibri" panose="020F0502020204030204" pitchFamily="34" charset="0"/>
                <a:sym typeface="Calibri"/>
              </a:rPr>
              <a:t>KDIGO guideline</a:t>
            </a:r>
            <a:endParaRPr sz="1400" b="0" i="0" u="none" strike="noStrike" cap="none" dirty="0">
              <a:solidFill>
                <a:srgbClr val="004990"/>
              </a:solidFill>
              <a:latin typeface="Calibri" panose="020F0502020204030204" pitchFamily="34" charset="0"/>
              <a:ea typeface="Arial"/>
              <a:cs typeface="Calibri" panose="020F0502020204030204" pitchFamily="34" charset="0"/>
              <a:sym typeface="Arial"/>
            </a:endParaRPr>
          </a:p>
          <a:p>
            <a:pPr marL="0" marR="0" lvl="0" indent="0" algn="l" rtl="0">
              <a:lnSpc>
                <a:spcPct val="100000"/>
              </a:lnSpc>
              <a:spcBef>
                <a:spcPts val="0"/>
              </a:spcBef>
              <a:spcAft>
                <a:spcPts val="0"/>
              </a:spcAft>
              <a:buClr>
                <a:schemeClr val="dk2"/>
              </a:buClr>
              <a:buSzPts val="1600"/>
              <a:buFont typeface="Arial"/>
              <a:buNone/>
            </a:pPr>
            <a:endParaRPr sz="1600" b="0" i="0" u="none" strike="noStrike" cap="none" dirty="0">
              <a:solidFill>
                <a:srgbClr val="004990"/>
              </a:solidFill>
              <a:latin typeface="Calibri" panose="020F0502020204030204" pitchFamily="34" charset="0"/>
              <a:ea typeface="Calibri"/>
              <a:cs typeface="Calibri" panose="020F0502020204030204" pitchFamily="34" charset="0"/>
              <a:sym typeface="Calibri"/>
            </a:endParaRPr>
          </a:p>
        </p:txBody>
      </p:sp>
      <p:pic>
        <p:nvPicPr>
          <p:cNvPr id="4" name="Picture 3">
            <a:extLst>
              <a:ext uri="{FF2B5EF4-FFF2-40B4-BE49-F238E27FC236}">
                <a16:creationId xmlns:a16="http://schemas.microsoft.com/office/drawing/2014/main" id="{5E8EFC67-A71F-4E9B-BA16-FF4993CEB197}"/>
              </a:ext>
            </a:extLst>
          </p:cNvPr>
          <p:cNvPicPr>
            <a:picLocks noChangeAspect="1"/>
          </p:cNvPicPr>
          <p:nvPr/>
        </p:nvPicPr>
        <p:blipFill rotWithShape="1">
          <a:blip r:embed="rId3"/>
          <a:srcRect t="2000" r="5176" b="2679"/>
          <a:stretch/>
        </p:blipFill>
        <p:spPr>
          <a:xfrm>
            <a:off x="6773662" y="929023"/>
            <a:ext cx="3392535" cy="4507662"/>
          </a:xfrm>
          <a:prstGeom prst="rect">
            <a:avLst/>
          </a:prstGeom>
          <a:ln>
            <a:solidFill>
              <a:schemeClr val="tx2"/>
            </a:solidFill>
          </a:ln>
        </p:spPr>
      </p:pic>
      <p:pic>
        <p:nvPicPr>
          <p:cNvPr id="6" name="Picture 5">
            <a:extLst>
              <a:ext uri="{FF2B5EF4-FFF2-40B4-BE49-F238E27FC236}">
                <a16:creationId xmlns:a16="http://schemas.microsoft.com/office/drawing/2014/main" id="{55A2E505-C6E3-4DD9-9CF4-956DC1DFB590}"/>
              </a:ext>
            </a:extLst>
          </p:cNvPr>
          <p:cNvPicPr>
            <a:picLocks noChangeAspect="1"/>
          </p:cNvPicPr>
          <p:nvPr/>
        </p:nvPicPr>
        <p:blipFill rotWithShape="1">
          <a:blip r:embed="rId4"/>
          <a:srcRect l="4260" t="1723" b="2347"/>
          <a:stretch/>
        </p:blipFill>
        <p:spPr>
          <a:xfrm>
            <a:off x="7740075" y="1776916"/>
            <a:ext cx="3648889" cy="4821120"/>
          </a:xfrm>
          <a:prstGeom prst="rect">
            <a:avLst/>
          </a:prstGeom>
          <a:ln>
            <a:solidFill>
              <a:schemeClr val="tx2"/>
            </a:solid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744" y="830120"/>
            <a:ext cx="3670852" cy="923330"/>
          </a:xfrm>
          <a:prstGeom prst="rect">
            <a:avLst/>
          </a:prstGeom>
          <a:noFill/>
        </p:spPr>
        <p:txBody>
          <a:bodyPr wrap="square" anchor="b">
            <a:spAutoFit/>
          </a:bodyPr>
          <a:lstStyle/>
          <a:p>
            <a:pPr>
              <a:spcBef>
                <a:spcPts val="0"/>
              </a:spcBef>
            </a:pPr>
            <a:r>
              <a:rPr lang="en-GB" sz="3000" b="0" cap="small" dirty="0">
                <a:solidFill>
                  <a:srgbClr val="004990"/>
                </a:solidFill>
                <a:latin typeface="Calibri"/>
                <a:ea typeface="+mn-ea"/>
                <a:cs typeface="+mn-cs"/>
              </a:rPr>
              <a:t>KDIGO 2012 Guideline: The Beginning</a:t>
            </a:r>
          </a:p>
        </p:txBody>
      </p:sp>
      <p:sp>
        <p:nvSpPr>
          <p:cNvPr id="4" name="Subtitle 2"/>
          <p:cNvSpPr>
            <a:spLocks noGrp="1"/>
          </p:cNvSpPr>
          <p:nvPr>
            <p:ph type="subTitle" idx="1"/>
          </p:nvPr>
        </p:nvSpPr>
        <p:spPr>
          <a:xfrm>
            <a:off x="304800" y="1062888"/>
            <a:ext cx="11582400" cy="690562"/>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endParaRPr lang="en-GB" sz="2000" dirty="0">
              <a:latin typeface="Calibri"/>
              <a:cs typeface="Calibri"/>
            </a:endParaRPr>
          </a:p>
          <a:p>
            <a:pPr marL="342900" lvl="0" indent="-342900">
              <a:lnSpc>
                <a:spcPct val="100000"/>
              </a:lnSpc>
              <a:spcBef>
                <a:spcPts val="0"/>
              </a:spcBef>
            </a:pPr>
            <a:endParaRPr lang="en-GB" dirty="0">
              <a:latin typeface="Calibri"/>
              <a:cs typeface="Calibri"/>
            </a:endParaRPr>
          </a:p>
          <a:p>
            <a:pPr marL="342900" lvl="0" indent="-342900">
              <a:lnSpc>
                <a:spcPct val="100000"/>
              </a:lnSpc>
              <a:spcBef>
                <a:spcPts val="0"/>
              </a:spcBef>
            </a:pPr>
            <a:endParaRPr lang="en-GB" dirty="0">
              <a:latin typeface="Calibri"/>
              <a:cs typeface="Calibri"/>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6278" y="1861141"/>
            <a:ext cx="3328995" cy="4375420"/>
          </a:xfrm>
          <a:prstGeom prst="rect">
            <a:avLst/>
          </a:prstGeom>
          <a:noFill/>
          <a:ln w="9525">
            <a:solidFill>
              <a:schemeClr val="tx2"/>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6" name="Title 1"/>
          <p:cNvSpPr txBox="1">
            <a:spLocks/>
          </p:cNvSpPr>
          <p:nvPr/>
        </p:nvSpPr>
        <p:spPr>
          <a:xfrm>
            <a:off x="4158610" y="830120"/>
            <a:ext cx="3669823" cy="923330"/>
          </a:xfrm>
          <a:prstGeom prst="rect">
            <a:avLst/>
          </a:prstGeom>
          <a:noFill/>
        </p:spPr>
        <p:txBody>
          <a:bodyPr wrap="square"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GB" sz="3000" cap="small" dirty="0">
                <a:solidFill>
                  <a:srgbClr val="004990"/>
                </a:solidFill>
                <a:latin typeface="Calibri"/>
                <a:ea typeface="+mn-ea"/>
                <a:cs typeface="+mn-cs"/>
              </a:rPr>
              <a:t>KDIGO 2021 Guideline: The Update</a:t>
            </a: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9000" y="1856151"/>
            <a:ext cx="3291840" cy="4357020"/>
          </a:xfrm>
          <a:prstGeom prst="rect">
            <a:avLst/>
          </a:prstGeom>
          <a:noFill/>
          <a:ln w="9525">
            <a:solidFill>
              <a:schemeClr val="tx2"/>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Right Arrow 2"/>
          <p:cNvSpPr/>
          <p:nvPr/>
        </p:nvSpPr>
        <p:spPr>
          <a:xfrm>
            <a:off x="3686187" y="3729383"/>
            <a:ext cx="722814" cy="4141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Arrow 2">
            <a:extLst>
              <a:ext uri="{FF2B5EF4-FFF2-40B4-BE49-F238E27FC236}">
                <a16:creationId xmlns:a16="http://schemas.microsoft.com/office/drawing/2014/main" id="{613B7CE2-7FC5-D3D5-F90F-0C416DCC2B9D}"/>
              </a:ext>
            </a:extLst>
          </p:cNvPr>
          <p:cNvSpPr/>
          <p:nvPr/>
        </p:nvSpPr>
        <p:spPr>
          <a:xfrm>
            <a:off x="7772191" y="3731592"/>
            <a:ext cx="722376" cy="4141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3D73700D-65DB-3598-786A-A5D09AF06C69}"/>
              </a:ext>
            </a:extLst>
          </p:cNvPr>
          <p:cNvSpPr txBox="1">
            <a:spLocks/>
          </p:cNvSpPr>
          <p:nvPr/>
        </p:nvSpPr>
        <p:spPr>
          <a:xfrm>
            <a:off x="8273587" y="830120"/>
            <a:ext cx="3868717" cy="923330"/>
          </a:xfrm>
          <a:prstGeom prst="rect">
            <a:avLst/>
          </a:prstGeom>
          <a:noFill/>
        </p:spPr>
        <p:txBody>
          <a:bodyPr wrap="square"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GB" sz="3000" cap="small" dirty="0">
                <a:solidFill>
                  <a:srgbClr val="004990"/>
                </a:solidFill>
                <a:latin typeface="Calibri"/>
                <a:ea typeface="+mn-ea"/>
                <a:cs typeface="+mn-cs"/>
              </a:rPr>
              <a:t>KDIGO 2025 Guideline: The NS Update</a:t>
            </a:r>
          </a:p>
        </p:txBody>
      </p:sp>
      <p:pic>
        <p:nvPicPr>
          <p:cNvPr id="10" name="Picture 9">
            <a:extLst>
              <a:ext uri="{FF2B5EF4-FFF2-40B4-BE49-F238E27FC236}">
                <a16:creationId xmlns:a16="http://schemas.microsoft.com/office/drawing/2014/main" id="{15901A80-49FB-6CBF-4F45-5FA3F5DAE6E9}"/>
              </a:ext>
            </a:extLst>
          </p:cNvPr>
          <p:cNvPicPr>
            <a:picLocks noChangeAspect="1"/>
          </p:cNvPicPr>
          <p:nvPr/>
        </p:nvPicPr>
        <p:blipFill>
          <a:blip r:embed="rId4"/>
          <a:srcRect l="2144" t="2269" b="-1"/>
          <a:stretch/>
        </p:blipFill>
        <p:spPr>
          <a:xfrm>
            <a:off x="8468005" y="1856151"/>
            <a:ext cx="3332742" cy="438912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71859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402" y="297074"/>
            <a:ext cx="12070598" cy="1311128"/>
          </a:xfrm>
          <a:prstGeom prst="rect">
            <a:avLst/>
          </a:prstGeom>
          <a:noFill/>
        </p:spPr>
        <p:txBody>
          <a:bodyPr wrap="square" anchor="b">
            <a:spAutoFit/>
          </a:bodyPr>
          <a:lstStyle/>
          <a:p>
            <a:pPr>
              <a:spcBef>
                <a:spcPts val="0"/>
              </a:spcBef>
            </a:pPr>
            <a:r>
              <a:rPr lang="en-GB" sz="4400" b="0" cap="small" dirty="0">
                <a:solidFill>
                  <a:srgbClr val="004990"/>
                </a:solidFill>
                <a:latin typeface="Calibri"/>
                <a:ea typeface="+mn-ea"/>
                <a:cs typeface="+mn-cs"/>
              </a:rPr>
              <a:t>Timeline of Guideline for </a:t>
            </a:r>
            <a:r>
              <a:rPr lang="en-GB" cap="small" dirty="0">
                <a:solidFill>
                  <a:srgbClr val="004990"/>
                </a:solidFill>
                <a:latin typeface="Calibri"/>
                <a:ea typeface="+mn-ea"/>
                <a:cs typeface="+mn-cs"/>
              </a:rPr>
              <a:t>Management of NS in Children</a:t>
            </a:r>
            <a:endParaRPr lang="en-GB" sz="4400" b="0" cap="small" dirty="0">
              <a:solidFill>
                <a:srgbClr val="004990"/>
              </a:solidFill>
              <a:latin typeface="Calibri"/>
              <a:ea typeface="+mn-ea"/>
              <a:cs typeface="+mn-cs"/>
            </a:endParaRPr>
          </a:p>
        </p:txBody>
      </p:sp>
      <p:sp>
        <p:nvSpPr>
          <p:cNvPr id="4" name="Subtitle 2"/>
          <p:cNvSpPr>
            <a:spLocks noGrp="1"/>
          </p:cNvSpPr>
          <p:nvPr>
            <p:ph type="subTitle" idx="1"/>
          </p:nvPr>
        </p:nvSpPr>
        <p:spPr>
          <a:xfrm>
            <a:off x="304800" y="1062888"/>
            <a:ext cx="11582400" cy="690562"/>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endParaRPr lang="en-GB" sz="2000" dirty="0">
              <a:latin typeface="Calibri"/>
              <a:cs typeface="Calibri"/>
            </a:endParaRPr>
          </a:p>
          <a:p>
            <a:pPr marL="342900" lvl="0" indent="-342900">
              <a:lnSpc>
                <a:spcPct val="100000"/>
              </a:lnSpc>
              <a:spcBef>
                <a:spcPts val="0"/>
              </a:spcBef>
            </a:pPr>
            <a:endParaRPr lang="en-GB" dirty="0">
              <a:latin typeface="Calibri"/>
              <a:cs typeface="Calibri"/>
            </a:endParaRPr>
          </a:p>
          <a:p>
            <a:pPr marL="342900" lvl="0" indent="-342900">
              <a:lnSpc>
                <a:spcPct val="100000"/>
              </a:lnSpc>
              <a:spcBef>
                <a:spcPts val="0"/>
              </a:spcBef>
            </a:pPr>
            <a:endParaRPr lang="en-GB" dirty="0">
              <a:latin typeface="Calibri"/>
              <a:cs typeface="Calibri"/>
            </a:endParaRPr>
          </a:p>
        </p:txBody>
      </p:sp>
      <p:pic>
        <p:nvPicPr>
          <p:cNvPr id="5" name="Picture 4">
            <a:extLst>
              <a:ext uri="{FF2B5EF4-FFF2-40B4-BE49-F238E27FC236}">
                <a16:creationId xmlns:a16="http://schemas.microsoft.com/office/drawing/2014/main" id="{32AA7306-C409-B9FB-6C0F-ABC7688133D3}"/>
              </a:ext>
            </a:extLst>
          </p:cNvPr>
          <p:cNvPicPr>
            <a:picLocks noChangeAspect="1"/>
          </p:cNvPicPr>
          <p:nvPr/>
        </p:nvPicPr>
        <p:blipFill>
          <a:blip r:embed="rId2"/>
          <a:stretch>
            <a:fillRect/>
          </a:stretch>
        </p:blipFill>
        <p:spPr>
          <a:xfrm>
            <a:off x="121402" y="1892675"/>
            <a:ext cx="11949196" cy="3072650"/>
          </a:xfrm>
          <a:prstGeom prst="rect">
            <a:avLst/>
          </a:prstGeom>
        </p:spPr>
      </p:pic>
    </p:spTree>
    <p:extLst>
      <p:ext uri="{BB962C8B-B14F-4D97-AF65-F5344CB8AC3E}">
        <p14:creationId xmlns:p14="http://schemas.microsoft.com/office/powerpoint/2010/main" val="2456708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8180"/>
            <a:ext cx="11090676" cy="701731"/>
          </a:xfrm>
          <a:prstGeom prst="rect">
            <a:avLst/>
          </a:prstGeom>
          <a:noFill/>
        </p:spPr>
        <p:txBody>
          <a:bodyPr wrap="square" anchor="b">
            <a:spAutoFit/>
          </a:bodyPr>
          <a:lstStyle/>
          <a:p>
            <a:pPr>
              <a:spcBef>
                <a:spcPts val="0"/>
              </a:spcBef>
            </a:pPr>
            <a:r>
              <a:rPr lang="en-GB" cap="small" dirty="0">
                <a:solidFill>
                  <a:srgbClr val="004990"/>
                </a:solidFill>
                <a:latin typeface="Calibri"/>
              </a:rPr>
              <a:t>Guideline Goals</a:t>
            </a:r>
            <a:endParaRPr lang="en-GB" sz="4400" b="0" cap="small" dirty="0">
              <a:solidFill>
                <a:srgbClr val="004990"/>
              </a:solidFill>
              <a:latin typeface="Calibri"/>
              <a:ea typeface="+mn-ea"/>
              <a:cs typeface="+mn-cs"/>
            </a:endParaRPr>
          </a:p>
        </p:txBody>
      </p:sp>
      <p:sp>
        <p:nvSpPr>
          <p:cNvPr id="4" name="Subtitle 2"/>
          <p:cNvSpPr>
            <a:spLocks noGrp="1"/>
          </p:cNvSpPr>
          <p:nvPr>
            <p:ph type="subTitle" idx="1"/>
          </p:nvPr>
        </p:nvSpPr>
        <p:spPr>
          <a:xfrm>
            <a:off x="304800" y="969911"/>
            <a:ext cx="11582400" cy="5738460"/>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r>
              <a:rPr lang="en-GB" sz="2800" dirty="0">
                <a:solidFill>
                  <a:srgbClr val="004990"/>
                </a:solidFill>
              </a:rPr>
              <a:t>Generate a useful resource for clinicians and patients</a:t>
            </a:r>
          </a:p>
          <a:p>
            <a:pPr marL="800100" lvl="1" indent="-342900">
              <a:lnSpc>
                <a:spcPct val="100000"/>
              </a:lnSpc>
              <a:spcBef>
                <a:spcPts val="0"/>
              </a:spcBef>
            </a:pPr>
            <a:r>
              <a:rPr lang="en-GB" dirty="0">
                <a:solidFill>
                  <a:srgbClr val="004990"/>
                </a:solidFill>
                <a:latin typeface="Calibri"/>
                <a:cs typeface="Calibri"/>
              </a:rPr>
              <a:t>Address relevant questions with actionable recommendations</a:t>
            </a:r>
          </a:p>
          <a:p>
            <a:pPr marL="800100" lvl="1" indent="-342900">
              <a:lnSpc>
                <a:spcPct val="100000"/>
              </a:lnSpc>
              <a:spcBef>
                <a:spcPts val="0"/>
              </a:spcBef>
            </a:pPr>
            <a:r>
              <a:rPr lang="en-GB" dirty="0">
                <a:solidFill>
                  <a:srgbClr val="004990"/>
                </a:solidFill>
                <a:latin typeface="Calibri"/>
                <a:cs typeface="Calibri"/>
              </a:rPr>
              <a:t>Take on controversial topics when sufficient evidence</a:t>
            </a:r>
          </a:p>
          <a:p>
            <a:pPr marL="800100" lvl="1" indent="-342900">
              <a:lnSpc>
                <a:spcPct val="100000"/>
              </a:lnSpc>
              <a:spcBef>
                <a:spcPts val="0"/>
              </a:spcBef>
            </a:pPr>
            <a:r>
              <a:rPr lang="en-GB" dirty="0">
                <a:solidFill>
                  <a:srgbClr val="004990"/>
                </a:solidFill>
                <a:latin typeface="Calibri"/>
                <a:cs typeface="Calibri"/>
              </a:rPr>
              <a:t>Communicate clearly</a:t>
            </a:r>
          </a:p>
          <a:p>
            <a:pPr marL="342900" lvl="0" indent="-342900">
              <a:lnSpc>
                <a:spcPct val="100000"/>
              </a:lnSpc>
              <a:spcBef>
                <a:spcPts val="0"/>
              </a:spcBef>
            </a:pPr>
            <a:endParaRPr lang="en-GB" sz="900" dirty="0">
              <a:solidFill>
                <a:srgbClr val="004990"/>
              </a:solidFill>
            </a:endParaRPr>
          </a:p>
          <a:p>
            <a:pPr marL="342900" indent="-342900">
              <a:lnSpc>
                <a:spcPct val="100000"/>
              </a:lnSpc>
              <a:spcBef>
                <a:spcPts val="0"/>
              </a:spcBef>
            </a:pPr>
            <a:r>
              <a:rPr lang="en-GB" sz="2800" dirty="0">
                <a:solidFill>
                  <a:srgbClr val="004990"/>
                </a:solidFill>
              </a:rPr>
              <a:t>Target audience: Primarily clinicians treating patients with glomerular diseases</a:t>
            </a:r>
          </a:p>
          <a:p>
            <a:pPr marL="342900" indent="-342900">
              <a:lnSpc>
                <a:spcPct val="100000"/>
              </a:lnSpc>
              <a:spcBef>
                <a:spcPts val="0"/>
              </a:spcBef>
            </a:pPr>
            <a:endParaRPr lang="en-GB" sz="900" dirty="0">
              <a:solidFill>
                <a:srgbClr val="004990"/>
              </a:solidFill>
            </a:endParaRPr>
          </a:p>
          <a:p>
            <a:pPr marL="342900" lvl="0" indent="-342900">
              <a:lnSpc>
                <a:spcPct val="100000"/>
              </a:lnSpc>
              <a:spcBef>
                <a:spcPts val="0"/>
              </a:spcBef>
            </a:pPr>
            <a:r>
              <a:rPr lang="en-GB" sz="2800" dirty="0">
                <a:solidFill>
                  <a:srgbClr val="004990"/>
                </a:solidFill>
              </a:rPr>
              <a:t>Stay true to evidence, where available</a:t>
            </a:r>
          </a:p>
          <a:p>
            <a:pPr marL="342900" lvl="0" indent="-342900">
              <a:lnSpc>
                <a:spcPct val="100000"/>
              </a:lnSpc>
              <a:spcBef>
                <a:spcPts val="0"/>
              </a:spcBef>
            </a:pPr>
            <a:endParaRPr lang="en-GB" sz="900" dirty="0">
              <a:solidFill>
                <a:srgbClr val="004990"/>
              </a:solidFill>
            </a:endParaRPr>
          </a:p>
          <a:p>
            <a:pPr marL="342900" indent="-342900">
              <a:lnSpc>
                <a:spcPct val="100000"/>
              </a:lnSpc>
              <a:spcBef>
                <a:spcPts val="0"/>
              </a:spcBef>
            </a:pPr>
            <a:r>
              <a:rPr lang="en-GB" sz="2800" dirty="0">
                <a:solidFill>
                  <a:srgbClr val="004990"/>
                </a:solidFill>
              </a:rPr>
              <a:t>Propose research questions</a:t>
            </a:r>
          </a:p>
          <a:p>
            <a:pPr marL="342900" indent="-342900">
              <a:lnSpc>
                <a:spcPct val="100000"/>
              </a:lnSpc>
              <a:spcBef>
                <a:spcPts val="0"/>
              </a:spcBef>
            </a:pPr>
            <a:endParaRPr lang="en-GB" sz="900" dirty="0">
              <a:solidFill>
                <a:srgbClr val="004990"/>
              </a:solidFill>
            </a:endParaRPr>
          </a:p>
          <a:p>
            <a:pPr marL="342900" lvl="0" indent="-342900">
              <a:lnSpc>
                <a:spcPct val="100000"/>
              </a:lnSpc>
              <a:spcBef>
                <a:spcPts val="0"/>
              </a:spcBef>
            </a:pPr>
            <a:r>
              <a:rPr lang="en-GB" sz="2800" dirty="0">
                <a:solidFill>
                  <a:srgbClr val="004990"/>
                </a:solidFill>
              </a:rPr>
              <a:t>Be mindful of implications for policy and payment</a:t>
            </a:r>
          </a:p>
          <a:p>
            <a:pPr marL="342900" lvl="0" indent="-342900">
              <a:lnSpc>
                <a:spcPct val="100000"/>
              </a:lnSpc>
              <a:spcBef>
                <a:spcPts val="0"/>
              </a:spcBef>
            </a:pPr>
            <a:endParaRPr lang="en-GB" sz="900" dirty="0">
              <a:solidFill>
                <a:srgbClr val="004990"/>
              </a:solidFill>
            </a:endParaRPr>
          </a:p>
        </p:txBody>
      </p:sp>
    </p:spTree>
    <p:extLst>
      <p:ext uri="{BB962C8B-B14F-4D97-AF65-F5344CB8AC3E}">
        <p14:creationId xmlns:p14="http://schemas.microsoft.com/office/powerpoint/2010/main" val="3093490223"/>
      </p:ext>
    </p:extLst>
  </p:cSld>
  <p:clrMapOvr>
    <a:masterClrMapping/>
  </p:clrMapOvr>
</p:sld>
</file>

<file path=ppt/theme/theme1.xml><?xml version="1.0" encoding="utf-8"?>
<a:theme xmlns:a="http://schemas.openxmlformats.org/drawingml/2006/main" name="1_Office Theme">
  <a:themeElements>
    <a:clrScheme name="Custom 14">
      <a:dk1>
        <a:sysClr val="windowText" lastClr="000000"/>
      </a:dk1>
      <a:lt1>
        <a:sysClr val="window" lastClr="FFFFFF"/>
      </a:lt1>
      <a:dk2>
        <a:srgbClr val="004990"/>
      </a:dk2>
      <a:lt2>
        <a:srgbClr val="DBEFF9"/>
      </a:lt2>
      <a:accent1>
        <a:srgbClr val="0F6FC6"/>
      </a:accent1>
      <a:accent2>
        <a:srgbClr val="009DD9"/>
      </a:accent2>
      <a:accent3>
        <a:srgbClr val="0BD0D9"/>
      </a:accent3>
      <a:accent4>
        <a:srgbClr val="10CF9B"/>
      </a:accent4>
      <a:accent5>
        <a:srgbClr val="11A260"/>
      </a:accent5>
      <a:accent6>
        <a:srgbClr val="A5C249"/>
      </a:accent6>
      <a:hlink>
        <a:srgbClr val="F49100"/>
      </a:hlink>
      <a:folHlink>
        <a:srgbClr val="85DFD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Custom 14">
      <a:dk1>
        <a:sysClr val="windowText" lastClr="000000"/>
      </a:dk1>
      <a:lt1>
        <a:sysClr val="window" lastClr="FFFFFF"/>
      </a:lt1>
      <a:dk2>
        <a:srgbClr val="004990"/>
      </a:dk2>
      <a:lt2>
        <a:srgbClr val="DBEFF9"/>
      </a:lt2>
      <a:accent1>
        <a:srgbClr val="0F6FC6"/>
      </a:accent1>
      <a:accent2>
        <a:srgbClr val="009DD9"/>
      </a:accent2>
      <a:accent3>
        <a:srgbClr val="0BD0D9"/>
      </a:accent3>
      <a:accent4>
        <a:srgbClr val="10CF9B"/>
      </a:accent4>
      <a:accent5>
        <a:srgbClr val="11A260"/>
      </a:accent5>
      <a:accent6>
        <a:srgbClr val="A5C249"/>
      </a:accent6>
      <a:hlink>
        <a:srgbClr val="F49100"/>
      </a:hlink>
      <a:folHlink>
        <a:srgbClr val="85DFD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15870</TotalTime>
  <Words>3106</Words>
  <Application>Microsoft Office PowerPoint</Application>
  <PresentationFormat>Widescreen</PresentationFormat>
  <Paragraphs>304</Paragraphs>
  <Slides>38</Slides>
  <Notes>28</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38</vt:i4>
      </vt:variant>
    </vt:vector>
  </HeadingPairs>
  <TitlesOfParts>
    <vt:vector size="43" baseType="lpstr">
      <vt:lpstr>AdvOT255b5711.I</vt:lpstr>
      <vt:lpstr>Arial</vt:lpstr>
      <vt:lpstr>Calibri</vt:lpstr>
      <vt:lpstr>1_Office Theme</vt:lpstr>
      <vt:lpstr>2_Office Theme</vt:lpstr>
      <vt:lpstr>KDIGO Clinical Practice Guideline for the Management of Nephrotic Syndrome in Children</vt:lpstr>
      <vt:lpstr>Presenter Note</vt:lpstr>
      <vt:lpstr>Table of contents</vt:lpstr>
      <vt:lpstr>Introduction</vt:lpstr>
      <vt:lpstr>PowerPoint Presentation</vt:lpstr>
      <vt:lpstr>KDIGO Controversies Conference on Glomerular Diseases</vt:lpstr>
      <vt:lpstr>KDIGO 2012 Guideline: The Beginning</vt:lpstr>
      <vt:lpstr>Timeline of Guideline for Management of NS in Children</vt:lpstr>
      <vt:lpstr>Guideline Goals</vt:lpstr>
      <vt:lpstr>KDIGO NS in Children Guideline Work Group</vt:lpstr>
      <vt:lpstr>What Is New Since the 2021 KDIGO Guideline</vt:lpstr>
      <vt:lpstr>Guideline Development Process</vt:lpstr>
      <vt:lpstr>Evidence Review </vt:lpstr>
      <vt:lpstr>PICOS Questions </vt:lpstr>
      <vt:lpstr>PowerPoint Presentation</vt:lpstr>
      <vt:lpstr>Literature Search  October 2018 Supplemented with additional studies until September 2019; Updated in June 2020, April 2023, and august 2024</vt:lpstr>
      <vt:lpstr>Evidence Synthesis </vt:lpstr>
      <vt:lpstr>Grading Recommendations</vt:lpstr>
      <vt:lpstr>Guideline Format</vt:lpstr>
      <vt:lpstr>Guideline Statements and Rationale</vt:lpstr>
      <vt:lpstr>Nephrotic Syndrome in Children - Diagnosis</vt:lpstr>
      <vt:lpstr>Nephrotic Syndrome in Children - Prognosis</vt:lpstr>
      <vt:lpstr>Nephrotic Syndrome in Children - Treatment</vt:lpstr>
      <vt:lpstr>Nephrotic Syndrome in Children – Initial Treatment</vt:lpstr>
      <vt:lpstr>Nephrotic Syndrome in Children – Prevention of Relapses</vt:lpstr>
      <vt:lpstr>Nephrotic Syndrome in Children – Treatment and Prevention of Subsequent Relapses</vt:lpstr>
      <vt:lpstr>Nephrotic Syndrome in Children – Treatment and Prevention of Subsequent Relapses</vt:lpstr>
      <vt:lpstr>Nephrotic Syndrome in Children – Treatment and Prevention of Subsequent Relapses</vt:lpstr>
      <vt:lpstr>Nephrotic Syndrome in Children – Treatment and Prevention of Subsequent Relapses</vt:lpstr>
      <vt:lpstr>Steroid-Resistant Nephrotic Syndrome in Children - Treatment </vt:lpstr>
      <vt:lpstr>Steroid-Resistant Nephrotic Syndrome in Children – Special Situations </vt:lpstr>
      <vt:lpstr>Research Recommendations</vt:lpstr>
      <vt:lpstr>Acknowledgments</vt:lpstr>
      <vt:lpstr>Acknowledgments</vt:lpstr>
      <vt:lpstr>Notes</vt:lpstr>
      <vt:lpstr>Questions?</vt:lpstr>
      <vt:lpstr>Sample Header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Gianmarco Carofiglio</dc:creator>
  <cp:lastModifiedBy>Amy Earley</cp:lastModifiedBy>
  <cp:revision>139</cp:revision>
  <dcterms:created xsi:type="dcterms:W3CDTF">2018-02-22T13:48:47Z</dcterms:created>
  <dcterms:modified xsi:type="dcterms:W3CDTF">2025-05-13T13:06:33Z</dcterms:modified>
</cp:coreProperties>
</file>