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1"/>
    <p:sldMasterId id="2147483657" r:id="rId2"/>
  </p:sldMasterIdLst>
  <p:notesMasterIdLst>
    <p:notesMasterId r:id="rId214"/>
  </p:notesMasterIdLst>
  <p:sldIdLst>
    <p:sldId id="256" r:id="rId3"/>
    <p:sldId id="258" r:id="rId4"/>
    <p:sldId id="259" r:id="rId5"/>
    <p:sldId id="6377" r:id="rId6"/>
    <p:sldId id="260" r:id="rId7"/>
    <p:sldId id="346" r:id="rId8"/>
    <p:sldId id="262" r:id="rId9"/>
    <p:sldId id="263" r:id="rId10"/>
    <p:sldId id="6744" r:id="rId11"/>
    <p:sldId id="6765" r:id="rId12"/>
    <p:sldId id="6766" r:id="rId13"/>
    <p:sldId id="265" r:id="rId14"/>
    <p:sldId id="6512" r:id="rId15"/>
    <p:sldId id="268" r:id="rId16"/>
    <p:sldId id="274" r:id="rId17"/>
    <p:sldId id="6728" r:id="rId18"/>
    <p:sldId id="6729" r:id="rId19"/>
    <p:sldId id="6730" r:id="rId20"/>
    <p:sldId id="6731" r:id="rId21"/>
    <p:sldId id="6732" r:id="rId22"/>
    <p:sldId id="6733" r:id="rId23"/>
    <p:sldId id="6734" r:id="rId24"/>
    <p:sldId id="6735" r:id="rId25"/>
    <p:sldId id="6736" r:id="rId26"/>
    <p:sldId id="6737" r:id="rId27"/>
    <p:sldId id="6738" r:id="rId28"/>
    <p:sldId id="6739" r:id="rId29"/>
    <p:sldId id="6740" r:id="rId30"/>
    <p:sldId id="6741" r:id="rId31"/>
    <p:sldId id="6742" r:id="rId32"/>
    <p:sldId id="6725" r:id="rId33"/>
    <p:sldId id="277" r:id="rId34"/>
    <p:sldId id="276" r:id="rId35"/>
    <p:sldId id="350" r:id="rId36"/>
    <p:sldId id="278" r:id="rId37"/>
    <p:sldId id="6434" r:id="rId38"/>
    <p:sldId id="6751" r:id="rId39"/>
    <p:sldId id="6768" r:id="rId40"/>
    <p:sldId id="6752" r:id="rId41"/>
    <p:sldId id="6769" r:id="rId42"/>
    <p:sldId id="6519" r:id="rId43"/>
    <p:sldId id="6520" r:id="rId44"/>
    <p:sldId id="6770" r:id="rId45"/>
    <p:sldId id="6771" r:id="rId46"/>
    <p:sldId id="6772" r:id="rId47"/>
    <p:sldId id="6528" r:id="rId48"/>
    <p:sldId id="6529" r:id="rId49"/>
    <p:sldId id="6753" r:id="rId50"/>
    <p:sldId id="6527" r:id="rId51"/>
    <p:sldId id="6533" r:id="rId52"/>
    <p:sldId id="6534" r:id="rId53"/>
    <p:sldId id="6544" r:id="rId54"/>
    <p:sldId id="6538" r:id="rId55"/>
    <p:sldId id="6539" r:id="rId56"/>
    <p:sldId id="6542" r:id="rId57"/>
    <p:sldId id="6754" r:id="rId58"/>
    <p:sldId id="6773" r:id="rId59"/>
    <p:sldId id="6755" r:id="rId60"/>
    <p:sldId id="6547" r:id="rId61"/>
    <p:sldId id="6678" r:id="rId62"/>
    <p:sldId id="6548" r:id="rId63"/>
    <p:sldId id="6767" r:id="rId64"/>
    <p:sldId id="6763" r:id="rId65"/>
    <p:sldId id="6762" r:id="rId66"/>
    <p:sldId id="6680" r:id="rId67"/>
    <p:sldId id="6682" r:id="rId68"/>
    <p:sldId id="6774" r:id="rId69"/>
    <p:sldId id="6761" r:id="rId70"/>
    <p:sldId id="6549" r:id="rId71"/>
    <p:sldId id="6683" r:id="rId72"/>
    <p:sldId id="6760" r:id="rId73"/>
    <p:sldId id="6550" r:id="rId74"/>
    <p:sldId id="6526" r:id="rId75"/>
    <p:sldId id="6553" r:id="rId76"/>
    <p:sldId id="6554" r:id="rId77"/>
    <p:sldId id="6759" r:id="rId78"/>
    <p:sldId id="6758" r:id="rId79"/>
    <p:sldId id="6756" r:id="rId80"/>
    <p:sldId id="6558" r:id="rId81"/>
    <p:sldId id="6686" r:id="rId82"/>
    <p:sldId id="6559" r:id="rId83"/>
    <p:sldId id="6560" r:id="rId84"/>
    <p:sldId id="6561" r:id="rId85"/>
    <p:sldId id="6562" r:id="rId86"/>
    <p:sldId id="6776" r:id="rId87"/>
    <p:sldId id="6564" r:id="rId88"/>
    <p:sldId id="6777" r:id="rId89"/>
    <p:sldId id="6778" r:id="rId90"/>
    <p:sldId id="6775" r:id="rId91"/>
    <p:sldId id="6567" r:id="rId92"/>
    <p:sldId id="6779" r:id="rId93"/>
    <p:sldId id="6780" r:id="rId94"/>
    <p:sldId id="6568" r:id="rId95"/>
    <p:sldId id="6569" r:id="rId96"/>
    <p:sldId id="6572" r:id="rId97"/>
    <p:sldId id="6573" r:id="rId98"/>
    <p:sldId id="6551" r:id="rId99"/>
    <p:sldId id="6574" r:id="rId100"/>
    <p:sldId id="6575" r:id="rId101"/>
    <p:sldId id="6576" r:id="rId102"/>
    <p:sldId id="6781" r:id="rId103"/>
    <p:sldId id="6577" r:id="rId104"/>
    <p:sldId id="6578" r:id="rId105"/>
    <p:sldId id="6689" r:id="rId106"/>
    <p:sldId id="6579" r:id="rId107"/>
    <p:sldId id="6580" r:id="rId108"/>
    <p:sldId id="6581" r:id="rId109"/>
    <p:sldId id="6690" r:id="rId110"/>
    <p:sldId id="6552" r:id="rId111"/>
    <p:sldId id="6691" r:id="rId112"/>
    <p:sldId id="6692" r:id="rId113"/>
    <p:sldId id="6582" r:id="rId114"/>
    <p:sldId id="6693" r:id="rId115"/>
    <p:sldId id="6695" r:id="rId116"/>
    <p:sldId id="6782" r:id="rId117"/>
    <p:sldId id="6583" r:id="rId118"/>
    <p:sldId id="6585" r:id="rId119"/>
    <p:sldId id="6588" r:id="rId120"/>
    <p:sldId id="6589" r:id="rId121"/>
    <p:sldId id="6590" r:id="rId122"/>
    <p:sldId id="6591" r:id="rId123"/>
    <p:sldId id="6592" r:id="rId124"/>
    <p:sldId id="6697" r:id="rId125"/>
    <p:sldId id="6593" r:id="rId126"/>
    <p:sldId id="6594" r:id="rId127"/>
    <p:sldId id="6595" r:id="rId128"/>
    <p:sldId id="6596" r:id="rId129"/>
    <p:sldId id="6597" r:id="rId130"/>
    <p:sldId id="6600" r:id="rId131"/>
    <p:sldId id="6601" r:id="rId132"/>
    <p:sldId id="6604" r:id="rId133"/>
    <p:sldId id="6610" r:id="rId134"/>
    <p:sldId id="6783" r:id="rId135"/>
    <p:sldId id="6784" r:id="rId136"/>
    <p:sldId id="6616" r:id="rId137"/>
    <p:sldId id="6785" r:id="rId138"/>
    <p:sldId id="6620" r:id="rId139"/>
    <p:sldId id="6786" r:id="rId140"/>
    <p:sldId id="6787" r:id="rId141"/>
    <p:sldId id="6623" r:id="rId142"/>
    <p:sldId id="6625" r:id="rId143"/>
    <p:sldId id="6788" r:id="rId144"/>
    <p:sldId id="6605" r:id="rId145"/>
    <p:sldId id="6627" r:id="rId146"/>
    <p:sldId id="6705" r:id="rId147"/>
    <p:sldId id="6706" r:id="rId148"/>
    <p:sldId id="6628" r:id="rId149"/>
    <p:sldId id="6629" r:id="rId150"/>
    <p:sldId id="6630" r:id="rId151"/>
    <p:sldId id="6631" r:id="rId152"/>
    <p:sldId id="6789" r:id="rId153"/>
    <p:sldId id="6790" r:id="rId154"/>
    <p:sldId id="6634" r:id="rId155"/>
    <p:sldId id="6635" r:id="rId156"/>
    <p:sldId id="6636" r:id="rId157"/>
    <p:sldId id="6637" r:id="rId158"/>
    <p:sldId id="6709" r:id="rId159"/>
    <p:sldId id="6792" r:id="rId160"/>
    <p:sldId id="6791" r:id="rId161"/>
    <p:sldId id="6606" r:id="rId162"/>
    <p:sldId id="6713" r:id="rId163"/>
    <p:sldId id="6612" r:id="rId164"/>
    <p:sldId id="6638" r:id="rId165"/>
    <p:sldId id="6793" r:id="rId166"/>
    <p:sldId id="6641" r:id="rId167"/>
    <p:sldId id="6794" r:id="rId168"/>
    <p:sldId id="6795" r:id="rId169"/>
    <p:sldId id="6796" r:id="rId170"/>
    <p:sldId id="6642" r:id="rId171"/>
    <p:sldId id="6797" r:id="rId172"/>
    <p:sldId id="6644" r:id="rId173"/>
    <p:sldId id="6645" r:id="rId174"/>
    <p:sldId id="6716" r:id="rId175"/>
    <p:sldId id="6646" r:id="rId176"/>
    <p:sldId id="6717" r:id="rId177"/>
    <p:sldId id="6607" r:id="rId178"/>
    <p:sldId id="6613" r:id="rId179"/>
    <p:sldId id="6647" r:id="rId180"/>
    <p:sldId id="6648" r:id="rId181"/>
    <p:sldId id="6649" r:id="rId182"/>
    <p:sldId id="6650" r:id="rId183"/>
    <p:sldId id="6651" r:id="rId184"/>
    <p:sldId id="6652" r:id="rId185"/>
    <p:sldId id="6653" r:id="rId186"/>
    <p:sldId id="6655" r:id="rId187"/>
    <p:sldId id="6656" r:id="rId188"/>
    <p:sldId id="6608" r:id="rId189"/>
    <p:sldId id="6614" r:id="rId190"/>
    <p:sldId id="6657" r:id="rId191"/>
    <p:sldId id="6658" r:id="rId192"/>
    <p:sldId id="6659" r:id="rId193"/>
    <p:sldId id="6660" r:id="rId194"/>
    <p:sldId id="6663" r:id="rId195"/>
    <p:sldId id="6757" r:id="rId196"/>
    <p:sldId id="6665" r:id="rId197"/>
    <p:sldId id="6668" r:id="rId198"/>
    <p:sldId id="6666" r:id="rId199"/>
    <p:sldId id="6670" r:id="rId200"/>
    <p:sldId id="6671" r:id="rId201"/>
    <p:sldId id="6609" r:id="rId202"/>
    <p:sldId id="6615" r:id="rId203"/>
    <p:sldId id="6674" r:id="rId204"/>
    <p:sldId id="6675" r:id="rId205"/>
    <p:sldId id="6799" r:id="rId206"/>
    <p:sldId id="6798" r:id="rId207"/>
    <p:sldId id="6800" r:id="rId208"/>
    <p:sldId id="6801" r:id="rId209"/>
    <p:sldId id="6802" r:id="rId210"/>
    <p:sldId id="6803" r:id="rId211"/>
    <p:sldId id="6804" r:id="rId212"/>
    <p:sldId id="6805" r:id="rId21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D4176D-A109-7DC6-B42B-3036EC53D601}" name="Amy Earley" initials="AE" userId="ee4f607c2467737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62A9"/>
    <a:srgbClr val="004990"/>
    <a:srgbClr val="CCD5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5481AF-7B0C-427D-9262-3A6A611371C6}" v="33" dt="2026-04-07T15:07:15.406"/>
  </p1510:revLst>
</p1510:revInfo>
</file>

<file path=ppt/tableStyles.xml><?xml version="1.0" encoding="utf-8"?>
<a:tblStyleLst xmlns:a="http://schemas.openxmlformats.org/drawingml/2006/main" def="{1ECA0C15-4737-4E3B-B5A0-22ED9B0B2A0D}">
  <a:tblStyle styleId="{1ECA0C15-4737-4E3B-B5A0-22ED9B0B2A0D}"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BF5"/>
          </a:solidFill>
        </a:fill>
      </a:tcStyle>
    </a:wholeTbl>
    <a:band1H>
      <a:tcTxStyle b="off" i="off"/>
      <a:tcStyle>
        <a:tcBdr/>
        <a:fill>
          <a:solidFill>
            <a:srgbClr val="CAD4EA"/>
          </a:solidFill>
        </a:fill>
      </a:tcStyle>
    </a:band1H>
    <a:band2H>
      <a:tcTxStyle b="off" i="off"/>
      <a:tcStyle>
        <a:tcBdr/>
      </a:tcStyle>
    </a:band2H>
    <a:band1V>
      <a:tcTxStyle b="off" i="off"/>
      <a:tcStyle>
        <a:tcBdr/>
        <a:fill>
          <a:solidFill>
            <a:srgbClr val="CAD4EA"/>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83" autoAdjust="0"/>
    <p:restoredTop sz="67877" autoAdjust="0"/>
  </p:normalViewPr>
  <p:slideViewPr>
    <p:cSldViewPr snapToGrid="0">
      <p:cViewPr varScale="1">
        <p:scale>
          <a:sx n="79" d="100"/>
          <a:sy n="79" d="100"/>
        </p:scale>
        <p:origin x="1648" y="20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viewProps" Target="viewProp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theme" Target="theme/theme1.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tableStyles" Target="tableStyles.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microsoft.com/office/2016/11/relationships/changesInfo" Target="changesInfos/changesInfo1.xml"/><Relationship Id="rId3" Type="http://schemas.openxmlformats.org/officeDocument/2006/relationships/slide" Target="slides/slide1.xml"/><Relationship Id="rId214" Type="http://schemas.openxmlformats.org/officeDocument/2006/relationships/notesMaster" Target="notesMasters/notesMaster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microsoft.com/office/2015/10/relationships/revisionInfo" Target="revisionInfo.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presProps" Target="presProps.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microsoft.com/office/2018/10/relationships/authors" Target="authors.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Earley" userId="ee4f607c24677377" providerId="LiveId" clId="{01D5E9B9-6390-4D93-91CF-9ED1A11A53B5}"/>
    <pc:docChg chg="undo redo custSel modSld sldOrd">
      <pc:chgData name="Amy Earley" userId="ee4f607c24677377" providerId="LiveId" clId="{01D5E9B9-6390-4D93-91CF-9ED1A11A53B5}" dt="2026-04-07T15:11:01.940" v="255" actId="6549"/>
      <pc:docMkLst>
        <pc:docMk/>
      </pc:docMkLst>
      <pc:sldChg chg="modSp mod modNotesTx">
        <pc:chgData name="Amy Earley" userId="ee4f607c24677377" providerId="LiveId" clId="{01D5E9B9-6390-4D93-91CF-9ED1A11A53B5}" dt="2026-04-07T13:37:09.328" v="41" actId="6549"/>
        <pc:sldMkLst>
          <pc:docMk/>
          <pc:sldMk cId="1381979252" sldId="6582"/>
        </pc:sldMkLst>
        <pc:spChg chg="mod">
          <ac:chgData name="Amy Earley" userId="ee4f607c24677377" providerId="LiveId" clId="{01D5E9B9-6390-4D93-91CF-9ED1A11A53B5}" dt="2026-04-07T13:29:28.975" v="0" actId="13926"/>
          <ac:spMkLst>
            <pc:docMk/>
            <pc:sldMk cId="1381979252" sldId="6582"/>
            <ac:spMk id="6" creationId="{94136B34-6350-9ABB-8D49-D4B509D07C09}"/>
          </ac:spMkLst>
        </pc:spChg>
        <pc:spChg chg="mod">
          <ac:chgData name="Amy Earley" userId="ee4f607c24677377" providerId="LiveId" clId="{01D5E9B9-6390-4D93-91CF-9ED1A11A53B5}" dt="2026-04-07T13:31:58.208" v="8" actId="6549"/>
          <ac:spMkLst>
            <pc:docMk/>
            <pc:sldMk cId="1381979252" sldId="6582"/>
            <ac:spMk id="331" creationId="{D70B8CAD-8ECE-9454-25E1-337CD55D5B44}"/>
          </ac:spMkLst>
        </pc:spChg>
      </pc:sldChg>
      <pc:sldChg chg="modSp mod modNotesTx">
        <pc:chgData name="Amy Earley" userId="ee4f607c24677377" providerId="LiveId" clId="{01D5E9B9-6390-4D93-91CF-9ED1A11A53B5}" dt="2026-04-07T13:37:11.845" v="43" actId="6549"/>
        <pc:sldMkLst>
          <pc:docMk/>
          <pc:sldMk cId="1035636129" sldId="6583"/>
        </pc:sldMkLst>
        <pc:spChg chg="mod">
          <ac:chgData name="Amy Earley" userId="ee4f607c24677377" providerId="LiveId" clId="{01D5E9B9-6390-4D93-91CF-9ED1A11A53B5}" dt="2026-04-07T13:37:00.560" v="35" actId="20577"/>
          <ac:spMkLst>
            <pc:docMk/>
            <pc:sldMk cId="1035636129" sldId="6583"/>
            <ac:spMk id="331" creationId="{FBF19CB7-26C1-7AD8-D717-7E49388524DE}"/>
          </ac:spMkLst>
        </pc:spChg>
      </pc:sldChg>
      <pc:sldChg chg="modSp mod">
        <pc:chgData name="Amy Earley" userId="ee4f607c24677377" providerId="LiveId" clId="{01D5E9B9-6390-4D93-91CF-9ED1A11A53B5}" dt="2026-04-07T13:36:59.279" v="33" actId="20577"/>
        <pc:sldMkLst>
          <pc:docMk/>
          <pc:sldMk cId="712025495" sldId="6585"/>
        </pc:sldMkLst>
        <pc:spChg chg="mod">
          <ac:chgData name="Amy Earley" userId="ee4f607c24677377" providerId="LiveId" clId="{01D5E9B9-6390-4D93-91CF-9ED1A11A53B5}" dt="2026-04-07T13:36:59.279" v="33" actId="20577"/>
          <ac:spMkLst>
            <pc:docMk/>
            <pc:sldMk cId="712025495" sldId="6585"/>
            <ac:spMk id="331" creationId="{AE666881-9D7D-4C2E-5039-B4E2CA8D009B}"/>
          </ac:spMkLst>
        </pc:spChg>
      </pc:sldChg>
      <pc:sldChg chg="modSp mod modNotesTx">
        <pc:chgData name="Amy Earley" userId="ee4f607c24677377" providerId="LiveId" clId="{01D5E9B9-6390-4D93-91CF-9ED1A11A53B5}" dt="2026-04-07T13:39:13.914" v="44" actId="6549"/>
        <pc:sldMkLst>
          <pc:docMk/>
          <pc:sldMk cId="136429833" sldId="6590"/>
        </pc:sldMkLst>
        <pc:spChg chg="mod">
          <ac:chgData name="Amy Earley" userId="ee4f607c24677377" providerId="LiveId" clId="{01D5E9B9-6390-4D93-91CF-9ED1A11A53B5}" dt="2026-04-07T13:37:01.832" v="37" actId="20577"/>
          <ac:spMkLst>
            <pc:docMk/>
            <pc:sldMk cId="136429833" sldId="6590"/>
            <ac:spMk id="331" creationId="{0E34A854-38DC-ABAA-B996-0792B93C7167}"/>
          </ac:spMkLst>
        </pc:spChg>
      </pc:sldChg>
      <pc:sldChg chg="modNotesTx">
        <pc:chgData name="Amy Earley" userId="ee4f607c24677377" providerId="LiveId" clId="{01D5E9B9-6390-4D93-91CF-9ED1A11A53B5}" dt="2026-04-07T13:40:23.037" v="49" actId="6549"/>
        <pc:sldMkLst>
          <pc:docMk/>
          <pc:sldMk cId="1931115754" sldId="6592"/>
        </pc:sldMkLst>
      </pc:sldChg>
      <pc:sldChg chg="modNotesTx">
        <pc:chgData name="Amy Earley" userId="ee4f607c24677377" providerId="LiveId" clId="{01D5E9B9-6390-4D93-91CF-9ED1A11A53B5}" dt="2026-04-07T13:39:36.768" v="45" actId="6549"/>
        <pc:sldMkLst>
          <pc:docMk/>
          <pc:sldMk cId="2525367136" sldId="6594"/>
        </pc:sldMkLst>
      </pc:sldChg>
      <pc:sldChg chg="modNotesTx">
        <pc:chgData name="Amy Earley" userId="ee4f607c24677377" providerId="LiveId" clId="{01D5E9B9-6390-4D93-91CF-9ED1A11A53B5}" dt="2026-04-07T13:39:43.851" v="46" actId="6549"/>
        <pc:sldMkLst>
          <pc:docMk/>
          <pc:sldMk cId="3870783474" sldId="6595"/>
        </pc:sldMkLst>
      </pc:sldChg>
      <pc:sldChg chg="modNotesTx">
        <pc:chgData name="Amy Earley" userId="ee4f607c24677377" providerId="LiveId" clId="{01D5E9B9-6390-4D93-91CF-9ED1A11A53B5}" dt="2026-04-07T13:39:47.505" v="47" actId="6549"/>
        <pc:sldMkLst>
          <pc:docMk/>
          <pc:sldMk cId="962922222" sldId="6596"/>
        </pc:sldMkLst>
      </pc:sldChg>
      <pc:sldChg chg="modNotesTx">
        <pc:chgData name="Amy Earley" userId="ee4f607c24677377" providerId="LiveId" clId="{01D5E9B9-6390-4D93-91CF-9ED1A11A53B5}" dt="2026-04-07T13:39:55.853" v="48" actId="6549"/>
        <pc:sldMkLst>
          <pc:docMk/>
          <pc:sldMk cId="1025180899" sldId="6597"/>
        </pc:sldMkLst>
      </pc:sldChg>
      <pc:sldChg chg="modNotesTx">
        <pc:chgData name="Amy Earley" userId="ee4f607c24677377" providerId="LiveId" clId="{01D5E9B9-6390-4D93-91CF-9ED1A11A53B5}" dt="2026-04-07T13:42:48.309" v="84" actId="20577"/>
        <pc:sldMkLst>
          <pc:docMk/>
          <pc:sldMk cId="4123594942" sldId="6610"/>
        </pc:sldMkLst>
      </pc:sldChg>
      <pc:sldChg chg="modNotesTx">
        <pc:chgData name="Amy Earley" userId="ee4f607c24677377" providerId="LiveId" clId="{01D5E9B9-6390-4D93-91CF-9ED1A11A53B5}" dt="2026-04-07T13:52:07.454" v="157" actId="20577"/>
        <pc:sldMkLst>
          <pc:docMk/>
          <pc:sldMk cId="2178868802" sldId="6612"/>
        </pc:sldMkLst>
      </pc:sldChg>
      <pc:sldChg chg="modNotesTx">
        <pc:chgData name="Amy Earley" userId="ee4f607c24677377" providerId="LiveId" clId="{01D5E9B9-6390-4D93-91CF-9ED1A11A53B5}" dt="2026-04-07T15:05:57.794" v="203" actId="20577"/>
        <pc:sldMkLst>
          <pc:docMk/>
          <pc:sldMk cId="4102633460" sldId="6614"/>
        </pc:sldMkLst>
      </pc:sldChg>
      <pc:sldChg chg="modNotesTx">
        <pc:chgData name="Amy Earley" userId="ee4f607c24677377" providerId="LiveId" clId="{01D5E9B9-6390-4D93-91CF-9ED1A11A53B5}" dt="2026-04-07T15:09:01.755" v="211" actId="6549"/>
        <pc:sldMkLst>
          <pc:docMk/>
          <pc:sldMk cId="1799560753" sldId="6615"/>
        </pc:sldMkLst>
      </pc:sldChg>
      <pc:sldChg chg="modNotesTx">
        <pc:chgData name="Amy Earley" userId="ee4f607c24677377" providerId="LiveId" clId="{01D5E9B9-6390-4D93-91CF-9ED1A11A53B5}" dt="2026-04-07T13:46:25.957" v="123" actId="20577"/>
        <pc:sldMkLst>
          <pc:docMk/>
          <pc:sldMk cId="2381162839" sldId="6623"/>
        </pc:sldMkLst>
      </pc:sldChg>
      <pc:sldChg chg="modNotesTx">
        <pc:chgData name="Amy Earley" userId="ee4f607c24677377" providerId="LiveId" clId="{01D5E9B9-6390-4D93-91CF-9ED1A11A53B5}" dt="2026-04-07T13:48:28.299" v="131" actId="6549"/>
        <pc:sldMkLst>
          <pc:docMk/>
          <pc:sldMk cId="3408201036" sldId="6627"/>
        </pc:sldMkLst>
      </pc:sldChg>
      <pc:sldChg chg="modNotesTx">
        <pc:chgData name="Amy Earley" userId="ee4f607c24677377" providerId="LiveId" clId="{01D5E9B9-6390-4D93-91CF-9ED1A11A53B5}" dt="2026-04-07T13:49:10.511" v="132" actId="6549"/>
        <pc:sldMkLst>
          <pc:docMk/>
          <pc:sldMk cId="286457138" sldId="6629"/>
        </pc:sldMkLst>
      </pc:sldChg>
      <pc:sldChg chg="modNotesTx">
        <pc:chgData name="Amy Earley" userId="ee4f607c24677377" providerId="LiveId" clId="{01D5E9B9-6390-4D93-91CF-9ED1A11A53B5}" dt="2026-04-07T13:49:23.453" v="133" actId="6549"/>
        <pc:sldMkLst>
          <pc:docMk/>
          <pc:sldMk cId="2376911184" sldId="6630"/>
        </pc:sldMkLst>
      </pc:sldChg>
      <pc:sldChg chg="modNotesTx">
        <pc:chgData name="Amy Earley" userId="ee4f607c24677377" providerId="LiveId" clId="{01D5E9B9-6390-4D93-91CF-9ED1A11A53B5}" dt="2026-04-07T13:49:56.997" v="136" actId="6549"/>
        <pc:sldMkLst>
          <pc:docMk/>
          <pc:sldMk cId="1099150459" sldId="6631"/>
        </pc:sldMkLst>
      </pc:sldChg>
      <pc:sldChg chg="modNotesTx">
        <pc:chgData name="Amy Earley" userId="ee4f607c24677377" providerId="LiveId" clId="{01D5E9B9-6390-4D93-91CF-9ED1A11A53B5}" dt="2026-04-07T13:50:45.586" v="139" actId="6549"/>
        <pc:sldMkLst>
          <pc:docMk/>
          <pc:sldMk cId="1645974004" sldId="6635"/>
        </pc:sldMkLst>
      </pc:sldChg>
      <pc:sldChg chg="modNotesTx">
        <pc:chgData name="Amy Earley" userId="ee4f607c24677377" providerId="LiveId" clId="{01D5E9B9-6390-4D93-91CF-9ED1A11A53B5}" dt="2026-04-07T13:51:09.342" v="141" actId="6549"/>
        <pc:sldMkLst>
          <pc:docMk/>
          <pc:sldMk cId="1334935983" sldId="6636"/>
        </pc:sldMkLst>
      </pc:sldChg>
      <pc:sldChg chg="modNotesTx">
        <pc:chgData name="Amy Earley" userId="ee4f607c24677377" providerId="LiveId" clId="{01D5E9B9-6390-4D93-91CF-9ED1A11A53B5}" dt="2026-04-07T13:52:13.157" v="158" actId="6549"/>
        <pc:sldMkLst>
          <pc:docMk/>
          <pc:sldMk cId="3392625241" sldId="6638"/>
        </pc:sldMkLst>
      </pc:sldChg>
      <pc:sldChg chg="modNotesTx">
        <pc:chgData name="Amy Earley" userId="ee4f607c24677377" providerId="LiveId" clId="{01D5E9B9-6390-4D93-91CF-9ED1A11A53B5}" dt="2026-04-07T13:52:45.758" v="160" actId="6549"/>
        <pc:sldMkLst>
          <pc:docMk/>
          <pc:sldMk cId="4146227419" sldId="6641"/>
        </pc:sldMkLst>
      </pc:sldChg>
      <pc:sldChg chg="modNotesTx">
        <pc:chgData name="Amy Earley" userId="ee4f607c24677377" providerId="LiveId" clId="{01D5E9B9-6390-4D93-91CF-9ED1A11A53B5}" dt="2026-04-07T13:53:58.818" v="162" actId="6549"/>
        <pc:sldMkLst>
          <pc:docMk/>
          <pc:sldMk cId="4102909207" sldId="6642"/>
        </pc:sldMkLst>
      </pc:sldChg>
      <pc:sldChg chg="modNotesTx">
        <pc:chgData name="Amy Earley" userId="ee4f607c24677377" providerId="LiveId" clId="{01D5E9B9-6390-4D93-91CF-9ED1A11A53B5}" dt="2026-04-07T13:54:20.230" v="177" actId="6549"/>
        <pc:sldMkLst>
          <pc:docMk/>
          <pc:sldMk cId="1429978487" sldId="6644"/>
        </pc:sldMkLst>
      </pc:sldChg>
      <pc:sldChg chg="modNotesTx">
        <pc:chgData name="Amy Earley" userId="ee4f607c24677377" providerId="LiveId" clId="{01D5E9B9-6390-4D93-91CF-9ED1A11A53B5}" dt="2026-04-07T13:55:32.721" v="179" actId="6549"/>
        <pc:sldMkLst>
          <pc:docMk/>
          <pc:sldMk cId="1841729844" sldId="6645"/>
        </pc:sldMkLst>
      </pc:sldChg>
      <pc:sldChg chg="modNotesTx">
        <pc:chgData name="Amy Earley" userId="ee4f607c24677377" providerId="LiveId" clId="{01D5E9B9-6390-4D93-91CF-9ED1A11A53B5}" dt="2026-04-07T13:55:47.828" v="182" actId="6549"/>
        <pc:sldMkLst>
          <pc:docMk/>
          <pc:sldMk cId="2657578484" sldId="6646"/>
        </pc:sldMkLst>
      </pc:sldChg>
      <pc:sldChg chg="modNotesTx">
        <pc:chgData name="Amy Earley" userId="ee4f607c24677377" providerId="LiveId" clId="{01D5E9B9-6390-4D93-91CF-9ED1A11A53B5}" dt="2026-04-07T15:03:27.062" v="191" actId="6549"/>
        <pc:sldMkLst>
          <pc:docMk/>
          <pc:sldMk cId="1223609788" sldId="6647"/>
        </pc:sldMkLst>
      </pc:sldChg>
      <pc:sldChg chg="modNotesTx">
        <pc:chgData name="Amy Earley" userId="ee4f607c24677377" providerId="LiveId" clId="{01D5E9B9-6390-4D93-91CF-9ED1A11A53B5}" dt="2026-04-07T15:03:35.190" v="192" actId="6549"/>
        <pc:sldMkLst>
          <pc:docMk/>
          <pc:sldMk cId="3838800749" sldId="6648"/>
        </pc:sldMkLst>
      </pc:sldChg>
      <pc:sldChg chg="modNotesTx">
        <pc:chgData name="Amy Earley" userId="ee4f607c24677377" providerId="LiveId" clId="{01D5E9B9-6390-4D93-91CF-9ED1A11A53B5}" dt="2026-04-07T15:04:20.444" v="193" actId="6549"/>
        <pc:sldMkLst>
          <pc:docMk/>
          <pc:sldMk cId="1728199889" sldId="6651"/>
        </pc:sldMkLst>
      </pc:sldChg>
      <pc:sldChg chg="modNotesTx">
        <pc:chgData name="Amy Earley" userId="ee4f607c24677377" providerId="LiveId" clId="{01D5E9B9-6390-4D93-91CF-9ED1A11A53B5}" dt="2026-04-07T15:04:54.581" v="196" actId="20577"/>
        <pc:sldMkLst>
          <pc:docMk/>
          <pc:sldMk cId="3268100006" sldId="6652"/>
        </pc:sldMkLst>
      </pc:sldChg>
      <pc:sldChg chg="modNotesTx">
        <pc:chgData name="Amy Earley" userId="ee4f607c24677377" providerId="LiveId" clId="{01D5E9B9-6390-4D93-91CF-9ED1A11A53B5}" dt="2026-04-07T15:05:24.876" v="199" actId="6549"/>
        <pc:sldMkLst>
          <pc:docMk/>
          <pc:sldMk cId="3245568645" sldId="6655"/>
        </pc:sldMkLst>
      </pc:sldChg>
      <pc:sldChg chg="modNotesTx">
        <pc:chgData name="Amy Earley" userId="ee4f607c24677377" providerId="LiveId" clId="{01D5E9B9-6390-4D93-91CF-9ED1A11A53B5}" dt="2026-04-07T15:05:43.313" v="200" actId="6549"/>
        <pc:sldMkLst>
          <pc:docMk/>
          <pc:sldMk cId="2994029656" sldId="6656"/>
        </pc:sldMkLst>
      </pc:sldChg>
      <pc:sldChg chg="modNotesTx">
        <pc:chgData name="Amy Earley" userId="ee4f607c24677377" providerId="LiveId" clId="{01D5E9B9-6390-4D93-91CF-9ED1A11A53B5}" dt="2026-04-07T15:07:57.358" v="209" actId="6549"/>
        <pc:sldMkLst>
          <pc:docMk/>
          <pc:sldMk cId="3434129807" sldId="6665"/>
        </pc:sldMkLst>
      </pc:sldChg>
      <pc:sldChg chg="modNotesTx">
        <pc:chgData name="Amy Earley" userId="ee4f607c24677377" providerId="LiveId" clId="{01D5E9B9-6390-4D93-91CF-9ED1A11A53B5}" dt="2026-04-07T15:08:25.975" v="210" actId="6549"/>
        <pc:sldMkLst>
          <pc:docMk/>
          <pc:sldMk cId="2429701049" sldId="6666"/>
        </pc:sldMkLst>
      </pc:sldChg>
      <pc:sldChg chg="modNotesTx">
        <pc:chgData name="Amy Earley" userId="ee4f607c24677377" providerId="LiveId" clId="{01D5E9B9-6390-4D93-91CF-9ED1A11A53B5}" dt="2026-04-07T15:09:08.641" v="212" actId="6549"/>
        <pc:sldMkLst>
          <pc:docMk/>
          <pc:sldMk cId="3005917747" sldId="6674"/>
        </pc:sldMkLst>
      </pc:sldChg>
      <pc:sldChg chg="modNotesTx">
        <pc:chgData name="Amy Earley" userId="ee4f607c24677377" providerId="LiveId" clId="{01D5E9B9-6390-4D93-91CF-9ED1A11A53B5}" dt="2026-04-07T15:09:24.986" v="213" actId="6549"/>
        <pc:sldMkLst>
          <pc:docMk/>
          <pc:sldMk cId="922306674" sldId="6675"/>
        </pc:sldMkLst>
      </pc:sldChg>
      <pc:sldChg chg="ord modNotesTx">
        <pc:chgData name="Amy Earley" userId="ee4f607c24677377" providerId="LiveId" clId="{01D5E9B9-6390-4D93-91CF-9ED1A11A53B5}" dt="2026-04-07T13:33:34.608" v="14" actId="6549"/>
        <pc:sldMkLst>
          <pc:docMk/>
          <pc:sldMk cId="3534953501" sldId="6695"/>
        </pc:sldMkLst>
      </pc:sldChg>
      <pc:sldChg chg="modNotesTx">
        <pc:chgData name="Amy Earley" userId="ee4f607c24677377" providerId="LiveId" clId="{01D5E9B9-6390-4D93-91CF-9ED1A11A53B5}" dt="2026-04-07T13:40:29.879" v="51" actId="6549"/>
        <pc:sldMkLst>
          <pc:docMk/>
          <pc:sldMk cId="3706954242" sldId="6697"/>
        </pc:sldMkLst>
      </pc:sldChg>
      <pc:sldChg chg="modNotesTx">
        <pc:chgData name="Amy Earley" userId="ee4f607c24677377" providerId="LiveId" clId="{01D5E9B9-6390-4D93-91CF-9ED1A11A53B5}" dt="2026-04-07T13:51:35.358" v="155" actId="20577"/>
        <pc:sldMkLst>
          <pc:docMk/>
          <pc:sldMk cId="3821397307" sldId="6713"/>
        </pc:sldMkLst>
      </pc:sldChg>
      <pc:sldChg chg="modNotesTx">
        <pc:chgData name="Amy Earley" userId="ee4f607c24677377" providerId="LiveId" clId="{01D5E9B9-6390-4D93-91CF-9ED1A11A53B5}" dt="2026-04-07T13:55:36.396" v="180" actId="6549"/>
        <pc:sldMkLst>
          <pc:docMk/>
          <pc:sldMk cId="2656167711" sldId="6716"/>
        </pc:sldMkLst>
      </pc:sldChg>
      <pc:sldChg chg="modNotesTx">
        <pc:chgData name="Amy Earley" userId="ee4f607c24677377" providerId="LiveId" clId="{01D5E9B9-6390-4D93-91CF-9ED1A11A53B5}" dt="2026-04-07T15:07:41.503" v="207" actId="20577"/>
        <pc:sldMkLst>
          <pc:docMk/>
          <pc:sldMk cId="3710045061" sldId="6757"/>
        </pc:sldMkLst>
      </pc:sldChg>
      <pc:sldChg chg="modNotesTx">
        <pc:chgData name="Amy Earley" userId="ee4f607c24677377" providerId="LiveId" clId="{01D5E9B9-6390-4D93-91CF-9ED1A11A53B5}" dt="2026-04-07T13:43:23.277" v="112" actId="20577"/>
        <pc:sldMkLst>
          <pc:docMk/>
          <pc:sldMk cId="702144896" sldId="6784"/>
        </pc:sldMkLst>
      </pc:sldChg>
      <pc:sldChg chg="modNotesTx">
        <pc:chgData name="Amy Earley" userId="ee4f607c24677377" providerId="LiveId" clId="{01D5E9B9-6390-4D93-91CF-9ED1A11A53B5}" dt="2026-04-07T13:44:40.174" v="120" actId="6549"/>
        <pc:sldMkLst>
          <pc:docMk/>
          <pc:sldMk cId="3051320877" sldId="6786"/>
        </pc:sldMkLst>
      </pc:sldChg>
      <pc:sldChg chg="modNotesTx">
        <pc:chgData name="Amy Earley" userId="ee4f607c24677377" providerId="LiveId" clId="{01D5E9B9-6390-4D93-91CF-9ED1A11A53B5}" dt="2026-04-07T13:44:54.369" v="121" actId="6549"/>
        <pc:sldMkLst>
          <pc:docMk/>
          <pc:sldMk cId="3231487709" sldId="6787"/>
        </pc:sldMkLst>
      </pc:sldChg>
      <pc:sldChg chg="modNotesTx">
        <pc:chgData name="Amy Earley" userId="ee4f607c24677377" providerId="LiveId" clId="{01D5E9B9-6390-4D93-91CF-9ED1A11A53B5}" dt="2026-04-07T13:47:01.560" v="125" actId="6549"/>
        <pc:sldMkLst>
          <pc:docMk/>
          <pc:sldMk cId="2438377032" sldId="6788"/>
        </pc:sldMkLst>
      </pc:sldChg>
      <pc:sldChg chg="modNotesTx">
        <pc:chgData name="Amy Earley" userId="ee4f607c24677377" providerId="LiveId" clId="{01D5E9B9-6390-4D93-91CF-9ED1A11A53B5}" dt="2026-04-07T13:50:09.568" v="137" actId="6549"/>
        <pc:sldMkLst>
          <pc:docMk/>
          <pc:sldMk cId="1446923487" sldId="6789"/>
        </pc:sldMkLst>
      </pc:sldChg>
      <pc:sldChg chg="modNotesTx">
        <pc:chgData name="Amy Earley" userId="ee4f607c24677377" providerId="LiveId" clId="{01D5E9B9-6390-4D93-91CF-9ED1A11A53B5}" dt="2026-04-07T13:50:27.023" v="138" actId="20577"/>
        <pc:sldMkLst>
          <pc:docMk/>
          <pc:sldMk cId="3702013272" sldId="6790"/>
        </pc:sldMkLst>
      </pc:sldChg>
      <pc:sldChg chg="modNotesTx">
        <pc:chgData name="Amy Earley" userId="ee4f607c24677377" providerId="LiveId" clId="{01D5E9B9-6390-4D93-91CF-9ED1A11A53B5}" dt="2026-04-07T13:52:38.795" v="159" actId="6549"/>
        <pc:sldMkLst>
          <pc:docMk/>
          <pc:sldMk cId="378492760" sldId="6793"/>
        </pc:sldMkLst>
      </pc:sldChg>
      <pc:sldChg chg="modNotesTx">
        <pc:chgData name="Amy Earley" userId="ee4f607c24677377" providerId="LiveId" clId="{01D5E9B9-6390-4D93-91CF-9ED1A11A53B5}" dt="2026-04-07T13:53:52.065" v="161" actId="6549"/>
        <pc:sldMkLst>
          <pc:docMk/>
          <pc:sldMk cId="1908496244" sldId="6796"/>
        </pc:sldMkLst>
      </pc:sldChg>
      <pc:sldChg chg="modNotesTx">
        <pc:chgData name="Amy Earley" userId="ee4f607c24677377" providerId="LiveId" clId="{01D5E9B9-6390-4D93-91CF-9ED1A11A53B5}" dt="2026-04-07T13:54:03.681" v="163" actId="6549"/>
        <pc:sldMkLst>
          <pc:docMk/>
          <pc:sldMk cId="3677718617" sldId="6797"/>
        </pc:sldMkLst>
      </pc:sldChg>
      <pc:sldChg chg="modNotesTx">
        <pc:chgData name="Amy Earley" userId="ee4f607c24677377" providerId="LiveId" clId="{01D5E9B9-6390-4D93-91CF-9ED1A11A53B5}" dt="2026-04-07T15:10:12.604" v="250" actId="6549"/>
        <pc:sldMkLst>
          <pc:docMk/>
          <pc:sldMk cId="213066894" sldId="6799"/>
        </pc:sldMkLst>
      </pc:sldChg>
      <pc:sldChg chg="modNotesTx">
        <pc:chgData name="Amy Earley" userId="ee4f607c24677377" providerId="LiveId" clId="{01D5E9B9-6390-4D93-91CF-9ED1A11A53B5}" dt="2026-04-07T15:10:27.567" v="251" actId="6549"/>
        <pc:sldMkLst>
          <pc:docMk/>
          <pc:sldMk cId="3482908093" sldId="6800"/>
        </pc:sldMkLst>
      </pc:sldChg>
      <pc:sldChg chg="modNotesTx">
        <pc:chgData name="Amy Earley" userId="ee4f607c24677377" providerId="LiveId" clId="{01D5E9B9-6390-4D93-91CF-9ED1A11A53B5}" dt="2026-04-07T15:10:35.763" v="252" actId="6549"/>
        <pc:sldMkLst>
          <pc:docMk/>
          <pc:sldMk cId="1106147903" sldId="6801"/>
        </pc:sldMkLst>
      </pc:sldChg>
      <pc:sldChg chg="modNotesTx">
        <pc:chgData name="Amy Earley" userId="ee4f607c24677377" providerId="LiveId" clId="{01D5E9B9-6390-4D93-91CF-9ED1A11A53B5}" dt="2026-04-07T15:10:42.976" v="253" actId="6549"/>
        <pc:sldMkLst>
          <pc:docMk/>
          <pc:sldMk cId="1968169135" sldId="6802"/>
        </pc:sldMkLst>
      </pc:sldChg>
      <pc:sldChg chg="modNotesTx">
        <pc:chgData name="Amy Earley" userId="ee4f607c24677377" providerId="LiveId" clId="{01D5E9B9-6390-4D93-91CF-9ED1A11A53B5}" dt="2026-04-07T15:10:50.433" v="254" actId="6549"/>
        <pc:sldMkLst>
          <pc:docMk/>
          <pc:sldMk cId="4165641653" sldId="6803"/>
        </pc:sldMkLst>
      </pc:sldChg>
      <pc:sldChg chg="modNotesTx">
        <pc:chgData name="Amy Earley" userId="ee4f607c24677377" providerId="LiveId" clId="{01D5E9B9-6390-4D93-91CF-9ED1A11A53B5}" dt="2026-04-07T15:11:01.940" v="255" actId="6549"/>
        <pc:sldMkLst>
          <pc:docMk/>
          <pc:sldMk cId="1383646096" sldId="680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Kidney Disease: Improving Global Outcomes (KDIGO) 2025 Clinical Practice Guideline for the Evaluation, Management, and Treatment of Autosomal Dominant Polycystic Kidney Disease (ADPKD)represents the first KDIGO guideline on this subject. </a:t>
            </a:r>
          </a:p>
          <a:p>
            <a:pPr marL="0" lvl="0" indent="0" algn="l" rtl="0">
              <a:lnSpc>
                <a:spcPct val="100000"/>
              </a:lnSpc>
              <a:spcBef>
                <a:spcPts val="0"/>
              </a:spcBef>
              <a:spcAft>
                <a:spcPts val="0"/>
              </a:spcAft>
              <a:buSzPts val="1400"/>
              <a:buNone/>
            </a:pPr>
            <a:endParaRPr lang="en-US" dirty="0"/>
          </a:p>
        </p:txBody>
      </p:sp>
      <p:sp>
        <p:nvSpPr>
          <p:cNvPr id="65" name="Google Shape;6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09DABECE-834D-B28F-35D3-D68D0AB8F3DC}"/>
            </a:ext>
          </a:extLst>
        </p:cNvPr>
        <p:cNvGrpSpPr/>
        <p:nvPr/>
      </p:nvGrpSpPr>
      <p:grpSpPr>
        <a:xfrm>
          <a:off x="0" y="0"/>
          <a:ext cx="0" cy="0"/>
          <a:chOff x="0" y="0"/>
          <a:chExt cx="0" cy="0"/>
        </a:xfrm>
      </p:grpSpPr>
      <p:sp>
        <p:nvSpPr>
          <p:cNvPr id="167" name="Google Shape;167;p8:notes">
            <a:extLst>
              <a:ext uri="{FF2B5EF4-FFF2-40B4-BE49-F238E27FC236}">
                <a16:creationId xmlns:a16="http://schemas.microsoft.com/office/drawing/2014/main" id="{F0548565-A92A-4E67-8B2A-947C16BA0EC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KDIGO 2025 Clinical Practice Guideline for the Evaluation, Management, and Treatment of ADPKD has been developed by an international, multidisciplinary Work Group with expertise in ADPKD, a dedicated Evidence Review Team, and the KDIGO staff.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The guideline targets a broad audience of healthcare providers, people living with ADPKD, and stakeholders involved in the various aspects of ADPKD care.</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168" name="Google Shape;168;p8:notes">
            <a:extLst>
              <a:ext uri="{FF2B5EF4-FFF2-40B4-BE49-F238E27FC236}">
                <a16:creationId xmlns:a16="http://schemas.microsoft.com/office/drawing/2014/main" id="{0AD84237-57D3-1D48-642B-BD0D15815F6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Tree>
    <p:extLst>
      <p:ext uri="{BB962C8B-B14F-4D97-AF65-F5344CB8AC3E}">
        <p14:creationId xmlns:p14="http://schemas.microsoft.com/office/powerpoint/2010/main" val="323783911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024730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676769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Interventions targeting the action of the antidiuretic hormone arginine vasopressin on the vasopressin-2 receptor in the kidney cystic epithelium are presently the cornerstone of treatment in people with ADPKD at risk of rapid kidney disease progression.</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294000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89EDDB08-7A70-FF88-EDBB-17705B4BB388}"/>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1D8507CF-F286-635C-CE26-AE023D5C884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E6BD2D88-8125-CB54-D61F-29B64E1E536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Tolvaptan. </a:t>
            </a:r>
          </a:p>
          <a:p>
            <a:pPr marL="0" marR="0" lvl="0" indent="0" algn="l" rtl="0">
              <a:lnSpc>
                <a:spcPct val="100000"/>
              </a:lnSpc>
              <a:spcBef>
                <a:spcPts val="0"/>
              </a:spcBef>
              <a:spcAft>
                <a:spcPts val="0"/>
              </a:spcAft>
              <a:buClr>
                <a:schemeClr val="dk1"/>
              </a:buClr>
              <a:buSzPts val="1200"/>
              <a:buFont typeface="Calibri"/>
              <a:buNone/>
            </a:pPr>
            <a:r>
              <a:rPr lang="en-US" dirty="0"/>
              <a:t>We recommend initiating tolvaptan treatment in adults with ADPKD with an eGFR &gt;/=25 ml/min/1.73 m2 who are at risk for rapidly progressive disease.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The definition of risk of rapidly progressing ADPKD was determined largely by clinical consensus.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a:t>We advise using the MIC, ideally based on MRI, as the primary method for risk prediction and consideration of tolvaptan use in clinical care. Low-dose CT is an alternative to determine the MIC. </a:t>
            </a:r>
          </a:p>
          <a:p>
            <a:pPr marL="0" marR="0" lvl="0" indent="0" algn="l" rtl="0">
              <a:lnSpc>
                <a:spcPct val="100000"/>
              </a:lnSpc>
              <a:spcBef>
                <a:spcPts val="0"/>
              </a:spcBef>
              <a:spcAft>
                <a:spcPts val="0"/>
              </a:spcAft>
              <a:buClr>
                <a:schemeClr val="dk1"/>
              </a:buClr>
              <a:buSzPts val="1200"/>
              <a:buFont typeface="Calibri"/>
              <a:buNone/>
            </a:pPr>
            <a:endParaRPr lang="en-US"/>
          </a:p>
          <a:p>
            <a:pPr marL="0" marR="0" lvl="0" indent="0" algn="l" rtl="0">
              <a:lnSpc>
                <a:spcPct val="100000"/>
              </a:lnSpc>
              <a:spcBef>
                <a:spcPts val="0"/>
              </a:spcBef>
              <a:spcAft>
                <a:spcPts val="0"/>
              </a:spcAft>
              <a:buClr>
                <a:schemeClr val="dk1"/>
              </a:buClr>
              <a:buSzPts val="1200"/>
              <a:buFont typeface="Calibri"/>
              <a:buNone/>
            </a:pPr>
            <a:r>
              <a:rPr lang="en-US"/>
              <a:t>When MRI and CT are not available or are contraindicated, employing ultrasound using the ellipsoid formula is acceptable. </a:t>
            </a:r>
          </a:p>
          <a:p>
            <a:pPr marL="0" marR="0" lvl="0" indent="0" algn="l" rtl="0">
              <a:lnSpc>
                <a:spcPct val="100000"/>
              </a:lnSpc>
              <a:spcBef>
                <a:spcPts val="0"/>
              </a:spcBef>
              <a:spcAft>
                <a:spcPts val="0"/>
              </a:spcAft>
              <a:buClr>
                <a:schemeClr val="dk1"/>
              </a:buClr>
              <a:buSzPts val="1200"/>
              <a:buFont typeface="Calibri"/>
              <a:buNone/>
            </a:pPr>
            <a:endParaRPr lang="en-US"/>
          </a:p>
          <a:p>
            <a:pPr marL="0" marR="0" lvl="0" indent="0" algn="l" rtl="0">
              <a:lnSpc>
                <a:spcPct val="100000"/>
              </a:lnSpc>
              <a:spcBef>
                <a:spcPts val="0"/>
              </a:spcBef>
              <a:spcAft>
                <a:spcPts val="0"/>
              </a:spcAft>
              <a:buClr>
                <a:schemeClr val="dk1"/>
              </a:buClr>
              <a:buSzPts val="1200"/>
              <a:buFont typeface="Calibri"/>
              <a:buNone/>
            </a:pPr>
            <a:r>
              <a:rPr lang="en-US"/>
              <a:t>The historical decline in eGFR also can be used in the absence of advanced imaging.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An annual eGFR decline ≥3 ml/min per 1.73 m2, as determined by multiple measurements of eGFR over 3–5 years, or a Predicting Renal Outcome in PKD score &gt;6, may provide evidence for risk for rapid progression. </a:t>
            </a:r>
          </a:p>
          <a:p>
            <a:pPr marL="0" marR="0" lvl="0" indent="0" algn="l" rtl="0">
              <a:lnSpc>
                <a:spcPct val="100000"/>
              </a:lnSpc>
              <a:spcBef>
                <a:spcPts val="0"/>
              </a:spcBef>
              <a:spcAft>
                <a:spcPts val="0"/>
              </a:spcAft>
              <a:buClr>
                <a:schemeClr val="dk1"/>
              </a:buClr>
              <a:buSzPts val="1200"/>
              <a:buFont typeface="Calibri"/>
              <a:buNone/>
            </a:pPr>
            <a:endParaRPr lang="en-US" dirty="0"/>
          </a:p>
        </p:txBody>
      </p:sp>
      <p:sp>
        <p:nvSpPr>
          <p:cNvPr id="328" name="Google Shape;328;p27:notes">
            <a:extLst>
              <a:ext uri="{FF2B5EF4-FFF2-40B4-BE49-F238E27FC236}">
                <a16:creationId xmlns:a16="http://schemas.microsoft.com/office/drawing/2014/main" id="{EDF0C846-7631-4BA5-4C70-31CE4E8AEE8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112</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3229081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Our systematic review found 3 RCTs of tolvaptan, an antagonist of the vasopressin-2 receptor, together with 2 extension studies; a pooled, matched comparison of long-term tolvaptan-treated and untreated groups; and a post marketing analysis of harms.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Overall, the evidence review found a net difference in eGFR decline of 1.3 ml/min per 1.73 m2 per year (95% confidence interval: 1.0–1.7) and in total kidney volume growth of 2.7% (95% confidence interval:–3.3% to–2.1%), both favoring tolvaptan use.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The incidences of UTI, kidney stones, hematuria, and kidney pain events were significantly reduced in the Tolvaptan Efficacy and Safety in Management of Autosomal Dominant Polycystic Kidney Disease and Its Outcomes (TEMPO) 3:4 trial.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The effect of tolvaptan on the rate of eGFR decline is accepted as a reliable surrogate for delaying the onset of KF.</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7861660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772277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263418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4E7F5CC0-1661-2BCD-2C6A-C0EE953710D0}"/>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1B5AE31C-231F-0C74-8F32-A0B795DECA8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15835BCB-D249-D34F-D18A-B1E14F2A7EB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We advise using the MIC, ideally based on MRI, as the primary method for risk prediction and consideration of tolvaptan use in clinical care. Low-dose CT is an alternative to determine the MIC</a:t>
            </a:r>
            <a:r>
              <a:rPr lang="en-US"/>
              <a:t>. </a:t>
            </a:r>
          </a:p>
          <a:p>
            <a:pPr marL="0" marR="0" lvl="0" indent="0" algn="l" rtl="0">
              <a:lnSpc>
                <a:spcPct val="100000"/>
              </a:lnSpc>
              <a:spcBef>
                <a:spcPts val="0"/>
              </a:spcBef>
              <a:spcAft>
                <a:spcPts val="0"/>
              </a:spcAft>
              <a:buClr>
                <a:schemeClr val="dk1"/>
              </a:buClr>
              <a:buSzPts val="1200"/>
              <a:buFont typeface="Calibri"/>
              <a:buNone/>
            </a:pPr>
            <a:r>
              <a:rPr lang="en-US"/>
              <a:t>When MRI and CT are not available or are contraindicated, employing ultrasound using the ellipsoid formula is acceptable.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a:t>The historical decline in eGFR also can be used in the absence of advanced imaging. </a:t>
            </a:r>
          </a:p>
          <a:p>
            <a:pPr marL="0" marR="0" lvl="0" indent="0" algn="l" rtl="0">
              <a:lnSpc>
                <a:spcPct val="100000"/>
              </a:lnSpc>
              <a:spcBef>
                <a:spcPts val="0"/>
              </a:spcBef>
              <a:spcAft>
                <a:spcPts val="0"/>
              </a:spcAft>
              <a:buClr>
                <a:schemeClr val="dk1"/>
              </a:buClr>
              <a:buSzPts val="1200"/>
              <a:buFont typeface="Calibri"/>
              <a:buNone/>
            </a:pPr>
            <a:endParaRPr lang="en-US"/>
          </a:p>
          <a:p>
            <a:pPr marL="0" marR="0" lvl="0" indent="0" algn="l" rtl="0">
              <a:lnSpc>
                <a:spcPct val="100000"/>
              </a:lnSpc>
              <a:spcBef>
                <a:spcPts val="0"/>
              </a:spcBef>
              <a:spcAft>
                <a:spcPts val="0"/>
              </a:spcAft>
              <a:buClr>
                <a:schemeClr val="dk1"/>
              </a:buClr>
              <a:buSzPts val="1200"/>
              <a:buFont typeface="Calibri"/>
              <a:buNone/>
            </a:pPr>
            <a:r>
              <a:rPr lang="en-US"/>
              <a:t>An annual eGFR decline &gt;/=3 ml/min per 1.73 m2, as determined by multiple measurements of eGFR over 3–5 years, or a Predicting Renal Outcome in PKD score &gt;6, may provide evidence for risk for rapid progression. </a:t>
            </a:r>
          </a:p>
          <a:p>
            <a:pPr marL="0" marR="0" lvl="0" indent="0" algn="l" rtl="0">
              <a:lnSpc>
                <a:spcPct val="100000"/>
              </a:lnSpc>
              <a:spcBef>
                <a:spcPts val="0"/>
              </a:spcBef>
              <a:spcAft>
                <a:spcPts val="0"/>
              </a:spcAft>
              <a:buClr>
                <a:schemeClr val="dk1"/>
              </a:buClr>
              <a:buSzPts val="1200"/>
              <a:buFont typeface="Calibri"/>
              <a:buNone/>
            </a:pPr>
            <a:endParaRPr lang="en-US"/>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CFB25E73-0E7D-0AA1-A787-DE72A7554DC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116</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9640637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849A9FB1-D99F-07E4-76D8-E4708A3761B1}"/>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E943D231-F383-BF22-BA7B-9F050AE033F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DBE7EE13-618C-4BB6-DBFB-D62D7F1390C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Contraindications to tolvaptan use should be considered before initiating such treatment.</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Absolute contraindications include the following: a planned pregnancy; pregnancy; breastfeeding; medical conditions associated with a high risk of volume depletion; inability to respond to or perceive thirst; hypernatremia; urinary tract obstruction; strong cytochrome P450, family 3, subfamily A inhibitors; and significant liver disease, unless due to PLD.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Relative contraindications to be considered include the following: an eGFR at initiation of &lt;25 ml/min per 1.73 m2; a history of gout or hyperuricemia; cytochrome P450, family 3, subfamily A inhibitors; P-glycoprotein inhibitors; grapefruit and Seville orange consumption; and urinary incontinence.</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a:t>We suggest using shared decision-making when deciding to initiate tolvaptan use in people aged &gt;55 years who have rapid kidney disease progression. </a:t>
            </a:r>
          </a:p>
          <a:p>
            <a:pPr marL="0" marR="0" lvl="0" indent="0" algn="l" rtl="0">
              <a:lnSpc>
                <a:spcPct val="100000"/>
              </a:lnSpc>
              <a:spcBef>
                <a:spcPts val="0"/>
              </a:spcBef>
              <a:spcAft>
                <a:spcPts val="0"/>
              </a:spcAft>
              <a:buClr>
                <a:schemeClr val="dk1"/>
              </a:buClr>
              <a:buSzPts val="1200"/>
              <a:buFont typeface="Calibri"/>
              <a:buNone/>
            </a:pPr>
            <a:endParaRPr lang="en-US"/>
          </a:p>
          <a:p>
            <a:pPr marL="0" marR="0" lvl="0" indent="0" algn="l" rtl="0">
              <a:lnSpc>
                <a:spcPct val="100000"/>
              </a:lnSpc>
              <a:spcBef>
                <a:spcPts val="0"/>
              </a:spcBef>
              <a:spcAft>
                <a:spcPts val="0"/>
              </a:spcAft>
              <a:buClr>
                <a:schemeClr val="dk1"/>
              </a:buClr>
              <a:buSzPts val="1200"/>
              <a:buFont typeface="Calibri"/>
              <a:buNone/>
            </a:pPr>
            <a:r>
              <a:rPr lang="en-US"/>
              <a:t>Physicians should be educated on the adverse effects, contraindications, and drug interactions of tolvaptan.</a:t>
            </a:r>
          </a:p>
          <a:p>
            <a:pPr marL="0" marR="0" lvl="0" indent="0" algn="l" rtl="0">
              <a:lnSpc>
                <a:spcPct val="100000"/>
              </a:lnSpc>
              <a:spcBef>
                <a:spcPts val="0"/>
              </a:spcBef>
              <a:spcAft>
                <a:spcPts val="0"/>
              </a:spcAft>
              <a:buClr>
                <a:schemeClr val="dk1"/>
              </a:buClr>
              <a:buSzPts val="1200"/>
              <a:buFont typeface="Calibri"/>
              <a:buNone/>
            </a:pPr>
            <a:endParaRPr lang="en-US"/>
          </a:p>
          <a:p>
            <a:pPr marL="0" marR="0" lvl="0" indent="0" algn="l" rtl="0">
              <a:lnSpc>
                <a:spcPct val="100000"/>
              </a:lnSpc>
              <a:spcBef>
                <a:spcPts val="0"/>
              </a:spcBef>
              <a:spcAft>
                <a:spcPts val="0"/>
              </a:spcAft>
              <a:buClr>
                <a:schemeClr val="dk1"/>
              </a:buClr>
              <a:buSzPts val="1200"/>
              <a:buFont typeface="Calibri"/>
              <a:buNone/>
            </a:pPr>
            <a:r>
              <a:rPr lang="en-US"/>
              <a:t>The aquaretic effects of tolvaptan require the need to drink enough water to replace urinary losses, to ensure long-term tolerability. </a:t>
            </a:r>
          </a:p>
          <a:p>
            <a:pPr marL="0" marR="0" lvl="0" indent="0" algn="l" rtl="0">
              <a:lnSpc>
                <a:spcPct val="100000"/>
              </a:lnSpc>
              <a:spcBef>
                <a:spcPts val="0"/>
              </a:spcBef>
              <a:spcAft>
                <a:spcPts val="0"/>
              </a:spcAft>
              <a:buClr>
                <a:schemeClr val="dk1"/>
              </a:buClr>
              <a:buSzPts val="1200"/>
              <a:buFont typeface="Calibri"/>
              <a:buNone/>
            </a:pPr>
            <a:endParaRPr lang="en-US"/>
          </a:p>
          <a:p>
            <a:pPr marL="0" marR="0" lvl="0" indent="0" algn="l" rtl="0">
              <a:lnSpc>
                <a:spcPct val="100000"/>
              </a:lnSpc>
              <a:spcBef>
                <a:spcPts val="0"/>
              </a:spcBef>
              <a:spcAft>
                <a:spcPts val="0"/>
              </a:spcAft>
              <a:buClr>
                <a:schemeClr val="dk1"/>
              </a:buClr>
              <a:buSzPts val="1200"/>
              <a:buFont typeface="Calibri"/>
              <a:buNone/>
            </a:pPr>
            <a:r>
              <a:rPr lang="en-US"/>
              <a:t>Tolvaptan treatment should be interrupted in situations causing volume depletion or an inability to compensate for the aquaresis. </a:t>
            </a:r>
          </a:p>
          <a:p>
            <a:pPr marL="0" marR="0" lvl="0" indent="0" algn="l" rtl="0">
              <a:lnSpc>
                <a:spcPct val="100000"/>
              </a:lnSpc>
              <a:spcBef>
                <a:spcPts val="0"/>
              </a:spcBef>
              <a:spcAft>
                <a:spcPts val="0"/>
              </a:spcAft>
              <a:buClr>
                <a:schemeClr val="dk1"/>
              </a:buClr>
              <a:buSzPts val="1200"/>
              <a:buFont typeface="Calibri"/>
              <a:buNone/>
            </a:pPr>
            <a:endParaRPr lang="en-US"/>
          </a:p>
          <a:p>
            <a:pPr marL="0" marR="0" lvl="0" indent="0" algn="l" rtl="0">
              <a:lnSpc>
                <a:spcPct val="100000"/>
              </a:lnSpc>
              <a:spcBef>
                <a:spcPts val="0"/>
              </a:spcBef>
              <a:spcAft>
                <a:spcPts val="0"/>
              </a:spcAft>
              <a:buClr>
                <a:schemeClr val="dk1"/>
              </a:buClr>
              <a:buSzPts val="1200"/>
              <a:buFont typeface="Calibri"/>
              <a:buNone/>
            </a:pPr>
            <a:r>
              <a:rPr lang="en-US"/>
              <a:t>Tolvaptan causes a small, reversible reduction in eGFR, likely reflecting its impact on compensatory hyperfiltration. </a:t>
            </a:r>
          </a:p>
          <a:p>
            <a:pPr marL="0" marR="0" lvl="0" indent="0" algn="l" rtl="0">
              <a:lnSpc>
                <a:spcPct val="100000"/>
              </a:lnSpc>
              <a:spcBef>
                <a:spcPts val="0"/>
              </a:spcBef>
              <a:spcAft>
                <a:spcPts val="0"/>
              </a:spcAft>
              <a:buClr>
                <a:schemeClr val="dk1"/>
              </a:buClr>
              <a:buSzPts val="1200"/>
              <a:buFont typeface="Calibri"/>
              <a:buNone/>
            </a:pPr>
            <a:endParaRPr lang="en-US"/>
          </a:p>
          <a:p>
            <a:pPr marL="0" marR="0" lvl="0" indent="0" algn="l" rtl="0">
              <a:lnSpc>
                <a:spcPct val="100000"/>
              </a:lnSpc>
              <a:spcBef>
                <a:spcPts val="0"/>
              </a:spcBef>
              <a:spcAft>
                <a:spcPts val="0"/>
              </a:spcAft>
              <a:buClr>
                <a:schemeClr val="dk1"/>
              </a:buClr>
              <a:buSzPts val="1200"/>
              <a:buFont typeface="Calibri"/>
              <a:buNone/>
            </a:pPr>
            <a:r>
              <a:rPr lang="en-US"/>
              <a:t>People with ADPKD should have a “sick-day plan” and be advised to skip doses of tolvaptan in situations in which they are at risk of volume depletion, such as those with limited access to water, those with increased fluid losses, and activities in warm weather. </a:t>
            </a:r>
          </a:p>
          <a:p>
            <a:pPr marL="0" marR="0" lvl="0" indent="0" algn="l" rtl="0">
              <a:lnSpc>
                <a:spcPct val="100000"/>
              </a:lnSpc>
              <a:spcBef>
                <a:spcPts val="0"/>
              </a:spcBef>
              <a:spcAft>
                <a:spcPts val="0"/>
              </a:spcAft>
              <a:buClr>
                <a:schemeClr val="dk1"/>
              </a:buClr>
              <a:buSzPts val="1200"/>
              <a:buFont typeface="Calibri"/>
              <a:buNone/>
            </a:pPr>
            <a:endParaRPr lang="en-US"/>
          </a:p>
          <a:p>
            <a:pPr marL="0" marR="0" lvl="0" indent="0" algn="l" rtl="0">
              <a:lnSpc>
                <a:spcPct val="100000"/>
              </a:lnSpc>
              <a:spcBef>
                <a:spcPts val="0"/>
              </a:spcBef>
              <a:spcAft>
                <a:spcPts val="0"/>
              </a:spcAft>
              <a:buClr>
                <a:schemeClr val="dk1"/>
              </a:buClr>
              <a:buSzPts val="1200"/>
              <a:buFont typeface="Calibri"/>
              <a:buNone/>
            </a:pPr>
            <a:r>
              <a:rPr lang="en-US"/>
              <a:t>Individual adjustments should include adapting the schedule, timing, and doses of tolvaptan to the person’s activities. </a:t>
            </a:r>
          </a:p>
          <a:p>
            <a:pPr marL="0" marR="0" lvl="0" indent="0" algn="l" rtl="0">
              <a:lnSpc>
                <a:spcPct val="100000"/>
              </a:lnSpc>
              <a:spcBef>
                <a:spcPts val="0"/>
              </a:spcBef>
              <a:spcAft>
                <a:spcPts val="0"/>
              </a:spcAft>
              <a:buClr>
                <a:schemeClr val="dk1"/>
              </a:buClr>
              <a:buSzPts val="1200"/>
              <a:buFont typeface="Calibri"/>
              <a:buNone/>
            </a:pPr>
            <a:endParaRPr lang="en-US"/>
          </a:p>
          <a:p>
            <a:pPr marL="0" marR="0" lvl="0" indent="0" algn="l" rtl="0">
              <a:lnSpc>
                <a:spcPct val="100000"/>
              </a:lnSpc>
              <a:spcBef>
                <a:spcPts val="0"/>
              </a:spcBef>
              <a:spcAft>
                <a:spcPts val="0"/>
              </a:spcAft>
              <a:buClr>
                <a:schemeClr val="dk1"/>
              </a:buClr>
              <a:buSzPts val="1200"/>
              <a:buFont typeface="Calibri"/>
              <a:buNone/>
            </a:pPr>
            <a:r>
              <a:rPr lang="en-US"/>
              <a:t>Patients should be counseled to drink liquids without sugar or fat, and to adopt a low-sodium intake, because low osmolar intake reduces polyuria. </a:t>
            </a:r>
          </a:p>
          <a:p>
            <a:pPr marL="0" marR="0" lvl="0" indent="0" algn="l" rtl="0">
              <a:lnSpc>
                <a:spcPct val="100000"/>
              </a:lnSpc>
              <a:spcBef>
                <a:spcPts val="0"/>
              </a:spcBef>
              <a:spcAft>
                <a:spcPts val="0"/>
              </a:spcAft>
              <a:buClr>
                <a:schemeClr val="dk1"/>
              </a:buClr>
              <a:buSzPts val="1200"/>
              <a:buFont typeface="Calibri"/>
              <a:buNone/>
            </a:pPr>
            <a:endParaRPr lang="en-US"/>
          </a:p>
          <a:p>
            <a:pPr marL="0" marR="0" lvl="0" indent="0" algn="l" rtl="0">
              <a:lnSpc>
                <a:spcPct val="100000"/>
              </a:lnSpc>
              <a:spcBef>
                <a:spcPts val="0"/>
              </a:spcBef>
              <a:spcAft>
                <a:spcPts val="0"/>
              </a:spcAft>
              <a:buClr>
                <a:schemeClr val="dk1"/>
              </a:buClr>
              <a:buSzPts val="1200"/>
              <a:buFont typeface="Calibri"/>
              <a:buNone/>
            </a:pPr>
            <a:r>
              <a:rPr lang="en-US"/>
              <a:t>Tolvaptan should be initiated with a daily dose of 45 mg upon waking, and of 15 mg 8 hours later; this should be titrated gradually by the treating physician to permit adequate adaptation to the aquaresis (Figure 6).</a:t>
            </a:r>
          </a:p>
          <a:p>
            <a:pPr marL="0" marR="0" lvl="0" indent="0" algn="l" rtl="0">
              <a:lnSpc>
                <a:spcPct val="100000"/>
              </a:lnSpc>
              <a:spcBef>
                <a:spcPts val="0"/>
              </a:spcBef>
              <a:spcAft>
                <a:spcPts val="0"/>
              </a:spcAft>
              <a:buClr>
                <a:schemeClr val="dk1"/>
              </a:buClr>
              <a:buSzPts val="1200"/>
              <a:buFont typeface="Calibri"/>
              <a:buNone/>
            </a:pPr>
            <a:endParaRPr lang="en-US"/>
          </a:p>
          <a:p>
            <a:pPr marL="0" marR="0" lvl="0" indent="0" algn="l" rtl="0">
              <a:lnSpc>
                <a:spcPct val="100000"/>
              </a:lnSpc>
              <a:spcBef>
                <a:spcPts val="0"/>
              </a:spcBef>
              <a:spcAft>
                <a:spcPts val="0"/>
              </a:spcAft>
              <a:buClr>
                <a:schemeClr val="dk1"/>
              </a:buClr>
              <a:buSzPts val="1200"/>
              <a:buFont typeface="Calibri"/>
              <a:buNone/>
            </a:pPr>
            <a:r>
              <a:rPr lang="en-US"/>
              <a:t>Monitoring through uptitration should include kidney function, blood electrolyte (sodium), and liver function test (LFT) levels in morning blood samples should be obtained before the dose of tolvaptan is taken. </a:t>
            </a:r>
          </a:p>
          <a:p>
            <a:pPr marL="0" marR="0" lvl="0" indent="0" algn="l" rtl="0">
              <a:lnSpc>
                <a:spcPct val="100000"/>
              </a:lnSpc>
              <a:spcBef>
                <a:spcPts val="0"/>
              </a:spcBef>
              <a:spcAft>
                <a:spcPts val="0"/>
              </a:spcAft>
              <a:buClr>
                <a:schemeClr val="dk1"/>
              </a:buClr>
              <a:buSzPts val="1200"/>
              <a:buFont typeface="Calibri"/>
              <a:buNone/>
            </a:pPr>
            <a:endParaRPr lang="en-US"/>
          </a:p>
          <a:p>
            <a:pPr marL="0" marR="0" lvl="0" indent="0" algn="l" rtl="0">
              <a:lnSpc>
                <a:spcPct val="100000"/>
              </a:lnSpc>
              <a:spcBef>
                <a:spcPts val="0"/>
              </a:spcBef>
              <a:spcAft>
                <a:spcPts val="0"/>
              </a:spcAft>
              <a:buClr>
                <a:schemeClr val="dk1"/>
              </a:buClr>
              <a:buSzPts val="1200"/>
              <a:buFont typeface="Calibri"/>
              <a:buNone/>
            </a:pPr>
            <a:r>
              <a:rPr lang="en-US"/>
              <a:t>Serum sodium levels provide insight into the adequacy of water intake. </a:t>
            </a:r>
          </a:p>
          <a:p>
            <a:pPr marL="0" marR="0" lvl="0" indent="0" algn="l" rtl="0">
              <a:lnSpc>
                <a:spcPct val="100000"/>
              </a:lnSpc>
              <a:spcBef>
                <a:spcPts val="0"/>
              </a:spcBef>
              <a:spcAft>
                <a:spcPts val="0"/>
              </a:spcAft>
              <a:buClr>
                <a:schemeClr val="dk1"/>
              </a:buClr>
              <a:buSzPts val="1200"/>
              <a:buFont typeface="Calibri"/>
              <a:buNone/>
            </a:pPr>
            <a:endParaRPr lang="en-US"/>
          </a:p>
          <a:p>
            <a:pPr marL="0" marR="0" lvl="0" indent="0" algn="l" rtl="0">
              <a:lnSpc>
                <a:spcPct val="100000"/>
              </a:lnSpc>
              <a:spcBef>
                <a:spcPts val="0"/>
              </a:spcBef>
              <a:spcAft>
                <a:spcPts val="0"/>
              </a:spcAft>
              <a:buClr>
                <a:schemeClr val="dk1"/>
              </a:buClr>
              <a:buSzPts val="1200"/>
              <a:buFont typeface="Calibri"/>
              <a:buNone/>
            </a:pPr>
            <a:r>
              <a:rPr lang="en-US"/>
              <a:t>Tolvaptan use can be continued in people aged &gt;55 years and/or when the eGFR falls below 25 ml/min/1.73 m2, if it is well tolerated. </a:t>
            </a:r>
          </a:p>
          <a:p>
            <a:pPr marL="0" marR="0" lvl="0" indent="0" algn="l" rtl="0">
              <a:lnSpc>
                <a:spcPct val="100000"/>
              </a:lnSpc>
              <a:spcBef>
                <a:spcPts val="0"/>
              </a:spcBef>
              <a:spcAft>
                <a:spcPts val="0"/>
              </a:spcAft>
              <a:buClr>
                <a:schemeClr val="dk1"/>
              </a:buClr>
              <a:buSzPts val="1200"/>
              <a:buFont typeface="Calibri"/>
              <a:buNone/>
            </a:pPr>
            <a:endParaRPr lang="en-US"/>
          </a:p>
          <a:p>
            <a:pPr marL="0" marR="0" lvl="0" indent="0" algn="l" rtl="0">
              <a:lnSpc>
                <a:spcPct val="100000"/>
              </a:lnSpc>
              <a:spcBef>
                <a:spcPts val="0"/>
              </a:spcBef>
              <a:spcAft>
                <a:spcPts val="0"/>
              </a:spcAft>
              <a:buClr>
                <a:schemeClr val="dk1"/>
              </a:buClr>
              <a:buSzPts val="1200"/>
              <a:buFont typeface="Calibri"/>
              <a:buNone/>
            </a:pPr>
            <a:r>
              <a:rPr lang="en-US"/>
              <a:t>Tolvaptan use is associated with an increased risk for idiosyncratic drug-induced liver injury. </a:t>
            </a:r>
          </a:p>
          <a:p>
            <a:pPr marL="0" marR="0" lvl="0" indent="0" algn="l" rtl="0">
              <a:lnSpc>
                <a:spcPct val="100000"/>
              </a:lnSpc>
              <a:spcBef>
                <a:spcPts val="0"/>
              </a:spcBef>
              <a:spcAft>
                <a:spcPts val="0"/>
              </a:spcAft>
              <a:buClr>
                <a:schemeClr val="dk1"/>
              </a:buClr>
              <a:buSzPts val="1200"/>
              <a:buFont typeface="Calibri"/>
              <a:buNone/>
            </a:pPr>
            <a:endParaRPr lang="en-US"/>
          </a:p>
          <a:p>
            <a:pPr marL="0" marR="0" lvl="0" indent="0" algn="l" rtl="0">
              <a:lnSpc>
                <a:spcPct val="100000"/>
              </a:lnSpc>
              <a:spcBef>
                <a:spcPts val="0"/>
              </a:spcBef>
              <a:spcAft>
                <a:spcPts val="0"/>
              </a:spcAft>
              <a:buClr>
                <a:schemeClr val="dk1"/>
              </a:buClr>
              <a:buSzPts val="1200"/>
              <a:buFont typeface="Calibri"/>
              <a:buNone/>
            </a:pPr>
            <a:r>
              <a:rPr lang="en-US"/>
              <a:t>Approximately 5% of people with ADPKD treated with tolvaptan, compared to 1% of people receiving placebo, in RCTs displayed an increase in transaminase levels that was above 3-fold the upper limit of normal. </a:t>
            </a:r>
          </a:p>
          <a:p>
            <a:pPr marL="0" marR="0" lvl="0" indent="0" algn="l" rtl="0">
              <a:lnSpc>
                <a:spcPct val="100000"/>
              </a:lnSpc>
              <a:spcBef>
                <a:spcPts val="0"/>
              </a:spcBef>
              <a:spcAft>
                <a:spcPts val="0"/>
              </a:spcAft>
              <a:buClr>
                <a:schemeClr val="dk1"/>
              </a:buClr>
              <a:buSzPts val="1200"/>
              <a:buFont typeface="Calibri"/>
              <a:buNone/>
            </a:pPr>
            <a:endParaRPr lang="en-US"/>
          </a:p>
          <a:p>
            <a:pPr marL="0" marR="0" lvl="0" indent="0" algn="l" rtl="0">
              <a:lnSpc>
                <a:spcPct val="100000"/>
              </a:lnSpc>
              <a:spcBef>
                <a:spcPts val="0"/>
              </a:spcBef>
              <a:spcAft>
                <a:spcPts val="0"/>
              </a:spcAft>
              <a:buClr>
                <a:schemeClr val="dk1"/>
              </a:buClr>
              <a:buSzPts val="1200"/>
              <a:buFont typeface="Calibri"/>
              <a:buNone/>
            </a:pPr>
            <a:r>
              <a:rPr lang="en-US"/>
              <a:t>The increases in alanine transaminase level occurred most often during the first 18 months of treatment and resolved within 1–4 months after tolvaptan cessation.</a:t>
            </a:r>
          </a:p>
          <a:p>
            <a:pPr marL="0" marR="0" lvl="0" indent="0" algn="l" rtl="0">
              <a:lnSpc>
                <a:spcPct val="100000"/>
              </a:lnSpc>
              <a:spcBef>
                <a:spcPts val="0"/>
              </a:spcBef>
              <a:spcAft>
                <a:spcPts val="0"/>
              </a:spcAft>
              <a:buClr>
                <a:schemeClr val="dk1"/>
              </a:buClr>
              <a:buSzPts val="1200"/>
              <a:buFont typeface="Calibri"/>
              <a:buNone/>
            </a:pPr>
            <a:endParaRPr lang="en-US"/>
          </a:p>
          <a:p>
            <a:pPr marL="0" marR="0" lvl="0" indent="0" algn="l" rtl="0">
              <a:lnSpc>
                <a:spcPct val="100000"/>
              </a:lnSpc>
              <a:spcBef>
                <a:spcPts val="0"/>
              </a:spcBef>
              <a:spcAft>
                <a:spcPts val="0"/>
              </a:spcAft>
              <a:buClr>
                <a:schemeClr val="dk1"/>
              </a:buClr>
              <a:buSzPts val="1200"/>
              <a:buFont typeface="Calibri"/>
              <a:buNone/>
            </a:pPr>
            <a:r>
              <a:rPr lang="en-US"/>
              <a:t>Frequent monitoring (monthly for the first 18 months, and then every 3 months until drug discontinuation) of LFTs is mandatory in people treated with tolvaptan for ADPKD. </a:t>
            </a:r>
          </a:p>
          <a:p>
            <a:pPr marL="0" marR="0" lvl="0" indent="0" algn="l" rtl="0">
              <a:lnSpc>
                <a:spcPct val="100000"/>
              </a:lnSpc>
              <a:spcBef>
                <a:spcPts val="0"/>
              </a:spcBef>
              <a:spcAft>
                <a:spcPts val="0"/>
              </a:spcAft>
              <a:buClr>
                <a:schemeClr val="dk1"/>
              </a:buClr>
              <a:buSzPts val="1200"/>
              <a:buFont typeface="Calibri"/>
              <a:buNone/>
            </a:pPr>
            <a:endParaRPr lang="en-US"/>
          </a:p>
          <a:p>
            <a:pPr marL="0" marR="0" lvl="0" indent="0" algn="l" rtl="0">
              <a:lnSpc>
                <a:spcPct val="100000"/>
              </a:lnSpc>
              <a:spcBef>
                <a:spcPts val="0"/>
              </a:spcBef>
              <a:spcAft>
                <a:spcPts val="0"/>
              </a:spcAft>
              <a:buClr>
                <a:schemeClr val="dk1"/>
              </a:buClr>
              <a:buSzPts val="1200"/>
              <a:buFont typeface="Calibri"/>
              <a:buNone/>
            </a:pPr>
            <a:r>
              <a:rPr lang="en-US"/>
              <a:t>Following regulatory approval by the United States (U.S.) Food and Drug Administration, all physicians prescribing tolvaptan for ADPKD in the U.S. must be trained and certified to appropriately apply the Risk Evaluation and Mitigation Strategies (REMS) program, whereas the European Medicines Agency has implemented a risk-management plan that includes education of both prescribing physicians and people with ADPKD. </a:t>
            </a:r>
          </a:p>
          <a:p>
            <a:pPr marL="0" marR="0" lvl="0" indent="0" algn="l" rtl="0">
              <a:lnSpc>
                <a:spcPct val="100000"/>
              </a:lnSpc>
              <a:spcBef>
                <a:spcPts val="0"/>
              </a:spcBef>
              <a:spcAft>
                <a:spcPts val="0"/>
              </a:spcAft>
              <a:buClr>
                <a:schemeClr val="dk1"/>
              </a:buClr>
              <a:buSzPts val="1200"/>
              <a:buFont typeface="Calibri"/>
              <a:buNone/>
            </a:pPr>
            <a:endParaRPr lang="en-US"/>
          </a:p>
          <a:p>
            <a:pPr marL="0" marR="0" lvl="0" indent="0" algn="l" rtl="0">
              <a:lnSpc>
                <a:spcPct val="100000"/>
              </a:lnSpc>
              <a:spcBef>
                <a:spcPts val="0"/>
              </a:spcBef>
              <a:spcAft>
                <a:spcPts val="0"/>
              </a:spcAft>
              <a:buClr>
                <a:schemeClr val="dk1"/>
              </a:buClr>
              <a:buSzPts val="1200"/>
              <a:buFont typeface="Calibri"/>
              <a:buNone/>
            </a:pPr>
            <a:r>
              <a:rPr lang="en-US"/>
              <a:t>The management of abnormal LFTs detected during tolvaptan treatment should be conducted according to local regulatory guidelines and product information (Figure 7). </a:t>
            </a:r>
          </a:p>
          <a:p>
            <a:pPr marL="0" marR="0" lvl="0" indent="0" algn="l" rtl="0">
              <a:lnSpc>
                <a:spcPct val="100000"/>
              </a:lnSpc>
              <a:spcBef>
                <a:spcPts val="0"/>
              </a:spcBef>
              <a:spcAft>
                <a:spcPts val="0"/>
              </a:spcAft>
              <a:buClr>
                <a:schemeClr val="dk1"/>
              </a:buClr>
              <a:buSzPts val="1200"/>
              <a:buFont typeface="Calibri"/>
              <a:buNone/>
            </a:pPr>
            <a:endParaRPr lang="en-US"/>
          </a:p>
          <a:p>
            <a:pPr marL="0" marR="0" lvl="0" indent="0" algn="l" rtl="0">
              <a:lnSpc>
                <a:spcPct val="100000"/>
              </a:lnSpc>
              <a:spcBef>
                <a:spcPts val="0"/>
              </a:spcBef>
              <a:spcAft>
                <a:spcPts val="0"/>
              </a:spcAft>
              <a:buClr>
                <a:schemeClr val="dk1"/>
              </a:buClr>
              <a:buSzPts val="1200"/>
              <a:buFont typeface="Calibri"/>
              <a:buNone/>
            </a:pPr>
            <a:r>
              <a:rPr lang="en-US"/>
              <a:t>The administration of tolvaptan should be held, other possible etiologies considered, and LFTs rechecked within 48–72 hours if an elevation occurs in alanine transaminase or aspartate aminotransferase levels to &gt;2 the upper limit of normal or &gt;2 baseline values. </a:t>
            </a:r>
          </a:p>
          <a:p>
            <a:pPr marL="0" marR="0" lvl="0" indent="0" algn="l" rtl="0">
              <a:lnSpc>
                <a:spcPct val="100000"/>
              </a:lnSpc>
              <a:spcBef>
                <a:spcPts val="0"/>
              </a:spcBef>
              <a:spcAft>
                <a:spcPts val="0"/>
              </a:spcAft>
              <a:buClr>
                <a:schemeClr val="dk1"/>
              </a:buClr>
              <a:buSzPts val="1200"/>
              <a:buFont typeface="Calibri"/>
              <a:buNone/>
            </a:pPr>
            <a:endParaRPr lang="en-US"/>
          </a:p>
          <a:p>
            <a:pPr marL="0" marR="0" lvl="0" indent="0" algn="l" rtl="0">
              <a:lnSpc>
                <a:spcPct val="100000"/>
              </a:lnSpc>
              <a:spcBef>
                <a:spcPts val="0"/>
              </a:spcBef>
              <a:spcAft>
                <a:spcPts val="0"/>
              </a:spcAft>
              <a:buClr>
                <a:schemeClr val="dk1"/>
              </a:buClr>
              <a:buSzPts val="1200"/>
              <a:buFont typeface="Calibri"/>
              <a:buNone/>
            </a:pPr>
            <a:r>
              <a:rPr lang="en-US"/>
              <a:t>Rechallenge after the LFTs return to normal can be considered, with increased monitoring in people who had mild transaminase-levels elevations. </a:t>
            </a:r>
          </a:p>
          <a:p>
            <a:pPr marL="0" marR="0" lvl="0" indent="0" algn="l" rtl="0">
              <a:lnSpc>
                <a:spcPct val="100000"/>
              </a:lnSpc>
              <a:spcBef>
                <a:spcPts val="0"/>
              </a:spcBef>
              <a:spcAft>
                <a:spcPts val="0"/>
              </a:spcAft>
              <a:buClr>
                <a:schemeClr val="dk1"/>
              </a:buClr>
              <a:buSzPts val="1200"/>
              <a:buFont typeface="Calibri"/>
              <a:buNone/>
            </a:pPr>
            <a:endParaRPr lang="en-US"/>
          </a:p>
          <a:p>
            <a:pPr marL="0" marR="0" lvl="0" indent="0" algn="l" rtl="0">
              <a:lnSpc>
                <a:spcPct val="100000"/>
              </a:lnSpc>
              <a:spcBef>
                <a:spcPts val="0"/>
              </a:spcBef>
              <a:spcAft>
                <a:spcPts val="0"/>
              </a:spcAft>
              <a:buClr>
                <a:schemeClr val="dk1"/>
              </a:buClr>
              <a:buSzPts val="1200"/>
              <a:buFont typeface="Calibri"/>
              <a:buNone/>
            </a:pPr>
            <a:r>
              <a:rPr lang="en-US"/>
              <a:t>Per the U.S. label, tolvaptan should not be restarted in people who have had signs or symptoms consistent with hepatic injury or an alanine transaminase or aspartate aminotransferase level that is &gt;3 the upper limit of normal, unless another explanation accounts for the liver injury. </a:t>
            </a:r>
          </a:p>
          <a:p>
            <a:pPr marL="0" marR="0" lvl="0" indent="0" algn="l" rtl="0">
              <a:lnSpc>
                <a:spcPct val="100000"/>
              </a:lnSpc>
              <a:spcBef>
                <a:spcPts val="0"/>
              </a:spcBef>
              <a:spcAft>
                <a:spcPts val="0"/>
              </a:spcAft>
              <a:buClr>
                <a:schemeClr val="dk1"/>
              </a:buClr>
              <a:buSzPts val="1200"/>
              <a:buFont typeface="Calibri"/>
              <a:buNone/>
            </a:pPr>
            <a:endParaRPr lang="en-US"/>
          </a:p>
          <a:p>
            <a:pPr marL="0" marR="0" lvl="0" indent="0" algn="l" rtl="0">
              <a:lnSpc>
                <a:spcPct val="100000"/>
              </a:lnSpc>
              <a:spcBef>
                <a:spcPts val="0"/>
              </a:spcBef>
              <a:spcAft>
                <a:spcPts val="0"/>
              </a:spcAft>
              <a:buClr>
                <a:schemeClr val="dk1"/>
              </a:buClr>
              <a:buSzPts val="1200"/>
              <a:buFont typeface="Calibri"/>
              <a:buNone/>
            </a:pPr>
            <a:r>
              <a:rPr lang="en-US"/>
              <a:t>Additional side effects of tolvaptan include hyperuricemia, and rarely gout. </a:t>
            </a:r>
          </a:p>
          <a:p>
            <a:pPr marL="0" marR="0" lvl="0" indent="0" algn="l" rtl="0">
              <a:lnSpc>
                <a:spcPct val="100000"/>
              </a:lnSpc>
              <a:spcBef>
                <a:spcPts val="0"/>
              </a:spcBef>
              <a:spcAft>
                <a:spcPts val="0"/>
              </a:spcAft>
              <a:buClr>
                <a:schemeClr val="dk1"/>
              </a:buClr>
              <a:buSzPts val="1200"/>
              <a:buFont typeface="Calibri"/>
              <a:buNone/>
            </a:pPr>
            <a:endParaRPr lang="en-US"/>
          </a:p>
          <a:p>
            <a:pPr marL="0" marR="0" lvl="0" indent="0" algn="l" rtl="0">
              <a:lnSpc>
                <a:spcPct val="100000"/>
              </a:lnSpc>
              <a:spcBef>
                <a:spcPts val="0"/>
              </a:spcBef>
              <a:spcAft>
                <a:spcPts val="0"/>
              </a:spcAft>
              <a:buClr>
                <a:schemeClr val="dk1"/>
              </a:buClr>
              <a:buSzPts val="1200"/>
              <a:buFont typeface="Calibri"/>
              <a:buNone/>
            </a:pPr>
            <a:r>
              <a:rPr lang="en-US" b="1"/>
              <a:t>Water intake in the absence of tolvaptan. </a:t>
            </a:r>
          </a:p>
          <a:p>
            <a:pPr marL="0" marR="0" lvl="0" indent="0" algn="l" rtl="0">
              <a:lnSpc>
                <a:spcPct val="100000"/>
              </a:lnSpc>
              <a:spcBef>
                <a:spcPts val="0"/>
              </a:spcBef>
              <a:spcAft>
                <a:spcPts val="0"/>
              </a:spcAft>
              <a:buClr>
                <a:schemeClr val="dk1"/>
              </a:buClr>
              <a:buSzPts val="1200"/>
              <a:buFont typeface="Calibri"/>
              <a:buNone/>
            </a:pPr>
            <a:r>
              <a:rPr lang="en-US"/>
              <a:t>We suggest adapting water intake, spread throughout the day, to achieve an intake of at least 2–3 liters of water per day in people with ADPKD, and an eGFR $30 ml/min per 1.73 m2, without contraindications, such as medication use that may increase the risk of hyponatremia (e.g., serotonin reuptake inhibitors, tricyclic antidepressants, thiazide diuretics).21,22 Other pharmacologic interventions. </a:t>
            </a:r>
          </a:p>
          <a:p>
            <a:pPr marL="0" marR="0" lvl="0" indent="0" algn="l" rtl="0">
              <a:lnSpc>
                <a:spcPct val="100000"/>
              </a:lnSpc>
              <a:spcBef>
                <a:spcPts val="0"/>
              </a:spcBef>
              <a:spcAft>
                <a:spcPts val="0"/>
              </a:spcAft>
              <a:buClr>
                <a:schemeClr val="dk1"/>
              </a:buClr>
              <a:buSzPts val="1200"/>
              <a:buFont typeface="Calibri"/>
              <a:buNone/>
            </a:pPr>
            <a:endParaRPr lang="en-US"/>
          </a:p>
          <a:p>
            <a:pPr marL="0" marR="0" lvl="0" indent="0" algn="l" rtl="0">
              <a:lnSpc>
                <a:spcPct val="100000"/>
              </a:lnSpc>
              <a:spcBef>
                <a:spcPts val="0"/>
              </a:spcBef>
              <a:spcAft>
                <a:spcPts val="0"/>
              </a:spcAft>
              <a:buClr>
                <a:schemeClr val="dk1"/>
              </a:buClr>
              <a:buSzPts val="1200"/>
              <a:buFont typeface="Calibri"/>
              <a:buNone/>
            </a:pPr>
            <a:r>
              <a:rPr lang="en-US"/>
              <a:t>We recommend not using mammalian target of rapamycin inhibitors, or metformin (in people who do not have diabetes), to slow the rate of disease progression in ADPKD. </a:t>
            </a:r>
          </a:p>
          <a:p>
            <a:pPr marL="0" marR="0" lvl="0" indent="0" algn="l" rtl="0">
              <a:lnSpc>
                <a:spcPct val="100000"/>
              </a:lnSpc>
              <a:spcBef>
                <a:spcPts val="0"/>
              </a:spcBef>
              <a:spcAft>
                <a:spcPts val="0"/>
              </a:spcAft>
              <a:buClr>
                <a:schemeClr val="dk1"/>
              </a:buClr>
              <a:buSzPts val="1200"/>
              <a:buFont typeface="Calibri"/>
              <a:buNone/>
            </a:pPr>
            <a:endParaRPr lang="en-US"/>
          </a:p>
          <a:p>
            <a:pPr marL="0" marR="0" lvl="0" indent="0" algn="l" rtl="0">
              <a:lnSpc>
                <a:spcPct val="100000"/>
              </a:lnSpc>
              <a:spcBef>
                <a:spcPts val="0"/>
              </a:spcBef>
              <a:spcAft>
                <a:spcPts val="0"/>
              </a:spcAft>
              <a:buClr>
                <a:schemeClr val="dk1"/>
              </a:buClr>
              <a:buSzPts val="1200"/>
              <a:buFont typeface="Calibri"/>
              <a:buNone/>
            </a:pPr>
            <a:r>
              <a:rPr lang="en-US"/>
              <a:t>We recommend not using statins specifically to slow kidney disease progression. </a:t>
            </a:r>
          </a:p>
          <a:p>
            <a:pPr marL="0" marR="0" lvl="0" indent="0" algn="l" rtl="0">
              <a:lnSpc>
                <a:spcPct val="100000"/>
              </a:lnSpc>
              <a:spcBef>
                <a:spcPts val="0"/>
              </a:spcBef>
              <a:spcAft>
                <a:spcPts val="0"/>
              </a:spcAft>
              <a:buClr>
                <a:schemeClr val="dk1"/>
              </a:buClr>
              <a:buSzPts val="1200"/>
              <a:buFont typeface="Calibri"/>
              <a:buNone/>
            </a:pPr>
            <a:endParaRPr lang="en-US"/>
          </a:p>
          <a:p>
            <a:pPr marL="0" marR="0" lvl="0" indent="0" algn="l" rtl="0">
              <a:lnSpc>
                <a:spcPct val="100000"/>
              </a:lnSpc>
              <a:spcBef>
                <a:spcPts val="0"/>
              </a:spcBef>
              <a:spcAft>
                <a:spcPts val="0"/>
              </a:spcAft>
              <a:buClr>
                <a:schemeClr val="dk1"/>
              </a:buClr>
              <a:buSzPts val="1200"/>
              <a:buFont typeface="Calibri"/>
              <a:buNone/>
            </a:pPr>
            <a:r>
              <a:rPr lang="en-US"/>
              <a:t>Somatostatin analogues should not be prescribed for the sole purpose of slowing eGFR decline, but their use can be considered in people with severe symptoms due to massively enlarged kidneys, to lower the growth rate of kidney cysts when no better options are available. </a:t>
            </a:r>
          </a:p>
          <a:p>
            <a:pPr marL="0" marR="0" lvl="0" indent="0" algn="l" rtl="0">
              <a:lnSpc>
                <a:spcPct val="100000"/>
              </a:lnSpc>
              <a:spcBef>
                <a:spcPts val="0"/>
              </a:spcBef>
              <a:spcAft>
                <a:spcPts val="0"/>
              </a:spcAft>
              <a:buClr>
                <a:schemeClr val="dk1"/>
              </a:buClr>
              <a:buSzPts val="1200"/>
              <a:buFont typeface="Calibri"/>
              <a:buNone/>
            </a:pPr>
            <a:endParaRPr lang="en-US"/>
          </a:p>
          <a:p>
            <a:pPr marL="0" marR="0" lvl="0" indent="0" algn="l" rtl="0">
              <a:lnSpc>
                <a:spcPct val="100000"/>
              </a:lnSpc>
              <a:spcBef>
                <a:spcPts val="0"/>
              </a:spcBef>
              <a:spcAft>
                <a:spcPts val="0"/>
              </a:spcAft>
              <a:buClr>
                <a:schemeClr val="dk1"/>
              </a:buClr>
              <a:buSzPts val="1200"/>
              <a:buFont typeface="Calibri"/>
              <a:buNone/>
            </a:pPr>
            <a:r>
              <a:rPr lang="en-US"/>
              <a:t>We suggest not using sodium glucose cotransporter-2 inhibitors or glucagon-like peptide-1 receptor agonists to slow the rate of eGFR decline, until further research determines their efficacy and safety. </a:t>
            </a:r>
          </a:p>
          <a:p>
            <a:pPr marL="0" marR="0" lvl="0" indent="0" algn="l" rtl="0">
              <a:lnSpc>
                <a:spcPct val="100000"/>
              </a:lnSpc>
              <a:spcBef>
                <a:spcPts val="0"/>
              </a:spcBef>
              <a:spcAft>
                <a:spcPts val="0"/>
              </a:spcAft>
              <a:buClr>
                <a:schemeClr val="dk1"/>
              </a:buClr>
              <a:buSzPts val="1200"/>
              <a:buFont typeface="Calibri"/>
              <a:buNone/>
            </a:pPr>
            <a:endParaRPr lang="en-US"/>
          </a:p>
          <a:p>
            <a:pPr marL="0" marR="0" lvl="0" indent="0" algn="l" rtl="0">
              <a:lnSpc>
                <a:spcPct val="100000"/>
              </a:lnSpc>
              <a:spcBef>
                <a:spcPts val="0"/>
              </a:spcBef>
              <a:spcAft>
                <a:spcPts val="0"/>
              </a:spcAft>
              <a:buClr>
                <a:schemeClr val="dk1"/>
              </a:buClr>
              <a:buSzPts val="1200"/>
              <a:buFont typeface="Calibri"/>
              <a:buNone/>
            </a:pPr>
            <a:r>
              <a:rPr lang="en-US"/>
              <a:t>We suggest not using ketogenic interventions to slow the progression of ADPKD, without further evidence of their efficacy and safety in long-term trials. </a:t>
            </a:r>
          </a:p>
          <a:p>
            <a:pPr marL="0" marR="0" lvl="0" indent="0" algn="l" rtl="0">
              <a:lnSpc>
                <a:spcPct val="100000"/>
              </a:lnSpc>
              <a:spcBef>
                <a:spcPts val="0"/>
              </a:spcBef>
              <a:spcAft>
                <a:spcPts val="0"/>
              </a:spcAft>
              <a:buClr>
                <a:schemeClr val="dk1"/>
              </a:buClr>
              <a:buSzPts val="1200"/>
              <a:buFont typeface="Calibri"/>
              <a:buNone/>
            </a:pPr>
            <a:endParaRPr lang="en-US"/>
          </a:p>
          <a:p>
            <a:pPr marL="0" marR="0" lvl="0" indent="0" algn="l" rtl="0">
              <a:lnSpc>
                <a:spcPct val="100000"/>
              </a:lnSpc>
              <a:spcBef>
                <a:spcPts val="0"/>
              </a:spcBef>
              <a:spcAft>
                <a:spcPts val="0"/>
              </a:spcAft>
              <a:buClr>
                <a:schemeClr val="dk1"/>
              </a:buClr>
              <a:buSzPts val="1200"/>
              <a:buFont typeface="Calibri"/>
              <a:buNone/>
            </a:pPr>
            <a:r>
              <a:rPr lang="en-US"/>
              <a:t>Complementary medicines or supplements should not replace standard medical treatments in people with ADPKD and should be discussed with the healthcare team.</a:t>
            </a:r>
            <a:endParaRPr lang="en-US" dirty="0"/>
          </a:p>
        </p:txBody>
      </p:sp>
      <p:sp>
        <p:nvSpPr>
          <p:cNvPr id="328" name="Google Shape;328;p27:notes">
            <a:extLst>
              <a:ext uri="{FF2B5EF4-FFF2-40B4-BE49-F238E27FC236}">
                <a16:creationId xmlns:a16="http://schemas.microsoft.com/office/drawing/2014/main" id="{822457F3-59E0-C31F-0944-9F5DBFED5C0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117</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5283067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A32C72C6-FE62-9A05-D070-EEA7AE1CDC88}"/>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8B3880EE-053E-6D1A-A58D-87AABDA0057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E54C126F-5F5D-6ABE-4C1B-8DF237F0674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Tolvaptan should be initiated with a daily dose of 45 mg upon waking, and of 15 mg 8 hours later; this should be titrated gradually by the treating physician to permit adequate adaptation to the aquaresis (Figure 6).</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Monitoring through </a:t>
            </a:r>
            <a:r>
              <a:rPr lang="en-US" dirty="0" err="1"/>
              <a:t>uptitration</a:t>
            </a:r>
            <a:r>
              <a:rPr lang="en-US" dirty="0"/>
              <a:t> should include kidney function, blood electrolyte (sodium), and liver function test (LFT) levels in morning blood samples should be obtained before the dose of tolvaptan is taken.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Serum sodium levels provide insight into the adequacy of water intake.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137B6F89-CED0-1593-AE26-555A9763C45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118</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08649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77DF4592-4C75-93E2-71FB-C6E18D28B046}"/>
            </a:ext>
          </a:extLst>
        </p:cNvPr>
        <p:cNvGrpSpPr/>
        <p:nvPr/>
      </p:nvGrpSpPr>
      <p:grpSpPr>
        <a:xfrm>
          <a:off x="0" y="0"/>
          <a:ext cx="0" cy="0"/>
          <a:chOff x="0" y="0"/>
          <a:chExt cx="0" cy="0"/>
        </a:xfrm>
      </p:grpSpPr>
      <p:sp>
        <p:nvSpPr>
          <p:cNvPr id="167" name="Google Shape;167;p8:notes">
            <a:extLst>
              <a:ext uri="{FF2B5EF4-FFF2-40B4-BE49-F238E27FC236}">
                <a16:creationId xmlns:a16="http://schemas.microsoft.com/office/drawing/2014/main" id="{DE85FFD6-9C37-4565-696B-81355C6D982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strength of recommendations follows the Grading of Recommendations Assessment, Development, and Evaluation (GRADE) approach.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The guideline also provides practice points serving to direct clinical care or activities relating to areas for which a systematic review was not conducted.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Limitations of the evidence are discussed.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Research recommendations to address gaps in knowledge, and implications for policy and payment, are provided. </a:t>
            </a:r>
          </a:p>
          <a:p>
            <a:pPr marL="0" lvl="0" indent="0" algn="l" rtl="0">
              <a:lnSpc>
                <a:spcPct val="100000"/>
              </a:lnSpc>
              <a:spcBef>
                <a:spcPts val="0"/>
              </a:spcBef>
              <a:spcAft>
                <a:spcPts val="0"/>
              </a:spcAft>
              <a:buSzPts val="1400"/>
              <a:buNone/>
            </a:pPr>
            <a:endParaRPr dirty="0"/>
          </a:p>
        </p:txBody>
      </p:sp>
      <p:sp>
        <p:nvSpPr>
          <p:cNvPr id="168" name="Google Shape;168;p8:notes">
            <a:extLst>
              <a:ext uri="{FF2B5EF4-FFF2-40B4-BE49-F238E27FC236}">
                <a16:creationId xmlns:a16="http://schemas.microsoft.com/office/drawing/2014/main" id="{B4C1DE55-8E64-2392-2A69-529FD42C89C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Tree>
    <p:extLst>
      <p:ext uri="{BB962C8B-B14F-4D97-AF65-F5344CB8AC3E}">
        <p14:creationId xmlns:p14="http://schemas.microsoft.com/office/powerpoint/2010/main" val="222904448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8DDDF0EF-FF4F-3B2F-6EB2-734BAC80FE96}"/>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0CCF51A7-A322-1955-C924-A38DE2FCCC4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B1EB8820-50D4-7248-8388-2B8B7CC3F0A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Tolvaptan use can be continued in people aged &gt;55 years and/or when the eGFR falls below 25 ml/min/1.73 m2, if it is well tolerated.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554E7840-FAFD-43FC-11D8-76CE70E9149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119</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5602289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5D480DCE-385B-B22D-7C39-4130635BCFFE}"/>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63A7541E-F56F-FE13-9052-2021E8CDB27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3A238C8D-E8F0-0807-F379-987C7B4929F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D99F5960-093F-38A2-E631-537D22198CC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120</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1812618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DD2885EB-7B39-E19A-C3A1-461B9EC48827}"/>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0EEEC899-EF78-B3FF-84B8-A03A03C532E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B3A1E63D-6012-B4A4-BDE1-7FB2BB94217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People with ADPKD should have a “sick-day plan” and be advised to skip doses of tolvaptan in situations in which they are at risk of volume depletion, such as those with limited access to water, those with increased fluid losses, and activities in warm weather.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Individual adjustments should include adapting the schedule, timing, and doses of tolvaptan to the person’s activities.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FB627FBC-540F-6E75-2FEB-743725BB4C4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121</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4042594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42956D68-E7F4-E78A-680D-D79B2227388F}"/>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B8AD88BF-7978-0553-ECDB-2D9FC4436AA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4C1CBBBD-D189-D603-CDE7-5BE0801C02B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Tolvaptan use is associated with an increased risk for idiosyncratic drug-induced liver injury.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Approximately 5% of people with ADPKD treated with tolvaptan, compared to 1% of people receiving placebo, in RCTs displayed an increase in transaminase levels that was above 3-fold the upper limit of normal.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The increases in alanine transaminase level occurred most often during the first 18 months of treatment and resolved within 1–4 months after tolvaptan cessation.</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Frequent monitoring (monthly for the first 18 months, and then every 3 months until drug discontinuation) of LFTs is mandatory in people treated with tolvaptan for ADPKD.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458E8EB8-4208-EFD3-2371-8A4D19C53A5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122</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4351077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Following regulatory approval by the United States (U.S.) Food and Drug Administration, all physicians prescribing tolvaptan for ADPKD in the U.S. must be trained and certified to appropriately apply the Risk Evaluation and Mitigation Strategies (REMS) program, whereas the European Medicines Agency has implemented a risk-management plan that includes education of both prescribing physicians and people with ADPKD.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The management of abnormal LFTs detected during tolvaptan treatment should be conducted according to local regulatory guidelines and product information.</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The administration of tolvaptan should be held, other possible etiologies considered, and LFTs rechecked within 48–72 hours if an elevation occurs in alanine transaminase or aspartate aminotransferase levels to &gt;2 the upper limit of normal or &gt;2 baseline values.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Rechallenge after the LFTs return to normal can be considered, with increased monitoring in people who had mild transaminase-levels elevations.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Per the U.S. label, tolvaptan should not be restarted in people who have had signs or symptoms consistent with hepatic injury or an alanine transaminase or aspartate aminotransferase level that is &gt;3 the upper limit of normal, unless another explanation accounts for the liver injury. </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722882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F19D16AB-1865-FE9C-9F1D-5ACD0276CF89}"/>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A51F7FAE-8912-246A-2A22-4763BFBAD0A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AA78A720-1C4C-E111-DC4E-85E1B23C7F5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The aquaretic effects of tolvaptan require the need to drink enough water to replace urinary losses, to ensure long-term tolerability.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Patients should be counseled to drink liquids without sugar or fat, and to adopt a low-sodium intake, because low osmolar intake reduces polyuria. </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A65DF9A6-4A3E-3F6A-325D-87F79E1EF03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124</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735903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7E069E74-AC65-3C76-C247-9E791D47544D}"/>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E01FF5B5-60E2-B963-1710-F73B9AA5F36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D9AAECA4-AEEA-394C-9ED1-CAFBDE2DF3A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37A18ABF-6815-5FD2-D65B-EDAF709F9F0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125</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4665559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03D33D9D-F91F-1AEF-BAEC-8CAFD2C3367C}"/>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0577BDF9-A6F3-4154-2EF9-F35B05C1AE7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CBBFA30D-9768-58DE-1FEA-36CB488D61C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A46BBDB4-1A5F-AC37-9A44-94D28820BA4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126</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7240403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0FE76F50-2885-4AE0-7581-9DBBD1464352}"/>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CA4160A6-3300-0440-9985-3C8759AD429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55C489F6-C8C9-A39B-C045-912B206900F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US" dirty="0"/>
          </a:p>
        </p:txBody>
      </p:sp>
      <p:sp>
        <p:nvSpPr>
          <p:cNvPr id="328" name="Google Shape;328;p27:notes">
            <a:extLst>
              <a:ext uri="{FF2B5EF4-FFF2-40B4-BE49-F238E27FC236}">
                <a16:creationId xmlns:a16="http://schemas.microsoft.com/office/drawing/2014/main" id="{6EC9F404-9941-4238-F423-9497B6AD907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127</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7328526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62AA45DA-6154-2D3A-5CDD-16C631ACDCE0}"/>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B13AF7FF-F450-C6F4-331F-6461761D740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398B2C00-7503-77B7-CA7E-8B181535A80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82060A23-D6D4-AAAC-6D75-5F8F930D97F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128</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6595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KDIGO 2025 Clinical Practice Guideline for the Evaluation, Management, and Treatment of ADPKD has been developed by an international, multidisciplinary Work Group with expertise in ADPKD, a dedicated Evidence Review Team, and the KDIGO staff.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The guideline has been developed with patient partners, clinicians, and researchers around the world, with the goal to generate a useful resource for healthcare providers and patients by providing actionable recommendations.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181" name="Google Shape;18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F950F4C0-4448-188E-8FDA-353CFE94D5B7}"/>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E8860195-A3EB-86DA-C13A-FCC4DA50F6D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FCC80F6A-022A-D186-9277-94AC7B70BCC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Somatostatin analogues should not be prescribed for the sole purpose of slowing eGFR decline, but their use can be considered in people with severe symptoms due to massively enlarged kidneys, to lower the growth rate of kidney cysts when no better options are available.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9B7D7D8F-3BB9-7A1C-178F-495C4202F97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129</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3755103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E1557BCD-F592-2FD6-55BB-0056E31C5DA4}"/>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C5B4AFD4-18E8-54BC-9AED-10D06CAEE50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CE5DFB44-58E3-8550-432E-4B28A537F66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We suggest not using sodium glucose cotransporter-2 inhibitors or glucagon-like peptide-1 receptor agonists to slow the rate of eGFR decline, until further research determines their efficacy and safety.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We suggest not using ketogenic interventions to slow the progression of ADPKD, without further evidence of their efficacy and safety in long-term trials.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Complementary medicines or supplements should not replace standard medical treatments in people with ADPKD and should be discussed with the healthcare team.</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3C983B04-DE23-8350-8170-742B6700FC5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130</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3511575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914730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5FCB105A-433E-9DD6-9460-225DF1376868}"/>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4A5C73B6-F24D-B874-0AE4-07FC79DDA5B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FD091716-13EA-60DF-CAEB-6E6F46DD1C1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Although in the majority of people with ADPKD, the number of liver cysts increases with</a:t>
            </a:r>
          </a:p>
          <a:p>
            <a:r>
              <a:rPr lang="en-US" dirty="0"/>
              <a:t>age, most people will not develop clinically symptomatic PLD. Liver cysts, even in advanced</a:t>
            </a:r>
          </a:p>
          <a:p>
            <a:r>
              <a:rPr lang="en-US" dirty="0"/>
              <a:t>PLD, do not usually impact the synthetic or secretory capacity of the liver. However,</a:t>
            </a:r>
          </a:p>
          <a:p>
            <a:r>
              <a:rPr lang="en-US" dirty="0"/>
              <a:t>symptoms can ensue due to the mass effect of a large cystic liver exerting pressure on the</a:t>
            </a:r>
          </a:p>
          <a:p>
            <a:r>
              <a:rPr lang="en-US" dirty="0"/>
              <a:t>diaphragm and abdominal wall, compressing other abdominal organs and vascular</a:t>
            </a:r>
          </a:p>
          <a:p>
            <a:r>
              <a:rPr lang="en-US" dirty="0"/>
              <a:t>structures. </a:t>
            </a:r>
          </a:p>
          <a:p>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Diagnosis and staging of PLD. </a:t>
            </a:r>
          </a:p>
          <a:p>
            <a:pPr marL="0" marR="0" lvl="0" indent="0" algn="l" rtl="0">
              <a:lnSpc>
                <a:spcPct val="100000"/>
              </a:lnSpc>
              <a:spcBef>
                <a:spcPts val="0"/>
              </a:spcBef>
              <a:spcAft>
                <a:spcPts val="0"/>
              </a:spcAft>
              <a:buClr>
                <a:schemeClr val="dk1"/>
              </a:buClr>
              <a:buSzPts val="1200"/>
              <a:buFont typeface="Calibri"/>
              <a:buNone/>
            </a:pPr>
            <a:r>
              <a:rPr lang="en-US" dirty="0"/>
              <a:t>The liver should be included in abdominal imaging, using MRI, CT scan, or if these are not available, ultrasonography, to obtain LV and characterize the severity of PLD. </a:t>
            </a:r>
          </a:p>
          <a:p>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E7017D99-D224-936A-9390-0C3364682D3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132</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6329744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55B029B8-D67E-48B2-CCAD-C28BA311198A}"/>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6F556E9F-4A78-7D65-8EEA-12A95FC7F0D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8BAC5D14-BB48-9236-738D-DF4C6AE4C80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US" dirty="0"/>
          </a:p>
        </p:txBody>
      </p:sp>
      <p:sp>
        <p:nvSpPr>
          <p:cNvPr id="328" name="Google Shape;328;p27:notes">
            <a:extLst>
              <a:ext uri="{FF2B5EF4-FFF2-40B4-BE49-F238E27FC236}">
                <a16:creationId xmlns:a16="http://schemas.microsoft.com/office/drawing/2014/main" id="{254571CA-67FE-A6C0-CBD3-512C06386B6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133</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8304363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05DA0D22-ECED-9020-785B-C92389CCFA93}"/>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EB207AC0-460E-C038-CE47-3536C41F93A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9C1FA9F1-A484-D632-CB86-347905C640B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People should be advised of the likely outcomes and possible symptoms of PLD. Symptoms of PLD should be captured with specific questionnaires such as PLD-Q and POLCA.</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EB835BB0-6711-013B-02E8-2D7F2F59227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134</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0742213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253B985F-708F-8215-7CF8-0D12993639DC}"/>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8D4AAC00-5E1B-751C-3A72-4746A641F41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E05C8D15-87E1-E708-2951-33233E5C905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Risk factors. </a:t>
            </a:r>
          </a:p>
          <a:p>
            <a:pPr marL="0" marR="0" lvl="0" indent="0" algn="l" rtl="0">
              <a:lnSpc>
                <a:spcPct val="100000"/>
              </a:lnSpc>
              <a:spcBef>
                <a:spcPts val="0"/>
              </a:spcBef>
              <a:spcAft>
                <a:spcPts val="0"/>
              </a:spcAft>
              <a:buClr>
                <a:schemeClr val="dk1"/>
              </a:buClr>
              <a:buSzPts val="1200"/>
              <a:buFont typeface="Calibri"/>
              <a:buNone/>
            </a:pPr>
            <a:r>
              <a:rPr lang="en-US" dirty="0"/>
              <a:t>PLD occurs at earlier ages and with </a:t>
            </a:r>
            <a:r>
              <a:rPr lang="en-US" dirty="0" err="1"/>
              <a:t>moreaggressive</a:t>
            </a:r>
            <a:r>
              <a:rPr lang="en-US" dirty="0"/>
              <a:t> cyst growth in women than in men.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Women with ADPKD, particularly those with PLD, should be counseled about the benefits and potential harms of receiving sex hormone therapy.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Exposure to estrogen-containing oral contraceptives, as well as estrogen-replacement therapy, was associated with a greater LV, and an annual increase in LV, in several studies of women with ADPKD.</a:t>
            </a:r>
            <a:endParaRPr dirty="0"/>
          </a:p>
        </p:txBody>
      </p:sp>
      <p:sp>
        <p:nvSpPr>
          <p:cNvPr id="328" name="Google Shape;328;p27:notes">
            <a:extLst>
              <a:ext uri="{FF2B5EF4-FFF2-40B4-BE49-F238E27FC236}">
                <a16:creationId xmlns:a16="http://schemas.microsoft.com/office/drawing/2014/main" id="{B2AC0272-565D-3608-B742-484D9E67243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135</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8004765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953C4B98-7B2C-3CE4-85CE-2129BDCD6FF4}"/>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0E8AC2E3-C4D1-80EA-9D7F-BCFA5803B44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5BC7C8B6-8FBE-B4D1-242A-17241ED4701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Nutrition and lifestyle. </a:t>
            </a:r>
          </a:p>
          <a:p>
            <a:pPr marL="0" marR="0" lvl="0" indent="0" algn="l" rtl="0">
              <a:lnSpc>
                <a:spcPct val="100000"/>
              </a:lnSpc>
              <a:spcBef>
                <a:spcPts val="0"/>
              </a:spcBef>
              <a:spcAft>
                <a:spcPts val="0"/>
              </a:spcAft>
              <a:buClr>
                <a:schemeClr val="dk1"/>
              </a:buClr>
              <a:buSzPts val="1200"/>
              <a:buFont typeface="Calibri"/>
              <a:buNone/>
            </a:pPr>
            <a:r>
              <a:rPr lang="en-US" dirty="0"/>
              <a:t>People with symptomatic PLD should be assessed for sarcopenia and malnutrition. People with sarcopenia or malnutrition should be provided with intensive nutrition counseling and exercise rehabilitation.</a:t>
            </a:r>
            <a:endParaRPr dirty="0"/>
          </a:p>
        </p:txBody>
      </p:sp>
      <p:sp>
        <p:nvSpPr>
          <p:cNvPr id="328" name="Google Shape;328;p27:notes">
            <a:extLst>
              <a:ext uri="{FF2B5EF4-FFF2-40B4-BE49-F238E27FC236}">
                <a16:creationId xmlns:a16="http://schemas.microsoft.com/office/drawing/2014/main" id="{F603E9F1-1465-0E91-9AC1-265CD66ED5F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136</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0631321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4FD0A945-645E-61EA-05E2-FF6B038C6347}"/>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C32F0FA4-3FD6-535B-B627-99FA9B0B190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9E55CE1C-0AC5-F043-8CE6-8173049DBFC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Management of PLD. </a:t>
            </a:r>
          </a:p>
          <a:p>
            <a:pPr marL="0" marR="0" lvl="0" indent="0" algn="l" rtl="0">
              <a:lnSpc>
                <a:spcPct val="100000"/>
              </a:lnSpc>
              <a:spcBef>
                <a:spcPts val="0"/>
              </a:spcBef>
              <a:spcAft>
                <a:spcPts val="0"/>
              </a:spcAft>
              <a:buClr>
                <a:schemeClr val="dk1"/>
              </a:buClr>
              <a:buSzPts val="1200"/>
              <a:buFont typeface="Calibri"/>
              <a:buNone/>
            </a:pPr>
            <a:r>
              <a:rPr lang="en-US" dirty="0"/>
              <a:t>Treatment for PLD should be performed in centers of expertise.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People with cyst-related symptoms or complications that impact their quality of life should be treated.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The type of treatment should be based on symptoms, liver cyst characteristics, total LV, and available expertise.</a:t>
            </a:r>
          </a:p>
          <a:p>
            <a:pPr marL="0" marR="0" lvl="0" indent="0" algn="l" rtl="0">
              <a:lnSpc>
                <a:spcPct val="100000"/>
              </a:lnSpc>
              <a:spcBef>
                <a:spcPts val="0"/>
              </a:spcBef>
              <a:spcAft>
                <a:spcPts val="0"/>
              </a:spcAft>
              <a:buClr>
                <a:schemeClr val="dk1"/>
              </a:buClr>
              <a:buSzPts val="1200"/>
              <a:buFont typeface="Calibri"/>
              <a:buNone/>
            </a:pPr>
            <a:endParaRPr lang="en-US" dirty="0"/>
          </a:p>
        </p:txBody>
      </p:sp>
      <p:sp>
        <p:nvSpPr>
          <p:cNvPr id="328" name="Google Shape;328;p27:notes">
            <a:extLst>
              <a:ext uri="{FF2B5EF4-FFF2-40B4-BE49-F238E27FC236}">
                <a16:creationId xmlns:a16="http://schemas.microsoft.com/office/drawing/2014/main" id="{028E3A7F-A000-DBFF-C8CA-2A431DEEC89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137</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4631443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E0674460-593F-89A1-3C28-B484E51F9854}"/>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28EF6824-7394-F310-7CDF-C43600555B3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14425FF4-F409-B8C3-52D9-FD645A0796E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Long-acting somatostatin analogues (e.g., octreotide, </a:t>
            </a:r>
            <a:r>
              <a:rPr lang="en-US" dirty="0" err="1"/>
              <a:t>lanreotide</a:t>
            </a:r>
            <a:r>
              <a:rPr lang="en-US" dirty="0"/>
              <a:t>, </a:t>
            </a:r>
            <a:r>
              <a:rPr lang="en-US" dirty="0" err="1"/>
              <a:t>pasireotide</a:t>
            </a:r>
            <a:r>
              <a:rPr lang="en-US" dirty="0"/>
              <a:t>) reduced 3’,5’-cyclic adenosine monophosphate levels in cystic cholangiocytes, and inhibited cholangiocyte cell proliferation and fluid secretion.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Four RCTs assessed the effect of somatostatin analogues on PLD, with a follow-up period of ≥1 year. They all reported a significant reduction in the rate of LV growth.</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The effect on symptom burden and/or volume of polycystic liver and kidneys should be evaluated after 6–12 months. When beneficial effects of therapy are not observed, use of somatostatin analogues should be discontinued.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BC245285-46BD-0D65-D258-9FCE42F2663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138</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86989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a:extLst>
            <a:ext uri="{FF2B5EF4-FFF2-40B4-BE49-F238E27FC236}">
              <a16:creationId xmlns:a16="http://schemas.microsoft.com/office/drawing/2014/main" id="{3683A035-561F-02A2-5EC6-FA7734B1DCCB}"/>
            </a:ext>
          </a:extLst>
        </p:cNvPr>
        <p:cNvGrpSpPr/>
        <p:nvPr/>
      </p:nvGrpSpPr>
      <p:grpSpPr>
        <a:xfrm>
          <a:off x="0" y="0"/>
          <a:ext cx="0" cy="0"/>
          <a:chOff x="0" y="0"/>
          <a:chExt cx="0" cy="0"/>
        </a:xfrm>
      </p:grpSpPr>
      <p:sp>
        <p:nvSpPr>
          <p:cNvPr id="180" name="Google Shape;180;p10:notes">
            <a:extLst>
              <a:ext uri="{FF2B5EF4-FFF2-40B4-BE49-F238E27FC236}">
                <a16:creationId xmlns:a16="http://schemas.microsoft.com/office/drawing/2014/main" id="{E344A4D4-F8F5-62F6-1545-8B867BFFDA6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181" name="Google Shape;181;p10:notes">
            <a:extLst>
              <a:ext uri="{FF2B5EF4-FFF2-40B4-BE49-F238E27FC236}">
                <a16:creationId xmlns:a16="http://schemas.microsoft.com/office/drawing/2014/main" id="{9B2A75D4-D961-BCDA-F63D-31C22E60C04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Tree>
    <p:extLst>
      <p:ext uri="{BB962C8B-B14F-4D97-AF65-F5344CB8AC3E}">
        <p14:creationId xmlns:p14="http://schemas.microsoft.com/office/powerpoint/2010/main" val="7279490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E4463ADC-BF8A-9713-B0CA-3888649FE2B3}"/>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52D04440-2039-3EBE-D861-33CF8847CA4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AEF6777A-99E0-9606-263A-8895628C07C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85150FE8-E0B4-4E7F-170A-F6EA1B42C0D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139</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5951899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0D14663F-F5A1-D8EB-FFD4-1B26B643E8EC}"/>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0F452B3A-6E33-12C4-5904-71CB1656A49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D6862546-419E-0D6A-F740-D4DC9047426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Liver cyst infections. </a:t>
            </a:r>
          </a:p>
          <a:p>
            <a:pPr marL="0" marR="0" lvl="0" indent="0" algn="l" rtl="0">
              <a:lnSpc>
                <a:spcPct val="100000"/>
              </a:lnSpc>
              <a:spcBef>
                <a:spcPts val="0"/>
              </a:spcBef>
              <a:spcAft>
                <a:spcPts val="0"/>
              </a:spcAft>
              <a:buClr>
                <a:schemeClr val="dk1"/>
              </a:buClr>
              <a:buSzPts val="1200"/>
              <a:buFont typeface="Calibri"/>
              <a:buNone/>
            </a:pPr>
            <a:r>
              <a:rPr lang="en-US" dirty="0"/>
              <a:t>Diagnosis of liver cyst infections should utilize clinical signs and symptoms, microbiology, and advanced imaging such as MRI or 2-deoxy-2-fluorine18-fluoro-D-glucose positron emission tomography computed tomography.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Pain and tenderness over the liver, and history of biliary instrumentation, help to differentiate it from kidney cyst infection.</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Imaging studies should be performed to determine the severity and location of a liver cyst infection. Fever &gt;38 °C, abdominal pain, an elevated serum C-reactive protein level of ≥50 mg/l, and elevated white blood cell counts are highly suggestive of a liver cyst infection. </a:t>
            </a:r>
          </a:p>
          <a:p>
            <a:pPr marL="0" marR="0" lvl="0" indent="0" algn="l" rtl="0">
              <a:lnSpc>
                <a:spcPct val="100000"/>
              </a:lnSpc>
              <a:spcBef>
                <a:spcPts val="0"/>
              </a:spcBef>
              <a:spcAft>
                <a:spcPts val="0"/>
              </a:spcAft>
              <a:buClr>
                <a:schemeClr val="dk1"/>
              </a:buClr>
              <a:buSzPts val="1200"/>
              <a:buFont typeface="Calibri"/>
              <a:buNone/>
            </a:pPr>
            <a:endParaRPr lang="en-US" dirty="0"/>
          </a:p>
        </p:txBody>
      </p:sp>
      <p:sp>
        <p:nvSpPr>
          <p:cNvPr id="328" name="Google Shape;328;p27:notes">
            <a:extLst>
              <a:ext uri="{FF2B5EF4-FFF2-40B4-BE49-F238E27FC236}">
                <a16:creationId xmlns:a16="http://schemas.microsoft.com/office/drawing/2014/main" id="{DECABF57-0A19-604F-4AA8-307FE01C2EE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140</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8403908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C371E331-5B3E-C659-9630-1171404788F1}"/>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57844A14-D8E2-006C-E7E1-65B9D79C9A3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DACF8597-04B3-4461-E0D9-B0DCC8BEDAB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Empiric antibiotic treatment of liver cyst infections should target gram-negative Enterobacteriaceae bacteria, using a third-generation </a:t>
            </a:r>
            <a:r>
              <a:rPr lang="en-US" dirty="0" err="1"/>
              <a:t>i.v.</a:t>
            </a:r>
            <a:r>
              <a:rPr lang="en-US" dirty="0"/>
              <a:t> cephalosporin, with or without a fluoroquinolone.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After clinical stabilization, </a:t>
            </a:r>
            <a:r>
              <a:rPr lang="en-US" dirty="0" err="1"/>
              <a:t>i.v.</a:t>
            </a:r>
            <a:r>
              <a:rPr lang="en-US" dirty="0"/>
              <a:t> therapy can be switched to an oral fluoroquinolone, with adjustment according to culture results when available.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45D39F0F-B568-1C7F-869C-89B72FB4B86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141</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072926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DB7C32C8-BC09-1886-930B-5FE10CFF51CF}"/>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28636D07-3958-FFE4-4708-5C317C5F72E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5301C1A1-4EA5-9BA8-B3FD-7FC8A0FD230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An approach that may be reasonable is to perform percutaneous drainage of infected liver cysts when pathogens unresponsive to antibiotic therapy are isolated from a cyst aspirate, in cases of the following: isolation from a cyst aspirate of pathogens that are unresponsive to antibiotic therapy; immunocompromise; large infected hepatic cysts (&gt;8 cm); hemodynamic instability, and/or signs of sepsis.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The percutaneous drain should be kept in place until drainage stops. In the case of deep cysts for which percutaneous drainage is not feasible, surgical drainage may be necessary.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Infected liver cysts that do not respond to 48–72 hours of antibiotic treatment should be evaluated further.</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745DFBBF-3CDE-52E3-CA1A-F22672E046B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142</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5565296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C126F1C7-0EF8-8573-18C1-A30489BEEBAD}"/>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0A86278A-5ED3-A7AB-2F92-E8BFD583942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A33D88BE-DD43-0B82-77DD-828A9A25A78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Chapter 6: Intracranial aneurysms (ICAs) and other extrarenal manifestations ICAs. </a:t>
            </a:r>
          </a:p>
          <a:p>
            <a:pPr marL="0" marR="0" lvl="0" indent="0" algn="l" rtl="0">
              <a:lnSpc>
                <a:spcPct val="100000"/>
              </a:lnSpc>
              <a:spcBef>
                <a:spcPts val="0"/>
              </a:spcBef>
              <a:spcAft>
                <a:spcPts val="0"/>
              </a:spcAft>
              <a:buClr>
                <a:schemeClr val="dk1"/>
              </a:buClr>
              <a:buSzPts val="1200"/>
              <a:buFont typeface="Calibri"/>
              <a:buNone/>
            </a:pPr>
            <a:r>
              <a:rPr lang="en-US" dirty="0"/>
              <a:t>People with ADPKD have an increased risk for ICAs and aneurysmal subarachnoid hemorrhage (SAH), compared to the general population. The vast majority of aneurysms in people with ADPKD do not rupture.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p:txBody>
      </p:sp>
      <p:sp>
        <p:nvSpPr>
          <p:cNvPr id="328" name="Google Shape;328;p27:notes">
            <a:extLst>
              <a:ext uri="{FF2B5EF4-FFF2-40B4-BE49-F238E27FC236}">
                <a16:creationId xmlns:a16="http://schemas.microsoft.com/office/drawing/2014/main" id="{76BD2BE4-7BD0-BD20-0B22-F21E6E6D74A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144</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2187259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145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975320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The potential benefit of presymptomatic screening and preemptive intervention to prevent aneurysmal rupture depends on the following: the prevalence of ICA; the risk of rupture with medical therapy alone; the yield and risk of the screening technique; the rate of complications associated with strategies employed for preventive occlusion, as well as their technical success rate; and the risk of aneurysm recurrence and de novo aneurysm development and rupture.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Potential implications of detecting an intracranial vascular abnormality on imaging (e.g., eligibility for life insurance), as well as anxiety, notably when preventive occlusion is not indicated, should be considered. Ethnic and local differences and possible effects of improved BP control and reduction in smoking on the declining incidence of SAH in the general population also need to be considered. </a:t>
            </a:r>
          </a:p>
          <a:p>
            <a:pPr marL="0" marR="0" lvl="0" indent="0" algn="l" rtl="0">
              <a:lnSpc>
                <a:spcPct val="100000"/>
              </a:lnSpc>
              <a:spcBef>
                <a:spcPts val="0"/>
              </a:spcBef>
              <a:spcAft>
                <a:spcPts val="0"/>
              </a:spcAft>
              <a:buClr>
                <a:schemeClr val="dk1"/>
              </a:buClr>
              <a:buSzPts val="1200"/>
              <a:buFont typeface="Calibri"/>
              <a:buNone/>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146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465014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9A2B7062-3BE6-9939-E994-189E6F8DCA53}"/>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B184CC2D-2CF8-0E86-0A77-BD319B7DE3B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67435ABF-53D5-CE2D-9DB3-31A8BFB8085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Signs of an aneurysmal rupture should prompt immediate medical attention.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FEC01CB1-BEE9-63DA-D24F-00DEC784364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147</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0474467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89AAC8F7-885D-B667-9F24-B4BE9CEB914B}"/>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6B7BE712-3E18-A94D-D94D-A9A90F4A5BD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26E2059C-24ED-5247-62BE-328C5F03993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6657ADAC-D256-ABCB-F6ED-D31400A1B70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148</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4034544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4B15172F-CC53-A24C-FF5A-2762A66FD936}"/>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1A8A8945-5EB5-3188-EED7-7673A88FA22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ACDDC208-C363-EA38-3A32-D0B8D713407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The potential benefit of presymptomatic screening and preemptive intervention to prevent aneurysmal rupture depends on the following: the prevalence of ICA; the risk of rupture with medical therapy alone; the yield and risk of the screening technique; the rate of complications associated with strategies employed for preventive occlusion, as well as their technical success rate; and the risk of aneurysm recurrence and de novo aneurysm development and rupture.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Potential implications of detecting an intracranial vascular abnormality on imaging (e.g., eligibility for life insurance), as well as anxiety, notably when preventive occlusion is not indicated, should be considered. Ethnic and local differences and possible effects of improved BP control and reduction in smoking on the declining incidence of SAH in the general population also need to be considered.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AF781C86-B402-F534-F4F4-0AF744C1F61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149</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15180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focus is on clinical management questions based on high certainty scientific evidence collected by the Evidence Review Team.</a:t>
            </a:r>
          </a:p>
          <a:p>
            <a:pPr marL="0" lvl="0" indent="0" algn="l" rtl="0">
              <a:lnSpc>
                <a:spcPct val="100000"/>
              </a:lnSpc>
              <a:spcBef>
                <a:spcPts val="0"/>
              </a:spcBef>
              <a:spcAft>
                <a:spcPts val="0"/>
              </a:spcAft>
              <a:buSzPts val="1400"/>
              <a:buNone/>
            </a:pPr>
            <a:endParaRPr dirty="0"/>
          </a:p>
        </p:txBody>
      </p:sp>
      <p:sp>
        <p:nvSpPr>
          <p:cNvPr id="227" name="Google Shape;22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E7F91C42-A5EB-8D59-4A0F-C666030C857F}"/>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33214D30-2C67-9A59-536D-8B92621950D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5E50F859-C8E3-3231-70E5-E3FB8D4CDF1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6D113917-6CF3-9A17-3F36-F001636616C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150</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3809707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E32B06A8-BD44-FCD5-90EC-9978C276C88F}"/>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999F1C58-1951-E3F6-43E3-FED30B3B9D4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BB744977-1916-133A-92B9-DBD49514347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CC088A81-29D8-AF1B-3A78-A24813BFD03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151</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1800703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303C10CC-CD36-9C8B-081A-A51ADF60E94E}"/>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92EC91AF-C097-3238-3765-EB6FEB01F74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5786231B-F8A7-26D6-3AD4-3A1BAB9ECAF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In women in whom screening is indicated or considered for the reasons stated above, screening for ICA should be discussed before pregnancy.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3DC08119-47CF-9D95-93B8-9D055CFDBAD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152</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7713022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CF60DC74-690D-DD44-9ABE-40021D04C026}"/>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B19F6BF8-95CB-F042-87C2-CC76124AF3C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1053C7E9-C7AB-D636-C57C-41006C119F4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Other vascular associations. </a:t>
            </a:r>
          </a:p>
          <a:p>
            <a:pPr marL="0" marR="0" lvl="0" indent="0" algn="l" rtl="0">
              <a:lnSpc>
                <a:spcPct val="100000"/>
              </a:lnSpc>
              <a:spcBef>
                <a:spcPts val="0"/>
              </a:spcBef>
              <a:spcAft>
                <a:spcPts val="0"/>
              </a:spcAft>
              <a:buClr>
                <a:schemeClr val="dk1"/>
              </a:buClr>
              <a:buSzPts val="1200"/>
              <a:buFont typeface="Calibri"/>
              <a:buNone/>
            </a:pPr>
            <a:r>
              <a:rPr lang="en-US" dirty="0"/>
              <a:t>Routine screening of vascular abnormalities of non-intracranial large arteries has no role in people with ADPKD and no familial history of vascular aneurysms or dissections.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In cases of familial history of aortic root or thoracic aortic aneurysms in people with ADPKD, screening of first-degree relatives should be performed. In people with ADPKD and dilatation of the aortic root or thoracic aortic aneurysm, therapeutic measures to limit aortic expansion should include smoking cessation, statin therapy, and antihypertensive therapy, including a beta-blocker and/or an </a:t>
            </a:r>
            <a:r>
              <a:rPr lang="en-US" dirty="0" err="1"/>
              <a:t>ACEi</a:t>
            </a:r>
            <a:r>
              <a:rPr lang="en-US" dirty="0"/>
              <a:t> or ARB.</a:t>
            </a:r>
            <a:endParaRPr dirty="0"/>
          </a:p>
        </p:txBody>
      </p:sp>
      <p:sp>
        <p:nvSpPr>
          <p:cNvPr id="328" name="Google Shape;328;p27:notes">
            <a:extLst>
              <a:ext uri="{FF2B5EF4-FFF2-40B4-BE49-F238E27FC236}">
                <a16:creationId xmlns:a16="http://schemas.microsoft.com/office/drawing/2014/main" id="{6013CA3D-F79E-AE6E-D1B7-B3DAEFAAB31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153</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9119925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AB4EB56C-F4F8-9715-19F8-451B0485C865}"/>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C1E1D469-403D-B9E9-DB87-52CC14FC1E9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008A23FC-35E9-0D78-F253-883DD9273CC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F69E596E-4D69-56A9-C36D-E23F392DFBA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154</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2069457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82532BFD-54FA-59CC-7EBC-6CF64D7AE97D}"/>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104088FB-CAA2-5734-80C1-37ABB0E1170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25D1DCB7-1B52-AEC7-5B4F-BBF6404911A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Abdominal wall hernias. </a:t>
            </a:r>
          </a:p>
          <a:p>
            <a:pPr marL="0" marR="0" lvl="0" indent="0" algn="l" rtl="0">
              <a:lnSpc>
                <a:spcPct val="100000"/>
              </a:lnSpc>
              <a:spcBef>
                <a:spcPts val="0"/>
              </a:spcBef>
              <a:spcAft>
                <a:spcPts val="0"/>
              </a:spcAft>
              <a:buClr>
                <a:schemeClr val="dk1"/>
              </a:buClr>
              <a:buSzPts val="1200"/>
              <a:buFont typeface="Calibri"/>
              <a:buNone/>
            </a:pPr>
            <a:r>
              <a:rPr lang="en-US" dirty="0"/>
              <a:t>In people with asymptomatic abdominal wall hernias and severe kidney enlargement and/or KF, non-surgical management should be discussed, because of the increased risk for complications associated with repair and because of potential hernia recurrence.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Surgical repair of abdominal wall hernias should be considered in people with ADPKD who elect peritoneal dialysis as a mode of kidney replacement therapy.</a:t>
            </a:r>
            <a:endParaRPr dirty="0"/>
          </a:p>
        </p:txBody>
      </p:sp>
      <p:sp>
        <p:nvSpPr>
          <p:cNvPr id="328" name="Google Shape;328;p27:notes">
            <a:extLst>
              <a:ext uri="{FF2B5EF4-FFF2-40B4-BE49-F238E27FC236}">
                <a16:creationId xmlns:a16="http://schemas.microsoft.com/office/drawing/2014/main" id="{BB56B3A4-0FA5-6AB0-F55E-2678E3E91EF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155</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4559964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E4292F3D-5A2D-09F4-E6AF-124A98A2D0C6}"/>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864DF81B-2582-E376-9FDA-F03DAF0676C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A88D4024-B4D0-F8EA-AA0A-EC9B91FE5C9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Other extrarenal manifestations. </a:t>
            </a:r>
          </a:p>
          <a:p>
            <a:pPr marL="0" marR="0" lvl="0" indent="0" algn="l" rtl="0">
              <a:lnSpc>
                <a:spcPct val="100000"/>
              </a:lnSpc>
              <a:spcBef>
                <a:spcPts val="0"/>
              </a:spcBef>
              <a:spcAft>
                <a:spcPts val="0"/>
              </a:spcAft>
              <a:buClr>
                <a:schemeClr val="dk1"/>
              </a:buClr>
              <a:buSzPts val="1200"/>
              <a:buFont typeface="Calibri"/>
              <a:buNone/>
            </a:pPr>
            <a:r>
              <a:rPr lang="en-US" dirty="0"/>
              <a:t>ADPKD is a systemic disorder with additional manifestations in multiple tissues</a:t>
            </a:r>
            <a:endParaRPr dirty="0"/>
          </a:p>
        </p:txBody>
      </p:sp>
      <p:sp>
        <p:nvSpPr>
          <p:cNvPr id="328" name="Google Shape;328;p27:notes">
            <a:extLst>
              <a:ext uri="{FF2B5EF4-FFF2-40B4-BE49-F238E27FC236}">
                <a16:creationId xmlns:a16="http://schemas.microsoft.com/office/drawing/2014/main" id="{AE634AF0-52E0-A920-97BE-BD89514A851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156</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3195558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1" dirty="0"/>
              <a:t>Other extrarenal manifestations. </a:t>
            </a:r>
          </a:p>
          <a:p>
            <a:pPr marL="0" marR="0" lvl="0" indent="0" algn="l" rtl="0">
              <a:lnSpc>
                <a:spcPct val="100000"/>
              </a:lnSpc>
              <a:spcBef>
                <a:spcPts val="0"/>
              </a:spcBef>
              <a:spcAft>
                <a:spcPts val="0"/>
              </a:spcAft>
              <a:buClr>
                <a:schemeClr val="dk1"/>
              </a:buClr>
              <a:buSzPts val="1200"/>
              <a:buFont typeface="Calibri"/>
              <a:buNone/>
            </a:pPr>
            <a:r>
              <a:rPr lang="en-US" dirty="0"/>
              <a:t>ADPKD is a systemic disorder with additional manifestations in multiple tissues</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360373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1" dirty="0"/>
              <a:t>Other extrarenal manifestations. </a:t>
            </a:r>
          </a:p>
          <a:p>
            <a:pPr marL="0" marR="0" lvl="0" indent="0" algn="l" rtl="0">
              <a:lnSpc>
                <a:spcPct val="100000"/>
              </a:lnSpc>
              <a:spcBef>
                <a:spcPts val="0"/>
              </a:spcBef>
              <a:spcAft>
                <a:spcPts val="0"/>
              </a:spcAft>
              <a:buClr>
                <a:schemeClr val="dk1"/>
              </a:buClr>
              <a:buSzPts val="1200"/>
              <a:buFont typeface="Calibri"/>
              <a:buNone/>
            </a:pPr>
            <a:r>
              <a:rPr lang="en-US" dirty="0"/>
              <a:t>ADPKD is a systemic disorder with additional manifestations in multiple tissues</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310960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1" dirty="0"/>
              <a:t>Other extrarenal manifestations. </a:t>
            </a:r>
          </a:p>
          <a:p>
            <a:pPr marL="0" marR="0" lvl="0" indent="0" algn="l" rtl="0">
              <a:lnSpc>
                <a:spcPct val="100000"/>
              </a:lnSpc>
              <a:spcBef>
                <a:spcPts val="0"/>
              </a:spcBef>
              <a:spcAft>
                <a:spcPts val="0"/>
              </a:spcAft>
              <a:buClr>
                <a:schemeClr val="dk1"/>
              </a:buClr>
              <a:buSzPts val="1200"/>
              <a:buFont typeface="Calibri"/>
              <a:buNone/>
            </a:pPr>
            <a:r>
              <a:rPr lang="en-US" dirty="0"/>
              <a:t>ADPKD is a systemic disorder with additional manifestations in multiple tissues</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6040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266" name="Google Shape;26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7" name="Google Shape;26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160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167785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Healthcare professionals need to provide people with ADPKD with advice and guidance</a:t>
            </a:r>
          </a:p>
          <a:p>
            <a:r>
              <a:rPr lang="en-US" dirty="0"/>
              <a:t>regarding nutrition, lifestyle, physical activity, and management of psychosocial issues. Care</a:t>
            </a:r>
          </a:p>
          <a:p>
            <a:r>
              <a:rPr lang="en-US" dirty="0"/>
              <a:t>can be provided by the core multidisciplinary team or by referral to dedicated services.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161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700144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6B0177FB-1D01-7B4B-DADC-19FEBBAC0D21}"/>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CD17BBCC-5CD5-689A-3071-6FE2181048E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63785BF3-6E3C-F516-7205-C766E676080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Nutrition. </a:t>
            </a:r>
          </a:p>
          <a:p>
            <a:pPr marL="0" marR="0" lvl="0" indent="0" algn="l" rtl="0">
              <a:lnSpc>
                <a:spcPct val="100000"/>
              </a:lnSpc>
              <a:spcBef>
                <a:spcPts val="0"/>
              </a:spcBef>
              <a:spcAft>
                <a:spcPts val="0"/>
              </a:spcAft>
              <a:buClr>
                <a:schemeClr val="dk1"/>
              </a:buClr>
              <a:buSzPts val="1200"/>
              <a:buFont typeface="Calibri"/>
              <a:buNone/>
            </a:pPr>
            <a:r>
              <a:rPr lang="en-US" dirty="0"/>
              <a:t>People with ADPKD should follow the general advice for a healthy diet, consistent with World Health Organization and CKD guidelines.</a:t>
            </a:r>
            <a:endParaRPr dirty="0"/>
          </a:p>
        </p:txBody>
      </p:sp>
      <p:sp>
        <p:nvSpPr>
          <p:cNvPr id="328" name="Google Shape;328;p27:notes">
            <a:extLst>
              <a:ext uri="{FF2B5EF4-FFF2-40B4-BE49-F238E27FC236}">
                <a16:creationId xmlns:a16="http://schemas.microsoft.com/office/drawing/2014/main" id="{CAA80C61-015C-AD30-4EA8-0A6F5049C2D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162</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2361482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A2FE4AA5-1BE3-845E-9241-1A9C9556931D}"/>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93B1589C-4680-7B58-EAD5-380ABD6C9C8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A43AE259-D33E-AB7A-3A35-42769B5D66E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Nutrition. </a:t>
            </a:r>
          </a:p>
          <a:p>
            <a:pPr marL="0" marR="0" lvl="0" indent="0" algn="l" rtl="0">
              <a:lnSpc>
                <a:spcPct val="100000"/>
              </a:lnSpc>
              <a:spcBef>
                <a:spcPts val="0"/>
              </a:spcBef>
              <a:spcAft>
                <a:spcPts val="0"/>
              </a:spcAft>
              <a:buClr>
                <a:schemeClr val="dk1"/>
              </a:buClr>
              <a:buSzPts val="1200"/>
              <a:buFont typeface="Calibri"/>
              <a:buNone/>
            </a:pPr>
            <a:r>
              <a:rPr lang="en-US" dirty="0"/>
              <a:t>People with ADPKD should work with accredited nutrition providers or registered dietitians to receive individualized counseling, particularly people with CKD G4–G5, those at high risk of urinary stones, those who are overweight (body mass index, 25–29.9 kg/m2) or obese (body mass index, &gt;30 kg/m2), and those with malnutrition or sarcopenia.</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The estimated weight of cystic kidneys should be taken into consideration when calculating the body mass index.</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034C860B-0CEC-FE56-E918-2494A072E06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163</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6982690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47558D0C-0FA7-5797-D553-29E1B1E2937E}"/>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037441B3-B6D9-4FA9-6E4F-E4A793DE073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26F859EE-6F37-3261-CEA8-A88E74C03D1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A83010F0-37EB-38E3-0D43-E06B234F22D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164</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3905781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EAD0E8C9-A73A-D16E-0E4B-A94DB8DA76C8}"/>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B2701108-B4E4-6E01-7FFB-4EDBA5D4E79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BD88E048-D2D7-12F2-F1FF-3072309744A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US" dirty="0"/>
          </a:p>
        </p:txBody>
      </p:sp>
      <p:sp>
        <p:nvSpPr>
          <p:cNvPr id="328" name="Google Shape;328;p27:notes">
            <a:extLst>
              <a:ext uri="{FF2B5EF4-FFF2-40B4-BE49-F238E27FC236}">
                <a16:creationId xmlns:a16="http://schemas.microsoft.com/office/drawing/2014/main" id="{646BE249-E237-D219-A142-A020AB75F53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165</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0712566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34E1EDBD-AC52-9B1E-6707-3FF565442F9E}"/>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4AABB911-2D4E-5582-C023-D27F2097014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7C5DFEBD-B437-85B8-432E-C53BF908498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People with large kidneys and/ or liver should be advised of the possibility of direct injury during physical activity and exercise. Expert consultation is advisable in prescribing exercise for people with cardiovascular disease, frailty or risk of falling, bone disease, or who are on dialysis or are post-transplantation.</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E37D8DAD-300F-123A-015F-F7DD3CA345D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166</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7087532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EB9BDD02-72F2-4284-817D-FE48E0658004}"/>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2A4305FF-A081-D7FE-5097-FC6D42F2641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B67C8829-65CC-58D3-E982-E1164458B85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Lifestyle management. </a:t>
            </a:r>
          </a:p>
          <a:p>
            <a:pPr marL="0" marR="0" lvl="0" indent="0" algn="l" rtl="0">
              <a:lnSpc>
                <a:spcPct val="100000"/>
              </a:lnSpc>
              <a:spcBef>
                <a:spcPts val="0"/>
              </a:spcBef>
              <a:spcAft>
                <a:spcPts val="0"/>
              </a:spcAft>
              <a:buClr>
                <a:schemeClr val="dk1"/>
              </a:buClr>
              <a:buSzPts val="1200"/>
              <a:buFont typeface="Calibri"/>
              <a:buNone/>
            </a:pPr>
            <a:r>
              <a:rPr lang="en-US" dirty="0"/>
              <a:t>All people with ADPKD should be asked about the following: their use of tobacco products, all of which should be avoided; their use of alcohol, with the recommendation that they consume ≤1 alcoholic drink per day, for females, and ≤2 drinks per day, for males; caffeine intake, with advice to avoid excessive caffeine intake, particularly during pregnancy; cannabis products, with counseling about the potential dangers of acute kidney injury related to product contamination and synthetic versions; and recreational drugs and anabolic steroids, with advice to refrain from these drugs.</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31DF5279-F08B-A48E-ACDA-4EADA20E0CE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167</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9541653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EA10DC29-217E-9AF7-570F-7CCD7B7F2EBA}"/>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D86D89D2-7E7E-5AB1-ED19-E4F0E0A9A26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8C2D5184-25CF-0631-BCA8-B3AC5A8A227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B09BF3E7-7C97-ED9E-684C-E5B28897EA5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168</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7581298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7C99B842-0A63-3BE8-B6C0-D64777F15026}"/>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DAFB58DE-0F07-14C3-1A82-D685227E0CF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D69BDE45-A161-426C-A294-7C2148F4F7E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4AD14513-A815-613F-1C4B-E9DE9ECDC00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169</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51775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a:extLst>
            <a:ext uri="{FF2B5EF4-FFF2-40B4-BE49-F238E27FC236}">
              <a16:creationId xmlns:a16="http://schemas.microsoft.com/office/drawing/2014/main" id="{4DB0D882-AA44-CAEF-B7E0-269C2DDFCD21}"/>
            </a:ext>
          </a:extLst>
        </p:cNvPr>
        <p:cNvGrpSpPr/>
        <p:nvPr/>
      </p:nvGrpSpPr>
      <p:grpSpPr>
        <a:xfrm>
          <a:off x="0" y="0"/>
          <a:ext cx="0" cy="0"/>
          <a:chOff x="0" y="0"/>
          <a:chExt cx="0" cy="0"/>
        </a:xfrm>
      </p:grpSpPr>
      <p:sp>
        <p:nvSpPr>
          <p:cNvPr id="265" name="Google Shape;265;p19:notes">
            <a:extLst>
              <a:ext uri="{FF2B5EF4-FFF2-40B4-BE49-F238E27FC236}">
                <a16:creationId xmlns:a16="http://schemas.microsoft.com/office/drawing/2014/main" id="{AFADCA84-F4B8-C9E0-6509-C8DEBB19DBF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266" name="Google Shape;266;p19:notes">
            <a:extLst>
              <a:ext uri="{FF2B5EF4-FFF2-40B4-BE49-F238E27FC236}">
                <a16:creationId xmlns:a16="http://schemas.microsoft.com/office/drawing/2014/main" id="{BFB1EEB3-88BB-C2F2-A7D7-EAB0AF4A26F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7" name="Google Shape;267;p19:notes">
            <a:extLst>
              <a:ext uri="{FF2B5EF4-FFF2-40B4-BE49-F238E27FC236}">
                <a16:creationId xmlns:a16="http://schemas.microsoft.com/office/drawing/2014/main" id="{87A26B4B-9587-86B3-5E0A-F8F6EF1EE00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dirty="0"/>
          </a:p>
        </p:txBody>
      </p:sp>
    </p:spTree>
    <p:extLst>
      <p:ext uri="{BB962C8B-B14F-4D97-AF65-F5344CB8AC3E}">
        <p14:creationId xmlns:p14="http://schemas.microsoft.com/office/powerpoint/2010/main" val="82767791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49E6D1EE-C51A-1E60-68CC-28EB72A2825D}"/>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60650523-8A05-311D-9B1F-9633C1ED251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78242A43-8A4C-D1F5-5843-86A75479233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E4201BDD-0054-EA4C-2A64-E675F1904CE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170</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1302338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05FDEAE5-F1F3-710B-49D5-2BEFD2B5CECE}"/>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F94BA67C-EFE8-7F25-837D-EF8D7AFD885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9B2CFF77-C9AF-5749-E63F-F6010C4D3FF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Psychosocial care. </a:t>
            </a:r>
          </a:p>
          <a:p>
            <a:pPr marL="0" marR="0" lvl="0" indent="0" algn="l" rtl="0">
              <a:lnSpc>
                <a:spcPct val="100000"/>
              </a:lnSpc>
              <a:spcBef>
                <a:spcPts val="0"/>
              </a:spcBef>
              <a:spcAft>
                <a:spcPts val="0"/>
              </a:spcAft>
              <a:buClr>
                <a:schemeClr val="dk1"/>
              </a:buClr>
              <a:buSzPts val="1200"/>
              <a:buFont typeface="Calibri"/>
              <a:buNone/>
            </a:pPr>
            <a:r>
              <a:rPr lang="en-US" dirty="0"/>
              <a:t>Healthcare professionals should screen for and conduct periodic assessment of psychosocial issues. Key stressors related to ADPKD include those that are physical, social, related to family members, and related to the inherited nature of the disease. </a:t>
            </a:r>
            <a:endParaRPr dirty="0"/>
          </a:p>
        </p:txBody>
      </p:sp>
      <p:sp>
        <p:nvSpPr>
          <p:cNvPr id="328" name="Google Shape;328;p27:notes">
            <a:extLst>
              <a:ext uri="{FF2B5EF4-FFF2-40B4-BE49-F238E27FC236}">
                <a16:creationId xmlns:a16="http://schemas.microsoft.com/office/drawing/2014/main" id="{6ACD8A10-94EC-0FD6-9DD6-D61ED6E0324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171</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60399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D7CA954B-040F-6F4A-6C94-AFF157FB92F0}"/>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AB1B8358-A003-D515-288D-16A50FBE694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F5B7EAF4-4B2E-A3EC-6EE9-95821849420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Psychosocial care. </a:t>
            </a:r>
          </a:p>
          <a:p>
            <a:pPr marL="0" marR="0" lvl="0" indent="0" algn="l" rtl="0">
              <a:lnSpc>
                <a:spcPct val="100000"/>
              </a:lnSpc>
              <a:spcBef>
                <a:spcPts val="0"/>
              </a:spcBef>
              <a:spcAft>
                <a:spcPts val="0"/>
              </a:spcAft>
              <a:buClr>
                <a:schemeClr val="dk1"/>
              </a:buClr>
              <a:buSzPts val="1200"/>
              <a:buFont typeface="Calibri"/>
              <a:buNone/>
            </a:pPr>
            <a:r>
              <a:rPr lang="en-US" dirty="0"/>
              <a:t>Healthcare providers should screen for and conduct periodic assessment of psychosocial issues. Education programs to promote self-management should be implemented to provide comprehensive and practical information to people and their families. People should be informed about patient organizations dealing with PKD or kidney disease in general, and other support and advice services.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DB76CE38-19F4-379F-3328-7DE88C41D07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172</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9299753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173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261686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A2BEFFD8-24F7-E185-D6D2-46B2D5D45CFA}"/>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DB163138-27FA-C259-7E72-4C7B9787A88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8E691520-28D0-5CE9-C3AD-FBE2CC9413A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The healthcare team should discuss with patients and their caregivers the financial impacts of having ADPKD and try to help patients avoid unnecessary medical expenses.</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8076E759-EF5B-3E48-59DA-0798497933A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174</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7367426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990C96F8-4DE8-5DEB-6496-2F48E83263AB}"/>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69B4F14D-D68C-E169-0AAF-046A5B390D8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9CDB91DE-04B0-69E9-F95A-4759A1FDAE8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Healthcare for women with ADPKD of childbearing age includes management of hormonal therapies, contraceptive measures, preconception counseling, and pregnancy management.</a:t>
            </a:r>
          </a:p>
          <a:p>
            <a:pPr marL="0" marR="0" lvl="0" indent="0" algn="l" rtl="0">
              <a:lnSpc>
                <a:spcPct val="100000"/>
              </a:lnSpc>
              <a:spcBef>
                <a:spcPts val="0"/>
              </a:spcBef>
              <a:spcAft>
                <a:spcPts val="0"/>
              </a:spcAft>
              <a:buClr>
                <a:schemeClr val="dk1"/>
              </a:buClr>
              <a:buSzPts val="1200"/>
              <a:buFont typeface="Calibri"/>
              <a:buNone/>
            </a:pPr>
            <a:endParaRPr lang="en-US" dirty="0"/>
          </a:p>
        </p:txBody>
      </p:sp>
      <p:sp>
        <p:nvSpPr>
          <p:cNvPr id="328" name="Google Shape;328;p27:notes">
            <a:extLst>
              <a:ext uri="{FF2B5EF4-FFF2-40B4-BE49-F238E27FC236}">
                <a16:creationId xmlns:a16="http://schemas.microsoft.com/office/drawing/2014/main" id="{C191AF1C-6878-D560-C466-B2783B7452D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177</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8521960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85D4301D-A22E-A09F-DA30-D02B56F96678}"/>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D8357C19-1DAD-EA06-4652-E8FBE5B7675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47D41E86-16E3-2DBB-E335-3AE56FC1CB0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Contraceptive measures in women. </a:t>
            </a:r>
            <a:r>
              <a:rPr lang="en-US" dirty="0"/>
              <a:t>Given that estrogen, and possibly progesterone, exposure may be associated with an increased risk of PLD progression, women with ADPKD and liver cysts should be educated regarding their contraceptive choices.</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Estrogen oral contraceptives may aggravate PLD, whereas the impact of combined estrogen and/or progestin oral contraceptives, patches, and vaginal rings on PLD is not known. </a:t>
            </a:r>
          </a:p>
          <a:p>
            <a:pPr marL="0" marR="0" lvl="0" indent="0" algn="l" rtl="0">
              <a:lnSpc>
                <a:spcPct val="100000"/>
              </a:lnSpc>
              <a:spcBef>
                <a:spcPts val="0"/>
              </a:spcBef>
              <a:spcAft>
                <a:spcPts val="0"/>
              </a:spcAft>
              <a:buClr>
                <a:schemeClr val="dk1"/>
              </a:buClr>
              <a:buSzPts val="1200"/>
              <a:buFont typeface="Calibri"/>
              <a:buNone/>
            </a:pPr>
            <a:r>
              <a:rPr lang="en-US" dirty="0"/>
              <a:t>The impact of progestin-only methods(pills, injections, implants, and intrauterine devices) on PLD is not known, but the level of systemic exposure with levonorgestrel-releasing intrauterine devices is low (4%–13% of that with use of combined oral contraceptives). People without or with mild PLD can use combined low estrogen and/or progestin contraceptives. Progestin-only intrauterine devices are likely safe for people with moderately severe PLD. Nonhormonal methods (barrier-based and copper intrauterine devices)are safest for people with severe PLD.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Contraception in adolescents or young adults with ADPKD should not be restricted.</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When hormone therapy is being considered in women with ADPKD, liver imaging should be made available to inform discussion.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735F8B02-3C2A-5EB0-17E8-65FEF245371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178</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9386347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8664ED9E-19F6-3932-2AEE-8A37C65C278F}"/>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868CF476-0E68-4996-DC28-08051523243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01356A54-2611-8B71-DA7B-EF7CF6BC09B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p:txBody>
      </p:sp>
      <p:sp>
        <p:nvSpPr>
          <p:cNvPr id="328" name="Google Shape;328;p27:notes">
            <a:extLst>
              <a:ext uri="{FF2B5EF4-FFF2-40B4-BE49-F238E27FC236}">
                <a16:creationId xmlns:a16="http://schemas.microsoft.com/office/drawing/2014/main" id="{911E6DE8-D0F8-2E6A-9D2D-44E3AE17BF8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179</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1624689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937D3101-3078-C18B-4621-96766AA852F6}"/>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C473B1A5-0C28-F2D8-45FC-A21A7D32A7E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88AC1151-6573-EA61-40BA-422E8A6A274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The counseling should be provided by a multidisciplinary team in an ADPKD referral center when possible and should include all available reproductive options.</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391FCCC7-9E7C-4F58-5FC2-90893245DD9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180</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5492094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A08AB95F-5E41-55C7-8943-14F4A68E4C32}"/>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161BB580-B76E-AE0E-BEAA-7267B4C4F33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C72B053D-642D-01EC-BD76-0EBCD4F0CA6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Use of renin–angiotensin system inhibitors, tolvaptan, and any other teratogenic drug should be stopped prior to the start of pregnancy and not restarted until the mother has completed breastfeeding.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Although men with ADPKD show an increased prevalence of seminal tract cysts and sperm abnormalities, these do not appear to impact fertility.</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E99DED48-53FA-8C73-F1E6-7876D438CD4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181</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73969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a:extLst>
            <a:ext uri="{FF2B5EF4-FFF2-40B4-BE49-F238E27FC236}">
              <a16:creationId xmlns:a16="http://schemas.microsoft.com/office/drawing/2014/main" id="{30A086DC-DF62-EE7A-6041-B70EE3E3856D}"/>
            </a:ext>
          </a:extLst>
        </p:cNvPr>
        <p:cNvGrpSpPr/>
        <p:nvPr/>
      </p:nvGrpSpPr>
      <p:grpSpPr>
        <a:xfrm>
          <a:off x="0" y="0"/>
          <a:ext cx="0" cy="0"/>
          <a:chOff x="0" y="0"/>
          <a:chExt cx="0" cy="0"/>
        </a:xfrm>
      </p:grpSpPr>
      <p:sp>
        <p:nvSpPr>
          <p:cNvPr id="265" name="Google Shape;265;p19:notes">
            <a:extLst>
              <a:ext uri="{FF2B5EF4-FFF2-40B4-BE49-F238E27FC236}">
                <a16:creationId xmlns:a16="http://schemas.microsoft.com/office/drawing/2014/main" id="{59C317E9-C0D1-45BD-B322-E40A14C5ACE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266" name="Google Shape;266;p19:notes">
            <a:extLst>
              <a:ext uri="{FF2B5EF4-FFF2-40B4-BE49-F238E27FC236}">
                <a16:creationId xmlns:a16="http://schemas.microsoft.com/office/drawing/2014/main" id="{48B5E899-F9D1-F1DE-BC26-2369E720EDA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7" name="Google Shape;267;p19:notes">
            <a:extLst>
              <a:ext uri="{FF2B5EF4-FFF2-40B4-BE49-F238E27FC236}">
                <a16:creationId xmlns:a16="http://schemas.microsoft.com/office/drawing/2014/main" id="{38D50D6A-C66E-4286-3E8F-5F7B3D87E7D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dirty="0"/>
          </a:p>
        </p:txBody>
      </p:sp>
    </p:spTree>
    <p:extLst>
      <p:ext uri="{BB962C8B-B14F-4D97-AF65-F5344CB8AC3E}">
        <p14:creationId xmlns:p14="http://schemas.microsoft.com/office/powerpoint/2010/main" val="378069449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B84BCD68-E88B-41DC-B67D-DA443827FC05}"/>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B5F8D42C-ADB4-9A4A-2A42-A37A3FE1263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7E3F9605-6E16-1DA2-C0FB-B241E05411E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F3802138-B9B9-93AD-F5BA-0D4F0603DAB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182</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8786668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DAF184EB-187C-719D-1F73-E04E996D19A1}"/>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5663B500-C063-F629-1332-020B9E60EF6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5D6E2B0D-6A0D-6FE4-4450-0979A8A68C3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The BP target in pregnant women with ADPKD is ≤130/85 mm Hg. </a:t>
            </a:r>
          </a:p>
          <a:p>
            <a:pPr marL="0" marR="0" lvl="0" indent="0" algn="l" rtl="0">
              <a:lnSpc>
                <a:spcPct val="100000"/>
              </a:lnSpc>
              <a:spcBef>
                <a:spcPts val="0"/>
              </a:spcBef>
              <a:spcAft>
                <a:spcPts val="0"/>
              </a:spcAft>
              <a:buClr>
                <a:schemeClr val="dk1"/>
              </a:buClr>
              <a:buSzPts val="1200"/>
              <a:buFont typeface="Calibri"/>
              <a:buNone/>
            </a:pPr>
            <a:endParaRPr lang="en-US" dirty="0"/>
          </a:p>
        </p:txBody>
      </p:sp>
      <p:sp>
        <p:nvSpPr>
          <p:cNvPr id="328" name="Google Shape;328;p27:notes">
            <a:extLst>
              <a:ext uri="{FF2B5EF4-FFF2-40B4-BE49-F238E27FC236}">
                <a16:creationId xmlns:a16="http://schemas.microsoft.com/office/drawing/2014/main" id="{7B06754A-9722-B235-5539-3F5E6386416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183</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3760097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6E6552F9-7481-10B9-F4FB-9406BBE2D234}"/>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3730E1F4-C51A-4D25-48B5-860CAD169AC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CE51F31A-B6E2-48D3-CB31-5CF4690EC85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Pregnant women with ADPKD should be monitored, because of an increased risk of preeclampsia and preterm delivery.</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Assessment of the soluble </a:t>
            </a:r>
            <a:r>
              <a:rPr lang="en-US" dirty="0" err="1"/>
              <a:t>fms</a:t>
            </a:r>
            <a:r>
              <a:rPr lang="en-US" dirty="0"/>
              <a:t>-like tyrosine kinase1-to-placental growth factor ratio in plasma, from 24 weeks of gestation (earlier in patients with history of early preeclampsia in a previous pregnancy), and every 4–6 weeks, should be done for prediction of and to rule out preeclampsia.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Low-dose aspirin should be prescribed from week 12 to week 36 in pregnant women with ADPKD.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31C4556B-0963-50B0-A49D-964AE29C3DD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184</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528302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860391BC-5B00-B0B8-2EDC-54CFF629378C}"/>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34D0B0BC-96A1-0DAA-1AB3-72936D0DA0E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A11D0231-55AF-7E01-46E7-ACF1701EEE2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Mild radiographic kidney abnormalities in the fetal kidneys do not necessarily predict a severe outcome. Shared decision making regarding the value and implications of confirmatory genetic testing is advised.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853708BC-4AB3-D5B5-A8A1-F03658B9104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185</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602327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15F71DEC-1F1A-916C-E265-42ED037E1421}"/>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3FE52454-3DFF-5729-9068-F23865E06C0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CBEC6EB7-C8E8-3C0B-CF4B-EAEE13FB4B3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011961F5-A48A-CA56-5A76-A27E7B961CB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186</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5694476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B5719AA4-387B-C03C-9867-F0EE2F994682}"/>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B6D26BF8-B9CE-7E80-FFF4-8B97BF94794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4DC19D80-3897-6271-0CE9-90F0150C971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Currently, no validated stratification models have been developed to identify children at risk of rapid progression, and no approved therapies are available for specifically this population.</a:t>
            </a:r>
          </a:p>
        </p:txBody>
      </p:sp>
      <p:sp>
        <p:nvSpPr>
          <p:cNvPr id="328" name="Google Shape;328;p27:notes">
            <a:extLst>
              <a:ext uri="{FF2B5EF4-FFF2-40B4-BE49-F238E27FC236}">
                <a16:creationId xmlns:a16="http://schemas.microsoft.com/office/drawing/2014/main" id="{65F8F5AB-15E3-035B-DDFB-C0FA68D13B4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188</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4658944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E279B3EA-9CB4-9A10-8B95-8F7CE643E6F3}"/>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7A6733F0-0A01-26C9-7462-BBA8D5A7F35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9121CF27-CEB8-2C40-9584-A073953F5AD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Shared decision-making should be undertaken when discussing the benefits and harms related to the screening and/or diagnosis of at-risk children in families with ADPKD, including the parents and/or legal guardians and the mature child.</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F7BFCD88-DA68-1B84-685D-6BFCB3A8D48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189</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2362742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A1A4C1E2-60DF-A600-EC69-7462D7F680C7}"/>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2300AA4C-ED0A-1722-F166-43F89DD6BA4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BFCB8FC1-3D3F-112F-4BD2-AC948B69131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Expert counseling about diagnostic options, delivered by a team that includes a pediatric nephrologist and a geneticist, should be offered.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15E46B8B-C830-E476-79B3-CAE5B97F787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190</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734280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0FDAEBB7-80AB-7C14-1C4B-BD2DB0CDE525}"/>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50979212-BCCA-FF6F-1C12-3C5CA52BA9B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827A84CE-21C9-9A71-C1FF-0D1C1F2E134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Ultrasound should be the preferred imaging method.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People and families should be informed that the presence of a single kidney cyst in an at-risk child (aged &lt;15 years) is highly suspicious for the diagnosis of ADPKD, but that the absence of cysts does not rule out ADPKD.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Ultrasound of the parents (or the grandparents, if the parents are aged &lt;40 years) should be considered when seeking a diagnosis in children with incidentally detected kidney cysts and negative family history for ADPKD, with the goal of detecting an unknown family history.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ADA5576D-F4B0-ACD1-49CB-37878A8C7AD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191</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0496183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4C3DF7D2-6BB5-6488-304A-390FF88B8E55}"/>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CC27E87F-CD1C-27F9-6C23-E00630D5200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B993F24E-DF24-D8E9-882C-6D44FD51B7B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The possibility of a benign simple cyst should be included in the differential diagnosis of children with an isolated cyst, a negative family history, and a negative workup of the parents or grandparents.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Genetic testing should be offered for children with very-early-onset ADPKD or an atypical presentation of ADPKD, or with cystic kidneys and a negative familial history of ADPKD, or in the context of screening at-risk children after a shared decision has been made.</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CCD90642-3D45-7FC7-8CB9-9EFFEC41A14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192</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68756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a:extLst>
            <a:ext uri="{FF2B5EF4-FFF2-40B4-BE49-F238E27FC236}">
              <a16:creationId xmlns:a16="http://schemas.microsoft.com/office/drawing/2014/main" id="{43EBA334-A3FE-2636-0DB3-1C4177D55AB9}"/>
            </a:ext>
          </a:extLst>
        </p:cNvPr>
        <p:cNvGrpSpPr/>
        <p:nvPr/>
      </p:nvGrpSpPr>
      <p:grpSpPr>
        <a:xfrm>
          <a:off x="0" y="0"/>
          <a:ext cx="0" cy="0"/>
          <a:chOff x="0" y="0"/>
          <a:chExt cx="0" cy="0"/>
        </a:xfrm>
      </p:grpSpPr>
      <p:sp>
        <p:nvSpPr>
          <p:cNvPr id="265" name="Google Shape;265;p19:notes">
            <a:extLst>
              <a:ext uri="{FF2B5EF4-FFF2-40B4-BE49-F238E27FC236}">
                <a16:creationId xmlns:a16="http://schemas.microsoft.com/office/drawing/2014/main" id="{A9D6FFB6-1B51-4578-64F8-E4802BEE72D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266" name="Google Shape;266;p19:notes">
            <a:extLst>
              <a:ext uri="{FF2B5EF4-FFF2-40B4-BE49-F238E27FC236}">
                <a16:creationId xmlns:a16="http://schemas.microsoft.com/office/drawing/2014/main" id="{A814CCCD-8A8F-AEF0-6423-A0CF0C8E07C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7" name="Google Shape;267;p19:notes">
            <a:extLst>
              <a:ext uri="{FF2B5EF4-FFF2-40B4-BE49-F238E27FC236}">
                <a16:creationId xmlns:a16="http://schemas.microsoft.com/office/drawing/2014/main" id="{1FFFF7BE-1B8A-60BC-11D0-7125240DCAB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dirty="0"/>
          </a:p>
        </p:txBody>
      </p:sp>
    </p:spTree>
    <p:extLst>
      <p:ext uri="{BB962C8B-B14F-4D97-AF65-F5344CB8AC3E}">
        <p14:creationId xmlns:p14="http://schemas.microsoft.com/office/powerpoint/2010/main" val="196848655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68DBCBA3-D5AB-8522-461B-E0E94BA36E96}"/>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4572584F-9387-EB88-2B7A-23BCFCD3D5D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E3FAB5A8-E4F4-B0D5-3BD1-7ECAD0F48BC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BP control in children and adolescents with ADPKD. </a:t>
            </a:r>
          </a:p>
          <a:p>
            <a:pPr marL="0" marR="0" lvl="0" indent="0" algn="l" rtl="0">
              <a:lnSpc>
                <a:spcPct val="100000"/>
              </a:lnSpc>
              <a:spcBef>
                <a:spcPts val="0"/>
              </a:spcBef>
              <a:spcAft>
                <a:spcPts val="0"/>
              </a:spcAft>
              <a:buClr>
                <a:schemeClr val="dk1"/>
              </a:buClr>
              <a:buSzPts val="1200"/>
              <a:buFont typeface="Calibri"/>
              <a:buNone/>
            </a:pPr>
            <a:r>
              <a:rPr lang="en-US" dirty="0"/>
              <a:t>Standardized office BP measurement should be performed annually in children (aged ≥5 years) and adolescents with or at risk for ADPKD.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Annual 24-hour ambulatory BP-monitoring should be performed in children and adolescents (aged ≥5 years; height ≥120 cm) with very-early-onset ADPKD or early-onset ADPKD, and in children and adolescents with or at risk for ADPKD with BP at ≥75th percentile.</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If ambulatory BP monitoring is not available, routine in-office or home BP monitoring are acceptable alternatives.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Evaluation of high BP in children and adolescents with or at risk for ADPKD should include consideration of the possibility of primary or other secondary causes of hypertension. </a:t>
            </a:r>
          </a:p>
          <a:p>
            <a:pPr marL="0" marR="0" lvl="0" indent="0" algn="l" rtl="0">
              <a:lnSpc>
                <a:spcPct val="100000"/>
              </a:lnSpc>
              <a:spcBef>
                <a:spcPts val="0"/>
              </a:spcBef>
              <a:spcAft>
                <a:spcPts val="0"/>
              </a:spcAft>
              <a:buClr>
                <a:schemeClr val="dk1"/>
              </a:buClr>
              <a:buSzPts val="1200"/>
              <a:buFont typeface="Calibri"/>
              <a:buNone/>
            </a:pPr>
            <a:endParaRPr lang="en-US" dirty="0"/>
          </a:p>
        </p:txBody>
      </p:sp>
      <p:sp>
        <p:nvSpPr>
          <p:cNvPr id="328" name="Google Shape;328;p27:notes">
            <a:extLst>
              <a:ext uri="{FF2B5EF4-FFF2-40B4-BE49-F238E27FC236}">
                <a16:creationId xmlns:a16="http://schemas.microsoft.com/office/drawing/2014/main" id="{AA85B614-53DA-3FC1-EE25-BDAC844B11D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193</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3397113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85FD2078-B544-71D7-554E-4A9616EFA5A9}"/>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7AED5DBF-53DD-2143-8212-5D5897A8D1D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CCCC1A3F-EB4C-D6BA-4A1E-366BA953319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Echocardiography to exclude left ventricular hypertrophy should be performed in children and adolescents with ADPKD and high BP.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High BP should be managed by a pediatric nephrologist.</a:t>
            </a:r>
          </a:p>
        </p:txBody>
      </p:sp>
      <p:sp>
        <p:nvSpPr>
          <p:cNvPr id="328" name="Google Shape;328;p27:notes">
            <a:extLst>
              <a:ext uri="{FF2B5EF4-FFF2-40B4-BE49-F238E27FC236}">
                <a16:creationId xmlns:a16="http://schemas.microsoft.com/office/drawing/2014/main" id="{CA4F03E9-83B7-D296-990C-D01F3566861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194</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7963082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74F037E6-FC97-B4B9-1C33-0A89463085A2}"/>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34C5449C-C71E-BD2B-D990-2A590FB19F5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E9F76B6A-AB45-2034-14F6-C723FFA0821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Routine screening for extrarenal manifestations is not advised, but screening should be performed when concerning symptoms are present. </a:t>
            </a:r>
          </a:p>
          <a:p>
            <a:pPr marL="0" marR="0" lvl="0" indent="0" algn="l" rtl="0">
              <a:lnSpc>
                <a:spcPct val="100000"/>
              </a:lnSpc>
              <a:spcBef>
                <a:spcPts val="0"/>
              </a:spcBef>
              <a:spcAft>
                <a:spcPts val="0"/>
              </a:spcAft>
              <a:buClr>
                <a:schemeClr val="dk1"/>
              </a:buClr>
              <a:buSzPts val="1200"/>
              <a:buFont typeface="Calibri"/>
              <a:buNone/>
            </a:pPr>
            <a:endParaRPr lang="en-US" dirty="0"/>
          </a:p>
        </p:txBody>
      </p:sp>
      <p:sp>
        <p:nvSpPr>
          <p:cNvPr id="328" name="Google Shape;328;p27:notes">
            <a:extLst>
              <a:ext uri="{FF2B5EF4-FFF2-40B4-BE49-F238E27FC236}">
                <a16:creationId xmlns:a16="http://schemas.microsoft.com/office/drawing/2014/main" id="{0418FD8F-D494-888F-5896-F0ECE695ACF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195</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1059417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BE09D351-B163-04E2-7C55-35BEC9CA0665}"/>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D7AA2BFB-E11B-DD7F-813B-105C028D708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82F29D3C-0579-CDEA-6183-9A3897BFC82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UTI in children with ADPKD should be managed the same as UTI in children without ADPKD.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Ultrasound examination should be performed with atypical courses of UTIs, to rule out cyst infection.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Abdominal pain, nephrolithiasis, and proteinuria in children with ADPKD should be managed the same as those in children without ADPKD.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Vasopressin analogues should not be used to treat nocturnal enuresis in children with or at risk of ADPKD.</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5948018E-0FCC-0FCB-82E5-54DF745436A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196</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9950838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EECCC39D-34D4-9774-15A9-90AE1EFD0D8A}"/>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197E97EC-EFAE-94B1-98AA-D01D410277D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7C58494F-9919-0028-060D-20151FDC43C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F25FD99F-C78E-9170-C241-607B3468FAC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197</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7315355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7548F9EA-FF1F-B5B7-C497-8CEC35AF0078}"/>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C14B1C81-ED5D-5D31-0372-5ADC8AFBFDC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7B837D6F-2DA8-8BDE-5EE6-42BEEF7B444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Diet and lifestyle in children with ADPKD. </a:t>
            </a:r>
          </a:p>
          <a:p>
            <a:pPr marL="0" marR="0" lvl="0" indent="0" algn="l" rtl="0">
              <a:lnSpc>
                <a:spcPct val="100000"/>
              </a:lnSpc>
              <a:spcBef>
                <a:spcPts val="0"/>
              </a:spcBef>
              <a:spcAft>
                <a:spcPts val="0"/>
              </a:spcAft>
              <a:buClr>
                <a:schemeClr val="dk1"/>
              </a:buClr>
              <a:buSzPts val="1200"/>
              <a:buFont typeface="Calibri"/>
              <a:buNone/>
            </a:pPr>
            <a:r>
              <a:rPr lang="en-US" dirty="0"/>
              <a:t>Children with ADPKD should follow general recommendations for a healthy diet, consistent with World Health Organization guidelines, and should maintain a healthy body weight and levels of physical activity.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Children with ADPKD and hypertension or CKD should follow the same recommendations for diets and physical activities as those for all children with hypertension or CKD. </a:t>
            </a:r>
          </a:p>
          <a:p>
            <a:pPr marL="0" marR="0" lvl="0" indent="0" algn="l" rtl="0">
              <a:lnSpc>
                <a:spcPct val="100000"/>
              </a:lnSpc>
              <a:spcBef>
                <a:spcPts val="0"/>
              </a:spcBef>
              <a:spcAft>
                <a:spcPts val="0"/>
              </a:spcAft>
              <a:buClr>
                <a:schemeClr val="dk1"/>
              </a:buClr>
              <a:buSzPts val="1200"/>
              <a:buFont typeface="Calibri"/>
              <a:buNone/>
            </a:pPr>
            <a:endParaRPr lang="en-US" dirty="0"/>
          </a:p>
        </p:txBody>
      </p:sp>
      <p:sp>
        <p:nvSpPr>
          <p:cNvPr id="328" name="Google Shape;328;p27:notes">
            <a:extLst>
              <a:ext uri="{FF2B5EF4-FFF2-40B4-BE49-F238E27FC236}">
                <a16:creationId xmlns:a16="http://schemas.microsoft.com/office/drawing/2014/main" id="{69E8DDC2-B7F6-122A-3ECE-7439230DB6B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198</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6580263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62D225FF-E6BA-720A-D5F6-BA4E9BAEFD12}"/>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07AC37CE-ADC7-800F-7A25-F87054A6673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3C94EF70-253F-6C5B-9E23-E31B1D1D428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Optimal models of care for children with ADPKD. </a:t>
            </a:r>
          </a:p>
          <a:p>
            <a:pPr marL="0" marR="0" lvl="0" indent="0" algn="l" rtl="0">
              <a:lnSpc>
                <a:spcPct val="100000"/>
              </a:lnSpc>
              <a:spcBef>
                <a:spcPts val="0"/>
              </a:spcBef>
              <a:spcAft>
                <a:spcPts val="0"/>
              </a:spcAft>
              <a:buClr>
                <a:schemeClr val="dk1"/>
              </a:buClr>
              <a:buSzPts val="1200"/>
              <a:buFont typeface="Calibri"/>
              <a:buNone/>
            </a:pPr>
            <a:r>
              <a:rPr lang="en-US" dirty="0"/>
              <a:t>Currently, the evidence is insufficient to support use of disease modifying therapies for ADPKD in children, beyond antihypertensive treatment.</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 formal transition process for entering young adulthood should be developed for all children diagnosed with or at risk for ADPKD.</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BDEDF43B-E12B-AC5B-3846-D8999EC1052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199</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458750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CF524CE0-DEC7-16A9-339C-6CD4A474D4BB}"/>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2F575D19-40FB-596A-F386-3F160783AA4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FF099B99-515B-EBF2-9C62-D9673D9A0C3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US" dirty="0"/>
          </a:p>
        </p:txBody>
      </p:sp>
      <p:sp>
        <p:nvSpPr>
          <p:cNvPr id="328" name="Google Shape;328;p27:notes">
            <a:extLst>
              <a:ext uri="{FF2B5EF4-FFF2-40B4-BE49-F238E27FC236}">
                <a16:creationId xmlns:a16="http://schemas.microsoft.com/office/drawing/2014/main" id="{C6B1F34E-8DD2-BFE8-A7D1-8F748B98ECD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201</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3117951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4FA428BB-24CF-52B0-5B7E-0D59DCBE32AB}"/>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CA96138B-2DAB-7F97-A6B5-08903CC535D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77F3C884-C304-D55A-EFA0-1E66A5DD4B1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79B29A58-BEC1-A203-8D92-8DF506B4073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202</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3759177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BAA603B9-CEAE-3E26-24A3-38040D63170A}"/>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C0842CA1-4272-A96A-76AC-9B9F56F8750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DD1B8D89-3245-3856-4A2B-A9754128ECF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EA867FD0-6FCC-9A80-80FA-75EFE5D747E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203</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48099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a:extLst>
            <a:ext uri="{FF2B5EF4-FFF2-40B4-BE49-F238E27FC236}">
              <a16:creationId xmlns:a16="http://schemas.microsoft.com/office/drawing/2014/main" id="{C0282A0B-2A29-AD3C-547D-85B46D2BBD03}"/>
            </a:ext>
          </a:extLst>
        </p:cNvPr>
        <p:cNvGrpSpPr/>
        <p:nvPr/>
      </p:nvGrpSpPr>
      <p:grpSpPr>
        <a:xfrm>
          <a:off x="0" y="0"/>
          <a:ext cx="0" cy="0"/>
          <a:chOff x="0" y="0"/>
          <a:chExt cx="0" cy="0"/>
        </a:xfrm>
      </p:grpSpPr>
      <p:sp>
        <p:nvSpPr>
          <p:cNvPr id="265" name="Google Shape;265;p19:notes">
            <a:extLst>
              <a:ext uri="{FF2B5EF4-FFF2-40B4-BE49-F238E27FC236}">
                <a16:creationId xmlns:a16="http://schemas.microsoft.com/office/drawing/2014/main" id="{B39DC571-2316-1CC9-28D0-93E84B8EA4E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266" name="Google Shape;266;p19:notes">
            <a:extLst>
              <a:ext uri="{FF2B5EF4-FFF2-40B4-BE49-F238E27FC236}">
                <a16:creationId xmlns:a16="http://schemas.microsoft.com/office/drawing/2014/main" id="{24E4CE24-DC60-9C6C-A83E-F676E9F9ECA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7" name="Google Shape;267;p19:notes">
            <a:extLst>
              <a:ext uri="{FF2B5EF4-FFF2-40B4-BE49-F238E27FC236}">
                <a16:creationId xmlns:a16="http://schemas.microsoft.com/office/drawing/2014/main" id="{D845C547-8715-C309-9FF3-A2274C73374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dirty="0"/>
          </a:p>
        </p:txBody>
      </p:sp>
    </p:spTree>
    <p:extLst>
      <p:ext uri="{BB962C8B-B14F-4D97-AF65-F5344CB8AC3E}">
        <p14:creationId xmlns:p14="http://schemas.microsoft.com/office/powerpoint/2010/main" val="924849385"/>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832580FA-6C7C-EC0A-1034-E9B53C71B245}"/>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663571BC-E376-60D0-01A1-FC0079252A2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4DA0A495-9C42-05F8-025A-90F62F5B1EB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Healthcare systems should provide care coordination and/or patient navigation for people with ADPKD along their care pathways, and implement a self-management program for people with ADPKD, taking into consideration the local and cultural context, and the availability of resources.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Healthcare systems should promote participation in registries for people with ADPKD, so that outcome data using standardized data definitions can be gathered. </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32251B31-5F51-5ECB-B48E-E6BCF192FF9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204</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6324055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632137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9807142"/>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679360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2497797"/>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7741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Its scope includes nomenclature, diagnosis, prognosis, and prevalence; kidney manifestations; chronic kidney disease (CKD) management and progression, kidney failure, and kidney replacement therapy; therapies to delay progression of kidney disease; polycystic liver disease; intracranial aneurysms and other extrarenal manifestations; lifestyle and psychosocial aspects; pregnancy and reproductive issues; pediatric issues; and approaches to the management of people with ADPKD.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79" name="Google Shape;7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a:extLst>
            <a:ext uri="{FF2B5EF4-FFF2-40B4-BE49-F238E27FC236}">
              <a16:creationId xmlns:a16="http://schemas.microsoft.com/office/drawing/2014/main" id="{CB284641-9E4D-54A3-8EE3-A7225639B6A2}"/>
            </a:ext>
          </a:extLst>
        </p:cNvPr>
        <p:cNvGrpSpPr/>
        <p:nvPr/>
      </p:nvGrpSpPr>
      <p:grpSpPr>
        <a:xfrm>
          <a:off x="0" y="0"/>
          <a:ext cx="0" cy="0"/>
          <a:chOff x="0" y="0"/>
          <a:chExt cx="0" cy="0"/>
        </a:xfrm>
      </p:grpSpPr>
      <p:sp>
        <p:nvSpPr>
          <p:cNvPr id="265" name="Google Shape;265;p19:notes">
            <a:extLst>
              <a:ext uri="{FF2B5EF4-FFF2-40B4-BE49-F238E27FC236}">
                <a16:creationId xmlns:a16="http://schemas.microsoft.com/office/drawing/2014/main" id="{B7600CAF-DCDB-EAB0-D6A3-1157B1480FB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266" name="Google Shape;266;p19:notes">
            <a:extLst>
              <a:ext uri="{FF2B5EF4-FFF2-40B4-BE49-F238E27FC236}">
                <a16:creationId xmlns:a16="http://schemas.microsoft.com/office/drawing/2014/main" id="{647B9640-6CFE-15AB-B995-6FA498F8170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7" name="Google Shape;267;p19:notes">
            <a:extLst>
              <a:ext uri="{FF2B5EF4-FFF2-40B4-BE49-F238E27FC236}">
                <a16:creationId xmlns:a16="http://schemas.microsoft.com/office/drawing/2014/main" id="{4877426B-C966-CB67-C88E-D8BC2ADDFFB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dirty="0"/>
          </a:p>
        </p:txBody>
      </p:sp>
    </p:spTree>
    <p:extLst>
      <p:ext uri="{BB962C8B-B14F-4D97-AF65-F5344CB8AC3E}">
        <p14:creationId xmlns:p14="http://schemas.microsoft.com/office/powerpoint/2010/main" val="3403324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a:extLst>
            <a:ext uri="{FF2B5EF4-FFF2-40B4-BE49-F238E27FC236}">
              <a16:creationId xmlns:a16="http://schemas.microsoft.com/office/drawing/2014/main" id="{AD18F76F-520E-D81E-163B-2AE1290D99E4}"/>
            </a:ext>
          </a:extLst>
        </p:cNvPr>
        <p:cNvGrpSpPr/>
        <p:nvPr/>
      </p:nvGrpSpPr>
      <p:grpSpPr>
        <a:xfrm>
          <a:off x="0" y="0"/>
          <a:ext cx="0" cy="0"/>
          <a:chOff x="0" y="0"/>
          <a:chExt cx="0" cy="0"/>
        </a:xfrm>
      </p:grpSpPr>
      <p:sp>
        <p:nvSpPr>
          <p:cNvPr id="265" name="Google Shape;265;p19:notes">
            <a:extLst>
              <a:ext uri="{FF2B5EF4-FFF2-40B4-BE49-F238E27FC236}">
                <a16:creationId xmlns:a16="http://schemas.microsoft.com/office/drawing/2014/main" id="{B110F2B9-768B-A7F3-1866-D7F26A67B7C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266" name="Google Shape;266;p19:notes">
            <a:extLst>
              <a:ext uri="{FF2B5EF4-FFF2-40B4-BE49-F238E27FC236}">
                <a16:creationId xmlns:a16="http://schemas.microsoft.com/office/drawing/2014/main" id="{18CC452C-BC02-117D-D925-F2870702641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7" name="Google Shape;267;p19:notes">
            <a:extLst>
              <a:ext uri="{FF2B5EF4-FFF2-40B4-BE49-F238E27FC236}">
                <a16:creationId xmlns:a16="http://schemas.microsoft.com/office/drawing/2014/main" id="{02F2523A-CF70-4340-347C-15F6047EDEC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dirty="0"/>
          </a:p>
        </p:txBody>
      </p:sp>
    </p:spTree>
    <p:extLst>
      <p:ext uri="{BB962C8B-B14F-4D97-AF65-F5344CB8AC3E}">
        <p14:creationId xmlns:p14="http://schemas.microsoft.com/office/powerpoint/2010/main" val="819190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a:extLst>
            <a:ext uri="{FF2B5EF4-FFF2-40B4-BE49-F238E27FC236}">
              <a16:creationId xmlns:a16="http://schemas.microsoft.com/office/drawing/2014/main" id="{83E88C12-3416-1C49-ACAF-ACFB161A77D7}"/>
            </a:ext>
          </a:extLst>
        </p:cNvPr>
        <p:cNvGrpSpPr/>
        <p:nvPr/>
      </p:nvGrpSpPr>
      <p:grpSpPr>
        <a:xfrm>
          <a:off x="0" y="0"/>
          <a:ext cx="0" cy="0"/>
          <a:chOff x="0" y="0"/>
          <a:chExt cx="0" cy="0"/>
        </a:xfrm>
      </p:grpSpPr>
      <p:sp>
        <p:nvSpPr>
          <p:cNvPr id="265" name="Google Shape;265;p19:notes">
            <a:extLst>
              <a:ext uri="{FF2B5EF4-FFF2-40B4-BE49-F238E27FC236}">
                <a16:creationId xmlns:a16="http://schemas.microsoft.com/office/drawing/2014/main" id="{433C9C3B-BA2A-6B2C-B331-62C2AE73CDC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266" name="Google Shape;266;p19:notes">
            <a:extLst>
              <a:ext uri="{FF2B5EF4-FFF2-40B4-BE49-F238E27FC236}">
                <a16:creationId xmlns:a16="http://schemas.microsoft.com/office/drawing/2014/main" id="{A823279D-6AFA-19E4-BE3F-49CC0D5111A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7" name="Google Shape;267;p19:notes">
            <a:extLst>
              <a:ext uri="{FF2B5EF4-FFF2-40B4-BE49-F238E27FC236}">
                <a16:creationId xmlns:a16="http://schemas.microsoft.com/office/drawing/2014/main" id="{C573610F-0ABE-619F-6098-CECADE9C805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dirty="0"/>
          </a:p>
        </p:txBody>
      </p:sp>
    </p:spTree>
    <p:extLst>
      <p:ext uri="{BB962C8B-B14F-4D97-AF65-F5344CB8AC3E}">
        <p14:creationId xmlns:p14="http://schemas.microsoft.com/office/powerpoint/2010/main" val="27294914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a:extLst>
            <a:ext uri="{FF2B5EF4-FFF2-40B4-BE49-F238E27FC236}">
              <a16:creationId xmlns:a16="http://schemas.microsoft.com/office/drawing/2014/main" id="{A6B833DE-23E4-99BD-29DE-7E929E67D5C7}"/>
            </a:ext>
          </a:extLst>
        </p:cNvPr>
        <p:cNvGrpSpPr/>
        <p:nvPr/>
      </p:nvGrpSpPr>
      <p:grpSpPr>
        <a:xfrm>
          <a:off x="0" y="0"/>
          <a:ext cx="0" cy="0"/>
          <a:chOff x="0" y="0"/>
          <a:chExt cx="0" cy="0"/>
        </a:xfrm>
      </p:grpSpPr>
      <p:sp>
        <p:nvSpPr>
          <p:cNvPr id="265" name="Google Shape;265;p19:notes">
            <a:extLst>
              <a:ext uri="{FF2B5EF4-FFF2-40B4-BE49-F238E27FC236}">
                <a16:creationId xmlns:a16="http://schemas.microsoft.com/office/drawing/2014/main" id="{E6DC46A8-AC63-A6AE-3843-8A1A488B131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266" name="Google Shape;266;p19:notes">
            <a:extLst>
              <a:ext uri="{FF2B5EF4-FFF2-40B4-BE49-F238E27FC236}">
                <a16:creationId xmlns:a16="http://schemas.microsoft.com/office/drawing/2014/main" id="{9F4F1785-144B-42EC-F658-6E71BD407D7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7" name="Google Shape;267;p19:notes">
            <a:extLst>
              <a:ext uri="{FF2B5EF4-FFF2-40B4-BE49-F238E27FC236}">
                <a16:creationId xmlns:a16="http://schemas.microsoft.com/office/drawing/2014/main" id="{72BB8C4D-EE89-CAF3-4753-A6929B2970F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dirty="0"/>
          </a:p>
        </p:txBody>
      </p:sp>
    </p:spTree>
    <p:extLst>
      <p:ext uri="{BB962C8B-B14F-4D97-AF65-F5344CB8AC3E}">
        <p14:creationId xmlns:p14="http://schemas.microsoft.com/office/powerpoint/2010/main" val="1091810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a:extLst>
            <a:ext uri="{FF2B5EF4-FFF2-40B4-BE49-F238E27FC236}">
              <a16:creationId xmlns:a16="http://schemas.microsoft.com/office/drawing/2014/main" id="{D100C676-B970-82B6-02B0-85A44641A923}"/>
            </a:ext>
          </a:extLst>
        </p:cNvPr>
        <p:cNvGrpSpPr/>
        <p:nvPr/>
      </p:nvGrpSpPr>
      <p:grpSpPr>
        <a:xfrm>
          <a:off x="0" y="0"/>
          <a:ext cx="0" cy="0"/>
          <a:chOff x="0" y="0"/>
          <a:chExt cx="0" cy="0"/>
        </a:xfrm>
      </p:grpSpPr>
      <p:sp>
        <p:nvSpPr>
          <p:cNvPr id="265" name="Google Shape;265;p19:notes">
            <a:extLst>
              <a:ext uri="{FF2B5EF4-FFF2-40B4-BE49-F238E27FC236}">
                <a16:creationId xmlns:a16="http://schemas.microsoft.com/office/drawing/2014/main" id="{F204BB50-A0EE-9EBB-D79C-AF4B5747D84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266" name="Google Shape;266;p19:notes">
            <a:extLst>
              <a:ext uri="{FF2B5EF4-FFF2-40B4-BE49-F238E27FC236}">
                <a16:creationId xmlns:a16="http://schemas.microsoft.com/office/drawing/2014/main" id="{34DA47A7-2AB6-9B74-93D6-12C21F14B34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7" name="Google Shape;267;p19:notes">
            <a:extLst>
              <a:ext uri="{FF2B5EF4-FFF2-40B4-BE49-F238E27FC236}">
                <a16:creationId xmlns:a16="http://schemas.microsoft.com/office/drawing/2014/main" id="{DCFD1DD3-679B-B743-14C2-B831D3AC319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dirty="0"/>
          </a:p>
        </p:txBody>
      </p:sp>
    </p:spTree>
    <p:extLst>
      <p:ext uri="{BB962C8B-B14F-4D97-AF65-F5344CB8AC3E}">
        <p14:creationId xmlns:p14="http://schemas.microsoft.com/office/powerpoint/2010/main" val="2450753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a:extLst>
            <a:ext uri="{FF2B5EF4-FFF2-40B4-BE49-F238E27FC236}">
              <a16:creationId xmlns:a16="http://schemas.microsoft.com/office/drawing/2014/main" id="{7DAFD1D0-F671-89D4-F19C-1E3A102F1071}"/>
            </a:ext>
          </a:extLst>
        </p:cNvPr>
        <p:cNvGrpSpPr/>
        <p:nvPr/>
      </p:nvGrpSpPr>
      <p:grpSpPr>
        <a:xfrm>
          <a:off x="0" y="0"/>
          <a:ext cx="0" cy="0"/>
          <a:chOff x="0" y="0"/>
          <a:chExt cx="0" cy="0"/>
        </a:xfrm>
      </p:grpSpPr>
      <p:sp>
        <p:nvSpPr>
          <p:cNvPr id="265" name="Google Shape;265;p19:notes">
            <a:extLst>
              <a:ext uri="{FF2B5EF4-FFF2-40B4-BE49-F238E27FC236}">
                <a16:creationId xmlns:a16="http://schemas.microsoft.com/office/drawing/2014/main" id="{B3D53CCE-5B2A-A3F1-E0F4-9CD2E3A8172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266" name="Google Shape;266;p19:notes">
            <a:extLst>
              <a:ext uri="{FF2B5EF4-FFF2-40B4-BE49-F238E27FC236}">
                <a16:creationId xmlns:a16="http://schemas.microsoft.com/office/drawing/2014/main" id="{E0ADCCB6-D2DB-250F-B668-5CD5553716B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7" name="Google Shape;267;p19:notes">
            <a:extLst>
              <a:ext uri="{FF2B5EF4-FFF2-40B4-BE49-F238E27FC236}">
                <a16:creationId xmlns:a16="http://schemas.microsoft.com/office/drawing/2014/main" id="{DA68D194-A001-1920-DDD1-00DE7ADF833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dirty="0"/>
          </a:p>
        </p:txBody>
      </p:sp>
    </p:spTree>
    <p:extLst>
      <p:ext uri="{BB962C8B-B14F-4D97-AF65-F5344CB8AC3E}">
        <p14:creationId xmlns:p14="http://schemas.microsoft.com/office/powerpoint/2010/main" val="29165493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a:extLst>
            <a:ext uri="{FF2B5EF4-FFF2-40B4-BE49-F238E27FC236}">
              <a16:creationId xmlns:a16="http://schemas.microsoft.com/office/drawing/2014/main" id="{E2382F33-E06B-D1FC-0B08-2DD8291AEB6D}"/>
            </a:ext>
          </a:extLst>
        </p:cNvPr>
        <p:cNvGrpSpPr/>
        <p:nvPr/>
      </p:nvGrpSpPr>
      <p:grpSpPr>
        <a:xfrm>
          <a:off x="0" y="0"/>
          <a:ext cx="0" cy="0"/>
          <a:chOff x="0" y="0"/>
          <a:chExt cx="0" cy="0"/>
        </a:xfrm>
      </p:grpSpPr>
      <p:sp>
        <p:nvSpPr>
          <p:cNvPr id="265" name="Google Shape;265;p19:notes">
            <a:extLst>
              <a:ext uri="{FF2B5EF4-FFF2-40B4-BE49-F238E27FC236}">
                <a16:creationId xmlns:a16="http://schemas.microsoft.com/office/drawing/2014/main" id="{0CEE0B9C-755B-6041-1E49-A38EA28DFE4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266" name="Google Shape;266;p19:notes">
            <a:extLst>
              <a:ext uri="{FF2B5EF4-FFF2-40B4-BE49-F238E27FC236}">
                <a16:creationId xmlns:a16="http://schemas.microsoft.com/office/drawing/2014/main" id="{128EECE6-73C7-C4DF-EA5B-4962C52E947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7" name="Google Shape;267;p19:notes">
            <a:extLst>
              <a:ext uri="{FF2B5EF4-FFF2-40B4-BE49-F238E27FC236}">
                <a16:creationId xmlns:a16="http://schemas.microsoft.com/office/drawing/2014/main" id="{F1DA5B41-BFAF-21D8-A703-7BF5BF6729E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dirty="0"/>
          </a:p>
        </p:txBody>
      </p:sp>
    </p:spTree>
    <p:extLst>
      <p:ext uri="{BB962C8B-B14F-4D97-AF65-F5344CB8AC3E}">
        <p14:creationId xmlns:p14="http://schemas.microsoft.com/office/powerpoint/2010/main" val="2643090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a:extLst>
            <a:ext uri="{FF2B5EF4-FFF2-40B4-BE49-F238E27FC236}">
              <a16:creationId xmlns:a16="http://schemas.microsoft.com/office/drawing/2014/main" id="{634EF660-F158-8D90-A33C-A784E2D90BE9}"/>
            </a:ext>
          </a:extLst>
        </p:cNvPr>
        <p:cNvGrpSpPr/>
        <p:nvPr/>
      </p:nvGrpSpPr>
      <p:grpSpPr>
        <a:xfrm>
          <a:off x="0" y="0"/>
          <a:ext cx="0" cy="0"/>
          <a:chOff x="0" y="0"/>
          <a:chExt cx="0" cy="0"/>
        </a:xfrm>
      </p:grpSpPr>
      <p:sp>
        <p:nvSpPr>
          <p:cNvPr id="265" name="Google Shape;265;p19:notes">
            <a:extLst>
              <a:ext uri="{FF2B5EF4-FFF2-40B4-BE49-F238E27FC236}">
                <a16:creationId xmlns:a16="http://schemas.microsoft.com/office/drawing/2014/main" id="{A90C3BA0-F29A-E6B3-F829-F64DFC5E120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266" name="Google Shape;266;p19:notes">
            <a:extLst>
              <a:ext uri="{FF2B5EF4-FFF2-40B4-BE49-F238E27FC236}">
                <a16:creationId xmlns:a16="http://schemas.microsoft.com/office/drawing/2014/main" id="{B73E2B35-92F1-2717-B97D-E7B88725639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7" name="Google Shape;267;p19:notes">
            <a:extLst>
              <a:ext uri="{FF2B5EF4-FFF2-40B4-BE49-F238E27FC236}">
                <a16:creationId xmlns:a16="http://schemas.microsoft.com/office/drawing/2014/main" id="{9670018E-FF5B-B0DA-32F1-B04DE5DE21F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dirty="0"/>
          </a:p>
        </p:txBody>
      </p:sp>
    </p:spTree>
    <p:extLst>
      <p:ext uri="{BB962C8B-B14F-4D97-AF65-F5344CB8AC3E}">
        <p14:creationId xmlns:p14="http://schemas.microsoft.com/office/powerpoint/2010/main" val="1428999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a:extLst>
            <a:ext uri="{FF2B5EF4-FFF2-40B4-BE49-F238E27FC236}">
              <a16:creationId xmlns:a16="http://schemas.microsoft.com/office/drawing/2014/main" id="{95833E1F-9753-33DC-ACB9-9F51132AE28F}"/>
            </a:ext>
          </a:extLst>
        </p:cNvPr>
        <p:cNvGrpSpPr/>
        <p:nvPr/>
      </p:nvGrpSpPr>
      <p:grpSpPr>
        <a:xfrm>
          <a:off x="0" y="0"/>
          <a:ext cx="0" cy="0"/>
          <a:chOff x="0" y="0"/>
          <a:chExt cx="0" cy="0"/>
        </a:xfrm>
      </p:grpSpPr>
      <p:sp>
        <p:nvSpPr>
          <p:cNvPr id="265" name="Google Shape;265;p19:notes">
            <a:extLst>
              <a:ext uri="{FF2B5EF4-FFF2-40B4-BE49-F238E27FC236}">
                <a16:creationId xmlns:a16="http://schemas.microsoft.com/office/drawing/2014/main" id="{35D40F8A-163A-1118-7E29-F975ED8879F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266" name="Google Shape;266;p19:notes">
            <a:extLst>
              <a:ext uri="{FF2B5EF4-FFF2-40B4-BE49-F238E27FC236}">
                <a16:creationId xmlns:a16="http://schemas.microsoft.com/office/drawing/2014/main" id="{04D8188B-B660-3479-DCB7-1E1D3EC50C7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7" name="Google Shape;267;p19:notes">
            <a:extLst>
              <a:ext uri="{FF2B5EF4-FFF2-40B4-BE49-F238E27FC236}">
                <a16:creationId xmlns:a16="http://schemas.microsoft.com/office/drawing/2014/main" id="{F59FE133-D797-60BB-8467-F92E52FDF82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dirty="0"/>
          </a:p>
        </p:txBody>
      </p:sp>
    </p:spTree>
    <p:extLst>
      <p:ext uri="{BB962C8B-B14F-4D97-AF65-F5344CB8AC3E}">
        <p14:creationId xmlns:p14="http://schemas.microsoft.com/office/powerpoint/2010/main" val="23751737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a:extLst>
            <a:ext uri="{FF2B5EF4-FFF2-40B4-BE49-F238E27FC236}">
              <a16:creationId xmlns:a16="http://schemas.microsoft.com/office/drawing/2014/main" id="{4095B315-1CBE-0150-CEEC-C8AE363C3C31}"/>
            </a:ext>
          </a:extLst>
        </p:cNvPr>
        <p:cNvGrpSpPr/>
        <p:nvPr/>
      </p:nvGrpSpPr>
      <p:grpSpPr>
        <a:xfrm>
          <a:off x="0" y="0"/>
          <a:ext cx="0" cy="0"/>
          <a:chOff x="0" y="0"/>
          <a:chExt cx="0" cy="0"/>
        </a:xfrm>
      </p:grpSpPr>
      <p:sp>
        <p:nvSpPr>
          <p:cNvPr id="265" name="Google Shape;265;p19:notes">
            <a:extLst>
              <a:ext uri="{FF2B5EF4-FFF2-40B4-BE49-F238E27FC236}">
                <a16:creationId xmlns:a16="http://schemas.microsoft.com/office/drawing/2014/main" id="{112ED848-A451-BD1D-D6B3-311C5AD04B7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266" name="Google Shape;266;p19:notes">
            <a:extLst>
              <a:ext uri="{FF2B5EF4-FFF2-40B4-BE49-F238E27FC236}">
                <a16:creationId xmlns:a16="http://schemas.microsoft.com/office/drawing/2014/main" id="{C1BA8B84-8643-9639-CA14-7EC9D54081A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7" name="Google Shape;267;p19:notes">
            <a:extLst>
              <a:ext uri="{FF2B5EF4-FFF2-40B4-BE49-F238E27FC236}">
                <a16:creationId xmlns:a16="http://schemas.microsoft.com/office/drawing/2014/main" id="{EECB00F3-2E4E-62D9-8839-233217E5BA6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dirty="0"/>
          </a:p>
        </p:txBody>
      </p:sp>
    </p:spTree>
    <p:extLst>
      <p:ext uri="{BB962C8B-B14F-4D97-AF65-F5344CB8AC3E}">
        <p14:creationId xmlns:p14="http://schemas.microsoft.com/office/powerpoint/2010/main" val="760131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txBody>
          <a:bodyPr/>
          <a:lstStyle/>
          <a:p>
            <a:endParaRPr lang="en-US" dirty="0"/>
          </a:p>
        </p:txBody>
      </p:sp>
      <p:sp>
        <p:nvSpPr>
          <p:cNvPr id="85" name="Google Shape;8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6" name="Google Shape;8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a:extLst>
            <a:ext uri="{FF2B5EF4-FFF2-40B4-BE49-F238E27FC236}">
              <a16:creationId xmlns:a16="http://schemas.microsoft.com/office/drawing/2014/main" id="{3E59E547-2E93-485B-E251-702764EDA92B}"/>
            </a:ext>
          </a:extLst>
        </p:cNvPr>
        <p:cNvGrpSpPr/>
        <p:nvPr/>
      </p:nvGrpSpPr>
      <p:grpSpPr>
        <a:xfrm>
          <a:off x="0" y="0"/>
          <a:ext cx="0" cy="0"/>
          <a:chOff x="0" y="0"/>
          <a:chExt cx="0" cy="0"/>
        </a:xfrm>
      </p:grpSpPr>
      <p:sp>
        <p:nvSpPr>
          <p:cNvPr id="265" name="Google Shape;265;p19:notes">
            <a:extLst>
              <a:ext uri="{FF2B5EF4-FFF2-40B4-BE49-F238E27FC236}">
                <a16:creationId xmlns:a16="http://schemas.microsoft.com/office/drawing/2014/main" id="{88CF7643-8FA8-B5AB-57A6-19CBCD9B1DD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266" name="Google Shape;266;p19:notes">
            <a:extLst>
              <a:ext uri="{FF2B5EF4-FFF2-40B4-BE49-F238E27FC236}">
                <a16:creationId xmlns:a16="http://schemas.microsoft.com/office/drawing/2014/main" id="{611C0308-BF30-A97A-00A2-5CC473F8179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7" name="Google Shape;267;p19:notes">
            <a:extLst>
              <a:ext uri="{FF2B5EF4-FFF2-40B4-BE49-F238E27FC236}">
                <a16:creationId xmlns:a16="http://schemas.microsoft.com/office/drawing/2014/main" id="{9DA49CA2-D896-2289-57B5-9EF551DC228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dirty="0"/>
          </a:p>
        </p:txBody>
      </p:sp>
    </p:spTree>
    <p:extLst>
      <p:ext uri="{BB962C8B-B14F-4D97-AF65-F5344CB8AC3E}">
        <p14:creationId xmlns:p14="http://schemas.microsoft.com/office/powerpoint/2010/main" val="2391173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a:extLst>
            <a:ext uri="{FF2B5EF4-FFF2-40B4-BE49-F238E27FC236}">
              <a16:creationId xmlns:a16="http://schemas.microsoft.com/office/drawing/2014/main" id="{43B40CA7-1F0A-9DA3-FA5F-8B98490BA487}"/>
            </a:ext>
          </a:extLst>
        </p:cNvPr>
        <p:cNvGrpSpPr/>
        <p:nvPr/>
      </p:nvGrpSpPr>
      <p:grpSpPr>
        <a:xfrm>
          <a:off x="0" y="0"/>
          <a:ext cx="0" cy="0"/>
          <a:chOff x="0" y="0"/>
          <a:chExt cx="0" cy="0"/>
        </a:xfrm>
      </p:grpSpPr>
      <p:sp>
        <p:nvSpPr>
          <p:cNvPr id="265" name="Google Shape;265;p19:notes">
            <a:extLst>
              <a:ext uri="{FF2B5EF4-FFF2-40B4-BE49-F238E27FC236}">
                <a16:creationId xmlns:a16="http://schemas.microsoft.com/office/drawing/2014/main" id="{D65F7C41-171F-F219-74A0-F45E0DBCE59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266" name="Google Shape;266;p19:notes">
            <a:extLst>
              <a:ext uri="{FF2B5EF4-FFF2-40B4-BE49-F238E27FC236}">
                <a16:creationId xmlns:a16="http://schemas.microsoft.com/office/drawing/2014/main" id="{FA9918BF-726A-A719-7230-23A1F3A8C26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267" name="Google Shape;267;p19:notes">
            <a:extLst>
              <a:ext uri="{FF2B5EF4-FFF2-40B4-BE49-F238E27FC236}">
                <a16:creationId xmlns:a16="http://schemas.microsoft.com/office/drawing/2014/main" id="{517F0CC8-FA34-7AD0-5904-779238262BE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dirty="0"/>
          </a:p>
        </p:txBody>
      </p:sp>
    </p:spTree>
    <p:extLst>
      <p:ext uri="{BB962C8B-B14F-4D97-AF65-F5344CB8AC3E}">
        <p14:creationId xmlns:p14="http://schemas.microsoft.com/office/powerpoint/2010/main" val="19463031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guideline includes graded recommendations, based on the “Grading of Recommendations Assessment, Development and Evaluation” (GRADE) criteria and supported by systematic reviews, and ungraded practice points, based on expert opinion or limited evidence serving to direct clinical activities, for which a systematic review was not conducted.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291" name="Google Shape;29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strength of recommendations follows the Grading of Recommendations Assessment, Development, and Evaluation (GRADE) approach.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284" name="Google Shape;28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guideline also provides practice points serving to direct clinical care or activities relating to areas for which a systematic review was not conducted.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297" name="Google Shape;29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Tree>
    <p:extLst>
      <p:ext uri="{BB962C8B-B14F-4D97-AF65-F5344CB8AC3E}">
        <p14:creationId xmlns:p14="http://schemas.microsoft.com/office/powerpoint/2010/main" val="22607572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Both recommendations and practice points are intended to help guide clinical practice and to aid in decision-making.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The KDIGO 2025 ADPKD Guideline has considered disparities in available resources, as well as possible cultural differences in different parts of the world.</a:t>
            </a:r>
          </a:p>
          <a:p>
            <a:pPr marL="0" lvl="0" indent="0" algn="l" rtl="0">
              <a:lnSpc>
                <a:spcPct val="100000"/>
              </a:lnSpc>
              <a:spcBef>
                <a:spcPts val="0"/>
              </a:spcBef>
              <a:spcAft>
                <a:spcPts val="0"/>
              </a:spcAft>
              <a:buSzPts val="1400"/>
              <a:buNone/>
            </a:pPr>
            <a:endParaRPr dirty="0"/>
          </a:p>
        </p:txBody>
      </p:sp>
      <p:sp>
        <p:nvSpPr>
          <p:cNvPr id="297" name="Google Shape;29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Definition and nomenclature. </a:t>
            </a:r>
          </a:p>
          <a:p>
            <a:pPr marL="0" marR="0" lvl="0" indent="0" algn="l" rtl="0">
              <a:lnSpc>
                <a:spcPct val="100000"/>
              </a:lnSpc>
              <a:spcBef>
                <a:spcPts val="0"/>
              </a:spcBef>
              <a:spcAft>
                <a:spcPts val="0"/>
              </a:spcAft>
              <a:buClr>
                <a:schemeClr val="dk1"/>
              </a:buClr>
              <a:buSzPts val="1200"/>
              <a:buFont typeface="Calibri"/>
              <a:buNone/>
            </a:pPr>
            <a:r>
              <a:rPr lang="en-US" dirty="0"/>
              <a:t>The term ADPKD comprises a group of dominantly inherited disorders associated with kidney cysts and extrarenal manifestations caused by a pathogenic variant in one gene associated with ADPKD.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The usual phenotype of ADPKD includes multiple, bilateral kidney cysts causing progressive kidney enlargement, commonly associated with hypertension and liver cysts.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Complications may include abdominal fullness and pain, cyst hemorrhage, gross hematuria, nephrolithiasis, cyst infections, and reduced quality of life. Kidney function decline typically occurs in adulthood, resulting in kidney failure (KF), usually after the fourth decade of life.</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p:txBody>
      </p:sp>
      <p:sp>
        <p:nvSpPr>
          <p:cNvPr id="328" name="Google Shape;32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The major ADPKD genes are PKD1 and PKD2, accounting for &gt;90% of diagnosed families.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Several minor genes account for a small percentage of affected families. </a:t>
            </a:r>
          </a:p>
          <a:p>
            <a:pPr marL="0" marR="0" lvl="0" indent="0" algn="l" rtl="0">
              <a:lnSpc>
                <a:spcPct val="100000"/>
              </a:lnSpc>
              <a:spcBef>
                <a:spcPts val="0"/>
              </a:spcBef>
              <a:spcAft>
                <a:spcPts val="0"/>
              </a:spcAft>
              <a:buClr>
                <a:schemeClr val="dk1"/>
              </a:buClr>
              <a:buSzPts val="1200"/>
              <a:buFont typeface="Calibri"/>
              <a:buNone/>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04913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D28BCF9A-EEB3-E95C-57DE-9C14F741B3F0}"/>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DF7611C5-6CA7-B2BD-3D00-4D1B1189DD9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BB99AA4C-B02F-1FE4-37DA-6F314288250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To address the genetic complexity of ADPKD, we suggest a naming format that uses a descriptor of the disease followed by the causal gene.</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In people with ADPKD and a pathogenic variant in either PKD1, PKD2, or a minor gene for which pathogenicity is well supported (IFT140, ALG5, ALG9, GANAB, DNAJB11, NEK8), the nomenclature should include ADPKD followed by the gene name (e.g., ADPKD-PKD1;Table 1).</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People who have an ADPKD-spectrum phenotype and have not been genetically tested or had genetic testing, with no pathogenic variant in an ADPKD gene identified, or who have a variant in a minor gene for which pathogenicity remains uncertain(ALG6,ALG8,PKHD1), should continue to be termed as having ADPKD.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The designation of ADPKD should not be based on the finding of a likely pathogenic variant in a minor gene when a clinical diagnosis of ADPKD is uncertain.</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This nomenclature allows maintenance of the familiar disease name and may imply characteristics associated with the specific causal gene (e.g., many minor ADPKD genes confer a very low risk of KF), whereas PKD1 and PKD2 (and DNAJB11) are associated with a substantial risk of KF.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Polycystic liver disease (PLD) is the most frequent extrarenal manifestation of ADPKD. Autosomal dominant polycystic liver disease (ADPLD) is a different monoallelic disease causing PLD, but with no or few kidney cysts, linked to PRKCSH and SEC63 and a few additional genes.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We suggest a naming format similar to that for ADPKD for autosomal dominant polycystic liver disease.</a:t>
            </a:r>
          </a:p>
          <a:p>
            <a:pPr marL="0" marR="0" lvl="0" indent="0" algn="l" rtl="0">
              <a:lnSpc>
                <a:spcPct val="100000"/>
              </a:lnSpc>
              <a:spcBef>
                <a:spcPts val="0"/>
              </a:spcBef>
              <a:spcAft>
                <a:spcPts val="0"/>
              </a:spcAft>
              <a:buClr>
                <a:schemeClr val="dk1"/>
              </a:buClr>
              <a:buSzPts val="1200"/>
              <a:buFont typeface="Calibri"/>
              <a:buNone/>
            </a:pPr>
            <a:endParaRPr lang="en-US" b="1" dirty="0"/>
          </a:p>
        </p:txBody>
      </p:sp>
      <p:sp>
        <p:nvSpPr>
          <p:cNvPr id="328" name="Google Shape;328;p27:notes">
            <a:extLst>
              <a:ext uri="{FF2B5EF4-FFF2-40B4-BE49-F238E27FC236}">
                <a16:creationId xmlns:a16="http://schemas.microsoft.com/office/drawing/2014/main" id="{C6143F4C-2820-85BE-750D-7F41D7E26D7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39</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431961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C8CFB587-0724-1087-BF6A-5BDDE88316E8}"/>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498CAE87-732B-34B3-6900-702764F407A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40875346-B697-816B-AF0B-E5322B1E5FA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Prevalence. </a:t>
            </a:r>
          </a:p>
          <a:p>
            <a:pPr marL="0" marR="0" lvl="0" indent="0" algn="l" rtl="0">
              <a:lnSpc>
                <a:spcPct val="100000"/>
              </a:lnSpc>
              <a:spcBef>
                <a:spcPts val="0"/>
              </a:spcBef>
              <a:spcAft>
                <a:spcPts val="0"/>
              </a:spcAft>
              <a:buClr>
                <a:schemeClr val="dk1"/>
              </a:buClr>
              <a:buSzPts val="1200"/>
              <a:buFont typeface="Calibri"/>
              <a:buNone/>
            </a:pPr>
            <a:r>
              <a:rPr lang="en-US" dirty="0"/>
              <a:t>The estimated prevalence of ADPKD in population-based studies, and of pathogenic PKD1 or PKD2 mutations in the general population (1 per 1000), is higher than the point prevalence of diagnosed ADPKD in large databases (2–4 per 10,000).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Cystic kidneys are the cause of KF in ~5% of people receiving kidney replacement therapy in Europe and North America, whereas very few prevalence studies have been performed in populations from Asia and Africa.</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BC657A99-96B5-A396-D0B4-B203D388912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dirty="0"/>
          </a:p>
        </p:txBody>
      </p:sp>
    </p:spTree>
    <p:extLst>
      <p:ext uri="{BB962C8B-B14F-4D97-AF65-F5344CB8AC3E}">
        <p14:creationId xmlns:p14="http://schemas.microsoft.com/office/powerpoint/2010/main" val="1883602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Autosomal dominant polycystic kidney disease(ADPKD) is a major genetic disorder affecting millions of people worldwide, and the fourth most common global cause for kidney replacement therapy.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The Kidney Disease: Improving Global Outcomes (KDIGO) Controversies Conference on ADPKD was held in Edinburgh in 2014.</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Since then, the genetic and clinical landscapes of ADPKD have evolved; distinct imaging patterns and prognostic tools have been identified; results of randomized controlled trials (RCTs) of tolvaptan, somatostatin analogues, levels of blood pressure (BP) targets, renin–angiotensin blockade, and other potential treatments for ADPKD have been published; and tolvaptan has been approved for the treatment of rapidly progressive ADPKD.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With the sustained increase in knowledge, and the expansion of the volume of information, a global KDIGO Clinical Practice Guideline for the Evaluation, Management, and Treatment of ADPKD has become timely.</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52938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434FBE62-5684-5308-4E06-1C0FE1818C36}"/>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A75D877D-6C7E-D522-03B4-1F45C4A7B03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818D93ED-ED9C-5FAD-5C0E-A29032FC1E1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Diagnosis. </a:t>
            </a:r>
          </a:p>
          <a:p>
            <a:pPr marL="0" marR="0" lvl="0" indent="0" algn="l" rtl="0">
              <a:lnSpc>
                <a:spcPct val="100000"/>
              </a:lnSpc>
              <a:spcBef>
                <a:spcPts val="0"/>
              </a:spcBef>
              <a:spcAft>
                <a:spcPts val="0"/>
              </a:spcAft>
              <a:buClr>
                <a:schemeClr val="dk1"/>
              </a:buClr>
              <a:buSzPts val="1200"/>
              <a:buFont typeface="Calibri"/>
              <a:buNone/>
            </a:pPr>
            <a:r>
              <a:rPr lang="en-US" dirty="0"/>
              <a:t>Appropriate counseling about the possible benefits and risks should be provided to people at risk of ADPKD, before imaging or genetic screening is scheduled, and after screening, to help interpret the results and plan next steps.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The values and preferences of the person should be central to these discussions.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181BCB12-224A-05D5-BF3F-499C48223E0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dirty="0"/>
          </a:p>
        </p:txBody>
      </p:sp>
    </p:spTree>
    <p:extLst>
      <p:ext uri="{BB962C8B-B14F-4D97-AF65-F5344CB8AC3E}">
        <p14:creationId xmlns:p14="http://schemas.microsoft.com/office/powerpoint/2010/main" val="2959462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FE9A6B74-EA50-7EA3-5B46-0E524D7E3624}"/>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578130B3-E569-43C3-BC58-3A89B1912DA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9AEB4D2A-6DA8-C556-F5A3-43791E7F7DF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We recommend abdominal imaging by ultrasound to screen adults at risk.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Age-specific numbers of cysts have been described to diagnose or exclude ADPKD in people with a positive family history.</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9E7384D5-03D0-CF02-BAE6-E76DE67056A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dirty="0"/>
          </a:p>
        </p:txBody>
      </p:sp>
    </p:spTree>
    <p:extLst>
      <p:ext uri="{BB962C8B-B14F-4D97-AF65-F5344CB8AC3E}">
        <p14:creationId xmlns:p14="http://schemas.microsoft.com/office/powerpoint/2010/main" val="12534038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59257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For people with detected kidney cysts, but no known family history of ADPKD, kidney imaging and genetic testing may help to make a diagnosis.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Genetic testing is particularly helpful in cases involving few kidney cysts; variable intrafamilial disease severity, including very-early-onset ADPKD; discordant imaging and glomerular filtration rate; negative family history; young (aged &lt;30 years) living-related kidney donors at risk of ADPKD, based on family history; and family planning and preimplantation diagnosis.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40439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6F349044-CE1A-04B7-9625-EFC2F09D3868}"/>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59E4E9BF-F60B-8F5A-0392-4466E135A43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BB25EC68-13B6-BEDA-288D-6CA4399F1FE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For people with a positive family history of ADPKD aged 16-40 years, the cutoff of &gt;10 cysts on magnetic resonance imaging (MRI) has been used to diagnose ADPKD, and the cutoff of &lt;5 cysts has been used to exclude ADPKD.</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These ultrasound and MRI criteria apply to only families with pathogenic variants of PKD1 or PKD2, and not to those with pathogenic variants to minor genes.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p:txBody>
      </p:sp>
      <p:sp>
        <p:nvSpPr>
          <p:cNvPr id="328" name="Google Shape;328;p27:notes">
            <a:extLst>
              <a:ext uri="{FF2B5EF4-FFF2-40B4-BE49-F238E27FC236}">
                <a16:creationId xmlns:a16="http://schemas.microsoft.com/office/drawing/2014/main" id="{E1DDF7C6-163A-5AD3-F883-1EB1CAD61B8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dirty="0"/>
          </a:p>
        </p:txBody>
      </p:sp>
    </p:spTree>
    <p:extLst>
      <p:ext uri="{BB962C8B-B14F-4D97-AF65-F5344CB8AC3E}">
        <p14:creationId xmlns:p14="http://schemas.microsoft.com/office/powerpoint/2010/main" val="41730181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4E2102A3-7178-A57E-2A70-D9330B036915}"/>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447A3B16-EFEC-39ED-A04A-2CFE51C0760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23EE3186-9278-DE8F-450F-6E5954C8A78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For people with a positive family history of ADPKD aged 16-40 years, the cutoff of &gt;10 cysts on magnetic resonance imaging (MRI) has been used to diagnose ADPKD, and the cutoff of &lt;5 cysts has been used to exclude ADPKD.</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These ultrasound and MRI criteria apply to only families with pathogenic variants of PKD1 or PKD2, and not to those with pathogenic variants to minor genes.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C434A604-5EA6-3631-0A1F-8FC9AD74497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dirty="0"/>
          </a:p>
        </p:txBody>
      </p:sp>
    </p:spTree>
    <p:extLst>
      <p:ext uri="{BB962C8B-B14F-4D97-AF65-F5344CB8AC3E}">
        <p14:creationId xmlns:p14="http://schemas.microsoft.com/office/powerpoint/2010/main" val="41953178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2C10E6FC-D573-D324-34AF-D7C47703045A}"/>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E163C45E-66A2-88A0-9E55-8878A89D2C4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BCAAF790-0149-C0C4-9094-FCEB29D7C6F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For people with a positive family history of ADPKD aged 16-40 years, the cutoff of &gt;10 cysts on magnetic resonance imaging (MRI) has been used to diagnose ADPKD, and the cutoff of &lt;5 cysts has been used to exclude ADPKD.</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These ultrasound and MRI criteria apply to only families with pathogenic variants of PKD1 or PKD2, and not to those with pathogenic variants to minor genes.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02EF0234-45AE-C721-45B3-B054DD5B1CD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48</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769057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2FD8EC33-D8D4-442A-26CE-6BC1C186AD44}"/>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EE2B6E95-D4F6-BF31-1F28-6832E896E3C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09C7D915-4BED-B41B-AB00-F23D29AE071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In a family with a known pathogenic variant, targeted screening for the specific variant is usually sufficient to diagnose or exclude ADPKD.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For people with detected kidney cysts, but no known family history of ADPKD, kidney imaging and genetic testing may help to make a diagnosis.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6933A29E-E879-4966-72F0-2DF934A51BE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dirty="0"/>
          </a:p>
        </p:txBody>
      </p:sp>
    </p:spTree>
    <p:extLst>
      <p:ext uri="{BB962C8B-B14F-4D97-AF65-F5344CB8AC3E}">
        <p14:creationId xmlns:p14="http://schemas.microsoft.com/office/powerpoint/2010/main" val="8462398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D27CAC45-5AEA-74FB-FE59-722952F55DC4}"/>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B955519B-5627-2166-BE9F-1A712056793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57DF0931-E625-19E4-5891-3F8FA72410F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Genetic testing is particularly helpful in cases involving few kidney cysts; variable intrafamilial disease severity, including very-early-onset ADPKD; discordant imaging and glomerular filtration rate; negative family history; young (aged &lt;30 years) living-related kidney donors at risk of ADPKD, based on family history; and family planning and preimplantation diagnosis.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7CF38AE5-0265-4DCB-27E8-94DEE7900EA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dirty="0"/>
          </a:p>
        </p:txBody>
      </p:sp>
    </p:spTree>
    <p:extLst>
      <p:ext uri="{BB962C8B-B14F-4D97-AF65-F5344CB8AC3E}">
        <p14:creationId xmlns:p14="http://schemas.microsoft.com/office/powerpoint/2010/main" val="8326953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61AA7D4C-F5BD-8DA9-61E2-DDD6F20DDB53}"/>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517ECC50-0658-D141-B0ED-E165FE4EA36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E2281A00-EDFC-321C-CA8B-95FEB97F08E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Genetic testing is particularly helpful in cases involving few kidney cysts; variable intrafamilial disease severity, including very-early-onset ADPKD; discordant imaging and glomerular filtration rate; negative family history; young (aged &lt;30 years) living-related kidney donors at risk of ADPKD, based on family history; and family planning and preimplantation diagnosis. </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D93C6E33-DCBE-C604-2E10-C383A988009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dirty="0"/>
          </a:p>
        </p:txBody>
      </p:sp>
    </p:spTree>
    <p:extLst>
      <p:ext uri="{BB962C8B-B14F-4D97-AF65-F5344CB8AC3E}">
        <p14:creationId xmlns:p14="http://schemas.microsoft.com/office/powerpoint/2010/main" val="794969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2" name="Google Shape;9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2A5A5B55-B95F-9085-142D-6E125B162A2B}"/>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A53EE3DC-6B2D-D44C-2F06-D885B60C2B9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C8D62F97-DD6E-92C8-7C87-271D42F7347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Several inherited diseases may mimic ADPKD with kidney and/or liver cysts as part of their phenotype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E912CBEC-19AF-E3A8-694A-03DB9D43892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dirty="0"/>
          </a:p>
        </p:txBody>
      </p:sp>
    </p:spTree>
    <p:extLst>
      <p:ext uri="{BB962C8B-B14F-4D97-AF65-F5344CB8AC3E}">
        <p14:creationId xmlns:p14="http://schemas.microsoft.com/office/powerpoint/2010/main" val="23575144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Several inherited diseases may mimic ADPKD with kidney and/or liver cysts as part of their phenotype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34202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Several inherited diseases may mimic ADPKD with kidney and/or liver cysts as part of their phenotype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84941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6BED3CA5-1562-F98E-C1D9-0351A71DB9C9}"/>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1D4F32A9-F213-E2BC-70F5-D557BFB7D25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30728944-7B88-384F-3D23-353AC1BBEB9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F22E370C-B16F-216B-B16A-391F56FB868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55</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334109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2836EC8C-7FB6-D85A-C8C5-22A5B91FD9F7}"/>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0B0FD2CD-CD63-AC95-CCCF-7648B6363C8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0F6784D0-6B68-7CC7-CAE8-09941A73101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EB640896-CDE7-A182-1873-7EB36DA8D16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56</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115800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411B8F71-2426-202B-BE22-DE9E03B6DC41}"/>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18FA1F77-B7DF-478D-7311-B44091F9492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52E00E52-7B84-84E0-E605-AADEBE7FE19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Prognosis. </a:t>
            </a:r>
          </a:p>
          <a:p>
            <a:pPr marL="0" marR="0" lvl="0" indent="0" algn="l" rtl="0">
              <a:lnSpc>
                <a:spcPct val="100000"/>
              </a:lnSpc>
              <a:spcBef>
                <a:spcPts val="0"/>
              </a:spcBef>
              <a:spcAft>
                <a:spcPts val="0"/>
              </a:spcAft>
              <a:buClr>
                <a:schemeClr val="dk1"/>
              </a:buClr>
              <a:buSzPts val="1200"/>
              <a:buFont typeface="Calibri"/>
              <a:buNone/>
            </a:pPr>
            <a:r>
              <a:rPr lang="en-US" dirty="0"/>
              <a:t>The causal gene (PKD1 &gt; PKD2 or minor genes), type of PKD1 mutation (truncating &gt; </a:t>
            </a:r>
            <a:r>
              <a:rPr lang="en-US" dirty="0" err="1"/>
              <a:t>nontruncating</a:t>
            </a:r>
            <a:r>
              <a:rPr lang="en-US" dirty="0"/>
              <a:t>), sex (male &gt; female), and environmental factors (obesity, salt intake) are associated with the severity of ADPKD. </a:t>
            </a:r>
          </a:p>
          <a:p>
            <a:pPr marL="0" marR="0" lvl="0" indent="0" algn="l" rtl="0">
              <a:lnSpc>
                <a:spcPct val="100000"/>
              </a:lnSpc>
              <a:spcBef>
                <a:spcPts val="0"/>
              </a:spcBef>
              <a:spcAft>
                <a:spcPts val="0"/>
              </a:spcAft>
              <a:buClr>
                <a:schemeClr val="dk1"/>
              </a:buClr>
              <a:buSzPts val="1200"/>
              <a:buFont typeface="Calibri"/>
              <a:buNone/>
            </a:pPr>
            <a:endParaRPr lang="en-US" dirty="0"/>
          </a:p>
        </p:txBody>
      </p:sp>
      <p:sp>
        <p:nvSpPr>
          <p:cNvPr id="328" name="Google Shape;328;p27:notes">
            <a:extLst>
              <a:ext uri="{FF2B5EF4-FFF2-40B4-BE49-F238E27FC236}">
                <a16:creationId xmlns:a16="http://schemas.microsoft.com/office/drawing/2014/main" id="{DD24AEFA-2DC8-43D5-EAC3-DBEA4714D8D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58</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825955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69DA93F1-DDE2-9EBF-B86A-90B56D711ADE}"/>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95548FA1-5AB5-96B5-8C4A-8D1F564F095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58395248-1F75-B5FB-B7EA-D44B718AE31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DC9F87B8-F826-79F8-23E9-74690294550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59</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928015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E081D847-91D2-4823-DE13-A3B4F77ED0E3}"/>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607A1180-8599-91D1-66AE-866CABBCF1D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E9CC9A56-0F49-01C1-F832-8E04DF09154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We recommend employing the Mayo Imaging Classification (MIC) to predict future decline in kidney function and the timing of KF.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The height-adjusted total kidney volume is measured most accurately by MRI or computed tomography (CT) scan, using an automated or semiautomated tool, or alternatively, it can be estimated using the ellipsoid equation.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Ultrasound determined total kidney volume and kidney length are less precise but have prognostic value.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CDC59AF9-251E-7DDB-A23E-3AB4B75A978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61</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842099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The MIC uses height-adjusted total kidney volume, adjusted for age, to stratify people with typical imaging into 5 groups (1A–1E), indicating accelerating decline in kidney function. </a:t>
            </a:r>
          </a:p>
          <a:p>
            <a:pPr marL="0" marR="0" lvl="0" indent="0" algn="l" rtl="0">
              <a:lnSpc>
                <a:spcPct val="100000"/>
              </a:lnSpc>
              <a:spcBef>
                <a:spcPts val="0"/>
              </a:spcBef>
              <a:spcAft>
                <a:spcPts val="0"/>
              </a:spcAft>
              <a:buClr>
                <a:schemeClr val="dk1"/>
              </a:buClr>
              <a:buSzPts val="1200"/>
              <a:buFont typeface="Calibri"/>
              <a:buNone/>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95788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The MIC is divided into typical (class 1) and atypical (class 2) ADPKD. Prognostic information is valid for only class 1 patients with typical imaging findings.</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The MIC uses height-adjusted total kidney volume, adjusted for age, to stratify people with typical imaging into 5 groups (1A–1E), indicating accelerating decline in kidney function.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9629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KDIGO 2025 Clinical Practice Guideline for the Evaluation, Management, and Treatment of ADPKD has been developed by an international, multidisciplinary Work Group with expertise in ADPKD, a dedicated Evidence Review Team, and the KDIGO staff.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The guideline includes 10 chapters addressing the whole scope of ADPKD diagnosis and management. </a:t>
            </a:r>
          </a:p>
          <a:p>
            <a:pPr marL="0" lvl="0" indent="0" algn="l" rtl="0">
              <a:lnSpc>
                <a:spcPct val="100000"/>
              </a:lnSpc>
              <a:spcBef>
                <a:spcPts val="0"/>
              </a:spcBef>
              <a:spcAft>
                <a:spcPts val="0"/>
              </a:spcAft>
              <a:buSzPts val="1400"/>
              <a:buNone/>
            </a:pPr>
            <a:endParaRPr dirty="0"/>
          </a:p>
        </p:txBody>
      </p:sp>
      <p:sp>
        <p:nvSpPr>
          <p:cNvPr id="92" name="Google Shape;9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Tree>
    <p:extLst>
      <p:ext uri="{BB962C8B-B14F-4D97-AF65-F5344CB8AC3E}">
        <p14:creationId xmlns:p14="http://schemas.microsoft.com/office/powerpoint/2010/main" val="35618613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63731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88839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1482C60D-7564-97E3-4AC2-5403F3AF82FD}"/>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F788C40E-93D5-E866-23C0-2DDB6D7E780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CE367A10-8C26-58F6-6AF9-5567AFED4AE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The MIC should not be used in people with pathogenic variants in genes other than PKD1 or PKD2.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BC2D0531-051C-CEE3-E8B8-2F48DDA9F6E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69</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925466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US"/>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The </a:t>
            </a:r>
            <a:r>
              <a:rPr lang="en-US" dirty="0"/>
              <a:t>Predicting Renal Outcome in PKD score, and estimated GFR (eGFR) in relation to age and/ or longitudinal eGFR slope, can aid in the identification of people who have rapidly progressive ADPKD.</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19668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12159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B2DBD6F1-AF77-DAC6-0AC5-72A661648D78}"/>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7A5F55DC-D482-69B8-860F-897FF50D6A5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6EB9B91D-2685-111B-22D7-D5880781309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34164E01-FDFF-DCEA-496B-3687673A7CB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72</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341704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29748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C6A61208-3871-0FE1-7CAF-AEA5186FE698}"/>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C12F7C82-89FE-6A85-A8D6-9F4F37CAC86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844C078F-7B87-58ED-7E5C-DF3418F98C6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High blood pressure (BP). </a:t>
            </a:r>
          </a:p>
          <a:p>
            <a:pPr marL="0" marR="0" lvl="0" indent="0" algn="l" rtl="0">
              <a:lnSpc>
                <a:spcPct val="100000"/>
              </a:lnSpc>
              <a:spcBef>
                <a:spcPts val="0"/>
              </a:spcBef>
              <a:spcAft>
                <a:spcPts val="0"/>
              </a:spcAft>
              <a:buClr>
                <a:schemeClr val="dk1"/>
              </a:buClr>
              <a:buSzPts val="1200"/>
              <a:buFont typeface="Calibri"/>
              <a:buNone/>
            </a:pPr>
            <a:r>
              <a:rPr lang="en-US" dirty="0"/>
              <a:t>Management of high BP in people with ADPKD should include regular BP monitoring, dietary and lifestyle modifications and pharmacotherapy when indicated. </a:t>
            </a:r>
          </a:p>
        </p:txBody>
      </p:sp>
      <p:sp>
        <p:nvSpPr>
          <p:cNvPr id="328" name="Google Shape;328;p27:notes">
            <a:extLst>
              <a:ext uri="{FF2B5EF4-FFF2-40B4-BE49-F238E27FC236}">
                <a16:creationId xmlns:a16="http://schemas.microsoft.com/office/drawing/2014/main" id="{9BB4A9DA-1F4E-ACDB-D40E-9FCE3AE5019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74</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034967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259DEE5F-4991-9A68-B98B-00509B03D20A}"/>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F5E47D1F-442D-D013-905B-8C891AF8F89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F4F9493D-D5E8-5DF1-9029-C6884DF6556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As in all people with chronic kidney disease (CKD), we recommend standardized office BP measurement in people with ADPKD, regardless of kidney function.</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We suggest that out-of-office BP measurements with home BP-monitoring or ambulatory BP-monitoring be used to complement standardized office BP readings.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Use of ambulatory BP monitoring should be considered with difficult-to-control BP or left ventricular hypertrophy, proteinuria, or declining kidney function but normal office BP readings.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AF48F097-61DE-E79A-8571-1166E8A985A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75</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105235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F68ED661-2A96-B756-00DE-F428786BD1A3}"/>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5C79EAB4-1D77-A4CD-755A-87D134AF64F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FDB1F524-B9E8-FA75-C3E0-566C68E39C4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Based on available RCT results, we recommend a target BP </a:t>
            </a:r>
            <a:r>
              <a:rPr lang="en-US"/>
              <a:t>of &lt;/=110/75 </a:t>
            </a:r>
            <a:r>
              <a:rPr lang="en-US" dirty="0"/>
              <a:t>mm Hg, as measured by home BP-monitoring, if tolerated, for people aged 18–49 years with CKD G1–G2 and BP &gt;130/85 mm Hg.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For those aged 18–49 years with CKD G1–G2 and BP &lt;130/85 mm Hg but &gt;110/75 mm Hg, we suggest using an individualized approach to BP control, incorporating shared decision-making between the healthcare provider(s) and the patient. </a:t>
            </a:r>
          </a:p>
          <a:p>
            <a:pPr marL="0" marR="0" lvl="0" indent="0" algn="l" rtl="0">
              <a:lnSpc>
                <a:spcPct val="100000"/>
              </a:lnSpc>
              <a:spcBef>
                <a:spcPts val="0"/>
              </a:spcBef>
              <a:spcAft>
                <a:spcPts val="0"/>
              </a:spcAft>
              <a:buClr>
                <a:schemeClr val="dk1"/>
              </a:buClr>
              <a:buSzPts val="1200"/>
              <a:buFont typeface="Calibri"/>
              <a:buNone/>
            </a:pPr>
            <a:endParaRPr lang="en-US"/>
          </a:p>
          <a:p>
            <a:pPr marL="0" marR="0" lvl="0" indent="0" algn="l" rtl="0">
              <a:lnSpc>
                <a:spcPct val="100000"/>
              </a:lnSpc>
              <a:spcBef>
                <a:spcPts val="0"/>
              </a:spcBef>
              <a:spcAft>
                <a:spcPts val="0"/>
              </a:spcAft>
              <a:buClr>
                <a:schemeClr val="dk1"/>
              </a:buClr>
              <a:buSzPts val="1200"/>
              <a:buFont typeface="Calibri"/>
              <a:buNone/>
            </a:pPr>
            <a:r>
              <a:rPr lang="en-US"/>
              <a:t>For those aged &gt;/=50 years and/or with CKD G3–G5, we recommend a target mean systolic blood pressure of &lt;120 mm Hg, if tolerated, assessed using standardized office BP measurement. </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BE05BDF0-0792-1957-D620-697BF85ADE0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76</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0701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1" name="Google Shape;16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1020C96B-0A8C-48AF-A390-E998384659B1}"/>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F53D8325-98B4-ACCC-16FC-4292D0E05C4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8F327729-AACF-091C-71DE-558C105AEF3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For those aged &gt;/=50 years and/or with CKD G3–G5, we recommend a target mean systolic blood pressure of &lt;120 mm Hg, if tolerated, assessed using standardized office BP measurement.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We recommend using renin–angiotensin system inhibitors—that is, angiotensin-converting enzyme inhibitor (</a:t>
            </a:r>
            <a:r>
              <a:rPr lang="en-US" dirty="0" err="1"/>
              <a:t>ACEi</a:t>
            </a:r>
            <a:r>
              <a:rPr lang="en-US" dirty="0"/>
              <a:t>) or angiotensin II receptor blocker (ARB), as the first line treatment to achieve the target BP.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We recommend avoiding any combination of </a:t>
            </a:r>
            <a:r>
              <a:rPr lang="en-US" dirty="0" err="1"/>
              <a:t>ACEi</a:t>
            </a:r>
            <a:r>
              <a:rPr lang="en-US" dirty="0"/>
              <a:t>, ARB, and direct renin inhibitor therapy.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The appropriate choice of second-line antihypertensive agents will depend on assessing the benefits and risks for individual people.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p:txBody>
      </p:sp>
      <p:sp>
        <p:nvSpPr>
          <p:cNvPr id="328" name="Google Shape;328;p27:notes">
            <a:extLst>
              <a:ext uri="{FF2B5EF4-FFF2-40B4-BE49-F238E27FC236}">
                <a16:creationId xmlns:a16="http://schemas.microsoft.com/office/drawing/2014/main" id="{95FB5DCB-0E26-72C9-C44E-1788E7F8F46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77</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680922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EF2E2199-6393-824B-BE65-4DF4848C3A5D}"/>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B413389E-4D8C-F43B-7016-52B11DBE9F9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86674948-EA04-F444-3137-009A5FA3913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Resistant high BP requiring </a:t>
            </a:r>
            <a:r>
              <a:rPr lang="en-US" sz="1200" dirty="0"/>
              <a:t>≥3</a:t>
            </a:r>
            <a:r>
              <a:rPr lang="en-US" dirty="0"/>
              <a:t> drugs should be investigated for patient compliance or other causes of hypertension.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High-grade proteinuria should be investigated for a coexisting kidney disease.</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739E64A9-A053-58F0-0ACF-1BDD80BE257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78</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709210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5CDC62F9-DED9-274C-71E5-979238728A82}"/>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074F8005-AF38-AC1F-8755-C91BE9E469F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4A763E7B-3A65-AC3D-31AE-A776ECCE110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Kidney pain</a:t>
            </a:r>
            <a:r>
              <a:rPr lang="en-US" dirty="0"/>
              <a:t>. </a:t>
            </a:r>
          </a:p>
          <a:p>
            <a:pPr marL="0" marR="0" lvl="0" indent="0" algn="l" rtl="0">
              <a:lnSpc>
                <a:spcPct val="100000"/>
              </a:lnSpc>
              <a:spcBef>
                <a:spcPts val="0"/>
              </a:spcBef>
              <a:spcAft>
                <a:spcPts val="0"/>
              </a:spcAft>
              <a:buClr>
                <a:schemeClr val="dk1"/>
              </a:buClr>
              <a:buSzPts val="1200"/>
              <a:buFont typeface="Calibri"/>
              <a:buNone/>
            </a:pPr>
            <a:r>
              <a:rPr lang="en-US" dirty="0"/>
              <a:t>Flank, abdominal, or lumbar pain in people with ADPKD should be investigated, to determine whether it is kidney-related or not.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Refractory kidney pain is best managed by a multidisciplinary team, and pain-management strategies guided by shared decision-making.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Nonpharmacologic, noninvasive interventions generally should be considered initially, followed by pharmacologic treatment if they do not relieve pain, referral to a center of expertise should be made when invasive intervention is considered.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p:txBody>
      </p:sp>
      <p:sp>
        <p:nvSpPr>
          <p:cNvPr id="328" name="Google Shape;328;p27:notes">
            <a:extLst>
              <a:ext uri="{FF2B5EF4-FFF2-40B4-BE49-F238E27FC236}">
                <a16:creationId xmlns:a16="http://schemas.microsoft.com/office/drawing/2014/main" id="{3CB0308E-035C-5F5E-ED6F-377680409BE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79</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672603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Cyst aspiration or aspiration sclerotherapy may be considered when pain can be attributed to a single or several dominant cysts.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98451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5ED4936E-B3DC-AFF1-BFB7-752ADAC8DEF3}"/>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5249E596-9742-2F68-11D7-E0AF2AE34CF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5E88C33B-83DB-0E14-BB20-079D9C1E654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F0F0D9AD-4824-A5BE-B5E8-E24DFE29338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81</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677053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380B506C-E2D9-229B-2718-22A755357324}"/>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771A1A10-6268-453A-7344-6ED1AD23CCA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B9041BDB-2691-5582-9E82-DCDCF450FB9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Celiac plexus block, either in isolation or followed by major splanchnic nerve block, and percutaneous renal denervation, may be effective in the treatment of selected people with refractory chronic visceral pain caused by cyst enlargement.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Spinal-cord stimulation may provide significant pain relief in specific cases of moderate-to-severe refractory mechanical or visceral pain.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Nephrectomy is reserved for severe intractable pain, typically with advanced kidney disease or after KF, in those who have failed to respond to other modalities.</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F1B6C1B8-5D11-6476-FD78-03AFE0BE213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82</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9705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96FDD1CB-7E8F-5CFA-38A8-B3DADC350184}"/>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6D345990-02EF-A866-CB71-B0DA7D125CB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395528AD-2621-E53A-C855-2EF0055B0BA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Nephrolithiasis. </a:t>
            </a:r>
          </a:p>
          <a:p>
            <a:pPr marL="0" marR="0" lvl="0" indent="0" algn="l" rtl="0">
              <a:lnSpc>
                <a:spcPct val="100000"/>
              </a:lnSpc>
              <a:spcBef>
                <a:spcPts val="0"/>
              </a:spcBef>
              <a:spcAft>
                <a:spcPts val="0"/>
              </a:spcAft>
              <a:buClr>
                <a:schemeClr val="dk1"/>
              </a:buClr>
              <a:buSzPts val="1200"/>
              <a:buFont typeface="Calibri"/>
              <a:buNone/>
            </a:pPr>
            <a:r>
              <a:rPr lang="en-US" dirty="0"/>
              <a:t>Medical treatment of nephrolithiasis in people with ADPKD should be the same as that used in the general population. </a:t>
            </a:r>
          </a:p>
        </p:txBody>
      </p:sp>
      <p:sp>
        <p:nvSpPr>
          <p:cNvPr id="328" name="Google Shape;328;p27:notes">
            <a:extLst>
              <a:ext uri="{FF2B5EF4-FFF2-40B4-BE49-F238E27FC236}">
                <a16:creationId xmlns:a16="http://schemas.microsoft.com/office/drawing/2014/main" id="{3B1C946D-37F6-DC4B-F5AC-CEEA810A2AA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83</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098742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70CB2341-DAA7-01D1-5DD2-17AE7B467846}"/>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8A9A1E60-40B4-28F4-D218-8F492685F33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210F96DC-2B2F-28DF-25A8-193FE58D1FC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The Work Group agrees that the following statements from the Canadian Urological Association Guideline: Evaluation and Medical Management of Kidney Stones for the general population apply to people with ADPKD.252 Although the Work Group agrees with the statements below, this is not a formal endorsement of the Canadian Urological Association guideline. Please refer to local guidelines for your region or setting, where available.</a:t>
            </a:r>
            <a:endParaRPr dirty="0"/>
          </a:p>
        </p:txBody>
      </p:sp>
      <p:sp>
        <p:nvSpPr>
          <p:cNvPr id="328" name="Google Shape;328;p27:notes">
            <a:extLst>
              <a:ext uri="{FF2B5EF4-FFF2-40B4-BE49-F238E27FC236}">
                <a16:creationId xmlns:a16="http://schemas.microsoft.com/office/drawing/2014/main" id="{F2D52899-4C41-5FED-1EEC-CA5E78EE5C0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84</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097079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DD6DCCAF-39D7-0E25-4ADF-30CF8A757404}"/>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3568E786-8413-51E4-C74F-897ECF451E0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3A546E2D-127E-F683-A409-48AD030F9B6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Nephrolithiasis. </a:t>
            </a:r>
          </a:p>
          <a:p>
            <a:pPr marL="0" marR="0" lvl="0" indent="0" algn="l" rtl="0">
              <a:lnSpc>
                <a:spcPct val="100000"/>
              </a:lnSpc>
              <a:spcBef>
                <a:spcPts val="0"/>
              </a:spcBef>
              <a:spcAft>
                <a:spcPts val="0"/>
              </a:spcAft>
              <a:buClr>
                <a:schemeClr val="dk1"/>
              </a:buClr>
              <a:buSzPts val="1200"/>
              <a:buFont typeface="Calibri"/>
              <a:buNone/>
            </a:pPr>
            <a:r>
              <a:rPr lang="en-US" dirty="0"/>
              <a:t>Obstructing kidney stones should be managed by centers of expertise, as they are more challenging in ADPKD.</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982A1FC0-0B80-6125-9CCD-5E5C82B978E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85</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795479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DDD191B1-6F04-3170-6E47-F79F50CA2107}"/>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38708B44-B13C-7FE7-9309-027B67AD7A4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9BB98B2C-FD59-EACA-9228-4F59DAC335F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The Work Group agrees that the following statements from the 2020 American College of Rheumatology Guideline for the Management of Gout for the general population apply to people with ADPKD.262 Although the Work Group agrees with the statements below, this is not a formal endorsement of the American College of Rheumatology guideline. Please refer to local guidelines for your region or setting, where available.</a:t>
            </a:r>
          </a:p>
        </p:txBody>
      </p:sp>
      <p:sp>
        <p:nvSpPr>
          <p:cNvPr id="328" name="Google Shape;328;p27:notes">
            <a:extLst>
              <a:ext uri="{FF2B5EF4-FFF2-40B4-BE49-F238E27FC236}">
                <a16:creationId xmlns:a16="http://schemas.microsoft.com/office/drawing/2014/main" id="{41168CB5-A1E1-8F08-9EFF-065F7302F1F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86</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16418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8" name="Google Shape;16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67CB6138-0380-8224-6865-1B2E10FC9149}"/>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0DB53326-99CE-8712-9038-99BF635041B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7D7AF575-F0A3-7389-E9D6-B129A2CD0F3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The Work Group agrees that the following statements from the 2020 American College of Rheumatology Guideline for the Management of Gout for the general population apply to people with ADPKD.262 Although the Work Group agrees with the statements below, this is not a formal endorsement of the American College of Rheumatology guideline. Please refer to local guidelines for your region or setting, where available.</a:t>
            </a:r>
          </a:p>
        </p:txBody>
      </p:sp>
      <p:sp>
        <p:nvSpPr>
          <p:cNvPr id="328" name="Google Shape;328;p27:notes">
            <a:extLst>
              <a:ext uri="{FF2B5EF4-FFF2-40B4-BE49-F238E27FC236}">
                <a16:creationId xmlns:a16="http://schemas.microsoft.com/office/drawing/2014/main" id="{5903A54D-BF6A-EC30-ABFD-D90B915724E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87</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502157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F3BCC34D-80AA-570F-2D17-D114F89A35DF}"/>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A0F92E94-1350-D91E-62EB-A314E78610F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2CECF394-397B-D1D0-1701-0EA6F486EDA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The Work Group agrees that the following statements from the 2020 American College of Rheumatology Guideline for the Management of Gout for the general population apply to people with ADPKD.262 Although the Work Group agrees with the statements below, this is not a formal endorsement of the American College of Rheumatology guideline. Please refer to local guidelines for your region or setting, where available.</a:t>
            </a:r>
          </a:p>
        </p:txBody>
      </p:sp>
      <p:sp>
        <p:nvSpPr>
          <p:cNvPr id="328" name="Google Shape;328;p27:notes">
            <a:extLst>
              <a:ext uri="{FF2B5EF4-FFF2-40B4-BE49-F238E27FC236}">
                <a16:creationId xmlns:a16="http://schemas.microsoft.com/office/drawing/2014/main" id="{8E528BA0-2EB4-4886-DEB5-62F7A17D995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88</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118170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887C31B6-1F40-C626-3508-07228A9E3C48}"/>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395A7B51-A9C8-9288-EF8E-452F8447CDF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D38468EF-97B9-8FCD-89CD-DC18A2C8D1C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Gout. </a:t>
            </a:r>
          </a:p>
          <a:p>
            <a:pPr marL="0" marR="0" lvl="0" indent="0" algn="l" rtl="0">
              <a:lnSpc>
                <a:spcPct val="100000"/>
              </a:lnSpc>
              <a:spcBef>
                <a:spcPts val="0"/>
              </a:spcBef>
              <a:spcAft>
                <a:spcPts val="0"/>
              </a:spcAft>
              <a:buClr>
                <a:schemeClr val="dk1"/>
              </a:buClr>
              <a:buSzPts val="1200"/>
              <a:buFont typeface="Calibri"/>
              <a:buNone/>
            </a:pPr>
            <a:r>
              <a:rPr lang="en-US" dirty="0"/>
              <a:t>No evidence shows that gout is more common in ADPKD than in other forms of CKD.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People with ADPKD should not receive routine pharmacologic treatment for asymptomatic hyperuricemia.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People with ADPKD and gout should be evaluated and treated taking into account their level of kidney function.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People with onset of hyperuricemia and gout in childhood or adolescence should receive genetic testing for autosomal dominant tubulointerstitial kidney disease.</a:t>
            </a:r>
            <a:endParaRPr dirty="0"/>
          </a:p>
        </p:txBody>
      </p:sp>
      <p:sp>
        <p:nvSpPr>
          <p:cNvPr id="328" name="Google Shape;328;p27:notes">
            <a:extLst>
              <a:ext uri="{FF2B5EF4-FFF2-40B4-BE49-F238E27FC236}">
                <a16:creationId xmlns:a16="http://schemas.microsoft.com/office/drawing/2014/main" id="{02DD3FEB-2A60-65A9-9787-E33EC8D6315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89</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7067012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6159B6C5-62BD-E412-2B93-97E8133968DC}"/>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09C859AC-DB67-7BF8-8623-3D156EE1275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D516A07C-7302-1E77-0E36-1B2E7B4A5B1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Hematuria. </a:t>
            </a:r>
          </a:p>
          <a:p>
            <a:pPr marL="0" marR="0" lvl="0" indent="0" algn="l" rtl="0">
              <a:lnSpc>
                <a:spcPct val="100000"/>
              </a:lnSpc>
              <a:spcBef>
                <a:spcPts val="0"/>
              </a:spcBef>
              <a:spcAft>
                <a:spcPts val="0"/>
              </a:spcAft>
              <a:buClr>
                <a:schemeClr val="dk1"/>
              </a:buClr>
              <a:buSzPts val="1200"/>
              <a:buFont typeface="Calibri"/>
              <a:buNone/>
            </a:pPr>
            <a:r>
              <a:rPr lang="en-US" dirty="0"/>
              <a:t>Healthcare providers should discuss the possibility of, causes of, and natural history of gross hematuria with patients at the time of diagnosis of ADPKD, to avoid unnecessary worry when it happens.</a:t>
            </a:r>
            <a:endParaRPr dirty="0"/>
          </a:p>
        </p:txBody>
      </p:sp>
      <p:sp>
        <p:nvSpPr>
          <p:cNvPr id="328" name="Google Shape;328;p27:notes">
            <a:extLst>
              <a:ext uri="{FF2B5EF4-FFF2-40B4-BE49-F238E27FC236}">
                <a16:creationId xmlns:a16="http://schemas.microsoft.com/office/drawing/2014/main" id="{34DC80BD-5525-1291-33E2-86E5AC15D85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90</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1823484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F314B7DE-817B-B86C-3035-89BAFFAC8B7D}"/>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D5B6490D-CE43-0DC4-5139-C06EE9AAE5D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2BAF5E17-C24F-DBCC-8562-474B287EE88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Urinary tract infections.</a:t>
            </a:r>
          </a:p>
          <a:p>
            <a:pPr marL="0" marR="0" lvl="0" indent="0" algn="l" rtl="0">
              <a:lnSpc>
                <a:spcPct val="100000"/>
              </a:lnSpc>
              <a:spcBef>
                <a:spcPts val="0"/>
              </a:spcBef>
              <a:spcAft>
                <a:spcPts val="0"/>
              </a:spcAft>
              <a:buClr>
                <a:schemeClr val="dk1"/>
              </a:buClr>
              <a:buSzPts val="1200"/>
              <a:buFont typeface="Calibri"/>
              <a:buNone/>
            </a:pPr>
            <a:r>
              <a:rPr lang="en-US" dirty="0"/>
              <a:t>We agree that the recommendations for the general population from the American Urological Association, the Canadian Urological Association, and the Society of Urodynamics, Female Pelvic Medicine and Urogenital Reconstruction, for female pelvic medicine and urogenital reconstruction, also apply to people with ADPKD.</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Healthcare providers should do the following: not treat asymptomatic bacteriuria; use first-line therapy (i.e., nitrofurantoin, trimethoprim-sulfamethoxazole, </a:t>
            </a:r>
            <a:r>
              <a:rPr lang="en-US" dirty="0" err="1"/>
              <a:t>fosfomycin</a:t>
            </a:r>
            <a:r>
              <a:rPr lang="en-US" dirty="0"/>
              <a:t>), dependent on the local antimicrobial susceptibility profiles, for the treatment of uncomplicated, symptomatic urinary tract infections (UTIs) in women; obtain a urine culture before antibiotics are started; and treat people with recurrent UTIs experiencing acute cystitis episodes with as short a duration of antibiotics as is reasonable, generally no longer than 7 days.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Following discussion with patients of risks, benefits, and alternatives, healthcare providers may prescribe antibiotic prophylaxis to decrease the risk of future UTIs in women previously diagnosed with UTIs. </a:t>
            </a:r>
          </a:p>
          <a:p>
            <a:pPr marL="0" marR="0" lvl="0" indent="0" algn="l" rtl="0">
              <a:lnSpc>
                <a:spcPct val="100000"/>
              </a:lnSpc>
              <a:spcBef>
                <a:spcPts val="0"/>
              </a:spcBef>
              <a:spcAft>
                <a:spcPts val="0"/>
              </a:spcAft>
              <a:buClr>
                <a:schemeClr val="dk1"/>
              </a:buClr>
              <a:buSzPts val="1200"/>
              <a:buFont typeface="Calibri"/>
              <a:buNone/>
            </a:pPr>
            <a:endParaRPr lang="en-US" dirty="0"/>
          </a:p>
        </p:txBody>
      </p:sp>
      <p:sp>
        <p:nvSpPr>
          <p:cNvPr id="328" name="Google Shape;328;p27:notes">
            <a:extLst>
              <a:ext uri="{FF2B5EF4-FFF2-40B4-BE49-F238E27FC236}">
                <a16:creationId xmlns:a16="http://schemas.microsoft.com/office/drawing/2014/main" id="{07029980-96D4-534C-E6E2-42630F04F47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91</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23584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1EE1ADED-6137-1522-ABB1-BDC0A9658A0C}"/>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BC36066B-B978-C363-927A-4B721E634D0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67B038D2-498D-188F-AAC7-A53615F1BCF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Urinary tract infections.</a:t>
            </a:r>
          </a:p>
          <a:p>
            <a:pPr marL="0" marR="0" lvl="0" indent="0" algn="l" rtl="0">
              <a:lnSpc>
                <a:spcPct val="100000"/>
              </a:lnSpc>
              <a:spcBef>
                <a:spcPts val="0"/>
              </a:spcBef>
              <a:spcAft>
                <a:spcPts val="0"/>
              </a:spcAft>
              <a:buClr>
                <a:schemeClr val="dk1"/>
              </a:buClr>
              <a:buSzPts val="1200"/>
              <a:buFont typeface="Calibri"/>
              <a:buNone/>
            </a:pPr>
            <a:r>
              <a:rPr lang="en-US" dirty="0"/>
              <a:t>We agree that the recommendations for the general population from the American Urological Association, the Canadian Urological Association, and the Society of Urodynamics, Female Pelvic Medicine and Urogenital Reconstruction, for female pelvic medicine and urogenital reconstruction, also apply to people with ADPKD.</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Healthcare providers should do the following: not treat asymptomatic bacteriuria; use first-line therapy (i.e., nitrofurantoin, trimethoprim-sulfamethoxazole, </a:t>
            </a:r>
            <a:r>
              <a:rPr lang="en-US" dirty="0" err="1"/>
              <a:t>fosfomycin</a:t>
            </a:r>
            <a:r>
              <a:rPr lang="en-US" dirty="0"/>
              <a:t>), dependent on the local antimicrobial susceptibility profiles, for the treatment of uncomplicated, symptomatic urinary tract infections (UTIs) in women; obtain a urine culture before antibiotics are started; and treat people with recurrent UTIs experiencing acute cystitis episodes with as short a duration of antibiotics as is reasonable, generally no longer than 7 days.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Following discussion with patients of risks, benefits, and alternatives, healthcare providers may prescribe antibiotic prophylaxis to decrease the risk of future UTIs in women previously diagnosed with UTIs.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920F5E79-946B-5297-6C12-1B3306077A1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92</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078018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3910C228-385A-D0D3-4C35-82E549002B39}"/>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A8AEF1AF-0FD7-D4B0-8E68-A8385DCC698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82F969F4-DADC-62D3-4A42-EF8C75DD8C9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Recurrent UTIs in people with ADPKD should be investigated for an underlying predisposition.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Blood cultures should be obtained if an upper UTI or kidney cyst infection is suspected.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UTIs in people with ADPKD should be differentiated from cyst hemorrhage or kidney stone.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E8393802-9E58-73FB-8862-091A03E0479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93</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8752811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5075FF4B-FD44-B175-A8BB-09C3FF3EBC43}"/>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017CC7F3-B430-575A-E3FE-270B8A035CC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E003286C-8E36-41BE-3F5D-9868CBA89BB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People with ADPKD who present with fever, acute abdominal or flank pain, and an increased white blood cell count and/or C-reactive protein level should undergo workup for kidney cyst infection.</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We recommend 4–6 weeks of antibiotic therapy in people with ADPKD and kidney cyst infection.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71ED870B-41B5-2E2B-144F-F37C3E17073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94</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9882820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2DA863F7-70F3-641C-F901-6ACFC447811B}"/>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CA7BEEBD-6680-6010-2673-0549602D905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AA8FE180-C18D-9758-03B4-3D78791CCB5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A lipid-soluble antibiotic (e.g., trimethoprim-sulfamethoxazole, fluoroquinolone) may have better penetration into the cysts, and should be used if possible.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However, the use of fluoroquinolones has been associated with an increased risk for tendinopathies and aortic aneurysms and dissections.</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62605E80-98C0-3528-D316-5CC77A46B5C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95</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493451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6F470FAE-2768-709E-EF9A-629C9D62C139}"/>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28C5E213-A66E-FA94-9A9A-E114A123364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50B67F94-6E94-23AA-1509-38B12BA58B2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Renal cell carcinoma. </a:t>
            </a:r>
          </a:p>
          <a:p>
            <a:pPr marL="0" marR="0" lvl="0" indent="0" algn="l" rtl="0">
              <a:lnSpc>
                <a:spcPct val="100000"/>
              </a:lnSpc>
              <a:spcBef>
                <a:spcPts val="0"/>
              </a:spcBef>
              <a:spcAft>
                <a:spcPts val="0"/>
              </a:spcAft>
              <a:buClr>
                <a:schemeClr val="dk1"/>
              </a:buClr>
              <a:buSzPts val="1200"/>
              <a:buFont typeface="Calibri"/>
              <a:buNone/>
            </a:pPr>
            <a:r>
              <a:rPr lang="en-US" dirty="0"/>
              <a:t>No clear association exists between ADPKD and an increased risk of renal cell carcinoma. However, healthcare providers should be aware of atypical presentation of renal cell carcinoma in people with ADPKD.</a:t>
            </a:r>
            <a:endParaRPr dirty="0"/>
          </a:p>
        </p:txBody>
      </p:sp>
      <p:sp>
        <p:nvSpPr>
          <p:cNvPr id="328" name="Google Shape;328;p27:notes">
            <a:extLst>
              <a:ext uri="{FF2B5EF4-FFF2-40B4-BE49-F238E27FC236}">
                <a16:creationId xmlns:a16="http://schemas.microsoft.com/office/drawing/2014/main" id="{A5441000-20E2-FEAF-A4AD-ACD86D8B848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96</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71444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776AD15B-9EDD-FE0C-3BB4-B12C5A5425DF}"/>
            </a:ext>
          </a:extLst>
        </p:cNvPr>
        <p:cNvGrpSpPr/>
        <p:nvPr/>
      </p:nvGrpSpPr>
      <p:grpSpPr>
        <a:xfrm>
          <a:off x="0" y="0"/>
          <a:ext cx="0" cy="0"/>
          <a:chOff x="0" y="0"/>
          <a:chExt cx="0" cy="0"/>
        </a:xfrm>
      </p:grpSpPr>
      <p:sp>
        <p:nvSpPr>
          <p:cNvPr id="167" name="Google Shape;167;p8:notes">
            <a:extLst>
              <a:ext uri="{FF2B5EF4-FFF2-40B4-BE49-F238E27FC236}">
                <a16:creationId xmlns:a16="http://schemas.microsoft.com/office/drawing/2014/main" id="{54B846B5-4DD9-C59F-1544-D1C156C8804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development of this guideline followed an explicit process of evidence review and appraisal, based on a rigorous, formal systematic literature review. </a:t>
            </a:r>
          </a:p>
          <a:p>
            <a:pPr marL="0" lvl="0" indent="0" algn="l" rtl="0">
              <a:lnSpc>
                <a:spcPct val="100000"/>
              </a:lnSpc>
              <a:spcBef>
                <a:spcPts val="0"/>
              </a:spcBef>
              <a:spcAft>
                <a:spcPts val="0"/>
              </a:spcAft>
              <a:buSzPts val="1400"/>
              <a:buNone/>
            </a:pPr>
            <a:endParaRPr dirty="0"/>
          </a:p>
        </p:txBody>
      </p:sp>
      <p:sp>
        <p:nvSpPr>
          <p:cNvPr id="168" name="Google Shape;168;p8:notes">
            <a:extLst>
              <a:ext uri="{FF2B5EF4-FFF2-40B4-BE49-F238E27FC236}">
                <a16:creationId xmlns:a16="http://schemas.microsoft.com/office/drawing/2014/main" id="{C447159D-B4D8-BC82-4E4A-0CE0AEEFAC6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Tree>
    <p:extLst>
      <p:ext uri="{BB962C8B-B14F-4D97-AF65-F5344CB8AC3E}">
        <p14:creationId xmlns:p14="http://schemas.microsoft.com/office/powerpoint/2010/main" val="28267338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5629CC78-F6E4-EC11-6778-A1BF14A30F81}"/>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393AC1B4-E558-2488-628F-58EC5891ED7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0F4B260E-0845-B8F5-EE6D-147F15E6612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CKD management and progression. </a:t>
            </a:r>
          </a:p>
          <a:p>
            <a:pPr marL="0" marR="0" lvl="0" indent="0" algn="l" rtl="0">
              <a:lnSpc>
                <a:spcPct val="100000"/>
              </a:lnSpc>
              <a:spcBef>
                <a:spcPts val="0"/>
              </a:spcBef>
              <a:spcAft>
                <a:spcPts val="0"/>
              </a:spcAft>
              <a:buClr>
                <a:schemeClr val="dk1"/>
              </a:buClr>
              <a:buSzPts val="1200"/>
              <a:buFont typeface="Calibri"/>
              <a:buNone/>
            </a:pPr>
            <a:r>
              <a:rPr lang="en-US" dirty="0"/>
              <a:t>In general, the management of CKD in ADPKD is similar to that in other kidney diseases.</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People with ADPKD tend to have a higher hemoglobin level, compared to that of people with other forms of CKD, due to regional hypoxia driving production of hypoxia-inducible transcription factors.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Erythrocytosis (hematocrit level &gt;51% or hemoglobin level &gt;17 g/dl [170 g/l]) may occur in people with ADPKD, rarely before KF, and more frequently following kidney transplantation.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Administration of an </a:t>
            </a:r>
            <a:r>
              <a:rPr lang="en-US" dirty="0" err="1"/>
              <a:t>ACEi</a:t>
            </a:r>
            <a:r>
              <a:rPr lang="en-US" dirty="0"/>
              <a:t> or an ARB is usually the initial treatment for posttransplant erythrocytosis, with hematocrit and hemoglobin targets of &lt;51% and &lt;17 g/dl [170 g/l], respectively.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Therapeutic phlebotomy is indicated when an </a:t>
            </a:r>
            <a:r>
              <a:rPr lang="en-US" dirty="0" err="1"/>
              <a:t>ACEi</a:t>
            </a:r>
            <a:r>
              <a:rPr lang="en-US" dirty="0"/>
              <a:t> or an ARB is contraindicated or is ineffective at a maximal-tolerated dose.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Management of diabetes in people with ADPKD should be the same as that for people with other forms of CKD.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Due to lack of evidence, use of sodium-glucose cotransporter-2 inhibitors is not advised at this time.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Preferred glycemic management strategies are use of metformin when eGFR is &lt;30 ml/min per 1.73 m2, or a glucagon-like peptide-1 receptor agonist when eGFR is &lt;30 ml/min per 1.73 m2, when metformin is not tolerated, or when treatment with metformin alone is not sufficient for optimal glycemic control.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For the primary prevention of cardiovascular disease, lipid-lowering therapy should be initiated, in line with the KDIGO Clinical Practice Guideline for Lipid Management in Chronic Kidney Disease.</a:t>
            </a:r>
            <a:endParaRPr dirty="0"/>
          </a:p>
        </p:txBody>
      </p:sp>
      <p:sp>
        <p:nvSpPr>
          <p:cNvPr id="328" name="Google Shape;328;p27:notes">
            <a:extLst>
              <a:ext uri="{FF2B5EF4-FFF2-40B4-BE49-F238E27FC236}">
                <a16:creationId xmlns:a16="http://schemas.microsoft.com/office/drawing/2014/main" id="{863B6B17-3021-6B8E-05DE-C55F564A79C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98</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9333827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9684D95F-0846-C091-6F0C-4E109BC24D49}"/>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6C46E030-A9AF-69B1-41D8-96865D3A2E1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88DCA0E8-C5F8-B282-A5D4-79A1A391D82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For the primary prevention of cardiovascular disease, lipid-lowering therapy should be initiated, in line with the KDIGO Clinical Practice Guideline for Lipid Management in Chronic Kidney Disease.</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D06595CF-D626-36A9-0AB2-ACEB1021A66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99</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756278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EF182FE0-3049-7513-B555-3A0175C6B746}"/>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C881AED5-6BB4-0C4D-E564-F067EB3B151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B8D0F5FE-9069-B917-BB33-61EB1C2825C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Kidney transplantation. </a:t>
            </a:r>
          </a:p>
          <a:p>
            <a:pPr marL="0" marR="0" lvl="0" indent="0" algn="l" rtl="0">
              <a:lnSpc>
                <a:spcPct val="100000"/>
              </a:lnSpc>
              <a:spcBef>
                <a:spcPts val="0"/>
              </a:spcBef>
              <a:spcAft>
                <a:spcPts val="0"/>
              </a:spcAft>
              <a:buClr>
                <a:schemeClr val="dk1"/>
              </a:buClr>
              <a:buSzPts val="1200"/>
              <a:buFont typeface="Calibri"/>
              <a:buNone/>
            </a:pPr>
            <a:r>
              <a:rPr lang="en-US" dirty="0"/>
              <a:t>Kidney transplantation, preferably preemptive, living-donor kidney transplantation, is the preferred treatment for KF for people with ADPKD. </a:t>
            </a:r>
          </a:p>
        </p:txBody>
      </p:sp>
      <p:sp>
        <p:nvSpPr>
          <p:cNvPr id="328" name="Google Shape;328;p27:notes">
            <a:extLst>
              <a:ext uri="{FF2B5EF4-FFF2-40B4-BE49-F238E27FC236}">
                <a16:creationId xmlns:a16="http://schemas.microsoft.com/office/drawing/2014/main" id="{463E70AB-8FBA-8262-CD01-6ABC33C6190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100</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1098196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69E80335-5C5A-9896-DC58-CF2167451634}"/>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20A45AE8-C14D-7426-7032-DCD0F72231E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CCBF34B0-FB03-57ED-2388-F96BDD3DBAE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Kidney transplantation. </a:t>
            </a:r>
          </a:p>
          <a:p>
            <a:pPr marL="0" marR="0" lvl="0" indent="0" algn="l" rtl="0">
              <a:lnSpc>
                <a:spcPct val="100000"/>
              </a:lnSpc>
              <a:spcBef>
                <a:spcPts val="0"/>
              </a:spcBef>
              <a:spcAft>
                <a:spcPts val="0"/>
              </a:spcAft>
              <a:buClr>
                <a:schemeClr val="dk1"/>
              </a:buClr>
              <a:buSzPts val="1200"/>
              <a:buFont typeface="Calibri"/>
              <a:buNone/>
            </a:pPr>
            <a:r>
              <a:rPr lang="en-US" dirty="0"/>
              <a:t>Kidney transplantation, preferably preemptive, living-donor kidney transplantation, is the preferred treatment for KF for people with ADPKD. </a:t>
            </a:r>
          </a:p>
        </p:txBody>
      </p:sp>
      <p:sp>
        <p:nvSpPr>
          <p:cNvPr id="328" name="Google Shape;328;p27:notes">
            <a:extLst>
              <a:ext uri="{FF2B5EF4-FFF2-40B4-BE49-F238E27FC236}">
                <a16:creationId xmlns:a16="http://schemas.microsoft.com/office/drawing/2014/main" id="{D208269F-37FE-C3F7-CD88-1E1572471C3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101</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2985605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811D1FA0-43E9-ACA7-0165-98FF69BF1655}"/>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128E0E93-79FE-FAA8-EB37-4059438CE72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925611DB-425E-7486-595B-5A3F07CDDA9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During the </a:t>
            </a:r>
            <a:r>
              <a:rPr lang="en-US" dirty="0" err="1"/>
              <a:t>pretransplantation</a:t>
            </a:r>
            <a:r>
              <a:rPr lang="en-US" dirty="0"/>
              <a:t> workup, estimated total kidney and liver weights derived from total kidney and liver volumes should be subtracted from the body weight, for an accurate assessment of body mass index.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Pretransplant evaluation should consider performing imaging of the kidneys within 1 year prior to the anticipated timing of transplantation, to rule out solid or complex cystic lesions. Immunosuppressive protocols should be the same as those used for other transplant recipients.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7F7B1FC9-6262-AE63-1D71-39921054ED4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102</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4871368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95CA8634-2DAF-0F6D-1844-8A229516BBC0}"/>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38FEA657-9418-B981-AEA3-9F5C529B6FC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13434566-C52D-2726-7EA8-08BD158FC95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Native nephrectomy should be performed only for specific indications and when the benefit outweighs the risk.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C7235672-2F40-F212-0741-72CD57BD579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103</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050325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Potential indications include severe symptoms from massively enlarged kidneys, recurrent or severe kidney infection or bleeding, complicated nephrolithiasis, intractable pain, suspicion of renal cell carcinoma, insufficient space for the kidney graft, and severe ventral hernia. </a:t>
            </a:r>
          </a:p>
          <a:p>
            <a:pPr marL="0" marR="0" lvl="0" indent="0" algn="l" rtl="0">
              <a:lnSpc>
                <a:spcPct val="100000"/>
              </a:lnSpc>
              <a:spcBef>
                <a:spcPts val="0"/>
              </a:spcBef>
              <a:spcAft>
                <a:spcPts val="0"/>
              </a:spcAft>
              <a:buClr>
                <a:schemeClr val="dk1"/>
              </a:buClr>
              <a:buSzPts val="1200"/>
              <a:buFont typeface="Calibri"/>
              <a:buNone/>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884950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033243FB-5B7F-D8E4-AD86-03DBE05E37B4}"/>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20414C6E-F82F-919D-8474-7691351C143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33E3A431-8263-2482-7103-3DA86A6F617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Nephrectomy should occur either at the time of or after transplantation, but not before, due to the potential need for transfusion, preventing preemptive transplantation, and the increased risk of complications.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E8B21087-4A68-FCFE-57A0-41DE13E85C2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105</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9553794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B6A07C6B-72B5-F78B-2453-048656912633}"/>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F7581FC4-7351-0A6B-5A5D-D40A3C6B768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91E60FA4-71AB-3FF0-DC5D-BBB10A8091B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The type of nephrectomy should be hand-operated laparoscopic nephrectomy, rather than open nephrectomy.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The choice between unilateral versus bilateral native nephrectomy will depend on providers’ clinical judgment and the availability of local expertise.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New-onset diabetes, erythrocytosis, worsening aortic, tricuspid, or mitral regurgitation, aortic root dilatation, subarachnoid hemorrhage, thromboembolic events, skin cancers, kidney or liver cyst infections, and colon diverticulitis were more common in some studies of kidney transplant recipients with ADPKD than they were in the general kidney transplant population.</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28" name="Google Shape;328;p27:notes">
            <a:extLst>
              <a:ext uri="{FF2B5EF4-FFF2-40B4-BE49-F238E27FC236}">
                <a16:creationId xmlns:a16="http://schemas.microsoft.com/office/drawing/2014/main" id="{FE81ACD2-423F-86D3-4024-5D0C05A5977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106</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1984410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E29EC190-F5FF-B978-6BD1-8B46794C9157}"/>
            </a:ext>
          </a:extLst>
        </p:cNvPr>
        <p:cNvGrpSpPr/>
        <p:nvPr/>
      </p:nvGrpSpPr>
      <p:grpSpPr>
        <a:xfrm>
          <a:off x="0" y="0"/>
          <a:ext cx="0" cy="0"/>
          <a:chOff x="0" y="0"/>
          <a:chExt cx="0" cy="0"/>
        </a:xfrm>
      </p:grpSpPr>
      <p:sp>
        <p:nvSpPr>
          <p:cNvPr id="326" name="Google Shape;326;p27:notes">
            <a:extLst>
              <a:ext uri="{FF2B5EF4-FFF2-40B4-BE49-F238E27FC236}">
                <a16:creationId xmlns:a16="http://schemas.microsoft.com/office/drawing/2014/main" id="{3F67937B-FF1F-FAB8-0B80-1205D02CFF4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327" name="Google Shape;327;p27:notes">
            <a:extLst>
              <a:ext uri="{FF2B5EF4-FFF2-40B4-BE49-F238E27FC236}">
                <a16:creationId xmlns:a16="http://schemas.microsoft.com/office/drawing/2014/main" id="{5C2030A4-FE47-40E8-DBA1-0C99817ADB5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Chronic dialysis. </a:t>
            </a:r>
          </a:p>
          <a:p>
            <a:pPr marL="0" marR="0" lvl="0" indent="0" algn="l" rtl="0">
              <a:lnSpc>
                <a:spcPct val="100000"/>
              </a:lnSpc>
              <a:spcBef>
                <a:spcPts val="0"/>
              </a:spcBef>
              <a:spcAft>
                <a:spcPts val="0"/>
              </a:spcAft>
              <a:buClr>
                <a:schemeClr val="dk1"/>
              </a:buClr>
              <a:buSzPts val="1200"/>
              <a:buFont typeface="Calibri"/>
              <a:buNone/>
            </a:pPr>
            <a:r>
              <a:rPr lang="en-US" dirty="0"/>
              <a:t>Shared decision-making, prescription of hemodialysis, and supportive therapies, such as anticoagulation, should be the same as those for people without ADPKD.</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Peritoneal dialysis should be considered as a viable option, with caution used when massive kidney and/or liver enlargement or abdominal wall hernias are present.</a:t>
            </a:r>
            <a:endParaRPr dirty="0"/>
          </a:p>
        </p:txBody>
      </p:sp>
      <p:sp>
        <p:nvSpPr>
          <p:cNvPr id="328" name="Google Shape;328;p27:notes">
            <a:extLst>
              <a:ext uri="{FF2B5EF4-FFF2-40B4-BE49-F238E27FC236}">
                <a16:creationId xmlns:a16="http://schemas.microsoft.com/office/drawing/2014/main" id="{957049E7-50F5-D7E1-316C-5A89858AC3E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107</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621608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10"/>
        <p:cNvGrpSpPr/>
        <p:nvPr/>
      </p:nvGrpSpPr>
      <p:grpSpPr>
        <a:xfrm>
          <a:off x="0" y="0"/>
          <a:ext cx="0" cy="0"/>
          <a:chOff x="0" y="0"/>
          <a:chExt cx="0" cy="0"/>
        </a:xfrm>
      </p:grpSpPr>
      <p:pic>
        <p:nvPicPr>
          <p:cNvPr id="11" name="Google Shape;11;p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 y="0"/>
            <a:ext cx="12192000" cy="6858000"/>
          </a:xfrm>
          <a:prstGeom prst="rect">
            <a:avLst/>
          </a:prstGeom>
          <a:noFill/>
          <a:ln>
            <a:noFill/>
          </a:ln>
        </p:spPr>
      </p:pic>
      <p:pic>
        <p:nvPicPr>
          <p:cNvPr id="12" name="Google Shape;12;p2"/>
          <p:cNvPicPr preferRelativeResize="0"/>
          <p:nvPr/>
        </p:nvPicPr>
        <p:blipFill rotWithShape="1">
          <a:blip r:embed="rId3" cstate="screen">
            <a:alphaModFix/>
            <a:extLst>
              <a:ext uri="{28A0092B-C50C-407E-A947-70E740481C1C}">
                <a14:useLocalDpi xmlns:a14="http://schemas.microsoft.com/office/drawing/2010/main"/>
              </a:ext>
            </a:extLst>
          </a:blip>
          <a:srcRect l="8971" t="13758" r="12597" b="10001"/>
          <a:stretch/>
        </p:blipFill>
        <p:spPr>
          <a:xfrm>
            <a:off x="178817" y="268817"/>
            <a:ext cx="12173026" cy="6733072"/>
          </a:xfrm>
          <a:prstGeom prst="rect">
            <a:avLst/>
          </a:prstGeom>
          <a:noFill/>
          <a:ln>
            <a:noFill/>
          </a:ln>
        </p:spPr>
      </p:pic>
      <p:sp>
        <p:nvSpPr>
          <p:cNvPr id="13" name="Google Shape;13;p2"/>
          <p:cNvSpPr/>
          <p:nvPr/>
        </p:nvSpPr>
        <p:spPr>
          <a:xfrm>
            <a:off x="982133" y="0"/>
            <a:ext cx="10346267" cy="6858001"/>
          </a:xfrm>
          <a:prstGeom prst="rect">
            <a:avLst/>
          </a:prstGeom>
          <a:solidFill>
            <a:schemeClr val="l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14" name="Google Shape;14;p2"/>
          <p:cNvSpPr txBox="1">
            <a:spLocks noGrp="1"/>
          </p:cNvSpPr>
          <p:nvPr>
            <p:ph type="ctrTitle"/>
          </p:nvPr>
        </p:nvSpPr>
        <p:spPr>
          <a:xfrm>
            <a:off x="2197100" y="2563812"/>
            <a:ext cx="7797802" cy="1008063"/>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chemeClr val="dk2"/>
              </a:buClr>
              <a:buSzPts val="4000"/>
              <a:buFont typeface="Arial"/>
              <a:buNone/>
              <a:defRPr sz="4000" b="1" i="0" u="none" strike="noStrike" cap="small" baseline="0">
                <a:solidFill>
                  <a:schemeClr val="dk2"/>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5" name="Google Shape;15;p2"/>
          <p:cNvSpPr txBox="1">
            <a:spLocks noGrp="1"/>
          </p:cNvSpPr>
          <p:nvPr>
            <p:ph type="subTitle" idx="1"/>
          </p:nvPr>
        </p:nvSpPr>
        <p:spPr>
          <a:xfrm>
            <a:off x="3757385" y="3801578"/>
            <a:ext cx="4677230" cy="690562"/>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2"/>
              </a:buClr>
              <a:buSzPts val="2400"/>
              <a:buFont typeface="Arial"/>
              <a:buNone/>
              <a:defRPr sz="2400" b="0" i="0" u="none" strike="noStrike" cap="small" baseline="0">
                <a:solidFill>
                  <a:schemeClr val="dk2"/>
                </a:solidFill>
                <a:latin typeface="Malgun Gothic" panose="020B0503020000020004" pitchFamily="34" charset="-127"/>
                <a:ea typeface="Malgun Gothic" panose="020B0503020000020004" pitchFamily="34" charset="-127"/>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dirty="0"/>
          </a:p>
        </p:txBody>
      </p:sp>
    </p:spTree>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noFill/>
          <a:ln>
            <a:noFill/>
          </a:ln>
        </p:spPr>
      </p:pic>
      <p:pic>
        <p:nvPicPr>
          <p:cNvPr id="18" name="Google Shape;18;p3"/>
          <p:cNvPicPr preferRelativeResize="0"/>
          <p:nvPr/>
        </p:nvPicPr>
        <p:blipFill rotWithShape="1">
          <a:blip r:embed="rId3" cstate="screen">
            <a:alphaModFix/>
            <a:extLst>
              <a:ext uri="{28A0092B-C50C-407E-A947-70E740481C1C}">
                <a14:useLocalDpi xmlns:a14="http://schemas.microsoft.com/office/drawing/2010/main"/>
              </a:ext>
            </a:extLst>
          </a:blip>
          <a:srcRect l="8971" t="13758" r="12597" b="10001"/>
          <a:stretch/>
        </p:blipFill>
        <p:spPr>
          <a:xfrm>
            <a:off x="9487" y="268817"/>
            <a:ext cx="12173026" cy="6733072"/>
          </a:xfrm>
          <a:prstGeom prst="rect">
            <a:avLst/>
          </a:prstGeom>
          <a:noFill/>
          <a:ln>
            <a:noFill/>
          </a:ln>
        </p:spPr>
      </p:pic>
      <p:sp>
        <p:nvSpPr>
          <p:cNvPr id="19" name="Google Shape;19;p3"/>
          <p:cNvSpPr/>
          <p:nvPr/>
        </p:nvSpPr>
        <p:spPr>
          <a:xfrm>
            <a:off x="28461" y="266700"/>
            <a:ext cx="12173026" cy="6591300"/>
          </a:xfrm>
          <a:prstGeom prst="rect">
            <a:avLst/>
          </a:prstGeom>
          <a:solidFill>
            <a:schemeClr val="lt1">
              <a:alpha val="8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20" name="Google Shape;20;p3"/>
          <p:cNvSpPr/>
          <p:nvPr/>
        </p:nvSpPr>
        <p:spPr>
          <a:xfrm>
            <a:off x="0" y="6472484"/>
            <a:ext cx="12192000" cy="3855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21" name="Google Shape;21;p3" descr="KDIGO Logo - transparent.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395476" y="6171322"/>
            <a:ext cx="669524" cy="602322"/>
          </a:xfrm>
          <a:prstGeom prst="rect">
            <a:avLst/>
          </a:prstGeom>
          <a:noFill/>
          <a:ln>
            <a:noFill/>
          </a:ln>
        </p:spPr>
      </p:pic>
      <p:sp>
        <p:nvSpPr>
          <p:cNvPr id="22" name="Google Shape;22;p3"/>
          <p:cNvSpPr txBox="1">
            <a:spLocks noGrp="1"/>
          </p:cNvSpPr>
          <p:nvPr>
            <p:ph type="ctrTitle" hasCustomPrompt="1"/>
          </p:nvPr>
        </p:nvSpPr>
        <p:spPr>
          <a:xfrm>
            <a:off x="304800" y="309330"/>
            <a:ext cx="11090676" cy="769441"/>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latin typeface="Malgun Gothic" panose="020B0503020000020004" pitchFamily="34" charset="-127"/>
                <a:ea typeface="Malgun Gothic" panose="020B0503020000020004" pitchFamily="34" charset="-127"/>
              </a:rPr>
              <a:t>Header</a:t>
            </a:r>
            <a:endParaRPr dirty="0"/>
          </a:p>
        </p:txBody>
      </p:sp>
      <p:sp>
        <p:nvSpPr>
          <p:cNvPr id="23" name="Google Shape;23;p3"/>
          <p:cNvSpPr txBox="1">
            <a:spLocks noGrp="1"/>
          </p:cNvSpPr>
          <p:nvPr>
            <p:ph type="subTitle" idx="1" hasCustomPrompt="1"/>
          </p:nvPr>
        </p:nvSpPr>
        <p:spPr>
          <a:xfrm>
            <a:off x="304800" y="1510563"/>
            <a:ext cx="11090676" cy="6905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2"/>
              </a:buClr>
              <a:buSzPts val="2400"/>
              <a:buFont typeface="Arial"/>
              <a:buChar char="•"/>
              <a:defRPr sz="2400" b="0" i="0" u="none" strike="noStrike" cap="none">
                <a:solidFill>
                  <a:schemeClr val="dk2"/>
                </a:solidFill>
                <a:latin typeface="Malgun Gothic" panose="020B0503020000020004" pitchFamily="34" charset="-127"/>
                <a:ea typeface="Malgun Gothic" panose="020B0503020000020004" pitchFamily="34" charset="-127"/>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r>
              <a:rPr lang="en-US" dirty="0"/>
              <a:t> Text</a:t>
            </a:r>
            <a:endParaRPr dirty="0"/>
          </a:p>
        </p:txBody>
      </p:sp>
    </p:spTree>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24"/>
        <p:cNvGrpSpPr/>
        <p:nvPr/>
      </p:nvGrpSpPr>
      <p:grpSpPr>
        <a:xfrm>
          <a:off x="0" y="0"/>
          <a:ext cx="0" cy="0"/>
          <a:chOff x="0" y="0"/>
          <a:chExt cx="0" cy="0"/>
        </a:xfrm>
      </p:grpSpPr>
      <p:pic>
        <p:nvPicPr>
          <p:cNvPr id="25" name="Google Shape;25;p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noFill/>
          <a:ln>
            <a:noFill/>
          </a:ln>
        </p:spPr>
      </p:pic>
      <p:sp>
        <p:nvSpPr>
          <p:cNvPr id="26" name="Google Shape;26;p4"/>
          <p:cNvSpPr/>
          <p:nvPr/>
        </p:nvSpPr>
        <p:spPr>
          <a:xfrm>
            <a:off x="0" y="6472484"/>
            <a:ext cx="12192000" cy="3855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27" name="Google Shape;27;p4"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395476" y="6171322"/>
            <a:ext cx="669524" cy="602322"/>
          </a:xfrm>
          <a:prstGeom prst="rect">
            <a:avLst/>
          </a:prstGeom>
          <a:noFill/>
          <a:ln>
            <a:noFill/>
          </a:ln>
        </p:spPr>
      </p:pic>
      <p:sp>
        <p:nvSpPr>
          <p:cNvPr id="28" name="Google Shape;28;p4"/>
          <p:cNvSpPr txBox="1">
            <a:spLocks noGrp="1"/>
          </p:cNvSpPr>
          <p:nvPr>
            <p:ph type="ctrTitle"/>
          </p:nvPr>
        </p:nvSpPr>
        <p:spPr>
          <a:xfrm>
            <a:off x="304800" y="309330"/>
            <a:ext cx="11090676" cy="769441"/>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29" name="Google Shape;29;p4"/>
          <p:cNvSpPr txBox="1">
            <a:spLocks noGrp="1"/>
          </p:cNvSpPr>
          <p:nvPr>
            <p:ph type="subTitle" idx="1"/>
          </p:nvPr>
        </p:nvSpPr>
        <p:spPr>
          <a:xfrm>
            <a:off x="304800" y="1510563"/>
            <a:ext cx="11090676" cy="6905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2"/>
              </a:buClr>
              <a:buSzPts val="2400"/>
              <a:buFont typeface="Arial"/>
              <a:buChar char="•"/>
              <a:defRPr sz="2400" b="0" i="0" u="none" strike="noStrike" cap="none">
                <a:solidFill>
                  <a:schemeClr val="dk2"/>
                </a:solidFill>
                <a:latin typeface="Malgun Gothic" panose="020B0503020000020004" pitchFamily="34" charset="-127"/>
                <a:ea typeface="Malgun Gothic" panose="020B0503020000020004" pitchFamily="34" charset="-127"/>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Tree>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Èn tekstspalte">
  <p:cSld name="1_Èn tekstspalte">
    <p:spTree>
      <p:nvGrpSpPr>
        <p:cNvPr id="1" name="Shape 31"/>
        <p:cNvGrpSpPr/>
        <p:nvPr/>
      </p:nvGrpSpPr>
      <p:grpSpPr>
        <a:xfrm>
          <a:off x="0" y="0"/>
          <a:ext cx="0" cy="0"/>
          <a:chOff x="0" y="0"/>
          <a:chExt cx="0" cy="0"/>
        </a:xfrm>
      </p:grpSpPr>
      <p:sp>
        <p:nvSpPr>
          <p:cNvPr id="32" name="Google Shape;32;p6"/>
          <p:cNvSpPr txBox="1">
            <a:spLocks noGrp="1"/>
          </p:cNvSpPr>
          <p:nvPr>
            <p:ph type="sldNum" idx="12"/>
          </p:nvPr>
        </p:nvSpPr>
        <p:spPr>
          <a:xfrm>
            <a:off x="11279721" y="6288075"/>
            <a:ext cx="912281" cy="144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
        <p:nvSpPr>
          <p:cNvPr id="43" name="Google Shape;43;p6"/>
          <p:cNvSpPr txBox="1">
            <a:spLocks noGrp="1"/>
          </p:cNvSpPr>
          <p:nvPr>
            <p:ph type="body" idx="1"/>
          </p:nvPr>
        </p:nvSpPr>
        <p:spPr>
          <a:xfrm>
            <a:off x="1661725" y="6252624"/>
            <a:ext cx="7784819" cy="5080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1000"/>
              </a:spcBef>
              <a:spcAft>
                <a:spcPts val="0"/>
              </a:spcAft>
              <a:buClr>
                <a:schemeClr val="lt1"/>
              </a:buClr>
              <a:buSzPts val="667"/>
              <a:buFont typeface="Arial"/>
              <a:buNone/>
              <a:defRPr sz="667" b="0" i="0" u="none" strike="noStrike" cap="none">
                <a:solidFill>
                  <a:schemeClr val="lt1"/>
                </a:solidFill>
                <a:latin typeface="Arial"/>
                <a:ea typeface="Arial"/>
                <a:cs typeface="Arial"/>
                <a:sym typeface="Arial"/>
              </a:defRPr>
            </a:lvl1pPr>
            <a:lvl2pPr marL="914400" marR="0" lvl="1" indent="-287845" algn="l" rtl="0">
              <a:lnSpc>
                <a:spcPct val="90000"/>
              </a:lnSpc>
              <a:spcBef>
                <a:spcPts val="500"/>
              </a:spcBef>
              <a:spcAft>
                <a:spcPts val="0"/>
              </a:spcAft>
              <a:buClr>
                <a:schemeClr val="dk1"/>
              </a:buClr>
              <a:buSzPts val="933"/>
              <a:buFont typeface="Arial"/>
              <a:buChar char="•"/>
              <a:defRPr sz="933" b="0" i="0" u="none" strike="noStrike" cap="none">
                <a:solidFill>
                  <a:schemeClr val="dk1"/>
                </a:solidFill>
                <a:latin typeface="Arial"/>
                <a:ea typeface="Arial"/>
                <a:cs typeface="Arial"/>
                <a:sym typeface="Arial"/>
              </a:defRPr>
            </a:lvl2pPr>
            <a:lvl3pPr marL="1371600" marR="0" lvl="2" indent="-287845" algn="l" rtl="0">
              <a:lnSpc>
                <a:spcPct val="90000"/>
              </a:lnSpc>
              <a:spcBef>
                <a:spcPts val="500"/>
              </a:spcBef>
              <a:spcAft>
                <a:spcPts val="0"/>
              </a:spcAft>
              <a:buClr>
                <a:schemeClr val="dk1"/>
              </a:buClr>
              <a:buSzPts val="933"/>
              <a:buFont typeface="Arial"/>
              <a:buChar char="•"/>
              <a:defRPr sz="933" b="0" i="0" u="none" strike="noStrike" cap="none">
                <a:solidFill>
                  <a:schemeClr val="dk1"/>
                </a:solidFill>
                <a:latin typeface="Arial"/>
                <a:ea typeface="Arial"/>
                <a:cs typeface="Arial"/>
                <a:sym typeface="Arial"/>
              </a:defRPr>
            </a:lvl3pPr>
            <a:lvl4pPr marL="1828800" marR="0" lvl="3" indent="-287845" algn="l" rtl="0">
              <a:lnSpc>
                <a:spcPct val="90000"/>
              </a:lnSpc>
              <a:spcBef>
                <a:spcPts val="500"/>
              </a:spcBef>
              <a:spcAft>
                <a:spcPts val="0"/>
              </a:spcAft>
              <a:buClr>
                <a:schemeClr val="dk1"/>
              </a:buClr>
              <a:buSzPts val="933"/>
              <a:buFont typeface="Arial"/>
              <a:buChar char="•"/>
              <a:defRPr sz="933" b="0" i="0" u="none" strike="noStrike" cap="none">
                <a:solidFill>
                  <a:schemeClr val="dk1"/>
                </a:solidFill>
                <a:latin typeface="Arial"/>
                <a:ea typeface="Arial"/>
                <a:cs typeface="Arial"/>
                <a:sym typeface="Arial"/>
              </a:defRPr>
            </a:lvl4pPr>
            <a:lvl5pPr marL="2286000" marR="0" lvl="4" indent="-287845" algn="l" rtl="0">
              <a:lnSpc>
                <a:spcPct val="90000"/>
              </a:lnSpc>
              <a:spcBef>
                <a:spcPts val="500"/>
              </a:spcBef>
              <a:spcAft>
                <a:spcPts val="0"/>
              </a:spcAft>
              <a:buClr>
                <a:schemeClr val="dk1"/>
              </a:buClr>
              <a:buSzPts val="933"/>
              <a:buFont typeface="Arial"/>
              <a:buChar char="•"/>
              <a:defRPr sz="933"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Title Slide" type="title">
  <p:cSld name="TITLE">
    <p:spTree>
      <p:nvGrpSpPr>
        <p:cNvPr id="1" name="Shape 45"/>
        <p:cNvGrpSpPr/>
        <p:nvPr/>
      </p:nvGrpSpPr>
      <p:grpSpPr>
        <a:xfrm>
          <a:off x="0" y="0"/>
          <a:ext cx="0" cy="0"/>
          <a:chOff x="0" y="0"/>
          <a:chExt cx="0" cy="0"/>
        </a:xfrm>
      </p:grpSpPr>
      <p:pic>
        <p:nvPicPr>
          <p:cNvPr id="46" name="Google Shape;46;p8"/>
          <p:cNvPicPr preferRelativeResize="0"/>
          <p:nvPr/>
        </p:nvPicPr>
        <p:blipFill rotWithShape="1">
          <a:blip r:embed="rId2" cstate="screen">
            <a:alphaModFix/>
            <a:extLst>
              <a:ext uri="{28A0092B-C50C-407E-A947-70E740481C1C}">
                <a14:useLocalDpi xmlns:a14="http://schemas.microsoft.com/office/drawing/2010/main"/>
              </a:ext>
            </a:extLst>
          </a:blip>
          <a:srcRect b="1143"/>
          <a:stretch/>
        </p:blipFill>
        <p:spPr>
          <a:xfrm>
            <a:off x="0" y="1"/>
            <a:ext cx="12192000" cy="6858000"/>
          </a:xfrm>
          <a:prstGeom prst="rect">
            <a:avLst/>
          </a:prstGeom>
          <a:noFill/>
          <a:ln>
            <a:noFill/>
          </a:ln>
        </p:spPr>
      </p:pic>
      <p:sp>
        <p:nvSpPr>
          <p:cNvPr id="47" name="Google Shape;47;p8"/>
          <p:cNvSpPr/>
          <p:nvPr/>
        </p:nvSpPr>
        <p:spPr>
          <a:xfrm>
            <a:off x="1727200" y="0"/>
            <a:ext cx="8737600" cy="6858001"/>
          </a:xfrm>
          <a:prstGeom prst="rect">
            <a:avLst/>
          </a:prstGeom>
          <a:solidFill>
            <a:schemeClr val="lt1">
              <a:alpha val="8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48" name="Google Shape;48;p8"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537200" y="169391"/>
            <a:ext cx="1117600" cy="1005424"/>
          </a:xfrm>
          <a:prstGeom prst="rect">
            <a:avLst/>
          </a:prstGeom>
          <a:noFill/>
          <a:ln>
            <a:noFill/>
          </a:ln>
        </p:spPr>
      </p:pic>
      <p:sp>
        <p:nvSpPr>
          <p:cNvPr id="49" name="Google Shape;49;p8"/>
          <p:cNvSpPr txBox="1">
            <a:spLocks noGrp="1"/>
          </p:cNvSpPr>
          <p:nvPr>
            <p:ph type="ctrTitle"/>
          </p:nvPr>
        </p:nvSpPr>
        <p:spPr>
          <a:xfrm>
            <a:off x="2197100" y="2657475"/>
            <a:ext cx="7797802" cy="782404"/>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50" name="Google Shape;50;p8"/>
          <p:cNvSpPr txBox="1">
            <a:spLocks noGrp="1"/>
          </p:cNvSpPr>
          <p:nvPr>
            <p:ph type="subTitle" idx="1"/>
          </p:nvPr>
        </p:nvSpPr>
        <p:spPr>
          <a:xfrm>
            <a:off x="3757385" y="3526534"/>
            <a:ext cx="4677230" cy="690562"/>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2"/>
              </a:buClr>
              <a:buSzPts val="2400"/>
              <a:buFont typeface="Arial"/>
              <a:buNone/>
              <a:defRPr sz="2400" b="0" i="0" u="none" strike="noStrike" cap="small" baseline="0">
                <a:solidFill>
                  <a:schemeClr val="dk2"/>
                </a:solidFill>
                <a:latin typeface="Malgun Gothic" panose="020B0503020000020004" pitchFamily="34" charset="-127"/>
                <a:ea typeface="Malgun Gothic" panose="020B0503020000020004" pitchFamily="34" charset="-127"/>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dirty="0"/>
          </a:p>
        </p:txBody>
      </p:sp>
    </p:spTree>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51"/>
        <p:cNvGrpSpPr/>
        <p:nvPr/>
      </p:nvGrpSpPr>
      <p:grpSpPr>
        <a:xfrm>
          <a:off x="0" y="0"/>
          <a:ext cx="0" cy="0"/>
          <a:chOff x="0" y="0"/>
          <a:chExt cx="0" cy="0"/>
        </a:xfrm>
      </p:grpSpPr>
      <p:pic>
        <p:nvPicPr>
          <p:cNvPr id="52" name="Google Shape;52;p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066"/>
            <a:ext cx="1752600" cy="6862066"/>
          </a:xfrm>
          <a:prstGeom prst="rect">
            <a:avLst/>
          </a:prstGeom>
          <a:noFill/>
          <a:ln>
            <a:noFill/>
          </a:ln>
        </p:spPr>
      </p:pic>
      <p:sp>
        <p:nvSpPr>
          <p:cNvPr id="53" name="Google Shape;53;p9"/>
          <p:cNvSpPr/>
          <p:nvPr/>
        </p:nvSpPr>
        <p:spPr>
          <a:xfrm>
            <a:off x="1727200" y="0"/>
            <a:ext cx="8737600" cy="6858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pic>
        <p:nvPicPr>
          <p:cNvPr id="54" name="Google Shape;54;p9"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55" name="Google Shape;55;p9"/>
          <p:cNvSpPr txBox="1">
            <a:spLocks noGrp="1"/>
          </p:cNvSpPr>
          <p:nvPr>
            <p:ph type="ctrTitle"/>
          </p:nvPr>
        </p:nvSpPr>
        <p:spPr>
          <a:xfrm>
            <a:off x="2197100" y="371475"/>
            <a:ext cx="7797802" cy="782404"/>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56" name="Google Shape;56;p9"/>
          <p:cNvSpPr txBox="1">
            <a:spLocks noGrp="1"/>
          </p:cNvSpPr>
          <p:nvPr>
            <p:ph type="subTitle" idx="1"/>
          </p:nvPr>
        </p:nvSpPr>
        <p:spPr>
          <a:xfrm>
            <a:off x="2197100" y="1240534"/>
            <a:ext cx="4677230" cy="6905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Malgun Gothic" panose="020B0503020000020004" pitchFamily="34" charset="-127"/>
                <a:ea typeface="Malgun Gothic" panose="020B0503020000020004" pitchFamily="34" charset="-127"/>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dirty="0"/>
          </a:p>
        </p:txBody>
      </p:sp>
    </p:spTree>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57"/>
        <p:cNvGrpSpPr/>
        <p:nvPr/>
      </p:nvGrpSpPr>
      <p:grpSpPr>
        <a:xfrm>
          <a:off x="0" y="0"/>
          <a:ext cx="0" cy="0"/>
          <a:chOff x="0" y="0"/>
          <a:chExt cx="0" cy="0"/>
        </a:xfrm>
      </p:grpSpPr>
      <p:pic>
        <p:nvPicPr>
          <p:cNvPr id="58" name="Google Shape;58;p1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59" name="Google Shape;59;p10"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60" name="Google Shape;60;p10"/>
          <p:cNvSpPr txBox="1">
            <a:spLocks noGrp="1"/>
          </p:cNvSpPr>
          <p:nvPr>
            <p:ph type="subTitle" idx="1"/>
          </p:nvPr>
        </p:nvSpPr>
        <p:spPr>
          <a:xfrm>
            <a:off x="266700" y="1331913"/>
            <a:ext cx="10236200" cy="6905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400"/>
              <a:buFont typeface="Arial"/>
              <a:buChar char="•"/>
              <a:defRPr sz="2400" b="0" i="0" u="none" strike="noStrike" cap="none">
                <a:solidFill>
                  <a:schemeClr val="dk2"/>
                </a:solidFill>
                <a:latin typeface="Malgun Gothic" panose="020B0503020000020004" pitchFamily="34" charset="-127"/>
                <a:ea typeface="Malgun Gothic" panose="020B0503020000020004" pitchFamily="34" charset="-127"/>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61" name="Google Shape;61;p10"/>
          <p:cNvSpPr txBox="1">
            <a:spLocks noGrp="1"/>
          </p:cNvSpPr>
          <p:nvPr>
            <p:ph type="body" idx="2"/>
          </p:nvPr>
        </p:nvSpPr>
        <p:spPr>
          <a:xfrm>
            <a:off x="266700" y="5980176"/>
            <a:ext cx="11087100" cy="782638"/>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2" name="Google Shape;62;p10"/>
          <p:cNvSpPr txBox="1">
            <a:spLocks noGrp="1"/>
          </p:cNvSpPr>
          <p:nvPr>
            <p:ph type="body" idx="3"/>
          </p:nvPr>
        </p:nvSpPr>
        <p:spPr>
          <a:xfrm>
            <a:off x="266700" y="533400"/>
            <a:ext cx="6159500" cy="79851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2"/>
              </a:buClr>
              <a:buSzPts val="3200"/>
              <a:buFont typeface="Arial"/>
              <a:buNone/>
              <a:defRPr sz="3200" b="1" i="0" u="none" strike="noStrike" cap="none">
                <a:solidFill>
                  <a:schemeClr val="dk2"/>
                </a:solidFill>
                <a:latin typeface="Malgun Gothic" panose="020B0503020000020004" pitchFamily="34" charset="-127"/>
                <a:ea typeface="Malgun Gothic" panose="020B0503020000020004" pitchFamily="34" charset="-127"/>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Tree>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0.tif"/><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9.tif"/><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8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91.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20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92.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20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93.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20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94.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1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95.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4.t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9.ti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67.tif"/><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1"/>
          <p:cNvSpPr txBox="1">
            <a:spLocks noGrp="1"/>
          </p:cNvSpPr>
          <p:nvPr>
            <p:ph type="ctrTitle"/>
          </p:nvPr>
        </p:nvSpPr>
        <p:spPr>
          <a:xfrm>
            <a:off x="1059503" y="3742954"/>
            <a:ext cx="10227154" cy="175432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2C62A9"/>
              </a:buClr>
              <a:buSzPts val="5400"/>
              <a:buFont typeface="Calibri"/>
              <a:buNone/>
            </a:pPr>
            <a:r>
              <a:rPr lang="en-US" sz="4400" b="0" cap="small" dirty="0">
                <a:solidFill>
                  <a:srgbClr val="2C62A9"/>
                </a:solidFill>
                <a:latin typeface="+mj-lt"/>
                <a:ea typeface="Malgun Gothic" panose="020B0503020000020004" pitchFamily="34" charset="-127"/>
                <a:cs typeface="Calibri"/>
                <a:sym typeface="Calibri"/>
              </a:rPr>
              <a:t>KDIGO 2025 Clinical Practice Guideline  for the Evaluation, Management and Treatment of </a:t>
            </a:r>
            <a:r>
              <a:rPr lang="en-US" sz="4400" b="0" dirty="0">
                <a:solidFill>
                  <a:srgbClr val="2C62A9"/>
                </a:solidFill>
                <a:latin typeface="+mj-lt"/>
                <a:cs typeface="Calibri"/>
                <a:sym typeface="Calibri"/>
              </a:rPr>
              <a:t>Autosomal Dominant Polycystic Kidney Disease</a:t>
            </a:r>
            <a:br>
              <a:rPr lang="en-US" sz="4800" b="0" cap="small" dirty="0">
                <a:solidFill>
                  <a:srgbClr val="2C62A9"/>
                </a:solidFill>
                <a:latin typeface="+mj-lt"/>
                <a:ea typeface="Malgun Gothic" panose="020B0503020000020004" pitchFamily="34" charset="-127"/>
                <a:cs typeface="Calibri"/>
                <a:sym typeface="Calibri"/>
              </a:rPr>
            </a:br>
            <a:r>
              <a:rPr lang="en-US" sz="4800" b="0" cap="small">
                <a:solidFill>
                  <a:srgbClr val="2C62A9"/>
                </a:solidFill>
                <a:latin typeface="+mj-lt"/>
                <a:ea typeface="Malgun Gothic" panose="020B0503020000020004" pitchFamily="34" charset="-127"/>
                <a:cs typeface="Calibri"/>
                <a:sym typeface="Calibri"/>
              </a:rPr>
              <a:t>Speaker's Guide</a:t>
            </a:r>
            <a:endParaRPr sz="3600" b="0" dirty="0">
              <a:latin typeface="+mj-lt"/>
              <a:ea typeface="Malgun Gothic" panose="020B0503020000020004" pitchFamily="34" charset="-127"/>
            </a:endParaRPr>
          </a:p>
        </p:txBody>
      </p:sp>
      <p:sp>
        <p:nvSpPr>
          <p:cNvPr id="68" name="Google Shape;68;p11"/>
          <p:cNvSpPr txBox="1">
            <a:spLocks noGrp="1"/>
          </p:cNvSpPr>
          <p:nvPr>
            <p:ph type="subTitle" idx="1"/>
          </p:nvPr>
        </p:nvSpPr>
        <p:spPr>
          <a:xfrm>
            <a:off x="1577492" y="5550429"/>
            <a:ext cx="9037015" cy="1127462"/>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37A962"/>
              </a:buClr>
              <a:buSzPts val="3200"/>
              <a:buNone/>
            </a:pPr>
            <a:r>
              <a:rPr lang="en-US" sz="2000" cap="small" dirty="0">
                <a:solidFill>
                  <a:schemeClr val="tx1"/>
                </a:solidFill>
                <a:latin typeface="+mj-lt"/>
                <a:ea typeface="Malgun Gothic" panose="020B0503020000020004" pitchFamily="34" charset="-127"/>
                <a:cs typeface="Calibri"/>
                <a:sym typeface="Calibri"/>
              </a:rPr>
              <a:t>KDIGO Guideline Co-Chairs:</a:t>
            </a:r>
            <a:endParaRPr sz="2000" cap="small" dirty="0">
              <a:solidFill>
                <a:schemeClr val="tx1"/>
              </a:solidFill>
              <a:latin typeface="+mj-lt"/>
              <a:ea typeface="Malgun Gothic" panose="020B0503020000020004" pitchFamily="34" charset="-127"/>
            </a:endParaRPr>
          </a:p>
          <a:p>
            <a:pPr marL="0" lvl="0" indent="0" algn="ctr" rtl="0">
              <a:lnSpc>
                <a:spcPct val="100000"/>
              </a:lnSpc>
              <a:spcBef>
                <a:spcPts val="0"/>
              </a:spcBef>
              <a:spcAft>
                <a:spcPts val="0"/>
              </a:spcAft>
              <a:buClr>
                <a:srgbClr val="37A962"/>
              </a:buClr>
              <a:buSzPts val="3200"/>
              <a:buNone/>
            </a:pPr>
            <a:r>
              <a:rPr lang="en-US" sz="2000" cap="small" dirty="0">
                <a:solidFill>
                  <a:schemeClr val="tx1"/>
                </a:solidFill>
                <a:latin typeface="+mj-lt"/>
                <a:ea typeface="Malgun Gothic" panose="020B0503020000020004" pitchFamily="34" charset="-127"/>
                <a:cs typeface="Calibri"/>
                <a:sym typeface="Calibri"/>
              </a:rPr>
              <a:t>Ol</a:t>
            </a:r>
            <a:r>
              <a:rPr lang="en-US" sz="2000" dirty="0">
                <a:solidFill>
                  <a:schemeClr val="tx1"/>
                </a:solidFill>
                <a:latin typeface="+mj-lt"/>
                <a:cs typeface="Calibri"/>
                <a:sym typeface="Calibri"/>
              </a:rPr>
              <a:t>i</a:t>
            </a:r>
            <a:r>
              <a:rPr lang="en-US" sz="2000" cap="small" dirty="0">
                <a:solidFill>
                  <a:schemeClr val="tx1"/>
                </a:solidFill>
                <a:latin typeface="+mj-lt"/>
                <a:ea typeface="Malgun Gothic" panose="020B0503020000020004" pitchFamily="34" charset="-127"/>
                <a:cs typeface="Calibri"/>
                <a:sym typeface="Calibri"/>
              </a:rPr>
              <a:t>vier Devuyst, MD, PhD</a:t>
            </a:r>
            <a:endParaRPr sz="2000" cap="small" dirty="0">
              <a:solidFill>
                <a:schemeClr val="tx1"/>
              </a:solidFill>
              <a:latin typeface="+mj-lt"/>
              <a:ea typeface="Malgun Gothic" panose="020B0503020000020004" pitchFamily="34" charset="-127"/>
            </a:endParaRPr>
          </a:p>
          <a:p>
            <a:pPr marL="0" lvl="0" indent="0" algn="ctr" rtl="0">
              <a:lnSpc>
                <a:spcPct val="100000"/>
              </a:lnSpc>
              <a:spcBef>
                <a:spcPts val="0"/>
              </a:spcBef>
              <a:spcAft>
                <a:spcPts val="0"/>
              </a:spcAft>
              <a:buClr>
                <a:srgbClr val="37A962"/>
              </a:buClr>
              <a:buSzPts val="3200"/>
              <a:buNone/>
            </a:pPr>
            <a:r>
              <a:rPr lang="en-US" sz="2000" cap="small" dirty="0">
                <a:solidFill>
                  <a:schemeClr val="tx1"/>
                </a:solidFill>
                <a:latin typeface="+mj-lt"/>
                <a:ea typeface="Malgun Gothic" panose="020B0503020000020004" pitchFamily="34" charset="-127"/>
                <a:cs typeface="Calibri"/>
                <a:sym typeface="Calibri"/>
              </a:rPr>
              <a:t>Vicente E. Torres, MD, PhD</a:t>
            </a:r>
            <a:endParaRPr sz="2000" cap="small" dirty="0">
              <a:solidFill>
                <a:schemeClr val="tx1"/>
              </a:solidFill>
              <a:latin typeface="+mj-lt"/>
              <a:ea typeface="Malgun Gothic" panose="020B0503020000020004" pitchFamily="34" charset="-127"/>
            </a:endParaRPr>
          </a:p>
        </p:txBody>
      </p:sp>
      <p:pic>
        <p:nvPicPr>
          <p:cNvPr id="69" name="Google Shape;69;p11"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88844" y="339051"/>
            <a:ext cx="1814311" cy="163220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04BF15E3-386A-EACB-C2DF-63D91EABB731}"/>
            </a:ext>
          </a:extLst>
        </p:cNvPr>
        <p:cNvGrpSpPr/>
        <p:nvPr/>
      </p:nvGrpSpPr>
      <p:grpSpPr>
        <a:xfrm>
          <a:off x="0" y="0"/>
          <a:ext cx="0" cy="0"/>
          <a:chOff x="0" y="0"/>
          <a:chExt cx="0" cy="0"/>
        </a:xfrm>
      </p:grpSpPr>
      <p:sp>
        <p:nvSpPr>
          <p:cNvPr id="170" name="Google Shape;170;p18">
            <a:extLst>
              <a:ext uri="{FF2B5EF4-FFF2-40B4-BE49-F238E27FC236}">
                <a16:creationId xmlns:a16="http://schemas.microsoft.com/office/drawing/2014/main" id="{FACF8AA5-E4E8-18E0-7E12-C66195BE331F}"/>
              </a:ext>
            </a:extLst>
          </p:cNvPr>
          <p:cNvSpPr txBox="1">
            <a:spLocks noGrp="1"/>
          </p:cNvSpPr>
          <p:nvPr>
            <p:ph type="ctrTitle"/>
          </p:nvPr>
        </p:nvSpPr>
        <p:spPr>
          <a:xfrm>
            <a:off x="304800" y="303081"/>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dirty="0">
                <a:solidFill>
                  <a:srgbClr val="2C62A9"/>
                </a:solidFill>
                <a:latin typeface="+mj-lt"/>
                <a:cs typeface="Calibri"/>
                <a:sym typeface="Calibri"/>
              </a:rPr>
              <a:t>Overview of Process</a:t>
            </a:r>
            <a:endParaRPr sz="4400" b="0" cap="small" dirty="0">
              <a:solidFill>
                <a:srgbClr val="2C62A9"/>
              </a:solidFill>
              <a:latin typeface="+mj-lt"/>
              <a:cs typeface="Calibri"/>
              <a:sym typeface="Calibri"/>
            </a:endParaRPr>
          </a:p>
        </p:txBody>
      </p:sp>
      <p:sp>
        <p:nvSpPr>
          <p:cNvPr id="171" name="Google Shape;171;p18">
            <a:extLst>
              <a:ext uri="{FF2B5EF4-FFF2-40B4-BE49-F238E27FC236}">
                <a16:creationId xmlns:a16="http://schemas.microsoft.com/office/drawing/2014/main" id="{59CD4109-F6EA-9A98-BD44-E5CF499035AE}"/>
              </a:ext>
            </a:extLst>
          </p:cNvPr>
          <p:cNvSpPr txBox="1">
            <a:spLocks noGrp="1"/>
          </p:cNvSpPr>
          <p:nvPr>
            <p:ph type="subTitle" idx="1"/>
          </p:nvPr>
        </p:nvSpPr>
        <p:spPr>
          <a:xfrm>
            <a:off x="304800" y="1004812"/>
            <a:ext cx="11466490" cy="541807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3200"/>
              <a:buFont typeface="Arial"/>
              <a:buNone/>
            </a:pPr>
            <a:r>
              <a:rPr lang="en-US" sz="2500" i="0" u="none" strike="noStrike" cap="none" dirty="0">
                <a:solidFill>
                  <a:schemeClr val="dk2"/>
                </a:solidFill>
                <a:latin typeface="+mn-lt"/>
                <a:sym typeface="Calibri"/>
              </a:rPr>
              <a:t>The processes undertaken for the development of the KDIGO 2025 Clinical Practice Guideline for the Evaluation, Management, and Treatment of Autosomal Dominant Polycystic Kidney Disease are as follows: </a:t>
            </a:r>
          </a:p>
          <a:p>
            <a:pPr marL="342900" indent="-342900">
              <a:lnSpc>
                <a:spcPct val="100000"/>
              </a:lnSpc>
              <a:spcBef>
                <a:spcPts val="0"/>
              </a:spcBef>
              <a:buSzPts val="3200"/>
            </a:pPr>
            <a:r>
              <a:rPr lang="en-US" sz="2500" i="0" u="none" strike="noStrike" cap="none" dirty="0">
                <a:solidFill>
                  <a:schemeClr val="dk2"/>
                </a:solidFill>
                <a:latin typeface="+mn-lt"/>
                <a:sym typeface="Calibri"/>
              </a:rPr>
              <a:t>appointing Work Group members and the ERT; </a:t>
            </a:r>
          </a:p>
          <a:p>
            <a:pPr marL="342900" indent="-342900">
              <a:lnSpc>
                <a:spcPct val="100000"/>
              </a:lnSpc>
              <a:spcBef>
                <a:spcPts val="0"/>
              </a:spcBef>
              <a:buSzPts val="3200"/>
            </a:pPr>
            <a:r>
              <a:rPr lang="en-US" sz="2500" i="0" u="none" strike="noStrike" cap="none" dirty="0">
                <a:solidFill>
                  <a:schemeClr val="dk2"/>
                </a:solidFill>
                <a:latin typeface="+mn-lt"/>
                <a:sym typeface="Calibri"/>
              </a:rPr>
              <a:t>finalizing guideline development methodology; </a:t>
            </a:r>
            <a:endParaRPr lang="en-US" sz="2500" dirty="0">
              <a:latin typeface="+mn-lt"/>
            </a:endParaRPr>
          </a:p>
          <a:p>
            <a:pPr marL="342900" indent="-342900">
              <a:lnSpc>
                <a:spcPct val="100000"/>
              </a:lnSpc>
              <a:spcBef>
                <a:spcPts val="0"/>
              </a:spcBef>
              <a:buSzPts val="3200"/>
            </a:pPr>
            <a:r>
              <a:rPr kumimoji="0" lang="en-US" sz="2500" b="0" i="0" u="none" strike="noStrike" kern="0" cap="none" spc="0" normalizeH="0" baseline="0" noProof="0" dirty="0">
                <a:ln>
                  <a:noFill/>
                </a:ln>
                <a:solidFill>
                  <a:srgbClr val="004990"/>
                </a:solidFill>
                <a:effectLst/>
                <a:uLnTx/>
                <a:uFillTx/>
                <a:latin typeface="Gill Sans MT" panose="020B0502020104020203"/>
                <a:ea typeface="Malgun Gothic" panose="020B0503020000020004" pitchFamily="34" charset="-127"/>
                <a:cs typeface="Calibri"/>
                <a:sym typeface="Calibri"/>
              </a:rPr>
              <a:t>defining the scope and the topics of interest for the guideline; developing and refining topics for systematic evidence review; </a:t>
            </a:r>
          </a:p>
          <a:p>
            <a:pPr marL="342900" indent="-342900">
              <a:lnSpc>
                <a:spcPct val="100000"/>
              </a:lnSpc>
              <a:spcBef>
                <a:spcPts val="0"/>
              </a:spcBef>
              <a:buSzPts val="3200"/>
            </a:pPr>
            <a:r>
              <a:rPr kumimoji="0" lang="en-US" sz="2500" b="0" i="0" u="none" strike="noStrike" kern="0" cap="none" spc="0" normalizeH="0" baseline="0" noProof="0" dirty="0">
                <a:ln>
                  <a:noFill/>
                </a:ln>
                <a:solidFill>
                  <a:srgbClr val="004990"/>
                </a:solidFill>
                <a:effectLst/>
                <a:uLnTx/>
                <a:uFillTx/>
                <a:latin typeface="Gill Sans MT" panose="020B0502020104020203"/>
                <a:ea typeface="Malgun Gothic" panose="020B0503020000020004" pitchFamily="34" charset="-127"/>
                <a:cs typeface="Calibri"/>
                <a:sym typeface="Calibri"/>
              </a:rPr>
              <a:t>formulating clinical questions—identifying population, intervention or predictors, comparator, outcomes of interest, and other study design eligibility criteria (PICOD); </a:t>
            </a:r>
          </a:p>
          <a:p>
            <a:pPr marL="342900" indent="-342900">
              <a:lnSpc>
                <a:spcPct val="100000"/>
              </a:lnSpc>
              <a:spcBef>
                <a:spcPts val="0"/>
              </a:spcBef>
              <a:buSzPts val="3200"/>
            </a:pPr>
            <a:r>
              <a:rPr kumimoji="0" lang="en-US" sz="2500" b="0" i="0" u="none" strike="noStrike" kern="0" cap="none" spc="0" normalizeH="0" baseline="0" noProof="0" dirty="0">
                <a:ln>
                  <a:noFill/>
                </a:ln>
                <a:solidFill>
                  <a:srgbClr val="004990"/>
                </a:solidFill>
                <a:effectLst/>
                <a:uLnTx/>
                <a:uFillTx/>
                <a:latin typeface="Gill Sans MT" panose="020B0502020104020203"/>
                <a:ea typeface="Malgun Gothic" panose="020B0503020000020004" pitchFamily="34" charset="-127"/>
                <a:cs typeface="Calibri"/>
                <a:sym typeface="Calibri"/>
              </a:rPr>
              <a:t>developing and implementing literature search strategies; screening abstracts and retrieving full-text articles on the basis of predefined eligibility criteria; creating data extraction forms; </a:t>
            </a:r>
          </a:p>
          <a:p>
            <a:pPr marL="342900" indent="-342900">
              <a:lnSpc>
                <a:spcPct val="100000"/>
              </a:lnSpc>
              <a:spcBef>
                <a:spcPts val="0"/>
              </a:spcBef>
              <a:buSzPts val="3200"/>
            </a:pPr>
            <a:r>
              <a:rPr kumimoji="0" lang="en-US" sz="2500" b="0" i="0" u="none" strike="noStrike" kern="0" cap="none" spc="0" normalizeH="0" baseline="0" noProof="0" dirty="0">
                <a:ln>
                  <a:noFill/>
                </a:ln>
                <a:solidFill>
                  <a:srgbClr val="004990"/>
                </a:solidFill>
                <a:effectLst/>
                <a:uLnTx/>
                <a:uFillTx/>
                <a:latin typeface="Gill Sans MT" panose="020B0502020104020203"/>
                <a:ea typeface="Malgun Gothic" panose="020B0503020000020004" pitchFamily="34" charset="-127"/>
                <a:cs typeface="Calibri"/>
                <a:sym typeface="Calibri"/>
              </a:rPr>
              <a:t>extracting data and performing critical appraisal of the literature; </a:t>
            </a:r>
          </a:p>
          <a:p>
            <a:pPr marL="342900" indent="-342900">
              <a:lnSpc>
                <a:spcPct val="100000"/>
              </a:lnSpc>
              <a:spcBef>
                <a:spcPts val="0"/>
              </a:spcBef>
              <a:buSzPts val="3200"/>
            </a:pPr>
            <a:r>
              <a:rPr kumimoji="0" lang="en-US" sz="2500" b="0" i="0" u="none" strike="noStrike" kern="0" cap="none" spc="0" normalizeH="0" baseline="0" noProof="0" dirty="0">
                <a:ln>
                  <a:noFill/>
                </a:ln>
                <a:solidFill>
                  <a:srgbClr val="004990"/>
                </a:solidFill>
                <a:effectLst/>
                <a:uLnTx/>
                <a:uFillTx/>
                <a:latin typeface="Gill Sans MT" panose="020B0502020104020203"/>
                <a:ea typeface="Malgun Gothic" panose="020B0503020000020004" pitchFamily="34" charset="-127"/>
                <a:cs typeface="Calibri"/>
                <a:sym typeface="Calibri"/>
              </a:rPr>
              <a:t>grading the methodology and outcomes in individual studies; </a:t>
            </a:r>
          </a:p>
          <a:p>
            <a:pPr marL="342900" indent="-342900">
              <a:lnSpc>
                <a:spcPct val="100000"/>
              </a:lnSpc>
              <a:spcBef>
                <a:spcPts val="0"/>
              </a:spcBef>
              <a:buSzPts val="3200"/>
            </a:pPr>
            <a:endParaRPr kumimoji="0" lang="en-US" sz="2500" b="0" i="0" u="none" strike="noStrike" kern="0" cap="none" spc="0" normalizeH="0" baseline="0" noProof="0" dirty="0">
              <a:ln>
                <a:noFill/>
              </a:ln>
              <a:solidFill>
                <a:srgbClr val="004990"/>
              </a:solidFill>
              <a:effectLst/>
              <a:uLnTx/>
              <a:uFillTx/>
              <a:latin typeface="Gill Sans MT" panose="020B0502020104020203"/>
              <a:ea typeface="Malgun Gothic" panose="020B0503020000020004" pitchFamily="34" charset="-127"/>
              <a:cs typeface="Calibri"/>
              <a:sym typeface="Calibri"/>
            </a:endParaRPr>
          </a:p>
          <a:p>
            <a:pPr marL="342900" indent="-342900">
              <a:lnSpc>
                <a:spcPct val="100000"/>
              </a:lnSpc>
              <a:spcBef>
                <a:spcPts val="0"/>
              </a:spcBef>
              <a:buSzPts val="3200"/>
            </a:pPr>
            <a:endParaRPr lang="en-US" sz="2500" i="0" u="none" strike="noStrike" cap="none" dirty="0">
              <a:solidFill>
                <a:schemeClr val="dk2"/>
              </a:solidFill>
              <a:latin typeface="+mn-lt"/>
              <a:sym typeface="Calibri"/>
            </a:endParaRPr>
          </a:p>
        </p:txBody>
      </p:sp>
    </p:spTree>
    <p:extLst>
      <p:ext uri="{BB962C8B-B14F-4D97-AF65-F5344CB8AC3E}">
        <p14:creationId xmlns:p14="http://schemas.microsoft.com/office/powerpoint/2010/main" val="4542192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E10A08E7-0143-D8C4-0F6A-0CC971CD307D}"/>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F008717D-3890-CEAD-5021-5DB5DD421480}"/>
              </a:ext>
            </a:extLst>
          </p:cNvPr>
          <p:cNvSpPr txBox="1">
            <a:spLocks noGrp="1"/>
          </p:cNvSpPr>
          <p:nvPr>
            <p:ph type="subTitle" idx="1"/>
          </p:nvPr>
        </p:nvSpPr>
        <p:spPr>
          <a:xfrm>
            <a:off x="198219" y="1398552"/>
            <a:ext cx="4113283"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3.2</a:t>
            </a:r>
            <a:r>
              <a:rPr lang="en-US" sz="2600" b="0" i="0" u="none" strike="noStrike" cap="none" dirty="0">
                <a:solidFill>
                  <a:schemeClr val="dk2"/>
                </a:solidFill>
                <a:latin typeface="+mn-lt"/>
                <a:ea typeface="Calibri"/>
                <a:cs typeface="Calibri"/>
                <a:sym typeface="Calibri"/>
              </a:rPr>
              <a:t> Kidney Transplantation</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3</a:t>
            </a:r>
            <a:r>
              <a:rPr lang="en-US" sz="2600" dirty="0">
                <a:latin typeface="+mn-lt"/>
                <a:ea typeface="Calibri"/>
              </a:rPr>
              <a:t>.2.1</a:t>
            </a:r>
            <a:r>
              <a:rPr lang="en-US" sz="2600" b="0" i="0" u="none" strike="noStrike" cap="none" dirty="0">
                <a:solidFill>
                  <a:schemeClr val="dk2"/>
                </a:solidFill>
                <a:latin typeface="+mn-lt"/>
                <a:ea typeface="Calibri"/>
                <a:cs typeface="Calibri"/>
                <a:sym typeface="Calibri"/>
              </a:rPr>
              <a:t>: </a:t>
            </a:r>
            <a:r>
              <a:rPr lang="en-US" sz="2000" dirty="0"/>
              <a:t>Kidney transplantation is the preferred treatment for kidney failure in people with ADPKD.</a:t>
            </a: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p:txBody>
      </p:sp>
      <p:sp>
        <p:nvSpPr>
          <p:cNvPr id="2" name="Google Shape;330;p37">
            <a:extLst>
              <a:ext uri="{FF2B5EF4-FFF2-40B4-BE49-F238E27FC236}">
                <a16:creationId xmlns:a16="http://schemas.microsoft.com/office/drawing/2014/main" id="{984DBEC3-31A0-46AD-24C3-7901212568F2}"/>
              </a:ext>
            </a:extLst>
          </p:cNvPr>
          <p:cNvSpPr txBox="1">
            <a:spLocks/>
          </p:cNvSpPr>
          <p:nvPr/>
        </p:nvSpPr>
        <p:spPr>
          <a:xfrm>
            <a:off x="198219" y="255177"/>
            <a:ext cx="12100105" cy="114337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CKD management and progression, kidney failure, and KRT</a:t>
            </a:r>
            <a:endParaRPr lang="en-US" dirty="0">
              <a:latin typeface="+mj-lt"/>
            </a:endParaRPr>
          </a:p>
        </p:txBody>
      </p:sp>
      <p:pic>
        <p:nvPicPr>
          <p:cNvPr id="5" name="Picture 4">
            <a:extLst>
              <a:ext uri="{FF2B5EF4-FFF2-40B4-BE49-F238E27FC236}">
                <a16:creationId xmlns:a16="http://schemas.microsoft.com/office/drawing/2014/main" id="{245C6DEF-AF0B-BC4A-5C67-39984211CE95}"/>
              </a:ext>
            </a:extLst>
          </p:cNvPr>
          <p:cNvPicPr>
            <a:picLocks noChangeAspect="1"/>
          </p:cNvPicPr>
          <p:nvPr/>
        </p:nvPicPr>
        <p:blipFill>
          <a:blip r:embed="rId3"/>
          <a:stretch>
            <a:fillRect/>
          </a:stretch>
        </p:blipFill>
        <p:spPr>
          <a:xfrm>
            <a:off x="4315874" y="944971"/>
            <a:ext cx="7677907" cy="4968058"/>
          </a:xfrm>
          <a:prstGeom prst="rect">
            <a:avLst/>
          </a:prstGeom>
        </p:spPr>
      </p:pic>
      <p:sp>
        <p:nvSpPr>
          <p:cNvPr id="6" name="TextBox 5">
            <a:extLst>
              <a:ext uri="{FF2B5EF4-FFF2-40B4-BE49-F238E27FC236}">
                <a16:creationId xmlns:a16="http://schemas.microsoft.com/office/drawing/2014/main" id="{502CB3FB-C6A6-98B4-8861-F05CD73A047B}"/>
              </a:ext>
            </a:extLst>
          </p:cNvPr>
          <p:cNvSpPr txBox="1"/>
          <p:nvPr/>
        </p:nvSpPr>
        <p:spPr>
          <a:xfrm>
            <a:off x="4222256" y="5837578"/>
            <a:ext cx="7547986" cy="738664"/>
          </a:xfrm>
          <a:prstGeom prst="rect">
            <a:avLst/>
          </a:prstGeom>
          <a:noFill/>
        </p:spPr>
        <p:txBody>
          <a:bodyPr wrap="square" rtlCol="0">
            <a:spAutoFit/>
          </a:bodyPr>
          <a:lstStyle/>
          <a:p>
            <a:r>
              <a:rPr lang="en-US" b="1" dirty="0">
                <a:solidFill>
                  <a:srgbClr val="2C62A9"/>
                </a:solidFill>
              </a:rPr>
              <a:t>Figure 19 | Post-transplant complications that are more common with autosomal dominant polycystic kidney disease (ADPKD)  than they are in people with other forms of chronic kidney disease (CKD)</a:t>
            </a:r>
          </a:p>
        </p:txBody>
      </p:sp>
    </p:spTree>
    <p:extLst>
      <p:ext uri="{BB962C8B-B14F-4D97-AF65-F5344CB8AC3E}">
        <p14:creationId xmlns:p14="http://schemas.microsoft.com/office/powerpoint/2010/main" val="30842635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858CF604-40C7-E736-AB6E-EE74647D6283}"/>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17E4CB6B-C48B-9F2E-3A5D-3B6118F81718}"/>
              </a:ext>
            </a:extLst>
          </p:cNvPr>
          <p:cNvSpPr txBox="1">
            <a:spLocks noGrp="1"/>
          </p:cNvSpPr>
          <p:nvPr>
            <p:ph type="subTitle" idx="1"/>
          </p:nvPr>
        </p:nvSpPr>
        <p:spPr>
          <a:xfrm>
            <a:off x="198219" y="1398552"/>
            <a:ext cx="11795562"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3.2</a:t>
            </a:r>
            <a:r>
              <a:rPr lang="en-US" sz="2600" b="0" i="0" u="none" strike="noStrike" cap="none" dirty="0">
                <a:solidFill>
                  <a:schemeClr val="dk2"/>
                </a:solidFill>
                <a:latin typeface="+mn-lt"/>
                <a:ea typeface="Calibri"/>
                <a:cs typeface="Calibri"/>
                <a:sym typeface="Calibri"/>
              </a:rPr>
              <a:t> Kidney Transplantation</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3</a:t>
            </a:r>
            <a:r>
              <a:rPr lang="en-US" sz="2600" dirty="0">
                <a:latin typeface="+mn-lt"/>
                <a:ea typeface="Calibri"/>
              </a:rPr>
              <a:t>.2.2</a:t>
            </a:r>
            <a:r>
              <a:rPr lang="en-US" sz="2600" b="0" i="0" u="none" strike="noStrike" cap="none" dirty="0">
                <a:solidFill>
                  <a:schemeClr val="dk2"/>
                </a:solidFill>
                <a:latin typeface="+mn-lt"/>
                <a:ea typeface="Calibri"/>
                <a:cs typeface="Calibri"/>
                <a:sym typeface="Calibri"/>
              </a:rPr>
              <a:t>: </a:t>
            </a:r>
            <a:r>
              <a:rPr lang="en-US" sz="2000" dirty="0"/>
              <a:t>A kidney transplant from a living donor provides lower risk of rejection and longer allograft survival.</a:t>
            </a:r>
          </a:p>
          <a:p>
            <a:pPr>
              <a:spcBef>
                <a:spcPts val="0"/>
              </a:spcBef>
              <a:buSzPts val="2600"/>
              <a:buNone/>
            </a:pPr>
            <a:endParaRPr lang="en-US" sz="2000" dirty="0">
              <a:latin typeface="+mn-lt"/>
              <a:ea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3</a:t>
            </a:r>
            <a:r>
              <a:rPr lang="en-US" sz="2600" dirty="0">
                <a:latin typeface="+mn-lt"/>
                <a:ea typeface="Calibri"/>
              </a:rPr>
              <a:t>.2.3</a:t>
            </a:r>
            <a:r>
              <a:rPr lang="en-US" sz="2600" b="0" i="0" u="none" strike="noStrike" cap="none" dirty="0">
                <a:solidFill>
                  <a:schemeClr val="dk2"/>
                </a:solidFill>
                <a:latin typeface="+mn-lt"/>
                <a:ea typeface="Calibri"/>
                <a:cs typeface="Calibri"/>
                <a:sym typeface="Calibri"/>
              </a:rPr>
              <a:t>: </a:t>
            </a:r>
            <a:r>
              <a:rPr lang="en-US" sz="2000" dirty="0"/>
              <a:t>Preemptive living donor kidney transplantation is the optimal therapy for people with ADPKD.</a:t>
            </a:r>
          </a:p>
          <a:p>
            <a:pPr>
              <a:spcBef>
                <a:spcPts val="0"/>
              </a:spcBef>
              <a:buSzPts val="2600"/>
              <a:buNone/>
            </a:pPr>
            <a:endParaRPr lang="en-US" sz="2000" dirty="0">
              <a:latin typeface="+mn-lt"/>
              <a:ea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3</a:t>
            </a:r>
            <a:r>
              <a:rPr lang="en-US" sz="2600" dirty="0">
                <a:latin typeface="+mn-lt"/>
                <a:ea typeface="Calibri"/>
              </a:rPr>
              <a:t>.2.4</a:t>
            </a:r>
            <a:r>
              <a:rPr lang="en-US" sz="2600" b="0" i="0" u="none" strike="noStrike" cap="none" dirty="0">
                <a:solidFill>
                  <a:schemeClr val="dk2"/>
                </a:solidFill>
                <a:latin typeface="+mn-lt"/>
                <a:ea typeface="Calibri"/>
                <a:cs typeface="Calibri"/>
                <a:sym typeface="Calibri"/>
              </a:rPr>
              <a:t>: </a:t>
            </a:r>
            <a:r>
              <a:rPr lang="en-US" sz="2000" dirty="0"/>
              <a:t>Transplantation between blood type or human leukocyte antigen (HLA)-incompatible donors may be facilitated by kidney exchange.</a:t>
            </a:r>
            <a:endParaRPr lang="en-US" sz="2000" dirty="0">
              <a:latin typeface="+mn-lt"/>
              <a:ea typeface="Calibri"/>
            </a:endParaRPr>
          </a:p>
          <a:p>
            <a:pPr>
              <a:spcBef>
                <a:spcPts val="0"/>
              </a:spcBef>
              <a:buSzPts val="2600"/>
              <a:buNone/>
            </a:pPr>
            <a:endParaRPr lang="en-US" sz="2000" dirty="0">
              <a:latin typeface="+mn-lt"/>
              <a:ea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3</a:t>
            </a:r>
            <a:r>
              <a:rPr lang="en-US" sz="2600" dirty="0">
                <a:latin typeface="+mn-lt"/>
                <a:ea typeface="Calibri"/>
              </a:rPr>
              <a:t>.2.5</a:t>
            </a:r>
            <a:r>
              <a:rPr lang="en-US" sz="2600" b="0" i="0" u="none" strike="noStrike" cap="none" dirty="0">
                <a:solidFill>
                  <a:schemeClr val="dk2"/>
                </a:solidFill>
                <a:latin typeface="+mn-lt"/>
                <a:ea typeface="Calibri"/>
                <a:cs typeface="Calibri"/>
                <a:sym typeface="Calibri"/>
              </a:rPr>
              <a:t>: </a:t>
            </a:r>
            <a:r>
              <a:rPr lang="en-US" sz="2000" dirty="0"/>
              <a:t>People with ADPKD should be treated with the same immunosuppressive protocols as other transplant recipients.</a:t>
            </a:r>
            <a:endParaRPr lang="en-US" sz="2000" dirty="0">
              <a:latin typeface="+mn-lt"/>
              <a:ea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p:txBody>
      </p:sp>
      <p:sp>
        <p:nvSpPr>
          <p:cNvPr id="2" name="Google Shape;330;p37">
            <a:extLst>
              <a:ext uri="{FF2B5EF4-FFF2-40B4-BE49-F238E27FC236}">
                <a16:creationId xmlns:a16="http://schemas.microsoft.com/office/drawing/2014/main" id="{9FE7A08A-3D58-1662-D9BC-7C3FC83B99C6}"/>
              </a:ext>
            </a:extLst>
          </p:cNvPr>
          <p:cNvSpPr txBox="1">
            <a:spLocks/>
          </p:cNvSpPr>
          <p:nvPr/>
        </p:nvSpPr>
        <p:spPr>
          <a:xfrm>
            <a:off x="198219" y="255177"/>
            <a:ext cx="12100105" cy="114337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CKD management and progression, kidney failure, and KRT</a:t>
            </a:r>
            <a:endParaRPr lang="en-US" dirty="0">
              <a:latin typeface="+mj-lt"/>
            </a:endParaRPr>
          </a:p>
        </p:txBody>
      </p:sp>
    </p:spTree>
    <p:extLst>
      <p:ext uri="{BB962C8B-B14F-4D97-AF65-F5344CB8AC3E}">
        <p14:creationId xmlns:p14="http://schemas.microsoft.com/office/powerpoint/2010/main" val="11970952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C8F22753-55E0-4D99-3923-54E6E34D1281}"/>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0215EB9A-3403-4E72-3976-E46B48EBE216}"/>
              </a:ext>
            </a:extLst>
          </p:cNvPr>
          <p:cNvSpPr txBox="1">
            <a:spLocks noGrp="1"/>
          </p:cNvSpPr>
          <p:nvPr>
            <p:ph type="subTitle" idx="1"/>
          </p:nvPr>
        </p:nvSpPr>
        <p:spPr>
          <a:xfrm>
            <a:off x="198219" y="1398552"/>
            <a:ext cx="11761160"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3.2</a:t>
            </a:r>
            <a:r>
              <a:rPr lang="en-US" sz="2600" b="0" i="0" u="none" strike="noStrike" cap="none" dirty="0">
                <a:solidFill>
                  <a:schemeClr val="dk2"/>
                </a:solidFill>
                <a:latin typeface="+mn-lt"/>
                <a:ea typeface="Calibri"/>
                <a:cs typeface="Calibri"/>
                <a:sym typeface="Calibri"/>
              </a:rPr>
              <a:t> Kidney Transplantation</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3</a:t>
            </a:r>
            <a:r>
              <a:rPr lang="en-US" sz="2600" dirty="0">
                <a:latin typeface="+mn-lt"/>
                <a:ea typeface="Calibri"/>
              </a:rPr>
              <a:t>.2.6</a:t>
            </a:r>
            <a:r>
              <a:rPr lang="en-US" sz="2600" b="0" i="0" u="none" strike="noStrike" cap="none" dirty="0">
                <a:solidFill>
                  <a:schemeClr val="dk2"/>
                </a:solidFill>
                <a:latin typeface="+mn-lt"/>
                <a:ea typeface="Calibri"/>
                <a:cs typeface="Calibri"/>
                <a:sym typeface="Calibri"/>
              </a:rPr>
              <a:t>: </a:t>
            </a:r>
            <a:r>
              <a:rPr lang="en-US" sz="2000" dirty="0"/>
              <a:t>Excluding the diagnosis of ADPKD in potential living-related kidney donors is an important consideration.</a:t>
            </a:r>
          </a:p>
          <a:p>
            <a:pPr>
              <a:spcBef>
                <a:spcPts val="0"/>
              </a:spcBef>
              <a:buSzPts val="2600"/>
              <a:buNone/>
            </a:pPr>
            <a:endParaRPr lang="en-US" sz="2000" dirty="0">
              <a:latin typeface="+mn-lt"/>
              <a:ea typeface="Calibri"/>
            </a:endParaRPr>
          </a:p>
          <a:p>
            <a:pPr>
              <a:spcBef>
                <a:spcPts val="0"/>
              </a:spcBef>
              <a:buSzPts val="2600"/>
              <a:buNone/>
            </a:pPr>
            <a:r>
              <a:rPr lang="en-US" sz="2600" dirty="0">
                <a:latin typeface="+mn-lt"/>
                <a:ea typeface="Calibri"/>
              </a:rPr>
              <a:t>Practice Point 3.2.7: </a:t>
            </a:r>
            <a:r>
              <a:rPr lang="en-US" sz="2000" dirty="0"/>
              <a:t>During the pretransplantation work-up for candidates with ADPKD, the total kidney and liver weight derived from total kidney and liver volumes should be calculated and subtracted from the patient’s total body weight for a more accurate assessment of weight and body mass index (BMI).</a:t>
            </a:r>
          </a:p>
          <a:p>
            <a:pPr>
              <a:spcBef>
                <a:spcPts val="0"/>
              </a:spcBef>
              <a:buSzPts val="2600"/>
              <a:buNone/>
            </a:pPr>
            <a:endParaRPr lang="en-US" sz="2000" dirty="0">
              <a:latin typeface="+mn-lt"/>
              <a:ea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p:txBody>
      </p:sp>
      <p:sp>
        <p:nvSpPr>
          <p:cNvPr id="4" name="Google Shape;330;p37">
            <a:extLst>
              <a:ext uri="{FF2B5EF4-FFF2-40B4-BE49-F238E27FC236}">
                <a16:creationId xmlns:a16="http://schemas.microsoft.com/office/drawing/2014/main" id="{9C6AD9FE-19BF-A18B-5E7D-8EFA1266051A}"/>
              </a:ext>
            </a:extLst>
          </p:cNvPr>
          <p:cNvSpPr txBox="1">
            <a:spLocks/>
          </p:cNvSpPr>
          <p:nvPr/>
        </p:nvSpPr>
        <p:spPr>
          <a:xfrm>
            <a:off x="198219" y="255177"/>
            <a:ext cx="12100105" cy="114337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CKD management and progression, kidney failure, and KRT</a:t>
            </a:r>
            <a:endParaRPr lang="en-US" dirty="0">
              <a:latin typeface="+mj-lt"/>
            </a:endParaRPr>
          </a:p>
        </p:txBody>
      </p:sp>
      <p:pic>
        <p:nvPicPr>
          <p:cNvPr id="6" name="Picture 5">
            <a:extLst>
              <a:ext uri="{FF2B5EF4-FFF2-40B4-BE49-F238E27FC236}">
                <a16:creationId xmlns:a16="http://schemas.microsoft.com/office/drawing/2014/main" id="{BD16D48B-1188-DCD3-15BF-60E337E2ADC0}"/>
              </a:ext>
            </a:extLst>
          </p:cNvPr>
          <p:cNvPicPr>
            <a:picLocks noChangeAspect="1"/>
          </p:cNvPicPr>
          <p:nvPr/>
        </p:nvPicPr>
        <p:blipFill>
          <a:blip r:embed="rId3"/>
          <a:stretch>
            <a:fillRect/>
          </a:stretch>
        </p:blipFill>
        <p:spPr>
          <a:xfrm>
            <a:off x="1762369" y="3872342"/>
            <a:ext cx="8667262" cy="2390235"/>
          </a:xfrm>
          <a:prstGeom prst="rect">
            <a:avLst/>
          </a:prstGeom>
        </p:spPr>
      </p:pic>
      <p:sp>
        <p:nvSpPr>
          <p:cNvPr id="7" name="TextBox 6">
            <a:extLst>
              <a:ext uri="{FF2B5EF4-FFF2-40B4-BE49-F238E27FC236}">
                <a16:creationId xmlns:a16="http://schemas.microsoft.com/office/drawing/2014/main" id="{9CA6087B-9829-2733-C0D1-841485ADFBF4}"/>
              </a:ext>
            </a:extLst>
          </p:cNvPr>
          <p:cNvSpPr txBox="1"/>
          <p:nvPr/>
        </p:nvSpPr>
        <p:spPr>
          <a:xfrm>
            <a:off x="1762369" y="6262577"/>
            <a:ext cx="8774496" cy="523220"/>
          </a:xfrm>
          <a:prstGeom prst="rect">
            <a:avLst/>
          </a:prstGeom>
          <a:noFill/>
        </p:spPr>
        <p:txBody>
          <a:bodyPr wrap="square" rtlCol="0">
            <a:spAutoFit/>
          </a:bodyPr>
          <a:lstStyle/>
          <a:p>
            <a:r>
              <a:rPr lang="en-US" b="1" dirty="0">
                <a:solidFill>
                  <a:srgbClr val="2C62A9"/>
                </a:solidFill>
              </a:rPr>
              <a:t>Figure 20 | Calculations for adjusted body mass index (BMI) in people with autosomal dominant polycystic kidney disease (ADPKD)</a:t>
            </a:r>
          </a:p>
        </p:txBody>
      </p:sp>
    </p:spTree>
    <p:extLst>
      <p:ext uri="{BB962C8B-B14F-4D97-AF65-F5344CB8AC3E}">
        <p14:creationId xmlns:p14="http://schemas.microsoft.com/office/powerpoint/2010/main" val="316160284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02BEB15B-4726-BAC4-F75F-7C4397D2A317}"/>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B4CE977E-D0F9-8543-5853-95C5DC5684AC}"/>
              </a:ext>
            </a:extLst>
          </p:cNvPr>
          <p:cNvSpPr txBox="1">
            <a:spLocks noGrp="1"/>
          </p:cNvSpPr>
          <p:nvPr>
            <p:ph type="subTitle" idx="1"/>
          </p:nvPr>
        </p:nvSpPr>
        <p:spPr>
          <a:xfrm>
            <a:off x="233748" y="1398552"/>
            <a:ext cx="5640740"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3.2</a:t>
            </a:r>
            <a:r>
              <a:rPr lang="en-US" sz="2600" b="0" i="0" u="none" strike="noStrike" cap="none" dirty="0">
                <a:solidFill>
                  <a:schemeClr val="dk2"/>
                </a:solidFill>
                <a:latin typeface="+mn-lt"/>
                <a:ea typeface="Calibri"/>
                <a:cs typeface="Calibri"/>
                <a:sym typeface="Calibri"/>
              </a:rPr>
              <a:t> Kidney Transplantation</a:t>
            </a:r>
          </a:p>
          <a:p>
            <a:pPr>
              <a:spcBef>
                <a:spcPts val="0"/>
              </a:spcBef>
              <a:buSzPts val="2600"/>
              <a:buNone/>
            </a:pPr>
            <a:r>
              <a:rPr lang="en-US" sz="2600" b="1" dirty="0">
                <a:latin typeface="+mn-lt"/>
              </a:rPr>
              <a:t>Recommendation 3.2.1: We suggest that native nephrectomy in people with ADPKD receiving a kidney transplant should be performed only for specific indications when the benefit outweighs the risk (2C).</a:t>
            </a:r>
          </a:p>
          <a:p>
            <a:pPr>
              <a:spcBef>
                <a:spcPts val="0"/>
              </a:spcBef>
              <a:buSzPts val="2600"/>
              <a:buNone/>
            </a:pPr>
            <a:endParaRPr lang="en-US" sz="2600" b="1" i="0" u="none" strike="noStrike" cap="none" dirty="0">
              <a:solidFill>
                <a:schemeClr val="dk2"/>
              </a:solidFill>
              <a:latin typeface="+mn-lt"/>
              <a:ea typeface="Calibri"/>
              <a:cs typeface="Calibri"/>
              <a:sym typeface="Calibri"/>
            </a:endParaRPr>
          </a:p>
          <a:p>
            <a:pPr>
              <a:spcBef>
                <a:spcPts val="0"/>
              </a:spcBef>
              <a:buSzPts val="2600"/>
              <a:buNone/>
            </a:pPr>
            <a:r>
              <a:rPr lang="en-US" sz="2600" dirty="0">
                <a:latin typeface="+mn-lt"/>
                <a:ea typeface="Calibri"/>
              </a:rPr>
              <a:t>Practice Point 3.2.8: </a:t>
            </a:r>
            <a:r>
              <a:rPr lang="en-US" sz="2000" dirty="0"/>
              <a:t>Shared decision-making with patients pretransplant and multidisciplinary case conferencing should contribute to the decision regarding performing and timing of nephrectomy</a:t>
            </a:r>
          </a:p>
          <a:p>
            <a:pPr>
              <a:spcBef>
                <a:spcPts val="0"/>
              </a:spcBef>
              <a:buSzPts val="2600"/>
              <a:buNone/>
            </a:pPr>
            <a:endParaRPr lang="en-US" sz="2000" dirty="0">
              <a:latin typeface="+mn-lt"/>
              <a:ea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p:txBody>
      </p:sp>
      <p:pic>
        <p:nvPicPr>
          <p:cNvPr id="3" name="Picture 2">
            <a:extLst>
              <a:ext uri="{FF2B5EF4-FFF2-40B4-BE49-F238E27FC236}">
                <a16:creationId xmlns:a16="http://schemas.microsoft.com/office/drawing/2014/main" id="{A6BD981D-2581-2B32-88E0-14B823BC769B}"/>
              </a:ext>
            </a:extLst>
          </p:cNvPr>
          <p:cNvPicPr>
            <a:picLocks noChangeAspect="1"/>
          </p:cNvPicPr>
          <p:nvPr/>
        </p:nvPicPr>
        <p:blipFill>
          <a:blip r:embed="rId3"/>
          <a:stretch>
            <a:fillRect/>
          </a:stretch>
        </p:blipFill>
        <p:spPr>
          <a:xfrm>
            <a:off x="5918543" y="1725337"/>
            <a:ext cx="6071062" cy="4251974"/>
          </a:xfrm>
          <a:prstGeom prst="rect">
            <a:avLst/>
          </a:prstGeom>
        </p:spPr>
      </p:pic>
      <p:sp>
        <p:nvSpPr>
          <p:cNvPr id="4" name="TextBox 3">
            <a:extLst>
              <a:ext uri="{FF2B5EF4-FFF2-40B4-BE49-F238E27FC236}">
                <a16:creationId xmlns:a16="http://schemas.microsoft.com/office/drawing/2014/main" id="{389E3344-32AE-A6DF-CDC8-F48FB5F409A4}"/>
              </a:ext>
            </a:extLst>
          </p:cNvPr>
          <p:cNvSpPr txBox="1"/>
          <p:nvPr/>
        </p:nvSpPr>
        <p:spPr>
          <a:xfrm>
            <a:off x="5874488" y="5977311"/>
            <a:ext cx="5787162" cy="738664"/>
          </a:xfrm>
          <a:prstGeom prst="rect">
            <a:avLst/>
          </a:prstGeom>
          <a:noFill/>
        </p:spPr>
        <p:txBody>
          <a:bodyPr wrap="none" rtlCol="0">
            <a:spAutoFit/>
          </a:bodyPr>
          <a:lstStyle/>
          <a:p>
            <a:r>
              <a:rPr lang="en-US" b="1" dirty="0">
                <a:solidFill>
                  <a:srgbClr val="2C62A9"/>
                </a:solidFill>
              </a:rPr>
              <a:t>Figure 21 | Potential indications for native nephrectomy in people </a:t>
            </a:r>
          </a:p>
          <a:p>
            <a:r>
              <a:rPr lang="en-US" b="1" dirty="0">
                <a:solidFill>
                  <a:srgbClr val="2C62A9"/>
                </a:solidFill>
              </a:rPr>
              <a:t>with autosomal dominant polycystic kidney disease receiving a </a:t>
            </a:r>
          </a:p>
          <a:p>
            <a:r>
              <a:rPr lang="en-US" b="1" dirty="0">
                <a:solidFill>
                  <a:srgbClr val="2C62A9"/>
                </a:solidFill>
              </a:rPr>
              <a:t>kidney transplant</a:t>
            </a:r>
          </a:p>
        </p:txBody>
      </p:sp>
      <p:sp>
        <p:nvSpPr>
          <p:cNvPr id="7" name="Google Shape;330;p37">
            <a:extLst>
              <a:ext uri="{FF2B5EF4-FFF2-40B4-BE49-F238E27FC236}">
                <a16:creationId xmlns:a16="http://schemas.microsoft.com/office/drawing/2014/main" id="{54C76100-FB4C-DEF6-2D9A-7AEA7E74CA0E}"/>
              </a:ext>
            </a:extLst>
          </p:cNvPr>
          <p:cNvSpPr txBox="1">
            <a:spLocks/>
          </p:cNvSpPr>
          <p:nvPr/>
        </p:nvSpPr>
        <p:spPr>
          <a:xfrm>
            <a:off x="198219" y="255177"/>
            <a:ext cx="12100105" cy="114337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CKD management and progression, kidney failure, and KRT</a:t>
            </a:r>
            <a:endParaRPr lang="en-US" dirty="0">
              <a:latin typeface="+mj-lt"/>
            </a:endParaRPr>
          </a:p>
        </p:txBody>
      </p:sp>
    </p:spTree>
    <p:extLst>
      <p:ext uri="{BB962C8B-B14F-4D97-AF65-F5344CB8AC3E}">
        <p14:creationId xmlns:p14="http://schemas.microsoft.com/office/powerpoint/2010/main" val="244629169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AE5BA8-9BD5-974B-47FC-9E06FAFC8BCC}"/>
              </a:ext>
            </a:extLst>
          </p:cNvPr>
          <p:cNvPicPr>
            <a:picLocks noChangeAspect="1"/>
          </p:cNvPicPr>
          <p:nvPr/>
        </p:nvPicPr>
        <p:blipFill>
          <a:blip r:embed="rId3"/>
          <a:stretch>
            <a:fillRect/>
          </a:stretch>
        </p:blipFill>
        <p:spPr>
          <a:xfrm>
            <a:off x="142644" y="1443974"/>
            <a:ext cx="11906712" cy="4512505"/>
          </a:xfrm>
          <a:prstGeom prst="rect">
            <a:avLst/>
          </a:prstGeom>
        </p:spPr>
      </p:pic>
      <p:sp>
        <p:nvSpPr>
          <p:cNvPr id="6" name="TextBox 5">
            <a:extLst>
              <a:ext uri="{FF2B5EF4-FFF2-40B4-BE49-F238E27FC236}">
                <a16:creationId xmlns:a16="http://schemas.microsoft.com/office/drawing/2014/main" id="{DD70ADE4-544C-5807-2947-CBAFA74A9B9B}"/>
              </a:ext>
            </a:extLst>
          </p:cNvPr>
          <p:cNvSpPr txBox="1"/>
          <p:nvPr/>
        </p:nvSpPr>
        <p:spPr>
          <a:xfrm>
            <a:off x="142644" y="5892683"/>
            <a:ext cx="9344225" cy="307777"/>
          </a:xfrm>
          <a:prstGeom prst="rect">
            <a:avLst/>
          </a:prstGeom>
          <a:noFill/>
        </p:spPr>
        <p:txBody>
          <a:bodyPr wrap="none" rtlCol="0">
            <a:spAutoFit/>
          </a:bodyPr>
          <a:lstStyle/>
          <a:p>
            <a:r>
              <a:rPr lang="en-US" b="1" dirty="0">
                <a:solidFill>
                  <a:srgbClr val="2C62A9"/>
                </a:solidFill>
              </a:rPr>
              <a:t>Figure 22 | Potential complications of native nephrectomy in autosomal dominant polycystic kidney disease</a:t>
            </a:r>
          </a:p>
        </p:txBody>
      </p:sp>
      <p:sp>
        <p:nvSpPr>
          <p:cNvPr id="2" name="Google Shape;330;p37">
            <a:extLst>
              <a:ext uri="{FF2B5EF4-FFF2-40B4-BE49-F238E27FC236}">
                <a16:creationId xmlns:a16="http://schemas.microsoft.com/office/drawing/2014/main" id="{19B334FF-6879-BBE3-8886-618864F2A1CF}"/>
              </a:ext>
            </a:extLst>
          </p:cNvPr>
          <p:cNvSpPr txBox="1">
            <a:spLocks/>
          </p:cNvSpPr>
          <p:nvPr/>
        </p:nvSpPr>
        <p:spPr>
          <a:xfrm>
            <a:off x="198219" y="255177"/>
            <a:ext cx="12100105" cy="114337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CKD management and progression, kidney failure, and KRT</a:t>
            </a:r>
            <a:endParaRPr lang="en-US" dirty="0">
              <a:latin typeface="+mj-lt"/>
            </a:endParaRPr>
          </a:p>
        </p:txBody>
      </p:sp>
    </p:spTree>
    <p:extLst>
      <p:ext uri="{BB962C8B-B14F-4D97-AF65-F5344CB8AC3E}">
        <p14:creationId xmlns:p14="http://schemas.microsoft.com/office/powerpoint/2010/main" val="34499695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F250F12C-DD74-C6CB-87F4-C357FECC0D41}"/>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6A0C7B45-2372-4009-F65F-F5CD676DA228}"/>
              </a:ext>
            </a:extLst>
          </p:cNvPr>
          <p:cNvSpPr txBox="1">
            <a:spLocks noGrp="1"/>
          </p:cNvSpPr>
          <p:nvPr>
            <p:ph type="subTitle" idx="1"/>
          </p:nvPr>
        </p:nvSpPr>
        <p:spPr>
          <a:xfrm>
            <a:off x="333375" y="1504882"/>
            <a:ext cx="11761160"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3.2 Kidney Transplantation</a:t>
            </a:r>
          </a:p>
          <a:p>
            <a:pPr>
              <a:spcBef>
                <a:spcPts val="0"/>
              </a:spcBef>
              <a:buSzPts val="2600"/>
              <a:buNone/>
            </a:pPr>
            <a:r>
              <a:rPr lang="en-US" sz="2600" b="1" dirty="0">
                <a:latin typeface="+mn-lt"/>
              </a:rPr>
              <a:t>Recommendation 3.2.2: We suggest unilateral rather than bilateral native nephrectomy in people with ADPKD, when appropriate, based on clinical judgment and availability of local expertise (2D).</a:t>
            </a:r>
          </a:p>
          <a:p>
            <a:pPr>
              <a:spcBef>
                <a:spcPts val="0"/>
              </a:spcBef>
              <a:buSzPts val="2600"/>
              <a:buNone/>
            </a:pPr>
            <a:endParaRPr lang="en-US" sz="2600" dirty="0">
              <a:latin typeface="+mn-lt"/>
              <a:ea typeface="Calibri"/>
            </a:endParaRPr>
          </a:p>
          <a:p>
            <a:pPr>
              <a:spcBef>
                <a:spcPts val="0"/>
              </a:spcBef>
              <a:buSzPts val="2600"/>
              <a:buNone/>
            </a:pPr>
            <a:r>
              <a:rPr lang="en-US" sz="2600" b="1" dirty="0">
                <a:latin typeface="+mn-lt"/>
              </a:rPr>
              <a:t>Recommendation 3.2.3: We suggest that kidney transplant candidates with ADPKD who require native nephrectomy undergo the procedure at the time of or after, but not before, transplantation, whenever possible (2C).</a:t>
            </a:r>
            <a:endParaRPr lang="en-US" sz="2000" dirty="0">
              <a:latin typeface="+mn-lt"/>
              <a:ea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3</a:t>
            </a:r>
            <a:r>
              <a:rPr lang="en-US" sz="2600" dirty="0">
                <a:latin typeface="+mn-lt"/>
                <a:ea typeface="Calibri"/>
              </a:rPr>
              <a:t>.2.9</a:t>
            </a:r>
            <a:r>
              <a:rPr lang="en-US" sz="2600" b="0" i="0" u="none" strike="noStrike" cap="none" dirty="0">
                <a:solidFill>
                  <a:schemeClr val="dk2"/>
                </a:solidFill>
                <a:latin typeface="+mn-lt"/>
                <a:ea typeface="Calibri"/>
                <a:cs typeface="Calibri"/>
                <a:sym typeface="Calibri"/>
              </a:rPr>
              <a:t>: </a:t>
            </a:r>
            <a:r>
              <a:rPr lang="en-US" sz="2000" dirty="0"/>
              <a:t>Shared decision-making regarding native nephrectomy should involve a multidisciplinary team to discuss timing, surgeon and center expertise, patient preferences, and whether the transplant will be from a living versus a deceased donor.</a:t>
            </a:r>
            <a:endParaRPr lang="en-US" sz="2000" b="0" i="0" u="none" strike="noStrike" cap="none" dirty="0">
              <a:solidFill>
                <a:schemeClr val="dk2"/>
              </a:solidFill>
              <a:latin typeface="+mn-lt"/>
              <a:ea typeface="Calibri"/>
              <a:cs typeface="Calibri"/>
              <a:sym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p:txBody>
      </p:sp>
      <p:sp>
        <p:nvSpPr>
          <p:cNvPr id="6" name="Google Shape;330;p37">
            <a:extLst>
              <a:ext uri="{FF2B5EF4-FFF2-40B4-BE49-F238E27FC236}">
                <a16:creationId xmlns:a16="http://schemas.microsoft.com/office/drawing/2014/main" id="{263AFF29-F04A-916E-ED92-DB04394C4766}"/>
              </a:ext>
            </a:extLst>
          </p:cNvPr>
          <p:cNvSpPr txBox="1">
            <a:spLocks/>
          </p:cNvSpPr>
          <p:nvPr/>
        </p:nvSpPr>
        <p:spPr>
          <a:xfrm>
            <a:off x="198219" y="255177"/>
            <a:ext cx="12100105" cy="114337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CKD management and progression, kidney failure, and KRT</a:t>
            </a:r>
            <a:endParaRPr lang="en-US" dirty="0">
              <a:latin typeface="+mj-lt"/>
            </a:endParaRPr>
          </a:p>
        </p:txBody>
      </p:sp>
    </p:spTree>
    <p:extLst>
      <p:ext uri="{BB962C8B-B14F-4D97-AF65-F5344CB8AC3E}">
        <p14:creationId xmlns:p14="http://schemas.microsoft.com/office/powerpoint/2010/main" val="2106438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7BEC1B74-21FF-D716-D8AD-FD5956C62204}"/>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B9755ED0-FD17-DED7-6951-944DE0BCFC56}"/>
              </a:ext>
            </a:extLst>
          </p:cNvPr>
          <p:cNvSpPr txBox="1">
            <a:spLocks noGrp="1"/>
          </p:cNvSpPr>
          <p:nvPr>
            <p:ph type="subTitle" idx="1"/>
          </p:nvPr>
        </p:nvSpPr>
        <p:spPr>
          <a:xfrm>
            <a:off x="198219" y="1398552"/>
            <a:ext cx="11880367"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3.2 Kidney Transplantation</a:t>
            </a:r>
          </a:p>
          <a:p>
            <a:pPr>
              <a:spcBef>
                <a:spcPts val="0"/>
              </a:spcBef>
              <a:buSzPts val="2600"/>
              <a:buNone/>
            </a:pPr>
            <a:r>
              <a:rPr lang="en-US" sz="2600" b="1" dirty="0">
                <a:latin typeface="+mn-lt"/>
              </a:rPr>
              <a:t>Recommendation 3.2.4: When feasible, we suggest the use of hand-assisted laparoscopic nephrectomy rather than open nephrectomy in people with ADPKD (2D).</a:t>
            </a: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3</a:t>
            </a:r>
            <a:r>
              <a:rPr lang="en-US" sz="2600" dirty="0">
                <a:latin typeface="+mn-lt"/>
                <a:ea typeface="Calibri"/>
              </a:rPr>
              <a:t>.2.10</a:t>
            </a:r>
            <a:r>
              <a:rPr lang="en-US" sz="2600" b="0" i="0" u="none" strike="noStrike" cap="none" dirty="0">
                <a:solidFill>
                  <a:schemeClr val="dk2"/>
                </a:solidFill>
                <a:latin typeface="+mn-lt"/>
                <a:ea typeface="Calibri"/>
                <a:cs typeface="Calibri"/>
                <a:sym typeface="Calibri"/>
              </a:rPr>
              <a:t>: </a:t>
            </a:r>
            <a:r>
              <a:rPr lang="en-US" sz="2000" dirty="0"/>
              <a:t>Evaluation for renal cell carcinoma prior to transplant in people with ADPKD should be individualized and imaging of the kidneys (e.g., abdominal MRI) within 1 year prior to anticipated timing of transplantation should be considered.</a:t>
            </a:r>
            <a:endParaRPr lang="en-US" sz="2000" b="0" i="0" u="none" strike="noStrike" cap="none" dirty="0">
              <a:solidFill>
                <a:schemeClr val="dk2"/>
              </a:solidFill>
              <a:latin typeface="+mn-lt"/>
              <a:ea typeface="Calibri"/>
              <a:cs typeface="Calibri"/>
              <a:sym typeface="Calibri"/>
            </a:endParaRPr>
          </a:p>
        </p:txBody>
      </p:sp>
      <p:sp>
        <p:nvSpPr>
          <p:cNvPr id="3" name="Google Shape;330;p37">
            <a:extLst>
              <a:ext uri="{FF2B5EF4-FFF2-40B4-BE49-F238E27FC236}">
                <a16:creationId xmlns:a16="http://schemas.microsoft.com/office/drawing/2014/main" id="{9FADF0E4-69CC-FACE-748A-BC95B702B425}"/>
              </a:ext>
            </a:extLst>
          </p:cNvPr>
          <p:cNvSpPr txBox="1">
            <a:spLocks/>
          </p:cNvSpPr>
          <p:nvPr/>
        </p:nvSpPr>
        <p:spPr>
          <a:xfrm>
            <a:off x="198219" y="255177"/>
            <a:ext cx="12100105" cy="114337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CKD management and progression, kidney failure, and KRT</a:t>
            </a:r>
            <a:endParaRPr lang="en-US" dirty="0">
              <a:latin typeface="+mj-lt"/>
            </a:endParaRPr>
          </a:p>
        </p:txBody>
      </p:sp>
    </p:spTree>
    <p:extLst>
      <p:ext uri="{BB962C8B-B14F-4D97-AF65-F5344CB8AC3E}">
        <p14:creationId xmlns:p14="http://schemas.microsoft.com/office/powerpoint/2010/main" val="9694190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63E2A850-DEEC-EEA2-44F9-973EE25397C7}"/>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0436663E-93FB-4924-0FFF-F4AECCB156EF}"/>
              </a:ext>
            </a:extLst>
          </p:cNvPr>
          <p:cNvSpPr txBox="1">
            <a:spLocks noGrp="1"/>
          </p:cNvSpPr>
          <p:nvPr>
            <p:ph type="subTitle" idx="1"/>
          </p:nvPr>
        </p:nvSpPr>
        <p:spPr>
          <a:xfrm>
            <a:off x="198219" y="1398552"/>
            <a:ext cx="11853786"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3.3 Kidney </a:t>
            </a:r>
            <a:r>
              <a:rPr lang="en-US" sz="2600" dirty="0">
                <a:latin typeface="+mn-lt"/>
                <a:ea typeface="Calibri"/>
              </a:rPr>
              <a:t>Replacement Therapy</a:t>
            </a:r>
            <a:endParaRPr lang="en-US" sz="2600" b="0"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3</a:t>
            </a:r>
            <a:r>
              <a:rPr lang="en-US" sz="2600" dirty="0">
                <a:latin typeface="+mn-lt"/>
                <a:ea typeface="Calibri"/>
              </a:rPr>
              <a:t>.3.1</a:t>
            </a:r>
            <a:r>
              <a:rPr lang="en-US" sz="2600" b="0" i="0" u="none" strike="noStrike" cap="none" dirty="0">
                <a:solidFill>
                  <a:schemeClr val="dk2"/>
                </a:solidFill>
                <a:latin typeface="+mn-lt"/>
                <a:ea typeface="Calibri"/>
                <a:cs typeface="Calibri"/>
                <a:sym typeface="Calibri"/>
              </a:rPr>
              <a:t>: </a:t>
            </a:r>
            <a:r>
              <a:rPr lang="en-US" sz="2000" dirty="0"/>
              <a:t>Choice of dialysis modality should be determined based on shared decision-making between physician and patient.</a:t>
            </a: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r>
              <a:rPr lang="en-US" sz="2600" b="1" dirty="0">
                <a:latin typeface="+mn-lt"/>
              </a:rPr>
              <a:t>Recommendation 3.3.1: We suggest that in people with ADPKD, selection of dialysis modality (hemodialysis [HD] or peritoneal dialysis [PD]) for treatment of kidney failure should be determined by patient-related factors, patient choice, and availability of facilities (2C).</a:t>
            </a:r>
          </a:p>
          <a:p>
            <a:pPr>
              <a:spcBef>
                <a:spcPts val="0"/>
              </a:spcBef>
              <a:buSzPts val="2600"/>
              <a:buNone/>
            </a:pPr>
            <a:endParaRPr lang="en-US" sz="2600" b="1"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3</a:t>
            </a:r>
            <a:r>
              <a:rPr lang="en-US" sz="2600" dirty="0">
                <a:latin typeface="+mn-lt"/>
                <a:ea typeface="Calibri"/>
              </a:rPr>
              <a:t>.3.2</a:t>
            </a:r>
            <a:r>
              <a:rPr lang="en-US" sz="2600" b="0" i="0" u="none" strike="noStrike" cap="none" dirty="0">
                <a:solidFill>
                  <a:schemeClr val="dk2"/>
                </a:solidFill>
                <a:latin typeface="+mn-lt"/>
                <a:ea typeface="Calibri"/>
                <a:cs typeface="Calibri"/>
                <a:sym typeface="Calibri"/>
              </a:rPr>
              <a:t>: </a:t>
            </a:r>
            <a:r>
              <a:rPr lang="en-US" sz="2000" dirty="0"/>
              <a:t>Peritoneal dialysis should be considered as a viable kidney replacement therapy (KRT) for people with ADPKD complicated by kidney failure, with caution indicated only when massive kidney and/ or liver enlargement or other standard PD contraindications are present.</a:t>
            </a: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3</a:t>
            </a:r>
            <a:r>
              <a:rPr lang="en-US" sz="2600" dirty="0">
                <a:latin typeface="+mn-lt"/>
                <a:ea typeface="Calibri"/>
              </a:rPr>
              <a:t>.3.3</a:t>
            </a:r>
            <a:r>
              <a:rPr lang="en-US" sz="2600" b="0" i="0" u="none" strike="noStrike" cap="none" dirty="0">
                <a:solidFill>
                  <a:schemeClr val="dk2"/>
                </a:solidFill>
                <a:latin typeface="+mn-lt"/>
                <a:ea typeface="Calibri"/>
                <a:cs typeface="Calibri"/>
                <a:sym typeface="Calibri"/>
              </a:rPr>
              <a:t>: </a:t>
            </a:r>
            <a:r>
              <a:rPr lang="en-US" sz="2000" dirty="0"/>
              <a:t>The prescription of HD and supportive therapies, such as anticoagulation, should be the same as that for people without ADPKD.</a:t>
            </a:r>
            <a:endParaRPr lang="en-US" sz="2000" b="0" i="0" u="none" strike="noStrike" cap="none" dirty="0">
              <a:solidFill>
                <a:schemeClr val="dk2"/>
              </a:solidFill>
              <a:latin typeface="+mn-lt"/>
              <a:ea typeface="Calibri"/>
              <a:cs typeface="Calibri"/>
              <a:sym typeface="Calibri"/>
            </a:endParaRPr>
          </a:p>
        </p:txBody>
      </p:sp>
      <p:sp>
        <p:nvSpPr>
          <p:cNvPr id="3" name="Google Shape;330;p37">
            <a:extLst>
              <a:ext uri="{FF2B5EF4-FFF2-40B4-BE49-F238E27FC236}">
                <a16:creationId xmlns:a16="http://schemas.microsoft.com/office/drawing/2014/main" id="{795C5B7C-D7AA-F38D-AC9D-C6EBCE37895C}"/>
              </a:ext>
            </a:extLst>
          </p:cNvPr>
          <p:cNvSpPr txBox="1">
            <a:spLocks/>
          </p:cNvSpPr>
          <p:nvPr/>
        </p:nvSpPr>
        <p:spPr>
          <a:xfrm>
            <a:off x="198219" y="255177"/>
            <a:ext cx="12100105" cy="114337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CKD management and progression, kidney failure, and KRT</a:t>
            </a:r>
            <a:endParaRPr lang="en-US" dirty="0">
              <a:latin typeface="+mj-lt"/>
            </a:endParaRPr>
          </a:p>
        </p:txBody>
      </p:sp>
    </p:spTree>
    <p:extLst>
      <p:ext uri="{BB962C8B-B14F-4D97-AF65-F5344CB8AC3E}">
        <p14:creationId xmlns:p14="http://schemas.microsoft.com/office/powerpoint/2010/main" val="50155253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33975A-8EFF-97B7-A943-B3A3BB94B486}"/>
              </a:ext>
            </a:extLst>
          </p:cNvPr>
          <p:cNvPicPr>
            <a:picLocks noChangeAspect="1"/>
          </p:cNvPicPr>
          <p:nvPr/>
        </p:nvPicPr>
        <p:blipFill>
          <a:blip r:embed="rId3"/>
          <a:stretch>
            <a:fillRect/>
          </a:stretch>
        </p:blipFill>
        <p:spPr>
          <a:xfrm>
            <a:off x="1120842" y="1309636"/>
            <a:ext cx="9950316" cy="4724341"/>
          </a:xfrm>
          <a:prstGeom prst="rect">
            <a:avLst/>
          </a:prstGeom>
        </p:spPr>
      </p:pic>
      <p:sp>
        <p:nvSpPr>
          <p:cNvPr id="6" name="TextBox 5">
            <a:extLst>
              <a:ext uri="{FF2B5EF4-FFF2-40B4-BE49-F238E27FC236}">
                <a16:creationId xmlns:a16="http://schemas.microsoft.com/office/drawing/2014/main" id="{C71198D5-7A2D-9B5A-27C9-791AAF0691C4}"/>
              </a:ext>
            </a:extLst>
          </p:cNvPr>
          <p:cNvSpPr txBox="1"/>
          <p:nvPr/>
        </p:nvSpPr>
        <p:spPr>
          <a:xfrm>
            <a:off x="1120842" y="6033977"/>
            <a:ext cx="9950316" cy="523220"/>
          </a:xfrm>
          <a:prstGeom prst="rect">
            <a:avLst/>
          </a:prstGeom>
          <a:noFill/>
        </p:spPr>
        <p:txBody>
          <a:bodyPr wrap="square" rtlCol="0">
            <a:spAutoFit/>
          </a:bodyPr>
          <a:lstStyle/>
          <a:p>
            <a:r>
              <a:rPr lang="en-US" b="1" dirty="0">
                <a:solidFill>
                  <a:srgbClr val="2C62A9"/>
                </a:solidFill>
              </a:rPr>
              <a:t>Figure 23 | Unadjusted and adjusted all-cause death with peritoneal dialysis (PD) versus hemodialysis (HD) in autosomal dominant polycystic kidney disease</a:t>
            </a:r>
          </a:p>
        </p:txBody>
      </p:sp>
      <p:sp>
        <p:nvSpPr>
          <p:cNvPr id="2" name="Google Shape;330;p37">
            <a:extLst>
              <a:ext uri="{FF2B5EF4-FFF2-40B4-BE49-F238E27FC236}">
                <a16:creationId xmlns:a16="http://schemas.microsoft.com/office/drawing/2014/main" id="{B939D061-D785-CB11-1C1B-A5E968E3B334}"/>
              </a:ext>
            </a:extLst>
          </p:cNvPr>
          <p:cNvSpPr txBox="1">
            <a:spLocks/>
          </p:cNvSpPr>
          <p:nvPr/>
        </p:nvSpPr>
        <p:spPr>
          <a:xfrm>
            <a:off x="198219" y="255177"/>
            <a:ext cx="12100105" cy="114337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CKD management and progression, kidney failure, and KRT</a:t>
            </a:r>
            <a:endParaRPr lang="en-US" dirty="0">
              <a:latin typeface="+mj-lt"/>
            </a:endParaRPr>
          </a:p>
        </p:txBody>
      </p:sp>
    </p:spTree>
    <p:extLst>
      <p:ext uri="{BB962C8B-B14F-4D97-AF65-F5344CB8AC3E}">
        <p14:creationId xmlns:p14="http://schemas.microsoft.com/office/powerpoint/2010/main" val="35286453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288D6-E3CD-C402-D964-2D7F42451C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13CC5D-BA12-A743-FEBB-F947884D1E0C}"/>
              </a:ext>
            </a:extLst>
          </p:cNvPr>
          <p:cNvSpPr>
            <a:spLocks noGrp="1"/>
          </p:cNvSpPr>
          <p:nvPr>
            <p:ph type="ctrTitle"/>
          </p:nvPr>
        </p:nvSpPr>
        <p:spPr>
          <a:xfrm>
            <a:off x="972355" y="2563812"/>
            <a:ext cx="10341735" cy="1008063"/>
          </a:xfrm>
        </p:spPr>
        <p:txBody>
          <a:bodyPr/>
          <a:lstStyle/>
          <a:p>
            <a:r>
              <a:rPr lang="en-US" dirty="0"/>
              <a:t>Chapter 4. Therapies to Delay the Progression of Kidney Disease</a:t>
            </a:r>
          </a:p>
        </p:txBody>
      </p:sp>
    </p:spTree>
    <p:extLst>
      <p:ext uri="{BB962C8B-B14F-4D97-AF65-F5344CB8AC3E}">
        <p14:creationId xmlns:p14="http://schemas.microsoft.com/office/powerpoint/2010/main" val="992812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F57DCC27-B699-EB08-67B9-A897DCCBC1A7}"/>
            </a:ext>
          </a:extLst>
        </p:cNvPr>
        <p:cNvGrpSpPr/>
        <p:nvPr/>
      </p:nvGrpSpPr>
      <p:grpSpPr>
        <a:xfrm>
          <a:off x="0" y="0"/>
          <a:ext cx="0" cy="0"/>
          <a:chOff x="0" y="0"/>
          <a:chExt cx="0" cy="0"/>
        </a:xfrm>
      </p:grpSpPr>
      <p:sp>
        <p:nvSpPr>
          <p:cNvPr id="170" name="Google Shape;170;p18">
            <a:extLst>
              <a:ext uri="{FF2B5EF4-FFF2-40B4-BE49-F238E27FC236}">
                <a16:creationId xmlns:a16="http://schemas.microsoft.com/office/drawing/2014/main" id="{6E1B5FFC-AEDA-B4ED-F7F7-C541CF7F89EB}"/>
              </a:ext>
            </a:extLst>
          </p:cNvPr>
          <p:cNvSpPr txBox="1">
            <a:spLocks noGrp="1"/>
          </p:cNvSpPr>
          <p:nvPr>
            <p:ph type="ctrTitle"/>
          </p:nvPr>
        </p:nvSpPr>
        <p:spPr>
          <a:xfrm>
            <a:off x="304800" y="303081"/>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dirty="0">
                <a:solidFill>
                  <a:srgbClr val="2C62A9"/>
                </a:solidFill>
                <a:latin typeface="+mj-lt"/>
                <a:cs typeface="Calibri"/>
                <a:sym typeface="Calibri"/>
              </a:rPr>
              <a:t>Overview of Process (Continued)</a:t>
            </a:r>
            <a:endParaRPr sz="4400" b="0" cap="small" dirty="0">
              <a:solidFill>
                <a:srgbClr val="2C62A9"/>
              </a:solidFill>
              <a:latin typeface="+mj-lt"/>
              <a:cs typeface="Calibri"/>
              <a:sym typeface="Calibri"/>
            </a:endParaRPr>
          </a:p>
        </p:txBody>
      </p:sp>
      <p:sp>
        <p:nvSpPr>
          <p:cNvPr id="171" name="Google Shape;171;p18">
            <a:extLst>
              <a:ext uri="{FF2B5EF4-FFF2-40B4-BE49-F238E27FC236}">
                <a16:creationId xmlns:a16="http://schemas.microsoft.com/office/drawing/2014/main" id="{7A4275D3-5773-8D8B-3DBC-6902A89212DC}"/>
              </a:ext>
            </a:extLst>
          </p:cNvPr>
          <p:cNvSpPr txBox="1">
            <a:spLocks noGrp="1"/>
          </p:cNvSpPr>
          <p:nvPr>
            <p:ph type="subTitle" idx="1"/>
          </p:nvPr>
        </p:nvSpPr>
        <p:spPr>
          <a:xfrm>
            <a:off x="304800" y="1004812"/>
            <a:ext cx="11466490" cy="541807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3200"/>
              <a:buFont typeface="Arial"/>
              <a:buNone/>
            </a:pPr>
            <a:r>
              <a:rPr lang="en-US" sz="2500" i="0" u="none" strike="noStrike" cap="none" dirty="0">
                <a:solidFill>
                  <a:schemeClr val="dk2"/>
                </a:solidFill>
                <a:latin typeface="+mn-lt"/>
                <a:sym typeface="Calibri"/>
              </a:rPr>
              <a:t>The processes undertaken for the development of the KDIGO 2025 Clinical Practice Guideline for the Evaluation, Management, and Treatment of Autosomal Dominant Polycystic Kidney Disease are as follows: </a:t>
            </a:r>
          </a:p>
          <a:p>
            <a:pPr marL="342900" indent="-342900">
              <a:lnSpc>
                <a:spcPct val="100000"/>
              </a:lnSpc>
              <a:spcBef>
                <a:spcPts val="0"/>
              </a:spcBef>
              <a:buSzPts val="3200"/>
            </a:pPr>
            <a:r>
              <a:rPr kumimoji="0" lang="en-US" sz="2500" b="0" i="0" u="none" strike="noStrike" kern="0" cap="none" spc="0" normalizeH="0" baseline="0" noProof="0" dirty="0">
                <a:ln>
                  <a:noFill/>
                </a:ln>
                <a:solidFill>
                  <a:srgbClr val="004990"/>
                </a:solidFill>
                <a:effectLst/>
                <a:uLnTx/>
                <a:uFillTx/>
                <a:latin typeface="Gill Sans MT" panose="020B0502020104020203"/>
                <a:ea typeface="Malgun Gothic" panose="020B0503020000020004" pitchFamily="34" charset="-127"/>
                <a:cs typeface="Calibri"/>
                <a:sym typeface="Calibri"/>
              </a:rPr>
              <a:t>tabulating data from individual studies into summary tables and performing meta-analysis as appropriate; grading the certainty of evidence for each outcome across studies, and assessing the overall certainty of evidence across outcomes with the aid of evidence profiles; </a:t>
            </a:r>
          </a:p>
          <a:p>
            <a:pPr marL="342900" indent="-342900">
              <a:lnSpc>
                <a:spcPct val="100000"/>
              </a:lnSpc>
              <a:spcBef>
                <a:spcPts val="0"/>
              </a:spcBef>
              <a:buSzPts val="3200"/>
            </a:pPr>
            <a:r>
              <a:rPr kumimoji="0" lang="en-US" sz="2500" b="0" i="0" u="none" strike="noStrike" kern="0" cap="none" spc="0" normalizeH="0" baseline="0" noProof="0" dirty="0">
                <a:ln>
                  <a:noFill/>
                </a:ln>
                <a:solidFill>
                  <a:srgbClr val="004990"/>
                </a:solidFill>
                <a:effectLst/>
                <a:uLnTx/>
                <a:uFillTx/>
                <a:latin typeface="Gill Sans MT" panose="020B0502020104020203"/>
                <a:ea typeface="Malgun Gothic" panose="020B0503020000020004" pitchFamily="34" charset="-127"/>
                <a:cs typeface="Calibri"/>
                <a:sym typeface="Calibri"/>
              </a:rPr>
              <a:t>determining the strength of recommendations on the basis of the grade of certainty of evidence and other considerations; </a:t>
            </a:r>
          </a:p>
          <a:p>
            <a:pPr marL="342900" indent="-342900">
              <a:lnSpc>
                <a:spcPct val="100000"/>
              </a:lnSpc>
              <a:spcBef>
                <a:spcPts val="0"/>
              </a:spcBef>
              <a:buSzPts val="3200"/>
            </a:pPr>
            <a:r>
              <a:rPr kumimoji="0" lang="en-US" sz="2500" b="0" i="0" u="none" strike="noStrike" kern="0" cap="none" spc="0" normalizeH="0" baseline="0" noProof="0" dirty="0">
                <a:ln>
                  <a:noFill/>
                </a:ln>
                <a:solidFill>
                  <a:srgbClr val="004990"/>
                </a:solidFill>
                <a:effectLst/>
                <a:uLnTx/>
                <a:uFillTx/>
                <a:latin typeface="Gill Sans MT" panose="020B0502020104020203"/>
                <a:ea typeface="Malgun Gothic" panose="020B0503020000020004" pitchFamily="34" charset="-127"/>
                <a:cs typeface="Calibri"/>
                <a:sym typeface="Calibri"/>
              </a:rPr>
              <a:t>convening a public review in October 2023; </a:t>
            </a:r>
          </a:p>
          <a:p>
            <a:pPr marL="342900" indent="-342900">
              <a:lnSpc>
                <a:spcPct val="100000"/>
              </a:lnSpc>
              <a:spcBef>
                <a:spcPts val="0"/>
              </a:spcBef>
              <a:buSzPts val="3200"/>
            </a:pPr>
            <a:r>
              <a:rPr kumimoji="0" lang="en-US" sz="2500" b="0" i="0" u="none" strike="noStrike" kern="0" cap="none" spc="0" normalizeH="0" baseline="0" noProof="0" dirty="0">
                <a:ln>
                  <a:noFill/>
                </a:ln>
                <a:solidFill>
                  <a:srgbClr val="004990"/>
                </a:solidFill>
                <a:effectLst/>
                <a:uLnTx/>
                <a:uFillTx/>
                <a:latin typeface="Gill Sans MT" panose="020B0502020104020203"/>
                <a:ea typeface="Malgun Gothic" panose="020B0503020000020004" pitchFamily="34" charset="-127"/>
                <a:cs typeface="Calibri"/>
                <a:sym typeface="Calibri"/>
              </a:rPr>
              <a:t>updating the evidence review and recommendation statements based on the current evidence and other considerations; and </a:t>
            </a:r>
          </a:p>
          <a:p>
            <a:pPr marL="342900" indent="-342900">
              <a:lnSpc>
                <a:spcPct val="100000"/>
              </a:lnSpc>
              <a:spcBef>
                <a:spcPts val="0"/>
              </a:spcBef>
              <a:buSzPts val="3200"/>
            </a:pPr>
            <a:r>
              <a:rPr kumimoji="0" lang="en-US" sz="2500" b="0" i="0" u="none" strike="noStrike" kern="0" cap="none" spc="0" normalizeH="0" baseline="0" noProof="0" dirty="0">
                <a:ln>
                  <a:noFill/>
                </a:ln>
                <a:solidFill>
                  <a:srgbClr val="004990"/>
                </a:solidFill>
                <a:effectLst/>
                <a:uLnTx/>
                <a:uFillTx/>
                <a:latin typeface="Gill Sans MT" panose="020B0502020104020203"/>
                <a:ea typeface="Malgun Gothic" panose="020B0503020000020004" pitchFamily="34" charset="-127"/>
                <a:cs typeface="Calibri"/>
                <a:sym typeface="Calibri"/>
              </a:rPr>
              <a:t>finalizing and publishing the guideline.</a:t>
            </a:r>
          </a:p>
          <a:p>
            <a:pPr marL="342900" indent="-342900">
              <a:lnSpc>
                <a:spcPct val="100000"/>
              </a:lnSpc>
              <a:spcBef>
                <a:spcPts val="0"/>
              </a:spcBef>
              <a:buSzPts val="3200"/>
            </a:pPr>
            <a:endParaRPr kumimoji="0" lang="en-US" sz="2500" b="0" i="0" u="none" strike="noStrike" kern="0" cap="none" spc="0" normalizeH="0" baseline="0" noProof="0" dirty="0">
              <a:ln>
                <a:noFill/>
              </a:ln>
              <a:solidFill>
                <a:srgbClr val="004990"/>
              </a:solidFill>
              <a:effectLst/>
              <a:uLnTx/>
              <a:uFillTx/>
              <a:latin typeface="Gill Sans MT" panose="020B0502020104020203"/>
              <a:ea typeface="Malgun Gothic" panose="020B0503020000020004" pitchFamily="34" charset="-127"/>
              <a:cs typeface="Calibri"/>
              <a:sym typeface="Calibri"/>
            </a:endParaRPr>
          </a:p>
          <a:p>
            <a:pPr marL="342900" indent="-342900">
              <a:lnSpc>
                <a:spcPct val="100000"/>
              </a:lnSpc>
              <a:spcBef>
                <a:spcPts val="0"/>
              </a:spcBef>
              <a:buSzPts val="3200"/>
            </a:pPr>
            <a:endParaRPr kumimoji="0" lang="en-US" sz="2500" b="0" i="0" u="none" strike="noStrike" kern="0" cap="none" spc="0" normalizeH="0" baseline="0" noProof="0" dirty="0">
              <a:ln>
                <a:noFill/>
              </a:ln>
              <a:solidFill>
                <a:srgbClr val="004990"/>
              </a:solidFill>
              <a:effectLst/>
              <a:uLnTx/>
              <a:uFillTx/>
              <a:latin typeface="Gill Sans MT" panose="020B0502020104020203"/>
              <a:ea typeface="Malgun Gothic" panose="020B0503020000020004" pitchFamily="34" charset="-127"/>
              <a:cs typeface="Calibri"/>
              <a:sym typeface="Calibri"/>
            </a:endParaRPr>
          </a:p>
          <a:p>
            <a:pPr marL="342900" indent="-342900">
              <a:lnSpc>
                <a:spcPct val="100000"/>
              </a:lnSpc>
              <a:spcBef>
                <a:spcPts val="0"/>
              </a:spcBef>
              <a:buSzPts val="3200"/>
            </a:pPr>
            <a:endParaRPr lang="en-US" sz="2500" i="0" u="none" strike="noStrike" cap="none" dirty="0">
              <a:solidFill>
                <a:schemeClr val="dk2"/>
              </a:solidFill>
              <a:latin typeface="+mn-lt"/>
              <a:sym typeface="Calibri"/>
            </a:endParaRPr>
          </a:p>
        </p:txBody>
      </p:sp>
    </p:spTree>
    <p:extLst>
      <p:ext uri="{BB962C8B-B14F-4D97-AF65-F5344CB8AC3E}">
        <p14:creationId xmlns:p14="http://schemas.microsoft.com/office/powerpoint/2010/main" val="26249709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0B3E59-5F81-5904-3BFF-3AD96F35F65C}"/>
              </a:ext>
            </a:extLst>
          </p:cNvPr>
          <p:cNvPicPr>
            <a:picLocks noChangeAspect="1"/>
          </p:cNvPicPr>
          <p:nvPr/>
        </p:nvPicPr>
        <p:blipFill>
          <a:blip r:embed="rId3"/>
          <a:stretch>
            <a:fillRect/>
          </a:stretch>
        </p:blipFill>
        <p:spPr>
          <a:xfrm>
            <a:off x="2177100" y="1248187"/>
            <a:ext cx="7866376" cy="5094136"/>
          </a:xfrm>
          <a:prstGeom prst="rect">
            <a:avLst/>
          </a:prstGeom>
        </p:spPr>
      </p:pic>
      <p:sp>
        <p:nvSpPr>
          <p:cNvPr id="6" name="TextBox 5">
            <a:extLst>
              <a:ext uri="{FF2B5EF4-FFF2-40B4-BE49-F238E27FC236}">
                <a16:creationId xmlns:a16="http://schemas.microsoft.com/office/drawing/2014/main" id="{384CB6AC-3214-D6F3-E430-DE0FDAE37CB5}"/>
              </a:ext>
            </a:extLst>
          </p:cNvPr>
          <p:cNvSpPr txBox="1"/>
          <p:nvPr/>
        </p:nvSpPr>
        <p:spPr>
          <a:xfrm>
            <a:off x="190649" y="1679216"/>
            <a:ext cx="1986451" cy="2677656"/>
          </a:xfrm>
          <a:prstGeom prst="rect">
            <a:avLst/>
          </a:prstGeom>
          <a:noFill/>
        </p:spPr>
        <p:txBody>
          <a:bodyPr wrap="square" rtlCol="0">
            <a:spAutoFit/>
          </a:bodyPr>
          <a:lstStyle/>
          <a:p>
            <a:r>
              <a:rPr lang="en-US" b="1" dirty="0">
                <a:solidFill>
                  <a:srgbClr val="2C62A9"/>
                </a:solidFill>
              </a:rPr>
              <a:t>Figure 24 | Schematic diagram </a:t>
            </a:r>
          </a:p>
          <a:p>
            <a:r>
              <a:rPr lang="en-US" b="1" dirty="0">
                <a:solidFill>
                  <a:srgbClr val="2C62A9"/>
                </a:solidFill>
              </a:rPr>
              <a:t>depicting the life journey and </a:t>
            </a:r>
          </a:p>
          <a:p>
            <a:r>
              <a:rPr lang="en-US" b="1" dirty="0">
                <a:solidFill>
                  <a:srgbClr val="2C62A9"/>
                </a:solidFill>
              </a:rPr>
              <a:t>therapeutic considerations of a </a:t>
            </a:r>
          </a:p>
          <a:p>
            <a:r>
              <a:rPr lang="en-US" b="1" dirty="0">
                <a:solidFill>
                  <a:srgbClr val="2C62A9"/>
                </a:solidFill>
              </a:rPr>
              <a:t>hypothetical person with rapidly </a:t>
            </a:r>
          </a:p>
          <a:p>
            <a:r>
              <a:rPr lang="en-US" b="1" dirty="0">
                <a:solidFill>
                  <a:srgbClr val="2C62A9"/>
                </a:solidFill>
              </a:rPr>
              <a:t>progressive autosomal dominant </a:t>
            </a:r>
          </a:p>
          <a:p>
            <a:r>
              <a:rPr lang="en-US" b="1" dirty="0">
                <a:solidFill>
                  <a:srgbClr val="2C62A9"/>
                </a:solidFill>
              </a:rPr>
              <a:t>polycystic kidney disease</a:t>
            </a:r>
            <a:endParaRPr lang="en-US" dirty="0">
              <a:solidFill>
                <a:srgbClr val="2C62A9"/>
              </a:solidFill>
            </a:endParaRPr>
          </a:p>
        </p:txBody>
      </p:sp>
      <p:sp>
        <p:nvSpPr>
          <p:cNvPr id="2" name="Google Shape;330;p37">
            <a:extLst>
              <a:ext uri="{FF2B5EF4-FFF2-40B4-BE49-F238E27FC236}">
                <a16:creationId xmlns:a16="http://schemas.microsoft.com/office/drawing/2014/main" id="{0D445C0A-01A0-DC95-4B2D-A66823109F5C}"/>
              </a:ext>
            </a:extLst>
          </p:cNvPr>
          <p:cNvSpPr txBox="1">
            <a:spLocks noGrp="1"/>
          </p:cNvSpPr>
          <p:nvPr>
            <p:ph type="ctrTitle"/>
          </p:nvPr>
        </p:nvSpPr>
        <p:spPr>
          <a:xfrm>
            <a:off x="249976" y="281764"/>
            <a:ext cx="11553826" cy="124438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Therapies to Delay the Progression of Kidney Disease</a:t>
            </a:r>
            <a:endParaRPr dirty="0">
              <a:latin typeface="+mj-lt"/>
            </a:endParaRPr>
          </a:p>
        </p:txBody>
      </p:sp>
    </p:spTree>
    <p:extLst>
      <p:ext uri="{BB962C8B-B14F-4D97-AF65-F5344CB8AC3E}">
        <p14:creationId xmlns:p14="http://schemas.microsoft.com/office/powerpoint/2010/main" val="4993572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0C5952-36A8-109F-F191-5152A1BD8859}"/>
              </a:ext>
            </a:extLst>
          </p:cNvPr>
          <p:cNvPicPr>
            <a:picLocks noChangeAspect="1"/>
          </p:cNvPicPr>
          <p:nvPr/>
        </p:nvPicPr>
        <p:blipFill>
          <a:blip r:embed="rId3"/>
          <a:stretch>
            <a:fillRect/>
          </a:stretch>
        </p:blipFill>
        <p:spPr>
          <a:xfrm>
            <a:off x="1633830" y="1428731"/>
            <a:ext cx="8924339" cy="5384582"/>
          </a:xfrm>
          <a:prstGeom prst="rect">
            <a:avLst/>
          </a:prstGeom>
        </p:spPr>
      </p:pic>
      <p:sp>
        <p:nvSpPr>
          <p:cNvPr id="10" name="Google Shape;330;p37">
            <a:extLst>
              <a:ext uri="{FF2B5EF4-FFF2-40B4-BE49-F238E27FC236}">
                <a16:creationId xmlns:a16="http://schemas.microsoft.com/office/drawing/2014/main" id="{AE67A7B9-55E1-8147-A836-ED54E60EFF37}"/>
              </a:ext>
            </a:extLst>
          </p:cNvPr>
          <p:cNvSpPr txBox="1">
            <a:spLocks noGrp="1"/>
          </p:cNvSpPr>
          <p:nvPr>
            <p:ph type="ctrTitle"/>
          </p:nvPr>
        </p:nvSpPr>
        <p:spPr>
          <a:xfrm>
            <a:off x="249976" y="281764"/>
            <a:ext cx="11553826" cy="124438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Therapies to Delay the Progression of Kidney Disease</a:t>
            </a:r>
            <a:endParaRPr dirty="0">
              <a:latin typeface="+mj-lt"/>
            </a:endParaRPr>
          </a:p>
        </p:txBody>
      </p:sp>
    </p:spTree>
    <p:extLst>
      <p:ext uri="{BB962C8B-B14F-4D97-AF65-F5344CB8AC3E}">
        <p14:creationId xmlns:p14="http://schemas.microsoft.com/office/powerpoint/2010/main" val="2215050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5D7CBF35-8D0F-F71B-0388-77BFD8180D9B}"/>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D70B8CAD-8ECE-9454-25E1-337CD55D5B44}"/>
              </a:ext>
            </a:extLst>
          </p:cNvPr>
          <p:cNvSpPr txBox="1">
            <a:spLocks noGrp="1"/>
          </p:cNvSpPr>
          <p:nvPr>
            <p:ph type="subTitle" idx="1"/>
          </p:nvPr>
        </p:nvSpPr>
        <p:spPr>
          <a:xfrm>
            <a:off x="333375" y="1504882"/>
            <a:ext cx="11734578"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4.1</a:t>
            </a:r>
            <a:r>
              <a:rPr lang="en-US" sz="2600" b="0" i="0" u="none" strike="noStrike" cap="none" dirty="0">
                <a:solidFill>
                  <a:schemeClr val="dk2"/>
                </a:solidFill>
                <a:latin typeface="+mn-lt"/>
                <a:ea typeface="Calibri"/>
                <a:cs typeface="Calibri"/>
                <a:sym typeface="Calibri"/>
              </a:rPr>
              <a:t> Tolvaptan</a:t>
            </a:r>
          </a:p>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4.1.1 Indications for Tolvaptan in ADPKD</a:t>
            </a:r>
            <a:endParaRPr lang="en-US" sz="2600" b="0" i="0" u="none" strike="noStrike" cap="none" dirty="0">
              <a:solidFill>
                <a:schemeClr val="dk2"/>
              </a:solidFill>
              <a:latin typeface="+mn-lt"/>
              <a:ea typeface="Calibri"/>
              <a:cs typeface="Calibri"/>
              <a:sym typeface="Calibri"/>
            </a:endParaRPr>
          </a:p>
          <a:p>
            <a:pPr>
              <a:spcBef>
                <a:spcPts val="0"/>
              </a:spcBef>
              <a:buSzPts val="2600"/>
              <a:buNone/>
            </a:pPr>
            <a:r>
              <a:rPr lang="en-US" sz="2600" b="1" dirty="0">
                <a:latin typeface="+mn-lt"/>
              </a:rPr>
              <a:t>Recommendation 4.1.1.1: We recommend initiating tolvaptan treatment in adults with ADPKD with an estimated glomerular filtration rate (eGFR) ≥25 ml/min per 1.73 m</a:t>
            </a:r>
            <a:r>
              <a:rPr lang="en-US" sz="2600" b="1" baseline="30000" dirty="0">
                <a:latin typeface="+mn-lt"/>
              </a:rPr>
              <a:t>2</a:t>
            </a:r>
            <a:r>
              <a:rPr lang="en-US" sz="2600" b="1" dirty="0">
                <a:latin typeface="+mn-lt"/>
              </a:rPr>
              <a:t> who are at risk for rapidly progressive disease(Figure 25)  (1B).</a:t>
            </a: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pic>
        <p:nvPicPr>
          <p:cNvPr id="3" name="Picture 2">
            <a:extLst>
              <a:ext uri="{FF2B5EF4-FFF2-40B4-BE49-F238E27FC236}">
                <a16:creationId xmlns:a16="http://schemas.microsoft.com/office/drawing/2014/main" id="{CA5C8791-C8B7-B4B6-03D8-7CDD9392DCE1}"/>
              </a:ext>
            </a:extLst>
          </p:cNvPr>
          <p:cNvPicPr>
            <a:picLocks noChangeAspect="1"/>
          </p:cNvPicPr>
          <p:nvPr/>
        </p:nvPicPr>
        <p:blipFill>
          <a:blip r:embed="rId3"/>
          <a:stretch>
            <a:fillRect/>
          </a:stretch>
        </p:blipFill>
        <p:spPr>
          <a:xfrm>
            <a:off x="2335869" y="3773059"/>
            <a:ext cx="7520261" cy="2492430"/>
          </a:xfrm>
          <a:prstGeom prst="rect">
            <a:avLst/>
          </a:prstGeom>
        </p:spPr>
      </p:pic>
      <p:sp>
        <p:nvSpPr>
          <p:cNvPr id="6" name="Google Shape;330;p37">
            <a:extLst>
              <a:ext uri="{FF2B5EF4-FFF2-40B4-BE49-F238E27FC236}">
                <a16:creationId xmlns:a16="http://schemas.microsoft.com/office/drawing/2014/main" id="{94136B34-6350-9ABB-8D49-D4B509D07C09}"/>
              </a:ext>
            </a:extLst>
          </p:cNvPr>
          <p:cNvSpPr txBox="1">
            <a:spLocks noGrp="1"/>
          </p:cNvSpPr>
          <p:nvPr>
            <p:ph type="ctrTitle"/>
          </p:nvPr>
        </p:nvSpPr>
        <p:spPr>
          <a:xfrm>
            <a:off x="249976" y="281764"/>
            <a:ext cx="11553826" cy="124438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Therapies to Delay the Progression of Kidney Disease</a:t>
            </a:r>
            <a:endParaRPr dirty="0">
              <a:latin typeface="+mj-lt"/>
            </a:endParaRPr>
          </a:p>
        </p:txBody>
      </p:sp>
      <p:sp>
        <p:nvSpPr>
          <p:cNvPr id="7" name="TextBox 6">
            <a:extLst>
              <a:ext uri="{FF2B5EF4-FFF2-40B4-BE49-F238E27FC236}">
                <a16:creationId xmlns:a16="http://schemas.microsoft.com/office/drawing/2014/main" id="{4A278D64-1178-350A-38EB-FD4C8FF8D438}"/>
              </a:ext>
            </a:extLst>
          </p:cNvPr>
          <p:cNvSpPr txBox="1"/>
          <p:nvPr/>
        </p:nvSpPr>
        <p:spPr>
          <a:xfrm>
            <a:off x="2335869" y="6265489"/>
            <a:ext cx="7520261" cy="523220"/>
          </a:xfrm>
          <a:prstGeom prst="rect">
            <a:avLst/>
          </a:prstGeom>
          <a:noFill/>
        </p:spPr>
        <p:txBody>
          <a:bodyPr wrap="square" rtlCol="0">
            <a:spAutoFit/>
          </a:bodyPr>
          <a:lstStyle/>
          <a:p>
            <a:r>
              <a:rPr lang="en-US" b="1" dirty="0">
                <a:solidFill>
                  <a:srgbClr val="2C62A9"/>
                </a:solidFill>
              </a:rPr>
              <a:t>Figure 25 | The Kidney Disease: Improving Global Outcomes algorithm to decide in whom to prescribe tolvaptan</a:t>
            </a:r>
            <a:endParaRPr lang="en-US" dirty="0"/>
          </a:p>
        </p:txBody>
      </p:sp>
    </p:spTree>
    <p:extLst>
      <p:ext uri="{BB962C8B-B14F-4D97-AF65-F5344CB8AC3E}">
        <p14:creationId xmlns:p14="http://schemas.microsoft.com/office/powerpoint/2010/main" val="13819792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DEEFE3-3AA7-F3BE-7267-321B60EEEE9E}"/>
              </a:ext>
            </a:extLst>
          </p:cNvPr>
          <p:cNvPicPr>
            <a:picLocks noChangeAspect="1"/>
          </p:cNvPicPr>
          <p:nvPr/>
        </p:nvPicPr>
        <p:blipFill>
          <a:blip r:embed="rId3"/>
          <a:stretch>
            <a:fillRect/>
          </a:stretch>
        </p:blipFill>
        <p:spPr>
          <a:xfrm>
            <a:off x="1121064" y="1526148"/>
            <a:ext cx="9811649" cy="4198577"/>
          </a:xfrm>
          <a:prstGeom prst="rect">
            <a:avLst/>
          </a:prstGeom>
        </p:spPr>
      </p:pic>
      <p:sp>
        <p:nvSpPr>
          <p:cNvPr id="6" name="TextBox 5">
            <a:extLst>
              <a:ext uri="{FF2B5EF4-FFF2-40B4-BE49-F238E27FC236}">
                <a16:creationId xmlns:a16="http://schemas.microsoft.com/office/drawing/2014/main" id="{26394F57-1285-5841-2216-0DC35E88CBFA}"/>
              </a:ext>
            </a:extLst>
          </p:cNvPr>
          <p:cNvSpPr txBox="1"/>
          <p:nvPr/>
        </p:nvSpPr>
        <p:spPr>
          <a:xfrm>
            <a:off x="1121064" y="5724725"/>
            <a:ext cx="9811649" cy="738664"/>
          </a:xfrm>
          <a:prstGeom prst="rect">
            <a:avLst/>
          </a:prstGeom>
          <a:noFill/>
        </p:spPr>
        <p:txBody>
          <a:bodyPr wrap="square" rtlCol="0">
            <a:spAutoFit/>
          </a:bodyPr>
          <a:lstStyle/>
          <a:p>
            <a:r>
              <a:rPr lang="en-US" b="1" dirty="0">
                <a:solidFill>
                  <a:srgbClr val="2C62A9"/>
                </a:solidFill>
              </a:rPr>
              <a:t>Figure 26 | Summary of the Tolvaptan Efficacy and Safety in Management of Autosomal Dominant Polycystic Kidney Disease and Its Outcomes (TEMPO 3:4) and Replicating Evidence of Preserved Renal Function: An Investigation of Tolvaptan Safety and Efficacy in ADPKD (REPRISE) trials</a:t>
            </a:r>
          </a:p>
        </p:txBody>
      </p:sp>
      <p:sp>
        <p:nvSpPr>
          <p:cNvPr id="2" name="Google Shape;330;p37">
            <a:extLst>
              <a:ext uri="{FF2B5EF4-FFF2-40B4-BE49-F238E27FC236}">
                <a16:creationId xmlns:a16="http://schemas.microsoft.com/office/drawing/2014/main" id="{A6AB7197-15CD-CFCC-940E-4E5C89F80D1C}"/>
              </a:ext>
            </a:extLst>
          </p:cNvPr>
          <p:cNvSpPr txBox="1">
            <a:spLocks noGrp="1"/>
          </p:cNvSpPr>
          <p:nvPr>
            <p:ph type="ctrTitle"/>
          </p:nvPr>
        </p:nvSpPr>
        <p:spPr>
          <a:xfrm>
            <a:off x="249976" y="281764"/>
            <a:ext cx="11553826" cy="124438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Therapies to Delay the Progression of Kidney Disease</a:t>
            </a:r>
            <a:endParaRPr dirty="0">
              <a:latin typeface="+mj-lt"/>
            </a:endParaRPr>
          </a:p>
        </p:txBody>
      </p:sp>
    </p:spTree>
    <p:extLst>
      <p:ext uri="{BB962C8B-B14F-4D97-AF65-F5344CB8AC3E}">
        <p14:creationId xmlns:p14="http://schemas.microsoft.com/office/powerpoint/2010/main" val="23947781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028AC-1541-DB80-14CD-3317697F0A1A}"/>
            </a:ext>
          </a:extLst>
        </p:cNvPr>
        <p:cNvGrpSpPr/>
        <p:nvPr/>
      </p:nvGrpSpPr>
      <p:grpSpPr>
        <a:xfrm>
          <a:off x="0" y="0"/>
          <a:ext cx="0" cy="0"/>
          <a:chOff x="0" y="0"/>
          <a:chExt cx="0" cy="0"/>
        </a:xfrm>
      </p:grpSpPr>
      <p:pic>
        <p:nvPicPr>
          <p:cNvPr id="10242" name="Picture 2" descr="Image">
            <a:extLst>
              <a:ext uri="{FF2B5EF4-FFF2-40B4-BE49-F238E27FC236}">
                <a16:creationId xmlns:a16="http://schemas.microsoft.com/office/drawing/2014/main" id="{A634CF17-B20E-7835-7106-9F5BA08938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121777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95350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81044-A8E3-8E96-F4F6-9D812EEE62A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F5118F7-CCFF-986A-04A5-FDCC9EBA219D}"/>
              </a:ext>
            </a:extLst>
          </p:cNvPr>
          <p:cNvSpPr txBox="1"/>
          <p:nvPr/>
        </p:nvSpPr>
        <p:spPr>
          <a:xfrm>
            <a:off x="1121064" y="5341953"/>
            <a:ext cx="9811649" cy="523220"/>
          </a:xfrm>
          <a:prstGeom prst="rect">
            <a:avLst/>
          </a:prstGeom>
          <a:noFill/>
        </p:spPr>
        <p:txBody>
          <a:bodyPr wrap="square" rtlCol="0">
            <a:spAutoFit/>
          </a:bodyPr>
          <a:lstStyle/>
          <a:p>
            <a:r>
              <a:rPr lang="en-US" b="1" dirty="0">
                <a:solidFill>
                  <a:srgbClr val="2C62A9"/>
                </a:solidFill>
              </a:rPr>
              <a:t>Figure 27 | Schematic diagram summarizing the harms, benefits, and uncertainties regarding long-term treatment with tolvaptan in people with rapidly progressing autosomal dominant polycystic kidney disease</a:t>
            </a:r>
          </a:p>
        </p:txBody>
      </p:sp>
      <p:sp>
        <p:nvSpPr>
          <p:cNvPr id="2" name="Google Shape;330;p37">
            <a:extLst>
              <a:ext uri="{FF2B5EF4-FFF2-40B4-BE49-F238E27FC236}">
                <a16:creationId xmlns:a16="http://schemas.microsoft.com/office/drawing/2014/main" id="{B5D3F435-4463-0E94-A103-B70CC901D346}"/>
              </a:ext>
            </a:extLst>
          </p:cNvPr>
          <p:cNvSpPr txBox="1">
            <a:spLocks noGrp="1"/>
          </p:cNvSpPr>
          <p:nvPr>
            <p:ph type="ctrTitle"/>
          </p:nvPr>
        </p:nvSpPr>
        <p:spPr>
          <a:xfrm>
            <a:off x="249976" y="281764"/>
            <a:ext cx="11553826" cy="124438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Therapies to Delay the Progression of Kidney Disease</a:t>
            </a:r>
            <a:endParaRPr dirty="0">
              <a:latin typeface="+mj-lt"/>
            </a:endParaRPr>
          </a:p>
        </p:txBody>
      </p:sp>
      <p:pic>
        <p:nvPicPr>
          <p:cNvPr id="4" name="Picture 3">
            <a:extLst>
              <a:ext uri="{FF2B5EF4-FFF2-40B4-BE49-F238E27FC236}">
                <a16:creationId xmlns:a16="http://schemas.microsoft.com/office/drawing/2014/main" id="{6ADEB12D-841D-90E5-CFD7-8C81C949DB37}"/>
              </a:ext>
            </a:extLst>
          </p:cNvPr>
          <p:cNvPicPr>
            <a:picLocks noChangeAspect="1"/>
          </p:cNvPicPr>
          <p:nvPr/>
        </p:nvPicPr>
        <p:blipFill>
          <a:blip r:embed="rId3"/>
          <a:stretch>
            <a:fillRect/>
          </a:stretch>
        </p:blipFill>
        <p:spPr>
          <a:xfrm>
            <a:off x="1121064" y="1623361"/>
            <a:ext cx="9811648" cy="3662880"/>
          </a:xfrm>
          <a:prstGeom prst="rect">
            <a:avLst/>
          </a:prstGeom>
        </p:spPr>
      </p:pic>
    </p:spTree>
    <p:extLst>
      <p:ext uri="{BB962C8B-B14F-4D97-AF65-F5344CB8AC3E}">
        <p14:creationId xmlns:p14="http://schemas.microsoft.com/office/powerpoint/2010/main" val="132217271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7612B704-ED44-BB23-3981-C19288CE7891}"/>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FBF19CB7-26C1-7AD8-D717-7E49388524DE}"/>
              </a:ext>
            </a:extLst>
          </p:cNvPr>
          <p:cNvSpPr txBox="1">
            <a:spLocks noGrp="1"/>
          </p:cNvSpPr>
          <p:nvPr>
            <p:ph type="subTitle" idx="1"/>
          </p:nvPr>
        </p:nvSpPr>
        <p:spPr>
          <a:xfrm>
            <a:off x="333375" y="1504882"/>
            <a:ext cx="11745211"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4.1</a:t>
            </a:r>
            <a:r>
              <a:rPr lang="en-US" sz="2600" b="0" i="0" u="none" strike="noStrike" cap="none" dirty="0">
                <a:solidFill>
                  <a:schemeClr val="dk2"/>
                </a:solidFill>
                <a:latin typeface="+mn-lt"/>
                <a:ea typeface="Calibri"/>
                <a:cs typeface="Calibri"/>
                <a:sym typeface="Calibri"/>
              </a:rPr>
              <a:t> Tolvaptan</a:t>
            </a:r>
          </a:p>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4.1.1 Indications for Tolvaptan in ADPKD</a:t>
            </a:r>
            <a:endParaRPr lang="en-US" sz="2600" b="0"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4.1.1.1: </a:t>
            </a:r>
            <a:r>
              <a:rPr lang="en-US" sz="2000" dirty="0"/>
              <a:t>Shared and individualized decision-making should be undertaken when determining whether to initiate tolvaptan in people aged &gt;55 years with rapid progression.</a:t>
            </a:r>
          </a:p>
          <a:p>
            <a:pPr>
              <a:spcBef>
                <a:spcPts val="0"/>
              </a:spcBef>
              <a:buSzPts val="2600"/>
              <a:buNone/>
            </a:pPr>
            <a:endParaRPr lang="en-US" sz="2000" b="0" i="0" u="none" strike="noStrike" cap="none" dirty="0">
              <a:solidFill>
                <a:schemeClr val="dk2"/>
              </a:solidFill>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4.1.1.2: </a:t>
            </a:r>
            <a:r>
              <a:rPr lang="en-US" sz="2000" dirty="0"/>
              <a:t>The MIC, ideally based on MRI, should be used as the primary imaging method for risk prediction and consideration of tolvaptan in routine clinical care. Low-dose or ultra-low-dose CT is an alternative imaging method to determine MIC. When MRI and CT are not available or are contraindicated, it is acceptable to use ultrasound to assess kidney volume with the ellipsoid formula.</a:t>
            </a:r>
          </a:p>
          <a:p>
            <a:pPr>
              <a:spcBef>
                <a:spcPts val="0"/>
              </a:spcBef>
              <a:buSzPts val="2600"/>
              <a:buNone/>
            </a:pPr>
            <a:endParaRPr lang="en-US" sz="2000" dirty="0"/>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4.1.1.3: </a:t>
            </a:r>
            <a:r>
              <a:rPr lang="en-US" sz="2000" dirty="0"/>
              <a:t>A PROPKD score &gt;6 may provide additional evidence for risk for rapid progression in ADPKD when the historical rate of eGFR decline or MIC is indeterminate.</a:t>
            </a:r>
          </a:p>
          <a:p>
            <a:pPr>
              <a:spcBef>
                <a:spcPts val="0"/>
              </a:spcBef>
              <a:buSzPts val="2600"/>
              <a:buNone/>
            </a:pPr>
            <a:endParaRPr lang="en-US" sz="2000" dirty="0"/>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4.1.1.4: </a:t>
            </a:r>
            <a:r>
              <a:rPr lang="en-US" sz="2000" dirty="0"/>
              <a:t>Before concluding that a person has rapid progression and initiating tolvaptan treatment, other acute or chronic causes of eGFR decline should be assessed.</a:t>
            </a:r>
          </a:p>
          <a:p>
            <a:pPr>
              <a:spcBef>
                <a:spcPts val="0"/>
              </a:spcBef>
              <a:buSzPts val="2600"/>
              <a:buNone/>
            </a:pPr>
            <a:endParaRPr lang="en-US" sz="2000" dirty="0"/>
          </a:p>
          <a:p>
            <a:pPr>
              <a:spcBef>
                <a:spcPts val="0"/>
              </a:spcBef>
              <a:buSzPts val="2600"/>
              <a:buNone/>
            </a:pPr>
            <a:endParaRPr lang="en-US" sz="2000" b="0" i="0" u="none" strike="noStrike" cap="none" dirty="0">
              <a:solidFill>
                <a:schemeClr val="dk2"/>
              </a:solidFill>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6" name="Google Shape;330;p37">
            <a:extLst>
              <a:ext uri="{FF2B5EF4-FFF2-40B4-BE49-F238E27FC236}">
                <a16:creationId xmlns:a16="http://schemas.microsoft.com/office/drawing/2014/main" id="{7D1D27E0-DBAF-67D7-BF70-4A07B8E3FEB8}"/>
              </a:ext>
            </a:extLst>
          </p:cNvPr>
          <p:cNvSpPr txBox="1">
            <a:spLocks noGrp="1"/>
          </p:cNvSpPr>
          <p:nvPr>
            <p:ph type="ctrTitle"/>
          </p:nvPr>
        </p:nvSpPr>
        <p:spPr>
          <a:xfrm>
            <a:off x="249976" y="281764"/>
            <a:ext cx="11553826" cy="124438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Therapies to Delay the Progression of Kidney Disease</a:t>
            </a:r>
            <a:endParaRPr dirty="0">
              <a:latin typeface="+mj-lt"/>
            </a:endParaRPr>
          </a:p>
        </p:txBody>
      </p:sp>
    </p:spTree>
    <p:extLst>
      <p:ext uri="{BB962C8B-B14F-4D97-AF65-F5344CB8AC3E}">
        <p14:creationId xmlns:p14="http://schemas.microsoft.com/office/powerpoint/2010/main" val="103563612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29953DE8-A7E2-2D20-6AAD-6110C3F52BA6}"/>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AE666881-9D7D-4C2E-5039-B4E2CA8D009B}"/>
              </a:ext>
            </a:extLst>
          </p:cNvPr>
          <p:cNvSpPr txBox="1">
            <a:spLocks noGrp="1"/>
          </p:cNvSpPr>
          <p:nvPr>
            <p:ph type="subTitle" idx="1"/>
          </p:nvPr>
        </p:nvSpPr>
        <p:spPr>
          <a:xfrm>
            <a:off x="333375" y="1504882"/>
            <a:ext cx="5646436"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4.1</a:t>
            </a:r>
            <a:r>
              <a:rPr lang="en-US" sz="2600" b="0" i="0" u="none" strike="noStrike" cap="none" dirty="0">
                <a:solidFill>
                  <a:schemeClr val="dk2"/>
                </a:solidFill>
                <a:latin typeface="+mn-lt"/>
                <a:ea typeface="Calibri"/>
                <a:cs typeface="Calibri"/>
                <a:sym typeface="Calibri"/>
              </a:rPr>
              <a:t> Tolvaptan</a:t>
            </a:r>
          </a:p>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4.1.2 Precautions for Tolvaptan Use in ADPKD</a:t>
            </a:r>
            <a:endParaRPr lang="en-US" sz="2600" b="0"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4.1.2.1: </a:t>
            </a:r>
            <a:r>
              <a:rPr lang="en-US" sz="2000" dirty="0"/>
              <a:t>Contraindications to tolvaptan should be reviewed in all eligible people with ADPKD before treatment is initiated.</a:t>
            </a:r>
          </a:p>
          <a:p>
            <a:pPr>
              <a:spcBef>
                <a:spcPts val="0"/>
              </a:spcBef>
              <a:buSzPts val="2600"/>
              <a:buNone/>
            </a:pPr>
            <a:endParaRPr lang="en-US" sz="2000" b="0" i="0" u="none" strike="noStrike" cap="none" dirty="0">
              <a:solidFill>
                <a:schemeClr val="dk2"/>
              </a:solidFill>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4.1.2.2: </a:t>
            </a:r>
            <a:r>
              <a:rPr lang="en-US" sz="2000" dirty="0"/>
              <a:t>Tolvaptan may raise uric acid level and should be used with caution in people with preexisting gout.</a:t>
            </a:r>
          </a:p>
          <a:p>
            <a:pPr>
              <a:spcBef>
                <a:spcPts val="0"/>
              </a:spcBef>
              <a:buSzPts val="2600"/>
              <a:buNone/>
            </a:pPr>
            <a:endParaRPr lang="en-US" sz="2000" dirty="0"/>
          </a:p>
          <a:p>
            <a:pPr>
              <a:spcBef>
                <a:spcPts val="0"/>
              </a:spcBef>
              <a:buSzPts val="2600"/>
              <a:buNone/>
            </a:pPr>
            <a:endParaRPr lang="en-US" sz="2000" b="0" i="0" u="none" strike="noStrike" cap="none" dirty="0">
              <a:solidFill>
                <a:schemeClr val="dk2"/>
              </a:solidFill>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pic>
        <p:nvPicPr>
          <p:cNvPr id="3" name="Picture 2">
            <a:extLst>
              <a:ext uri="{FF2B5EF4-FFF2-40B4-BE49-F238E27FC236}">
                <a16:creationId xmlns:a16="http://schemas.microsoft.com/office/drawing/2014/main" id="{8966BBCF-F484-36E7-9AC1-AF9EBD2E1F43}"/>
              </a:ext>
            </a:extLst>
          </p:cNvPr>
          <p:cNvPicPr>
            <a:picLocks noChangeAspect="1"/>
          </p:cNvPicPr>
          <p:nvPr/>
        </p:nvPicPr>
        <p:blipFill>
          <a:blip r:embed="rId3"/>
          <a:stretch>
            <a:fillRect/>
          </a:stretch>
        </p:blipFill>
        <p:spPr>
          <a:xfrm>
            <a:off x="5979811" y="1371600"/>
            <a:ext cx="5878814" cy="4524153"/>
          </a:xfrm>
          <a:prstGeom prst="rect">
            <a:avLst/>
          </a:prstGeom>
        </p:spPr>
      </p:pic>
      <p:sp>
        <p:nvSpPr>
          <p:cNvPr id="6" name="Google Shape;330;p37">
            <a:extLst>
              <a:ext uri="{FF2B5EF4-FFF2-40B4-BE49-F238E27FC236}">
                <a16:creationId xmlns:a16="http://schemas.microsoft.com/office/drawing/2014/main" id="{BC17C371-A45E-B2FF-38D9-DDC705A75B29}"/>
              </a:ext>
            </a:extLst>
          </p:cNvPr>
          <p:cNvSpPr txBox="1">
            <a:spLocks noGrp="1"/>
          </p:cNvSpPr>
          <p:nvPr>
            <p:ph type="ctrTitle"/>
          </p:nvPr>
        </p:nvSpPr>
        <p:spPr>
          <a:xfrm>
            <a:off x="249976" y="281764"/>
            <a:ext cx="11553826" cy="124438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Therapies to Delay the Progression of Kidney Disease</a:t>
            </a:r>
            <a:endParaRPr dirty="0">
              <a:latin typeface="+mj-lt"/>
            </a:endParaRPr>
          </a:p>
        </p:txBody>
      </p:sp>
    </p:spTree>
    <p:extLst>
      <p:ext uri="{BB962C8B-B14F-4D97-AF65-F5344CB8AC3E}">
        <p14:creationId xmlns:p14="http://schemas.microsoft.com/office/powerpoint/2010/main" val="71202549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DA4074CB-8A84-0B0C-7A35-7495DF88589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EFBA3A0-C6C3-CA67-227D-197984C99A47}"/>
              </a:ext>
            </a:extLst>
          </p:cNvPr>
          <p:cNvPicPr>
            <a:picLocks noChangeAspect="1"/>
          </p:cNvPicPr>
          <p:nvPr/>
        </p:nvPicPr>
        <p:blipFill>
          <a:blip r:embed="rId3"/>
          <a:stretch>
            <a:fillRect/>
          </a:stretch>
        </p:blipFill>
        <p:spPr>
          <a:xfrm>
            <a:off x="2578784" y="943803"/>
            <a:ext cx="9358223" cy="1592062"/>
          </a:xfrm>
          <a:prstGeom prst="rect">
            <a:avLst/>
          </a:prstGeom>
        </p:spPr>
      </p:pic>
      <p:sp>
        <p:nvSpPr>
          <p:cNvPr id="331" name="Google Shape;331;p37">
            <a:extLst>
              <a:ext uri="{FF2B5EF4-FFF2-40B4-BE49-F238E27FC236}">
                <a16:creationId xmlns:a16="http://schemas.microsoft.com/office/drawing/2014/main" id="{4CEA60C0-35C2-7DA6-9EA9-24E06FC93E67}"/>
              </a:ext>
            </a:extLst>
          </p:cNvPr>
          <p:cNvSpPr txBox="1">
            <a:spLocks noGrp="1"/>
          </p:cNvSpPr>
          <p:nvPr>
            <p:ph type="subTitle" idx="1"/>
          </p:nvPr>
        </p:nvSpPr>
        <p:spPr>
          <a:xfrm>
            <a:off x="249976" y="2719897"/>
            <a:ext cx="11755844" cy="409025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4.1</a:t>
            </a:r>
            <a:r>
              <a:rPr lang="en-US" sz="2600" b="0" i="0" u="none" strike="noStrike" cap="none" dirty="0">
                <a:solidFill>
                  <a:schemeClr val="dk2"/>
                </a:solidFill>
                <a:latin typeface="+mn-lt"/>
                <a:ea typeface="Calibri"/>
                <a:cs typeface="Calibri"/>
                <a:sym typeface="Calibri"/>
              </a:rPr>
              <a:t> Tolvaptan</a:t>
            </a:r>
          </a:p>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4.1.3 Dosage of Tolvaptan </a:t>
            </a:r>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Practice Point 4.1.3.1: </a:t>
            </a:r>
            <a:r>
              <a:rPr lang="en-US" sz="2000" dirty="0"/>
              <a:t>Tolvaptan should be initiated at the lowest recommended split-dosage regimen and titrated gradually at an interval determined by the treating physician to permit adequate adaptation to aquaretic adverse events.</a:t>
            </a:r>
          </a:p>
          <a:p>
            <a:pPr marL="0" marR="0" lvl="0" indent="0" algn="l" rtl="0">
              <a:lnSpc>
                <a:spcPct val="90000"/>
              </a:lnSpc>
              <a:spcBef>
                <a:spcPts val="0"/>
              </a:spcBef>
              <a:spcAft>
                <a:spcPts val="0"/>
              </a:spcAft>
              <a:buClr>
                <a:schemeClr val="dk2"/>
              </a:buClr>
              <a:buSzPts val="2600"/>
              <a:buFont typeface="Arial"/>
              <a:buNone/>
            </a:pPr>
            <a:endParaRPr lang="en-US" sz="2000" b="0" i="0" u="none" strike="noStrike" cap="none" dirty="0">
              <a:solidFill>
                <a:schemeClr val="dk2"/>
              </a:solidFill>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4.1.3.2: </a:t>
            </a:r>
            <a:r>
              <a:rPr lang="en-US" sz="2000" dirty="0"/>
              <a:t>Tolvaptan should be initiated with a daily dose of 45 mg upon waking and 15 mg 8 hours later (Figure 28).</a:t>
            </a:r>
          </a:p>
          <a:p>
            <a:pPr>
              <a:spcBef>
                <a:spcPts val="0"/>
              </a:spcBef>
              <a:buSzPts val="2600"/>
              <a:buNone/>
            </a:pPr>
            <a:endParaRPr lang="en-US" sz="2000" dirty="0"/>
          </a:p>
          <a:p>
            <a:pPr>
              <a:spcBef>
                <a:spcPts val="0"/>
              </a:spcBef>
              <a:buSzPts val="2600"/>
              <a:buNone/>
            </a:pPr>
            <a:r>
              <a:rPr lang="en-US" sz="2600" dirty="0">
                <a:latin typeface="+mn-lt"/>
                <a:ea typeface="Calibri"/>
              </a:rPr>
              <a:t>Practice Point 4.1.3.3: </a:t>
            </a:r>
            <a:r>
              <a:rPr lang="en-US" sz="2000" dirty="0"/>
              <a:t>Uptitrating to a target daily dose of 90 mg upon waking and 30 mg 8 hours later should generally be the goal of therapy in all people with ADPKD unless this becomes intolerable or is contraindicated by drug interactions.</a:t>
            </a:r>
            <a:endParaRPr lang="en-US" sz="2600" b="1" i="0" u="none" strike="noStrike" cap="none" dirty="0">
              <a:solidFill>
                <a:schemeClr val="dk2"/>
              </a:solidFill>
              <a:latin typeface="+mn-lt"/>
              <a:ea typeface="Calibri"/>
              <a:cs typeface="Calibri"/>
              <a:sym typeface="Calibri"/>
            </a:endParaRPr>
          </a:p>
        </p:txBody>
      </p:sp>
      <p:sp>
        <p:nvSpPr>
          <p:cNvPr id="5" name="TextBox 4">
            <a:extLst>
              <a:ext uri="{FF2B5EF4-FFF2-40B4-BE49-F238E27FC236}">
                <a16:creationId xmlns:a16="http://schemas.microsoft.com/office/drawing/2014/main" id="{81D75724-00CB-D741-22C6-F89B1627F3F0}"/>
              </a:ext>
            </a:extLst>
          </p:cNvPr>
          <p:cNvSpPr txBox="1"/>
          <p:nvPr/>
        </p:nvSpPr>
        <p:spPr>
          <a:xfrm>
            <a:off x="2578784" y="2442340"/>
            <a:ext cx="9499802" cy="523220"/>
          </a:xfrm>
          <a:prstGeom prst="rect">
            <a:avLst/>
          </a:prstGeom>
          <a:noFill/>
        </p:spPr>
        <p:txBody>
          <a:bodyPr wrap="square">
            <a:spAutoFit/>
          </a:bodyPr>
          <a:lstStyle/>
          <a:p>
            <a:r>
              <a:rPr lang="en-US" b="1" dirty="0">
                <a:solidFill>
                  <a:srgbClr val="2C62A9"/>
                </a:solidFill>
              </a:rPr>
              <a:t>Figure 28 | Commencement of and titration approach to tolvaptan use in autosomal dominant polycystic kidney disease</a:t>
            </a:r>
          </a:p>
        </p:txBody>
      </p:sp>
      <p:sp>
        <p:nvSpPr>
          <p:cNvPr id="6" name="Google Shape;330;p37">
            <a:extLst>
              <a:ext uri="{FF2B5EF4-FFF2-40B4-BE49-F238E27FC236}">
                <a16:creationId xmlns:a16="http://schemas.microsoft.com/office/drawing/2014/main" id="{7776D143-5DF7-6EA7-9951-688AD83F3BB5}"/>
              </a:ext>
            </a:extLst>
          </p:cNvPr>
          <p:cNvSpPr txBox="1">
            <a:spLocks noGrp="1"/>
          </p:cNvSpPr>
          <p:nvPr>
            <p:ph type="ctrTitle"/>
          </p:nvPr>
        </p:nvSpPr>
        <p:spPr>
          <a:xfrm>
            <a:off x="249976" y="281764"/>
            <a:ext cx="11553826" cy="124438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Therapies to Delay the Progression of Kidney Disease</a:t>
            </a:r>
            <a:endParaRPr dirty="0">
              <a:latin typeface="+mj-lt"/>
            </a:endParaRPr>
          </a:p>
        </p:txBody>
      </p:sp>
    </p:spTree>
    <p:extLst>
      <p:ext uri="{BB962C8B-B14F-4D97-AF65-F5344CB8AC3E}">
        <p14:creationId xmlns:p14="http://schemas.microsoft.com/office/powerpoint/2010/main" val="13405253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13346BB0-2343-B51B-FB47-0BDA5D719D05}"/>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662BE905-F4B9-15E5-B77F-8CEA076C7CD7}"/>
              </a:ext>
            </a:extLst>
          </p:cNvPr>
          <p:cNvSpPr txBox="1">
            <a:spLocks noGrp="1"/>
          </p:cNvSpPr>
          <p:nvPr>
            <p:ph type="subTitle" idx="1"/>
          </p:nvPr>
        </p:nvSpPr>
        <p:spPr>
          <a:xfrm>
            <a:off x="333375" y="1504882"/>
            <a:ext cx="11212535"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4.1</a:t>
            </a:r>
            <a:r>
              <a:rPr lang="en-US" sz="2600" b="0" i="0" u="none" strike="noStrike" cap="none" dirty="0">
                <a:solidFill>
                  <a:schemeClr val="dk2"/>
                </a:solidFill>
                <a:latin typeface="+mn-lt"/>
                <a:ea typeface="Calibri"/>
                <a:cs typeface="Calibri"/>
                <a:sym typeface="Calibri"/>
              </a:rPr>
              <a:t> Tolvaptan</a:t>
            </a:r>
          </a:p>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4.1.3 Dosage of Tolvaptan </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4.1.3.4: </a:t>
            </a:r>
            <a:r>
              <a:rPr lang="en-US" sz="2000" dirty="0"/>
              <a:t>Tolvaptan use should be discontinued prior to pregnancy, during lactation, and prior to the commencement of KRT.</a:t>
            </a:r>
          </a:p>
          <a:p>
            <a:pPr>
              <a:spcBef>
                <a:spcPts val="0"/>
              </a:spcBef>
              <a:buSzPts val="2600"/>
              <a:buNone/>
            </a:pPr>
            <a:endParaRPr lang="en-US" sz="2000" b="0" i="0" u="none" strike="noStrike" cap="none" dirty="0">
              <a:solidFill>
                <a:schemeClr val="dk2"/>
              </a:solidFill>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4.1.3.5: </a:t>
            </a:r>
            <a:r>
              <a:rPr lang="en-US" sz="2000" dirty="0"/>
              <a:t>In people who have already commenced tolvaptan, treatment can be continued when they reach an age &gt;55 years or if their eGFR falls below 25 ml/min per 1.73 m</a:t>
            </a:r>
            <a:r>
              <a:rPr lang="en-US" sz="2000" baseline="30000" dirty="0"/>
              <a:t>2</a:t>
            </a:r>
            <a:r>
              <a:rPr lang="en-US" sz="2000" dirty="0"/>
              <a:t>.</a:t>
            </a:r>
            <a:endParaRPr lang="en-US" sz="2000" b="0" i="0" u="none" strike="noStrike" cap="none" dirty="0">
              <a:solidFill>
                <a:schemeClr val="dk2"/>
              </a:solidFill>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4" name="Google Shape;330;p37">
            <a:extLst>
              <a:ext uri="{FF2B5EF4-FFF2-40B4-BE49-F238E27FC236}">
                <a16:creationId xmlns:a16="http://schemas.microsoft.com/office/drawing/2014/main" id="{CAAAF511-5820-E1DF-F074-34490E62823C}"/>
              </a:ext>
            </a:extLst>
          </p:cNvPr>
          <p:cNvSpPr txBox="1">
            <a:spLocks noGrp="1"/>
          </p:cNvSpPr>
          <p:nvPr>
            <p:ph type="ctrTitle"/>
          </p:nvPr>
        </p:nvSpPr>
        <p:spPr>
          <a:xfrm>
            <a:off x="249976" y="281764"/>
            <a:ext cx="11553826" cy="124438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Therapies to Delay the Progression of Kidney Disease</a:t>
            </a:r>
            <a:endParaRPr dirty="0">
              <a:latin typeface="+mj-lt"/>
            </a:endParaRPr>
          </a:p>
        </p:txBody>
      </p:sp>
    </p:spTree>
    <p:extLst>
      <p:ext uri="{BB962C8B-B14F-4D97-AF65-F5344CB8AC3E}">
        <p14:creationId xmlns:p14="http://schemas.microsoft.com/office/powerpoint/2010/main" val="787093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0"/>
          <p:cNvSpPr txBox="1">
            <a:spLocks noGrp="1"/>
          </p:cNvSpPr>
          <p:nvPr>
            <p:ph type="ctrTitle"/>
          </p:nvPr>
        </p:nvSpPr>
        <p:spPr>
          <a:xfrm>
            <a:off x="304800" y="262740"/>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dirty="0">
                <a:solidFill>
                  <a:srgbClr val="2C62A9"/>
                </a:solidFill>
                <a:latin typeface="+mj-lt"/>
                <a:ea typeface="Calibri"/>
                <a:cs typeface="Calibri"/>
                <a:sym typeface="Calibri"/>
              </a:rPr>
              <a:t>Work Group</a:t>
            </a:r>
            <a:endParaRPr sz="4400" b="0" cap="small" dirty="0">
              <a:solidFill>
                <a:srgbClr val="2C62A9"/>
              </a:solidFill>
              <a:latin typeface="+mj-lt"/>
              <a:ea typeface="Calibri"/>
              <a:cs typeface="Calibri"/>
              <a:sym typeface="Calibri"/>
            </a:endParaRPr>
          </a:p>
        </p:txBody>
      </p:sp>
      <p:sp>
        <p:nvSpPr>
          <p:cNvPr id="184" name="Google Shape;184;p20"/>
          <p:cNvSpPr txBox="1">
            <a:spLocks noGrp="1"/>
          </p:cNvSpPr>
          <p:nvPr>
            <p:ph type="subTitle" idx="1"/>
          </p:nvPr>
        </p:nvSpPr>
        <p:spPr>
          <a:xfrm>
            <a:off x="304800" y="1062888"/>
            <a:ext cx="11582400" cy="4932798"/>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3200"/>
              <a:buFont typeface="Arial"/>
              <a:buChar char="•"/>
            </a:pPr>
            <a:r>
              <a:rPr lang="en-US" sz="2800" b="0" i="0" u="none" strike="noStrike" cap="none" dirty="0">
                <a:solidFill>
                  <a:schemeClr val="dk2"/>
                </a:solidFill>
                <a:latin typeface="+mn-lt"/>
                <a:ea typeface="Calibri"/>
                <a:cs typeface="Calibri"/>
                <a:sym typeface="Calibri"/>
              </a:rPr>
              <a:t>Diverse expertise</a:t>
            </a:r>
            <a:endParaRPr sz="2800" dirty="0">
              <a:latin typeface="+mn-lt"/>
            </a:endParaRPr>
          </a:p>
          <a:p>
            <a:pPr marL="342900" marR="0" lvl="0" indent="-139700" algn="l" rtl="0">
              <a:lnSpc>
                <a:spcPct val="100000"/>
              </a:lnSpc>
              <a:spcBef>
                <a:spcPts val="0"/>
              </a:spcBef>
              <a:spcAft>
                <a:spcPts val="0"/>
              </a:spcAft>
              <a:buClr>
                <a:schemeClr val="dk2"/>
              </a:buClr>
              <a:buSzPts val="3200"/>
              <a:buFont typeface="Arial"/>
              <a:buNone/>
            </a:pPr>
            <a:endParaRPr sz="2800" b="0" i="0" u="none" strike="noStrike" cap="none" dirty="0">
              <a:solidFill>
                <a:schemeClr val="dk2"/>
              </a:solidFill>
              <a:latin typeface="+mn-lt"/>
              <a:ea typeface="Calibri"/>
              <a:cs typeface="Calibri"/>
              <a:sym typeface="Calibri"/>
            </a:endParaRPr>
          </a:p>
          <a:p>
            <a:pPr marL="342900" marR="0" lvl="0" indent="-342900" algn="l" rtl="0">
              <a:lnSpc>
                <a:spcPct val="100000"/>
              </a:lnSpc>
              <a:spcBef>
                <a:spcPts val="0"/>
              </a:spcBef>
              <a:spcAft>
                <a:spcPts val="0"/>
              </a:spcAft>
              <a:buClr>
                <a:schemeClr val="dk2"/>
              </a:buClr>
              <a:buSzPts val="3200"/>
              <a:buFont typeface="Arial"/>
              <a:buChar char="•"/>
            </a:pPr>
            <a:r>
              <a:rPr lang="en-US" sz="2800" b="0" i="0" u="none" strike="noStrike" cap="none" dirty="0">
                <a:solidFill>
                  <a:schemeClr val="dk2"/>
                </a:solidFill>
                <a:latin typeface="+mn-lt"/>
                <a:ea typeface="Calibri"/>
                <a:cs typeface="Calibri"/>
                <a:sym typeface="Calibri"/>
              </a:rPr>
              <a:t>Worldwide scope </a:t>
            </a:r>
            <a:endParaRPr sz="2800" dirty="0">
              <a:latin typeface="+mn-lt"/>
            </a:endParaRPr>
          </a:p>
          <a:p>
            <a:pPr marL="342900" marR="0" lvl="0" indent="-139700" algn="l" rtl="0">
              <a:lnSpc>
                <a:spcPct val="100000"/>
              </a:lnSpc>
              <a:spcBef>
                <a:spcPts val="0"/>
              </a:spcBef>
              <a:spcAft>
                <a:spcPts val="0"/>
              </a:spcAft>
              <a:buClr>
                <a:schemeClr val="dk2"/>
              </a:buClr>
              <a:buSzPts val="3200"/>
              <a:buFont typeface="Arial"/>
              <a:buNone/>
            </a:pPr>
            <a:endParaRPr sz="2800" b="0" i="0" u="none" strike="noStrike" cap="none" dirty="0">
              <a:solidFill>
                <a:schemeClr val="dk2"/>
              </a:solidFill>
              <a:latin typeface="+mn-lt"/>
              <a:ea typeface="Calibri"/>
              <a:cs typeface="Calibri"/>
              <a:sym typeface="Calibri"/>
            </a:endParaRPr>
          </a:p>
          <a:p>
            <a:pPr marL="342900" marR="0" lvl="0" indent="-342900" algn="l" rtl="0">
              <a:lnSpc>
                <a:spcPct val="100000"/>
              </a:lnSpc>
              <a:spcBef>
                <a:spcPts val="0"/>
              </a:spcBef>
              <a:spcAft>
                <a:spcPts val="0"/>
              </a:spcAft>
              <a:buClr>
                <a:schemeClr val="dk2"/>
              </a:buClr>
              <a:buSzPts val="3200"/>
              <a:buFont typeface="Arial"/>
              <a:buChar char="•"/>
            </a:pPr>
            <a:r>
              <a:rPr lang="en-US" sz="2800" b="0" i="0" u="none" strike="noStrike" cap="none" dirty="0">
                <a:solidFill>
                  <a:schemeClr val="dk2"/>
                </a:solidFill>
                <a:latin typeface="+mn-lt"/>
                <a:ea typeface="Calibri"/>
                <a:cs typeface="Calibri"/>
                <a:sym typeface="Calibri"/>
              </a:rPr>
              <a:t>Deep experience</a:t>
            </a:r>
            <a:endParaRPr sz="2800" dirty="0">
              <a:latin typeface="+mn-lt"/>
            </a:endParaRPr>
          </a:p>
          <a:p>
            <a:pPr marL="342900" marR="0" lvl="0" indent="-139700" algn="l" rtl="0">
              <a:lnSpc>
                <a:spcPct val="100000"/>
              </a:lnSpc>
              <a:spcBef>
                <a:spcPts val="0"/>
              </a:spcBef>
              <a:spcAft>
                <a:spcPts val="0"/>
              </a:spcAft>
              <a:buClr>
                <a:schemeClr val="dk2"/>
              </a:buClr>
              <a:buSzPts val="3200"/>
              <a:buFont typeface="Arial"/>
              <a:buNone/>
            </a:pPr>
            <a:endParaRPr sz="2800" b="0" i="0" u="none" strike="noStrike" cap="none" dirty="0">
              <a:solidFill>
                <a:schemeClr val="dk2"/>
              </a:solidFill>
              <a:latin typeface="+mn-lt"/>
              <a:ea typeface="Calibri"/>
              <a:cs typeface="Calibri"/>
              <a:sym typeface="Calibri"/>
            </a:endParaRPr>
          </a:p>
          <a:p>
            <a:pPr marL="342900" marR="0" lvl="0" indent="-342900" algn="l" rtl="0">
              <a:lnSpc>
                <a:spcPct val="100000"/>
              </a:lnSpc>
              <a:spcBef>
                <a:spcPts val="0"/>
              </a:spcBef>
              <a:spcAft>
                <a:spcPts val="0"/>
              </a:spcAft>
              <a:buClr>
                <a:schemeClr val="dk2"/>
              </a:buClr>
              <a:buSzPts val="3200"/>
              <a:buFont typeface="Arial"/>
              <a:buChar char="•"/>
            </a:pPr>
            <a:r>
              <a:rPr lang="en-US" sz="2800" b="0" i="0" u="none" strike="noStrike" cap="none" dirty="0">
                <a:solidFill>
                  <a:schemeClr val="dk2"/>
                </a:solidFill>
                <a:latin typeface="+mn-lt"/>
                <a:ea typeface="Calibri"/>
                <a:cs typeface="Calibri"/>
                <a:sym typeface="Calibri"/>
              </a:rPr>
              <a:t>Patients</a:t>
            </a:r>
            <a:endParaRPr sz="2800" dirty="0">
              <a:latin typeface="+mn-lt"/>
            </a:endParaRPr>
          </a:p>
          <a:p>
            <a:pPr marL="342900" marR="0" lvl="0" indent="-139700" algn="l" rtl="0">
              <a:lnSpc>
                <a:spcPct val="100000"/>
              </a:lnSpc>
              <a:spcBef>
                <a:spcPts val="0"/>
              </a:spcBef>
              <a:spcAft>
                <a:spcPts val="0"/>
              </a:spcAft>
              <a:buClr>
                <a:schemeClr val="dk2"/>
              </a:buClr>
              <a:buSzPts val="3200"/>
              <a:buFont typeface="Arial"/>
              <a:buNone/>
            </a:pPr>
            <a:endParaRPr sz="2800" b="0" i="0" u="none" strike="noStrike" cap="none" dirty="0">
              <a:solidFill>
                <a:schemeClr val="dk2"/>
              </a:solidFill>
              <a:latin typeface="+mn-lt"/>
              <a:ea typeface="Calibri"/>
              <a:cs typeface="Calibri"/>
              <a:sym typeface="Calibri"/>
            </a:endParaRPr>
          </a:p>
          <a:p>
            <a:pPr marL="342900" marR="0" lvl="0" indent="-342900" algn="l" rtl="0">
              <a:lnSpc>
                <a:spcPct val="100000"/>
              </a:lnSpc>
              <a:spcBef>
                <a:spcPts val="0"/>
              </a:spcBef>
              <a:spcAft>
                <a:spcPts val="0"/>
              </a:spcAft>
              <a:buClr>
                <a:schemeClr val="dk2"/>
              </a:buClr>
              <a:buSzPts val="3200"/>
              <a:buFont typeface="Arial"/>
              <a:buChar char="•"/>
            </a:pPr>
            <a:r>
              <a:rPr lang="en-US" sz="2800" b="0" i="0" u="none" strike="noStrike" cap="none" dirty="0">
                <a:solidFill>
                  <a:schemeClr val="dk2"/>
                </a:solidFill>
                <a:latin typeface="+mn-lt"/>
                <a:ea typeface="Calibri"/>
                <a:cs typeface="Calibri"/>
                <a:sym typeface="Calibri"/>
              </a:rPr>
              <a:t>Evidence Review Team</a:t>
            </a:r>
            <a:endParaRPr sz="2800" dirty="0">
              <a:latin typeface="+mn-lt"/>
            </a:endParaRPr>
          </a:p>
          <a:p>
            <a:pPr marL="342900" marR="0" lvl="0" indent="-139700" algn="l" rtl="0">
              <a:lnSpc>
                <a:spcPct val="100000"/>
              </a:lnSpc>
              <a:spcBef>
                <a:spcPts val="0"/>
              </a:spcBef>
              <a:spcAft>
                <a:spcPts val="0"/>
              </a:spcAft>
              <a:buClr>
                <a:schemeClr val="dk2"/>
              </a:buClr>
              <a:buSzPts val="3200"/>
              <a:buFont typeface="Arial"/>
              <a:buNone/>
            </a:pPr>
            <a:endParaRPr sz="2800" b="0" i="0" u="none" strike="noStrike" cap="none" dirty="0">
              <a:solidFill>
                <a:schemeClr val="dk2"/>
              </a:solidFill>
              <a:latin typeface="+mn-lt"/>
              <a:ea typeface="Calibri"/>
              <a:cs typeface="Calibri"/>
              <a:sym typeface="Calibri"/>
            </a:endParaRPr>
          </a:p>
        </p:txBody>
      </p:sp>
      <p:pic>
        <p:nvPicPr>
          <p:cNvPr id="3" name="Picture 2">
            <a:extLst>
              <a:ext uri="{FF2B5EF4-FFF2-40B4-BE49-F238E27FC236}">
                <a16:creationId xmlns:a16="http://schemas.microsoft.com/office/drawing/2014/main" id="{88C639A6-6BD8-2648-AD41-C45A1355008B}"/>
              </a:ext>
            </a:extLst>
          </p:cNvPr>
          <p:cNvPicPr>
            <a:picLocks noChangeAspect="1"/>
          </p:cNvPicPr>
          <p:nvPr/>
        </p:nvPicPr>
        <p:blipFill>
          <a:blip r:embed="rId3"/>
          <a:stretch>
            <a:fillRect/>
          </a:stretch>
        </p:blipFill>
        <p:spPr>
          <a:xfrm>
            <a:off x="5191308" y="360608"/>
            <a:ext cx="5313036" cy="6334260"/>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17C209DF-0FEC-B28D-0501-0A3A5D48468F}"/>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0E34A854-38DC-ABAA-B996-0792B93C7167}"/>
              </a:ext>
            </a:extLst>
          </p:cNvPr>
          <p:cNvSpPr txBox="1">
            <a:spLocks noGrp="1"/>
          </p:cNvSpPr>
          <p:nvPr>
            <p:ph type="subTitle" idx="1"/>
          </p:nvPr>
        </p:nvSpPr>
        <p:spPr>
          <a:xfrm>
            <a:off x="333375" y="1504882"/>
            <a:ext cx="11723946"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4.1</a:t>
            </a:r>
            <a:r>
              <a:rPr lang="en-US" sz="2600" b="0" i="0" u="none" strike="noStrike" cap="none" dirty="0">
                <a:solidFill>
                  <a:schemeClr val="dk2"/>
                </a:solidFill>
                <a:latin typeface="+mn-lt"/>
                <a:ea typeface="Calibri"/>
                <a:cs typeface="Calibri"/>
                <a:sym typeface="Calibri"/>
              </a:rPr>
              <a:t> Tolvaptan</a:t>
            </a:r>
          </a:p>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4.1.4 Counseling People with ADPKD who are receiving Tolvaptan</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4.1.4.1: </a:t>
            </a:r>
            <a:r>
              <a:rPr lang="en-US" sz="2000" dirty="0"/>
              <a:t>Physicians should be aware of and educated on adverse effects, contraindications, and drug interactions of tolvaptan. People with ADPKD should be educated on the benefits and harms of tolvaptan and receive information about drug-drug interactions.</a:t>
            </a:r>
          </a:p>
          <a:p>
            <a:pPr>
              <a:spcBef>
                <a:spcPts val="0"/>
              </a:spcBef>
              <a:buSzPts val="2600"/>
              <a:buNone/>
            </a:pPr>
            <a:endParaRPr lang="en-US" sz="2000" b="0" i="0" u="none" strike="noStrike" cap="none" dirty="0">
              <a:solidFill>
                <a:schemeClr val="dk2"/>
              </a:solidFill>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4.1.4.2: </a:t>
            </a:r>
            <a:r>
              <a:rPr lang="en-US" sz="2000" dirty="0"/>
              <a:t>Education should be provided to people with ADPKD regarding the effect of tolvaptan to increase urinary water loss (such as thirst, polyuria, nocturia, and pollakiuria), the need to drink enough water to replace urinary losses, as well as strategies to minimize and manage anticipated aquaretic effects to ensure long-term tolerability.</a:t>
            </a:r>
          </a:p>
          <a:p>
            <a:pPr>
              <a:spcBef>
                <a:spcPts val="0"/>
              </a:spcBef>
              <a:buSzPts val="2600"/>
              <a:buNone/>
            </a:pPr>
            <a:endParaRPr lang="en-US" sz="2000" b="0" i="0" u="none" strike="noStrike" cap="none" dirty="0">
              <a:solidFill>
                <a:schemeClr val="dk2"/>
              </a:solidFill>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4.1.4.3: </a:t>
            </a:r>
            <a:r>
              <a:rPr lang="en-US" sz="2000" dirty="0"/>
              <a:t>People with ADPKD and their physicians should be advised that tolvaptan treatment should be immediately interrupted in clinical situations causing volume depletion, inability to compensate for the aquaresis, or inability to properly monitor liver function tests.</a:t>
            </a:r>
          </a:p>
          <a:p>
            <a:pPr>
              <a:spcBef>
                <a:spcPts val="0"/>
              </a:spcBef>
              <a:buSzPts val="2600"/>
              <a:buNone/>
            </a:pPr>
            <a:endParaRPr lang="en-US" sz="2000" b="0" i="0" u="none" strike="noStrike" cap="none" dirty="0">
              <a:solidFill>
                <a:schemeClr val="dk2"/>
              </a:solidFill>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4" name="Google Shape;330;p37">
            <a:extLst>
              <a:ext uri="{FF2B5EF4-FFF2-40B4-BE49-F238E27FC236}">
                <a16:creationId xmlns:a16="http://schemas.microsoft.com/office/drawing/2014/main" id="{EBE64049-7312-381F-E9F4-95F941FD5495}"/>
              </a:ext>
            </a:extLst>
          </p:cNvPr>
          <p:cNvSpPr txBox="1">
            <a:spLocks noGrp="1"/>
          </p:cNvSpPr>
          <p:nvPr>
            <p:ph type="ctrTitle"/>
          </p:nvPr>
        </p:nvSpPr>
        <p:spPr>
          <a:xfrm>
            <a:off x="249976" y="281764"/>
            <a:ext cx="11553826" cy="124438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Therapies to Delay the Progression of Kidney Disease</a:t>
            </a:r>
            <a:endParaRPr dirty="0">
              <a:latin typeface="+mj-lt"/>
            </a:endParaRPr>
          </a:p>
        </p:txBody>
      </p:sp>
    </p:spTree>
    <p:extLst>
      <p:ext uri="{BB962C8B-B14F-4D97-AF65-F5344CB8AC3E}">
        <p14:creationId xmlns:p14="http://schemas.microsoft.com/office/powerpoint/2010/main" val="13642983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A8C6DB12-6700-C904-DB52-8B6C8DCBDF1F}"/>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797A18DF-DC77-DAA3-4580-FA2C9AA55002}"/>
              </a:ext>
            </a:extLst>
          </p:cNvPr>
          <p:cNvSpPr txBox="1">
            <a:spLocks noGrp="1"/>
          </p:cNvSpPr>
          <p:nvPr>
            <p:ph type="subTitle" idx="1"/>
          </p:nvPr>
        </p:nvSpPr>
        <p:spPr>
          <a:xfrm>
            <a:off x="333375" y="1504882"/>
            <a:ext cx="11761160"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4.1</a:t>
            </a:r>
            <a:r>
              <a:rPr lang="en-US" sz="2600" b="0" i="0" u="none" strike="noStrike" cap="none" dirty="0">
                <a:solidFill>
                  <a:schemeClr val="dk2"/>
                </a:solidFill>
                <a:latin typeface="+mn-lt"/>
                <a:ea typeface="Calibri"/>
                <a:cs typeface="Calibri"/>
                <a:sym typeface="Calibri"/>
              </a:rPr>
              <a:t> Tolvaptan</a:t>
            </a:r>
          </a:p>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4.1.4 Counseling People with ADPKD who are receiving Tolvaptan</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4.1.4.4: </a:t>
            </a:r>
            <a:r>
              <a:rPr lang="en-US" sz="2000" dirty="0"/>
              <a:t>People with ADPKD should have a “sick-day plan” and be advised to skip doses of their tolvaptan in situations associated with risk of volume depletion and acute kidney injury (AKI), such as limited access to water (including hiking or traveling), increased fluid losses (e.g., diarrhea, vomiting, fever), and when activities in warm weather increase insensible water loss. In addition, in some situational circumstances, a temporary short-term “drug holiday” may be appropriate (e.g., on a long car journey or airline flight).</a:t>
            </a:r>
            <a:endParaRPr lang="en-US" sz="2000" b="0" i="0" u="none" strike="noStrike" cap="none" dirty="0">
              <a:solidFill>
                <a:schemeClr val="dk2"/>
              </a:solidFill>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4" name="Google Shape;330;p37">
            <a:extLst>
              <a:ext uri="{FF2B5EF4-FFF2-40B4-BE49-F238E27FC236}">
                <a16:creationId xmlns:a16="http://schemas.microsoft.com/office/drawing/2014/main" id="{598270FA-949A-5AD5-DE70-679B8530F02D}"/>
              </a:ext>
            </a:extLst>
          </p:cNvPr>
          <p:cNvSpPr txBox="1">
            <a:spLocks noGrp="1"/>
          </p:cNvSpPr>
          <p:nvPr>
            <p:ph type="ctrTitle"/>
          </p:nvPr>
        </p:nvSpPr>
        <p:spPr>
          <a:xfrm>
            <a:off x="249976" y="281764"/>
            <a:ext cx="11553826" cy="124438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Therapies to Delay the Progression of Kidney Disease</a:t>
            </a:r>
            <a:endParaRPr dirty="0">
              <a:latin typeface="+mj-lt"/>
            </a:endParaRPr>
          </a:p>
        </p:txBody>
      </p:sp>
    </p:spTree>
    <p:extLst>
      <p:ext uri="{BB962C8B-B14F-4D97-AF65-F5344CB8AC3E}">
        <p14:creationId xmlns:p14="http://schemas.microsoft.com/office/powerpoint/2010/main" val="40174879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184E25ED-6A5F-9E41-1439-7FA650E6F186}"/>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256EB3EF-0846-21EB-A5FB-8FFF20F4CF7A}"/>
              </a:ext>
            </a:extLst>
          </p:cNvPr>
          <p:cNvSpPr txBox="1">
            <a:spLocks noGrp="1"/>
          </p:cNvSpPr>
          <p:nvPr>
            <p:ph type="subTitle" idx="1"/>
          </p:nvPr>
        </p:nvSpPr>
        <p:spPr>
          <a:xfrm>
            <a:off x="333375" y="1504882"/>
            <a:ext cx="6125903"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4.1</a:t>
            </a:r>
            <a:r>
              <a:rPr lang="en-US" sz="2600" b="0" i="0" u="none" strike="noStrike" cap="none" dirty="0">
                <a:solidFill>
                  <a:schemeClr val="dk2"/>
                </a:solidFill>
                <a:latin typeface="+mn-lt"/>
                <a:ea typeface="Calibri"/>
                <a:cs typeface="Calibri"/>
                <a:sym typeface="Calibri"/>
              </a:rPr>
              <a:t> Tolvaptan</a:t>
            </a:r>
          </a:p>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4.1.5 Management and Risk Mitigation of Adverse Effects</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4.1.5.1: </a:t>
            </a:r>
            <a:r>
              <a:rPr lang="en-US" sz="2000" dirty="0"/>
              <a:t>Frequent monitoring of liver function tests is mandatory in people receiving treatment with tolvaptan for ADPKD, a process that should follow the instructions depicted in Figure 29.</a:t>
            </a:r>
            <a:endParaRPr lang="en-US" sz="2000" b="0" i="0" u="none" strike="noStrike" cap="none" dirty="0">
              <a:solidFill>
                <a:schemeClr val="dk2"/>
              </a:solidFill>
              <a:sym typeface="Calibri"/>
            </a:endParaRPr>
          </a:p>
          <a:p>
            <a:pPr>
              <a:spcBef>
                <a:spcPts val="0"/>
              </a:spcBef>
              <a:buSzPts val="2600"/>
              <a:buNone/>
            </a:pPr>
            <a:endParaRPr lang="en-US" sz="2000" b="0" i="0" u="none" strike="noStrike" cap="none" dirty="0">
              <a:solidFill>
                <a:schemeClr val="dk2"/>
              </a:solidFill>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pic>
        <p:nvPicPr>
          <p:cNvPr id="3" name="Picture 2">
            <a:extLst>
              <a:ext uri="{FF2B5EF4-FFF2-40B4-BE49-F238E27FC236}">
                <a16:creationId xmlns:a16="http://schemas.microsoft.com/office/drawing/2014/main" id="{82EB2379-141A-EF1D-6AF9-329FBA59C496}"/>
              </a:ext>
            </a:extLst>
          </p:cNvPr>
          <p:cNvPicPr>
            <a:picLocks noChangeAspect="1"/>
          </p:cNvPicPr>
          <p:nvPr/>
        </p:nvPicPr>
        <p:blipFill>
          <a:blip r:embed="rId3"/>
          <a:stretch>
            <a:fillRect/>
          </a:stretch>
        </p:blipFill>
        <p:spPr>
          <a:xfrm>
            <a:off x="6565777" y="1014895"/>
            <a:ext cx="3710590" cy="4954996"/>
          </a:xfrm>
          <a:prstGeom prst="rect">
            <a:avLst/>
          </a:prstGeom>
        </p:spPr>
      </p:pic>
      <p:sp>
        <p:nvSpPr>
          <p:cNvPr id="4" name="TextBox 3">
            <a:extLst>
              <a:ext uri="{FF2B5EF4-FFF2-40B4-BE49-F238E27FC236}">
                <a16:creationId xmlns:a16="http://schemas.microsoft.com/office/drawing/2014/main" id="{D1067437-F5B4-054B-FDC0-30B7BC2A4D32}"/>
              </a:ext>
            </a:extLst>
          </p:cNvPr>
          <p:cNvSpPr txBox="1"/>
          <p:nvPr/>
        </p:nvSpPr>
        <p:spPr>
          <a:xfrm>
            <a:off x="6565777" y="5924868"/>
            <a:ext cx="4843154" cy="954107"/>
          </a:xfrm>
          <a:prstGeom prst="rect">
            <a:avLst/>
          </a:prstGeom>
          <a:noFill/>
        </p:spPr>
        <p:txBody>
          <a:bodyPr wrap="square" rtlCol="0">
            <a:spAutoFit/>
          </a:bodyPr>
          <a:lstStyle/>
          <a:p>
            <a:r>
              <a:rPr lang="en-US" b="1" dirty="0">
                <a:solidFill>
                  <a:srgbClr val="2C62A9"/>
                </a:solidFill>
              </a:rPr>
              <a:t>Figure 29 | Recommended monitoring for the early detection of drug-induced liver injury in people with autosomal dominant polycystic kidney disease on chronic treatment with tolvaptan</a:t>
            </a:r>
            <a:r>
              <a:rPr lang="en-US" dirty="0">
                <a:solidFill>
                  <a:srgbClr val="2C62A9"/>
                </a:solidFill>
              </a:rPr>
              <a:t>.</a:t>
            </a:r>
          </a:p>
        </p:txBody>
      </p:sp>
      <p:sp>
        <p:nvSpPr>
          <p:cNvPr id="6" name="Google Shape;330;p37">
            <a:extLst>
              <a:ext uri="{FF2B5EF4-FFF2-40B4-BE49-F238E27FC236}">
                <a16:creationId xmlns:a16="http://schemas.microsoft.com/office/drawing/2014/main" id="{ED8EDC8C-E10D-5C15-FF6D-1A15B5A57926}"/>
              </a:ext>
            </a:extLst>
          </p:cNvPr>
          <p:cNvSpPr txBox="1">
            <a:spLocks noGrp="1"/>
          </p:cNvSpPr>
          <p:nvPr>
            <p:ph type="ctrTitle"/>
          </p:nvPr>
        </p:nvSpPr>
        <p:spPr>
          <a:xfrm>
            <a:off x="249976" y="281764"/>
            <a:ext cx="11553826" cy="124438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Therapies to Delay the Progression of Kidney Disease</a:t>
            </a:r>
            <a:endParaRPr dirty="0">
              <a:latin typeface="+mj-lt"/>
            </a:endParaRPr>
          </a:p>
        </p:txBody>
      </p:sp>
    </p:spTree>
    <p:extLst>
      <p:ext uri="{BB962C8B-B14F-4D97-AF65-F5344CB8AC3E}">
        <p14:creationId xmlns:p14="http://schemas.microsoft.com/office/powerpoint/2010/main" val="193111575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218599-43EC-964F-010C-1FC877446BC6}"/>
              </a:ext>
            </a:extLst>
          </p:cNvPr>
          <p:cNvPicPr>
            <a:picLocks noChangeAspect="1"/>
          </p:cNvPicPr>
          <p:nvPr/>
        </p:nvPicPr>
        <p:blipFill>
          <a:blip r:embed="rId3"/>
          <a:stretch>
            <a:fillRect/>
          </a:stretch>
        </p:blipFill>
        <p:spPr>
          <a:xfrm>
            <a:off x="1880924" y="1526148"/>
            <a:ext cx="8430152" cy="4492337"/>
          </a:xfrm>
          <a:prstGeom prst="rect">
            <a:avLst/>
          </a:prstGeom>
        </p:spPr>
      </p:pic>
      <p:sp>
        <p:nvSpPr>
          <p:cNvPr id="6" name="TextBox 5">
            <a:extLst>
              <a:ext uri="{FF2B5EF4-FFF2-40B4-BE49-F238E27FC236}">
                <a16:creationId xmlns:a16="http://schemas.microsoft.com/office/drawing/2014/main" id="{5E731F4E-9FA2-6207-353B-8B4AE4B7ADDC}"/>
              </a:ext>
            </a:extLst>
          </p:cNvPr>
          <p:cNvSpPr txBox="1"/>
          <p:nvPr/>
        </p:nvSpPr>
        <p:spPr>
          <a:xfrm>
            <a:off x="1880925" y="6018485"/>
            <a:ext cx="8430152" cy="523220"/>
          </a:xfrm>
          <a:prstGeom prst="rect">
            <a:avLst/>
          </a:prstGeom>
          <a:noFill/>
        </p:spPr>
        <p:txBody>
          <a:bodyPr wrap="square" rtlCol="0">
            <a:spAutoFit/>
          </a:bodyPr>
          <a:lstStyle/>
          <a:p>
            <a:r>
              <a:rPr lang="en-US" b="1" dirty="0">
                <a:solidFill>
                  <a:srgbClr val="2C62A9"/>
                </a:solidFill>
              </a:rPr>
              <a:t>Figure 30 | Algorithm summarizing recommendations for evaluation and management of potential tolvaptan-induced liver injury</a:t>
            </a:r>
          </a:p>
        </p:txBody>
      </p:sp>
      <p:sp>
        <p:nvSpPr>
          <p:cNvPr id="2" name="Google Shape;330;p37">
            <a:extLst>
              <a:ext uri="{FF2B5EF4-FFF2-40B4-BE49-F238E27FC236}">
                <a16:creationId xmlns:a16="http://schemas.microsoft.com/office/drawing/2014/main" id="{8F2F15B2-081F-AC07-8ECD-A593FC8C4B73}"/>
              </a:ext>
            </a:extLst>
          </p:cNvPr>
          <p:cNvSpPr txBox="1">
            <a:spLocks noGrp="1"/>
          </p:cNvSpPr>
          <p:nvPr>
            <p:ph type="ctrTitle"/>
          </p:nvPr>
        </p:nvSpPr>
        <p:spPr>
          <a:xfrm>
            <a:off x="249976" y="281764"/>
            <a:ext cx="11553826" cy="124438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Therapies to Delay the Progression of Kidney Disease</a:t>
            </a:r>
            <a:endParaRPr dirty="0">
              <a:latin typeface="+mj-lt"/>
            </a:endParaRPr>
          </a:p>
        </p:txBody>
      </p:sp>
    </p:spTree>
    <p:extLst>
      <p:ext uri="{BB962C8B-B14F-4D97-AF65-F5344CB8AC3E}">
        <p14:creationId xmlns:p14="http://schemas.microsoft.com/office/powerpoint/2010/main" val="370695424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856B4C45-A74C-A0C4-37C5-E0D5774DC1E8}"/>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E90ABE44-8AB4-155E-68BB-BC965FA1D6A4}"/>
              </a:ext>
            </a:extLst>
          </p:cNvPr>
          <p:cNvSpPr txBox="1">
            <a:spLocks noGrp="1"/>
          </p:cNvSpPr>
          <p:nvPr>
            <p:ph type="subTitle" idx="1"/>
          </p:nvPr>
        </p:nvSpPr>
        <p:spPr>
          <a:xfrm>
            <a:off x="333375" y="1504882"/>
            <a:ext cx="11250797"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4.1</a:t>
            </a:r>
            <a:r>
              <a:rPr lang="en-US" sz="2600" b="0" i="0" u="none" strike="noStrike" cap="none" dirty="0">
                <a:solidFill>
                  <a:schemeClr val="dk2"/>
                </a:solidFill>
                <a:latin typeface="+mn-lt"/>
                <a:ea typeface="Calibri"/>
                <a:cs typeface="Calibri"/>
                <a:sym typeface="Calibri"/>
              </a:rPr>
              <a:t> Tolvaptan</a:t>
            </a:r>
          </a:p>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4.1.6 Management and Risk Mitigation of Aquaretic Effects</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4.1.</a:t>
            </a:r>
            <a:r>
              <a:rPr lang="en-US" sz="2600" dirty="0">
                <a:latin typeface="+mn-lt"/>
                <a:ea typeface="Calibri"/>
              </a:rPr>
              <a:t>6</a:t>
            </a:r>
            <a:r>
              <a:rPr lang="en-US" sz="2600" b="0" i="0" u="none" strike="noStrike" cap="none" dirty="0">
                <a:solidFill>
                  <a:schemeClr val="dk2"/>
                </a:solidFill>
                <a:latin typeface="+mn-lt"/>
                <a:ea typeface="Calibri"/>
                <a:cs typeface="Calibri"/>
                <a:sym typeface="Calibri"/>
              </a:rPr>
              <a:t>.1: </a:t>
            </a:r>
            <a:r>
              <a:rPr lang="en-US" sz="2000" dirty="0"/>
              <a:t>People with ADPKD should be instructed to respond to thirst, ideally with ingestion of water, during treatment with tolvaptan.</a:t>
            </a:r>
          </a:p>
          <a:p>
            <a:pPr>
              <a:spcBef>
                <a:spcPts val="0"/>
              </a:spcBef>
              <a:buSzPts val="2600"/>
              <a:buNone/>
            </a:pPr>
            <a:endParaRPr lang="en-US" sz="2000" b="0" i="0" u="none" strike="noStrike" cap="none" dirty="0">
              <a:solidFill>
                <a:schemeClr val="dk2"/>
              </a:solidFill>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4.1.</a:t>
            </a:r>
            <a:r>
              <a:rPr lang="en-US" sz="2600" dirty="0">
                <a:latin typeface="+mn-lt"/>
                <a:ea typeface="Calibri"/>
              </a:rPr>
              <a:t>6</a:t>
            </a:r>
            <a:r>
              <a:rPr lang="en-US" sz="2600" b="0" i="0" u="none" strike="noStrike" cap="none" dirty="0">
                <a:solidFill>
                  <a:schemeClr val="dk2"/>
                </a:solidFill>
                <a:latin typeface="+mn-lt"/>
                <a:ea typeface="Calibri"/>
                <a:cs typeface="Calibri"/>
                <a:sym typeface="Calibri"/>
              </a:rPr>
              <a:t>.2: </a:t>
            </a:r>
            <a:r>
              <a:rPr lang="en-US" sz="2000" dirty="0"/>
              <a:t>Individual adjustments to the treatment may include adapting the schedule, timing, and doses of tolvaptan to the person’s activities.</a:t>
            </a:r>
          </a:p>
          <a:p>
            <a:pPr>
              <a:spcBef>
                <a:spcPts val="0"/>
              </a:spcBef>
              <a:buSzPts val="2600"/>
              <a:buNone/>
            </a:pPr>
            <a:endParaRPr lang="en-US" sz="2000" b="0" i="0" u="none" strike="noStrike" cap="none" dirty="0">
              <a:solidFill>
                <a:schemeClr val="dk2"/>
              </a:solidFill>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4.1.6.3: </a:t>
            </a:r>
            <a:r>
              <a:rPr lang="en-US" sz="2000" dirty="0"/>
              <a:t>People with ADPKD should be counseled that healthy eating (especially lower sodium intake) may modestly reduce tolvaptan-induced polyuria.</a:t>
            </a:r>
          </a:p>
          <a:p>
            <a:pPr>
              <a:spcBef>
                <a:spcPts val="0"/>
              </a:spcBef>
              <a:buSzPts val="2600"/>
              <a:buNone/>
            </a:pPr>
            <a:endParaRPr lang="en-US" sz="2000" dirty="0"/>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4.1.6.4: </a:t>
            </a:r>
            <a:r>
              <a:rPr lang="en-US" sz="2000" dirty="0"/>
              <a:t>There is insufficient evidence for using thiazide diuretics to mitigate aquaresis associated with tolvaptan.</a:t>
            </a:r>
          </a:p>
          <a:p>
            <a:pPr>
              <a:spcBef>
                <a:spcPts val="0"/>
              </a:spcBef>
              <a:buSzPts val="2600"/>
              <a:buNone/>
            </a:pPr>
            <a:endParaRPr lang="en-US" sz="2000" dirty="0"/>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4.1.6.5: </a:t>
            </a:r>
            <a:r>
              <a:rPr lang="en-US" sz="2000" dirty="0"/>
              <a:t>Treatment with tolvaptan can be maintained close to the initiation of KRT, and the timing of withdrawal depends on individual patient circumstances. The withdrawal of tolvaptan may be associated with an ~5%–10% increase in eGFR.</a:t>
            </a:r>
          </a:p>
          <a:p>
            <a:pPr>
              <a:spcBef>
                <a:spcPts val="0"/>
              </a:spcBef>
              <a:buSzPts val="2600"/>
              <a:buNone/>
            </a:pPr>
            <a:endParaRPr lang="en-US" sz="2000" b="0" i="0" u="none" strike="noStrike" cap="none" dirty="0">
              <a:solidFill>
                <a:schemeClr val="dk2"/>
              </a:solidFill>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4" name="Google Shape;330;p37">
            <a:extLst>
              <a:ext uri="{FF2B5EF4-FFF2-40B4-BE49-F238E27FC236}">
                <a16:creationId xmlns:a16="http://schemas.microsoft.com/office/drawing/2014/main" id="{5D6BA384-12AF-C6EE-FA6C-BD89FD5039BF}"/>
              </a:ext>
            </a:extLst>
          </p:cNvPr>
          <p:cNvSpPr txBox="1">
            <a:spLocks noGrp="1"/>
          </p:cNvSpPr>
          <p:nvPr>
            <p:ph type="ctrTitle"/>
          </p:nvPr>
        </p:nvSpPr>
        <p:spPr>
          <a:xfrm>
            <a:off x="249976" y="281764"/>
            <a:ext cx="11553826" cy="124438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Therapies to Delay the Progression of Kidney Disease</a:t>
            </a:r>
            <a:endParaRPr dirty="0">
              <a:latin typeface="+mj-lt"/>
            </a:endParaRPr>
          </a:p>
        </p:txBody>
      </p:sp>
    </p:spTree>
    <p:extLst>
      <p:ext uri="{BB962C8B-B14F-4D97-AF65-F5344CB8AC3E}">
        <p14:creationId xmlns:p14="http://schemas.microsoft.com/office/powerpoint/2010/main" val="7867673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20AF4B2D-C6CB-1ADE-B220-B5800833F067}"/>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057172F4-99A8-80B2-FF35-B0698E92E5A0}"/>
              </a:ext>
            </a:extLst>
          </p:cNvPr>
          <p:cNvSpPr txBox="1">
            <a:spLocks noGrp="1"/>
          </p:cNvSpPr>
          <p:nvPr>
            <p:ph type="subTitle" idx="1"/>
          </p:nvPr>
        </p:nvSpPr>
        <p:spPr>
          <a:xfrm>
            <a:off x="333375" y="1504882"/>
            <a:ext cx="6716011"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4.2</a:t>
            </a:r>
            <a:r>
              <a:rPr lang="en-US" sz="2600" b="0" i="0" u="none" strike="noStrike" cap="none" dirty="0">
                <a:solidFill>
                  <a:schemeClr val="dk2"/>
                </a:solidFill>
                <a:latin typeface="+mn-lt"/>
                <a:ea typeface="Calibri"/>
                <a:cs typeface="Calibri"/>
                <a:sym typeface="Calibri"/>
              </a:rPr>
              <a:t> Water Intake in the Absence of Tolvaptan</a:t>
            </a:r>
          </a:p>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4.2.1 General Advice Regarding Water Intake</a:t>
            </a:r>
          </a:p>
          <a:p>
            <a:pPr>
              <a:spcBef>
                <a:spcPts val="0"/>
              </a:spcBef>
              <a:buSzPts val="2600"/>
              <a:buNone/>
            </a:pPr>
            <a:r>
              <a:rPr lang="en-US" sz="2600" b="1" dirty="0">
                <a:latin typeface="+mn-lt"/>
              </a:rPr>
              <a:t>Recommendation 4.2.1.1: We suggest adapting water intake, spread throughout the day, to achieve at least 2-3 liters of water intake per day in people with ADPKD and an eGFR ≥30 ml/min per 1.73 m</a:t>
            </a:r>
            <a:r>
              <a:rPr lang="en-US" sz="2600" b="1" baseline="30000" dirty="0">
                <a:latin typeface="+mn-lt"/>
              </a:rPr>
              <a:t>2</a:t>
            </a:r>
            <a:r>
              <a:rPr lang="en-US" sz="2600" b="1" dirty="0">
                <a:latin typeface="+mn-lt"/>
              </a:rPr>
              <a:t> without contraindications to excreting a solute load (2D).</a:t>
            </a:r>
          </a:p>
          <a:p>
            <a:pPr>
              <a:spcBef>
                <a:spcPts val="0"/>
              </a:spcBef>
              <a:buSzPts val="2600"/>
              <a:buNone/>
            </a:pPr>
            <a:endParaRPr lang="en-US" sz="2600" dirty="0">
              <a:latin typeface="+mn-lt"/>
              <a:ea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4.2.1.1: </a:t>
            </a:r>
            <a:r>
              <a:rPr lang="en-US" sz="2000" dirty="0"/>
              <a:t>People with ADPKD should be provided individualized advice and education on how to maintain hydration, what behaviors achieve this, what fluids to drink, and how to recognize signs of dehydration.</a:t>
            </a:r>
          </a:p>
          <a:p>
            <a:pPr>
              <a:spcBef>
                <a:spcPts val="0"/>
              </a:spcBef>
              <a:buSzPts val="2600"/>
              <a:buNone/>
            </a:pPr>
            <a:endParaRPr lang="en-US" sz="2000" b="0" i="0" u="none" strike="noStrike" cap="none" dirty="0">
              <a:solidFill>
                <a:schemeClr val="dk2"/>
              </a:solidFill>
              <a:sym typeface="Calibri"/>
            </a:endParaRPr>
          </a:p>
          <a:p>
            <a:pPr>
              <a:spcBef>
                <a:spcPts val="0"/>
              </a:spcBef>
              <a:buSzPts val="2600"/>
              <a:buNone/>
            </a:pPr>
            <a:endParaRPr lang="en-US" sz="2000" b="0" i="0" u="none" strike="noStrike" cap="none" dirty="0">
              <a:solidFill>
                <a:schemeClr val="dk2"/>
              </a:solidFill>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5" name="Google Shape;330;p37">
            <a:extLst>
              <a:ext uri="{FF2B5EF4-FFF2-40B4-BE49-F238E27FC236}">
                <a16:creationId xmlns:a16="http://schemas.microsoft.com/office/drawing/2014/main" id="{4385F084-BB92-060A-EFF5-D7E84AF3AB16}"/>
              </a:ext>
            </a:extLst>
          </p:cNvPr>
          <p:cNvSpPr txBox="1">
            <a:spLocks noGrp="1"/>
          </p:cNvSpPr>
          <p:nvPr>
            <p:ph type="ctrTitle"/>
          </p:nvPr>
        </p:nvSpPr>
        <p:spPr>
          <a:xfrm>
            <a:off x="249976" y="281764"/>
            <a:ext cx="11553826" cy="124438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Therapies to Delay the Progression of Kidney Disease</a:t>
            </a:r>
            <a:endParaRPr dirty="0">
              <a:latin typeface="+mj-lt"/>
            </a:endParaRPr>
          </a:p>
        </p:txBody>
      </p:sp>
      <p:pic>
        <p:nvPicPr>
          <p:cNvPr id="7" name="Picture 6">
            <a:extLst>
              <a:ext uri="{FF2B5EF4-FFF2-40B4-BE49-F238E27FC236}">
                <a16:creationId xmlns:a16="http://schemas.microsoft.com/office/drawing/2014/main" id="{DB59081C-8EE0-8DFB-570F-E51B0BE64AE4}"/>
              </a:ext>
            </a:extLst>
          </p:cNvPr>
          <p:cNvPicPr>
            <a:picLocks noChangeAspect="1"/>
          </p:cNvPicPr>
          <p:nvPr/>
        </p:nvPicPr>
        <p:blipFill>
          <a:blip r:embed="rId3"/>
          <a:stretch>
            <a:fillRect/>
          </a:stretch>
        </p:blipFill>
        <p:spPr>
          <a:xfrm>
            <a:off x="7049386" y="1526148"/>
            <a:ext cx="5002379" cy="2222793"/>
          </a:xfrm>
          <a:prstGeom prst="rect">
            <a:avLst/>
          </a:prstGeom>
        </p:spPr>
      </p:pic>
    </p:spTree>
    <p:extLst>
      <p:ext uri="{BB962C8B-B14F-4D97-AF65-F5344CB8AC3E}">
        <p14:creationId xmlns:p14="http://schemas.microsoft.com/office/powerpoint/2010/main" val="252536713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028C8450-E960-8BE6-9FED-266D77865875}"/>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D52DBCB7-640D-5173-0038-C0AC00CE24A4}"/>
              </a:ext>
            </a:extLst>
          </p:cNvPr>
          <p:cNvSpPr txBox="1">
            <a:spLocks noGrp="1"/>
          </p:cNvSpPr>
          <p:nvPr>
            <p:ph type="subTitle" idx="1"/>
          </p:nvPr>
        </p:nvSpPr>
        <p:spPr>
          <a:xfrm>
            <a:off x="333376" y="1504882"/>
            <a:ext cx="7040896"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4.2</a:t>
            </a:r>
            <a:r>
              <a:rPr lang="en-US" sz="2600" b="0" i="0" u="none" strike="noStrike" cap="none" dirty="0">
                <a:solidFill>
                  <a:schemeClr val="dk2"/>
                </a:solidFill>
                <a:latin typeface="+mn-lt"/>
                <a:ea typeface="Calibri"/>
                <a:cs typeface="Calibri"/>
                <a:sym typeface="Calibri"/>
              </a:rPr>
              <a:t> Water Intake in the Absence of Tolvaptan</a:t>
            </a:r>
          </a:p>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4.2.2 Precautions Regarding Increasing Water Intake</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4.2.2.1: </a:t>
            </a:r>
            <a:r>
              <a:rPr lang="en-US" sz="2000" dirty="0"/>
              <a:t>A clinical assessment should be performed to identify risk factors for fluid retention and/ or dilutional hyponatremia prior to advising people with ADPKD to increase water intake.</a:t>
            </a:r>
          </a:p>
          <a:p>
            <a:pPr>
              <a:spcBef>
                <a:spcPts val="0"/>
              </a:spcBef>
              <a:buSzPts val="2600"/>
              <a:buNone/>
            </a:pPr>
            <a:endParaRPr lang="en-US" sz="2000" b="0" i="0" u="none" strike="noStrike" cap="none" dirty="0">
              <a:solidFill>
                <a:schemeClr val="dk2"/>
              </a:solidFill>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4.2.2.2: </a:t>
            </a:r>
            <a:r>
              <a:rPr lang="en-US" sz="2000" dirty="0"/>
              <a:t>People with CKD G4–G5 (eGFR &lt;30 ml/min per 1.73 m</a:t>
            </a:r>
            <a:r>
              <a:rPr lang="en-US" sz="2000" baseline="30000" dirty="0"/>
              <a:t>2</a:t>
            </a:r>
            <a:r>
              <a:rPr lang="en-US" sz="2000" dirty="0"/>
              <a:t>) or who have a clinical contraindication to high water intake should drink to thirst and/or follow individualized clinical advice.</a:t>
            </a:r>
            <a:endParaRPr lang="en-US" sz="2000" b="0" i="0" u="none" strike="noStrike" cap="none" dirty="0">
              <a:solidFill>
                <a:schemeClr val="dk2"/>
              </a:solidFill>
              <a:sym typeface="Calibri"/>
            </a:endParaRPr>
          </a:p>
          <a:p>
            <a:pPr>
              <a:spcBef>
                <a:spcPts val="0"/>
              </a:spcBef>
              <a:buSzPts val="2600"/>
              <a:buNone/>
            </a:pPr>
            <a:endParaRPr lang="en-US" sz="2000" b="0" i="0" u="none" strike="noStrike" cap="none" dirty="0">
              <a:solidFill>
                <a:schemeClr val="dk2"/>
              </a:solidFill>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5" name="Google Shape;330;p37">
            <a:extLst>
              <a:ext uri="{FF2B5EF4-FFF2-40B4-BE49-F238E27FC236}">
                <a16:creationId xmlns:a16="http://schemas.microsoft.com/office/drawing/2014/main" id="{48C253E6-C55F-4A23-BCA1-67E745421847}"/>
              </a:ext>
            </a:extLst>
          </p:cNvPr>
          <p:cNvSpPr txBox="1">
            <a:spLocks noGrp="1"/>
          </p:cNvSpPr>
          <p:nvPr>
            <p:ph type="ctrTitle"/>
          </p:nvPr>
        </p:nvSpPr>
        <p:spPr>
          <a:xfrm>
            <a:off x="249976" y="281764"/>
            <a:ext cx="11553826" cy="124438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Therapies to Delay the Progression of Kidney Disease</a:t>
            </a:r>
            <a:endParaRPr dirty="0">
              <a:latin typeface="+mj-lt"/>
            </a:endParaRPr>
          </a:p>
        </p:txBody>
      </p:sp>
      <p:pic>
        <p:nvPicPr>
          <p:cNvPr id="7" name="Picture 6">
            <a:extLst>
              <a:ext uri="{FF2B5EF4-FFF2-40B4-BE49-F238E27FC236}">
                <a16:creationId xmlns:a16="http://schemas.microsoft.com/office/drawing/2014/main" id="{F02D1F76-77E4-CA79-C0E2-2D6956DEA690}"/>
              </a:ext>
            </a:extLst>
          </p:cNvPr>
          <p:cNvPicPr>
            <a:picLocks noChangeAspect="1"/>
          </p:cNvPicPr>
          <p:nvPr/>
        </p:nvPicPr>
        <p:blipFill>
          <a:blip r:embed="rId3"/>
          <a:stretch>
            <a:fillRect/>
          </a:stretch>
        </p:blipFill>
        <p:spPr>
          <a:xfrm>
            <a:off x="7374272" y="1526148"/>
            <a:ext cx="4718249" cy="4354033"/>
          </a:xfrm>
          <a:prstGeom prst="rect">
            <a:avLst/>
          </a:prstGeom>
        </p:spPr>
      </p:pic>
    </p:spTree>
    <p:extLst>
      <p:ext uri="{BB962C8B-B14F-4D97-AF65-F5344CB8AC3E}">
        <p14:creationId xmlns:p14="http://schemas.microsoft.com/office/powerpoint/2010/main" val="387078347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CDB9ABA0-D3D7-0794-6BFE-65B497E8A55A}"/>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F58BED7A-7224-97E5-D6C1-19FE7EA7EC39}"/>
              </a:ext>
            </a:extLst>
          </p:cNvPr>
          <p:cNvSpPr txBox="1">
            <a:spLocks noGrp="1"/>
          </p:cNvSpPr>
          <p:nvPr>
            <p:ph type="subTitle" idx="1"/>
          </p:nvPr>
        </p:nvSpPr>
        <p:spPr>
          <a:xfrm>
            <a:off x="333375" y="1504882"/>
            <a:ext cx="11734578"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4.2</a:t>
            </a:r>
            <a:r>
              <a:rPr lang="en-US" sz="2600" b="0" i="0" u="none" strike="noStrike" cap="none" dirty="0">
                <a:solidFill>
                  <a:schemeClr val="dk2"/>
                </a:solidFill>
                <a:latin typeface="+mn-lt"/>
                <a:ea typeface="Calibri"/>
                <a:cs typeface="Calibri"/>
                <a:sym typeface="Calibri"/>
              </a:rPr>
              <a:t> Water Intake in the Absence of Tolvaptan</a:t>
            </a:r>
          </a:p>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4.2.3 Counseling Regarding Increased Water Intake</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4.2.</a:t>
            </a:r>
            <a:r>
              <a:rPr lang="en-US" sz="2600" dirty="0">
                <a:latin typeface="+mn-lt"/>
                <a:ea typeface="Calibri"/>
              </a:rPr>
              <a:t>3</a:t>
            </a:r>
            <a:r>
              <a:rPr lang="en-US" sz="2600" b="0" i="0" u="none" strike="noStrike" cap="none" dirty="0">
                <a:solidFill>
                  <a:schemeClr val="dk2"/>
                </a:solidFill>
                <a:latin typeface="+mn-lt"/>
                <a:ea typeface="Calibri"/>
                <a:cs typeface="Calibri"/>
                <a:sym typeface="Calibri"/>
              </a:rPr>
              <a:t>.1: </a:t>
            </a:r>
            <a:r>
              <a:rPr lang="en-US" sz="2000" dirty="0"/>
              <a:t>Screen people with ADPKD to estimate habitual daily fluid intake during their initial evaluation and to enhance counseling and education.</a:t>
            </a:r>
          </a:p>
          <a:p>
            <a:pPr>
              <a:spcBef>
                <a:spcPts val="0"/>
              </a:spcBef>
              <a:buSzPts val="2600"/>
              <a:buNone/>
            </a:pPr>
            <a:endParaRPr lang="en-US" sz="2000" b="0" i="0" u="none" strike="noStrike" cap="none" dirty="0">
              <a:solidFill>
                <a:schemeClr val="dk2"/>
              </a:solidFill>
              <a:sym typeface="Calibri"/>
            </a:endParaRPr>
          </a:p>
          <a:p>
            <a:pPr>
              <a:spcBef>
                <a:spcPts val="0"/>
              </a:spcBef>
              <a:buSzPts val="2600"/>
              <a:buNone/>
            </a:pPr>
            <a:endParaRPr lang="en-US" sz="2000" b="0" i="0" u="none" strike="noStrike" cap="none" dirty="0">
              <a:solidFill>
                <a:schemeClr val="dk2"/>
              </a:solidFill>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4" name="Google Shape;330;p37">
            <a:extLst>
              <a:ext uri="{FF2B5EF4-FFF2-40B4-BE49-F238E27FC236}">
                <a16:creationId xmlns:a16="http://schemas.microsoft.com/office/drawing/2014/main" id="{DADC22B3-54C2-4722-F2D8-5E24A85F8F09}"/>
              </a:ext>
            </a:extLst>
          </p:cNvPr>
          <p:cNvSpPr txBox="1">
            <a:spLocks noGrp="1"/>
          </p:cNvSpPr>
          <p:nvPr>
            <p:ph type="ctrTitle"/>
          </p:nvPr>
        </p:nvSpPr>
        <p:spPr>
          <a:xfrm>
            <a:off x="249976" y="281764"/>
            <a:ext cx="11553826" cy="124438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Therapies to Delay the Progression of Kidney Disease</a:t>
            </a:r>
            <a:endParaRPr dirty="0">
              <a:latin typeface="+mj-lt"/>
            </a:endParaRPr>
          </a:p>
        </p:txBody>
      </p:sp>
    </p:spTree>
    <p:extLst>
      <p:ext uri="{BB962C8B-B14F-4D97-AF65-F5344CB8AC3E}">
        <p14:creationId xmlns:p14="http://schemas.microsoft.com/office/powerpoint/2010/main" val="96292222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8C3A84E7-818C-BE24-B5A5-5A7F9A23BAB4}"/>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BD877A80-0B65-D2B9-529E-D031D37DE1CA}"/>
              </a:ext>
            </a:extLst>
          </p:cNvPr>
          <p:cNvSpPr txBox="1">
            <a:spLocks noGrp="1"/>
          </p:cNvSpPr>
          <p:nvPr>
            <p:ph type="subTitle" idx="1"/>
          </p:nvPr>
        </p:nvSpPr>
        <p:spPr>
          <a:xfrm>
            <a:off x="333375" y="1504882"/>
            <a:ext cx="11761160"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4.3</a:t>
            </a:r>
            <a:r>
              <a:rPr lang="en-US" sz="2600" b="0" i="0" u="none" strike="noStrike" cap="none" dirty="0">
                <a:solidFill>
                  <a:schemeClr val="dk2"/>
                </a:solidFill>
                <a:latin typeface="+mn-lt"/>
                <a:ea typeface="Calibri"/>
                <a:cs typeface="Calibri"/>
                <a:sym typeface="Calibri"/>
              </a:rPr>
              <a:t> Mammalian </a:t>
            </a:r>
            <a:r>
              <a:rPr lang="en-US" sz="2600" dirty="0">
                <a:latin typeface="+mn-lt"/>
                <a:ea typeface="Calibri"/>
              </a:rPr>
              <a:t>T</a:t>
            </a:r>
            <a:r>
              <a:rPr lang="en-US" sz="2600" b="0" i="0" u="none" strike="noStrike" cap="none" dirty="0">
                <a:solidFill>
                  <a:schemeClr val="dk2"/>
                </a:solidFill>
                <a:latin typeface="+mn-lt"/>
                <a:ea typeface="Calibri"/>
                <a:cs typeface="Calibri"/>
                <a:sym typeface="Calibri"/>
              </a:rPr>
              <a:t>arget of Rapamycin (mTOR) inhibitors</a:t>
            </a:r>
          </a:p>
          <a:p>
            <a:pPr>
              <a:spcBef>
                <a:spcPts val="0"/>
              </a:spcBef>
              <a:buSzPts val="2600"/>
              <a:buNone/>
            </a:pPr>
            <a:r>
              <a:rPr lang="en-US" sz="2600" b="1" dirty="0">
                <a:latin typeface="+mn-lt"/>
              </a:rPr>
              <a:t>Recommendation 4.3.1: We recommend not using mammalian target of rapamycin (mTOR) inhibitors to slow kidney disease progression in people with ADPKD (1C).</a:t>
            </a:r>
          </a:p>
          <a:p>
            <a:pPr>
              <a:spcBef>
                <a:spcPts val="0"/>
              </a:spcBef>
              <a:buSzPts val="2600"/>
              <a:buNone/>
            </a:pPr>
            <a:endParaRPr lang="en-US" sz="2600" b="1" i="0" u="none" strike="noStrike" cap="none" dirty="0">
              <a:solidFill>
                <a:schemeClr val="dk2"/>
              </a:solidFill>
              <a:latin typeface="+mn-lt"/>
              <a:sym typeface="Calibri"/>
            </a:endParaRP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4.4 Statins</a:t>
            </a: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1" i="0" u="none" strike="noStrike" kern="0" cap="none" spc="0" normalizeH="0" baseline="0" noProof="0" dirty="0">
                <a:ln>
                  <a:noFill/>
                </a:ln>
                <a:solidFill>
                  <a:srgbClr val="004990"/>
                </a:solidFill>
                <a:effectLst/>
                <a:uLnTx/>
                <a:uFillTx/>
                <a:latin typeface="Gill Sans MT" panose="020B0502020104020203"/>
                <a:ea typeface="Malgun Gothic" panose="020B0503020000020004" pitchFamily="34" charset="-127"/>
                <a:cs typeface="Calibri"/>
                <a:sym typeface="Calibri"/>
              </a:rPr>
              <a:t>Recommendation 4.4.1: We suggest not using statins specifically to slow kidney disease progression in people with ADPKD (2D).</a:t>
            </a:r>
            <a:endPar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endParaRPr>
          </a:p>
          <a:p>
            <a:pPr>
              <a:spcBef>
                <a:spcPts val="0"/>
              </a:spcBef>
              <a:buSzPts val="2600"/>
              <a:buNone/>
            </a:pPr>
            <a:endParaRPr lang="en-US" sz="2000" b="0" i="0" u="none" strike="noStrike" cap="none" dirty="0">
              <a:solidFill>
                <a:schemeClr val="dk2"/>
              </a:solidFill>
              <a:sym typeface="Calibri"/>
            </a:endParaRPr>
          </a:p>
          <a:p>
            <a:pPr>
              <a:spcBef>
                <a:spcPts val="0"/>
              </a:spcBef>
              <a:buSzPts val="2600"/>
              <a:buNone/>
            </a:pPr>
            <a:endParaRPr lang="en-US" sz="2000" dirty="0"/>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4.5 Metformin</a:t>
            </a: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1" i="0" u="none" strike="noStrike" kern="0" cap="none" spc="0" normalizeH="0" baseline="0" noProof="0" dirty="0">
                <a:ln>
                  <a:noFill/>
                </a:ln>
                <a:solidFill>
                  <a:srgbClr val="004990"/>
                </a:solidFill>
                <a:effectLst/>
                <a:uLnTx/>
                <a:uFillTx/>
                <a:latin typeface="Gill Sans MT" panose="020B0502020104020203"/>
                <a:ea typeface="Malgun Gothic" panose="020B0503020000020004" pitchFamily="34" charset="-127"/>
                <a:cs typeface="Calibri"/>
                <a:sym typeface="Calibri"/>
              </a:rPr>
              <a:t>Recommendation 4.5.1: We recommend not using metformin specifically to slow the rate of disease progression in people with ADPKD who do not have diabetes (1B).</a:t>
            </a:r>
            <a:endParaRPr kumimoji="0" lang="en-US" sz="2600" b="1"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endParaRPr>
          </a:p>
          <a:p>
            <a:pPr>
              <a:spcBef>
                <a:spcPts val="0"/>
              </a:spcBef>
              <a:buSzPts val="2600"/>
              <a:buNone/>
            </a:pPr>
            <a:endParaRPr lang="en-US" sz="2000" b="0" i="0" u="none" strike="noStrike" cap="none" dirty="0">
              <a:solidFill>
                <a:schemeClr val="dk2"/>
              </a:solidFill>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5" name="Google Shape;330;p37">
            <a:extLst>
              <a:ext uri="{FF2B5EF4-FFF2-40B4-BE49-F238E27FC236}">
                <a16:creationId xmlns:a16="http://schemas.microsoft.com/office/drawing/2014/main" id="{8A789C48-0DCF-72A5-3523-636CE8363FAA}"/>
              </a:ext>
            </a:extLst>
          </p:cNvPr>
          <p:cNvSpPr txBox="1">
            <a:spLocks noGrp="1"/>
          </p:cNvSpPr>
          <p:nvPr>
            <p:ph type="ctrTitle"/>
          </p:nvPr>
        </p:nvSpPr>
        <p:spPr>
          <a:xfrm>
            <a:off x="249976" y="281764"/>
            <a:ext cx="11553826" cy="124438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Therapies to Delay the Progression of Kidney Disease</a:t>
            </a:r>
            <a:endParaRPr dirty="0">
              <a:latin typeface="+mj-lt"/>
            </a:endParaRPr>
          </a:p>
        </p:txBody>
      </p:sp>
    </p:spTree>
    <p:extLst>
      <p:ext uri="{BB962C8B-B14F-4D97-AF65-F5344CB8AC3E}">
        <p14:creationId xmlns:p14="http://schemas.microsoft.com/office/powerpoint/2010/main" val="102518089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7229A4E1-CC1E-0AD2-9623-B61B1AD3B094}"/>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BCEC26EE-CC67-D569-1EC6-B0FFCB18A338}"/>
              </a:ext>
            </a:extLst>
          </p:cNvPr>
          <p:cNvSpPr txBox="1">
            <a:spLocks noGrp="1"/>
          </p:cNvSpPr>
          <p:nvPr>
            <p:ph type="subTitle" idx="1"/>
          </p:nvPr>
        </p:nvSpPr>
        <p:spPr>
          <a:xfrm>
            <a:off x="333375" y="1504882"/>
            <a:ext cx="11761160"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4.6</a:t>
            </a:r>
            <a:r>
              <a:rPr lang="en-US" sz="2600" b="0" i="0" u="none" strike="noStrike" cap="none" dirty="0">
                <a:solidFill>
                  <a:schemeClr val="dk2"/>
                </a:solidFill>
                <a:latin typeface="+mn-lt"/>
                <a:ea typeface="Calibri"/>
                <a:cs typeface="Calibri"/>
                <a:sym typeface="Calibri"/>
              </a:rPr>
              <a:t> Somatostatin analogues</a:t>
            </a:r>
          </a:p>
          <a:p>
            <a:pPr>
              <a:spcBef>
                <a:spcPts val="0"/>
              </a:spcBef>
              <a:buSzPts val="2600"/>
              <a:buNone/>
            </a:pPr>
            <a:r>
              <a:rPr lang="en-US" sz="2600" b="1" dirty="0">
                <a:latin typeface="+mn-lt"/>
              </a:rPr>
              <a:t>Recommendation 4.6.1: We suggest that somatostatin analogues should not be prescribed for the sole purpose of decreasing eGFR decline in people with ADPKD (2B).</a:t>
            </a:r>
          </a:p>
          <a:p>
            <a:pPr>
              <a:spcBef>
                <a:spcPts val="0"/>
              </a:spcBef>
              <a:buSzPts val="2600"/>
              <a:buNone/>
            </a:pPr>
            <a:endParaRPr lang="en-US" sz="2600" b="1"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4.6.1: </a:t>
            </a:r>
            <a:r>
              <a:rPr lang="en-US" sz="2000" dirty="0"/>
              <a:t>Somatostatin analogues can be considered in people with ADPKD with severe symptoms due to massively enlarged kidneys to lower the growth rate of kidney cysts when no better options are available.</a:t>
            </a:r>
            <a:endParaRPr lang="en-US" sz="2600" b="1" i="0" u="none" strike="noStrike" cap="none" dirty="0">
              <a:solidFill>
                <a:schemeClr val="dk2"/>
              </a:solidFill>
              <a:latin typeface="+mn-lt"/>
              <a:ea typeface="Calibri"/>
              <a:cs typeface="Calibri"/>
              <a:sym typeface="Calibri"/>
            </a:endParaRPr>
          </a:p>
        </p:txBody>
      </p:sp>
      <p:sp>
        <p:nvSpPr>
          <p:cNvPr id="5" name="Google Shape;330;p37">
            <a:extLst>
              <a:ext uri="{FF2B5EF4-FFF2-40B4-BE49-F238E27FC236}">
                <a16:creationId xmlns:a16="http://schemas.microsoft.com/office/drawing/2014/main" id="{03DB4714-BC10-F8CC-F54B-51CE00895F6C}"/>
              </a:ext>
            </a:extLst>
          </p:cNvPr>
          <p:cNvSpPr txBox="1">
            <a:spLocks noGrp="1"/>
          </p:cNvSpPr>
          <p:nvPr>
            <p:ph type="ctrTitle"/>
          </p:nvPr>
        </p:nvSpPr>
        <p:spPr>
          <a:xfrm>
            <a:off x="249976" y="281764"/>
            <a:ext cx="11553826" cy="124438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Therapies to Delay the Progression of Kidney Disease</a:t>
            </a:r>
            <a:endParaRPr dirty="0">
              <a:latin typeface="+mj-lt"/>
            </a:endParaRPr>
          </a:p>
        </p:txBody>
      </p:sp>
    </p:spTree>
    <p:extLst>
      <p:ext uri="{BB962C8B-B14F-4D97-AF65-F5344CB8AC3E}">
        <p14:creationId xmlns:p14="http://schemas.microsoft.com/office/powerpoint/2010/main" val="619211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2">
          <a:extLst>
            <a:ext uri="{FF2B5EF4-FFF2-40B4-BE49-F238E27FC236}">
              <a16:creationId xmlns:a16="http://schemas.microsoft.com/office/drawing/2014/main" id="{D59A1F2F-EF39-E3CF-417C-D38AC1A13693}"/>
            </a:ext>
          </a:extLst>
        </p:cNvPr>
        <p:cNvGrpSpPr/>
        <p:nvPr/>
      </p:nvGrpSpPr>
      <p:grpSpPr>
        <a:xfrm>
          <a:off x="0" y="0"/>
          <a:ext cx="0" cy="0"/>
          <a:chOff x="0" y="0"/>
          <a:chExt cx="0" cy="0"/>
        </a:xfrm>
      </p:grpSpPr>
      <p:sp>
        <p:nvSpPr>
          <p:cNvPr id="183" name="Google Shape;183;p20">
            <a:extLst>
              <a:ext uri="{FF2B5EF4-FFF2-40B4-BE49-F238E27FC236}">
                <a16:creationId xmlns:a16="http://schemas.microsoft.com/office/drawing/2014/main" id="{13513A41-C643-7078-0311-41341621007E}"/>
              </a:ext>
            </a:extLst>
          </p:cNvPr>
          <p:cNvSpPr txBox="1">
            <a:spLocks noGrp="1"/>
          </p:cNvSpPr>
          <p:nvPr>
            <p:ph type="ctrTitle"/>
          </p:nvPr>
        </p:nvSpPr>
        <p:spPr>
          <a:xfrm>
            <a:off x="304800" y="262740"/>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dirty="0">
                <a:solidFill>
                  <a:srgbClr val="2C62A9"/>
                </a:solidFill>
                <a:latin typeface="+mj-lt"/>
                <a:ea typeface="Calibri"/>
                <a:cs typeface="Calibri"/>
                <a:sym typeface="Calibri"/>
              </a:rPr>
              <a:t>Work Group</a:t>
            </a:r>
            <a:endParaRPr sz="4400" b="0" cap="small" dirty="0">
              <a:solidFill>
                <a:srgbClr val="2C62A9"/>
              </a:solidFill>
              <a:latin typeface="+mj-lt"/>
              <a:ea typeface="Calibri"/>
              <a:cs typeface="Calibri"/>
              <a:sym typeface="Calibri"/>
            </a:endParaRPr>
          </a:p>
        </p:txBody>
      </p:sp>
      <p:sp>
        <p:nvSpPr>
          <p:cNvPr id="184" name="Google Shape;184;p20">
            <a:extLst>
              <a:ext uri="{FF2B5EF4-FFF2-40B4-BE49-F238E27FC236}">
                <a16:creationId xmlns:a16="http://schemas.microsoft.com/office/drawing/2014/main" id="{FD1DA283-06CE-D975-D7E8-59F496C4429A}"/>
              </a:ext>
            </a:extLst>
          </p:cNvPr>
          <p:cNvSpPr txBox="1">
            <a:spLocks noGrp="1"/>
          </p:cNvSpPr>
          <p:nvPr>
            <p:ph type="subTitle" idx="1"/>
          </p:nvPr>
        </p:nvSpPr>
        <p:spPr>
          <a:xfrm>
            <a:off x="304800" y="1062888"/>
            <a:ext cx="11582400" cy="4932798"/>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3200"/>
              <a:buFont typeface="Arial"/>
              <a:buChar char="•"/>
            </a:pPr>
            <a:r>
              <a:rPr lang="en-US" sz="2800" b="0" i="0" u="none" strike="noStrike" cap="none" dirty="0">
                <a:solidFill>
                  <a:schemeClr val="dk2"/>
                </a:solidFill>
                <a:latin typeface="+mn-lt"/>
                <a:ea typeface="Calibri"/>
                <a:cs typeface="Calibri"/>
                <a:sym typeface="Calibri"/>
              </a:rPr>
              <a:t>Diverse expertise</a:t>
            </a:r>
            <a:endParaRPr sz="2800" dirty="0">
              <a:latin typeface="+mn-lt"/>
            </a:endParaRPr>
          </a:p>
          <a:p>
            <a:pPr marL="342900" marR="0" lvl="0" indent="-139700" algn="l" rtl="0">
              <a:lnSpc>
                <a:spcPct val="100000"/>
              </a:lnSpc>
              <a:spcBef>
                <a:spcPts val="0"/>
              </a:spcBef>
              <a:spcAft>
                <a:spcPts val="0"/>
              </a:spcAft>
              <a:buClr>
                <a:schemeClr val="dk2"/>
              </a:buClr>
              <a:buSzPts val="3200"/>
              <a:buFont typeface="Arial"/>
              <a:buNone/>
            </a:pPr>
            <a:endParaRPr sz="2800" b="0" i="0" u="none" strike="noStrike" cap="none" dirty="0">
              <a:solidFill>
                <a:schemeClr val="dk2"/>
              </a:solidFill>
              <a:latin typeface="+mn-lt"/>
              <a:ea typeface="Calibri"/>
              <a:cs typeface="Calibri"/>
              <a:sym typeface="Calibri"/>
            </a:endParaRPr>
          </a:p>
          <a:p>
            <a:pPr marL="342900" marR="0" lvl="0" indent="-342900" algn="l" rtl="0">
              <a:lnSpc>
                <a:spcPct val="100000"/>
              </a:lnSpc>
              <a:spcBef>
                <a:spcPts val="0"/>
              </a:spcBef>
              <a:spcAft>
                <a:spcPts val="0"/>
              </a:spcAft>
              <a:buClr>
                <a:schemeClr val="dk2"/>
              </a:buClr>
              <a:buSzPts val="3200"/>
              <a:buFont typeface="Arial"/>
              <a:buChar char="•"/>
            </a:pPr>
            <a:r>
              <a:rPr lang="en-US" sz="2800" b="0" i="0" u="none" strike="noStrike" cap="none" dirty="0">
                <a:solidFill>
                  <a:schemeClr val="dk2"/>
                </a:solidFill>
                <a:latin typeface="+mn-lt"/>
                <a:ea typeface="Calibri"/>
                <a:cs typeface="Calibri"/>
                <a:sym typeface="Calibri"/>
              </a:rPr>
              <a:t>Worldwide scope </a:t>
            </a:r>
            <a:endParaRPr sz="2800" dirty="0">
              <a:latin typeface="+mn-lt"/>
            </a:endParaRPr>
          </a:p>
          <a:p>
            <a:pPr marL="342900" marR="0" lvl="0" indent="-139700" algn="l" rtl="0">
              <a:lnSpc>
                <a:spcPct val="100000"/>
              </a:lnSpc>
              <a:spcBef>
                <a:spcPts val="0"/>
              </a:spcBef>
              <a:spcAft>
                <a:spcPts val="0"/>
              </a:spcAft>
              <a:buClr>
                <a:schemeClr val="dk2"/>
              </a:buClr>
              <a:buSzPts val="3200"/>
              <a:buFont typeface="Arial"/>
              <a:buNone/>
            </a:pPr>
            <a:endParaRPr sz="2800" b="0" i="0" u="none" strike="noStrike" cap="none" dirty="0">
              <a:solidFill>
                <a:schemeClr val="dk2"/>
              </a:solidFill>
              <a:latin typeface="+mn-lt"/>
              <a:ea typeface="Calibri"/>
              <a:cs typeface="Calibri"/>
              <a:sym typeface="Calibri"/>
            </a:endParaRPr>
          </a:p>
          <a:p>
            <a:pPr marL="342900" marR="0" lvl="0" indent="-342900" algn="l" rtl="0">
              <a:lnSpc>
                <a:spcPct val="100000"/>
              </a:lnSpc>
              <a:spcBef>
                <a:spcPts val="0"/>
              </a:spcBef>
              <a:spcAft>
                <a:spcPts val="0"/>
              </a:spcAft>
              <a:buClr>
                <a:schemeClr val="dk2"/>
              </a:buClr>
              <a:buSzPts val="3200"/>
              <a:buFont typeface="Arial"/>
              <a:buChar char="•"/>
            </a:pPr>
            <a:r>
              <a:rPr lang="en-US" sz="2800" b="0" i="0" u="none" strike="noStrike" cap="none" dirty="0">
                <a:solidFill>
                  <a:schemeClr val="dk2"/>
                </a:solidFill>
                <a:latin typeface="+mn-lt"/>
                <a:ea typeface="Calibri"/>
                <a:cs typeface="Calibri"/>
                <a:sym typeface="Calibri"/>
              </a:rPr>
              <a:t>Deep experience</a:t>
            </a:r>
            <a:endParaRPr sz="2800" dirty="0">
              <a:latin typeface="+mn-lt"/>
            </a:endParaRPr>
          </a:p>
          <a:p>
            <a:pPr marL="342900" marR="0" lvl="0" indent="-139700" algn="l" rtl="0">
              <a:lnSpc>
                <a:spcPct val="100000"/>
              </a:lnSpc>
              <a:spcBef>
                <a:spcPts val="0"/>
              </a:spcBef>
              <a:spcAft>
                <a:spcPts val="0"/>
              </a:spcAft>
              <a:buClr>
                <a:schemeClr val="dk2"/>
              </a:buClr>
              <a:buSzPts val="3200"/>
              <a:buFont typeface="Arial"/>
              <a:buNone/>
            </a:pPr>
            <a:endParaRPr sz="2800" b="0" i="0" u="none" strike="noStrike" cap="none" dirty="0">
              <a:solidFill>
                <a:schemeClr val="dk2"/>
              </a:solidFill>
              <a:latin typeface="+mn-lt"/>
              <a:ea typeface="Calibri"/>
              <a:cs typeface="Calibri"/>
              <a:sym typeface="Calibri"/>
            </a:endParaRPr>
          </a:p>
          <a:p>
            <a:pPr marL="342900" marR="0" lvl="0" indent="-342900" algn="l" rtl="0">
              <a:lnSpc>
                <a:spcPct val="100000"/>
              </a:lnSpc>
              <a:spcBef>
                <a:spcPts val="0"/>
              </a:spcBef>
              <a:spcAft>
                <a:spcPts val="0"/>
              </a:spcAft>
              <a:buClr>
                <a:schemeClr val="dk2"/>
              </a:buClr>
              <a:buSzPts val="3200"/>
              <a:buFont typeface="Arial"/>
              <a:buChar char="•"/>
            </a:pPr>
            <a:r>
              <a:rPr lang="en-US" sz="2800" b="0" i="0" u="none" strike="noStrike" cap="none" dirty="0">
                <a:solidFill>
                  <a:schemeClr val="dk2"/>
                </a:solidFill>
                <a:latin typeface="+mn-lt"/>
                <a:ea typeface="Calibri"/>
                <a:cs typeface="Calibri"/>
                <a:sym typeface="Calibri"/>
              </a:rPr>
              <a:t>Patients</a:t>
            </a:r>
            <a:endParaRPr sz="2800" dirty="0">
              <a:latin typeface="+mn-lt"/>
            </a:endParaRPr>
          </a:p>
          <a:p>
            <a:pPr marL="342900" marR="0" lvl="0" indent="-139700" algn="l" rtl="0">
              <a:lnSpc>
                <a:spcPct val="100000"/>
              </a:lnSpc>
              <a:spcBef>
                <a:spcPts val="0"/>
              </a:spcBef>
              <a:spcAft>
                <a:spcPts val="0"/>
              </a:spcAft>
              <a:buClr>
                <a:schemeClr val="dk2"/>
              </a:buClr>
              <a:buSzPts val="3200"/>
              <a:buFont typeface="Arial"/>
              <a:buNone/>
            </a:pPr>
            <a:endParaRPr sz="2800" b="0" i="0" u="none" strike="noStrike" cap="none" dirty="0">
              <a:solidFill>
                <a:schemeClr val="dk2"/>
              </a:solidFill>
              <a:latin typeface="+mn-lt"/>
              <a:ea typeface="Calibri"/>
              <a:cs typeface="Calibri"/>
              <a:sym typeface="Calibri"/>
            </a:endParaRPr>
          </a:p>
          <a:p>
            <a:pPr marL="342900" marR="0" lvl="0" indent="-342900" algn="l" rtl="0">
              <a:lnSpc>
                <a:spcPct val="100000"/>
              </a:lnSpc>
              <a:spcBef>
                <a:spcPts val="0"/>
              </a:spcBef>
              <a:spcAft>
                <a:spcPts val="0"/>
              </a:spcAft>
              <a:buClr>
                <a:schemeClr val="dk2"/>
              </a:buClr>
              <a:buSzPts val="3200"/>
              <a:buFont typeface="Arial"/>
              <a:buChar char="•"/>
            </a:pPr>
            <a:r>
              <a:rPr lang="en-US" sz="2800" b="0" i="0" u="none" strike="noStrike" cap="none" dirty="0">
                <a:solidFill>
                  <a:schemeClr val="dk2"/>
                </a:solidFill>
                <a:latin typeface="+mn-lt"/>
                <a:ea typeface="Calibri"/>
                <a:cs typeface="Calibri"/>
                <a:sym typeface="Calibri"/>
              </a:rPr>
              <a:t>Evidence Review Team</a:t>
            </a:r>
            <a:endParaRPr sz="2800" dirty="0">
              <a:latin typeface="+mn-lt"/>
            </a:endParaRPr>
          </a:p>
          <a:p>
            <a:pPr marL="342900" marR="0" lvl="0" indent="-139700" algn="l" rtl="0">
              <a:lnSpc>
                <a:spcPct val="100000"/>
              </a:lnSpc>
              <a:spcBef>
                <a:spcPts val="0"/>
              </a:spcBef>
              <a:spcAft>
                <a:spcPts val="0"/>
              </a:spcAft>
              <a:buClr>
                <a:schemeClr val="dk2"/>
              </a:buClr>
              <a:buSzPts val="3200"/>
              <a:buFont typeface="Arial"/>
              <a:buNone/>
            </a:pPr>
            <a:endParaRPr sz="2800" b="0" i="0" u="none" strike="noStrike" cap="none" dirty="0">
              <a:solidFill>
                <a:schemeClr val="dk2"/>
              </a:solidFill>
              <a:latin typeface="+mn-lt"/>
              <a:ea typeface="Calibri"/>
              <a:cs typeface="Calibri"/>
              <a:sym typeface="Calibri"/>
            </a:endParaRPr>
          </a:p>
        </p:txBody>
      </p:sp>
      <p:pic>
        <p:nvPicPr>
          <p:cNvPr id="4" name="Picture 3">
            <a:extLst>
              <a:ext uri="{FF2B5EF4-FFF2-40B4-BE49-F238E27FC236}">
                <a16:creationId xmlns:a16="http://schemas.microsoft.com/office/drawing/2014/main" id="{7929F633-2CE5-405F-CD32-AD77B31C7329}"/>
              </a:ext>
            </a:extLst>
          </p:cNvPr>
          <p:cNvPicPr>
            <a:picLocks noChangeAspect="1"/>
          </p:cNvPicPr>
          <p:nvPr/>
        </p:nvPicPr>
        <p:blipFill>
          <a:blip r:embed="rId3"/>
          <a:stretch>
            <a:fillRect/>
          </a:stretch>
        </p:blipFill>
        <p:spPr>
          <a:xfrm>
            <a:off x="4516366" y="703246"/>
            <a:ext cx="7207251" cy="4539224"/>
          </a:xfrm>
          <a:prstGeom prst="rect">
            <a:avLst/>
          </a:prstGeom>
        </p:spPr>
      </p:pic>
    </p:spTree>
    <p:extLst>
      <p:ext uri="{BB962C8B-B14F-4D97-AF65-F5344CB8AC3E}">
        <p14:creationId xmlns:p14="http://schemas.microsoft.com/office/powerpoint/2010/main" val="115036008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D53080A3-F206-CE21-D267-AD423FCA460A}"/>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9E7B48B8-F9B2-2EF6-FF0F-0AD924177FD5}"/>
              </a:ext>
            </a:extLst>
          </p:cNvPr>
          <p:cNvSpPr txBox="1">
            <a:spLocks noGrp="1"/>
          </p:cNvSpPr>
          <p:nvPr>
            <p:ph type="subTitle" idx="1"/>
          </p:nvPr>
        </p:nvSpPr>
        <p:spPr>
          <a:xfrm>
            <a:off x="333375" y="1504882"/>
            <a:ext cx="11713313"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4.7</a:t>
            </a:r>
            <a:r>
              <a:rPr lang="en-US" sz="2600" b="0" i="0" u="none" strike="noStrike" cap="none" dirty="0">
                <a:solidFill>
                  <a:schemeClr val="dk2"/>
                </a:solidFill>
                <a:latin typeface="+mn-lt"/>
                <a:ea typeface="Calibri"/>
                <a:cs typeface="Calibri"/>
                <a:sym typeface="Calibri"/>
              </a:rPr>
              <a:t> Sodium-glucose co-transporter-2 inhibitors (SGLT2i)</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4.7.1: </a:t>
            </a:r>
            <a:r>
              <a:rPr lang="en-US" sz="2000" dirty="0"/>
              <a:t>Sodium-glucose cotransporter-2 inhibitors (SGLT2i) should not be used to slow eGFR decline in people with ADPKD.</a:t>
            </a: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4.8 Ketogenic interventions</a:t>
            </a: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4.8.1: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Ketogenic </a:t>
            </a:r>
            <a:r>
              <a:rPr lang="en-US" sz="2000" dirty="0">
                <a:solidFill>
                  <a:srgbClr val="004990"/>
                </a:solidFill>
              </a:rPr>
              <a:t>interventions should not be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implemented in people with ADPKD without further evidence from controlled clinical trials.</a:t>
            </a: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endParaRPr lang="en-US" sz="2000" dirty="0">
              <a:solidFill>
                <a:srgbClr val="004990"/>
              </a:solidFill>
            </a:endParaRP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4.9 Complementary medicines</a:t>
            </a: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4.9.1: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Complementary medicines or </a:t>
            </a:r>
            <a:r>
              <a:rPr lang="en-US" sz="2000" dirty="0">
                <a:solidFill>
                  <a:srgbClr val="004990"/>
                </a:solidFill>
              </a:rPr>
              <a:t>supplements should not replace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standard medical treatments in people with ADPKD.</a:t>
            </a:r>
            <a:endParaRPr kumimoji="0" lang="en-US" sz="2600" b="1"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endParaRPr kumimoji="0" lang="en-US" sz="2600" b="1"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4" name="Google Shape;330;p37">
            <a:extLst>
              <a:ext uri="{FF2B5EF4-FFF2-40B4-BE49-F238E27FC236}">
                <a16:creationId xmlns:a16="http://schemas.microsoft.com/office/drawing/2014/main" id="{786FD9C8-8EF7-74C1-47DD-3508A6DA8D2F}"/>
              </a:ext>
            </a:extLst>
          </p:cNvPr>
          <p:cNvSpPr txBox="1">
            <a:spLocks noGrp="1"/>
          </p:cNvSpPr>
          <p:nvPr>
            <p:ph type="ctrTitle"/>
          </p:nvPr>
        </p:nvSpPr>
        <p:spPr>
          <a:xfrm>
            <a:off x="249976" y="281764"/>
            <a:ext cx="11553826" cy="124438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Therapies to Delay the Progression of Kidney Disease</a:t>
            </a:r>
            <a:endParaRPr dirty="0">
              <a:latin typeface="+mj-lt"/>
            </a:endParaRPr>
          </a:p>
        </p:txBody>
      </p:sp>
    </p:spTree>
    <p:extLst>
      <p:ext uri="{BB962C8B-B14F-4D97-AF65-F5344CB8AC3E}">
        <p14:creationId xmlns:p14="http://schemas.microsoft.com/office/powerpoint/2010/main" val="209822138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38114-3D1F-50D4-06B3-00A67708B9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11D550-6C67-B40D-F671-0B59649AA264}"/>
              </a:ext>
            </a:extLst>
          </p:cNvPr>
          <p:cNvSpPr>
            <a:spLocks noGrp="1"/>
          </p:cNvSpPr>
          <p:nvPr>
            <p:ph type="ctrTitle"/>
          </p:nvPr>
        </p:nvSpPr>
        <p:spPr>
          <a:xfrm>
            <a:off x="972355" y="2563812"/>
            <a:ext cx="10341735" cy="1008063"/>
          </a:xfrm>
        </p:spPr>
        <p:txBody>
          <a:bodyPr/>
          <a:lstStyle/>
          <a:p>
            <a:r>
              <a:rPr lang="en-US" dirty="0"/>
              <a:t>Chapter 5. Polycystic Liver Disease</a:t>
            </a:r>
          </a:p>
        </p:txBody>
      </p:sp>
    </p:spTree>
    <p:extLst>
      <p:ext uri="{BB962C8B-B14F-4D97-AF65-F5344CB8AC3E}">
        <p14:creationId xmlns:p14="http://schemas.microsoft.com/office/powerpoint/2010/main" val="115340431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39771C68-B733-9D23-A82D-F332D472F0DF}"/>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29590E81-AD20-9CEB-1656-50A43DF55A9C}"/>
              </a:ext>
            </a:extLst>
          </p:cNvPr>
          <p:cNvSpPr txBox="1">
            <a:spLocks noGrp="1"/>
          </p:cNvSpPr>
          <p:nvPr>
            <p:ph type="subTitle" idx="1"/>
          </p:nvPr>
        </p:nvSpPr>
        <p:spPr>
          <a:xfrm>
            <a:off x="227051" y="898826"/>
            <a:ext cx="5496544"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5.1 Diagnosis and Staging of PLD</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5.1</a:t>
            </a:r>
            <a:r>
              <a:rPr lang="en-US" sz="2600" b="0" i="0" u="none" strike="noStrike" cap="none" dirty="0">
                <a:solidFill>
                  <a:schemeClr val="dk2"/>
                </a:solidFill>
                <a:latin typeface="+mn-lt"/>
                <a:ea typeface="Calibri"/>
                <a:cs typeface="Calibri"/>
                <a:sym typeface="Calibri"/>
              </a:rPr>
              <a:t>.1: </a:t>
            </a:r>
            <a:r>
              <a:rPr lang="en-US" sz="2000" dirty="0"/>
              <a:t>When CT scan or MRI is performed for patients with ADPKD, liver images should be evaluated to characterize the severity of PLD.</a:t>
            </a: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330" name="Google Shape;330;p37">
            <a:extLst>
              <a:ext uri="{FF2B5EF4-FFF2-40B4-BE49-F238E27FC236}">
                <a16:creationId xmlns:a16="http://schemas.microsoft.com/office/drawing/2014/main" id="{033A74E0-51C2-9527-3ADD-91013A3B34FF}"/>
              </a:ext>
            </a:extLst>
          </p:cNvPr>
          <p:cNvSpPr txBox="1">
            <a:spLocks noGrp="1"/>
          </p:cNvSpPr>
          <p:nvPr>
            <p:ph type="ctrTitle"/>
          </p:nvPr>
        </p:nvSpPr>
        <p:spPr>
          <a:xfrm>
            <a:off x="227050" y="274633"/>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Polycystic Liver Disease (PLD)</a:t>
            </a:r>
            <a:endParaRPr dirty="0">
              <a:latin typeface="+mj-lt"/>
            </a:endParaRPr>
          </a:p>
        </p:txBody>
      </p:sp>
      <p:pic>
        <p:nvPicPr>
          <p:cNvPr id="3" name="Picture 2">
            <a:extLst>
              <a:ext uri="{FF2B5EF4-FFF2-40B4-BE49-F238E27FC236}">
                <a16:creationId xmlns:a16="http://schemas.microsoft.com/office/drawing/2014/main" id="{3DF393C2-89B2-D9DD-2EA3-D9B53BDDFCE8}"/>
              </a:ext>
            </a:extLst>
          </p:cNvPr>
          <p:cNvPicPr>
            <a:picLocks noChangeAspect="1"/>
          </p:cNvPicPr>
          <p:nvPr/>
        </p:nvPicPr>
        <p:blipFill>
          <a:blip r:embed="rId3"/>
          <a:stretch>
            <a:fillRect/>
          </a:stretch>
        </p:blipFill>
        <p:spPr>
          <a:xfrm>
            <a:off x="5832212" y="920330"/>
            <a:ext cx="5438300" cy="5908511"/>
          </a:xfrm>
          <a:prstGeom prst="rect">
            <a:avLst/>
          </a:prstGeom>
        </p:spPr>
      </p:pic>
    </p:spTree>
    <p:extLst>
      <p:ext uri="{BB962C8B-B14F-4D97-AF65-F5344CB8AC3E}">
        <p14:creationId xmlns:p14="http://schemas.microsoft.com/office/powerpoint/2010/main" val="412359494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C17E8F9F-CC49-208C-AA67-C3D79C6FF475}"/>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6A78401F-ED25-DA61-F129-B616CFD0973A}"/>
              </a:ext>
            </a:extLst>
          </p:cNvPr>
          <p:cNvSpPr txBox="1">
            <a:spLocks noGrp="1"/>
          </p:cNvSpPr>
          <p:nvPr>
            <p:ph type="subTitle" idx="1"/>
          </p:nvPr>
        </p:nvSpPr>
        <p:spPr>
          <a:xfrm>
            <a:off x="227050" y="898826"/>
            <a:ext cx="11824955"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5.1 Diagnosis and Staging of PLD</a:t>
            </a:r>
            <a:endParaRPr lang="en-US" sz="2600" b="1"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5.1</a:t>
            </a:r>
            <a:r>
              <a:rPr lang="en-US" sz="2600" b="0" i="0" u="none" strike="noStrike" cap="none" dirty="0">
                <a:solidFill>
                  <a:schemeClr val="dk2"/>
                </a:solidFill>
                <a:latin typeface="+mn-lt"/>
                <a:ea typeface="Calibri"/>
                <a:cs typeface="Calibri"/>
                <a:sym typeface="Calibri"/>
              </a:rPr>
              <a:t>.2</a:t>
            </a:r>
            <a:r>
              <a:rPr lang="en-US" sz="2600" dirty="0">
                <a:latin typeface="+mn-lt"/>
                <a:ea typeface="Calibri"/>
              </a:rPr>
              <a:t>: </a:t>
            </a:r>
            <a:r>
              <a:rPr lang="en-US" sz="2000" dirty="0"/>
              <a:t>When people with ADPKD are informed about the presence of liver cysts found on imaging, they should be advised of the likely outcomes and possible symptoms.</a:t>
            </a:r>
            <a:endParaRPr lang="en-US" sz="2000" b="1" dirty="0">
              <a:latin typeface="+mn-lt"/>
              <a:ea typeface="Calibri"/>
            </a:endParaRPr>
          </a:p>
          <a:p>
            <a:pPr>
              <a:spcBef>
                <a:spcPts val="0"/>
              </a:spcBef>
              <a:buSzPts val="2600"/>
              <a:buNone/>
            </a:pPr>
            <a:endParaRPr lang="en-US" sz="2000" b="1" dirty="0">
              <a:latin typeface="+mn-lt"/>
              <a:ea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5.1</a:t>
            </a:r>
            <a:r>
              <a:rPr lang="en-US" sz="2600" b="0" i="0" u="none" strike="noStrike" cap="none" dirty="0">
                <a:solidFill>
                  <a:schemeClr val="dk2"/>
                </a:solidFill>
                <a:latin typeface="+mn-lt"/>
                <a:ea typeface="Calibri"/>
                <a:cs typeface="Calibri"/>
                <a:sym typeface="Calibri"/>
              </a:rPr>
              <a:t>.3: </a:t>
            </a:r>
            <a:r>
              <a:rPr lang="en-US" sz="2000" dirty="0"/>
              <a:t>People with ADPKD who are symptomatic due to possible hepatomegaly should have abdominal imaging performed to evaluate both liver and kidney volume.</a:t>
            </a:r>
          </a:p>
          <a:p>
            <a:pPr>
              <a:spcBef>
                <a:spcPts val="0"/>
              </a:spcBef>
              <a:buSzPts val="2600"/>
              <a:buNone/>
            </a:pPr>
            <a:endParaRPr lang="en-US" sz="26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330" name="Google Shape;330;p37">
            <a:extLst>
              <a:ext uri="{FF2B5EF4-FFF2-40B4-BE49-F238E27FC236}">
                <a16:creationId xmlns:a16="http://schemas.microsoft.com/office/drawing/2014/main" id="{1C4EED4E-A668-53BD-8D9F-6CA40434F796}"/>
              </a:ext>
            </a:extLst>
          </p:cNvPr>
          <p:cNvSpPr txBox="1">
            <a:spLocks noGrp="1"/>
          </p:cNvSpPr>
          <p:nvPr>
            <p:ph type="ctrTitle"/>
          </p:nvPr>
        </p:nvSpPr>
        <p:spPr>
          <a:xfrm>
            <a:off x="227050" y="274633"/>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Polycystic Liver Disease (PLD)</a:t>
            </a:r>
            <a:endParaRPr dirty="0">
              <a:latin typeface="+mj-lt"/>
            </a:endParaRPr>
          </a:p>
        </p:txBody>
      </p:sp>
    </p:spTree>
    <p:extLst>
      <p:ext uri="{BB962C8B-B14F-4D97-AF65-F5344CB8AC3E}">
        <p14:creationId xmlns:p14="http://schemas.microsoft.com/office/powerpoint/2010/main" val="233997825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180D6A48-C9BF-C0A7-2E7D-51DAE22E36C1}"/>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EBF33D2B-1AD0-3CC6-4BA5-E82FA5E220DB}"/>
              </a:ext>
            </a:extLst>
          </p:cNvPr>
          <p:cNvSpPr txBox="1">
            <a:spLocks noGrp="1"/>
          </p:cNvSpPr>
          <p:nvPr>
            <p:ph type="subTitle" idx="1"/>
          </p:nvPr>
        </p:nvSpPr>
        <p:spPr>
          <a:xfrm>
            <a:off x="227050" y="898826"/>
            <a:ext cx="11824955"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5.1 Diagnosis and Staging of PLD</a:t>
            </a:r>
            <a:endParaRPr lang="en-US" sz="2600" b="1"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5.1</a:t>
            </a:r>
            <a:r>
              <a:rPr lang="en-US" sz="2600" b="0" i="0" u="none" strike="noStrike" cap="none" dirty="0">
                <a:solidFill>
                  <a:schemeClr val="dk2"/>
                </a:solidFill>
                <a:latin typeface="+mn-lt"/>
                <a:ea typeface="Calibri"/>
                <a:cs typeface="Calibri"/>
                <a:sym typeface="Calibri"/>
              </a:rPr>
              <a:t>.4</a:t>
            </a:r>
            <a:r>
              <a:rPr lang="en-US" sz="2600" dirty="0">
                <a:latin typeface="+mn-lt"/>
                <a:ea typeface="Calibri"/>
              </a:rPr>
              <a:t>:</a:t>
            </a:r>
            <a:r>
              <a:rPr lang="en-US" sz="3600" b="0" i="0" u="none" strike="noStrike" cap="none" dirty="0">
                <a:solidFill>
                  <a:schemeClr val="dk2"/>
                </a:solidFill>
                <a:latin typeface="+mn-lt"/>
                <a:ea typeface="Calibri"/>
                <a:cs typeface="Calibri"/>
                <a:sym typeface="Calibri"/>
              </a:rPr>
              <a:t> </a:t>
            </a:r>
            <a:r>
              <a:rPr lang="en-US" sz="2000" dirty="0"/>
              <a:t>Symptoms of PLD should be captured with the disease-specific symptom questionnaires Polycystic Liver Disease Questionnaire (PLD-Q) and Polycystic Liver Disease Complaint-specific Assessment (POLCA).</a:t>
            </a:r>
            <a:endParaRPr lang="en-US" sz="2000" b="1" dirty="0">
              <a:latin typeface="+mn-lt"/>
              <a:ea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330" name="Google Shape;330;p37">
            <a:extLst>
              <a:ext uri="{FF2B5EF4-FFF2-40B4-BE49-F238E27FC236}">
                <a16:creationId xmlns:a16="http://schemas.microsoft.com/office/drawing/2014/main" id="{9956E510-1F09-20A4-E7F7-F0CBD003C8E0}"/>
              </a:ext>
            </a:extLst>
          </p:cNvPr>
          <p:cNvSpPr txBox="1">
            <a:spLocks noGrp="1"/>
          </p:cNvSpPr>
          <p:nvPr>
            <p:ph type="ctrTitle"/>
          </p:nvPr>
        </p:nvSpPr>
        <p:spPr>
          <a:xfrm>
            <a:off x="227050" y="274633"/>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Polycystic Liver Disease (PLD)</a:t>
            </a:r>
            <a:endParaRPr dirty="0">
              <a:latin typeface="+mj-lt"/>
            </a:endParaRPr>
          </a:p>
        </p:txBody>
      </p:sp>
      <p:pic>
        <p:nvPicPr>
          <p:cNvPr id="5" name="Picture 4">
            <a:extLst>
              <a:ext uri="{FF2B5EF4-FFF2-40B4-BE49-F238E27FC236}">
                <a16:creationId xmlns:a16="http://schemas.microsoft.com/office/drawing/2014/main" id="{4A308721-FD56-F0ED-3EA3-1B630E2BE847}"/>
              </a:ext>
            </a:extLst>
          </p:cNvPr>
          <p:cNvPicPr>
            <a:picLocks noChangeAspect="1"/>
          </p:cNvPicPr>
          <p:nvPr/>
        </p:nvPicPr>
        <p:blipFill>
          <a:blip r:embed="rId3"/>
          <a:stretch>
            <a:fillRect/>
          </a:stretch>
        </p:blipFill>
        <p:spPr>
          <a:xfrm>
            <a:off x="975764" y="2780414"/>
            <a:ext cx="10240471" cy="2892056"/>
          </a:xfrm>
          <a:prstGeom prst="rect">
            <a:avLst/>
          </a:prstGeom>
        </p:spPr>
      </p:pic>
      <p:sp>
        <p:nvSpPr>
          <p:cNvPr id="7" name="TextBox 6">
            <a:extLst>
              <a:ext uri="{FF2B5EF4-FFF2-40B4-BE49-F238E27FC236}">
                <a16:creationId xmlns:a16="http://schemas.microsoft.com/office/drawing/2014/main" id="{79B2E094-B426-9EDC-4947-6F069244493A}"/>
              </a:ext>
            </a:extLst>
          </p:cNvPr>
          <p:cNvSpPr txBox="1"/>
          <p:nvPr/>
        </p:nvSpPr>
        <p:spPr>
          <a:xfrm>
            <a:off x="975764" y="5756851"/>
            <a:ext cx="10145892" cy="307777"/>
          </a:xfrm>
          <a:prstGeom prst="rect">
            <a:avLst/>
          </a:prstGeom>
          <a:noFill/>
        </p:spPr>
        <p:txBody>
          <a:bodyPr wrap="square">
            <a:spAutoFit/>
          </a:bodyPr>
          <a:lstStyle/>
          <a:p>
            <a:r>
              <a:rPr lang="en-US" b="1" dirty="0">
                <a:solidFill>
                  <a:srgbClr val="2C62A9"/>
                </a:solidFill>
              </a:rPr>
              <a:t>Figure 31 | Symptoms of polycystic liver disease</a:t>
            </a:r>
          </a:p>
        </p:txBody>
      </p:sp>
    </p:spTree>
    <p:extLst>
      <p:ext uri="{BB962C8B-B14F-4D97-AF65-F5344CB8AC3E}">
        <p14:creationId xmlns:p14="http://schemas.microsoft.com/office/powerpoint/2010/main" val="70214489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3A8CE65E-593E-0925-080E-6425229A8A32}"/>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241B1F62-5361-D637-F12F-FA369AB6C0FE}"/>
              </a:ext>
            </a:extLst>
          </p:cNvPr>
          <p:cNvSpPr txBox="1">
            <a:spLocks noGrp="1"/>
          </p:cNvSpPr>
          <p:nvPr>
            <p:ph type="subTitle" idx="1"/>
          </p:nvPr>
        </p:nvSpPr>
        <p:spPr>
          <a:xfrm>
            <a:off x="227050" y="898826"/>
            <a:ext cx="11883434"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5.2 </a:t>
            </a:r>
            <a:r>
              <a:rPr lang="en-US" sz="2600" dirty="0">
                <a:latin typeface="+mn-lt"/>
                <a:ea typeface="Calibri"/>
              </a:rPr>
              <a:t>R</a:t>
            </a:r>
            <a:r>
              <a:rPr lang="en-US" sz="2600" b="0" i="0" u="none" strike="noStrike" cap="none" dirty="0">
                <a:solidFill>
                  <a:schemeClr val="dk2"/>
                </a:solidFill>
                <a:latin typeface="+mn-lt"/>
                <a:ea typeface="Calibri"/>
                <a:cs typeface="Calibri"/>
                <a:sym typeface="Calibri"/>
              </a:rPr>
              <a:t>isk Factors</a:t>
            </a:r>
          </a:p>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5.2.1 Female Sex Hormones</a:t>
            </a:r>
            <a:endParaRPr lang="en-US" sz="2600" b="0"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5.2.1</a:t>
            </a:r>
            <a:r>
              <a:rPr lang="en-US" sz="2600" b="0" i="0" u="none" strike="noStrike" cap="none" dirty="0">
                <a:solidFill>
                  <a:schemeClr val="dk2"/>
                </a:solidFill>
                <a:latin typeface="+mn-lt"/>
                <a:ea typeface="Calibri"/>
                <a:cs typeface="Calibri"/>
                <a:sym typeface="Calibri"/>
              </a:rPr>
              <a:t>.1: </a:t>
            </a:r>
            <a:r>
              <a:rPr lang="en-US" sz="2000" dirty="0"/>
              <a:t>Women with ADPKD, particularly those with PLD, should be counseled about the benefits and potential harms of sex hormone therapy.</a:t>
            </a:r>
          </a:p>
          <a:p>
            <a:pPr>
              <a:spcBef>
                <a:spcPts val="0"/>
              </a:spcBef>
              <a:buSzPts val="2600"/>
              <a:buNone/>
            </a:pPr>
            <a:endParaRPr lang="en-US" sz="26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2" name="Google Shape;330;p37">
            <a:extLst>
              <a:ext uri="{FF2B5EF4-FFF2-40B4-BE49-F238E27FC236}">
                <a16:creationId xmlns:a16="http://schemas.microsoft.com/office/drawing/2014/main" id="{D83E743F-302F-E5C1-6FE3-8621E07176DB}"/>
              </a:ext>
            </a:extLst>
          </p:cNvPr>
          <p:cNvSpPr txBox="1">
            <a:spLocks/>
          </p:cNvSpPr>
          <p:nvPr/>
        </p:nvSpPr>
        <p:spPr>
          <a:xfrm>
            <a:off x="227050" y="274633"/>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Polycystic Liver Disease (PLD)</a:t>
            </a:r>
            <a:endParaRPr lang="en-US" dirty="0">
              <a:latin typeface="+mj-lt"/>
            </a:endParaRPr>
          </a:p>
        </p:txBody>
      </p:sp>
    </p:spTree>
    <p:extLst>
      <p:ext uri="{BB962C8B-B14F-4D97-AF65-F5344CB8AC3E}">
        <p14:creationId xmlns:p14="http://schemas.microsoft.com/office/powerpoint/2010/main" val="422839242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7A9AD967-3798-3B5D-56F5-5670C16FB7A0}"/>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E36EA62E-1F0F-148E-E0F2-2503255DF2C8}"/>
              </a:ext>
            </a:extLst>
          </p:cNvPr>
          <p:cNvSpPr txBox="1">
            <a:spLocks noGrp="1"/>
          </p:cNvSpPr>
          <p:nvPr>
            <p:ph type="subTitle" idx="1"/>
          </p:nvPr>
        </p:nvSpPr>
        <p:spPr>
          <a:xfrm>
            <a:off x="227050" y="898826"/>
            <a:ext cx="5131759"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5.2 </a:t>
            </a:r>
            <a:r>
              <a:rPr lang="en-US" sz="2600" dirty="0">
                <a:latin typeface="+mn-lt"/>
                <a:ea typeface="Calibri"/>
              </a:rPr>
              <a:t>R</a:t>
            </a:r>
            <a:r>
              <a:rPr lang="en-US" sz="2600" b="0" i="0" u="none" strike="noStrike" cap="none" dirty="0">
                <a:solidFill>
                  <a:schemeClr val="dk2"/>
                </a:solidFill>
                <a:latin typeface="+mn-lt"/>
                <a:ea typeface="Calibri"/>
                <a:cs typeface="Calibri"/>
                <a:sym typeface="Calibri"/>
              </a:rPr>
              <a:t>isk Factors</a:t>
            </a: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5.2.2 Nutrition and Lifestyle</a:t>
            </a: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5.2.2.1: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People should be advised </a:t>
            </a:r>
            <a:r>
              <a:rPr kumimoji="0" lang="en-US" sz="200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that no specific diets are available to treat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PLD, and that they should follow the dietary recommendations and lifestyle advice for people with ADPKD and CKD G1–G5.</a:t>
            </a: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endParaRPr lang="en-US" sz="2000" dirty="0">
              <a:solidFill>
                <a:srgbClr val="004990"/>
              </a:solidFill>
            </a:endParaRP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5.2.2.2: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People should be </a:t>
            </a:r>
            <a:r>
              <a:rPr kumimoji="0" lang="en-US" sz="200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advised that no specific diets are available to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treat PLD, and that they should follow the dietary recommendations and lifestyle advice for people with ADPKD and CKD G1–G5.</a:t>
            </a: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endParaRPr lang="en-US" sz="2000" dirty="0">
              <a:solidFill>
                <a:srgbClr val="004990"/>
              </a:solidFill>
            </a:endParaRP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5.2.2.3: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People with PLD and sarcopenia or malnutrition should be provided with intensive nutrition counseling and exercise rehabilitation.</a:t>
            </a:r>
            <a:endParaRPr kumimoji="0" lang="en-US" sz="2600" b="1"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endPar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endParaRP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endPar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2" name="Google Shape;330;p37">
            <a:extLst>
              <a:ext uri="{FF2B5EF4-FFF2-40B4-BE49-F238E27FC236}">
                <a16:creationId xmlns:a16="http://schemas.microsoft.com/office/drawing/2014/main" id="{13286974-E874-5B83-3489-CFB10144CE8E}"/>
              </a:ext>
            </a:extLst>
          </p:cNvPr>
          <p:cNvSpPr txBox="1">
            <a:spLocks/>
          </p:cNvSpPr>
          <p:nvPr/>
        </p:nvSpPr>
        <p:spPr>
          <a:xfrm>
            <a:off x="227050" y="274633"/>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Polycystic Liver Disease (PLD)</a:t>
            </a:r>
            <a:endParaRPr lang="en-US" dirty="0">
              <a:latin typeface="+mj-lt"/>
            </a:endParaRPr>
          </a:p>
        </p:txBody>
      </p:sp>
      <p:pic>
        <p:nvPicPr>
          <p:cNvPr id="6" name="Picture 5">
            <a:extLst>
              <a:ext uri="{FF2B5EF4-FFF2-40B4-BE49-F238E27FC236}">
                <a16:creationId xmlns:a16="http://schemas.microsoft.com/office/drawing/2014/main" id="{A65B4B22-2717-0E10-4833-9F28AA65AA48}"/>
              </a:ext>
            </a:extLst>
          </p:cNvPr>
          <p:cNvPicPr>
            <a:picLocks noChangeAspect="1"/>
          </p:cNvPicPr>
          <p:nvPr/>
        </p:nvPicPr>
        <p:blipFill>
          <a:blip r:embed="rId3"/>
          <a:stretch>
            <a:fillRect/>
          </a:stretch>
        </p:blipFill>
        <p:spPr>
          <a:xfrm>
            <a:off x="5167318" y="2060773"/>
            <a:ext cx="6960690" cy="2736453"/>
          </a:xfrm>
          <a:prstGeom prst="rect">
            <a:avLst/>
          </a:prstGeom>
        </p:spPr>
      </p:pic>
    </p:spTree>
    <p:extLst>
      <p:ext uri="{BB962C8B-B14F-4D97-AF65-F5344CB8AC3E}">
        <p14:creationId xmlns:p14="http://schemas.microsoft.com/office/powerpoint/2010/main" val="414532601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4731695B-651C-2ACF-7BC5-05BCD1D2282A}"/>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D4997362-D927-1BFA-DA5C-53D99C1E8BF2}"/>
              </a:ext>
            </a:extLst>
          </p:cNvPr>
          <p:cNvSpPr txBox="1">
            <a:spLocks noGrp="1"/>
          </p:cNvSpPr>
          <p:nvPr>
            <p:ph type="subTitle" idx="1"/>
          </p:nvPr>
        </p:nvSpPr>
        <p:spPr>
          <a:xfrm>
            <a:off x="227051" y="898826"/>
            <a:ext cx="4329002" cy="591664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5.2 </a:t>
            </a:r>
            <a:r>
              <a:rPr lang="en-US" sz="2600" dirty="0">
                <a:latin typeface="+mn-lt"/>
                <a:ea typeface="Calibri"/>
              </a:rPr>
              <a:t>R</a:t>
            </a:r>
            <a:r>
              <a:rPr lang="en-US" sz="2600" b="0" i="0" u="none" strike="noStrike" cap="none" dirty="0">
                <a:solidFill>
                  <a:schemeClr val="dk2"/>
                </a:solidFill>
                <a:latin typeface="+mn-lt"/>
                <a:ea typeface="Calibri"/>
                <a:cs typeface="Calibri"/>
                <a:sym typeface="Calibri"/>
              </a:rPr>
              <a:t>isk Factors</a:t>
            </a:r>
          </a:p>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5.2.3 Management</a:t>
            </a:r>
            <a:endParaRPr lang="en-US" sz="2600" b="0"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5.2.3</a:t>
            </a:r>
            <a:r>
              <a:rPr lang="en-US" sz="2600" b="0" i="0" u="none" strike="noStrike" cap="none" dirty="0">
                <a:solidFill>
                  <a:schemeClr val="dk2"/>
                </a:solidFill>
                <a:latin typeface="+mn-lt"/>
                <a:ea typeface="Calibri"/>
                <a:cs typeface="Calibri"/>
                <a:sym typeface="Calibri"/>
              </a:rPr>
              <a:t>.1: </a:t>
            </a:r>
            <a:r>
              <a:rPr lang="en-US" sz="2000" dirty="0"/>
              <a:t>Treatment for PLD should be performed in centers of expertise.</a:t>
            </a: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5.2.3</a:t>
            </a:r>
            <a:r>
              <a:rPr lang="en-US" sz="2600" b="0" i="0" u="none" strike="noStrike" cap="none" dirty="0">
                <a:solidFill>
                  <a:schemeClr val="dk2"/>
                </a:solidFill>
                <a:latin typeface="+mn-lt"/>
                <a:ea typeface="Calibri"/>
                <a:cs typeface="Calibri"/>
                <a:sym typeface="Calibri"/>
              </a:rPr>
              <a:t>.2: </a:t>
            </a:r>
            <a:r>
              <a:rPr lang="en-US" sz="2000" dirty="0"/>
              <a:t>People with ADPKD and PLD should receive treatment (i.e., medical and/ or surgical including minimally invasive treatments) if they experience cyst-related symptoms or complications that negatively impact their quality of life (QoL). Determination of treatment type should be based on symptoms, liver cyst characteristics, total liver volume (TLV), and treatment availability.</a:t>
            </a: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3" name="Google Shape;330;p37">
            <a:extLst>
              <a:ext uri="{FF2B5EF4-FFF2-40B4-BE49-F238E27FC236}">
                <a16:creationId xmlns:a16="http://schemas.microsoft.com/office/drawing/2014/main" id="{A3920CB5-68A2-D6B9-B808-1FC98C2FA781}"/>
              </a:ext>
            </a:extLst>
          </p:cNvPr>
          <p:cNvSpPr txBox="1">
            <a:spLocks/>
          </p:cNvSpPr>
          <p:nvPr/>
        </p:nvSpPr>
        <p:spPr>
          <a:xfrm>
            <a:off x="227050" y="274633"/>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Polycystic Liver Disease (PLD)</a:t>
            </a:r>
            <a:endParaRPr lang="en-US" dirty="0">
              <a:latin typeface="+mj-lt"/>
            </a:endParaRPr>
          </a:p>
        </p:txBody>
      </p:sp>
      <p:pic>
        <p:nvPicPr>
          <p:cNvPr id="7" name="Picture 6">
            <a:extLst>
              <a:ext uri="{FF2B5EF4-FFF2-40B4-BE49-F238E27FC236}">
                <a16:creationId xmlns:a16="http://schemas.microsoft.com/office/drawing/2014/main" id="{7F3131B4-9927-7FAE-1852-D9991DAF9862}"/>
              </a:ext>
            </a:extLst>
          </p:cNvPr>
          <p:cNvPicPr>
            <a:picLocks noChangeAspect="1"/>
          </p:cNvPicPr>
          <p:nvPr/>
        </p:nvPicPr>
        <p:blipFill>
          <a:blip r:embed="rId3"/>
          <a:stretch>
            <a:fillRect/>
          </a:stretch>
        </p:blipFill>
        <p:spPr>
          <a:xfrm>
            <a:off x="4556053" y="898826"/>
            <a:ext cx="7556544" cy="5916644"/>
          </a:xfrm>
          <a:prstGeom prst="rect">
            <a:avLst/>
          </a:prstGeom>
        </p:spPr>
      </p:pic>
    </p:spTree>
    <p:extLst>
      <p:ext uri="{BB962C8B-B14F-4D97-AF65-F5344CB8AC3E}">
        <p14:creationId xmlns:p14="http://schemas.microsoft.com/office/powerpoint/2010/main" val="259593645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7C878F27-845C-6FA0-9B89-C7FA53D8FF2C}"/>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CAE8E5D9-DD94-79A7-4033-FB100B441D7D}"/>
              </a:ext>
            </a:extLst>
          </p:cNvPr>
          <p:cNvSpPr txBox="1">
            <a:spLocks noGrp="1"/>
          </p:cNvSpPr>
          <p:nvPr>
            <p:ph type="subTitle" idx="1"/>
          </p:nvPr>
        </p:nvSpPr>
        <p:spPr>
          <a:xfrm>
            <a:off x="227050" y="898826"/>
            <a:ext cx="11851536"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5.2 </a:t>
            </a:r>
            <a:r>
              <a:rPr lang="en-US" sz="2600" dirty="0">
                <a:latin typeface="+mn-lt"/>
                <a:ea typeface="Calibri"/>
              </a:rPr>
              <a:t>R</a:t>
            </a:r>
            <a:r>
              <a:rPr lang="en-US" sz="2600" b="0" i="0" u="none" strike="noStrike" cap="none" dirty="0">
                <a:solidFill>
                  <a:schemeClr val="dk2"/>
                </a:solidFill>
                <a:latin typeface="+mn-lt"/>
                <a:ea typeface="Calibri"/>
                <a:cs typeface="Calibri"/>
                <a:sym typeface="Calibri"/>
              </a:rPr>
              <a:t>isk Factors</a:t>
            </a:r>
          </a:p>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5.2.3 Management</a:t>
            </a:r>
            <a:endParaRPr lang="en-US" sz="2600" b="0" i="0" u="none" strike="noStrike" cap="none" dirty="0">
              <a:solidFill>
                <a:schemeClr val="dk2"/>
              </a:solidFill>
              <a:latin typeface="+mn-lt"/>
              <a:ea typeface="Calibri"/>
              <a:cs typeface="Calibri"/>
              <a:sym typeface="Calibri"/>
            </a:endParaRPr>
          </a:p>
          <a:p>
            <a:pPr>
              <a:spcBef>
                <a:spcPts val="0"/>
              </a:spcBef>
              <a:buSzPts val="2600"/>
              <a:buNone/>
            </a:pPr>
            <a:r>
              <a:rPr lang="en-US" sz="2600" b="1" dirty="0">
                <a:latin typeface="+mn-lt"/>
              </a:rPr>
              <a:t>Recommendation 5.2.3.1: We recommend prescribing long-acting somatostatin analogues in people with ADPKD and markedly enlarged polycystic livers with severe volume-related symptoms (1B).</a:t>
            </a:r>
          </a:p>
          <a:p>
            <a:pPr>
              <a:spcBef>
                <a:spcPts val="0"/>
              </a:spcBef>
              <a:buSzPts val="2600"/>
              <a:buNone/>
            </a:pPr>
            <a:endParaRPr lang="en-US" sz="2600" b="1" dirty="0">
              <a:latin typeface="+mn-lt"/>
            </a:endParaRP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5.2.3.3: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The administration of long-acting somatostatin analogues is usually well tolerated. Prescribing physicians should be aware of possible side effects (gastrointestinal symptoms, gallstones, hyperglycemia, bradycardia).</a:t>
            </a: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endParaRPr kumimoji="0" lang="en-US" sz="2000" b="1"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5.2.3.4: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When long-acting somatostatin analogues are prescribed, the effect on symptom burden and/or volume of polycystic livers and kidneys should be evaluated after 6–12 months. If beneficial effects of therapy are not observed, somatostatin analogues should be discontinued.</a:t>
            </a: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endPar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endParaRP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5.2.3.5: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Ursodeoxycholic acid, mTOR inhibitors, and vasopressin-2 (V2) receptor antagonists should not be used to slow liver growth in people with PLD.</a:t>
            </a: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endPar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3" name="Google Shape;330;p37">
            <a:extLst>
              <a:ext uri="{FF2B5EF4-FFF2-40B4-BE49-F238E27FC236}">
                <a16:creationId xmlns:a16="http://schemas.microsoft.com/office/drawing/2014/main" id="{169679E9-4690-B9E1-CD2A-9A37039A7C91}"/>
              </a:ext>
            </a:extLst>
          </p:cNvPr>
          <p:cNvSpPr txBox="1">
            <a:spLocks/>
          </p:cNvSpPr>
          <p:nvPr/>
        </p:nvSpPr>
        <p:spPr>
          <a:xfrm>
            <a:off x="227050" y="274633"/>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Polycystic Liver Disease (PLD)</a:t>
            </a:r>
            <a:endParaRPr lang="en-US" dirty="0">
              <a:latin typeface="+mj-lt"/>
            </a:endParaRPr>
          </a:p>
        </p:txBody>
      </p:sp>
    </p:spTree>
    <p:extLst>
      <p:ext uri="{BB962C8B-B14F-4D97-AF65-F5344CB8AC3E}">
        <p14:creationId xmlns:p14="http://schemas.microsoft.com/office/powerpoint/2010/main" val="305132087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9DEA35CB-FC1E-EF6B-6C1B-9D1E0B32E636}"/>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CF7E2DD8-4C4A-B27C-5F68-21A878136883}"/>
              </a:ext>
            </a:extLst>
          </p:cNvPr>
          <p:cNvSpPr txBox="1">
            <a:spLocks noGrp="1"/>
          </p:cNvSpPr>
          <p:nvPr>
            <p:ph type="subTitle" idx="1"/>
          </p:nvPr>
        </p:nvSpPr>
        <p:spPr>
          <a:xfrm>
            <a:off x="227050" y="898826"/>
            <a:ext cx="11851536"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5.2 </a:t>
            </a:r>
            <a:r>
              <a:rPr lang="en-US" sz="2600" dirty="0">
                <a:latin typeface="+mn-lt"/>
                <a:ea typeface="Calibri"/>
              </a:rPr>
              <a:t>R</a:t>
            </a:r>
            <a:r>
              <a:rPr lang="en-US" sz="2600" b="0" i="0" u="none" strike="noStrike" cap="none" dirty="0">
                <a:solidFill>
                  <a:schemeClr val="dk2"/>
                </a:solidFill>
                <a:latin typeface="+mn-lt"/>
                <a:ea typeface="Calibri"/>
                <a:cs typeface="Calibri"/>
                <a:sym typeface="Calibri"/>
              </a:rPr>
              <a:t>isk Factors</a:t>
            </a:r>
          </a:p>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5.2.3 Management</a:t>
            </a:r>
            <a:endParaRPr lang="en-US" sz="2600" b="0" i="0" u="none" strike="noStrike" cap="none" dirty="0">
              <a:solidFill>
                <a:schemeClr val="dk2"/>
              </a:solidFill>
              <a:latin typeface="+mn-lt"/>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5.2.3.6: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People with PLD should be referred for liver transplantation in the event of massive PLD in the absence of contraindications or alternative treatment options.</a:t>
            </a: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endPar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5.2.3.7: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People with</a:t>
            </a:r>
            <a:r>
              <a:rPr kumimoji="0" lang="en-US" sz="200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 PLD should be referred for combined kidney–liver transplantation when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an indication for liver transplantation is present and the person has severely impaired kidney function (eGFR of &lt;30 ml/min per 1.73 m</a:t>
            </a:r>
            <a:r>
              <a:rPr kumimoji="0" lang="en-US" sz="2000" b="0" i="0" u="none" strike="noStrike" kern="0" cap="none" spc="0" normalizeH="0" baseline="3000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2</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a:t>
            </a: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endPar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endParaRPr>
          </a:p>
          <a:p>
            <a:pPr>
              <a:spcBef>
                <a:spcPts val="0"/>
              </a:spcBef>
              <a:buSzPts val="2600"/>
              <a:buNone/>
            </a:pPr>
            <a:endParaRPr lang="en-US" sz="2000" dirty="0"/>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3" name="Google Shape;330;p37">
            <a:extLst>
              <a:ext uri="{FF2B5EF4-FFF2-40B4-BE49-F238E27FC236}">
                <a16:creationId xmlns:a16="http://schemas.microsoft.com/office/drawing/2014/main" id="{34DAAD1E-0604-5A0F-93E7-130EE54B8DF7}"/>
              </a:ext>
            </a:extLst>
          </p:cNvPr>
          <p:cNvSpPr txBox="1">
            <a:spLocks/>
          </p:cNvSpPr>
          <p:nvPr/>
        </p:nvSpPr>
        <p:spPr>
          <a:xfrm>
            <a:off x="227050" y="274633"/>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Polycystic Liver Disease (PLD)</a:t>
            </a:r>
            <a:endParaRPr lang="en-US" dirty="0">
              <a:latin typeface="+mj-lt"/>
            </a:endParaRPr>
          </a:p>
        </p:txBody>
      </p:sp>
      <p:pic>
        <p:nvPicPr>
          <p:cNvPr id="2" name="Picture 1">
            <a:extLst>
              <a:ext uri="{FF2B5EF4-FFF2-40B4-BE49-F238E27FC236}">
                <a16:creationId xmlns:a16="http://schemas.microsoft.com/office/drawing/2014/main" id="{F4CD0494-2F66-72C3-D2F6-8B00D8013D41}"/>
              </a:ext>
            </a:extLst>
          </p:cNvPr>
          <p:cNvPicPr>
            <a:picLocks noChangeAspect="1"/>
          </p:cNvPicPr>
          <p:nvPr/>
        </p:nvPicPr>
        <p:blipFill>
          <a:blip r:embed="rId3"/>
          <a:stretch>
            <a:fillRect/>
          </a:stretch>
        </p:blipFill>
        <p:spPr>
          <a:xfrm>
            <a:off x="304985" y="3946865"/>
            <a:ext cx="11695665" cy="1784384"/>
          </a:xfrm>
          <a:prstGeom prst="rect">
            <a:avLst/>
          </a:prstGeom>
        </p:spPr>
      </p:pic>
      <p:sp>
        <p:nvSpPr>
          <p:cNvPr id="4" name="TextBox 3">
            <a:extLst>
              <a:ext uri="{FF2B5EF4-FFF2-40B4-BE49-F238E27FC236}">
                <a16:creationId xmlns:a16="http://schemas.microsoft.com/office/drawing/2014/main" id="{3C074340-B9B9-BD84-6F23-25FAD4924ACF}"/>
              </a:ext>
            </a:extLst>
          </p:cNvPr>
          <p:cNvSpPr txBox="1"/>
          <p:nvPr/>
        </p:nvSpPr>
        <p:spPr>
          <a:xfrm>
            <a:off x="304985" y="5683819"/>
            <a:ext cx="6981398" cy="307777"/>
          </a:xfrm>
          <a:prstGeom prst="rect">
            <a:avLst/>
          </a:prstGeom>
          <a:noFill/>
        </p:spPr>
        <p:txBody>
          <a:bodyPr wrap="none" rtlCol="0">
            <a:spAutoFit/>
          </a:bodyPr>
          <a:lstStyle/>
          <a:p>
            <a:r>
              <a:rPr lang="en-US" b="1" dirty="0">
                <a:solidFill>
                  <a:srgbClr val="2C62A9"/>
                </a:solidFill>
              </a:rPr>
              <a:t>Figure 32 | Polycystic liver disease (PLD)-specific pitfalls in liver transplantation</a:t>
            </a:r>
          </a:p>
        </p:txBody>
      </p:sp>
    </p:spTree>
    <p:extLst>
      <p:ext uri="{BB962C8B-B14F-4D97-AF65-F5344CB8AC3E}">
        <p14:creationId xmlns:p14="http://schemas.microsoft.com/office/powerpoint/2010/main" val="3231487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3"/>
          <p:cNvSpPr txBox="1">
            <a:spLocks noGrp="1"/>
          </p:cNvSpPr>
          <p:nvPr>
            <p:ph type="ctrTitle"/>
          </p:nvPr>
        </p:nvSpPr>
        <p:spPr>
          <a:xfrm>
            <a:off x="304800" y="250210"/>
            <a:ext cx="11090676" cy="134841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dirty="0">
                <a:solidFill>
                  <a:srgbClr val="2C62A9"/>
                </a:solidFill>
                <a:latin typeface="+mj-lt"/>
                <a:cs typeface="Calibri"/>
                <a:sym typeface="Calibri"/>
              </a:rPr>
              <a:t>Defining the Scope and Formulating Key Clinical Questions</a:t>
            </a:r>
            <a:endParaRPr sz="4400" b="0" cap="small" dirty="0">
              <a:solidFill>
                <a:srgbClr val="2C62A9"/>
              </a:solidFill>
              <a:latin typeface="+mj-lt"/>
              <a:cs typeface="Calibri"/>
              <a:sym typeface="Calibri"/>
            </a:endParaRPr>
          </a:p>
        </p:txBody>
      </p:sp>
      <p:sp>
        <p:nvSpPr>
          <p:cNvPr id="230" name="Google Shape;230;p23"/>
          <p:cNvSpPr txBox="1">
            <a:spLocks noGrp="1"/>
          </p:cNvSpPr>
          <p:nvPr>
            <p:ph type="subTitle" idx="1"/>
          </p:nvPr>
        </p:nvSpPr>
        <p:spPr>
          <a:xfrm>
            <a:off x="304800" y="1674635"/>
            <a:ext cx="11582400" cy="690562"/>
          </a:xfrm>
          <a:prstGeom prst="rect">
            <a:avLst/>
          </a:prstGeom>
          <a:noFill/>
          <a:ln>
            <a:noFill/>
          </a:ln>
        </p:spPr>
        <p:txBody>
          <a:bodyPr spcFirstLastPara="1" wrap="square" lIns="91425" tIns="45700" rIns="91425" bIns="45700" anchor="t" anchorCtr="0">
            <a:noAutofit/>
          </a:bodyPr>
          <a:lstStyle/>
          <a:p>
            <a:pPr marL="457200" indent="-457200">
              <a:lnSpc>
                <a:spcPct val="100000"/>
              </a:lnSpc>
              <a:spcBef>
                <a:spcPts val="0"/>
              </a:spcBef>
              <a:buSzPts val="3200"/>
            </a:pPr>
            <a:r>
              <a:rPr lang="en-US" sz="2500" dirty="0">
                <a:latin typeface="+mj-lt"/>
              </a:rPr>
              <a:t>The guideline Work Group, with assistance from the ERT, defined the overall scope and the goals of the guideline, and drafted a preliminary list of topics and key clinical questions. </a:t>
            </a:r>
          </a:p>
          <a:p>
            <a:pPr marL="457200" indent="-457200">
              <a:lnSpc>
                <a:spcPct val="100000"/>
              </a:lnSpc>
              <a:spcBef>
                <a:spcPts val="0"/>
              </a:spcBef>
              <a:buSzPts val="3200"/>
            </a:pPr>
            <a:r>
              <a:rPr lang="en-US" sz="2500" dirty="0">
                <a:latin typeface="+mj-lt"/>
              </a:rPr>
              <a:t>This process included making a determination about which topics the ERT would address via systematic review.</a:t>
            </a:r>
          </a:p>
          <a:p>
            <a:pPr marL="457200" indent="-457200">
              <a:lnSpc>
                <a:spcPct val="100000"/>
              </a:lnSpc>
              <a:spcBef>
                <a:spcPts val="0"/>
              </a:spcBef>
              <a:buSzPts val="3200"/>
            </a:pPr>
            <a:r>
              <a:rPr lang="en-US" sz="2500" dirty="0">
                <a:latin typeface="+mj-lt"/>
              </a:rPr>
              <a:t>Issues that were considered when determining topics to be systematically reviewed included the following: </a:t>
            </a:r>
          </a:p>
          <a:p>
            <a:pPr marL="914400" indent="-457200">
              <a:lnSpc>
                <a:spcPct val="100000"/>
              </a:lnSpc>
              <a:spcBef>
                <a:spcPts val="0"/>
              </a:spcBef>
              <a:buSzPts val="3200"/>
            </a:pPr>
            <a:r>
              <a:rPr lang="en-US" sz="2300" dirty="0">
                <a:latin typeface="+mn-lt"/>
              </a:rPr>
              <a:t>the specificity of the topic to ADPKD (e.g., tolvaptan treatment vs. prevention of kidney stones or management of dialysis); </a:t>
            </a:r>
          </a:p>
          <a:p>
            <a:pPr marL="914400" indent="-457200">
              <a:lnSpc>
                <a:spcPct val="100000"/>
              </a:lnSpc>
              <a:spcBef>
                <a:spcPts val="0"/>
              </a:spcBef>
              <a:buSzPts val="3200"/>
            </a:pPr>
            <a:r>
              <a:rPr lang="en-US" sz="2300" dirty="0">
                <a:latin typeface="+mn-lt"/>
              </a:rPr>
              <a:t>the importance of the topic to the majority of patients, families, and healthcare providers; </a:t>
            </a:r>
          </a:p>
          <a:p>
            <a:pPr marL="914400" indent="-457200">
              <a:lnSpc>
                <a:spcPct val="100000"/>
              </a:lnSpc>
              <a:spcBef>
                <a:spcPts val="0"/>
              </a:spcBef>
              <a:buSzPts val="3200"/>
            </a:pPr>
            <a:r>
              <a:rPr lang="en-US" sz="2300" dirty="0">
                <a:latin typeface="+mn-lt"/>
              </a:rPr>
              <a:t>prioritization of medications and imaging interventions; </a:t>
            </a:r>
          </a:p>
          <a:p>
            <a:pPr marL="914400" indent="-457200">
              <a:lnSpc>
                <a:spcPct val="100000"/>
              </a:lnSpc>
              <a:spcBef>
                <a:spcPts val="0"/>
              </a:spcBef>
              <a:buSzPts val="3200"/>
            </a:pPr>
            <a:r>
              <a:rPr lang="en-US" sz="2300" dirty="0">
                <a:latin typeface="+mn-lt"/>
              </a:rPr>
              <a:t>the likelihood that sufficient evidence exists to inform recommendations; time requirements; and available ERT resources. </a:t>
            </a:r>
          </a:p>
          <a:p>
            <a:pPr marR="0" lvl="0" algn="l" rtl="0">
              <a:lnSpc>
                <a:spcPct val="100000"/>
              </a:lnSpc>
              <a:spcBef>
                <a:spcPts val="0"/>
              </a:spcBef>
              <a:spcAft>
                <a:spcPts val="0"/>
              </a:spcAft>
              <a:buClr>
                <a:schemeClr val="dk2"/>
              </a:buClr>
              <a:buSzPts val="3200"/>
              <a:buNone/>
            </a:pPr>
            <a:endParaRPr lang="en-US" sz="2500" dirty="0">
              <a:latin typeface="+mj-lt"/>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43227E1A-13F8-F6A6-3D32-C7CFAB3872EC}"/>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D681FF82-BA80-2AAC-F0EE-7B1C7CABCC6C}"/>
              </a:ext>
            </a:extLst>
          </p:cNvPr>
          <p:cNvSpPr txBox="1">
            <a:spLocks noGrp="1"/>
          </p:cNvSpPr>
          <p:nvPr>
            <p:ph type="subTitle" idx="1"/>
          </p:nvPr>
        </p:nvSpPr>
        <p:spPr>
          <a:xfrm>
            <a:off x="227050" y="898826"/>
            <a:ext cx="4461908"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5.3 Liver Cyst Infections </a:t>
            </a:r>
          </a:p>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5.3.1 Diagnosis</a:t>
            </a:r>
            <a:endParaRPr lang="en-US" sz="2600" b="0"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5.3.1</a:t>
            </a:r>
            <a:r>
              <a:rPr lang="en-US" sz="2600" b="0" i="0" u="none" strike="noStrike" cap="none" dirty="0">
                <a:solidFill>
                  <a:schemeClr val="dk2"/>
                </a:solidFill>
                <a:latin typeface="+mn-lt"/>
                <a:ea typeface="Calibri"/>
                <a:cs typeface="Calibri"/>
                <a:sym typeface="Calibri"/>
              </a:rPr>
              <a:t>.1: </a:t>
            </a:r>
            <a:r>
              <a:rPr lang="en-US" sz="2000" dirty="0"/>
              <a:t>Diagnosis of liver cyst infections should utilize culture data, advanced imaging, and clinical signs and symptoms (Figure 33).</a:t>
            </a: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000" dirty="0"/>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5.3.1.2: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Imaging studies should be performed to determine the severity and location of a liver cyst infection.</a:t>
            </a: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endParaRPr kumimoji="0" lang="en-US" sz="20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5.3.1.3: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Empirical antibiotics should not be used to treat people with localized liver pain without fever who have normal white blood cell counts and CRP levels. Other causes such as cyst hemorrhage should be considered.</a:t>
            </a:r>
          </a:p>
          <a:p>
            <a:pPr>
              <a:spcBef>
                <a:spcPts val="0"/>
              </a:spcBef>
              <a:buSzPts val="2600"/>
              <a:buNone/>
            </a:pPr>
            <a:endParaRPr lang="en-US" sz="2000" dirty="0"/>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pic>
        <p:nvPicPr>
          <p:cNvPr id="3" name="Picture 2">
            <a:extLst>
              <a:ext uri="{FF2B5EF4-FFF2-40B4-BE49-F238E27FC236}">
                <a16:creationId xmlns:a16="http://schemas.microsoft.com/office/drawing/2014/main" id="{194540E0-E10D-E532-1DE9-E4924FAE8C44}"/>
              </a:ext>
            </a:extLst>
          </p:cNvPr>
          <p:cNvPicPr>
            <a:picLocks noChangeAspect="1"/>
          </p:cNvPicPr>
          <p:nvPr/>
        </p:nvPicPr>
        <p:blipFill>
          <a:blip r:embed="rId3"/>
          <a:stretch>
            <a:fillRect/>
          </a:stretch>
        </p:blipFill>
        <p:spPr>
          <a:xfrm>
            <a:off x="4594075" y="838373"/>
            <a:ext cx="7467284" cy="5299363"/>
          </a:xfrm>
          <a:prstGeom prst="rect">
            <a:avLst/>
          </a:prstGeom>
        </p:spPr>
      </p:pic>
      <p:sp>
        <p:nvSpPr>
          <p:cNvPr id="4" name="TextBox 3">
            <a:extLst>
              <a:ext uri="{FF2B5EF4-FFF2-40B4-BE49-F238E27FC236}">
                <a16:creationId xmlns:a16="http://schemas.microsoft.com/office/drawing/2014/main" id="{A50EE4F9-BFC2-9BA9-73A2-7E7E5FD09D65}"/>
              </a:ext>
            </a:extLst>
          </p:cNvPr>
          <p:cNvSpPr txBox="1"/>
          <p:nvPr/>
        </p:nvSpPr>
        <p:spPr>
          <a:xfrm>
            <a:off x="4688957" y="6225066"/>
            <a:ext cx="6648575" cy="523220"/>
          </a:xfrm>
          <a:prstGeom prst="rect">
            <a:avLst/>
          </a:prstGeom>
          <a:noFill/>
        </p:spPr>
        <p:txBody>
          <a:bodyPr wrap="square" rtlCol="0">
            <a:spAutoFit/>
          </a:bodyPr>
          <a:lstStyle/>
          <a:p>
            <a:r>
              <a:rPr lang="en-US" b="1" dirty="0">
                <a:solidFill>
                  <a:srgbClr val="2C62A9"/>
                </a:solidFill>
              </a:rPr>
              <a:t>Figure 33 | Diagnostic algorithm to diagnose liver cyst infections in autosomal dominant polycystic kidney disease</a:t>
            </a:r>
          </a:p>
        </p:txBody>
      </p:sp>
      <p:sp>
        <p:nvSpPr>
          <p:cNvPr id="2" name="Google Shape;330;p37">
            <a:extLst>
              <a:ext uri="{FF2B5EF4-FFF2-40B4-BE49-F238E27FC236}">
                <a16:creationId xmlns:a16="http://schemas.microsoft.com/office/drawing/2014/main" id="{E155A756-1FFF-EC4D-337B-FCCE9B8C85CD}"/>
              </a:ext>
            </a:extLst>
          </p:cNvPr>
          <p:cNvSpPr txBox="1">
            <a:spLocks/>
          </p:cNvSpPr>
          <p:nvPr/>
        </p:nvSpPr>
        <p:spPr>
          <a:xfrm>
            <a:off x="227050" y="274633"/>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Polycystic Liver Disease (PLD)</a:t>
            </a:r>
            <a:endParaRPr lang="en-US" dirty="0">
              <a:latin typeface="+mj-lt"/>
            </a:endParaRPr>
          </a:p>
        </p:txBody>
      </p:sp>
    </p:spTree>
    <p:extLst>
      <p:ext uri="{BB962C8B-B14F-4D97-AF65-F5344CB8AC3E}">
        <p14:creationId xmlns:p14="http://schemas.microsoft.com/office/powerpoint/2010/main" val="238116283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93B50A5D-9726-E848-92C3-096567F09497}"/>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2478F3EF-D570-E33B-5502-AD7063DE84CE}"/>
              </a:ext>
            </a:extLst>
          </p:cNvPr>
          <p:cNvSpPr txBox="1">
            <a:spLocks noGrp="1"/>
          </p:cNvSpPr>
          <p:nvPr>
            <p:ph type="subTitle" idx="1"/>
          </p:nvPr>
        </p:nvSpPr>
        <p:spPr>
          <a:xfrm>
            <a:off x="227050" y="898826"/>
            <a:ext cx="5270995"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5.3 Liver Cyst Infections </a:t>
            </a:r>
          </a:p>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5.3.2 Management</a:t>
            </a:r>
            <a:endParaRPr lang="en-US" sz="2600" b="0"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5.3.2</a:t>
            </a:r>
            <a:r>
              <a:rPr lang="en-US" sz="2600" b="0" i="0" u="none" strike="noStrike" cap="none" dirty="0">
                <a:solidFill>
                  <a:schemeClr val="dk2"/>
                </a:solidFill>
                <a:latin typeface="+mn-lt"/>
                <a:ea typeface="Calibri"/>
                <a:cs typeface="Calibri"/>
                <a:sym typeface="Calibri"/>
              </a:rPr>
              <a:t>.1: </a:t>
            </a:r>
            <a:r>
              <a:rPr lang="en-US" sz="2000" dirty="0"/>
              <a:t>Empirical antibiotic treatment of liver cyst infections should target gram-negative bacteria in the </a:t>
            </a:r>
            <a:r>
              <a:rPr lang="en-US" sz="2000" i="1" dirty="0"/>
              <a:t>Enterobacteriaceae</a:t>
            </a:r>
            <a:r>
              <a:rPr lang="en-US" sz="2000" dirty="0"/>
              <a:t> family.</a:t>
            </a: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5.3.2</a:t>
            </a:r>
            <a:r>
              <a:rPr lang="en-US" sz="2600" b="0" i="0" u="none" strike="noStrike" cap="none" dirty="0">
                <a:solidFill>
                  <a:schemeClr val="dk2"/>
                </a:solidFill>
                <a:latin typeface="+mn-lt"/>
                <a:ea typeface="Calibri"/>
                <a:cs typeface="Calibri"/>
                <a:sym typeface="Calibri"/>
              </a:rPr>
              <a:t>.2: </a:t>
            </a:r>
            <a:r>
              <a:rPr lang="en-US" sz="2000" dirty="0"/>
              <a:t>Empirical antibiotic treatment of liver cyst infections should be initiated with a third-generation intravenous (i.v.) cephalosporin with or without a fluoroquinolone. After clinical stabilization, i.v. therapy can be switched to an oral fluoroquinolone, with adjustment according to culture results when available.</a:t>
            </a:r>
          </a:p>
          <a:p>
            <a:pPr>
              <a:spcBef>
                <a:spcPts val="0"/>
              </a:spcBef>
              <a:buSzPts val="2600"/>
              <a:buNone/>
            </a:pPr>
            <a:endParaRPr lang="en-US" sz="2000" dirty="0"/>
          </a:p>
          <a:p>
            <a:pPr>
              <a:spcBef>
                <a:spcPts val="0"/>
              </a:spcBef>
              <a:buSzPts val="2600"/>
              <a:buNone/>
            </a:pPr>
            <a:endParaRPr lang="en-US" sz="2000" dirty="0"/>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2" name="Google Shape;330;p37">
            <a:extLst>
              <a:ext uri="{FF2B5EF4-FFF2-40B4-BE49-F238E27FC236}">
                <a16:creationId xmlns:a16="http://schemas.microsoft.com/office/drawing/2014/main" id="{41894929-4B98-846A-EE4A-DF91F2CA723F}"/>
              </a:ext>
            </a:extLst>
          </p:cNvPr>
          <p:cNvSpPr txBox="1">
            <a:spLocks/>
          </p:cNvSpPr>
          <p:nvPr/>
        </p:nvSpPr>
        <p:spPr>
          <a:xfrm>
            <a:off x="227050" y="274633"/>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Polycystic Liver Disease (PLD)</a:t>
            </a:r>
            <a:endParaRPr lang="en-US" dirty="0">
              <a:latin typeface="+mj-lt"/>
            </a:endParaRPr>
          </a:p>
        </p:txBody>
      </p:sp>
      <p:pic>
        <p:nvPicPr>
          <p:cNvPr id="5" name="Picture 4">
            <a:extLst>
              <a:ext uri="{FF2B5EF4-FFF2-40B4-BE49-F238E27FC236}">
                <a16:creationId xmlns:a16="http://schemas.microsoft.com/office/drawing/2014/main" id="{EA18C0F6-040A-CFC3-375B-2C4D7CCFC485}"/>
              </a:ext>
            </a:extLst>
          </p:cNvPr>
          <p:cNvPicPr>
            <a:picLocks noChangeAspect="1"/>
          </p:cNvPicPr>
          <p:nvPr/>
        </p:nvPicPr>
        <p:blipFill>
          <a:blip r:embed="rId3"/>
          <a:stretch>
            <a:fillRect/>
          </a:stretch>
        </p:blipFill>
        <p:spPr>
          <a:xfrm>
            <a:off x="6242029" y="898827"/>
            <a:ext cx="4602343" cy="5353117"/>
          </a:xfrm>
          <a:prstGeom prst="rect">
            <a:avLst/>
          </a:prstGeom>
        </p:spPr>
      </p:pic>
      <p:sp>
        <p:nvSpPr>
          <p:cNvPr id="6" name="TextBox 5">
            <a:extLst>
              <a:ext uri="{FF2B5EF4-FFF2-40B4-BE49-F238E27FC236}">
                <a16:creationId xmlns:a16="http://schemas.microsoft.com/office/drawing/2014/main" id="{2F5E5F43-0369-8D1E-5A6F-83B325D92783}"/>
              </a:ext>
            </a:extLst>
          </p:cNvPr>
          <p:cNvSpPr txBox="1"/>
          <p:nvPr/>
        </p:nvSpPr>
        <p:spPr>
          <a:xfrm>
            <a:off x="6096001" y="6251944"/>
            <a:ext cx="4748372" cy="523220"/>
          </a:xfrm>
          <a:prstGeom prst="rect">
            <a:avLst/>
          </a:prstGeom>
          <a:noFill/>
        </p:spPr>
        <p:txBody>
          <a:bodyPr wrap="square" rtlCol="0">
            <a:spAutoFit/>
          </a:bodyPr>
          <a:lstStyle/>
          <a:p>
            <a:r>
              <a:rPr lang="en-US" b="1" dirty="0">
                <a:solidFill>
                  <a:srgbClr val="2C62A9"/>
                </a:solidFill>
              </a:rPr>
              <a:t>Figure 34 | Management of liver cyst infections in autosomal dominant polycystic kidney disease</a:t>
            </a:r>
          </a:p>
        </p:txBody>
      </p:sp>
    </p:spTree>
    <p:extLst>
      <p:ext uri="{BB962C8B-B14F-4D97-AF65-F5344CB8AC3E}">
        <p14:creationId xmlns:p14="http://schemas.microsoft.com/office/powerpoint/2010/main" val="307494852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2006FC91-3AC8-B43D-B1DF-7A94A7D8B312}"/>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C2842ECD-7534-29CA-F6F9-311144F34C48}"/>
              </a:ext>
            </a:extLst>
          </p:cNvPr>
          <p:cNvSpPr txBox="1">
            <a:spLocks noGrp="1"/>
          </p:cNvSpPr>
          <p:nvPr>
            <p:ph type="subTitle" idx="1"/>
          </p:nvPr>
        </p:nvSpPr>
        <p:spPr>
          <a:xfrm>
            <a:off x="227050" y="898826"/>
            <a:ext cx="11870770"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5.3 Liver Cyst Infections </a:t>
            </a:r>
          </a:p>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5.3.2 Management</a:t>
            </a:r>
            <a:endParaRPr lang="en-US" sz="2600" b="0"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5.3.2</a:t>
            </a:r>
            <a:r>
              <a:rPr lang="en-US" sz="2600" b="0" i="0" u="none" strike="noStrike" cap="none" dirty="0">
                <a:solidFill>
                  <a:schemeClr val="dk2"/>
                </a:solidFill>
                <a:latin typeface="+mn-lt"/>
                <a:ea typeface="Calibri"/>
                <a:cs typeface="Calibri"/>
                <a:sym typeface="Calibri"/>
              </a:rPr>
              <a:t>.3: </a:t>
            </a:r>
            <a:r>
              <a:rPr lang="en-US" sz="2000" dirty="0"/>
              <a:t>Duration of antibiotic therapy should be ≥4 weeks for liver cyst infection. Longer treatment periods may be required based on the response to therapy.</a:t>
            </a:r>
          </a:p>
          <a:p>
            <a:pPr>
              <a:spcBef>
                <a:spcPts val="0"/>
              </a:spcBef>
              <a:buSzPts val="2600"/>
              <a:buNone/>
            </a:pPr>
            <a:endParaRPr lang="en-US" sz="2000" dirty="0"/>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5.3.2.4: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Percutaneous drainage of infected liver cysts &lt;48 hours after initiation of antibiotics may be reasonable in the presence of the following: </a:t>
            </a:r>
          </a:p>
          <a:p>
            <a:pPr marL="342900" marR="0" lvl="0" indent="-342900" algn="l" defTabSz="914400" rtl="0" eaLnBrk="1" fontAlgn="auto" latinLnBrk="0" hangingPunct="1">
              <a:lnSpc>
                <a:spcPct val="90000"/>
              </a:lnSpc>
              <a:spcBef>
                <a:spcPts val="0"/>
              </a:spcBef>
              <a:spcAft>
                <a:spcPts val="0"/>
              </a:spcAft>
              <a:buClr>
                <a:srgbClr val="004990"/>
              </a:buClr>
              <a:buSzPts val="2600"/>
              <a:buFont typeface="Arial"/>
              <a:buChar char="•"/>
              <a:tabLst/>
              <a:defRPr/>
            </a:pP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isolation of pathogens that are unresponsive to antibiotic therapy from a cyst aspirate;</a:t>
            </a:r>
          </a:p>
          <a:p>
            <a:pPr marL="342900" marR="0" lvl="0" indent="-342900" algn="l" defTabSz="914400" rtl="0" eaLnBrk="1" fontAlgn="auto" latinLnBrk="0" hangingPunct="1">
              <a:lnSpc>
                <a:spcPct val="90000"/>
              </a:lnSpc>
              <a:spcBef>
                <a:spcPts val="0"/>
              </a:spcBef>
              <a:spcAft>
                <a:spcPts val="0"/>
              </a:spcAft>
              <a:buClr>
                <a:srgbClr val="004990"/>
              </a:buClr>
              <a:buSzPts val="2600"/>
              <a:buFont typeface="Arial"/>
              <a:buChar char="•"/>
              <a:tabLst/>
              <a:defRPr/>
            </a:pP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immunocompromise in the patient; </a:t>
            </a:r>
          </a:p>
          <a:p>
            <a:pPr marL="342900" marR="0" lvl="0" indent="-342900" algn="l" defTabSz="914400" rtl="0" eaLnBrk="1" fontAlgn="auto" latinLnBrk="0" hangingPunct="1">
              <a:lnSpc>
                <a:spcPct val="90000"/>
              </a:lnSpc>
              <a:spcBef>
                <a:spcPts val="0"/>
              </a:spcBef>
              <a:spcAft>
                <a:spcPts val="0"/>
              </a:spcAft>
              <a:buClr>
                <a:srgbClr val="004990"/>
              </a:buClr>
              <a:buSzPts val="2600"/>
              <a:buFont typeface="Arial"/>
              <a:buChar char="•"/>
              <a:tabLst/>
              <a:defRPr/>
            </a:pP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large infected hepatic cysts (&gt;8 cm); or </a:t>
            </a:r>
          </a:p>
          <a:p>
            <a:pPr marL="342900" marR="0" lvl="0" indent="-342900" algn="l" defTabSz="914400" rtl="0" eaLnBrk="1" fontAlgn="auto" latinLnBrk="0" hangingPunct="1">
              <a:lnSpc>
                <a:spcPct val="90000"/>
              </a:lnSpc>
              <a:spcBef>
                <a:spcPts val="0"/>
              </a:spcBef>
              <a:spcAft>
                <a:spcPts val="0"/>
              </a:spcAft>
              <a:buClr>
                <a:srgbClr val="004990"/>
              </a:buClr>
              <a:buSzPts val="2600"/>
              <a:buFont typeface="Arial"/>
              <a:buChar char="•"/>
              <a:tabLst/>
              <a:defRPr/>
            </a:pP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hemodynamic instability and/or signs of sepsis.</a:t>
            </a: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endParaRPr kumimoji="0" lang="en-US" sz="2000" b="1"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5.3.2.5: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Infected liver cysts that do not respond to 48–72 hours of antibiotic treatment should be evaluated further. Placement of a percutaneous drain should be considered for failure to improve, worsening symptoms, or presence of the risk factors listed, and the drain should be kept in place until drainage stops. In the case of deep cysts for which percutaneous drainage is not feasible, surgical drainage may be necessary.</a:t>
            </a:r>
          </a:p>
          <a:p>
            <a:pPr>
              <a:spcBef>
                <a:spcPts val="0"/>
              </a:spcBef>
              <a:buSzPts val="2600"/>
              <a:buNone/>
            </a:pPr>
            <a:endParaRPr lang="en-US" sz="2000" dirty="0"/>
          </a:p>
          <a:p>
            <a:pPr>
              <a:spcBef>
                <a:spcPts val="0"/>
              </a:spcBef>
              <a:buSzPts val="2600"/>
              <a:buNone/>
            </a:pPr>
            <a:endParaRPr lang="en-US" sz="2000" dirty="0"/>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2" name="Google Shape;330;p37">
            <a:extLst>
              <a:ext uri="{FF2B5EF4-FFF2-40B4-BE49-F238E27FC236}">
                <a16:creationId xmlns:a16="http://schemas.microsoft.com/office/drawing/2014/main" id="{0A0BA696-2108-0BEB-F409-7ECC4791802A}"/>
              </a:ext>
            </a:extLst>
          </p:cNvPr>
          <p:cNvSpPr txBox="1">
            <a:spLocks/>
          </p:cNvSpPr>
          <p:nvPr/>
        </p:nvSpPr>
        <p:spPr>
          <a:xfrm>
            <a:off x="227050" y="274633"/>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Polycystic Liver Disease (PLD)</a:t>
            </a:r>
            <a:endParaRPr lang="en-US" dirty="0">
              <a:latin typeface="+mj-lt"/>
            </a:endParaRPr>
          </a:p>
        </p:txBody>
      </p:sp>
    </p:spTree>
    <p:extLst>
      <p:ext uri="{BB962C8B-B14F-4D97-AF65-F5344CB8AC3E}">
        <p14:creationId xmlns:p14="http://schemas.microsoft.com/office/powerpoint/2010/main" val="243837703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64130-3865-7BC2-8EE1-397A545E34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8B6588-466A-EA23-E58F-B793423B4302}"/>
              </a:ext>
            </a:extLst>
          </p:cNvPr>
          <p:cNvSpPr>
            <a:spLocks noGrp="1"/>
          </p:cNvSpPr>
          <p:nvPr>
            <p:ph type="ctrTitle"/>
          </p:nvPr>
        </p:nvSpPr>
        <p:spPr>
          <a:xfrm>
            <a:off x="972355" y="2563812"/>
            <a:ext cx="10341735" cy="1008063"/>
          </a:xfrm>
        </p:spPr>
        <p:txBody>
          <a:bodyPr/>
          <a:lstStyle/>
          <a:p>
            <a:r>
              <a:rPr lang="en-US" dirty="0"/>
              <a:t>Chapter 6. Intracranial Aneurysms and other Extracranial Manifestations</a:t>
            </a:r>
          </a:p>
        </p:txBody>
      </p:sp>
    </p:spTree>
    <p:extLst>
      <p:ext uri="{BB962C8B-B14F-4D97-AF65-F5344CB8AC3E}">
        <p14:creationId xmlns:p14="http://schemas.microsoft.com/office/powerpoint/2010/main" val="232450755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87F2E9F0-010A-20CD-0B06-F3E16DB28C48}"/>
            </a:ext>
          </a:extLst>
        </p:cNvPr>
        <p:cNvGrpSpPr/>
        <p:nvPr/>
      </p:nvGrpSpPr>
      <p:grpSpPr>
        <a:xfrm>
          <a:off x="0" y="0"/>
          <a:ext cx="0" cy="0"/>
          <a:chOff x="0" y="0"/>
          <a:chExt cx="0" cy="0"/>
        </a:xfrm>
      </p:grpSpPr>
      <p:sp>
        <p:nvSpPr>
          <p:cNvPr id="4" name="Oval 3">
            <a:extLst>
              <a:ext uri="{FF2B5EF4-FFF2-40B4-BE49-F238E27FC236}">
                <a16:creationId xmlns:a16="http://schemas.microsoft.com/office/drawing/2014/main" id="{7B528CB8-CD47-E19C-790E-7C5046664C20}"/>
              </a:ext>
            </a:extLst>
          </p:cNvPr>
          <p:cNvSpPr/>
          <p:nvPr/>
        </p:nvSpPr>
        <p:spPr>
          <a:xfrm>
            <a:off x="11259356" y="5872766"/>
            <a:ext cx="914400" cy="9144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 name="Google Shape;331;p37">
            <a:extLst>
              <a:ext uri="{FF2B5EF4-FFF2-40B4-BE49-F238E27FC236}">
                <a16:creationId xmlns:a16="http://schemas.microsoft.com/office/drawing/2014/main" id="{A37E3C0D-83F4-00FE-009B-921DC54542E5}"/>
              </a:ext>
            </a:extLst>
          </p:cNvPr>
          <p:cNvSpPr txBox="1">
            <a:spLocks noGrp="1"/>
          </p:cNvSpPr>
          <p:nvPr>
            <p:ph type="subTitle" idx="1"/>
          </p:nvPr>
        </p:nvSpPr>
        <p:spPr>
          <a:xfrm>
            <a:off x="197451" y="1359778"/>
            <a:ext cx="11212535"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6.1 Intracranial Aneurysms</a:t>
            </a:r>
          </a:p>
          <a:p>
            <a:pPr>
              <a:spcBef>
                <a:spcPts val="0"/>
              </a:spcBef>
              <a:buSzPts val="2600"/>
              <a:buNone/>
            </a:pPr>
            <a:r>
              <a:rPr lang="en-US" sz="2600" b="1" dirty="0">
                <a:latin typeface="+mn-lt"/>
              </a:rPr>
              <a:t>Recommendation 6.1.1: We recommend informing adults with ADPKD about the increased risk for intracranial aneurysms (ICAs) and subarachnoid hemorrhage (SAH; Figure 35) (1C).</a:t>
            </a:r>
            <a:endParaRPr lang="en-US" sz="2600" b="1" i="0" u="none" strike="noStrike" cap="none" dirty="0">
              <a:solidFill>
                <a:schemeClr val="dk2"/>
              </a:solidFill>
              <a:latin typeface="+mn-lt"/>
              <a:ea typeface="Calibri"/>
              <a:cs typeface="Calibri"/>
              <a:sym typeface="Calibri"/>
            </a:endParaRPr>
          </a:p>
        </p:txBody>
      </p:sp>
      <p:sp>
        <p:nvSpPr>
          <p:cNvPr id="330" name="Google Shape;330;p37">
            <a:extLst>
              <a:ext uri="{FF2B5EF4-FFF2-40B4-BE49-F238E27FC236}">
                <a16:creationId xmlns:a16="http://schemas.microsoft.com/office/drawing/2014/main" id="{8F4637D5-7476-5246-44F7-89A2D7625081}"/>
              </a:ext>
            </a:extLst>
          </p:cNvPr>
          <p:cNvSpPr txBox="1">
            <a:spLocks noGrp="1"/>
          </p:cNvSpPr>
          <p:nvPr>
            <p:ph type="ctrTitle"/>
          </p:nvPr>
        </p:nvSpPr>
        <p:spPr>
          <a:xfrm>
            <a:off x="197451" y="261991"/>
            <a:ext cx="11553826" cy="109778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Intracranial Aneurysms and Other Extracranial Manifestations</a:t>
            </a:r>
            <a:endParaRPr dirty="0">
              <a:latin typeface="+mj-lt"/>
            </a:endParaRPr>
          </a:p>
        </p:txBody>
      </p:sp>
      <p:pic>
        <p:nvPicPr>
          <p:cNvPr id="3" name="Picture 2">
            <a:extLst>
              <a:ext uri="{FF2B5EF4-FFF2-40B4-BE49-F238E27FC236}">
                <a16:creationId xmlns:a16="http://schemas.microsoft.com/office/drawing/2014/main" id="{60BCC978-5AC4-49F1-3E1D-CC7FAA3DBEFA}"/>
              </a:ext>
            </a:extLst>
          </p:cNvPr>
          <p:cNvPicPr>
            <a:picLocks noChangeAspect="1"/>
          </p:cNvPicPr>
          <p:nvPr/>
        </p:nvPicPr>
        <p:blipFill>
          <a:blip r:embed="rId3"/>
          <a:stretch>
            <a:fillRect/>
          </a:stretch>
        </p:blipFill>
        <p:spPr>
          <a:xfrm>
            <a:off x="333374" y="3043390"/>
            <a:ext cx="11212535" cy="3286576"/>
          </a:xfrm>
          <a:prstGeom prst="rect">
            <a:avLst/>
          </a:prstGeom>
        </p:spPr>
      </p:pic>
      <p:sp>
        <p:nvSpPr>
          <p:cNvPr id="5" name="TextBox 4">
            <a:extLst>
              <a:ext uri="{FF2B5EF4-FFF2-40B4-BE49-F238E27FC236}">
                <a16:creationId xmlns:a16="http://schemas.microsoft.com/office/drawing/2014/main" id="{15A84F27-09E3-1FFE-8198-932200196478}"/>
              </a:ext>
            </a:extLst>
          </p:cNvPr>
          <p:cNvSpPr txBox="1"/>
          <p:nvPr/>
        </p:nvSpPr>
        <p:spPr>
          <a:xfrm>
            <a:off x="197451" y="6328809"/>
            <a:ext cx="11689750" cy="523220"/>
          </a:xfrm>
          <a:prstGeom prst="rect">
            <a:avLst/>
          </a:prstGeom>
          <a:noFill/>
        </p:spPr>
        <p:txBody>
          <a:bodyPr wrap="square" rtlCol="0">
            <a:spAutoFit/>
          </a:bodyPr>
          <a:lstStyle/>
          <a:p>
            <a:r>
              <a:rPr lang="en-US" b="1" dirty="0">
                <a:solidFill>
                  <a:srgbClr val="2C62A9"/>
                </a:solidFill>
              </a:rPr>
              <a:t>Figure 35 | Prevalence of unruptured intracranial aneurysms (ICAs) and incidence of subarachnoid hemorrhage (SAH) in the general and autosomal dominant polycystic kidney disease (ADPKD) populations, overall and in the presence of a family history of ICA or SAH</a:t>
            </a:r>
            <a:endParaRPr lang="en-US" dirty="0">
              <a:solidFill>
                <a:srgbClr val="2C62A9"/>
              </a:solidFill>
            </a:endParaRPr>
          </a:p>
        </p:txBody>
      </p:sp>
    </p:spTree>
    <p:extLst>
      <p:ext uri="{BB962C8B-B14F-4D97-AF65-F5344CB8AC3E}">
        <p14:creationId xmlns:p14="http://schemas.microsoft.com/office/powerpoint/2010/main" val="340820103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FEC026-9C60-AF98-C34F-A5E3620B6085}"/>
              </a:ext>
            </a:extLst>
          </p:cNvPr>
          <p:cNvPicPr>
            <a:picLocks noChangeAspect="1"/>
          </p:cNvPicPr>
          <p:nvPr/>
        </p:nvPicPr>
        <p:blipFill>
          <a:blip r:embed="rId3"/>
          <a:stretch>
            <a:fillRect/>
          </a:stretch>
        </p:blipFill>
        <p:spPr>
          <a:xfrm>
            <a:off x="134247" y="2011458"/>
            <a:ext cx="11923505" cy="2835084"/>
          </a:xfrm>
          <a:prstGeom prst="rect">
            <a:avLst/>
          </a:prstGeom>
        </p:spPr>
      </p:pic>
      <p:sp>
        <p:nvSpPr>
          <p:cNvPr id="6" name="TextBox 5">
            <a:extLst>
              <a:ext uri="{FF2B5EF4-FFF2-40B4-BE49-F238E27FC236}">
                <a16:creationId xmlns:a16="http://schemas.microsoft.com/office/drawing/2014/main" id="{47872DB4-DECF-2A11-A74B-5660DA1174D4}"/>
              </a:ext>
            </a:extLst>
          </p:cNvPr>
          <p:cNvSpPr txBox="1"/>
          <p:nvPr/>
        </p:nvSpPr>
        <p:spPr>
          <a:xfrm>
            <a:off x="134247" y="4846542"/>
            <a:ext cx="11876243" cy="523220"/>
          </a:xfrm>
          <a:prstGeom prst="rect">
            <a:avLst/>
          </a:prstGeom>
          <a:noFill/>
        </p:spPr>
        <p:txBody>
          <a:bodyPr wrap="square" rtlCol="0">
            <a:spAutoFit/>
          </a:bodyPr>
          <a:lstStyle/>
          <a:p>
            <a:r>
              <a:rPr lang="en-US" b="1" dirty="0">
                <a:solidFill>
                  <a:srgbClr val="2C62A9"/>
                </a:solidFill>
              </a:rPr>
              <a:t>Figure 36 | Percentage of people with a diagnosis of autosomal dominant polycystic kidney disease (ADPKD) with intracranial aneurysms (ICAs) at the time of presymptomatic screening</a:t>
            </a:r>
          </a:p>
        </p:txBody>
      </p:sp>
      <p:sp>
        <p:nvSpPr>
          <p:cNvPr id="2" name="Google Shape;330;p37">
            <a:extLst>
              <a:ext uri="{FF2B5EF4-FFF2-40B4-BE49-F238E27FC236}">
                <a16:creationId xmlns:a16="http://schemas.microsoft.com/office/drawing/2014/main" id="{1FF85E8D-5F5B-9E66-A3AB-4B41888B43E4}"/>
              </a:ext>
            </a:extLst>
          </p:cNvPr>
          <p:cNvSpPr txBox="1">
            <a:spLocks noGrp="1"/>
          </p:cNvSpPr>
          <p:nvPr>
            <p:ph type="ctrTitle"/>
          </p:nvPr>
        </p:nvSpPr>
        <p:spPr>
          <a:xfrm>
            <a:off x="197451" y="261991"/>
            <a:ext cx="11553826" cy="109778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Intracranial Aneurysms and Other Extracranial Manifestations</a:t>
            </a:r>
            <a:endParaRPr dirty="0">
              <a:latin typeface="+mj-lt"/>
            </a:endParaRPr>
          </a:p>
        </p:txBody>
      </p:sp>
    </p:spTree>
    <p:extLst>
      <p:ext uri="{BB962C8B-B14F-4D97-AF65-F5344CB8AC3E}">
        <p14:creationId xmlns:p14="http://schemas.microsoft.com/office/powerpoint/2010/main" val="362584893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A3BEF-7CA9-CA6F-023B-D57BF3359E5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59E0A22-822A-7DB4-2813-4EE726BEFEB0}"/>
              </a:ext>
            </a:extLst>
          </p:cNvPr>
          <p:cNvPicPr>
            <a:picLocks noChangeAspect="1"/>
          </p:cNvPicPr>
          <p:nvPr/>
        </p:nvPicPr>
        <p:blipFill>
          <a:blip r:embed="rId3"/>
          <a:stretch>
            <a:fillRect/>
          </a:stretch>
        </p:blipFill>
        <p:spPr>
          <a:xfrm>
            <a:off x="216107" y="1597340"/>
            <a:ext cx="11759786" cy="3663319"/>
          </a:xfrm>
          <a:prstGeom prst="rect">
            <a:avLst/>
          </a:prstGeom>
        </p:spPr>
      </p:pic>
      <p:sp>
        <p:nvSpPr>
          <p:cNvPr id="4" name="TextBox 3">
            <a:extLst>
              <a:ext uri="{FF2B5EF4-FFF2-40B4-BE49-F238E27FC236}">
                <a16:creationId xmlns:a16="http://schemas.microsoft.com/office/drawing/2014/main" id="{FBF6BD90-59F8-C87E-81A9-C73BBF4FD7C4}"/>
              </a:ext>
            </a:extLst>
          </p:cNvPr>
          <p:cNvSpPr txBox="1"/>
          <p:nvPr/>
        </p:nvSpPr>
        <p:spPr>
          <a:xfrm>
            <a:off x="216108" y="5260659"/>
            <a:ext cx="11686504" cy="523220"/>
          </a:xfrm>
          <a:prstGeom prst="rect">
            <a:avLst/>
          </a:prstGeom>
          <a:noFill/>
        </p:spPr>
        <p:txBody>
          <a:bodyPr wrap="square" rtlCol="0">
            <a:spAutoFit/>
          </a:bodyPr>
          <a:lstStyle/>
          <a:p>
            <a:r>
              <a:rPr lang="en-US" b="1" dirty="0">
                <a:solidFill>
                  <a:srgbClr val="2C62A9"/>
                </a:solidFill>
              </a:rPr>
              <a:t>Figure 37 | Incidence rate of people with a diagnosis of autosomal dominant polycystic kidney disease (ADPKD) with ruptured intracranial aneurysms (ICAs</a:t>
            </a:r>
            <a:r>
              <a:rPr lang="en-US" dirty="0">
                <a:solidFill>
                  <a:srgbClr val="2C62A9"/>
                </a:solidFill>
              </a:rPr>
              <a:t>)</a:t>
            </a:r>
          </a:p>
        </p:txBody>
      </p:sp>
      <p:sp>
        <p:nvSpPr>
          <p:cNvPr id="2" name="Google Shape;330;p37">
            <a:extLst>
              <a:ext uri="{FF2B5EF4-FFF2-40B4-BE49-F238E27FC236}">
                <a16:creationId xmlns:a16="http://schemas.microsoft.com/office/drawing/2014/main" id="{C442DBB7-1099-BA87-DEA8-BA502800505C}"/>
              </a:ext>
            </a:extLst>
          </p:cNvPr>
          <p:cNvSpPr txBox="1">
            <a:spLocks noGrp="1"/>
          </p:cNvSpPr>
          <p:nvPr>
            <p:ph type="ctrTitle"/>
          </p:nvPr>
        </p:nvSpPr>
        <p:spPr>
          <a:xfrm>
            <a:off x="197451" y="261991"/>
            <a:ext cx="11553826" cy="109778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Intracranial Aneurysms and Other Extracranial Manifestations</a:t>
            </a:r>
            <a:endParaRPr dirty="0">
              <a:latin typeface="+mj-lt"/>
            </a:endParaRPr>
          </a:p>
        </p:txBody>
      </p:sp>
    </p:spTree>
    <p:extLst>
      <p:ext uri="{BB962C8B-B14F-4D97-AF65-F5344CB8AC3E}">
        <p14:creationId xmlns:p14="http://schemas.microsoft.com/office/powerpoint/2010/main" val="261151842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36BC9A5A-7AF8-FCEF-A629-4291A7FA072D}"/>
            </a:ext>
          </a:extLst>
        </p:cNvPr>
        <p:cNvGrpSpPr/>
        <p:nvPr/>
      </p:nvGrpSpPr>
      <p:grpSpPr>
        <a:xfrm>
          <a:off x="0" y="0"/>
          <a:ext cx="0" cy="0"/>
          <a:chOff x="0" y="0"/>
          <a:chExt cx="0" cy="0"/>
        </a:xfrm>
      </p:grpSpPr>
      <p:sp>
        <p:nvSpPr>
          <p:cNvPr id="4" name="Oval 3">
            <a:extLst>
              <a:ext uri="{FF2B5EF4-FFF2-40B4-BE49-F238E27FC236}">
                <a16:creationId xmlns:a16="http://schemas.microsoft.com/office/drawing/2014/main" id="{A8289813-9B77-70F7-956F-E015731415CC}"/>
              </a:ext>
            </a:extLst>
          </p:cNvPr>
          <p:cNvSpPr/>
          <p:nvPr/>
        </p:nvSpPr>
        <p:spPr>
          <a:xfrm>
            <a:off x="11259356" y="5872766"/>
            <a:ext cx="914400" cy="9144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 name="Google Shape;331;p37">
            <a:extLst>
              <a:ext uri="{FF2B5EF4-FFF2-40B4-BE49-F238E27FC236}">
                <a16:creationId xmlns:a16="http://schemas.microsoft.com/office/drawing/2014/main" id="{90B0CC52-ECD7-4D39-3F20-C9B82A6C1D91}"/>
              </a:ext>
            </a:extLst>
          </p:cNvPr>
          <p:cNvSpPr txBox="1">
            <a:spLocks noGrp="1"/>
          </p:cNvSpPr>
          <p:nvPr>
            <p:ph type="subTitle" idx="1"/>
          </p:nvPr>
        </p:nvSpPr>
        <p:spPr>
          <a:xfrm>
            <a:off x="333375" y="1504882"/>
            <a:ext cx="6915043"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6.1 Intracranial Aneurysms</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6.1.1: </a:t>
            </a:r>
            <a:r>
              <a:rPr lang="en-US" sz="2000" dirty="0"/>
              <a:t>All people with ADPKD should be educated to recognize thunderclap headache, characterized by a severe sudden-onset headache that reaches its maximum intensity within seconds to a minute (Figure 38). Recognition of such symptoms should prompt immediate medical attention.</a:t>
            </a:r>
          </a:p>
          <a:p>
            <a:pPr>
              <a:spcBef>
                <a:spcPts val="0"/>
              </a:spcBef>
              <a:buSzPts val="2600"/>
              <a:buNone/>
            </a:pPr>
            <a:endParaRPr lang="en-US" sz="2000" dirty="0"/>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6.1.2: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A detailed personal history of SAH and a family history of ICA, SAH, and unexplained sudden death should be obtained to identify people with ADPKD who are at higher risk for ICA.</a:t>
            </a: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endPar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endParaRPr>
          </a:p>
        </p:txBody>
      </p:sp>
      <p:pic>
        <p:nvPicPr>
          <p:cNvPr id="6" name="Picture 5">
            <a:extLst>
              <a:ext uri="{FF2B5EF4-FFF2-40B4-BE49-F238E27FC236}">
                <a16:creationId xmlns:a16="http://schemas.microsoft.com/office/drawing/2014/main" id="{10452F48-AAA8-1101-CB71-8E98F94B3D11}"/>
              </a:ext>
            </a:extLst>
          </p:cNvPr>
          <p:cNvPicPr>
            <a:picLocks noChangeAspect="1"/>
          </p:cNvPicPr>
          <p:nvPr/>
        </p:nvPicPr>
        <p:blipFill>
          <a:blip r:embed="rId3"/>
          <a:stretch>
            <a:fillRect/>
          </a:stretch>
        </p:blipFill>
        <p:spPr>
          <a:xfrm>
            <a:off x="7353603" y="936925"/>
            <a:ext cx="3870093" cy="5022086"/>
          </a:xfrm>
          <a:prstGeom prst="rect">
            <a:avLst/>
          </a:prstGeom>
        </p:spPr>
      </p:pic>
      <p:sp>
        <p:nvSpPr>
          <p:cNvPr id="7" name="TextBox 6">
            <a:extLst>
              <a:ext uri="{FF2B5EF4-FFF2-40B4-BE49-F238E27FC236}">
                <a16:creationId xmlns:a16="http://schemas.microsoft.com/office/drawing/2014/main" id="{E86AC2B1-A321-4956-613B-0C2040802976}"/>
              </a:ext>
            </a:extLst>
          </p:cNvPr>
          <p:cNvSpPr txBox="1"/>
          <p:nvPr/>
        </p:nvSpPr>
        <p:spPr>
          <a:xfrm>
            <a:off x="7353603" y="5959011"/>
            <a:ext cx="3870093" cy="738664"/>
          </a:xfrm>
          <a:prstGeom prst="rect">
            <a:avLst/>
          </a:prstGeom>
          <a:noFill/>
        </p:spPr>
        <p:txBody>
          <a:bodyPr wrap="square" rtlCol="0">
            <a:spAutoFit/>
          </a:bodyPr>
          <a:lstStyle/>
          <a:p>
            <a:r>
              <a:rPr lang="en-US" b="1" dirty="0">
                <a:solidFill>
                  <a:srgbClr val="2C62A9"/>
                </a:solidFill>
              </a:rPr>
              <a:t>Figure 38 | Specific presentation of thunderclap headache and suggested actions</a:t>
            </a:r>
          </a:p>
        </p:txBody>
      </p:sp>
      <p:sp>
        <p:nvSpPr>
          <p:cNvPr id="5" name="Google Shape;330;p37">
            <a:extLst>
              <a:ext uri="{FF2B5EF4-FFF2-40B4-BE49-F238E27FC236}">
                <a16:creationId xmlns:a16="http://schemas.microsoft.com/office/drawing/2014/main" id="{7D62E04F-1E79-C80F-F06B-A576D27A8D89}"/>
              </a:ext>
            </a:extLst>
          </p:cNvPr>
          <p:cNvSpPr txBox="1">
            <a:spLocks noGrp="1"/>
          </p:cNvSpPr>
          <p:nvPr>
            <p:ph type="ctrTitle"/>
          </p:nvPr>
        </p:nvSpPr>
        <p:spPr>
          <a:xfrm>
            <a:off x="197451" y="261991"/>
            <a:ext cx="11553826" cy="109778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Intracranial Aneurysms and Other Extracranial Manifestations</a:t>
            </a:r>
            <a:endParaRPr dirty="0">
              <a:latin typeface="+mj-lt"/>
            </a:endParaRPr>
          </a:p>
        </p:txBody>
      </p:sp>
    </p:spTree>
    <p:extLst>
      <p:ext uri="{BB962C8B-B14F-4D97-AF65-F5344CB8AC3E}">
        <p14:creationId xmlns:p14="http://schemas.microsoft.com/office/powerpoint/2010/main" val="245225927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B9BFF0A2-ADA9-90BA-71F0-ACCF041692D9}"/>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A47AB88E-BB80-D842-98B2-3CA586595E11}"/>
              </a:ext>
            </a:extLst>
          </p:cNvPr>
          <p:cNvSpPr txBox="1">
            <a:spLocks noGrp="1"/>
          </p:cNvSpPr>
          <p:nvPr>
            <p:ph type="subTitle" idx="1"/>
          </p:nvPr>
        </p:nvSpPr>
        <p:spPr>
          <a:xfrm>
            <a:off x="197451" y="1359778"/>
            <a:ext cx="11864410"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6.1 Intracranial Aneurysms</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6.1.3: </a:t>
            </a:r>
            <a:r>
              <a:rPr lang="en-US" sz="2000" dirty="0"/>
              <a:t>Because smoking is a strong modifiable factor for ICA development and rupture, healthcare providers should ask all people with ADPKD about their tobacco use, advise them to stop using tobacco, and provide behavioral interventions and approved pharmacotherapy for cessation, if needed (Chapter 7).</a:t>
            </a:r>
          </a:p>
          <a:p>
            <a:pPr>
              <a:spcBef>
                <a:spcPts val="0"/>
              </a:spcBef>
              <a:buSzPts val="2600"/>
              <a:buNone/>
            </a:pPr>
            <a:endParaRPr lang="en-US" sz="2000" dirty="0"/>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6.1.4: </a:t>
            </a:r>
            <a:r>
              <a:rPr lang="en-US" sz="2000" dirty="0"/>
              <a:t>Because uncontrolled hypertension is a moderate modifiable factor for ICA development and rupture, early diagnosis and adequate treatment of hypertension is indicated in people at risk of or diagnosed with ADPKD, particularly those at an increased risk for ICA (Chapter 2).</a:t>
            </a:r>
          </a:p>
          <a:p>
            <a:pPr>
              <a:spcBef>
                <a:spcPts val="0"/>
              </a:spcBef>
              <a:buSzPts val="2600"/>
              <a:buNone/>
            </a:pPr>
            <a:endParaRPr lang="en-US" sz="2000" dirty="0"/>
          </a:p>
        </p:txBody>
      </p:sp>
      <p:sp>
        <p:nvSpPr>
          <p:cNvPr id="4" name="Google Shape;330;p37">
            <a:extLst>
              <a:ext uri="{FF2B5EF4-FFF2-40B4-BE49-F238E27FC236}">
                <a16:creationId xmlns:a16="http://schemas.microsoft.com/office/drawing/2014/main" id="{C67A2BA2-E90D-7CC8-D242-B97B8EA732DD}"/>
              </a:ext>
            </a:extLst>
          </p:cNvPr>
          <p:cNvSpPr txBox="1">
            <a:spLocks noGrp="1"/>
          </p:cNvSpPr>
          <p:nvPr>
            <p:ph type="ctrTitle"/>
          </p:nvPr>
        </p:nvSpPr>
        <p:spPr>
          <a:xfrm>
            <a:off x="197451" y="261991"/>
            <a:ext cx="11553826" cy="109778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Intracranial Aneurysms and Other Extracranial Manifestations</a:t>
            </a:r>
            <a:endParaRPr dirty="0">
              <a:latin typeface="+mj-lt"/>
            </a:endParaRPr>
          </a:p>
        </p:txBody>
      </p:sp>
      <p:pic>
        <p:nvPicPr>
          <p:cNvPr id="6" name="Picture 5">
            <a:extLst>
              <a:ext uri="{FF2B5EF4-FFF2-40B4-BE49-F238E27FC236}">
                <a16:creationId xmlns:a16="http://schemas.microsoft.com/office/drawing/2014/main" id="{89BDE4AB-F5C0-7092-0218-BA320EE8F9B0}"/>
              </a:ext>
            </a:extLst>
          </p:cNvPr>
          <p:cNvPicPr>
            <a:picLocks noChangeAspect="1"/>
          </p:cNvPicPr>
          <p:nvPr/>
        </p:nvPicPr>
        <p:blipFill>
          <a:blip r:embed="rId3"/>
          <a:stretch>
            <a:fillRect/>
          </a:stretch>
        </p:blipFill>
        <p:spPr>
          <a:xfrm>
            <a:off x="988888" y="4170286"/>
            <a:ext cx="10001954" cy="2739085"/>
          </a:xfrm>
          <a:prstGeom prst="rect">
            <a:avLst/>
          </a:prstGeom>
        </p:spPr>
      </p:pic>
    </p:spTree>
    <p:extLst>
      <p:ext uri="{BB962C8B-B14F-4D97-AF65-F5344CB8AC3E}">
        <p14:creationId xmlns:p14="http://schemas.microsoft.com/office/powerpoint/2010/main" val="28645713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D37A5384-AE4C-DE23-F42C-3F7D77948119}"/>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C082C8E0-2886-8582-8DA0-12271345031B}"/>
              </a:ext>
            </a:extLst>
          </p:cNvPr>
          <p:cNvSpPr txBox="1">
            <a:spLocks noGrp="1"/>
          </p:cNvSpPr>
          <p:nvPr>
            <p:ph type="subTitle" idx="1"/>
          </p:nvPr>
        </p:nvSpPr>
        <p:spPr>
          <a:xfrm>
            <a:off x="197451" y="1359778"/>
            <a:ext cx="11941466"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6.1 Intracranial Aneurysms</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6.1.5: </a:t>
            </a:r>
            <a:r>
              <a:rPr lang="en-US" sz="2000" dirty="0"/>
              <a:t>People with ADPKD should be informed of the implications of ICA screening, as highlighted in Table 16.</a:t>
            </a:r>
          </a:p>
          <a:p>
            <a:pPr>
              <a:spcBef>
                <a:spcPts val="0"/>
              </a:spcBef>
              <a:buSzPts val="2600"/>
              <a:buNone/>
            </a:pPr>
            <a:endParaRPr lang="en-US" sz="2000" dirty="0"/>
          </a:p>
        </p:txBody>
      </p:sp>
      <p:sp>
        <p:nvSpPr>
          <p:cNvPr id="6" name="Google Shape;330;p37">
            <a:extLst>
              <a:ext uri="{FF2B5EF4-FFF2-40B4-BE49-F238E27FC236}">
                <a16:creationId xmlns:a16="http://schemas.microsoft.com/office/drawing/2014/main" id="{4C30A05C-53AE-D2B6-3941-9C401EDA13F6}"/>
              </a:ext>
            </a:extLst>
          </p:cNvPr>
          <p:cNvSpPr txBox="1">
            <a:spLocks noGrp="1"/>
          </p:cNvSpPr>
          <p:nvPr>
            <p:ph type="ctrTitle"/>
          </p:nvPr>
        </p:nvSpPr>
        <p:spPr>
          <a:xfrm>
            <a:off x="197451" y="261991"/>
            <a:ext cx="11553826" cy="109778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Intracranial Aneurysms and Other Extracranial Manifestations</a:t>
            </a:r>
            <a:endParaRPr dirty="0">
              <a:latin typeface="+mj-lt"/>
            </a:endParaRPr>
          </a:p>
        </p:txBody>
      </p:sp>
      <p:pic>
        <p:nvPicPr>
          <p:cNvPr id="8" name="Picture 7">
            <a:extLst>
              <a:ext uri="{FF2B5EF4-FFF2-40B4-BE49-F238E27FC236}">
                <a16:creationId xmlns:a16="http://schemas.microsoft.com/office/drawing/2014/main" id="{E2273B74-7B20-13F6-16AD-CE0C9ECA4259}"/>
              </a:ext>
            </a:extLst>
          </p:cNvPr>
          <p:cNvPicPr>
            <a:picLocks noChangeAspect="1"/>
          </p:cNvPicPr>
          <p:nvPr/>
        </p:nvPicPr>
        <p:blipFill>
          <a:blip r:embed="rId3"/>
          <a:stretch>
            <a:fillRect/>
          </a:stretch>
        </p:blipFill>
        <p:spPr>
          <a:xfrm>
            <a:off x="624324" y="2598001"/>
            <a:ext cx="11087719" cy="3314777"/>
          </a:xfrm>
          <a:prstGeom prst="rect">
            <a:avLst/>
          </a:prstGeom>
        </p:spPr>
      </p:pic>
    </p:spTree>
    <p:extLst>
      <p:ext uri="{BB962C8B-B14F-4D97-AF65-F5344CB8AC3E}">
        <p14:creationId xmlns:p14="http://schemas.microsoft.com/office/powerpoint/2010/main" val="2376911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7" name="Picture 6">
            <a:extLst>
              <a:ext uri="{FF2B5EF4-FFF2-40B4-BE49-F238E27FC236}">
                <a16:creationId xmlns:a16="http://schemas.microsoft.com/office/drawing/2014/main" id="{766B0D3D-0692-B3E4-DCBD-F118681E4F3B}"/>
              </a:ext>
            </a:extLst>
          </p:cNvPr>
          <p:cNvPicPr>
            <a:picLocks noChangeAspect="1"/>
          </p:cNvPicPr>
          <p:nvPr/>
        </p:nvPicPr>
        <p:blipFill>
          <a:blip r:embed="rId3"/>
          <a:srcRect b="65922"/>
          <a:stretch/>
        </p:blipFill>
        <p:spPr>
          <a:xfrm>
            <a:off x="137952" y="659361"/>
            <a:ext cx="11916095" cy="3056749"/>
          </a:xfrm>
          <a:prstGeom prst="rect">
            <a:avLst/>
          </a:prstGeom>
        </p:spPr>
      </p:pic>
      <p:sp>
        <p:nvSpPr>
          <p:cNvPr id="11" name="TextBox 10">
            <a:extLst>
              <a:ext uri="{FF2B5EF4-FFF2-40B4-BE49-F238E27FC236}">
                <a16:creationId xmlns:a16="http://schemas.microsoft.com/office/drawing/2014/main" id="{2A8B12EC-82AE-9452-8BB7-67561B41C766}"/>
              </a:ext>
            </a:extLst>
          </p:cNvPr>
          <p:cNvSpPr txBox="1"/>
          <p:nvPr/>
        </p:nvSpPr>
        <p:spPr>
          <a:xfrm>
            <a:off x="111081" y="351584"/>
            <a:ext cx="10372322" cy="307777"/>
          </a:xfrm>
          <a:prstGeom prst="rect">
            <a:avLst/>
          </a:prstGeom>
          <a:noFill/>
        </p:spPr>
        <p:txBody>
          <a:bodyPr wrap="square">
            <a:spAutoFit/>
          </a:bodyPr>
          <a:lstStyle/>
          <a:p>
            <a:r>
              <a:rPr lang="en-US" b="1" dirty="0"/>
              <a:t>Clinical questions and SR topics in PICOD format</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4CF73E2C-2604-6C64-80EE-FD80743F9CE9}"/>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E1637BFD-DF2C-BA94-1154-9C26157E08B2}"/>
              </a:ext>
            </a:extLst>
          </p:cNvPr>
          <p:cNvSpPr txBox="1">
            <a:spLocks noGrp="1"/>
          </p:cNvSpPr>
          <p:nvPr>
            <p:ph type="subTitle" idx="1"/>
          </p:nvPr>
        </p:nvSpPr>
        <p:spPr>
          <a:xfrm>
            <a:off x="233748" y="1359778"/>
            <a:ext cx="11212535"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6.1 Intracranial Aneurysms</a:t>
            </a:r>
          </a:p>
          <a:p>
            <a:pPr>
              <a:spcBef>
                <a:spcPts val="0"/>
              </a:spcBef>
              <a:buSzPts val="2600"/>
              <a:buNone/>
            </a:pPr>
            <a:r>
              <a:rPr lang="en-US" sz="2600" b="1" dirty="0">
                <a:latin typeface="+mn-lt"/>
              </a:rPr>
              <a:t>Recommendation 6.1.2: We recommend screening for ICA in people with ADPKD and a personal history of SAH or a positive family history of ICA, SAH, or unexplained sudden death in those eligible for treatment and who have a reasonable life expectancy (1D).</a:t>
            </a:r>
          </a:p>
          <a:p>
            <a:pPr>
              <a:spcBef>
                <a:spcPts val="0"/>
              </a:spcBef>
              <a:buSzPts val="2600"/>
              <a:buNone/>
            </a:pPr>
            <a:endParaRPr lang="en-US" sz="26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5" name="Google Shape;330;p37">
            <a:extLst>
              <a:ext uri="{FF2B5EF4-FFF2-40B4-BE49-F238E27FC236}">
                <a16:creationId xmlns:a16="http://schemas.microsoft.com/office/drawing/2014/main" id="{209839A2-314D-37DF-14CA-48C109F13A1D}"/>
              </a:ext>
            </a:extLst>
          </p:cNvPr>
          <p:cNvSpPr txBox="1">
            <a:spLocks noGrp="1"/>
          </p:cNvSpPr>
          <p:nvPr>
            <p:ph type="ctrTitle"/>
          </p:nvPr>
        </p:nvSpPr>
        <p:spPr>
          <a:xfrm>
            <a:off x="197451" y="261991"/>
            <a:ext cx="11553826" cy="109778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Intracranial Aneurysms and Other Extracranial Manifestations</a:t>
            </a:r>
            <a:endParaRPr dirty="0">
              <a:latin typeface="+mj-lt"/>
            </a:endParaRPr>
          </a:p>
        </p:txBody>
      </p:sp>
      <p:pic>
        <p:nvPicPr>
          <p:cNvPr id="6" name="Picture 5">
            <a:extLst>
              <a:ext uri="{FF2B5EF4-FFF2-40B4-BE49-F238E27FC236}">
                <a16:creationId xmlns:a16="http://schemas.microsoft.com/office/drawing/2014/main" id="{29957592-265C-A4BE-A739-CE716CE3AF57}"/>
              </a:ext>
            </a:extLst>
          </p:cNvPr>
          <p:cNvPicPr>
            <a:picLocks noChangeAspect="1"/>
          </p:cNvPicPr>
          <p:nvPr/>
        </p:nvPicPr>
        <p:blipFill>
          <a:blip r:embed="rId3"/>
          <a:stretch>
            <a:fillRect/>
          </a:stretch>
        </p:blipFill>
        <p:spPr>
          <a:xfrm>
            <a:off x="491798" y="3241111"/>
            <a:ext cx="10954485" cy="2975598"/>
          </a:xfrm>
          <a:prstGeom prst="rect">
            <a:avLst/>
          </a:prstGeom>
        </p:spPr>
      </p:pic>
      <p:sp>
        <p:nvSpPr>
          <p:cNvPr id="7" name="TextBox 6">
            <a:extLst>
              <a:ext uri="{FF2B5EF4-FFF2-40B4-BE49-F238E27FC236}">
                <a16:creationId xmlns:a16="http://schemas.microsoft.com/office/drawing/2014/main" id="{685A21DF-0436-8E24-AB3C-A1CF3FAAE1A7}"/>
              </a:ext>
            </a:extLst>
          </p:cNvPr>
          <p:cNvSpPr txBox="1"/>
          <p:nvPr/>
        </p:nvSpPr>
        <p:spPr>
          <a:xfrm>
            <a:off x="491798" y="6162397"/>
            <a:ext cx="10990782" cy="738664"/>
          </a:xfrm>
          <a:prstGeom prst="rect">
            <a:avLst/>
          </a:prstGeom>
          <a:noFill/>
        </p:spPr>
        <p:txBody>
          <a:bodyPr wrap="square" rtlCol="0">
            <a:spAutoFit/>
          </a:bodyPr>
          <a:lstStyle/>
          <a:p>
            <a:r>
              <a:rPr lang="en-US" b="1" dirty="0">
                <a:solidFill>
                  <a:srgbClr val="2C62A9"/>
                </a:solidFill>
              </a:rPr>
              <a:t>Figure 39 | Incidence rate of ruptured intracranial aneurysm (ICA) in people with autosomal dominant polycystic kidney disease with a diagnosis of ICA under imaging surveillance and in people with autosomal dominant polycystic kidney disease in whom no ICA was detected on imaging</a:t>
            </a:r>
          </a:p>
        </p:txBody>
      </p:sp>
    </p:spTree>
    <p:extLst>
      <p:ext uri="{BB962C8B-B14F-4D97-AF65-F5344CB8AC3E}">
        <p14:creationId xmlns:p14="http://schemas.microsoft.com/office/powerpoint/2010/main" val="109915045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1C82CD97-9301-3325-0801-D081B50C45E8}"/>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AEA28C68-31C3-F1F3-1E48-AC3A347284CF}"/>
              </a:ext>
            </a:extLst>
          </p:cNvPr>
          <p:cNvSpPr txBox="1">
            <a:spLocks noGrp="1"/>
          </p:cNvSpPr>
          <p:nvPr>
            <p:ph type="subTitle" idx="1"/>
          </p:nvPr>
        </p:nvSpPr>
        <p:spPr>
          <a:xfrm>
            <a:off x="233748" y="1359778"/>
            <a:ext cx="11838387"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6.1 Intracranial Aneurysms</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6.1.6: </a:t>
            </a:r>
            <a:r>
              <a:rPr lang="en-US" sz="2000" dirty="0"/>
              <a:t>Screening for unruptured ICA also should be discussed for people with de novo ADPKD, those with unknown familial history or a small number of ADPKD-affected relatives, and those with personal or familial history of extracerebral vascular phenotype.</a:t>
            </a:r>
          </a:p>
          <a:p>
            <a:pPr>
              <a:spcBef>
                <a:spcPts val="0"/>
              </a:spcBef>
              <a:buSzPts val="2600"/>
              <a:buNone/>
            </a:pPr>
            <a:endParaRPr lang="en-US" sz="2000" dirty="0"/>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6.1.7: </a:t>
            </a:r>
            <a:r>
              <a:rPr lang="en-US" sz="2000" dirty="0"/>
              <a:t>Screening for unruptured ICA also can be discussed in specific clinical settings, such as in the context of evaluation for kidney and/or liver transplantation or before major elective surgery.</a:t>
            </a:r>
          </a:p>
          <a:p>
            <a:pPr>
              <a:spcBef>
                <a:spcPts val="0"/>
              </a:spcBef>
              <a:buSzPts val="2600"/>
              <a:buNone/>
            </a:pPr>
            <a:endParaRPr lang="en-US" sz="2600" b="1" i="0" u="none" strike="noStrike" cap="none" dirty="0">
              <a:solidFill>
                <a:schemeClr val="dk2"/>
              </a:solidFill>
              <a:latin typeface="+mn-lt"/>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6.1.8: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People with ADPKD who are not considered at increased risk for ICA and who, after comprehensive information, prefer being screened for ICA should be given access to screening.</a:t>
            </a: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endPar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5" name="Google Shape;330;p37">
            <a:extLst>
              <a:ext uri="{FF2B5EF4-FFF2-40B4-BE49-F238E27FC236}">
                <a16:creationId xmlns:a16="http://schemas.microsoft.com/office/drawing/2014/main" id="{9C4C114A-3B71-1079-ADF3-8203CB6088E6}"/>
              </a:ext>
            </a:extLst>
          </p:cNvPr>
          <p:cNvSpPr txBox="1">
            <a:spLocks noGrp="1"/>
          </p:cNvSpPr>
          <p:nvPr>
            <p:ph type="ctrTitle"/>
          </p:nvPr>
        </p:nvSpPr>
        <p:spPr>
          <a:xfrm>
            <a:off x="197451" y="261991"/>
            <a:ext cx="11553826" cy="109778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Intracranial Aneurysms and Other Extracranial Manifestations</a:t>
            </a:r>
            <a:endParaRPr dirty="0">
              <a:latin typeface="+mj-lt"/>
            </a:endParaRPr>
          </a:p>
        </p:txBody>
      </p:sp>
    </p:spTree>
    <p:extLst>
      <p:ext uri="{BB962C8B-B14F-4D97-AF65-F5344CB8AC3E}">
        <p14:creationId xmlns:p14="http://schemas.microsoft.com/office/powerpoint/2010/main" val="144692348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B0980150-1FC5-03FC-F110-868379514E4D}"/>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B596F110-2401-E202-AB71-D3049716ACB0}"/>
              </a:ext>
            </a:extLst>
          </p:cNvPr>
          <p:cNvSpPr txBox="1">
            <a:spLocks noGrp="1"/>
          </p:cNvSpPr>
          <p:nvPr>
            <p:ph type="subTitle" idx="1"/>
          </p:nvPr>
        </p:nvSpPr>
        <p:spPr>
          <a:xfrm>
            <a:off x="233748" y="1359778"/>
            <a:ext cx="11838387"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6.1 Intracranial Aneurysms</a:t>
            </a: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6.1.9: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In women with ADPKD and either a family history of ICA, SAH, or unexplained sudden death; </a:t>
            </a:r>
            <a:r>
              <a:rPr kumimoji="0" lang="en-US" sz="2000" b="0" i="1"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de novo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ADPKD; unknown familial history; or a small number of ADPKD-affected relatives, screening for unruptured ICA should precede pregnancy planning.</a:t>
            </a: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endPar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endParaRP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6.1.10: </a:t>
            </a:r>
            <a:r>
              <a:rPr kumimoji="0" lang="en-US" sz="200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Time-of-flight magnetic resonance angiography (MRA) without gadolinium enhancement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should be the method of imaging when screening is to be pursued for ICA in people with ADPKD. High-resolution computed tomography angiography (CTA) can be used as an alternative.</a:t>
            </a: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endParaRPr lang="en-US" sz="2000" dirty="0">
              <a:solidFill>
                <a:srgbClr val="004990"/>
              </a:solidFill>
            </a:endParaRP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6.1.11: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If the screening is negative in people with a high risk of ICA, timing of rescreening should be individualized, possibly every 5–10 years, based on risk factors, age, and life expectancy.</a:t>
            </a: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endPar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endParaRP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6.1.12: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When one or several ICAs are identified, treatment options, such as conservative management and microvascular or endovascular repair, should be assessed within a multidisciplinary setting at centers of expertise with high ICA case volumes.</a:t>
            </a: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endPar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5" name="Google Shape;330;p37">
            <a:extLst>
              <a:ext uri="{FF2B5EF4-FFF2-40B4-BE49-F238E27FC236}">
                <a16:creationId xmlns:a16="http://schemas.microsoft.com/office/drawing/2014/main" id="{09FA2F0B-F8D7-BE29-D2C6-AC3733800380}"/>
              </a:ext>
            </a:extLst>
          </p:cNvPr>
          <p:cNvSpPr txBox="1">
            <a:spLocks noGrp="1"/>
          </p:cNvSpPr>
          <p:nvPr>
            <p:ph type="ctrTitle"/>
          </p:nvPr>
        </p:nvSpPr>
        <p:spPr>
          <a:xfrm>
            <a:off x="197451" y="261991"/>
            <a:ext cx="11553826" cy="109778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Intracranial Aneurysms and Other Extracranial Manifestations</a:t>
            </a:r>
            <a:endParaRPr dirty="0">
              <a:latin typeface="+mj-lt"/>
            </a:endParaRPr>
          </a:p>
        </p:txBody>
      </p:sp>
    </p:spTree>
    <p:extLst>
      <p:ext uri="{BB962C8B-B14F-4D97-AF65-F5344CB8AC3E}">
        <p14:creationId xmlns:p14="http://schemas.microsoft.com/office/powerpoint/2010/main" val="370201327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88467C01-EBC1-AE19-CFA6-6A6228317BDF}"/>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B82EA56E-8402-54AD-75AD-878435F0427C}"/>
              </a:ext>
            </a:extLst>
          </p:cNvPr>
          <p:cNvSpPr txBox="1">
            <a:spLocks noGrp="1"/>
          </p:cNvSpPr>
          <p:nvPr>
            <p:ph type="subTitle" idx="1"/>
          </p:nvPr>
        </p:nvSpPr>
        <p:spPr>
          <a:xfrm>
            <a:off x="197451" y="1359778"/>
            <a:ext cx="11869547"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6.2 Other Vascular Associations</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6.2.1: </a:t>
            </a:r>
            <a:r>
              <a:rPr lang="en-US" sz="2000" dirty="0"/>
              <a:t>Routine screening of vascular abnormalities of non-intracranial large arteries has no role in people with ADPKD and no familial history of vascular aneurysms or dissections.</a:t>
            </a:r>
          </a:p>
          <a:p>
            <a:pPr>
              <a:spcBef>
                <a:spcPts val="0"/>
              </a:spcBef>
              <a:buSzPts val="2600"/>
              <a:buNone/>
            </a:pPr>
            <a:endParaRPr lang="en-US" sz="2000" dirty="0"/>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6.2.2: </a:t>
            </a:r>
            <a:r>
              <a:rPr lang="en-US" sz="2000" dirty="0"/>
              <a:t>People with ADPKD and their first-degree relatives who have a family history of aortic root or thoracic aortic aneurysms should be screened for aortic aneurysms.</a:t>
            </a:r>
          </a:p>
          <a:p>
            <a:pPr>
              <a:spcBef>
                <a:spcPts val="0"/>
              </a:spcBef>
              <a:buSzPts val="2600"/>
              <a:buNone/>
            </a:pPr>
            <a:endParaRPr lang="en-US" sz="2000" dirty="0"/>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6.2.3: </a:t>
            </a:r>
            <a:r>
              <a:rPr lang="en-US" sz="2000" dirty="0"/>
              <a:t>In people with ADPKD and dilatation of the aortic root or thoracic aortic aneurysm, therapeutic measures to limit aortic expansion should be offered; these include smoking cessation, statin therapy, and antihypertensive therapy including a beta-blocker and an ACEi or ARB.</a:t>
            </a:r>
          </a:p>
          <a:p>
            <a:pPr>
              <a:spcBef>
                <a:spcPts val="0"/>
              </a:spcBef>
              <a:buSzPts val="2600"/>
              <a:buNone/>
            </a:pPr>
            <a:endParaRPr lang="en-US" sz="2000" dirty="0"/>
          </a:p>
          <a:p>
            <a:pPr>
              <a:spcBef>
                <a:spcPts val="0"/>
              </a:spcBef>
              <a:buSzPts val="2600"/>
              <a:buNone/>
            </a:pPr>
            <a:endParaRPr lang="en-US" sz="2000" dirty="0"/>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4" name="Google Shape;330;p37">
            <a:extLst>
              <a:ext uri="{FF2B5EF4-FFF2-40B4-BE49-F238E27FC236}">
                <a16:creationId xmlns:a16="http://schemas.microsoft.com/office/drawing/2014/main" id="{288DC8BF-C6E7-4B2C-072C-770158FE48FC}"/>
              </a:ext>
            </a:extLst>
          </p:cNvPr>
          <p:cNvSpPr txBox="1">
            <a:spLocks noGrp="1"/>
          </p:cNvSpPr>
          <p:nvPr>
            <p:ph type="ctrTitle"/>
          </p:nvPr>
        </p:nvSpPr>
        <p:spPr>
          <a:xfrm>
            <a:off x="197451" y="261991"/>
            <a:ext cx="11553826" cy="109778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Intracranial Aneurysms and Other Extracranial Manifestations</a:t>
            </a:r>
            <a:endParaRPr dirty="0">
              <a:latin typeface="+mj-lt"/>
            </a:endParaRPr>
          </a:p>
        </p:txBody>
      </p:sp>
    </p:spTree>
    <p:extLst>
      <p:ext uri="{BB962C8B-B14F-4D97-AF65-F5344CB8AC3E}">
        <p14:creationId xmlns:p14="http://schemas.microsoft.com/office/powerpoint/2010/main" val="215540226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208A051F-5241-39D6-2BAB-A7A5ECB38859}"/>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5EF5CC93-D736-1B63-E252-F034B7C8928D}"/>
              </a:ext>
            </a:extLst>
          </p:cNvPr>
          <p:cNvSpPr txBox="1">
            <a:spLocks noGrp="1"/>
          </p:cNvSpPr>
          <p:nvPr>
            <p:ph type="subTitle" idx="1"/>
          </p:nvPr>
        </p:nvSpPr>
        <p:spPr>
          <a:xfrm>
            <a:off x="197451" y="1359778"/>
            <a:ext cx="11723349"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6.3 Cardiac Associations</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6.3.1: </a:t>
            </a:r>
            <a:r>
              <a:rPr lang="en-US" sz="2000" dirty="0"/>
              <a:t>Echocardiography at baseline with occasional repeat echocardiograms should be offered in people with ADPKD who have a history of severe or uncontrolled hypertension, a heart murmur, signs or symptoms of cardiac dysfunction, other cardiovascular manifestations, or a familial history of thoracic aortic aneurysm (TAA) or nonischemic cardiomyopathy.</a:t>
            </a:r>
          </a:p>
          <a:p>
            <a:pPr>
              <a:spcBef>
                <a:spcPts val="0"/>
              </a:spcBef>
              <a:buSzPts val="2600"/>
              <a:buNone/>
            </a:pPr>
            <a:endParaRPr lang="en-US" sz="2000" dirty="0"/>
          </a:p>
          <a:p>
            <a:pPr>
              <a:spcBef>
                <a:spcPts val="0"/>
              </a:spcBef>
              <a:buSzPts val="2600"/>
              <a:buNone/>
            </a:pPr>
            <a:endParaRPr lang="en-US" sz="2000" dirty="0"/>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4" name="Google Shape;330;p37">
            <a:extLst>
              <a:ext uri="{FF2B5EF4-FFF2-40B4-BE49-F238E27FC236}">
                <a16:creationId xmlns:a16="http://schemas.microsoft.com/office/drawing/2014/main" id="{2D47076D-BD86-89CB-ACCB-428DBA4EC4C5}"/>
              </a:ext>
            </a:extLst>
          </p:cNvPr>
          <p:cNvSpPr txBox="1">
            <a:spLocks noGrp="1"/>
          </p:cNvSpPr>
          <p:nvPr>
            <p:ph type="ctrTitle"/>
          </p:nvPr>
        </p:nvSpPr>
        <p:spPr>
          <a:xfrm>
            <a:off x="197451" y="261991"/>
            <a:ext cx="11553826" cy="109778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Intracranial Aneurysms and Other Extracranial Manifestations</a:t>
            </a:r>
            <a:endParaRPr dirty="0">
              <a:latin typeface="+mj-lt"/>
            </a:endParaRPr>
          </a:p>
        </p:txBody>
      </p:sp>
    </p:spTree>
    <p:extLst>
      <p:ext uri="{BB962C8B-B14F-4D97-AF65-F5344CB8AC3E}">
        <p14:creationId xmlns:p14="http://schemas.microsoft.com/office/powerpoint/2010/main" val="164597400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3F843C25-3201-C92B-CF5A-A9194DBE9D9B}"/>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6E35A9F8-DD4A-F355-D138-FAC873B0FD2D}"/>
              </a:ext>
            </a:extLst>
          </p:cNvPr>
          <p:cNvSpPr txBox="1">
            <a:spLocks noGrp="1"/>
          </p:cNvSpPr>
          <p:nvPr>
            <p:ph type="subTitle" idx="1"/>
          </p:nvPr>
        </p:nvSpPr>
        <p:spPr>
          <a:xfrm>
            <a:off x="197451" y="1359778"/>
            <a:ext cx="11212535"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6.</a:t>
            </a:r>
            <a:r>
              <a:rPr lang="en-US" sz="2600" dirty="0">
                <a:latin typeface="+mn-lt"/>
                <a:ea typeface="Calibri"/>
              </a:rPr>
              <a:t>4</a:t>
            </a:r>
            <a:r>
              <a:rPr lang="en-US" sz="2600" b="0" i="0" u="none" strike="noStrike" cap="none" dirty="0">
                <a:solidFill>
                  <a:schemeClr val="dk2"/>
                </a:solidFill>
                <a:latin typeface="+mn-lt"/>
                <a:ea typeface="Calibri"/>
                <a:cs typeface="Calibri"/>
                <a:sym typeface="Calibri"/>
              </a:rPr>
              <a:t> Abdominal Wall Hernia</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6.</a:t>
            </a:r>
            <a:r>
              <a:rPr lang="en-US" sz="2600" dirty="0">
                <a:latin typeface="+mn-lt"/>
                <a:ea typeface="Calibri"/>
              </a:rPr>
              <a:t>4</a:t>
            </a:r>
            <a:r>
              <a:rPr lang="en-US" sz="2600" b="0" i="0" u="none" strike="noStrike" cap="none" dirty="0">
                <a:solidFill>
                  <a:schemeClr val="dk2"/>
                </a:solidFill>
                <a:latin typeface="+mn-lt"/>
                <a:ea typeface="Calibri"/>
                <a:cs typeface="Calibri"/>
                <a:sym typeface="Calibri"/>
              </a:rPr>
              <a:t>.1: </a:t>
            </a:r>
            <a:r>
              <a:rPr lang="en-US" sz="2000" dirty="0"/>
              <a:t>In people with ADPKD and asymptomatic abdominal wall hernias, nonsurgical management should be discussed because of the increased risk for complications and hernia recurrence after surgical repair, especially in people with kidney and/or liver enlargement.</a:t>
            </a:r>
          </a:p>
          <a:p>
            <a:pPr>
              <a:spcBef>
                <a:spcPts val="0"/>
              </a:spcBef>
              <a:buSzPts val="2600"/>
              <a:buNone/>
            </a:pPr>
            <a:endParaRPr lang="en-US" sz="2000" dirty="0"/>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6.</a:t>
            </a:r>
            <a:r>
              <a:rPr lang="en-US" sz="2600" dirty="0">
                <a:latin typeface="+mn-lt"/>
                <a:ea typeface="Calibri"/>
              </a:rPr>
              <a:t>4</a:t>
            </a:r>
            <a:r>
              <a:rPr lang="en-US" sz="2600" b="0" i="0" u="none" strike="noStrike" cap="none" dirty="0">
                <a:solidFill>
                  <a:schemeClr val="dk2"/>
                </a:solidFill>
                <a:latin typeface="+mn-lt"/>
                <a:ea typeface="Calibri"/>
                <a:cs typeface="Calibri"/>
                <a:sym typeface="Calibri"/>
              </a:rPr>
              <a:t>.2: </a:t>
            </a:r>
            <a:r>
              <a:rPr lang="en-US" sz="2000" dirty="0"/>
              <a:t>People with ADPKD who are managed expectantly for abdominal wall hernia should be educated to recognize symptoms of hernia incarceration or strangulation (e.g., acute pain, nausea, vomiting), which should lead to prompt surgical evaluation.</a:t>
            </a:r>
          </a:p>
          <a:p>
            <a:pPr>
              <a:spcBef>
                <a:spcPts val="0"/>
              </a:spcBef>
              <a:buSzPts val="2600"/>
              <a:buNone/>
            </a:pPr>
            <a:endParaRPr lang="en-US" sz="2000" dirty="0"/>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6.4.3: </a:t>
            </a:r>
            <a:r>
              <a:rPr lang="en-US" sz="2000" dirty="0"/>
              <a:t>Surgical repair of abdominal wall hernias should be discussed in people with ADPKD who elect PD as a mode of KRT, as increased abdominal pressure is a known risk factor for enlargement and complications of hernias.</a:t>
            </a:r>
          </a:p>
          <a:p>
            <a:pPr>
              <a:spcBef>
                <a:spcPts val="0"/>
              </a:spcBef>
              <a:buSzPts val="2600"/>
              <a:buNone/>
            </a:pPr>
            <a:endParaRPr lang="en-US" sz="2000" dirty="0"/>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4" name="Google Shape;330;p37">
            <a:extLst>
              <a:ext uri="{FF2B5EF4-FFF2-40B4-BE49-F238E27FC236}">
                <a16:creationId xmlns:a16="http://schemas.microsoft.com/office/drawing/2014/main" id="{D281DF9B-4285-D44D-351D-A5D011EC024B}"/>
              </a:ext>
            </a:extLst>
          </p:cNvPr>
          <p:cNvSpPr txBox="1">
            <a:spLocks noGrp="1"/>
          </p:cNvSpPr>
          <p:nvPr>
            <p:ph type="ctrTitle"/>
          </p:nvPr>
        </p:nvSpPr>
        <p:spPr>
          <a:xfrm>
            <a:off x="197451" y="261991"/>
            <a:ext cx="11553826" cy="109778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Intracranial Aneurysms and Other Extracranial Manifestations</a:t>
            </a:r>
            <a:endParaRPr dirty="0">
              <a:latin typeface="+mj-lt"/>
            </a:endParaRPr>
          </a:p>
        </p:txBody>
      </p:sp>
    </p:spTree>
    <p:extLst>
      <p:ext uri="{BB962C8B-B14F-4D97-AF65-F5344CB8AC3E}">
        <p14:creationId xmlns:p14="http://schemas.microsoft.com/office/powerpoint/2010/main" val="133493598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697B22A9-39BF-A686-725A-BA9A999DC03A}"/>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96023639-D385-4C91-CF55-A6878B6200BC}"/>
              </a:ext>
            </a:extLst>
          </p:cNvPr>
          <p:cNvSpPr txBox="1">
            <a:spLocks noGrp="1"/>
          </p:cNvSpPr>
          <p:nvPr>
            <p:ph type="subTitle" idx="1"/>
          </p:nvPr>
        </p:nvSpPr>
        <p:spPr>
          <a:xfrm>
            <a:off x="197451" y="1359778"/>
            <a:ext cx="11895232"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6.5 Other Extrarenal Manifestations</a:t>
            </a:r>
          </a:p>
          <a:p>
            <a:pPr>
              <a:spcBef>
                <a:spcPts val="0"/>
              </a:spcBef>
              <a:buSzPts val="2600"/>
              <a:buNone/>
            </a:pPr>
            <a:r>
              <a:rPr lang="en-US" sz="2600" b="0" u="none" strike="noStrike" cap="none" dirty="0">
                <a:solidFill>
                  <a:schemeClr val="dk2"/>
                </a:solidFill>
                <a:latin typeface="+mn-lt"/>
                <a:ea typeface="Calibri"/>
                <a:cs typeface="Calibri"/>
                <a:sym typeface="Calibri"/>
              </a:rPr>
              <a:t>Table 17 outlines some of the central nervous system, cardiovascular, hepatic, gastrointestinal, and other extrarenal manifestations of ADPKD.</a:t>
            </a:r>
            <a:endParaRPr lang="en-US" sz="2600" b="1" u="none" strike="noStrike" cap="none" dirty="0">
              <a:solidFill>
                <a:schemeClr val="dk2"/>
              </a:solidFill>
              <a:latin typeface="+mn-lt"/>
              <a:ea typeface="Calibri"/>
              <a:cs typeface="Calibri"/>
              <a:sym typeface="Calibri"/>
            </a:endParaRPr>
          </a:p>
        </p:txBody>
      </p:sp>
      <p:sp>
        <p:nvSpPr>
          <p:cNvPr id="4" name="Google Shape;330;p37">
            <a:extLst>
              <a:ext uri="{FF2B5EF4-FFF2-40B4-BE49-F238E27FC236}">
                <a16:creationId xmlns:a16="http://schemas.microsoft.com/office/drawing/2014/main" id="{152A43FD-D8CE-1F43-52B4-88C2AAF15B75}"/>
              </a:ext>
            </a:extLst>
          </p:cNvPr>
          <p:cNvSpPr txBox="1">
            <a:spLocks noGrp="1"/>
          </p:cNvSpPr>
          <p:nvPr>
            <p:ph type="ctrTitle"/>
          </p:nvPr>
        </p:nvSpPr>
        <p:spPr>
          <a:xfrm>
            <a:off x="197451" y="261991"/>
            <a:ext cx="11553826" cy="109778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Intracranial Aneurysms and Other Extracranial Manifestations</a:t>
            </a:r>
            <a:endParaRPr dirty="0">
              <a:latin typeface="+mj-lt"/>
            </a:endParaRPr>
          </a:p>
        </p:txBody>
      </p:sp>
      <p:pic>
        <p:nvPicPr>
          <p:cNvPr id="6" name="Picture 5">
            <a:extLst>
              <a:ext uri="{FF2B5EF4-FFF2-40B4-BE49-F238E27FC236}">
                <a16:creationId xmlns:a16="http://schemas.microsoft.com/office/drawing/2014/main" id="{9AFC3652-B88B-0E1E-16C8-D35056DD840D}"/>
              </a:ext>
            </a:extLst>
          </p:cNvPr>
          <p:cNvPicPr>
            <a:picLocks noChangeAspect="1"/>
          </p:cNvPicPr>
          <p:nvPr/>
        </p:nvPicPr>
        <p:blipFill>
          <a:blip r:embed="rId3"/>
          <a:stretch>
            <a:fillRect/>
          </a:stretch>
        </p:blipFill>
        <p:spPr>
          <a:xfrm>
            <a:off x="2170989" y="2519634"/>
            <a:ext cx="7850022" cy="4338366"/>
          </a:xfrm>
          <a:prstGeom prst="rect">
            <a:avLst/>
          </a:prstGeom>
        </p:spPr>
      </p:pic>
    </p:spTree>
    <p:extLst>
      <p:ext uri="{BB962C8B-B14F-4D97-AF65-F5344CB8AC3E}">
        <p14:creationId xmlns:p14="http://schemas.microsoft.com/office/powerpoint/2010/main" val="208282505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A7598A-C0F1-1ECF-1E9B-A967CAA7EFBC}"/>
              </a:ext>
            </a:extLst>
          </p:cNvPr>
          <p:cNvPicPr>
            <a:picLocks noChangeAspect="1"/>
          </p:cNvPicPr>
          <p:nvPr/>
        </p:nvPicPr>
        <p:blipFill>
          <a:blip r:embed="rId3"/>
          <a:srcRect b="52250"/>
          <a:stretch>
            <a:fillRect/>
          </a:stretch>
        </p:blipFill>
        <p:spPr>
          <a:xfrm>
            <a:off x="2047016" y="1191803"/>
            <a:ext cx="7854696" cy="4772345"/>
          </a:xfrm>
          <a:prstGeom prst="rect">
            <a:avLst/>
          </a:prstGeom>
        </p:spPr>
      </p:pic>
      <p:sp>
        <p:nvSpPr>
          <p:cNvPr id="4" name="Google Shape;330;p37">
            <a:extLst>
              <a:ext uri="{FF2B5EF4-FFF2-40B4-BE49-F238E27FC236}">
                <a16:creationId xmlns:a16="http://schemas.microsoft.com/office/drawing/2014/main" id="{B5107C76-FD4B-BA62-2853-B2F06E1858D6}"/>
              </a:ext>
            </a:extLst>
          </p:cNvPr>
          <p:cNvSpPr txBox="1">
            <a:spLocks noGrp="1"/>
          </p:cNvSpPr>
          <p:nvPr>
            <p:ph type="ctrTitle"/>
          </p:nvPr>
        </p:nvSpPr>
        <p:spPr>
          <a:xfrm>
            <a:off x="197451" y="261991"/>
            <a:ext cx="11553826" cy="109778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Intracranial Aneurysms and Other Extracranial Manifestations</a:t>
            </a:r>
            <a:endParaRPr dirty="0">
              <a:latin typeface="+mj-lt"/>
            </a:endParaRPr>
          </a:p>
        </p:txBody>
      </p:sp>
    </p:spTree>
    <p:extLst>
      <p:ext uri="{BB962C8B-B14F-4D97-AF65-F5344CB8AC3E}">
        <p14:creationId xmlns:p14="http://schemas.microsoft.com/office/powerpoint/2010/main" val="377547001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88338-DC85-E867-6E8C-B26D7B5919B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3DB0866-4302-3801-0C4E-F2CF6F7A8A42}"/>
              </a:ext>
            </a:extLst>
          </p:cNvPr>
          <p:cNvPicPr>
            <a:picLocks noChangeAspect="1"/>
          </p:cNvPicPr>
          <p:nvPr/>
        </p:nvPicPr>
        <p:blipFill>
          <a:blip r:embed="rId3"/>
          <a:srcRect b="96248"/>
          <a:stretch>
            <a:fillRect/>
          </a:stretch>
        </p:blipFill>
        <p:spPr>
          <a:xfrm>
            <a:off x="2047016" y="1191804"/>
            <a:ext cx="7854696" cy="375006"/>
          </a:xfrm>
          <a:prstGeom prst="rect">
            <a:avLst/>
          </a:prstGeom>
        </p:spPr>
      </p:pic>
      <p:sp>
        <p:nvSpPr>
          <p:cNvPr id="4" name="Google Shape;330;p37">
            <a:extLst>
              <a:ext uri="{FF2B5EF4-FFF2-40B4-BE49-F238E27FC236}">
                <a16:creationId xmlns:a16="http://schemas.microsoft.com/office/drawing/2014/main" id="{1E5528F2-2F36-4BF9-D722-1CCADC2C0582}"/>
              </a:ext>
            </a:extLst>
          </p:cNvPr>
          <p:cNvSpPr txBox="1">
            <a:spLocks noGrp="1"/>
          </p:cNvSpPr>
          <p:nvPr>
            <p:ph type="ctrTitle"/>
          </p:nvPr>
        </p:nvSpPr>
        <p:spPr>
          <a:xfrm>
            <a:off x="197451" y="261991"/>
            <a:ext cx="11553826" cy="109778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Intracranial Aneurysms and Other Extracranial Manifestations</a:t>
            </a:r>
            <a:endParaRPr dirty="0">
              <a:latin typeface="+mj-lt"/>
            </a:endParaRPr>
          </a:p>
        </p:txBody>
      </p:sp>
      <p:pic>
        <p:nvPicPr>
          <p:cNvPr id="2" name="Picture 1">
            <a:extLst>
              <a:ext uri="{FF2B5EF4-FFF2-40B4-BE49-F238E27FC236}">
                <a16:creationId xmlns:a16="http://schemas.microsoft.com/office/drawing/2014/main" id="{97FC92C3-2131-2D83-99C2-763FCAB7655F}"/>
              </a:ext>
            </a:extLst>
          </p:cNvPr>
          <p:cNvPicPr>
            <a:picLocks noChangeAspect="1"/>
          </p:cNvPicPr>
          <p:nvPr/>
        </p:nvPicPr>
        <p:blipFill>
          <a:blip r:embed="rId3"/>
          <a:srcRect t="47407"/>
          <a:stretch>
            <a:fillRect/>
          </a:stretch>
        </p:blipFill>
        <p:spPr>
          <a:xfrm>
            <a:off x="2091537" y="1530849"/>
            <a:ext cx="7854696" cy="5256326"/>
          </a:xfrm>
          <a:prstGeom prst="rect">
            <a:avLst/>
          </a:prstGeom>
        </p:spPr>
      </p:pic>
    </p:spTree>
    <p:extLst>
      <p:ext uri="{BB962C8B-B14F-4D97-AF65-F5344CB8AC3E}">
        <p14:creationId xmlns:p14="http://schemas.microsoft.com/office/powerpoint/2010/main" val="392056990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658B4-980C-FCE4-53F6-178D24E9EB22}"/>
            </a:ext>
          </a:extLst>
        </p:cNvPr>
        <p:cNvGrpSpPr/>
        <p:nvPr/>
      </p:nvGrpSpPr>
      <p:grpSpPr>
        <a:xfrm>
          <a:off x="0" y="0"/>
          <a:ext cx="0" cy="0"/>
          <a:chOff x="0" y="0"/>
          <a:chExt cx="0" cy="0"/>
        </a:xfrm>
      </p:grpSpPr>
      <p:sp>
        <p:nvSpPr>
          <p:cNvPr id="4" name="Google Shape;330;p37">
            <a:extLst>
              <a:ext uri="{FF2B5EF4-FFF2-40B4-BE49-F238E27FC236}">
                <a16:creationId xmlns:a16="http://schemas.microsoft.com/office/drawing/2014/main" id="{A0B43834-63BF-520B-573A-B970820D0F6B}"/>
              </a:ext>
            </a:extLst>
          </p:cNvPr>
          <p:cNvSpPr txBox="1">
            <a:spLocks noGrp="1"/>
          </p:cNvSpPr>
          <p:nvPr>
            <p:ph type="ctrTitle"/>
          </p:nvPr>
        </p:nvSpPr>
        <p:spPr>
          <a:xfrm>
            <a:off x="197451" y="261991"/>
            <a:ext cx="11553826" cy="109778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Intracranial Aneurysms and Other Extracranial Manifestations</a:t>
            </a:r>
            <a:endParaRPr dirty="0">
              <a:latin typeface="+mj-lt"/>
            </a:endParaRPr>
          </a:p>
        </p:txBody>
      </p:sp>
      <p:pic>
        <p:nvPicPr>
          <p:cNvPr id="5" name="Picture 4">
            <a:extLst>
              <a:ext uri="{FF2B5EF4-FFF2-40B4-BE49-F238E27FC236}">
                <a16:creationId xmlns:a16="http://schemas.microsoft.com/office/drawing/2014/main" id="{F774C010-71BB-EEE6-B091-AEB3394A1229}"/>
              </a:ext>
            </a:extLst>
          </p:cNvPr>
          <p:cNvPicPr>
            <a:picLocks noChangeAspect="1"/>
          </p:cNvPicPr>
          <p:nvPr/>
        </p:nvPicPr>
        <p:blipFill>
          <a:blip r:embed="rId3"/>
          <a:stretch>
            <a:fillRect/>
          </a:stretch>
        </p:blipFill>
        <p:spPr>
          <a:xfrm>
            <a:off x="2047016" y="1575127"/>
            <a:ext cx="7854696" cy="2428431"/>
          </a:xfrm>
          <a:prstGeom prst="rect">
            <a:avLst/>
          </a:prstGeom>
        </p:spPr>
      </p:pic>
    </p:spTree>
    <p:extLst>
      <p:ext uri="{BB962C8B-B14F-4D97-AF65-F5344CB8AC3E}">
        <p14:creationId xmlns:p14="http://schemas.microsoft.com/office/powerpoint/2010/main" val="1199986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8">
          <a:extLst>
            <a:ext uri="{FF2B5EF4-FFF2-40B4-BE49-F238E27FC236}">
              <a16:creationId xmlns:a16="http://schemas.microsoft.com/office/drawing/2014/main" id="{8ABDD085-EED4-B4E2-4E4F-878D89E918F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08789A6-0D28-D19A-3618-A8B163533531}"/>
              </a:ext>
            </a:extLst>
          </p:cNvPr>
          <p:cNvPicPr>
            <a:picLocks noChangeAspect="1"/>
          </p:cNvPicPr>
          <p:nvPr/>
        </p:nvPicPr>
        <p:blipFill>
          <a:blip r:embed="rId3"/>
          <a:srcRect b="96569"/>
          <a:stretch/>
        </p:blipFill>
        <p:spPr>
          <a:xfrm>
            <a:off x="137952" y="659361"/>
            <a:ext cx="11916095" cy="307777"/>
          </a:xfrm>
          <a:prstGeom prst="rect">
            <a:avLst/>
          </a:prstGeom>
        </p:spPr>
      </p:pic>
      <p:sp>
        <p:nvSpPr>
          <p:cNvPr id="11" name="TextBox 10">
            <a:extLst>
              <a:ext uri="{FF2B5EF4-FFF2-40B4-BE49-F238E27FC236}">
                <a16:creationId xmlns:a16="http://schemas.microsoft.com/office/drawing/2014/main" id="{9B8186DB-CBDA-2A39-A768-EE59A8475D9D}"/>
              </a:ext>
            </a:extLst>
          </p:cNvPr>
          <p:cNvSpPr txBox="1"/>
          <p:nvPr/>
        </p:nvSpPr>
        <p:spPr>
          <a:xfrm>
            <a:off x="111081" y="351584"/>
            <a:ext cx="10372322" cy="307777"/>
          </a:xfrm>
          <a:prstGeom prst="rect">
            <a:avLst/>
          </a:prstGeom>
          <a:noFill/>
        </p:spPr>
        <p:txBody>
          <a:bodyPr wrap="square">
            <a:spAutoFit/>
          </a:bodyPr>
          <a:lstStyle/>
          <a:p>
            <a:r>
              <a:rPr lang="en-US" b="1" dirty="0"/>
              <a:t>Clinical questions and SR topics in PICOD format</a:t>
            </a:r>
          </a:p>
        </p:txBody>
      </p:sp>
      <p:pic>
        <p:nvPicPr>
          <p:cNvPr id="3" name="Picture 2">
            <a:extLst>
              <a:ext uri="{FF2B5EF4-FFF2-40B4-BE49-F238E27FC236}">
                <a16:creationId xmlns:a16="http://schemas.microsoft.com/office/drawing/2014/main" id="{1B4B1755-3689-94A3-D12F-1C8FB00B4BCB}"/>
              </a:ext>
            </a:extLst>
          </p:cNvPr>
          <p:cNvPicPr>
            <a:picLocks noChangeAspect="1"/>
          </p:cNvPicPr>
          <p:nvPr/>
        </p:nvPicPr>
        <p:blipFill>
          <a:blip r:embed="rId4"/>
          <a:stretch>
            <a:fillRect/>
          </a:stretch>
        </p:blipFill>
        <p:spPr>
          <a:xfrm>
            <a:off x="137952" y="967138"/>
            <a:ext cx="11858718" cy="5823477"/>
          </a:xfrm>
          <a:prstGeom prst="rect">
            <a:avLst/>
          </a:prstGeom>
        </p:spPr>
      </p:pic>
    </p:spTree>
    <p:extLst>
      <p:ext uri="{BB962C8B-B14F-4D97-AF65-F5344CB8AC3E}">
        <p14:creationId xmlns:p14="http://schemas.microsoft.com/office/powerpoint/2010/main" val="359721985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326FD-F913-BB7C-A47B-DFE55E1DAF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E6DFBF-E738-FC1B-8470-D08E9C84D103}"/>
              </a:ext>
            </a:extLst>
          </p:cNvPr>
          <p:cNvSpPr>
            <a:spLocks noGrp="1"/>
          </p:cNvSpPr>
          <p:nvPr>
            <p:ph type="ctrTitle"/>
          </p:nvPr>
        </p:nvSpPr>
        <p:spPr>
          <a:xfrm>
            <a:off x="972355" y="2563812"/>
            <a:ext cx="10341735" cy="1008063"/>
          </a:xfrm>
        </p:spPr>
        <p:txBody>
          <a:bodyPr/>
          <a:lstStyle/>
          <a:p>
            <a:r>
              <a:rPr lang="en-US" dirty="0"/>
              <a:t>Chapter 7. Lifestyle and Psychosocial Aspects</a:t>
            </a:r>
          </a:p>
        </p:txBody>
      </p:sp>
    </p:spTree>
    <p:extLst>
      <p:ext uri="{BB962C8B-B14F-4D97-AF65-F5344CB8AC3E}">
        <p14:creationId xmlns:p14="http://schemas.microsoft.com/office/powerpoint/2010/main" val="223074109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14345B-37F4-C357-17AC-E7697F47D898}"/>
              </a:ext>
            </a:extLst>
          </p:cNvPr>
          <p:cNvPicPr>
            <a:picLocks noChangeAspect="1"/>
          </p:cNvPicPr>
          <p:nvPr/>
        </p:nvPicPr>
        <p:blipFill>
          <a:blip r:embed="rId3"/>
          <a:stretch>
            <a:fillRect/>
          </a:stretch>
        </p:blipFill>
        <p:spPr>
          <a:xfrm>
            <a:off x="690201" y="908980"/>
            <a:ext cx="10811597" cy="5884187"/>
          </a:xfrm>
          <a:prstGeom prst="rect">
            <a:avLst/>
          </a:prstGeom>
        </p:spPr>
      </p:pic>
      <p:sp>
        <p:nvSpPr>
          <p:cNvPr id="6" name="TextBox 5">
            <a:extLst>
              <a:ext uri="{FF2B5EF4-FFF2-40B4-BE49-F238E27FC236}">
                <a16:creationId xmlns:a16="http://schemas.microsoft.com/office/drawing/2014/main" id="{631CE3C8-C676-0066-EEB2-4C3F09F5687F}"/>
              </a:ext>
            </a:extLst>
          </p:cNvPr>
          <p:cNvSpPr txBox="1"/>
          <p:nvPr/>
        </p:nvSpPr>
        <p:spPr>
          <a:xfrm>
            <a:off x="6806032" y="6054503"/>
            <a:ext cx="4852125" cy="738664"/>
          </a:xfrm>
          <a:prstGeom prst="rect">
            <a:avLst/>
          </a:prstGeom>
          <a:noFill/>
        </p:spPr>
        <p:txBody>
          <a:bodyPr wrap="square" rtlCol="0">
            <a:spAutoFit/>
          </a:bodyPr>
          <a:lstStyle/>
          <a:p>
            <a:r>
              <a:rPr lang="en-US" b="1" dirty="0">
                <a:solidFill>
                  <a:srgbClr val="2C62A9"/>
                </a:solidFill>
              </a:rPr>
              <a:t>Figure 40 | Lifestyle and psychosocial care for improved outcomes in people with autosomal dominant polycystic kidney disease (ADPKD)</a:t>
            </a:r>
          </a:p>
        </p:txBody>
      </p:sp>
      <p:sp>
        <p:nvSpPr>
          <p:cNvPr id="2" name="Google Shape;330;p37">
            <a:extLst>
              <a:ext uri="{FF2B5EF4-FFF2-40B4-BE49-F238E27FC236}">
                <a16:creationId xmlns:a16="http://schemas.microsoft.com/office/drawing/2014/main" id="{EFA8EAD1-925D-5CFE-3ACB-29B8CF540974}"/>
              </a:ext>
            </a:extLst>
          </p:cNvPr>
          <p:cNvSpPr txBox="1">
            <a:spLocks noGrp="1"/>
          </p:cNvSpPr>
          <p:nvPr>
            <p:ph type="ctrTitle"/>
          </p:nvPr>
        </p:nvSpPr>
        <p:spPr>
          <a:xfrm>
            <a:off x="162729" y="284787"/>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Lifestyle and Psychosocial Aspects</a:t>
            </a:r>
            <a:endParaRPr dirty="0">
              <a:latin typeface="+mj-lt"/>
            </a:endParaRPr>
          </a:p>
        </p:txBody>
      </p:sp>
    </p:spTree>
    <p:extLst>
      <p:ext uri="{BB962C8B-B14F-4D97-AF65-F5344CB8AC3E}">
        <p14:creationId xmlns:p14="http://schemas.microsoft.com/office/powerpoint/2010/main" val="382139730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C94901ED-6CBC-90E6-E2EA-F7D1566CDAE4}"/>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02F2F523-75C4-FAFA-6094-5AFCBB2F3652}"/>
              </a:ext>
            </a:extLst>
          </p:cNvPr>
          <p:cNvSpPr txBox="1">
            <a:spLocks noGrp="1"/>
          </p:cNvSpPr>
          <p:nvPr>
            <p:ph type="subTitle" idx="1"/>
          </p:nvPr>
        </p:nvSpPr>
        <p:spPr>
          <a:xfrm>
            <a:off x="162729" y="908980"/>
            <a:ext cx="11212535"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7.1 Nutrition Intake</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7.1</a:t>
            </a:r>
            <a:r>
              <a:rPr lang="en-US" sz="2600" b="0" i="0" u="none" strike="noStrike" cap="none" dirty="0">
                <a:solidFill>
                  <a:schemeClr val="dk2"/>
                </a:solidFill>
                <a:latin typeface="+mn-lt"/>
                <a:ea typeface="Calibri"/>
                <a:cs typeface="Calibri"/>
                <a:sym typeface="Calibri"/>
              </a:rPr>
              <a:t>.1: </a:t>
            </a:r>
            <a:r>
              <a:rPr lang="en-US" sz="2000" dirty="0"/>
              <a:t>People with ADPKD should follow general recommendations for a healthy diet, consistent with World Health Organization (WHO) and CKD guidelines (Table 18).</a:t>
            </a:r>
            <a:endParaRPr lang="en-US" sz="2600" b="1" i="0" u="none" strike="noStrike" cap="none" dirty="0">
              <a:solidFill>
                <a:schemeClr val="dk2"/>
              </a:solidFill>
              <a:latin typeface="+mn-lt"/>
              <a:ea typeface="Calibri"/>
              <a:cs typeface="Calibri"/>
              <a:sym typeface="Calibri"/>
            </a:endParaRPr>
          </a:p>
        </p:txBody>
      </p:sp>
      <p:sp>
        <p:nvSpPr>
          <p:cNvPr id="330" name="Google Shape;330;p37">
            <a:extLst>
              <a:ext uri="{FF2B5EF4-FFF2-40B4-BE49-F238E27FC236}">
                <a16:creationId xmlns:a16="http://schemas.microsoft.com/office/drawing/2014/main" id="{42FB6B9F-468E-532E-5AFE-085640CEC970}"/>
              </a:ext>
            </a:extLst>
          </p:cNvPr>
          <p:cNvSpPr txBox="1">
            <a:spLocks noGrp="1"/>
          </p:cNvSpPr>
          <p:nvPr>
            <p:ph type="ctrTitle"/>
          </p:nvPr>
        </p:nvSpPr>
        <p:spPr>
          <a:xfrm>
            <a:off x="162729" y="284787"/>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Lifestyle and Psychosocial Aspects</a:t>
            </a:r>
            <a:endParaRPr dirty="0">
              <a:latin typeface="+mj-lt"/>
            </a:endParaRPr>
          </a:p>
        </p:txBody>
      </p:sp>
      <p:pic>
        <p:nvPicPr>
          <p:cNvPr id="5" name="Picture 4">
            <a:extLst>
              <a:ext uri="{FF2B5EF4-FFF2-40B4-BE49-F238E27FC236}">
                <a16:creationId xmlns:a16="http://schemas.microsoft.com/office/drawing/2014/main" id="{5C3F0DE9-AAED-59F1-A8D2-EDB2C1444D74}"/>
              </a:ext>
            </a:extLst>
          </p:cNvPr>
          <p:cNvPicPr>
            <a:picLocks noChangeAspect="1"/>
          </p:cNvPicPr>
          <p:nvPr/>
        </p:nvPicPr>
        <p:blipFill>
          <a:blip r:embed="rId3"/>
          <a:stretch>
            <a:fillRect/>
          </a:stretch>
        </p:blipFill>
        <p:spPr>
          <a:xfrm>
            <a:off x="2341452" y="2008598"/>
            <a:ext cx="7509096" cy="4849402"/>
          </a:xfrm>
          <a:prstGeom prst="rect">
            <a:avLst/>
          </a:prstGeom>
        </p:spPr>
      </p:pic>
    </p:spTree>
    <p:extLst>
      <p:ext uri="{BB962C8B-B14F-4D97-AF65-F5344CB8AC3E}">
        <p14:creationId xmlns:p14="http://schemas.microsoft.com/office/powerpoint/2010/main" val="217886880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3A786676-E3D0-E933-9E66-F8E01A337F7D}"/>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252E0104-278D-3A7E-42A2-491F9E79B26A}"/>
              </a:ext>
            </a:extLst>
          </p:cNvPr>
          <p:cNvSpPr txBox="1">
            <a:spLocks noGrp="1"/>
          </p:cNvSpPr>
          <p:nvPr>
            <p:ph type="subTitle" idx="1"/>
          </p:nvPr>
        </p:nvSpPr>
        <p:spPr>
          <a:xfrm>
            <a:off x="162729" y="908980"/>
            <a:ext cx="11866542"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7.1 Nutrition Intake</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7.1</a:t>
            </a:r>
            <a:r>
              <a:rPr lang="en-US" sz="2600" b="0" i="0" u="none" strike="noStrike" cap="none" dirty="0">
                <a:solidFill>
                  <a:schemeClr val="dk2"/>
                </a:solidFill>
                <a:latin typeface="+mn-lt"/>
                <a:ea typeface="Calibri"/>
                <a:cs typeface="Calibri"/>
                <a:sym typeface="Calibri"/>
              </a:rPr>
              <a:t>.2: </a:t>
            </a:r>
            <a:r>
              <a:rPr lang="en-US" sz="2000" dirty="0"/>
              <a:t>Healthcare providers should work with accredited nutrition providers or registered dietitians to provide individualized nutrition counseling to people with ADPKD, particularly people with CKD G4–G5 and those with or at high risk of urinary stones.</a:t>
            </a: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7.1</a:t>
            </a:r>
            <a:r>
              <a:rPr lang="en-US" sz="2600" b="0" i="0" u="none" strike="noStrike" cap="none" dirty="0">
                <a:solidFill>
                  <a:schemeClr val="dk2"/>
                </a:solidFill>
                <a:latin typeface="+mn-lt"/>
                <a:ea typeface="Calibri"/>
                <a:cs typeface="Calibri"/>
                <a:sym typeface="Calibri"/>
              </a:rPr>
              <a:t>.3: </a:t>
            </a:r>
            <a:r>
              <a:rPr lang="en-US" sz="2000" dirty="0"/>
              <a:t>People with ADPKD who either have or have an increased risk of developing urinary stones should make dietary adjustments to prevent stone formation. The dietary strategy will depend on the composition of the stones or the concentration of lithogenic molecules in the urine.</a:t>
            </a:r>
          </a:p>
          <a:p>
            <a:pPr>
              <a:spcBef>
                <a:spcPts val="0"/>
              </a:spcBef>
              <a:buSzPts val="2600"/>
              <a:buNone/>
            </a:pPr>
            <a:endParaRPr lang="en-US" sz="2600" b="1" dirty="0">
              <a:latin typeface="+mn-lt"/>
              <a:ea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7.1</a:t>
            </a:r>
            <a:r>
              <a:rPr lang="en-US" sz="2600" b="0" i="0" u="none" strike="noStrike" cap="none" dirty="0">
                <a:solidFill>
                  <a:schemeClr val="dk2"/>
                </a:solidFill>
                <a:latin typeface="+mn-lt"/>
                <a:ea typeface="Calibri"/>
                <a:cs typeface="Calibri"/>
                <a:sym typeface="Calibri"/>
              </a:rPr>
              <a:t>.4: </a:t>
            </a:r>
            <a:r>
              <a:rPr lang="en-US" sz="2000" dirty="0"/>
              <a:t>People with ADPKD should maintain a healthy body weight, taking into account the additional weight due to enlarged kidneys and liver.</a:t>
            </a:r>
          </a:p>
          <a:p>
            <a:pPr>
              <a:spcBef>
                <a:spcPts val="0"/>
              </a:spcBef>
              <a:buSzPts val="2600"/>
              <a:buNone/>
            </a:pPr>
            <a:endParaRPr lang="en-US" sz="2000" dirty="0"/>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7.1.5: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Total kidney and liver weight derived from total kidney and liver volumes should be calculated and subtracted from the patient’s total body weight for a more accurate assessment of weight and BMI (see Figure 20).</a:t>
            </a:r>
            <a:endParaRPr kumimoji="0" lang="en-US" sz="2000" b="1"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endParaRPr>
          </a:p>
          <a:p>
            <a:pPr>
              <a:spcBef>
                <a:spcPts val="0"/>
              </a:spcBef>
              <a:buSzPts val="2600"/>
              <a:buNone/>
            </a:pPr>
            <a:endParaRPr lang="en-US" sz="2000" dirty="0"/>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2" name="Google Shape;330;p37">
            <a:extLst>
              <a:ext uri="{FF2B5EF4-FFF2-40B4-BE49-F238E27FC236}">
                <a16:creationId xmlns:a16="http://schemas.microsoft.com/office/drawing/2014/main" id="{BDEEDDBB-A98C-ACF9-1D54-36FC257074E9}"/>
              </a:ext>
            </a:extLst>
          </p:cNvPr>
          <p:cNvSpPr txBox="1">
            <a:spLocks/>
          </p:cNvSpPr>
          <p:nvPr/>
        </p:nvSpPr>
        <p:spPr>
          <a:xfrm>
            <a:off x="162729" y="284787"/>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Lifestyle and Psychosocial Aspects</a:t>
            </a:r>
            <a:endParaRPr lang="en-US" dirty="0">
              <a:latin typeface="+mj-lt"/>
            </a:endParaRPr>
          </a:p>
        </p:txBody>
      </p:sp>
    </p:spTree>
    <p:extLst>
      <p:ext uri="{BB962C8B-B14F-4D97-AF65-F5344CB8AC3E}">
        <p14:creationId xmlns:p14="http://schemas.microsoft.com/office/powerpoint/2010/main" val="339262524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9B1F96AD-9EE3-0479-B54F-1F0C5085AD4F}"/>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3BBADEB7-CBEF-B26C-5926-954986E91F4C}"/>
              </a:ext>
            </a:extLst>
          </p:cNvPr>
          <p:cNvSpPr txBox="1">
            <a:spLocks noGrp="1"/>
          </p:cNvSpPr>
          <p:nvPr>
            <p:ph type="subTitle" idx="1"/>
          </p:nvPr>
        </p:nvSpPr>
        <p:spPr>
          <a:xfrm>
            <a:off x="162729" y="908980"/>
            <a:ext cx="11866542"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7.1 Nutrition Intake</a:t>
            </a: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7.1.6: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Healthcare providers should work with accredited nutrition providers or registered dietitians to help people with ADPKD who are overweight (adjusted BMI 25–29.9 kg/m</a:t>
            </a:r>
            <a:r>
              <a:rPr kumimoji="0" lang="en-US" sz="2000" b="0" i="0" u="none" strike="noStrike" kern="0" cap="none" spc="0" normalizeH="0" baseline="3000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2</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 or obese (adjusted BMI &gt;30 kg/m</a:t>
            </a:r>
            <a:r>
              <a:rPr kumimoji="0" lang="en-US" sz="2000" b="0" i="0" u="none" strike="noStrike" kern="0" cap="none" spc="0" normalizeH="0" baseline="3000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2</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 lose weight.</a:t>
            </a: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endParaRPr kumimoji="0" lang="en-US" sz="2000" b="1"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7.1.7: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People with ADPKD with poor oral intake due to organomegaly or advanced CKD (CKD G4–G5) should be evaluated for malnutrition and sarcopenia.</a:t>
            </a:r>
            <a:endParaRPr kumimoji="0" lang="en-US" sz="2000" b="1"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endParaRPr>
          </a:p>
          <a:p>
            <a:pPr>
              <a:spcBef>
                <a:spcPts val="0"/>
              </a:spcBef>
              <a:buSzPts val="2600"/>
              <a:buNone/>
            </a:pPr>
            <a:endParaRPr lang="en-US" sz="2000" dirty="0"/>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2" name="Google Shape;330;p37">
            <a:extLst>
              <a:ext uri="{FF2B5EF4-FFF2-40B4-BE49-F238E27FC236}">
                <a16:creationId xmlns:a16="http://schemas.microsoft.com/office/drawing/2014/main" id="{C4F9834C-1220-4CB5-73E6-A8664F67389F}"/>
              </a:ext>
            </a:extLst>
          </p:cNvPr>
          <p:cNvSpPr txBox="1">
            <a:spLocks/>
          </p:cNvSpPr>
          <p:nvPr/>
        </p:nvSpPr>
        <p:spPr>
          <a:xfrm>
            <a:off x="162729" y="284787"/>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Lifestyle and Psychosocial Aspects</a:t>
            </a:r>
            <a:endParaRPr lang="en-US" dirty="0">
              <a:latin typeface="+mj-lt"/>
            </a:endParaRPr>
          </a:p>
        </p:txBody>
      </p:sp>
    </p:spTree>
    <p:extLst>
      <p:ext uri="{BB962C8B-B14F-4D97-AF65-F5344CB8AC3E}">
        <p14:creationId xmlns:p14="http://schemas.microsoft.com/office/powerpoint/2010/main" val="37849276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CF04DDDB-8F4A-9645-BC7E-9738DF38C19F}"/>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AAC4B7D3-A3B1-510A-318B-005789167948}"/>
              </a:ext>
            </a:extLst>
          </p:cNvPr>
          <p:cNvSpPr txBox="1">
            <a:spLocks noGrp="1"/>
          </p:cNvSpPr>
          <p:nvPr>
            <p:ph type="subTitle" idx="1"/>
          </p:nvPr>
        </p:nvSpPr>
        <p:spPr>
          <a:xfrm>
            <a:off x="162728" y="908980"/>
            <a:ext cx="12029271"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7.2 Physical Activity</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7.2.1</a:t>
            </a:r>
            <a:r>
              <a:rPr lang="en-US" sz="2600" b="0" i="0" u="none" strike="noStrike" cap="none" dirty="0">
                <a:solidFill>
                  <a:schemeClr val="dk2"/>
                </a:solidFill>
                <a:latin typeface="+mn-lt"/>
                <a:ea typeface="Calibri"/>
                <a:cs typeface="Calibri"/>
                <a:sym typeface="Calibri"/>
              </a:rPr>
              <a:t>: </a:t>
            </a:r>
            <a:r>
              <a:rPr lang="en-US" sz="2000" dirty="0"/>
              <a:t>Adults with ADPKD should be encouraged to undertake moderate-intensity physical activity for a cumulative duration of at least 150 minutes per week or to a level compatible with their cardiovascular and physical tolerance. In addition, strength training should be undertaken for at least 1 hour, twice per week.</a:t>
            </a: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2" name="Google Shape;330;p37">
            <a:extLst>
              <a:ext uri="{FF2B5EF4-FFF2-40B4-BE49-F238E27FC236}">
                <a16:creationId xmlns:a16="http://schemas.microsoft.com/office/drawing/2014/main" id="{F81857AE-39D2-1141-46E4-FBC43C6001F8}"/>
              </a:ext>
            </a:extLst>
          </p:cNvPr>
          <p:cNvSpPr txBox="1">
            <a:spLocks/>
          </p:cNvSpPr>
          <p:nvPr/>
        </p:nvSpPr>
        <p:spPr>
          <a:xfrm>
            <a:off x="162729" y="284787"/>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Lifestyle and Psychosocial Aspects</a:t>
            </a:r>
            <a:endParaRPr lang="en-US" dirty="0">
              <a:latin typeface="+mj-lt"/>
            </a:endParaRPr>
          </a:p>
        </p:txBody>
      </p:sp>
      <p:pic>
        <p:nvPicPr>
          <p:cNvPr id="5" name="Picture 4">
            <a:extLst>
              <a:ext uri="{FF2B5EF4-FFF2-40B4-BE49-F238E27FC236}">
                <a16:creationId xmlns:a16="http://schemas.microsoft.com/office/drawing/2014/main" id="{A559D249-0AB0-DA38-AFDE-260D4AFF4E32}"/>
              </a:ext>
            </a:extLst>
          </p:cNvPr>
          <p:cNvPicPr>
            <a:picLocks noChangeAspect="1"/>
          </p:cNvPicPr>
          <p:nvPr/>
        </p:nvPicPr>
        <p:blipFill>
          <a:blip r:embed="rId3"/>
          <a:stretch>
            <a:fillRect/>
          </a:stretch>
        </p:blipFill>
        <p:spPr>
          <a:xfrm>
            <a:off x="1189542" y="2486346"/>
            <a:ext cx="9500200" cy="4029296"/>
          </a:xfrm>
          <a:prstGeom prst="rect">
            <a:avLst/>
          </a:prstGeom>
        </p:spPr>
      </p:pic>
      <p:sp>
        <p:nvSpPr>
          <p:cNvPr id="6" name="TextBox 5">
            <a:extLst>
              <a:ext uri="{FF2B5EF4-FFF2-40B4-BE49-F238E27FC236}">
                <a16:creationId xmlns:a16="http://schemas.microsoft.com/office/drawing/2014/main" id="{FC7F30CF-E73C-320B-9AB1-A5DF56913617}"/>
              </a:ext>
            </a:extLst>
          </p:cNvPr>
          <p:cNvSpPr txBox="1"/>
          <p:nvPr/>
        </p:nvSpPr>
        <p:spPr>
          <a:xfrm>
            <a:off x="1189542" y="6515642"/>
            <a:ext cx="11219109" cy="307777"/>
          </a:xfrm>
          <a:prstGeom prst="rect">
            <a:avLst/>
          </a:prstGeom>
          <a:noFill/>
        </p:spPr>
        <p:txBody>
          <a:bodyPr wrap="square">
            <a:spAutoFit/>
          </a:bodyPr>
          <a:lstStyle/>
          <a:p>
            <a:r>
              <a:rPr lang="en-US" b="1" dirty="0">
                <a:solidFill>
                  <a:srgbClr val="2C62A9"/>
                </a:solidFill>
              </a:rPr>
              <a:t>Figure 41 | Suggested approach to address physical inactivity and sedentary behavior in chronic kidney disease (CKD)</a:t>
            </a:r>
          </a:p>
        </p:txBody>
      </p:sp>
    </p:spTree>
    <p:extLst>
      <p:ext uri="{BB962C8B-B14F-4D97-AF65-F5344CB8AC3E}">
        <p14:creationId xmlns:p14="http://schemas.microsoft.com/office/powerpoint/2010/main" val="414622741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6A4A24B4-FF6B-495A-4AE9-6CC85D9E5DB9}"/>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1C2CCFA5-24BC-D302-C158-C7CB30E459A4}"/>
              </a:ext>
            </a:extLst>
          </p:cNvPr>
          <p:cNvSpPr txBox="1">
            <a:spLocks noGrp="1"/>
          </p:cNvSpPr>
          <p:nvPr>
            <p:ph type="subTitle" idx="1"/>
          </p:nvPr>
        </p:nvSpPr>
        <p:spPr>
          <a:xfrm>
            <a:off x="162728" y="908980"/>
            <a:ext cx="12029271"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7.2 Physical Activity</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7.2.2</a:t>
            </a:r>
            <a:r>
              <a:rPr lang="en-US" sz="2600" b="0" i="0" u="none" strike="noStrike" cap="none" dirty="0">
                <a:solidFill>
                  <a:schemeClr val="dk2"/>
                </a:solidFill>
                <a:latin typeface="+mn-lt"/>
                <a:ea typeface="Calibri"/>
                <a:cs typeface="Calibri"/>
                <a:sym typeface="Calibri"/>
              </a:rPr>
              <a:t>: </a:t>
            </a:r>
            <a:r>
              <a:rPr lang="en-US" sz="2000" dirty="0"/>
              <a:t>People with large kidneys and/or liver should be advised of the possibility of incurring direct injury to these organs during physical activity and exercise.</a:t>
            </a: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7.2.3</a:t>
            </a:r>
            <a:r>
              <a:rPr lang="en-US" sz="2600" b="0" i="0" u="none" strike="noStrike" cap="none" dirty="0">
                <a:solidFill>
                  <a:schemeClr val="dk2"/>
                </a:solidFill>
                <a:latin typeface="+mn-lt"/>
                <a:ea typeface="Calibri"/>
                <a:cs typeface="Calibri"/>
                <a:sym typeface="Calibri"/>
              </a:rPr>
              <a:t>: </a:t>
            </a:r>
            <a:r>
              <a:rPr lang="en-US" sz="2000" dirty="0"/>
              <a:t>Consultation from specialists, such as an exercise therapist where available, is advisable in prescribing exercise for people with ADPKD with a high risk of adverse events, such as those with CVD, frailty, bone disease, or risk of falling, and those on dialysis or those who are post-transplantation.</a:t>
            </a: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2" name="Google Shape;330;p37">
            <a:extLst>
              <a:ext uri="{FF2B5EF4-FFF2-40B4-BE49-F238E27FC236}">
                <a16:creationId xmlns:a16="http://schemas.microsoft.com/office/drawing/2014/main" id="{3D0CE9C4-4C46-807A-B04C-CB6D7FC6BDDF}"/>
              </a:ext>
            </a:extLst>
          </p:cNvPr>
          <p:cNvSpPr txBox="1">
            <a:spLocks/>
          </p:cNvSpPr>
          <p:nvPr/>
        </p:nvSpPr>
        <p:spPr>
          <a:xfrm>
            <a:off x="162729" y="284787"/>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Lifestyle and Psychosocial Aspects</a:t>
            </a:r>
            <a:endParaRPr lang="en-US" dirty="0">
              <a:latin typeface="+mj-lt"/>
            </a:endParaRPr>
          </a:p>
        </p:txBody>
      </p:sp>
    </p:spTree>
    <p:extLst>
      <p:ext uri="{BB962C8B-B14F-4D97-AF65-F5344CB8AC3E}">
        <p14:creationId xmlns:p14="http://schemas.microsoft.com/office/powerpoint/2010/main" val="415666089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5FD9AA81-99CB-F0C9-2140-934930FF5DDA}"/>
            </a:ext>
          </a:extLst>
        </p:cNvPr>
        <p:cNvGrpSpPr/>
        <p:nvPr/>
      </p:nvGrpSpPr>
      <p:grpSpPr>
        <a:xfrm>
          <a:off x="0" y="0"/>
          <a:ext cx="0" cy="0"/>
          <a:chOff x="0" y="0"/>
          <a:chExt cx="0" cy="0"/>
        </a:xfrm>
      </p:grpSpPr>
      <p:sp>
        <p:nvSpPr>
          <p:cNvPr id="2" name="Google Shape;330;p37">
            <a:extLst>
              <a:ext uri="{FF2B5EF4-FFF2-40B4-BE49-F238E27FC236}">
                <a16:creationId xmlns:a16="http://schemas.microsoft.com/office/drawing/2014/main" id="{0BD094E5-77FF-2FE6-14CB-DA70DB4B39F2}"/>
              </a:ext>
            </a:extLst>
          </p:cNvPr>
          <p:cNvSpPr txBox="1">
            <a:spLocks/>
          </p:cNvSpPr>
          <p:nvPr/>
        </p:nvSpPr>
        <p:spPr>
          <a:xfrm>
            <a:off x="162729" y="284787"/>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Lifestyle and Psychosocial Aspects</a:t>
            </a:r>
            <a:endParaRPr lang="en-US" dirty="0">
              <a:latin typeface="+mj-lt"/>
            </a:endParaRPr>
          </a:p>
        </p:txBody>
      </p:sp>
      <p:pic>
        <p:nvPicPr>
          <p:cNvPr id="6" name="Picture 5">
            <a:extLst>
              <a:ext uri="{FF2B5EF4-FFF2-40B4-BE49-F238E27FC236}">
                <a16:creationId xmlns:a16="http://schemas.microsoft.com/office/drawing/2014/main" id="{F5C794B8-1255-09D0-7921-F7A3D15B078E}"/>
              </a:ext>
            </a:extLst>
          </p:cNvPr>
          <p:cNvPicPr>
            <a:picLocks noChangeAspect="1"/>
          </p:cNvPicPr>
          <p:nvPr/>
        </p:nvPicPr>
        <p:blipFill>
          <a:blip r:embed="rId3"/>
          <a:stretch>
            <a:fillRect/>
          </a:stretch>
        </p:blipFill>
        <p:spPr>
          <a:xfrm>
            <a:off x="2085355" y="908980"/>
            <a:ext cx="8021290" cy="5905408"/>
          </a:xfrm>
          <a:prstGeom prst="rect">
            <a:avLst/>
          </a:prstGeom>
        </p:spPr>
      </p:pic>
    </p:spTree>
    <p:extLst>
      <p:ext uri="{BB962C8B-B14F-4D97-AF65-F5344CB8AC3E}">
        <p14:creationId xmlns:p14="http://schemas.microsoft.com/office/powerpoint/2010/main" val="314860254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3C4FF02A-AFA1-5A9A-F867-A03845A2E65D}"/>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8D2D0BB0-A9DD-8981-2000-98844F965BF1}"/>
              </a:ext>
            </a:extLst>
          </p:cNvPr>
          <p:cNvSpPr txBox="1">
            <a:spLocks noGrp="1"/>
          </p:cNvSpPr>
          <p:nvPr>
            <p:ph type="subTitle" idx="1"/>
          </p:nvPr>
        </p:nvSpPr>
        <p:spPr>
          <a:xfrm>
            <a:off x="162729" y="908980"/>
            <a:ext cx="11866542"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7.3 Lifestyle Management</a:t>
            </a:r>
          </a:p>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7.3.1 Tobacco</a:t>
            </a:r>
            <a:endParaRPr lang="en-US" sz="2600" b="0"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7.3.1.1</a:t>
            </a:r>
            <a:r>
              <a:rPr lang="en-US" sz="2600" b="0" i="0" u="none" strike="noStrike" cap="none" dirty="0">
                <a:solidFill>
                  <a:schemeClr val="dk2"/>
                </a:solidFill>
                <a:latin typeface="+mn-lt"/>
                <a:ea typeface="Calibri"/>
                <a:cs typeface="Calibri"/>
                <a:sym typeface="Calibri"/>
              </a:rPr>
              <a:t>: </a:t>
            </a:r>
            <a:r>
              <a:rPr lang="en-US" sz="2000" dirty="0"/>
              <a:t>All people with ADPKD should be asked about their use of tobacco products and should avoid use of all tobacco products.</a:t>
            </a:r>
          </a:p>
          <a:p>
            <a:pPr>
              <a:spcBef>
                <a:spcPts val="0"/>
              </a:spcBef>
              <a:buSzPts val="2600"/>
              <a:buNone/>
            </a:pPr>
            <a:endParaRPr lang="en-US" sz="2000" dirty="0"/>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7.3.2 Alcohol</a:t>
            </a:r>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7.3.2.1</a:t>
            </a:r>
            <a:r>
              <a:rPr lang="en-US" sz="2600" b="0" i="0" u="none" strike="noStrike" cap="none" dirty="0">
                <a:solidFill>
                  <a:schemeClr val="dk2"/>
                </a:solidFill>
                <a:latin typeface="+mn-lt"/>
                <a:ea typeface="Calibri"/>
                <a:cs typeface="Calibri"/>
                <a:sym typeface="Calibri"/>
              </a:rPr>
              <a:t>: </a:t>
            </a:r>
            <a:r>
              <a:rPr lang="en-US" sz="2000" dirty="0"/>
              <a:t>All people with ADPKD should be asked about their use of alcohol and should consume ≤1 alcoholic drink per day if female and ≤2 drinks per day if male.</a:t>
            </a:r>
          </a:p>
          <a:p>
            <a:pPr marL="0" marR="0" lvl="0" indent="0" algn="l" rtl="0">
              <a:lnSpc>
                <a:spcPct val="90000"/>
              </a:lnSpc>
              <a:spcBef>
                <a:spcPts val="0"/>
              </a:spcBef>
              <a:spcAft>
                <a:spcPts val="0"/>
              </a:spcAft>
              <a:buClr>
                <a:schemeClr val="dk2"/>
              </a:buClr>
              <a:buSzPts val="2600"/>
              <a:buFont typeface="Arial"/>
              <a:buNone/>
            </a:pPr>
            <a:endParaRPr lang="en-US" sz="2000" dirty="0"/>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7.3.3 Caffeine</a:t>
            </a:r>
          </a:p>
          <a:p>
            <a:pPr>
              <a:spcBef>
                <a:spcPts val="0"/>
              </a:spcBef>
              <a:buSzPts val="2600"/>
              <a:buNone/>
            </a:pPr>
            <a:r>
              <a:rPr lang="en-US" sz="2000" i="1" dirty="0"/>
              <a:t>[No recommendations or practice points]</a:t>
            </a: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7.3.4 Cannabis Products</a:t>
            </a:r>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7.3.4.1</a:t>
            </a:r>
            <a:r>
              <a:rPr lang="en-US" sz="2600" b="0" i="0" u="none" strike="noStrike" cap="none" dirty="0">
                <a:solidFill>
                  <a:schemeClr val="dk2"/>
                </a:solidFill>
                <a:latin typeface="+mn-lt"/>
                <a:ea typeface="Calibri"/>
                <a:cs typeface="Calibri"/>
                <a:sym typeface="Calibri"/>
              </a:rPr>
              <a:t>: </a:t>
            </a:r>
            <a:r>
              <a:rPr lang="en-US" sz="2000" dirty="0"/>
              <a:t>All people with ADPKD should be asked about their use of cannabis products and should be counseled about potential dangers of AKI related to product contamination and synthetic versions.</a:t>
            </a: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2" name="Google Shape;330;p37">
            <a:extLst>
              <a:ext uri="{FF2B5EF4-FFF2-40B4-BE49-F238E27FC236}">
                <a16:creationId xmlns:a16="http://schemas.microsoft.com/office/drawing/2014/main" id="{B25379FD-75AC-C2CC-D7A5-4498BBEECF4F}"/>
              </a:ext>
            </a:extLst>
          </p:cNvPr>
          <p:cNvSpPr txBox="1">
            <a:spLocks/>
          </p:cNvSpPr>
          <p:nvPr/>
        </p:nvSpPr>
        <p:spPr>
          <a:xfrm>
            <a:off x="162729" y="284787"/>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Lifestyle and Psychosocial Aspects</a:t>
            </a:r>
            <a:endParaRPr lang="en-US" dirty="0">
              <a:latin typeface="+mj-lt"/>
            </a:endParaRPr>
          </a:p>
        </p:txBody>
      </p:sp>
    </p:spTree>
    <p:extLst>
      <p:ext uri="{BB962C8B-B14F-4D97-AF65-F5344CB8AC3E}">
        <p14:creationId xmlns:p14="http://schemas.microsoft.com/office/powerpoint/2010/main" val="190849624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087C19F4-A207-FF07-E9C9-646759C093EF}"/>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CBB5DC10-08F6-1C81-9E36-71D96A48BC2E}"/>
              </a:ext>
            </a:extLst>
          </p:cNvPr>
          <p:cNvSpPr txBox="1">
            <a:spLocks noGrp="1"/>
          </p:cNvSpPr>
          <p:nvPr>
            <p:ph type="subTitle" idx="1"/>
          </p:nvPr>
        </p:nvSpPr>
        <p:spPr>
          <a:xfrm>
            <a:off x="162729" y="908980"/>
            <a:ext cx="11866542"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7.3 Lifestyle Management</a:t>
            </a:r>
          </a:p>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7.3.1 Tobacco</a:t>
            </a:r>
            <a:endParaRPr lang="en-US" sz="2600" b="0"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7.3.1.1</a:t>
            </a:r>
            <a:r>
              <a:rPr lang="en-US" sz="2600" b="0" i="0" u="none" strike="noStrike" cap="none" dirty="0">
                <a:solidFill>
                  <a:schemeClr val="dk2"/>
                </a:solidFill>
                <a:latin typeface="+mn-lt"/>
                <a:ea typeface="Calibri"/>
                <a:cs typeface="Calibri"/>
                <a:sym typeface="Calibri"/>
              </a:rPr>
              <a:t>: </a:t>
            </a:r>
            <a:r>
              <a:rPr lang="en-US" sz="2000" dirty="0"/>
              <a:t>All people with ADPKD should be asked about their use of tobacco products and should avoid use of all tobacco products.</a:t>
            </a:r>
          </a:p>
          <a:p>
            <a:pPr>
              <a:spcBef>
                <a:spcPts val="0"/>
              </a:spcBef>
              <a:buSzPts val="2600"/>
              <a:buNone/>
            </a:pPr>
            <a:endParaRPr lang="en-US" sz="2000" dirty="0"/>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7.3.2 Alcohol</a:t>
            </a:r>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7.3.2.1</a:t>
            </a:r>
            <a:r>
              <a:rPr lang="en-US" sz="2600" b="0" i="0" u="none" strike="noStrike" cap="none" dirty="0">
                <a:solidFill>
                  <a:schemeClr val="dk2"/>
                </a:solidFill>
                <a:latin typeface="+mn-lt"/>
                <a:ea typeface="Calibri"/>
                <a:cs typeface="Calibri"/>
                <a:sym typeface="Calibri"/>
              </a:rPr>
              <a:t>: </a:t>
            </a:r>
            <a:r>
              <a:rPr lang="en-US" sz="2000" dirty="0"/>
              <a:t>All people with ADPKD should be asked about their use of alcohol and should consume ≤1 alcoholic drink per day if female and ≤2 drinks per day if male.</a:t>
            </a:r>
          </a:p>
          <a:p>
            <a:pPr marL="0" marR="0" lvl="0" indent="0" algn="l" rtl="0">
              <a:lnSpc>
                <a:spcPct val="90000"/>
              </a:lnSpc>
              <a:spcBef>
                <a:spcPts val="0"/>
              </a:spcBef>
              <a:spcAft>
                <a:spcPts val="0"/>
              </a:spcAft>
              <a:buClr>
                <a:schemeClr val="dk2"/>
              </a:buClr>
              <a:buSzPts val="2600"/>
              <a:buFont typeface="Arial"/>
              <a:buNone/>
            </a:pPr>
            <a:endParaRPr lang="en-US" sz="2000" dirty="0"/>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7.3.3 Caffeine</a:t>
            </a:r>
          </a:p>
          <a:p>
            <a:pPr>
              <a:spcBef>
                <a:spcPts val="0"/>
              </a:spcBef>
              <a:buSzPts val="2600"/>
              <a:buNone/>
            </a:pPr>
            <a:r>
              <a:rPr lang="en-US" sz="2000" i="1" dirty="0"/>
              <a:t>[No recommendations or practice points]</a:t>
            </a: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7.3.4 Cannabis Products</a:t>
            </a:r>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7.3.4.1</a:t>
            </a:r>
            <a:r>
              <a:rPr lang="en-US" sz="2600" b="0" i="0" u="none" strike="noStrike" cap="none" dirty="0">
                <a:solidFill>
                  <a:schemeClr val="dk2"/>
                </a:solidFill>
                <a:latin typeface="+mn-lt"/>
                <a:ea typeface="Calibri"/>
                <a:cs typeface="Calibri"/>
                <a:sym typeface="Calibri"/>
              </a:rPr>
              <a:t>: </a:t>
            </a:r>
            <a:r>
              <a:rPr lang="en-US" sz="2000" dirty="0"/>
              <a:t>All people with ADPKD should be asked about their use of cannabis products and should be counseled about potential dangers of AKI related to product contamination and synthetic versions.</a:t>
            </a: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2" name="Google Shape;330;p37">
            <a:extLst>
              <a:ext uri="{FF2B5EF4-FFF2-40B4-BE49-F238E27FC236}">
                <a16:creationId xmlns:a16="http://schemas.microsoft.com/office/drawing/2014/main" id="{9150DA99-55CE-AD9A-F210-50288B18FC81}"/>
              </a:ext>
            </a:extLst>
          </p:cNvPr>
          <p:cNvSpPr txBox="1">
            <a:spLocks/>
          </p:cNvSpPr>
          <p:nvPr/>
        </p:nvSpPr>
        <p:spPr>
          <a:xfrm>
            <a:off x="162729" y="284787"/>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Lifestyle and Psychosocial Aspects</a:t>
            </a:r>
            <a:endParaRPr lang="en-US" dirty="0">
              <a:latin typeface="+mj-lt"/>
            </a:endParaRPr>
          </a:p>
        </p:txBody>
      </p:sp>
    </p:spTree>
    <p:extLst>
      <p:ext uri="{BB962C8B-B14F-4D97-AF65-F5344CB8AC3E}">
        <p14:creationId xmlns:p14="http://schemas.microsoft.com/office/powerpoint/2010/main" val="4102909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8">
          <a:extLst>
            <a:ext uri="{FF2B5EF4-FFF2-40B4-BE49-F238E27FC236}">
              <a16:creationId xmlns:a16="http://schemas.microsoft.com/office/drawing/2014/main" id="{192ED6D7-35D8-C8B9-4988-BAD7DCC07AB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092859C-F769-0A12-15A4-8BAB480F97C8}"/>
              </a:ext>
            </a:extLst>
          </p:cNvPr>
          <p:cNvPicPr>
            <a:picLocks noChangeAspect="1"/>
          </p:cNvPicPr>
          <p:nvPr/>
        </p:nvPicPr>
        <p:blipFill>
          <a:blip r:embed="rId3"/>
          <a:srcRect b="96569"/>
          <a:stretch/>
        </p:blipFill>
        <p:spPr>
          <a:xfrm>
            <a:off x="137952" y="659361"/>
            <a:ext cx="11916095" cy="307777"/>
          </a:xfrm>
          <a:prstGeom prst="rect">
            <a:avLst/>
          </a:prstGeom>
        </p:spPr>
      </p:pic>
      <p:sp>
        <p:nvSpPr>
          <p:cNvPr id="11" name="TextBox 10">
            <a:extLst>
              <a:ext uri="{FF2B5EF4-FFF2-40B4-BE49-F238E27FC236}">
                <a16:creationId xmlns:a16="http://schemas.microsoft.com/office/drawing/2014/main" id="{4CC19317-E3F0-5A25-9133-8C781A6F9572}"/>
              </a:ext>
            </a:extLst>
          </p:cNvPr>
          <p:cNvSpPr txBox="1"/>
          <p:nvPr/>
        </p:nvSpPr>
        <p:spPr>
          <a:xfrm>
            <a:off x="111081" y="351584"/>
            <a:ext cx="10372322" cy="307777"/>
          </a:xfrm>
          <a:prstGeom prst="rect">
            <a:avLst/>
          </a:prstGeom>
          <a:noFill/>
        </p:spPr>
        <p:txBody>
          <a:bodyPr wrap="square">
            <a:spAutoFit/>
          </a:bodyPr>
          <a:lstStyle/>
          <a:p>
            <a:r>
              <a:rPr lang="en-US" b="1" dirty="0"/>
              <a:t>Clinical questions and SR topics in PICOD format</a:t>
            </a:r>
          </a:p>
        </p:txBody>
      </p:sp>
      <p:pic>
        <p:nvPicPr>
          <p:cNvPr id="6" name="Picture 5">
            <a:extLst>
              <a:ext uri="{FF2B5EF4-FFF2-40B4-BE49-F238E27FC236}">
                <a16:creationId xmlns:a16="http://schemas.microsoft.com/office/drawing/2014/main" id="{1832A2EA-4085-DE50-A064-8DCCAE174C21}"/>
              </a:ext>
            </a:extLst>
          </p:cNvPr>
          <p:cNvPicPr>
            <a:picLocks noChangeAspect="1"/>
          </p:cNvPicPr>
          <p:nvPr/>
        </p:nvPicPr>
        <p:blipFill>
          <a:blip r:embed="rId4"/>
          <a:stretch>
            <a:fillRect/>
          </a:stretch>
        </p:blipFill>
        <p:spPr>
          <a:xfrm>
            <a:off x="137952" y="967138"/>
            <a:ext cx="11833589" cy="3171437"/>
          </a:xfrm>
          <a:prstGeom prst="rect">
            <a:avLst/>
          </a:prstGeom>
        </p:spPr>
      </p:pic>
    </p:spTree>
    <p:extLst>
      <p:ext uri="{BB962C8B-B14F-4D97-AF65-F5344CB8AC3E}">
        <p14:creationId xmlns:p14="http://schemas.microsoft.com/office/powerpoint/2010/main" val="263778398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CD4F8377-A2A9-0BC2-2D41-3C0518A2AFC8}"/>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96232A65-D5ED-A87F-1183-1EC825031181}"/>
              </a:ext>
            </a:extLst>
          </p:cNvPr>
          <p:cNvSpPr txBox="1">
            <a:spLocks noGrp="1"/>
          </p:cNvSpPr>
          <p:nvPr>
            <p:ph type="subTitle" idx="1"/>
          </p:nvPr>
        </p:nvSpPr>
        <p:spPr>
          <a:xfrm>
            <a:off x="162729" y="908980"/>
            <a:ext cx="11866542"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7.3 Lifestyle Management</a:t>
            </a:r>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7.3.4 Cannabis Products</a:t>
            </a:r>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7.3.4.1</a:t>
            </a:r>
            <a:r>
              <a:rPr lang="en-US" sz="2600" b="0" i="0" u="none" strike="noStrike" cap="none" dirty="0">
                <a:solidFill>
                  <a:schemeClr val="dk2"/>
                </a:solidFill>
                <a:latin typeface="+mn-lt"/>
                <a:ea typeface="Calibri"/>
                <a:cs typeface="Calibri"/>
                <a:sym typeface="Calibri"/>
              </a:rPr>
              <a:t>: </a:t>
            </a:r>
            <a:r>
              <a:rPr lang="en-US" sz="2000" dirty="0"/>
              <a:t>All people with ADPKD should be asked about their use of cannabis products and should be counseled about potential dangers of AKI related to product contamination and synthetic versions.</a:t>
            </a:r>
          </a:p>
          <a:p>
            <a:pPr marL="0" marR="0" lvl="0" indent="0" algn="l" rtl="0">
              <a:lnSpc>
                <a:spcPct val="90000"/>
              </a:lnSpc>
              <a:spcBef>
                <a:spcPts val="0"/>
              </a:spcBef>
              <a:spcAft>
                <a:spcPts val="0"/>
              </a:spcAft>
              <a:buClr>
                <a:schemeClr val="dk2"/>
              </a:buClr>
              <a:buSzPts val="2600"/>
              <a:buFont typeface="Arial"/>
              <a:buNone/>
            </a:pPr>
            <a:endParaRPr lang="en-US" sz="2000" b="1" i="0" u="none" strike="noStrike" cap="none" dirty="0">
              <a:solidFill>
                <a:schemeClr val="dk2"/>
              </a:solidFill>
              <a:latin typeface="+mn-lt"/>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7.3.5 Nephrotoxins</a:t>
            </a: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7.3.5.1: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All people with ADPKD should be asked about their use of recreational drugs and anabolic steroids and should refrain from using these drugs.</a:t>
            </a:r>
          </a:p>
          <a:p>
            <a:pPr marL="0" marR="0" lvl="0" indent="0" algn="l" rtl="0">
              <a:lnSpc>
                <a:spcPct val="90000"/>
              </a:lnSpc>
              <a:spcBef>
                <a:spcPts val="0"/>
              </a:spcBef>
              <a:spcAft>
                <a:spcPts val="0"/>
              </a:spcAft>
              <a:buClr>
                <a:schemeClr val="dk2"/>
              </a:buClr>
              <a:buSzPts val="2600"/>
              <a:buFont typeface="Arial"/>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2" name="Google Shape;330;p37">
            <a:extLst>
              <a:ext uri="{FF2B5EF4-FFF2-40B4-BE49-F238E27FC236}">
                <a16:creationId xmlns:a16="http://schemas.microsoft.com/office/drawing/2014/main" id="{EC0506A9-FAD6-E53C-313B-6095A215862A}"/>
              </a:ext>
            </a:extLst>
          </p:cNvPr>
          <p:cNvSpPr txBox="1">
            <a:spLocks/>
          </p:cNvSpPr>
          <p:nvPr/>
        </p:nvSpPr>
        <p:spPr>
          <a:xfrm>
            <a:off x="162729" y="284787"/>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Lifestyle and Psychosocial Aspects</a:t>
            </a:r>
            <a:endParaRPr lang="en-US" dirty="0">
              <a:latin typeface="+mj-lt"/>
            </a:endParaRPr>
          </a:p>
        </p:txBody>
      </p:sp>
    </p:spTree>
    <p:extLst>
      <p:ext uri="{BB962C8B-B14F-4D97-AF65-F5344CB8AC3E}">
        <p14:creationId xmlns:p14="http://schemas.microsoft.com/office/powerpoint/2010/main" val="367771861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4081366B-ED72-B4FC-9359-558F7E8D9365}"/>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C712DFD5-FE3B-6E4B-7D80-619B24C623BF}"/>
              </a:ext>
            </a:extLst>
          </p:cNvPr>
          <p:cNvSpPr txBox="1">
            <a:spLocks noGrp="1"/>
          </p:cNvSpPr>
          <p:nvPr>
            <p:ph type="subTitle" idx="1"/>
          </p:nvPr>
        </p:nvSpPr>
        <p:spPr>
          <a:xfrm>
            <a:off x="162729" y="908980"/>
            <a:ext cx="11212535"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7.4 Psychosocial Care</a:t>
            </a:r>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7.4.1</a:t>
            </a:r>
            <a:r>
              <a:rPr lang="en-US" sz="2600" b="0" i="0" u="none" strike="noStrike" cap="none" dirty="0">
                <a:solidFill>
                  <a:schemeClr val="dk2"/>
                </a:solidFill>
                <a:latin typeface="+mn-lt"/>
                <a:ea typeface="Calibri"/>
                <a:cs typeface="Calibri"/>
                <a:sym typeface="Calibri"/>
              </a:rPr>
              <a:t>: </a:t>
            </a:r>
            <a:r>
              <a:rPr lang="en-US" sz="2000" dirty="0"/>
              <a:t>Healthcare providers should monitor a patient’s psychological health and social needs during consultations (Figure 42). Healthcare providers should screen and conduct periodic assessment of psychosocial issues in people with ADPKD (Figure 43).</a:t>
            </a: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pic>
        <p:nvPicPr>
          <p:cNvPr id="3" name="Picture 2">
            <a:extLst>
              <a:ext uri="{FF2B5EF4-FFF2-40B4-BE49-F238E27FC236}">
                <a16:creationId xmlns:a16="http://schemas.microsoft.com/office/drawing/2014/main" id="{5001F7F4-5C9C-3DC0-15ED-7610ED508926}"/>
              </a:ext>
            </a:extLst>
          </p:cNvPr>
          <p:cNvPicPr>
            <a:picLocks noChangeAspect="1"/>
          </p:cNvPicPr>
          <p:nvPr/>
        </p:nvPicPr>
        <p:blipFill>
          <a:blip r:embed="rId3"/>
          <a:stretch>
            <a:fillRect/>
          </a:stretch>
        </p:blipFill>
        <p:spPr>
          <a:xfrm>
            <a:off x="2848838" y="2383458"/>
            <a:ext cx="6494324" cy="3952417"/>
          </a:xfrm>
          <a:prstGeom prst="rect">
            <a:avLst/>
          </a:prstGeom>
        </p:spPr>
      </p:pic>
      <p:sp>
        <p:nvSpPr>
          <p:cNvPr id="4" name="TextBox 3">
            <a:extLst>
              <a:ext uri="{FF2B5EF4-FFF2-40B4-BE49-F238E27FC236}">
                <a16:creationId xmlns:a16="http://schemas.microsoft.com/office/drawing/2014/main" id="{694DECAE-AA07-84FA-DE46-D691D5484C8B}"/>
              </a:ext>
            </a:extLst>
          </p:cNvPr>
          <p:cNvSpPr txBox="1"/>
          <p:nvPr/>
        </p:nvSpPr>
        <p:spPr>
          <a:xfrm>
            <a:off x="2710137" y="6301515"/>
            <a:ext cx="6633025" cy="523220"/>
          </a:xfrm>
          <a:prstGeom prst="rect">
            <a:avLst/>
          </a:prstGeom>
          <a:noFill/>
        </p:spPr>
        <p:txBody>
          <a:bodyPr wrap="square" rtlCol="0">
            <a:spAutoFit/>
          </a:bodyPr>
          <a:lstStyle/>
          <a:p>
            <a:r>
              <a:rPr lang="en-US" b="1" dirty="0">
                <a:solidFill>
                  <a:srgbClr val="2C62A9"/>
                </a:solidFill>
              </a:rPr>
              <a:t>Figure 42 | Stressors associated with psychosocial issues in people </a:t>
            </a:r>
          </a:p>
          <a:p>
            <a:r>
              <a:rPr lang="en-US" b="1" dirty="0">
                <a:solidFill>
                  <a:srgbClr val="2C62A9"/>
                </a:solidFill>
              </a:rPr>
              <a:t>with autosomal dominant polycystic kidney disease (ADPKD).</a:t>
            </a:r>
          </a:p>
        </p:txBody>
      </p:sp>
      <p:sp>
        <p:nvSpPr>
          <p:cNvPr id="2" name="Google Shape;330;p37">
            <a:extLst>
              <a:ext uri="{FF2B5EF4-FFF2-40B4-BE49-F238E27FC236}">
                <a16:creationId xmlns:a16="http://schemas.microsoft.com/office/drawing/2014/main" id="{40E99563-74AB-3B2A-1CF8-42D9759AAD29}"/>
              </a:ext>
            </a:extLst>
          </p:cNvPr>
          <p:cNvSpPr txBox="1">
            <a:spLocks/>
          </p:cNvSpPr>
          <p:nvPr/>
        </p:nvSpPr>
        <p:spPr>
          <a:xfrm>
            <a:off x="162729" y="284787"/>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Lifestyle and Psychosocial Aspects</a:t>
            </a:r>
            <a:endParaRPr lang="en-US" dirty="0">
              <a:latin typeface="+mj-lt"/>
            </a:endParaRPr>
          </a:p>
        </p:txBody>
      </p:sp>
    </p:spTree>
    <p:extLst>
      <p:ext uri="{BB962C8B-B14F-4D97-AF65-F5344CB8AC3E}">
        <p14:creationId xmlns:p14="http://schemas.microsoft.com/office/powerpoint/2010/main" val="142997848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B438B604-E9C2-B043-1A83-D7EEC10CD7A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4DC9D5C-F321-FFDB-64D2-A3DAEBF24379}"/>
              </a:ext>
            </a:extLst>
          </p:cNvPr>
          <p:cNvPicPr>
            <a:picLocks noChangeAspect="1"/>
          </p:cNvPicPr>
          <p:nvPr/>
        </p:nvPicPr>
        <p:blipFill>
          <a:blip r:embed="rId3"/>
          <a:stretch>
            <a:fillRect/>
          </a:stretch>
        </p:blipFill>
        <p:spPr>
          <a:xfrm>
            <a:off x="489733" y="1514404"/>
            <a:ext cx="11212534" cy="3727180"/>
          </a:xfrm>
          <a:prstGeom prst="rect">
            <a:avLst/>
          </a:prstGeom>
        </p:spPr>
      </p:pic>
      <p:sp>
        <p:nvSpPr>
          <p:cNvPr id="6" name="TextBox 5">
            <a:extLst>
              <a:ext uri="{FF2B5EF4-FFF2-40B4-BE49-F238E27FC236}">
                <a16:creationId xmlns:a16="http://schemas.microsoft.com/office/drawing/2014/main" id="{0BC0F9F3-012C-0CCB-444B-978BB761BD11}"/>
              </a:ext>
            </a:extLst>
          </p:cNvPr>
          <p:cNvSpPr txBox="1"/>
          <p:nvPr/>
        </p:nvSpPr>
        <p:spPr>
          <a:xfrm>
            <a:off x="489733" y="5236518"/>
            <a:ext cx="5897768" cy="307777"/>
          </a:xfrm>
          <a:prstGeom prst="rect">
            <a:avLst/>
          </a:prstGeom>
          <a:noFill/>
        </p:spPr>
        <p:txBody>
          <a:bodyPr wrap="none" rtlCol="0">
            <a:spAutoFit/>
          </a:bodyPr>
          <a:lstStyle/>
          <a:p>
            <a:r>
              <a:rPr lang="en-US" b="1" dirty="0">
                <a:solidFill>
                  <a:srgbClr val="2C62A9"/>
                </a:solidFill>
              </a:rPr>
              <a:t>Figure 43 | Psychosocial manifestations, screening, and approach</a:t>
            </a:r>
          </a:p>
        </p:txBody>
      </p:sp>
      <p:sp>
        <p:nvSpPr>
          <p:cNvPr id="7" name="Oval 6">
            <a:extLst>
              <a:ext uri="{FF2B5EF4-FFF2-40B4-BE49-F238E27FC236}">
                <a16:creationId xmlns:a16="http://schemas.microsoft.com/office/drawing/2014/main" id="{DCF231D1-FBAD-B51A-E275-DEB2B8F2C869}"/>
              </a:ext>
            </a:extLst>
          </p:cNvPr>
          <p:cNvSpPr/>
          <p:nvPr/>
        </p:nvSpPr>
        <p:spPr>
          <a:xfrm>
            <a:off x="11259356" y="5847008"/>
            <a:ext cx="914400" cy="9144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Google Shape;330;p37">
            <a:extLst>
              <a:ext uri="{FF2B5EF4-FFF2-40B4-BE49-F238E27FC236}">
                <a16:creationId xmlns:a16="http://schemas.microsoft.com/office/drawing/2014/main" id="{CBAD46E1-7685-7480-4B07-5604B9410A02}"/>
              </a:ext>
            </a:extLst>
          </p:cNvPr>
          <p:cNvSpPr txBox="1">
            <a:spLocks/>
          </p:cNvSpPr>
          <p:nvPr/>
        </p:nvSpPr>
        <p:spPr>
          <a:xfrm>
            <a:off x="162729" y="284787"/>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Lifestyle and Psychosocial Aspects</a:t>
            </a:r>
            <a:endParaRPr lang="en-US" dirty="0">
              <a:latin typeface="+mj-lt"/>
            </a:endParaRPr>
          </a:p>
        </p:txBody>
      </p:sp>
    </p:spTree>
    <p:extLst>
      <p:ext uri="{BB962C8B-B14F-4D97-AF65-F5344CB8AC3E}">
        <p14:creationId xmlns:p14="http://schemas.microsoft.com/office/powerpoint/2010/main" val="184172984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30;p37">
            <a:extLst>
              <a:ext uri="{FF2B5EF4-FFF2-40B4-BE49-F238E27FC236}">
                <a16:creationId xmlns:a16="http://schemas.microsoft.com/office/drawing/2014/main" id="{14F4ACFB-53A9-8350-8376-5D986642ACE9}"/>
              </a:ext>
            </a:extLst>
          </p:cNvPr>
          <p:cNvSpPr txBox="1">
            <a:spLocks noGrp="1"/>
          </p:cNvSpPr>
          <p:nvPr>
            <p:ph type="ctrTitle"/>
          </p:nvPr>
        </p:nvSpPr>
        <p:spPr>
          <a:xfrm>
            <a:off x="162729" y="284787"/>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Lifestyle and Psychosocial Aspects</a:t>
            </a:r>
            <a:endParaRPr dirty="0">
              <a:latin typeface="+mj-lt"/>
            </a:endParaRPr>
          </a:p>
        </p:txBody>
      </p:sp>
      <p:pic>
        <p:nvPicPr>
          <p:cNvPr id="4" name="Picture 3">
            <a:extLst>
              <a:ext uri="{FF2B5EF4-FFF2-40B4-BE49-F238E27FC236}">
                <a16:creationId xmlns:a16="http://schemas.microsoft.com/office/drawing/2014/main" id="{0B84746A-1BB1-5230-2A49-E681EA2163A5}"/>
              </a:ext>
            </a:extLst>
          </p:cNvPr>
          <p:cNvPicPr>
            <a:picLocks noChangeAspect="1"/>
          </p:cNvPicPr>
          <p:nvPr/>
        </p:nvPicPr>
        <p:blipFill>
          <a:blip r:embed="rId3"/>
          <a:stretch>
            <a:fillRect/>
          </a:stretch>
        </p:blipFill>
        <p:spPr>
          <a:xfrm>
            <a:off x="788541" y="1711212"/>
            <a:ext cx="10614917" cy="3435576"/>
          </a:xfrm>
          <a:prstGeom prst="rect">
            <a:avLst/>
          </a:prstGeom>
        </p:spPr>
      </p:pic>
    </p:spTree>
    <p:extLst>
      <p:ext uri="{BB962C8B-B14F-4D97-AF65-F5344CB8AC3E}">
        <p14:creationId xmlns:p14="http://schemas.microsoft.com/office/powerpoint/2010/main" val="265616771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1DD8CD54-7F20-019A-BC27-8A204FAEE05C}"/>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86A31034-4DE3-365D-50C9-56F41790D1D8}"/>
              </a:ext>
            </a:extLst>
          </p:cNvPr>
          <p:cNvSpPr txBox="1">
            <a:spLocks noGrp="1"/>
          </p:cNvSpPr>
          <p:nvPr>
            <p:ph type="subTitle" idx="1"/>
          </p:nvPr>
        </p:nvSpPr>
        <p:spPr>
          <a:xfrm>
            <a:off x="162729" y="908980"/>
            <a:ext cx="11212535"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7.4 Psychosocial Care</a:t>
            </a:r>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7.4.2</a:t>
            </a:r>
            <a:r>
              <a:rPr lang="en-US" sz="2600" b="0" i="0" u="none" strike="noStrike" cap="none" dirty="0">
                <a:solidFill>
                  <a:schemeClr val="dk2"/>
                </a:solidFill>
                <a:latin typeface="+mn-lt"/>
                <a:ea typeface="Calibri"/>
                <a:cs typeface="Calibri"/>
                <a:sym typeface="Calibri"/>
              </a:rPr>
              <a:t>: </a:t>
            </a:r>
            <a:r>
              <a:rPr lang="en-US" sz="2000" dirty="0"/>
              <a:t>Education programs to promote self-management should be implemented to provide comprehensive and practical information to people with ADPKD and their families.</a:t>
            </a:r>
          </a:p>
          <a:p>
            <a:pPr marL="0" marR="0" lvl="0" indent="0" algn="l" rtl="0">
              <a:lnSpc>
                <a:spcPct val="90000"/>
              </a:lnSpc>
              <a:spcBef>
                <a:spcPts val="0"/>
              </a:spcBef>
              <a:spcAft>
                <a:spcPts val="0"/>
              </a:spcAft>
              <a:buClr>
                <a:schemeClr val="dk2"/>
              </a:buClr>
              <a:buSzPts val="2600"/>
              <a:buFont typeface="Arial"/>
              <a:buNone/>
            </a:pPr>
            <a:endParaRPr lang="en-US" sz="2000" dirty="0"/>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7.4.3</a:t>
            </a:r>
            <a:r>
              <a:rPr lang="en-US" sz="2600" b="0" i="0" u="none" strike="noStrike" cap="none" dirty="0">
                <a:solidFill>
                  <a:schemeClr val="dk2"/>
                </a:solidFill>
                <a:latin typeface="+mn-lt"/>
                <a:ea typeface="Calibri"/>
                <a:cs typeface="Calibri"/>
                <a:sym typeface="Calibri"/>
              </a:rPr>
              <a:t>: </a:t>
            </a:r>
            <a:r>
              <a:rPr lang="en-US" sz="2000" dirty="0"/>
              <a:t>People should be informed about patient organizations dealing with PKD or kidney disease in general, and other support and advice services.</a:t>
            </a:r>
          </a:p>
          <a:p>
            <a:pPr>
              <a:spcBef>
                <a:spcPts val="0"/>
              </a:spcBef>
              <a:buSzPts val="2600"/>
              <a:buNone/>
            </a:pPr>
            <a:endParaRPr lang="en-US" sz="2000" dirty="0"/>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7.4.4</a:t>
            </a:r>
            <a:r>
              <a:rPr lang="en-US" sz="2600" b="0" i="0" u="none" strike="noStrike" cap="none" dirty="0">
                <a:solidFill>
                  <a:schemeClr val="dk2"/>
                </a:solidFill>
                <a:latin typeface="+mn-lt"/>
                <a:ea typeface="Calibri"/>
                <a:cs typeface="Calibri"/>
                <a:sym typeface="Calibri"/>
              </a:rPr>
              <a:t>: </a:t>
            </a:r>
            <a:r>
              <a:rPr lang="en-US" sz="2000" dirty="0"/>
              <a:t>The healthcare team should discuss with patients and their caregivers the financial impacts of having ADPKD and try to help them avoid incurring unnecessary medical expenses.</a:t>
            </a:r>
          </a:p>
          <a:p>
            <a:pPr marL="0" marR="0" lvl="0" indent="0" algn="l" rtl="0">
              <a:lnSpc>
                <a:spcPct val="90000"/>
              </a:lnSpc>
              <a:spcBef>
                <a:spcPts val="0"/>
              </a:spcBef>
              <a:spcAft>
                <a:spcPts val="0"/>
              </a:spcAft>
              <a:buClr>
                <a:schemeClr val="dk2"/>
              </a:buClr>
              <a:buSzPts val="2600"/>
              <a:buFont typeface="Arial"/>
              <a:buNone/>
            </a:pPr>
            <a:endParaRPr lang="en-US" sz="2000" dirty="0"/>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7" name="Oval 6">
            <a:extLst>
              <a:ext uri="{FF2B5EF4-FFF2-40B4-BE49-F238E27FC236}">
                <a16:creationId xmlns:a16="http://schemas.microsoft.com/office/drawing/2014/main" id="{57A5B0C6-AFED-8C7D-2C2D-5160C5A1F5A6}"/>
              </a:ext>
            </a:extLst>
          </p:cNvPr>
          <p:cNvSpPr/>
          <p:nvPr/>
        </p:nvSpPr>
        <p:spPr>
          <a:xfrm>
            <a:off x="11259356" y="5847008"/>
            <a:ext cx="914400" cy="9144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Google Shape;330;p37">
            <a:extLst>
              <a:ext uri="{FF2B5EF4-FFF2-40B4-BE49-F238E27FC236}">
                <a16:creationId xmlns:a16="http://schemas.microsoft.com/office/drawing/2014/main" id="{D2A59E67-80E9-8029-EF4A-E5C39B3DA9A2}"/>
              </a:ext>
            </a:extLst>
          </p:cNvPr>
          <p:cNvSpPr txBox="1">
            <a:spLocks/>
          </p:cNvSpPr>
          <p:nvPr/>
        </p:nvSpPr>
        <p:spPr>
          <a:xfrm>
            <a:off x="162729" y="284787"/>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Lifestyle and Psychosocial Aspects</a:t>
            </a:r>
            <a:endParaRPr lang="en-US" dirty="0">
              <a:latin typeface="+mj-lt"/>
            </a:endParaRPr>
          </a:p>
        </p:txBody>
      </p:sp>
    </p:spTree>
    <p:extLst>
      <p:ext uri="{BB962C8B-B14F-4D97-AF65-F5344CB8AC3E}">
        <p14:creationId xmlns:p14="http://schemas.microsoft.com/office/powerpoint/2010/main" val="265757848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CA5C20-B96F-C015-6DEF-6FB72B159345}"/>
              </a:ext>
            </a:extLst>
          </p:cNvPr>
          <p:cNvPicPr>
            <a:picLocks noChangeAspect="1"/>
          </p:cNvPicPr>
          <p:nvPr/>
        </p:nvPicPr>
        <p:blipFill>
          <a:blip r:embed="rId2"/>
          <a:stretch>
            <a:fillRect/>
          </a:stretch>
        </p:blipFill>
        <p:spPr>
          <a:xfrm>
            <a:off x="1330889" y="952981"/>
            <a:ext cx="9530222" cy="5382612"/>
          </a:xfrm>
          <a:prstGeom prst="rect">
            <a:avLst/>
          </a:prstGeom>
        </p:spPr>
      </p:pic>
      <p:sp>
        <p:nvSpPr>
          <p:cNvPr id="7" name="TextBox 6">
            <a:extLst>
              <a:ext uri="{FF2B5EF4-FFF2-40B4-BE49-F238E27FC236}">
                <a16:creationId xmlns:a16="http://schemas.microsoft.com/office/drawing/2014/main" id="{DBC96623-9153-8061-7D3E-DCA8AAA56D44}"/>
              </a:ext>
            </a:extLst>
          </p:cNvPr>
          <p:cNvSpPr txBox="1"/>
          <p:nvPr/>
        </p:nvSpPr>
        <p:spPr>
          <a:xfrm>
            <a:off x="1217055" y="6335593"/>
            <a:ext cx="10090596" cy="523220"/>
          </a:xfrm>
          <a:prstGeom prst="rect">
            <a:avLst/>
          </a:prstGeom>
          <a:noFill/>
        </p:spPr>
        <p:txBody>
          <a:bodyPr wrap="square">
            <a:spAutoFit/>
          </a:bodyPr>
          <a:lstStyle/>
          <a:p>
            <a:r>
              <a:rPr lang="en-US" b="1" dirty="0">
                <a:solidFill>
                  <a:srgbClr val="2C62A9"/>
                </a:solidFill>
              </a:rPr>
              <a:t>Figure 44 | Information for people, caregivers, and families affected by autosomal dominant polycystic kidney disease (ADPKD</a:t>
            </a:r>
            <a:r>
              <a:rPr lang="en-US" dirty="0">
                <a:solidFill>
                  <a:srgbClr val="2C62A9"/>
                </a:solidFill>
              </a:rPr>
              <a:t>)</a:t>
            </a:r>
          </a:p>
        </p:txBody>
      </p:sp>
      <p:sp>
        <p:nvSpPr>
          <p:cNvPr id="2" name="Google Shape;330;p37">
            <a:extLst>
              <a:ext uri="{FF2B5EF4-FFF2-40B4-BE49-F238E27FC236}">
                <a16:creationId xmlns:a16="http://schemas.microsoft.com/office/drawing/2014/main" id="{9B906640-28DD-DD2E-0F36-D116F0F4CD32}"/>
              </a:ext>
            </a:extLst>
          </p:cNvPr>
          <p:cNvSpPr txBox="1">
            <a:spLocks noGrp="1"/>
          </p:cNvSpPr>
          <p:nvPr>
            <p:ph type="ctrTitle"/>
          </p:nvPr>
        </p:nvSpPr>
        <p:spPr>
          <a:xfrm>
            <a:off x="162729" y="284787"/>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Lifestyle and Psychosocial Aspects</a:t>
            </a:r>
            <a:endParaRPr dirty="0">
              <a:latin typeface="+mj-lt"/>
            </a:endParaRPr>
          </a:p>
        </p:txBody>
      </p:sp>
    </p:spTree>
    <p:extLst>
      <p:ext uri="{BB962C8B-B14F-4D97-AF65-F5344CB8AC3E}">
        <p14:creationId xmlns:p14="http://schemas.microsoft.com/office/powerpoint/2010/main" val="175635061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F50AA-13E3-5E4F-0EE9-031F07901F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5D51D1-95BA-1818-3FAB-3CF0DAE809DB}"/>
              </a:ext>
            </a:extLst>
          </p:cNvPr>
          <p:cNvSpPr>
            <a:spLocks noGrp="1"/>
          </p:cNvSpPr>
          <p:nvPr>
            <p:ph type="ctrTitle"/>
          </p:nvPr>
        </p:nvSpPr>
        <p:spPr>
          <a:xfrm>
            <a:off x="972355" y="2563812"/>
            <a:ext cx="10341735" cy="1008063"/>
          </a:xfrm>
        </p:spPr>
        <p:txBody>
          <a:bodyPr/>
          <a:lstStyle/>
          <a:p>
            <a:r>
              <a:rPr lang="en-US" dirty="0"/>
              <a:t>Chapter 8. Pregnancy and Reproductive Issues</a:t>
            </a:r>
          </a:p>
        </p:txBody>
      </p:sp>
    </p:spTree>
    <p:extLst>
      <p:ext uri="{BB962C8B-B14F-4D97-AF65-F5344CB8AC3E}">
        <p14:creationId xmlns:p14="http://schemas.microsoft.com/office/powerpoint/2010/main" val="260778160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94936280-2630-CE1F-7838-3921774D5C2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7E48D5F-E77E-2258-1FFC-11EA3DE7C6BF}"/>
              </a:ext>
            </a:extLst>
          </p:cNvPr>
          <p:cNvPicPr>
            <a:picLocks noChangeAspect="1"/>
          </p:cNvPicPr>
          <p:nvPr/>
        </p:nvPicPr>
        <p:blipFill>
          <a:blip r:embed="rId3"/>
          <a:stretch>
            <a:fillRect/>
          </a:stretch>
        </p:blipFill>
        <p:spPr>
          <a:xfrm>
            <a:off x="597231" y="2454366"/>
            <a:ext cx="10684822" cy="3761947"/>
          </a:xfrm>
          <a:prstGeom prst="rect">
            <a:avLst/>
          </a:prstGeom>
        </p:spPr>
      </p:pic>
      <p:sp>
        <p:nvSpPr>
          <p:cNvPr id="331" name="Google Shape;331;p37">
            <a:extLst>
              <a:ext uri="{FF2B5EF4-FFF2-40B4-BE49-F238E27FC236}">
                <a16:creationId xmlns:a16="http://schemas.microsoft.com/office/drawing/2014/main" id="{9A0EEFAC-6B7C-73D8-113C-42B27041536A}"/>
              </a:ext>
            </a:extLst>
          </p:cNvPr>
          <p:cNvSpPr txBox="1">
            <a:spLocks noGrp="1"/>
          </p:cNvSpPr>
          <p:nvPr>
            <p:ph type="subTitle" idx="1"/>
          </p:nvPr>
        </p:nvSpPr>
        <p:spPr>
          <a:xfrm>
            <a:off x="162729" y="909864"/>
            <a:ext cx="11866542"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8.1 Management of Women with ADPKD</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8.1</a:t>
            </a:r>
            <a:r>
              <a:rPr lang="en-US" sz="2600" b="0" i="0" u="none" strike="noStrike" cap="none" dirty="0">
                <a:solidFill>
                  <a:schemeClr val="dk2"/>
                </a:solidFill>
                <a:latin typeface="+mn-lt"/>
                <a:ea typeface="Calibri"/>
                <a:cs typeface="Calibri"/>
                <a:sym typeface="Calibri"/>
              </a:rPr>
              <a:t>.1: </a:t>
            </a:r>
            <a:r>
              <a:rPr lang="en-US" sz="2000" dirty="0"/>
              <a:t>Healthcare for women with ADPKD of childbearing age includes management of hormonal therapies including contraception, preconception counseling, and pregnancy management (Figure 45).</a:t>
            </a:r>
            <a:endParaRPr lang="en-US" sz="2600" b="1" i="0" u="none" strike="noStrike" cap="none" dirty="0">
              <a:solidFill>
                <a:schemeClr val="dk2"/>
              </a:solidFill>
              <a:latin typeface="+mn-lt"/>
              <a:ea typeface="Calibri"/>
              <a:cs typeface="Calibri"/>
              <a:sym typeface="Calibri"/>
            </a:endParaRPr>
          </a:p>
        </p:txBody>
      </p:sp>
      <p:sp>
        <p:nvSpPr>
          <p:cNvPr id="330" name="Google Shape;330;p37">
            <a:extLst>
              <a:ext uri="{FF2B5EF4-FFF2-40B4-BE49-F238E27FC236}">
                <a16:creationId xmlns:a16="http://schemas.microsoft.com/office/drawing/2014/main" id="{86820A93-5CC0-1827-9AF7-F3BE334EAB06}"/>
              </a:ext>
            </a:extLst>
          </p:cNvPr>
          <p:cNvSpPr txBox="1">
            <a:spLocks noGrp="1"/>
          </p:cNvSpPr>
          <p:nvPr>
            <p:ph type="ctrTitle"/>
          </p:nvPr>
        </p:nvSpPr>
        <p:spPr>
          <a:xfrm>
            <a:off x="162729" y="285671"/>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Pregnancy and Reproductive Issues</a:t>
            </a:r>
            <a:endParaRPr dirty="0">
              <a:latin typeface="+mj-lt"/>
            </a:endParaRPr>
          </a:p>
        </p:txBody>
      </p:sp>
      <p:sp>
        <p:nvSpPr>
          <p:cNvPr id="5" name="TextBox 4">
            <a:extLst>
              <a:ext uri="{FF2B5EF4-FFF2-40B4-BE49-F238E27FC236}">
                <a16:creationId xmlns:a16="http://schemas.microsoft.com/office/drawing/2014/main" id="{77174BBA-6194-7EB1-03F2-2B38B9B3BB5E}"/>
              </a:ext>
            </a:extLst>
          </p:cNvPr>
          <p:cNvSpPr txBox="1"/>
          <p:nvPr/>
        </p:nvSpPr>
        <p:spPr>
          <a:xfrm>
            <a:off x="597231" y="6216313"/>
            <a:ext cx="9961808" cy="523220"/>
          </a:xfrm>
          <a:prstGeom prst="rect">
            <a:avLst/>
          </a:prstGeom>
          <a:noFill/>
        </p:spPr>
        <p:txBody>
          <a:bodyPr wrap="square">
            <a:spAutoFit/>
          </a:bodyPr>
          <a:lstStyle/>
          <a:p>
            <a:r>
              <a:rPr lang="en-US" b="1" dirty="0">
                <a:solidFill>
                  <a:srgbClr val="2C62A9"/>
                </a:solidFill>
              </a:rPr>
              <a:t>Figure 45 | Management of women with autosomal dominant polycystic kidney disease (ADPKD) of childbearing age.</a:t>
            </a:r>
          </a:p>
        </p:txBody>
      </p:sp>
    </p:spTree>
    <p:extLst>
      <p:ext uri="{BB962C8B-B14F-4D97-AF65-F5344CB8AC3E}">
        <p14:creationId xmlns:p14="http://schemas.microsoft.com/office/powerpoint/2010/main" val="270221186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A86AC57C-7E03-BDF4-1BA4-9039F0F79FED}"/>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8E6FF70C-9ABB-0C5A-645E-0E95D6414005}"/>
              </a:ext>
            </a:extLst>
          </p:cNvPr>
          <p:cNvSpPr txBox="1">
            <a:spLocks noGrp="1"/>
          </p:cNvSpPr>
          <p:nvPr>
            <p:ph type="subTitle" idx="1"/>
          </p:nvPr>
        </p:nvSpPr>
        <p:spPr>
          <a:xfrm>
            <a:off x="162729" y="909864"/>
            <a:ext cx="11866542"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8.1 Management of Women with ADPKD</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8.1</a:t>
            </a:r>
            <a:r>
              <a:rPr lang="en-US" sz="2600" b="0" i="0" u="none" strike="noStrike" cap="none" dirty="0">
                <a:solidFill>
                  <a:schemeClr val="dk2"/>
                </a:solidFill>
                <a:latin typeface="+mn-lt"/>
                <a:ea typeface="Calibri"/>
                <a:cs typeface="Calibri"/>
                <a:sym typeface="Calibri"/>
              </a:rPr>
              <a:t>.2: </a:t>
            </a:r>
            <a:r>
              <a:rPr lang="en-US" sz="2000" dirty="0"/>
              <a:t>Women with ADPKD and liver cysts should be educated regarding their contraceptive choices, given that estrogen and possibly progesterone exposure may be associated with an increased risk of PLD progression.</a:t>
            </a: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8.1</a:t>
            </a:r>
            <a:r>
              <a:rPr lang="en-US" sz="2600" b="0" i="0" u="none" strike="noStrike" cap="none" dirty="0">
                <a:solidFill>
                  <a:schemeClr val="dk2"/>
                </a:solidFill>
                <a:latin typeface="+mn-lt"/>
                <a:ea typeface="Calibri"/>
                <a:cs typeface="Calibri"/>
                <a:sym typeface="Calibri"/>
              </a:rPr>
              <a:t>.3: </a:t>
            </a:r>
            <a:r>
              <a:rPr lang="en-US" sz="2000" dirty="0"/>
              <a:t>Contraception in adolescents and young adults with or at risk of ADPKD should not be restricted.</a:t>
            </a: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8.1</a:t>
            </a:r>
            <a:r>
              <a:rPr lang="en-US" sz="2600" b="0" i="0" u="none" strike="noStrike" cap="none" dirty="0">
                <a:solidFill>
                  <a:schemeClr val="dk2"/>
                </a:solidFill>
                <a:latin typeface="+mn-lt"/>
                <a:ea typeface="Calibri"/>
                <a:cs typeface="Calibri"/>
                <a:sym typeface="Calibri"/>
              </a:rPr>
              <a:t>.4: </a:t>
            </a:r>
            <a:r>
              <a:rPr lang="en-US" sz="2000" dirty="0"/>
              <a:t>When considering hormone therapy in women with ADPKD, liver imaging, ideally with MRI and/ or CT and volumetry, should be made available to inform discussion about options for contraception, hormonal replacement, and other indications (Chapter 5).</a:t>
            </a: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2" name="Google Shape;330;p37">
            <a:extLst>
              <a:ext uri="{FF2B5EF4-FFF2-40B4-BE49-F238E27FC236}">
                <a16:creationId xmlns:a16="http://schemas.microsoft.com/office/drawing/2014/main" id="{D22BD4CB-493F-8848-6713-B565F74D87E5}"/>
              </a:ext>
            </a:extLst>
          </p:cNvPr>
          <p:cNvSpPr txBox="1">
            <a:spLocks/>
          </p:cNvSpPr>
          <p:nvPr/>
        </p:nvSpPr>
        <p:spPr>
          <a:xfrm>
            <a:off x="162729" y="285671"/>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Pregnancy and Reproductive Issues</a:t>
            </a:r>
            <a:endParaRPr lang="en-US" dirty="0">
              <a:latin typeface="+mj-lt"/>
            </a:endParaRPr>
          </a:p>
        </p:txBody>
      </p:sp>
    </p:spTree>
    <p:extLst>
      <p:ext uri="{BB962C8B-B14F-4D97-AF65-F5344CB8AC3E}">
        <p14:creationId xmlns:p14="http://schemas.microsoft.com/office/powerpoint/2010/main" val="122360978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34C45D89-FDF6-7771-CD07-AD7774852344}"/>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6AC20324-D912-3FEC-9C76-B42838E993DE}"/>
              </a:ext>
            </a:extLst>
          </p:cNvPr>
          <p:cNvSpPr txBox="1">
            <a:spLocks noGrp="1"/>
          </p:cNvSpPr>
          <p:nvPr>
            <p:ph type="subTitle" idx="1"/>
          </p:nvPr>
        </p:nvSpPr>
        <p:spPr>
          <a:xfrm>
            <a:off x="162729" y="909864"/>
            <a:ext cx="11822075"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8.2 Preconception Counseling</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8.2</a:t>
            </a:r>
            <a:r>
              <a:rPr lang="en-US" sz="2600" b="0" i="0" u="none" strike="noStrike" cap="none" dirty="0">
                <a:solidFill>
                  <a:schemeClr val="dk2"/>
                </a:solidFill>
                <a:latin typeface="+mn-lt"/>
                <a:ea typeface="Calibri"/>
                <a:cs typeface="Calibri"/>
                <a:sym typeface="Calibri"/>
              </a:rPr>
              <a:t>.1: </a:t>
            </a:r>
            <a:r>
              <a:rPr lang="en-US" sz="2000" dirty="0"/>
              <a:t>Preconception counseling should be offered to both men and women with ADPKD who are of reproductive age, and should be provided by a multidisciplinary team in an ADPKD referral center when possible (Figure 46).</a:t>
            </a: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pic>
        <p:nvPicPr>
          <p:cNvPr id="3" name="Picture 2">
            <a:extLst>
              <a:ext uri="{FF2B5EF4-FFF2-40B4-BE49-F238E27FC236}">
                <a16:creationId xmlns:a16="http://schemas.microsoft.com/office/drawing/2014/main" id="{E6CE5BA4-2F65-DF62-B867-5B114FD32641}"/>
              </a:ext>
            </a:extLst>
          </p:cNvPr>
          <p:cNvPicPr>
            <a:picLocks noChangeAspect="1"/>
          </p:cNvPicPr>
          <p:nvPr/>
        </p:nvPicPr>
        <p:blipFill>
          <a:blip r:embed="rId3"/>
          <a:stretch>
            <a:fillRect/>
          </a:stretch>
        </p:blipFill>
        <p:spPr>
          <a:xfrm>
            <a:off x="494365" y="2687591"/>
            <a:ext cx="10890553" cy="2560711"/>
          </a:xfrm>
          <a:prstGeom prst="rect">
            <a:avLst/>
          </a:prstGeom>
        </p:spPr>
      </p:pic>
      <p:sp>
        <p:nvSpPr>
          <p:cNvPr id="4" name="TextBox 3">
            <a:extLst>
              <a:ext uri="{FF2B5EF4-FFF2-40B4-BE49-F238E27FC236}">
                <a16:creationId xmlns:a16="http://schemas.microsoft.com/office/drawing/2014/main" id="{729C5B71-10D3-86F3-162F-486FE7A9EF67}"/>
              </a:ext>
            </a:extLst>
          </p:cNvPr>
          <p:cNvSpPr txBox="1"/>
          <p:nvPr/>
        </p:nvSpPr>
        <p:spPr>
          <a:xfrm>
            <a:off x="494365" y="5153141"/>
            <a:ext cx="5884944" cy="307777"/>
          </a:xfrm>
          <a:prstGeom prst="rect">
            <a:avLst/>
          </a:prstGeom>
          <a:noFill/>
        </p:spPr>
        <p:txBody>
          <a:bodyPr wrap="none" rtlCol="0">
            <a:spAutoFit/>
          </a:bodyPr>
          <a:lstStyle/>
          <a:p>
            <a:r>
              <a:rPr lang="en-US" b="1" dirty="0">
                <a:solidFill>
                  <a:srgbClr val="2C62A9"/>
                </a:solidFill>
              </a:rPr>
              <a:t>Figure 46 | Multidisciplinary approach to preconception counseling</a:t>
            </a:r>
          </a:p>
        </p:txBody>
      </p:sp>
      <p:sp>
        <p:nvSpPr>
          <p:cNvPr id="2" name="Google Shape;330;p37">
            <a:extLst>
              <a:ext uri="{FF2B5EF4-FFF2-40B4-BE49-F238E27FC236}">
                <a16:creationId xmlns:a16="http://schemas.microsoft.com/office/drawing/2014/main" id="{FC8931C3-A5F2-4EDF-4C16-AB460A1E7FD8}"/>
              </a:ext>
            </a:extLst>
          </p:cNvPr>
          <p:cNvSpPr txBox="1">
            <a:spLocks/>
          </p:cNvSpPr>
          <p:nvPr/>
        </p:nvSpPr>
        <p:spPr>
          <a:xfrm>
            <a:off x="162729" y="285671"/>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Pregnancy and Reproductive Issues</a:t>
            </a:r>
            <a:endParaRPr lang="en-US" dirty="0">
              <a:latin typeface="+mj-lt"/>
            </a:endParaRPr>
          </a:p>
        </p:txBody>
      </p:sp>
    </p:spTree>
    <p:extLst>
      <p:ext uri="{BB962C8B-B14F-4D97-AF65-F5344CB8AC3E}">
        <p14:creationId xmlns:p14="http://schemas.microsoft.com/office/powerpoint/2010/main" val="3838800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8">
          <a:extLst>
            <a:ext uri="{FF2B5EF4-FFF2-40B4-BE49-F238E27FC236}">
              <a16:creationId xmlns:a16="http://schemas.microsoft.com/office/drawing/2014/main" id="{8987A189-8603-86E0-6FFF-A69766AD96B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A552F62-E77E-321D-92BD-AEE38CEE2BF1}"/>
              </a:ext>
            </a:extLst>
          </p:cNvPr>
          <p:cNvPicPr>
            <a:picLocks noChangeAspect="1"/>
          </p:cNvPicPr>
          <p:nvPr/>
        </p:nvPicPr>
        <p:blipFill>
          <a:blip r:embed="rId3"/>
          <a:srcRect b="96569"/>
          <a:stretch/>
        </p:blipFill>
        <p:spPr>
          <a:xfrm>
            <a:off x="137952" y="659361"/>
            <a:ext cx="11916095" cy="307777"/>
          </a:xfrm>
          <a:prstGeom prst="rect">
            <a:avLst/>
          </a:prstGeom>
        </p:spPr>
      </p:pic>
      <p:sp>
        <p:nvSpPr>
          <p:cNvPr id="11" name="TextBox 10">
            <a:extLst>
              <a:ext uri="{FF2B5EF4-FFF2-40B4-BE49-F238E27FC236}">
                <a16:creationId xmlns:a16="http://schemas.microsoft.com/office/drawing/2014/main" id="{2418E176-F059-CAC8-AAA2-8172CDF96AA0}"/>
              </a:ext>
            </a:extLst>
          </p:cNvPr>
          <p:cNvSpPr txBox="1"/>
          <p:nvPr/>
        </p:nvSpPr>
        <p:spPr>
          <a:xfrm>
            <a:off x="111081" y="351584"/>
            <a:ext cx="10372322" cy="307777"/>
          </a:xfrm>
          <a:prstGeom prst="rect">
            <a:avLst/>
          </a:prstGeom>
          <a:noFill/>
        </p:spPr>
        <p:txBody>
          <a:bodyPr wrap="square">
            <a:spAutoFit/>
          </a:bodyPr>
          <a:lstStyle/>
          <a:p>
            <a:r>
              <a:rPr lang="en-US" b="1" dirty="0"/>
              <a:t>Clinical questions and SR topics in PICOD format</a:t>
            </a:r>
          </a:p>
        </p:txBody>
      </p:sp>
      <p:pic>
        <p:nvPicPr>
          <p:cNvPr id="3" name="Picture 2">
            <a:extLst>
              <a:ext uri="{FF2B5EF4-FFF2-40B4-BE49-F238E27FC236}">
                <a16:creationId xmlns:a16="http://schemas.microsoft.com/office/drawing/2014/main" id="{FCE194CC-F9A3-4FB9-ECE3-A996D2E20E41}"/>
              </a:ext>
            </a:extLst>
          </p:cNvPr>
          <p:cNvPicPr>
            <a:picLocks noChangeAspect="1"/>
          </p:cNvPicPr>
          <p:nvPr/>
        </p:nvPicPr>
        <p:blipFill>
          <a:blip r:embed="rId4"/>
          <a:stretch>
            <a:fillRect/>
          </a:stretch>
        </p:blipFill>
        <p:spPr>
          <a:xfrm>
            <a:off x="137952" y="967137"/>
            <a:ext cx="11903774" cy="4989341"/>
          </a:xfrm>
          <a:prstGeom prst="rect">
            <a:avLst/>
          </a:prstGeom>
        </p:spPr>
      </p:pic>
    </p:spTree>
    <p:extLst>
      <p:ext uri="{BB962C8B-B14F-4D97-AF65-F5344CB8AC3E}">
        <p14:creationId xmlns:p14="http://schemas.microsoft.com/office/powerpoint/2010/main" val="384275816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148CFE9D-35C7-8905-6018-AF5D2712BC0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4983654-23B2-AD90-131C-932CB99C7F63}"/>
              </a:ext>
            </a:extLst>
          </p:cNvPr>
          <p:cNvPicPr>
            <a:picLocks noChangeAspect="1"/>
          </p:cNvPicPr>
          <p:nvPr/>
        </p:nvPicPr>
        <p:blipFill>
          <a:blip r:embed="rId3"/>
          <a:stretch>
            <a:fillRect/>
          </a:stretch>
        </p:blipFill>
        <p:spPr>
          <a:xfrm>
            <a:off x="2493135" y="2025482"/>
            <a:ext cx="7205729" cy="4546847"/>
          </a:xfrm>
          <a:prstGeom prst="rect">
            <a:avLst/>
          </a:prstGeom>
        </p:spPr>
      </p:pic>
      <p:sp>
        <p:nvSpPr>
          <p:cNvPr id="331" name="Google Shape;331;p37">
            <a:extLst>
              <a:ext uri="{FF2B5EF4-FFF2-40B4-BE49-F238E27FC236}">
                <a16:creationId xmlns:a16="http://schemas.microsoft.com/office/drawing/2014/main" id="{44460C08-FE4D-A0B7-8799-23DBFCF4F8DD}"/>
              </a:ext>
            </a:extLst>
          </p:cNvPr>
          <p:cNvSpPr txBox="1">
            <a:spLocks noGrp="1"/>
          </p:cNvSpPr>
          <p:nvPr>
            <p:ph type="subTitle" idx="1"/>
          </p:nvPr>
        </p:nvSpPr>
        <p:spPr>
          <a:xfrm>
            <a:off x="162729" y="909864"/>
            <a:ext cx="11866542"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8.2 Preconception Counseling</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8.2</a:t>
            </a:r>
            <a:r>
              <a:rPr lang="en-US" sz="2600" b="0" i="0" u="none" strike="noStrike" cap="none" dirty="0">
                <a:solidFill>
                  <a:schemeClr val="dk2"/>
                </a:solidFill>
                <a:latin typeface="+mn-lt"/>
                <a:ea typeface="Calibri"/>
                <a:cs typeface="Calibri"/>
                <a:sym typeface="Calibri"/>
              </a:rPr>
              <a:t>.2: </a:t>
            </a:r>
            <a:r>
              <a:rPr lang="en-US" sz="2000" dirty="0"/>
              <a:t>Men and women of reproductive age with ADPKD should be offered appropriate counseling and all available reproductive options (Figure 47).</a:t>
            </a: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6" name="TextBox 5">
            <a:extLst>
              <a:ext uri="{FF2B5EF4-FFF2-40B4-BE49-F238E27FC236}">
                <a16:creationId xmlns:a16="http://schemas.microsoft.com/office/drawing/2014/main" id="{D35E1B85-F9BA-DC26-6317-A90C3C729D33}"/>
              </a:ext>
            </a:extLst>
          </p:cNvPr>
          <p:cNvSpPr txBox="1"/>
          <p:nvPr/>
        </p:nvSpPr>
        <p:spPr>
          <a:xfrm>
            <a:off x="907655" y="6550223"/>
            <a:ext cx="10063973" cy="307777"/>
          </a:xfrm>
          <a:prstGeom prst="rect">
            <a:avLst/>
          </a:prstGeom>
          <a:noFill/>
        </p:spPr>
        <p:txBody>
          <a:bodyPr wrap="square" rtlCol="0">
            <a:spAutoFit/>
          </a:bodyPr>
          <a:lstStyle/>
          <a:p>
            <a:r>
              <a:rPr lang="en-US" b="1" dirty="0">
                <a:solidFill>
                  <a:srgbClr val="2C62A9"/>
                </a:solidFill>
              </a:rPr>
              <a:t>Figure 47 | Reproductive options for men and women with autosomal dominant polycystic kidney disease (ADPKD)</a:t>
            </a:r>
          </a:p>
        </p:txBody>
      </p:sp>
      <p:sp>
        <p:nvSpPr>
          <p:cNvPr id="2" name="Google Shape;330;p37">
            <a:extLst>
              <a:ext uri="{FF2B5EF4-FFF2-40B4-BE49-F238E27FC236}">
                <a16:creationId xmlns:a16="http://schemas.microsoft.com/office/drawing/2014/main" id="{806788F5-BF74-2866-3CD3-6A008A4E58AC}"/>
              </a:ext>
            </a:extLst>
          </p:cNvPr>
          <p:cNvSpPr txBox="1">
            <a:spLocks/>
          </p:cNvSpPr>
          <p:nvPr/>
        </p:nvSpPr>
        <p:spPr>
          <a:xfrm>
            <a:off x="162729" y="285671"/>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Pregnancy and Reproductive Issues</a:t>
            </a:r>
            <a:endParaRPr lang="en-US" dirty="0">
              <a:latin typeface="+mj-lt"/>
            </a:endParaRPr>
          </a:p>
        </p:txBody>
      </p:sp>
    </p:spTree>
    <p:extLst>
      <p:ext uri="{BB962C8B-B14F-4D97-AF65-F5344CB8AC3E}">
        <p14:creationId xmlns:p14="http://schemas.microsoft.com/office/powerpoint/2010/main" val="90152009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3055A9B8-5FFD-907D-72B6-966C2006FB9D}"/>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1A9A06E9-02DE-DC37-4348-80D471C4315C}"/>
              </a:ext>
            </a:extLst>
          </p:cNvPr>
          <p:cNvSpPr txBox="1">
            <a:spLocks noGrp="1"/>
          </p:cNvSpPr>
          <p:nvPr>
            <p:ph type="subTitle" idx="1"/>
          </p:nvPr>
        </p:nvSpPr>
        <p:spPr>
          <a:xfrm>
            <a:off x="162729" y="909864"/>
            <a:ext cx="11866542"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8.2 Preconception Counseling</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8.2</a:t>
            </a:r>
            <a:r>
              <a:rPr lang="en-US" sz="2600" b="0" i="0" u="none" strike="noStrike" cap="none" dirty="0">
                <a:solidFill>
                  <a:schemeClr val="dk2"/>
                </a:solidFill>
                <a:latin typeface="+mn-lt"/>
                <a:ea typeface="Calibri"/>
                <a:cs typeface="Calibri"/>
                <a:sym typeface="Calibri"/>
              </a:rPr>
              <a:t>.3: </a:t>
            </a:r>
            <a:r>
              <a:rPr lang="en-US" sz="2000" dirty="0"/>
              <a:t>Use of tolvaptan and other teratogenic drugs should be stopped prior to pregnancy and not restarted until the mother has completed breastfeeding. Use of RASi (i.e., ACEi or ARBs) should be stopped prior to pregnancy and can be restarted during periods when breastfeeding is taking place, if other agents are not controlling BP adequately.</a:t>
            </a: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8.2</a:t>
            </a:r>
            <a:r>
              <a:rPr lang="en-US" sz="2600" b="0" i="0" u="none" strike="noStrike" cap="none" dirty="0">
                <a:solidFill>
                  <a:schemeClr val="dk2"/>
                </a:solidFill>
                <a:latin typeface="+mn-lt"/>
                <a:ea typeface="Calibri"/>
                <a:cs typeface="Calibri"/>
                <a:sym typeface="Calibri"/>
              </a:rPr>
              <a:t>.4: </a:t>
            </a:r>
            <a:r>
              <a:rPr lang="en-US" sz="2000" dirty="0"/>
              <a:t>Although men with ADPKD demonstrate an increased prevalence of seminal tract cysts and sperm abnormalities, these do not appear to impact fertility; therefore, systematic screening is not indicated.</a:t>
            </a: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8.2</a:t>
            </a:r>
            <a:r>
              <a:rPr lang="en-US" sz="2600" b="0" i="0" u="none" strike="noStrike" cap="none" dirty="0">
                <a:solidFill>
                  <a:schemeClr val="dk2"/>
                </a:solidFill>
                <a:latin typeface="+mn-lt"/>
                <a:ea typeface="Calibri"/>
                <a:cs typeface="Calibri"/>
                <a:sym typeface="Calibri"/>
              </a:rPr>
              <a:t>.5: </a:t>
            </a:r>
            <a:r>
              <a:rPr lang="en-US" sz="2000" dirty="0"/>
              <a:t>Before pregnancy, screening for ICA should be considered in women with a family history of ICA, women with </a:t>
            </a:r>
            <a:r>
              <a:rPr lang="en-US" sz="2000" i="1" dirty="0"/>
              <a:t>de novo </a:t>
            </a:r>
            <a:r>
              <a:rPr lang="en-US" sz="2000" dirty="0"/>
              <a:t>ADPKD, those with unknown familial history or a small number of ADPKD affected relatives, and those with a personal or familial history of extracerebral vascular phenotype.</a:t>
            </a: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2" name="Google Shape;330;p37">
            <a:extLst>
              <a:ext uri="{FF2B5EF4-FFF2-40B4-BE49-F238E27FC236}">
                <a16:creationId xmlns:a16="http://schemas.microsoft.com/office/drawing/2014/main" id="{25666DDA-19B9-B40D-8FE8-F8796B9BF996}"/>
              </a:ext>
            </a:extLst>
          </p:cNvPr>
          <p:cNvSpPr txBox="1">
            <a:spLocks/>
          </p:cNvSpPr>
          <p:nvPr/>
        </p:nvSpPr>
        <p:spPr>
          <a:xfrm>
            <a:off x="162729" y="285671"/>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Pregnancy and Reproductive Issues</a:t>
            </a:r>
            <a:endParaRPr lang="en-US" dirty="0">
              <a:latin typeface="+mj-lt"/>
            </a:endParaRPr>
          </a:p>
        </p:txBody>
      </p:sp>
    </p:spTree>
    <p:extLst>
      <p:ext uri="{BB962C8B-B14F-4D97-AF65-F5344CB8AC3E}">
        <p14:creationId xmlns:p14="http://schemas.microsoft.com/office/powerpoint/2010/main" val="340822879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677E49B0-C5FF-3B9A-EA2B-DC7D66895967}"/>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5CC8868C-705E-2603-09C1-7D0BDA581D6B}"/>
              </a:ext>
            </a:extLst>
          </p:cNvPr>
          <p:cNvSpPr txBox="1">
            <a:spLocks noGrp="1"/>
          </p:cNvSpPr>
          <p:nvPr>
            <p:ph type="subTitle" idx="1"/>
          </p:nvPr>
        </p:nvSpPr>
        <p:spPr>
          <a:xfrm>
            <a:off x="162729" y="909864"/>
            <a:ext cx="11866542"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8.3 Pregnant Women with ADPKD</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8.3</a:t>
            </a:r>
            <a:r>
              <a:rPr lang="en-US" sz="2600" b="0" i="0" u="none" strike="noStrike" cap="none" dirty="0">
                <a:solidFill>
                  <a:schemeClr val="dk2"/>
                </a:solidFill>
                <a:latin typeface="+mn-lt"/>
                <a:ea typeface="Calibri"/>
                <a:cs typeface="Calibri"/>
                <a:sym typeface="Calibri"/>
              </a:rPr>
              <a:t>.1: </a:t>
            </a:r>
            <a:r>
              <a:rPr lang="en-US" sz="2000" dirty="0"/>
              <a:t>Care for a pregnant woman with ADPKD should be provided by a multidisciplinary team in an expert center.</a:t>
            </a: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8.3</a:t>
            </a:r>
            <a:r>
              <a:rPr lang="en-US" sz="2600" b="0" i="0" u="none" strike="noStrike" cap="none" dirty="0">
                <a:solidFill>
                  <a:schemeClr val="dk2"/>
                </a:solidFill>
                <a:latin typeface="+mn-lt"/>
                <a:ea typeface="Calibri"/>
                <a:cs typeface="Calibri"/>
                <a:sym typeface="Calibri"/>
              </a:rPr>
              <a:t>.2: </a:t>
            </a:r>
            <a:r>
              <a:rPr lang="en-US" sz="2000" dirty="0"/>
              <a:t>During pregnancy, BP, kidney function, soluble fms-like tyrosine kinase-1-to-placental growth factor ratio (sFlt-1/PlGF), and proteinuria should be monitored in women with ADPKD, as they should in women with CKD.</a:t>
            </a: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8.3</a:t>
            </a:r>
            <a:r>
              <a:rPr lang="en-US" sz="2600" b="0" i="0" u="none" strike="noStrike" cap="none" dirty="0">
                <a:solidFill>
                  <a:schemeClr val="dk2"/>
                </a:solidFill>
                <a:latin typeface="+mn-lt"/>
                <a:ea typeface="Calibri"/>
                <a:cs typeface="Calibri"/>
                <a:sym typeface="Calibri"/>
              </a:rPr>
              <a:t>.3: </a:t>
            </a:r>
            <a:r>
              <a:rPr lang="en-US" sz="2000" dirty="0"/>
              <a:t>Pregnant women with ADPKD should undergo monthly urinalyses to test for asymptomatic bacteriuria. If a patient has a confirmed positive urine culture, even when asymptomatic, she should be treated with appropriate antibiotics, as done in the general population.</a:t>
            </a: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8.3</a:t>
            </a:r>
            <a:r>
              <a:rPr lang="en-US" sz="2600" b="0" i="0" u="none" strike="noStrike" cap="none" dirty="0">
                <a:solidFill>
                  <a:schemeClr val="dk2"/>
                </a:solidFill>
                <a:latin typeface="+mn-lt"/>
                <a:ea typeface="Calibri"/>
                <a:cs typeface="Calibri"/>
                <a:sym typeface="Calibri"/>
              </a:rPr>
              <a:t>.4: </a:t>
            </a:r>
            <a:r>
              <a:rPr lang="en-US" sz="2000" dirty="0"/>
              <a:t>Women with ADPKD can perform vaginal delivery safely.</a:t>
            </a: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8.3</a:t>
            </a:r>
            <a:r>
              <a:rPr lang="en-US" sz="2600" b="0" i="0" u="none" strike="noStrike" cap="none" dirty="0">
                <a:solidFill>
                  <a:schemeClr val="dk2"/>
                </a:solidFill>
                <a:latin typeface="+mn-lt"/>
                <a:ea typeface="Calibri"/>
                <a:cs typeface="Calibri"/>
                <a:sym typeface="Calibri"/>
              </a:rPr>
              <a:t>.5: </a:t>
            </a:r>
            <a:r>
              <a:rPr lang="en-US" sz="2000" dirty="0"/>
              <a:t>When a pregnant woman with ADPKD experiences acute abdominal pain, imaging can be performed safely with either ultrasound or MRI.</a:t>
            </a: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2" name="Google Shape;330;p37">
            <a:extLst>
              <a:ext uri="{FF2B5EF4-FFF2-40B4-BE49-F238E27FC236}">
                <a16:creationId xmlns:a16="http://schemas.microsoft.com/office/drawing/2014/main" id="{5B3D81BF-14FB-DBF6-B673-BE8258F5444B}"/>
              </a:ext>
            </a:extLst>
          </p:cNvPr>
          <p:cNvSpPr txBox="1">
            <a:spLocks/>
          </p:cNvSpPr>
          <p:nvPr/>
        </p:nvSpPr>
        <p:spPr>
          <a:xfrm>
            <a:off x="162729" y="285671"/>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Pregnancy and Reproductive Issues</a:t>
            </a:r>
            <a:endParaRPr lang="en-US" dirty="0">
              <a:latin typeface="+mj-lt"/>
            </a:endParaRPr>
          </a:p>
        </p:txBody>
      </p:sp>
    </p:spTree>
    <p:extLst>
      <p:ext uri="{BB962C8B-B14F-4D97-AF65-F5344CB8AC3E}">
        <p14:creationId xmlns:p14="http://schemas.microsoft.com/office/powerpoint/2010/main" val="172819988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371A44B5-8C8F-2521-D91E-4886C9F3FD50}"/>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74CD6EDA-C93A-8AAE-86B9-982C874B4796}"/>
              </a:ext>
            </a:extLst>
          </p:cNvPr>
          <p:cNvSpPr txBox="1">
            <a:spLocks noGrp="1"/>
          </p:cNvSpPr>
          <p:nvPr>
            <p:ph type="subTitle" idx="1"/>
          </p:nvPr>
        </p:nvSpPr>
        <p:spPr>
          <a:xfrm>
            <a:off x="162729" y="909864"/>
            <a:ext cx="11866542"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8.4 Hypertension in Pregnancy</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8.4</a:t>
            </a:r>
            <a:r>
              <a:rPr lang="en-US" sz="2600" b="0" i="0" u="none" strike="noStrike" cap="none" dirty="0">
                <a:solidFill>
                  <a:schemeClr val="dk2"/>
                </a:solidFill>
                <a:latin typeface="+mn-lt"/>
                <a:ea typeface="Calibri"/>
                <a:cs typeface="Calibri"/>
                <a:sym typeface="Calibri"/>
              </a:rPr>
              <a:t>.1: </a:t>
            </a:r>
            <a:r>
              <a:rPr lang="en-US" sz="2000" dirty="0"/>
              <a:t>More frequent BP-monitoring, preferably weekly HBPM, is advised in all women with ADPKD who become pregnant, and, most importantly, in those with preexisting hypertension or hypertension diagnosed during their pregnancy.</a:t>
            </a: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8.4</a:t>
            </a:r>
            <a:r>
              <a:rPr lang="en-US" sz="2600" b="0" i="0" u="none" strike="noStrike" cap="none" dirty="0">
                <a:solidFill>
                  <a:schemeClr val="dk2"/>
                </a:solidFill>
                <a:latin typeface="+mn-lt"/>
                <a:ea typeface="Calibri"/>
                <a:cs typeface="Calibri"/>
                <a:sym typeface="Calibri"/>
              </a:rPr>
              <a:t>.2: </a:t>
            </a:r>
            <a:r>
              <a:rPr lang="en-US" sz="2000" dirty="0"/>
              <a:t>Antihypertensive medications to control BP during pregnancy have been studied extensively for efficacy and safety in the general population and can be used, when indicated, in women with ADPKD.</a:t>
            </a: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2" name="Google Shape;330;p37">
            <a:extLst>
              <a:ext uri="{FF2B5EF4-FFF2-40B4-BE49-F238E27FC236}">
                <a16:creationId xmlns:a16="http://schemas.microsoft.com/office/drawing/2014/main" id="{1CA3C971-A869-FE31-2BA5-9A0E04E2AF6E}"/>
              </a:ext>
            </a:extLst>
          </p:cNvPr>
          <p:cNvSpPr txBox="1">
            <a:spLocks/>
          </p:cNvSpPr>
          <p:nvPr/>
        </p:nvSpPr>
        <p:spPr>
          <a:xfrm>
            <a:off x="162729" y="285671"/>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Pregnancy and Reproductive Issues</a:t>
            </a:r>
            <a:endParaRPr lang="en-US" dirty="0">
              <a:latin typeface="+mj-lt"/>
            </a:endParaRPr>
          </a:p>
        </p:txBody>
      </p:sp>
    </p:spTree>
    <p:extLst>
      <p:ext uri="{BB962C8B-B14F-4D97-AF65-F5344CB8AC3E}">
        <p14:creationId xmlns:p14="http://schemas.microsoft.com/office/powerpoint/2010/main" val="326810000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50678BC3-5D14-A796-F602-34FB99546C96}"/>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58C93288-7B31-4B44-AD84-35293BBFDACA}"/>
              </a:ext>
            </a:extLst>
          </p:cNvPr>
          <p:cNvSpPr txBox="1">
            <a:spLocks noGrp="1"/>
          </p:cNvSpPr>
          <p:nvPr>
            <p:ph type="subTitle" idx="1"/>
          </p:nvPr>
        </p:nvSpPr>
        <p:spPr>
          <a:xfrm>
            <a:off x="162729" y="909864"/>
            <a:ext cx="5210655"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8.5 Preeclampsia</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8.5</a:t>
            </a:r>
            <a:r>
              <a:rPr lang="en-US" sz="2600" b="0" i="0" u="none" strike="noStrike" cap="none" dirty="0">
                <a:solidFill>
                  <a:schemeClr val="dk2"/>
                </a:solidFill>
                <a:latin typeface="+mn-lt"/>
                <a:ea typeface="Calibri"/>
                <a:cs typeface="Calibri"/>
                <a:sym typeface="Calibri"/>
              </a:rPr>
              <a:t>.1: </a:t>
            </a:r>
            <a:r>
              <a:rPr lang="en-US" sz="2000" dirty="0"/>
              <a:t>Women with ADPKD are at an increased risk of preeclampsia and preterm delivery and should be monitored carefully throughout their pregnancy and in the postpartum period. Assessment of the sFlt-1/PlGF ratio in plasma, from 24 weeks of gestation and every 4–6 weeks, should be done to rule out preeclampsia.</a:t>
            </a: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8.5.2: </a:t>
            </a:r>
            <a:r>
              <a:rPr kumimoji="0" lang="en-US" sz="200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Low-dose aspirin (75–150 mg daily) should be prescribed from week 12 to week 36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in pregnant women with ADPKD. </a:t>
            </a:r>
            <a:endParaRPr kumimoji="0" lang="en-US" sz="2000" b="1"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endParaRP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2" name="Google Shape;330;p37">
            <a:extLst>
              <a:ext uri="{FF2B5EF4-FFF2-40B4-BE49-F238E27FC236}">
                <a16:creationId xmlns:a16="http://schemas.microsoft.com/office/drawing/2014/main" id="{9FB3BD15-4EC6-6777-7E53-4D4E4147B78D}"/>
              </a:ext>
            </a:extLst>
          </p:cNvPr>
          <p:cNvSpPr txBox="1">
            <a:spLocks/>
          </p:cNvSpPr>
          <p:nvPr/>
        </p:nvSpPr>
        <p:spPr>
          <a:xfrm>
            <a:off x="162729" y="285671"/>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Pregnancy and Reproductive Issues</a:t>
            </a:r>
            <a:endParaRPr lang="en-US" dirty="0">
              <a:latin typeface="+mj-lt"/>
            </a:endParaRPr>
          </a:p>
        </p:txBody>
      </p:sp>
      <p:pic>
        <p:nvPicPr>
          <p:cNvPr id="5" name="Picture 4">
            <a:extLst>
              <a:ext uri="{FF2B5EF4-FFF2-40B4-BE49-F238E27FC236}">
                <a16:creationId xmlns:a16="http://schemas.microsoft.com/office/drawing/2014/main" id="{A39BB855-A9A7-670A-9523-ED15D9264E39}"/>
              </a:ext>
            </a:extLst>
          </p:cNvPr>
          <p:cNvPicPr>
            <a:picLocks noChangeAspect="1"/>
          </p:cNvPicPr>
          <p:nvPr/>
        </p:nvPicPr>
        <p:blipFill>
          <a:blip r:embed="rId3"/>
          <a:stretch>
            <a:fillRect/>
          </a:stretch>
        </p:blipFill>
        <p:spPr>
          <a:xfrm>
            <a:off x="6292921" y="834304"/>
            <a:ext cx="4889920" cy="5647715"/>
          </a:xfrm>
          <a:prstGeom prst="rect">
            <a:avLst/>
          </a:prstGeom>
        </p:spPr>
      </p:pic>
      <p:sp>
        <p:nvSpPr>
          <p:cNvPr id="6" name="TextBox 5">
            <a:extLst>
              <a:ext uri="{FF2B5EF4-FFF2-40B4-BE49-F238E27FC236}">
                <a16:creationId xmlns:a16="http://schemas.microsoft.com/office/drawing/2014/main" id="{E2FF5AE2-1F28-864E-2454-381D537F28FF}"/>
              </a:ext>
            </a:extLst>
          </p:cNvPr>
          <p:cNvSpPr txBox="1"/>
          <p:nvPr/>
        </p:nvSpPr>
        <p:spPr>
          <a:xfrm>
            <a:off x="293375" y="6112687"/>
            <a:ext cx="6101366" cy="738664"/>
          </a:xfrm>
          <a:prstGeom prst="rect">
            <a:avLst/>
          </a:prstGeom>
          <a:noFill/>
        </p:spPr>
        <p:txBody>
          <a:bodyPr wrap="square">
            <a:spAutoFit/>
          </a:bodyPr>
          <a:lstStyle/>
          <a:p>
            <a:r>
              <a:rPr lang="en-US" b="1" dirty="0">
                <a:solidFill>
                  <a:srgbClr val="2C62A9"/>
                </a:solidFill>
              </a:rPr>
              <a:t>Figure 48 | Diagnostic criteria for preeclampsia from the American College of Obstetricians and Gynecologists (ACOG) Practice Bulletin No. 222</a:t>
            </a:r>
          </a:p>
        </p:txBody>
      </p:sp>
    </p:spTree>
    <p:extLst>
      <p:ext uri="{BB962C8B-B14F-4D97-AF65-F5344CB8AC3E}">
        <p14:creationId xmlns:p14="http://schemas.microsoft.com/office/powerpoint/2010/main" val="209212134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5D52DA14-EB77-AD4F-C870-FB72D7F855E8}"/>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01C98935-C26D-EDB4-3EFD-5E2C6CE0D2D6}"/>
              </a:ext>
            </a:extLst>
          </p:cNvPr>
          <p:cNvSpPr txBox="1">
            <a:spLocks noGrp="1"/>
          </p:cNvSpPr>
          <p:nvPr>
            <p:ph type="subTitle" idx="1"/>
          </p:nvPr>
        </p:nvSpPr>
        <p:spPr>
          <a:xfrm>
            <a:off x="162729" y="909864"/>
            <a:ext cx="11866542"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8.</a:t>
            </a:r>
            <a:r>
              <a:rPr lang="en-US" sz="2600" dirty="0">
                <a:latin typeface="+mn-lt"/>
                <a:ea typeface="Calibri"/>
              </a:rPr>
              <a:t>6</a:t>
            </a:r>
            <a:r>
              <a:rPr lang="en-US" sz="2600" b="0" i="0" u="none" strike="noStrike" cap="none" dirty="0">
                <a:solidFill>
                  <a:schemeClr val="dk2"/>
                </a:solidFill>
                <a:latin typeface="+mn-lt"/>
                <a:ea typeface="Calibri"/>
                <a:cs typeface="Calibri"/>
                <a:sym typeface="Calibri"/>
              </a:rPr>
              <a:t> Fetal Evaluation for ADPKD</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8.6</a:t>
            </a:r>
            <a:r>
              <a:rPr lang="en-US" sz="2600" b="0" i="0" u="none" strike="noStrike" cap="none" dirty="0">
                <a:solidFill>
                  <a:schemeClr val="dk2"/>
                </a:solidFill>
                <a:latin typeface="+mn-lt"/>
                <a:ea typeface="Calibri"/>
                <a:cs typeface="Calibri"/>
                <a:sym typeface="Calibri"/>
              </a:rPr>
              <a:t>.1: </a:t>
            </a:r>
            <a:r>
              <a:rPr lang="en-US" sz="2000" dirty="0"/>
              <a:t>Mild radiographic abnormalities in the fetus, observed prenatally or during routine follow-up of pregnancy, do not necessarily predict severe ADPKD in the child. In this setting, shared decision making regarding the value and short- and long-term implications of confirmatory genetic testing is advised.</a:t>
            </a: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8.6</a:t>
            </a:r>
            <a:r>
              <a:rPr lang="en-US" sz="2600" b="0" i="0" u="none" strike="noStrike" cap="none" dirty="0">
                <a:solidFill>
                  <a:schemeClr val="dk2"/>
                </a:solidFill>
                <a:latin typeface="+mn-lt"/>
                <a:ea typeface="Calibri"/>
                <a:cs typeface="Calibri"/>
                <a:sym typeface="Calibri"/>
              </a:rPr>
              <a:t>.2: </a:t>
            </a:r>
            <a:r>
              <a:rPr lang="en-US" sz="2000" dirty="0"/>
              <a:t>Severe fetal bilateral structural kidney cystic disease and/or oligohydramnios portend a higher risk of poor neonatal outcome or early-onset childhood kidney dysfunction.</a:t>
            </a: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8.6</a:t>
            </a:r>
            <a:r>
              <a:rPr lang="en-US" sz="2600" b="0" i="0" u="none" strike="noStrike" cap="none" dirty="0">
                <a:solidFill>
                  <a:schemeClr val="dk2"/>
                </a:solidFill>
                <a:latin typeface="+mn-lt"/>
                <a:ea typeface="Calibri"/>
                <a:cs typeface="Calibri"/>
                <a:sym typeface="Calibri"/>
              </a:rPr>
              <a:t>.3: </a:t>
            </a:r>
            <a:r>
              <a:rPr lang="en-US" sz="2000" dirty="0"/>
              <a:t>Parents should be counseled that a normal fetal ultrasound does not exclude the diagnosis of ADPKD in an at-risk child.</a:t>
            </a: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2" name="Google Shape;330;p37">
            <a:extLst>
              <a:ext uri="{FF2B5EF4-FFF2-40B4-BE49-F238E27FC236}">
                <a16:creationId xmlns:a16="http://schemas.microsoft.com/office/drawing/2014/main" id="{20DCBB27-2B33-5691-8212-500AAB9C54EC}"/>
              </a:ext>
            </a:extLst>
          </p:cNvPr>
          <p:cNvSpPr txBox="1">
            <a:spLocks/>
          </p:cNvSpPr>
          <p:nvPr/>
        </p:nvSpPr>
        <p:spPr>
          <a:xfrm>
            <a:off x="162729" y="285671"/>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Pregnancy and Reproductive Issues</a:t>
            </a:r>
            <a:endParaRPr lang="en-US" dirty="0">
              <a:latin typeface="+mj-lt"/>
            </a:endParaRPr>
          </a:p>
        </p:txBody>
      </p:sp>
    </p:spTree>
    <p:extLst>
      <p:ext uri="{BB962C8B-B14F-4D97-AF65-F5344CB8AC3E}">
        <p14:creationId xmlns:p14="http://schemas.microsoft.com/office/powerpoint/2010/main" val="324556864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1E8CE5A8-66F2-1E08-EA0C-7BC52C29D07C}"/>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8C5680E2-6B06-2BE6-D0B7-651E6EE1A3B7}"/>
              </a:ext>
            </a:extLst>
          </p:cNvPr>
          <p:cNvSpPr txBox="1">
            <a:spLocks noGrp="1"/>
          </p:cNvSpPr>
          <p:nvPr>
            <p:ph type="subTitle" idx="1"/>
          </p:nvPr>
        </p:nvSpPr>
        <p:spPr>
          <a:xfrm>
            <a:off x="162728" y="909864"/>
            <a:ext cx="5220929"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8.7 Postpartum Care</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8.7</a:t>
            </a:r>
            <a:r>
              <a:rPr lang="en-US" sz="2600" b="0" i="0" u="none" strike="noStrike" cap="none" dirty="0">
                <a:solidFill>
                  <a:schemeClr val="dk2"/>
                </a:solidFill>
                <a:latin typeface="+mn-lt"/>
                <a:ea typeface="Calibri"/>
                <a:cs typeface="Calibri"/>
                <a:sym typeface="Calibri"/>
              </a:rPr>
              <a:t>.1: </a:t>
            </a:r>
            <a:r>
              <a:rPr lang="en-US" sz="2000" dirty="0"/>
              <a:t>Women with ADPKD should be seen by a nephrologist &lt;6 months after delivery for a postpartum kidney review (Figure 49). The precise timing will depend on the woman’s eGFR and any pregnancy or delivery complications,</a:t>
            </a: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8.7</a:t>
            </a:r>
            <a:r>
              <a:rPr lang="en-US" sz="2600" b="0" i="0" u="none" strike="noStrike" cap="none" dirty="0">
                <a:solidFill>
                  <a:schemeClr val="dk2"/>
                </a:solidFill>
                <a:latin typeface="+mn-lt"/>
                <a:ea typeface="Calibri"/>
                <a:cs typeface="Calibri"/>
                <a:sym typeface="Calibri"/>
              </a:rPr>
              <a:t>.2: </a:t>
            </a:r>
            <a:r>
              <a:rPr lang="en-US" sz="2000" dirty="0"/>
              <a:t>Women with ADPKD may have bladder instability or urinary incontinence after delivery and should be offered pelvic floor physical therapy, especially if tolvaptan will be prescribed.</a:t>
            </a: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pic>
        <p:nvPicPr>
          <p:cNvPr id="3" name="Picture 2">
            <a:extLst>
              <a:ext uri="{FF2B5EF4-FFF2-40B4-BE49-F238E27FC236}">
                <a16:creationId xmlns:a16="http://schemas.microsoft.com/office/drawing/2014/main" id="{6FC80449-528A-55A9-2B8D-06B76D0CBA9B}"/>
              </a:ext>
            </a:extLst>
          </p:cNvPr>
          <p:cNvPicPr>
            <a:picLocks noChangeAspect="1"/>
          </p:cNvPicPr>
          <p:nvPr/>
        </p:nvPicPr>
        <p:blipFill>
          <a:blip r:embed="rId3"/>
          <a:stretch>
            <a:fillRect/>
          </a:stretch>
        </p:blipFill>
        <p:spPr>
          <a:xfrm>
            <a:off x="5485018" y="1396041"/>
            <a:ext cx="6130175" cy="4380763"/>
          </a:xfrm>
          <a:prstGeom prst="rect">
            <a:avLst/>
          </a:prstGeom>
        </p:spPr>
      </p:pic>
      <p:sp>
        <p:nvSpPr>
          <p:cNvPr id="4" name="TextBox 3">
            <a:extLst>
              <a:ext uri="{FF2B5EF4-FFF2-40B4-BE49-F238E27FC236}">
                <a16:creationId xmlns:a16="http://schemas.microsoft.com/office/drawing/2014/main" id="{C2ED1750-5C8A-9C34-D1C7-46B7A425F80C}"/>
              </a:ext>
            </a:extLst>
          </p:cNvPr>
          <p:cNvSpPr txBox="1"/>
          <p:nvPr/>
        </p:nvSpPr>
        <p:spPr>
          <a:xfrm>
            <a:off x="5485018" y="5689639"/>
            <a:ext cx="3446777" cy="307777"/>
          </a:xfrm>
          <a:prstGeom prst="rect">
            <a:avLst/>
          </a:prstGeom>
          <a:noFill/>
        </p:spPr>
        <p:txBody>
          <a:bodyPr wrap="none" rtlCol="0">
            <a:spAutoFit/>
          </a:bodyPr>
          <a:lstStyle/>
          <a:p>
            <a:r>
              <a:rPr lang="en-US" b="1" dirty="0">
                <a:solidFill>
                  <a:srgbClr val="2C62A9"/>
                </a:solidFill>
              </a:rPr>
              <a:t>Figure 49 | Postpartum kidney review</a:t>
            </a:r>
          </a:p>
        </p:txBody>
      </p:sp>
      <p:sp>
        <p:nvSpPr>
          <p:cNvPr id="2" name="Google Shape;330;p37">
            <a:extLst>
              <a:ext uri="{FF2B5EF4-FFF2-40B4-BE49-F238E27FC236}">
                <a16:creationId xmlns:a16="http://schemas.microsoft.com/office/drawing/2014/main" id="{B739D990-1390-6AF0-2A78-845081B31BC3}"/>
              </a:ext>
            </a:extLst>
          </p:cNvPr>
          <p:cNvSpPr txBox="1">
            <a:spLocks/>
          </p:cNvSpPr>
          <p:nvPr/>
        </p:nvSpPr>
        <p:spPr>
          <a:xfrm>
            <a:off x="162729" y="285671"/>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Pregnancy and Reproductive Issues</a:t>
            </a:r>
            <a:endParaRPr lang="en-US" dirty="0">
              <a:latin typeface="+mj-lt"/>
            </a:endParaRPr>
          </a:p>
        </p:txBody>
      </p:sp>
    </p:spTree>
    <p:extLst>
      <p:ext uri="{BB962C8B-B14F-4D97-AF65-F5344CB8AC3E}">
        <p14:creationId xmlns:p14="http://schemas.microsoft.com/office/powerpoint/2010/main" val="299402965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85910-FEE1-BDB1-1DFD-BDD41FBB68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C42A04-653A-2DEB-90CF-D522B1F1DD1E}"/>
              </a:ext>
            </a:extLst>
          </p:cNvPr>
          <p:cNvSpPr>
            <a:spLocks noGrp="1"/>
          </p:cNvSpPr>
          <p:nvPr>
            <p:ph type="ctrTitle"/>
          </p:nvPr>
        </p:nvSpPr>
        <p:spPr>
          <a:xfrm>
            <a:off x="972355" y="2563812"/>
            <a:ext cx="10341735" cy="1008063"/>
          </a:xfrm>
        </p:spPr>
        <p:txBody>
          <a:bodyPr/>
          <a:lstStyle/>
          <a:p>
            <a:r>
              <a:rPr lang="en-US" dirty="0"/>
              <a:t>Chapter 9. Pediatric Issues</a:t>
            </a:r>
          </a:p>
        </p:txBody>
      </p:sp>
    </p:spTree>
    <p:extLst>
      <p:ext uri="{BB962C8B-B14F-4D97-AF65-F5344CB8AC3E}">
        <p14:creationId xmlns:p14="http://schemas.microsoft.com/office/powerpoint/2010/main" val="199058085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6E20F708-9DC6-B38D-B120-5A38545B5235}"/>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622AD30B-628B-72DE-E3CF-D9FBBF45B279}"/>
              </a:ext>
            </a:extLst>
          </p:cNvPr>
          <p:cNvSpPr txBox="1">
            <a:spLocks noGrp="1"/>
          </p:cNvSpPr>
          <p:nvPr>
            <p:ph type="subTitle" idx="1"/>
          </p:nvPr>
        </p:nvSpPr>
        <p:spPr>
          <a:xfrm>
            <a:off x="179534" y="889558"/>
            <a:ext cx="11212535"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9.1 Diagnosis of ADPKD in Children</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9.1.1: </a:t>
            </a:r>
            <a:r>
              <a:rPr lang="en-US" sz="2000" dirty="0"/>
              <a:t>ADPKD may begin in early childhood or antenatally, although clinical symptoms rarely are seen early in life. Very-early-onset (VEO)-ADPKD and early-onset (EO)-ADPKD forms of ADPKD are rare and distinct sub-entities of ADPKD (Table 21).</a:t>
            </a:r>
            <a:endParaRPr lang="en-US" sz="2600" b="1" i="0" u="none" strike="noStrike" cap="none" dirty="0">
              <a:solidFill>
                <a:schemeClr val="dk2"/>
              </a:solidFill>
              <a:latin typeface="+mn-lt"/>
              <a:ea typeface="Calibri"/>
              <a:cs typeface="Calibri"/>
              <a:sym typeface="Calibri"/>
            </a:endParaRPr>
          </a:p>
        </p:txBody>
      </p:sp>
      <p:sp>
        <p:nvSpPr>
          <p:cNvPr id="330" name="Google Shape;330;p37">
            <a:extLst>
              <a:ext uri="{FF2B5EF4-FFF2-40B4-BE49-F238E27FC236}">
                <a16:creationId xmlns:a16="http://schemas.microsoft.com/office/drawing/2014/main" id="{9C20F531-FDBE-DC59-0E57-03716B8E2E18}"/>
              </a:ext>
            </a:extLst>
          </p:cNvPr>
          <p:cNvSpPr txBox="1">
            <a:spLocks noGrp="1"/>
          </p:cNvSpPr>
          <p:nvPr>
            <p:ph type="ctrTitle"/>
          </p:nvPr>
        </p:nvSpPr>
        <p:spPr>
          <a:xfrm>
            <a:off x="179534" y="265365"/>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Pediatric Issues</a:t>
            </a:r>
            <a:endParaRPr dirty="0">
              <a:latin typeface="+mj-lt"/>
            </a:endParaRPr>
          </a:p>
        </p:txBody>
      </p:sp>
      <p:pic>
        <p:nvPicPr>
          <p:cNvPr id="5" name="Picture 4">
            <a:extLst>
              <a:ext uri="{FF2B5EF4-FFF2-40B4-BE49-F238E27FC236}">
                <a16:creationId xmlns:a16="http://schemas.microsoft.com/office/drawing/2014/main" id="{EA815C83-C4EB-DC86-6B87-586641CB63A6}"/>
              </a:ext>
            </a:extLst>
          </p:cNvPr>
          <p:cNvPicPr>
            <a:picLocks noChangeAspect="1"/>
          </p:cNvPicPr>
          <p:nvPr/>
        </p:nvPicPr>
        <p:blipFill>
          <a:blip r:embed="rId3"/>
          <a:stretch>
            <a:fillRect/>
          </a:stretch>
        </p:blipFill>
        <p:spPr>
          <a:xfrm>
            <a:off x="560235" y="2909452"/>
            <a:ext cx="11071529" cy="2874898"/>
          </a:xfrm>
          <a:prstGeom prst="rect">
            <a:avLst/>
          </a:prstGeom>
        </p:spPr>
      </p:pic>
    </p:spTree>
    <p:extLst>
      <p:ext uri="{BB962C8B-B14F-4D97-AF65-F5344CB8AC3E}">
        <p14:creationId xmlns:p14="http://schemas.microsoft.com/office/powerpoint/2010/main" val="410263346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0A2A458A-914D-A58E-3AE3-1C8C0F2C2D9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AF63819-0308-1EE9-416E-CB06A990B399}"/>
              </a:ext>
            </a:extLst>
          </p:cNvPr>
          <p:cNvPicPr>
            <a:picLocks noChangeAspect="1"/>
          </p:cNvPicPr>
          <p:nvPr/>
        </p:nvPicPr>
        <p:blipFill>
          <a:blip r:embed="rId3"/>
          <a:stretch>
            <a:fillRect/>
          </a:stretch>
        </p:blipFill>
        <p:spPr>
          <a:xfrm>
            <a:off x="4360204" y="766268"/>
            <a:ext cx="7692284" cy="4822570"/>
          </a:xfrm>
          <a:prstGeom prst="rect">
            <a:avLst/>
          </a:prstGeom>
        </p:spPr>
      </p:pic>
      <p:sp>
        <p:nvSpPr>
          <p:cNvPr id="331" name="Google Shape;331;p37">
            <a:extLst>
              <a:ext uri="{FF2B5EF4-FFF2-40B4-BE49-F238E27FC236}">
                <a16:creationId xmlns:a16="http://schemas.microsoft.com/office/drawing/2014/main" id="{9BA57CDB-72B6-79BE-89F4-24839A446328}"/>
              </a:ext>
            </a:extLst>
          </p:cNvPr>
          <p:cNvSpPr txBox="1">
            <a:spLocks noGrp="1"/>
          </p:cNvSpPr>
          <p:nvPr>
            <p:ph type="subTitle" idx="1"/>
          </p:nvPr>
        </p:nvSpPr>
        <p:spPr>
          <a:xfrm>
            <a:off x="179534" y="889558"/>
            <a:ext cx="4356506"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9.1 Diagnosis of ADPKD in Children</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9.1.2: </a:t>
            </a:r>
            <a:r>
              <a:rPr lang="en-US" sz="2000" dirty="0"/>
              <a:t>Discussion of potential benefits and harms related to diagnosis in children who are at risk for ADPKD should employ a family-centered approach with shared decision-making, including the parents and/or legal guardians and mature child (Chapter 1; Figure 50).</a:t>
            </a:r>
            <a:endParaRPr lang="en-US" sz="2600" b="1" i="0" u="none" strike="noStrike" cap="none" dirty="0">
              <a:solidFill>
                <a:schemeClr val="dk2"/>
              </a:solidFill>
              <a:latin typeface="+mn-lt"/>
              <a:ea typeface="Calibri"/>
              <a:cs typeface="Calibri"/>
              <a:sym typeface="Calibri"/>
            </a:endParaRPr>
          </a:p>
        </p:txBody>
      </p:sp>
      <p:sp>
        <p:nvSpPr>
          <p:cNvPr id="6" name="TextBox 5">
            <a:extLst>
              <a:ext uri="{FF2B5EF4-FFF2-40B4-BE49-F238E27FC236}">
                <a16:creationId xmlns:a16="http://schemas.microsoft.com/office/drawing/2014/main" id="{E131595F-1579-5BAC-8A04-F51532E595EC}"/>
              </a:ext>
            </a:extLst>
          </p:cNvPr>
          <p:cNvSpPr txBox="1"/>
          <p:nvPr/>
        </p:nvSpPr>
        <p:spPr>
          <a:xfrm>
            <a:off x="4360204" y="5654147"/>
            <a:ext cx="7831796" cy="523220"/>
          </a:xfrm>
          <a:prstGeom prst="rect">
            <a:avLst/>
          </a:prstGeom>
          <a:noFill/>
        </p:spPr>
        <p:txBody>
          <a:bodyPr wrap="square" rtlCol="0">
            <a:spAutoFit/>
          </a:bodyPr>
          <a:lstStyle/>
          <a:p>
            <a:r>
              <a:rPr lang="en-US" b="1" dirty="0">
                <a:solidFill>
                  <a:srgbClr val="2C62A9"/>
                </a:solidFill>
              </a:rPr>
              <a:t>Figure 50 | Diagnosis of children at risk of autosomal dominant polycystic kidney </a:t>
            </a:r>
          </a:p>
          <a:p>
            <a:r>
              <a:rPr lang="en-US" b="1" dirty="0">
                <a:solidFill>
                  <a:srgbClr val="2C62A9"/>
                </a:solidFill>
              </a:rPr>
              <a:t>disease (ADPKD), which should be performed by a pediatrician with expertise in ADPKD</a:t>
            </a:r>
            <a:r>
              <a:rPr lang="en-US" dirty="0">
                <a:solidFill>
                  <a:srgbClr val="2C62A9"/>
                </a:solidFill>
              </a:rPr>
              <a:t>.</a:t>
            </a:r>
          </a:p>
        </p:txBody>
      </p:sp>
      <p:sp>
        <p:nvSpPr>
          <p:cNvPr id="2" name="Google Shape;330;p37">
            <a:extLst>
              <a:ext uri="{FF2B5EF4-FFF2-40B4-BE49-F238E27FC236}">
                <a16:creationId xmlns:a16="http://schemas.microsoft.com/office/drawing/2014/main" id="{06C06735-EFA3-1B83-9D60-6FD7BF33454D}"/>
              </a:ext>
            </a:extLst>
          </p:cNvPr>
          <p:cNvSpPr txBox="1">
            <a:spLocks/>
          </p:cNvSpPr>
          <p:nvPr/>
        </p:nvSpPr>
        <p:spPr>
          <a:xfrm>
            <a:off x="179534" y="265365"/>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Pediatric Issues</a:t>
            </a:r>
            <a:endParaRPr lang="en-US" dirty="0">
              <a:latin typeface="+mj-lt"/>
            </a:endParaRPr>
          </a:p>
        </p:txBody>
      </p:sp>
    </p:spTree>
    <p:extLst>
      <p:ext uri="{BB962C8B-B14F-4D97-AF65-F5344CB8AC3E}">
        <p14:creationId xmlns:p14="http://schemas.microsoft.com/office/powerpoint/2010/main" val="3585626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8">
          <a:extLst>
            <a:ext uri="{FF2B5EF4-FFF2-40B4-BE49-F238E27FC236}">
              <a16:creationId xmlns:a16="http://schemas.microsoft.com/office/drawing/2014/main" id="{2D07AF6E-1D0E-9349-44BF-F39CE846CC1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123C6D0-8654-7F93-8E29-3B1B0984176D}"/>
              </a:ext>
            </a:extLst>
          </p:cNvPr>
          <p:cNvPicPr>
            <a:picLocks noChangeAspect="1"/>
          </p:cNvPicPr>
          <p:nvPr/>
        </p:nvPicPr>
        <p:blipFill>
          <a:blip r:embed="rId3"/>
          <a:srcRect b="96569"/>
          <a:stretch/>
        </p:blipFill>
        <p:spPr>
          <a:xfrm>
            <a:off x="137952" y="659361"/>
            <a:ext cx="11916095" cy="307777"/>
          </a:xfrm>
          <a:prstGeom prst="rect">
            <a:avLst/>
          </a:prstGeom>
        </p:spPr>
      </p:pic>
      <p:sp>
        <p:nvSpPr>
          <p:cNvPr id="11" name="TextBox 10">
            <a:extLst>
              <a:ext uri="{FF2B5EF4-FFF2-40B4-BE49-F238E27FC236}">
                <a16:creationId xmlns:a16="http://schemas.microsoft.com/office/drawing/2014/main" id="{93C5A5B7-DECF-F2A4-339D-3D7D41F04F5B}"/>
              </a:ext>
            </a:extLst>
          </p:cNvPr>
          <p:cNvSpPr txBox="1"/>
          <p:nvPr/>
        </p:nvSpPr>
        <p:spPr>
          <a:xfrm>
            <a:off x="111081" y="351584"/>
            <a:ext cx="10372322" cy="307777"/>
          </a:xfrm>
          <a:prstGeom prst="rect">
            <a:avLst/>
          </a:prstGeom>
          <a:noFill/>
        </p:spPr>
        <p:txBody>
          <a:bodyPr wrap="square">
            <a:spAutoFit/>
          </a:bodyPr>
          <a:lstStyle/>
          <a:p>
            <a:r>
              <a:rPr lang="en-US" b="1" dirty="0"/>
              <a:t>Clinical questions and SR topics in PICOD format</a:t>
            </a:r>
          </a:p>
        </p:txBody>
      </p:sp>
      <p:pic>
        <p:nvPicPr>
          <p:cNvPr id="4" name="Picture 3">
            <a:extLst>
              <a:ext uri="{FF2B5EF4-FFF2-40B4-BE49-F238E27FC236}">
                <a16:creationId xmlns:a16="http://schemas.microsoft.com/office/drawing/2014/main" id="{C6D80E8B-17C8-DB14-1323-E051E980F993}"/>
              </a:ext>
            </a:extLst>
          </p:cNvPr>
          <p:cNvPicPr>
            <a:picLocks noChangeAspect="1"/>
          </p:cNvPicPr>
          <p:nvPr/>
        </p:nvPicPr>
        <p:blipFill>
          <a:blip r:embed="rId4"/>
          <a:stretch>
            <a:fillRect/>
          </a:stretch>
        </p:blipFill>
        <p:spPr>
          <a:xfrm>
            <a:off x="137952" y="967137"/>
            <a:ext cx="11890346" cy="3501831"/>
          </a:xfrm>
          <a:prstGeom prst="rect">
            <a:avLst/>
          </a:prstGeom>
        </p:spPr>
      </p:pic>
    </p:spTree>
    <p:extLst>
      <p:ext uri="{BB962C8B-B14F-4D97-AF65-F5344CB8AC3E}">
        <p14:creationId xmlns:p14="http://schemas.microsoft.com/office/powerpoint/2010/main" val="232554006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56C13847-BE01-5CD2-56B9-936CD87F6552}"/>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E056A042-C5E5-B13E-A410-361CF6344508}"/>
              </a:ext>
            </a:extLst>
          </p:cNvPr>
          <p:cNvSpPr txBox="1">
            <a:spLocks noGrp="1"/>
          </p:cNvSpPr>
          <p:nvPr>
            <p:ph type="subTitle" idx="1"/>
          </p:nvPr>
        </p:nvSpPr>
        <p:spPr>
          <a:xfrm>
            <a:off x="179534" y="889558"/>
            <a:ext cx="11212535"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9.1 Diagnosis of ADPKD in Children</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9.1.3: </a:t>
            </a:r>
            <a:r>
              <a:rPr lang="en-US" sz="2000" dirty="0"/>
              <a:t>Offer expert counseling about potential diagnostic options to the parents and/or legal guardians and the mature child by a multidisciplinary team including a pediatric nephrologist and a geneticist with expertise in ADPKD.</a:t>
            </a: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9.1.4: </a:t>
            </a:r>
            <a:r>
              <a:rPr lang="en-US" sz="2000" dirty="0"/>
              <a:t>Use ultrasound as the preferred imaging method when diagnosis of ADPKD in children is desired.</a:t>
            </a: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2" name="Google Shape;330;p37">
            <a:extLst>
              <a:ext uri="{FF2B5EF4-FFF2-40B4-BE49-F238E27FC236}">
                <a16:creationId xmlns:a16="http://schemas.microsoft.com/office/drawing/2014/main" id="{60BC0096-1908-16E4-28FC-65B4D824C48B}"/>
              </a:ext>
            </a:extLst>
          </p:cNvPr>
          <p:cNvSpPr txBox="1">
            <a:spLocks/>
          </p:cNvSpPr>
          <p:nvPr/>
        </p:nvSpPr>
        <p:spPr>
          <a:xfrm>
            <a:off x="179534" y="265365"/>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Pediatric Issues</a:t>
            </a:r>
            <a:endParaRPr lang="en-US" dirty="0">
              <a:latin typeface="+mj-lt"/>
            </a:endParaRPr>
          </a:p>
        </p:txBody>
      </p:sp>
    </p:spTree>
    <p:extLst>
      <p:ext uri="{BB962C8B-B14F-4D97-AF65-F5344CB8AC3E}">
        <p14:creationId xmlns:p14="http://schemas.microsoft.com/office/powerpoint/2010/main" val="210019895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480829FA-60E4-1B00-1FD4-5ED20F0E3DA8}"/>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B33DCC8B-DFA7-DF84-D29D-3FE121AD6E8D}"/>
              </a:ext>
            </a:extLst>
          </p:cNvPr>
          <p:cNvSpPr txBox="1">
            <a:spLocks noGrp="1"/>
          </p:cNvSpPr>
          <p:nvPr>
            <p:ph type="subTitle" idx="1"/>
          </p:nvPr>
        </p:nvSpPr>
        <p:spPr>
          <a:xfrm>
            <a:off x="179534" y="929529"/>
            <a:ext cx="5481527"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9.1 Diagnosis of ADPKD in Children</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9.1.5: </a:t>
            </a:r>
            <a:r>
              <a:rPr lang="en-US" sz="2000" dirty="0"/>
              <a:t>Inform people and families that the presence of a single kidney cyst in a child (aged &lt;15 years) with a positive familial history of ADPKD is highly suspicious for the diagnosis of ADPKD (Figure 51).</a:t>
            </a:r>
          </a:p>
          <a:p>
            <a:pPr>
              <a:spcBef>
                <a:spcPts val="0"/>
              </a:spcBef>
              <a:buSzPts val="2600"/>
              <a:buNone/>
            </a:pPr>
            <a:endParaRPr lang="en-US" sz="2000" dirty="0"/>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9.1.6: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Inform people at risk and their families that ultrasound examination without detection of cysts does not rule out ADPKD in at-risk children and adolescents (Figure 51).</a:t>
            </a: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endParaRPr lang="en-US" sz="2000" dirty="0">
              <a:solidFill>
                <a:srgbClr val="004990"/>
              </a:solidFill>
            </a:endParaRP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9.1.7: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Perform ultrasound of the parents (or grandparents if the parents are aged &lt;40 years) to help clarify diagnosis in children with kidney cysts and negative family history for ADPKD who seek further diagnosis (Figure 51).</a:t>
            </a: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endPar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endParaRPr>
          </a:p>
          <a:p>
            <a:pPr>
              <a:spcBef>
                <a:spcPts val="0"/>
              </a:spcBef>
              <a:buSzPts val="2600"/>
              <a:buNone/>
            </a:pPr>
            <a:endParaRPr lang="en-US" sz="2000" dirty="0"/>
          </a:p>
          <a:p>
            <a:pPr>
              <a:spcBef>
                <a:spcPts val="0"/>
              </a:spcBef>
              <a:buSzPts val="2600"/>
              <a:buNone/>
            </a:pPr>
            <a:endParaRPr lang="en-US" sz="2800" b="1" i="0" u="none" strike="noStrike" cap="none" dirty="0">
              <a:solidFill>
                <a:schemeClr val="dk2"/>
              </a:solidFill>
              <a:latin typeface="+mn-lt"/>
              <a:ea typeface="Calibri"/>
              <a:cs typeface="Calibri"/>
              <a:sym typeface="Calibri"/>
            </a:endParaRPr>
          </a:p>
        </p:txBody>
      </p:sp>
      <p:pic>
        <p:nvPicPr>
          <p:cNvPr id="3" name="Picture 2">
            <a:extLst>
              <a:ext uri="{FF2B5EF4-FFF2-40B4-BE49-F238E27FC236}">
                <a16:creationId xmlns:a16="http://schemas.microsoft.com/office/drawing/2014/main" id="{49E872D4-CC26-8B3B-C3E1-8D68B565DD1F}"/>
              </a:ext>
            </a:extLst>
          </p:cNvPr>
          <p:cNvPicPr>
            <a:picLocks noChangeAspect="1"/>
          </p:cNvPicPr>
          <p:nvPr/>
        </p:nvPicPr>
        <p:blipFill>
          <a:blip r:embed="rId3"/>
          <a:stretch>
            <a:fillRect/>
          </a:stretch>
        </p:blipFill>
        <p:spPr>
          <a:xfrm>
            <a:off x="5661061" y="542652"/>
            <a:ext cx="6516316" cy="5282796"/>
          </a:xfrm>
          <a:prstGeom prst="rect">
            <a:avLst/>
          </a:prstGeom>
        </p:spPr>
      </p:pic>
      <p:sp>
        <p:nvSpPr>
          <p:cNvPr id="4" name="TextBox 3">
            <a:extLst>
              <a:ext uri="{FF2B5EF4-FFF2-40B4-BE49-F238E27FC236}">
                <a16:creationId xmlns:a16="http://schemas.microsoft.com/office/drawing/2014/main" id="{31ED647F-1BAB-18C5-5BE7-173C49B621ED}"/>
              </a:ext>
            </a:extLst>
          </p:cNvPr>
          <p:cNvSpPr txBox="1"/>
          <p:nvPr/>
        </p:nvSpPr>
        <p:spPr>
          <a:xfrm>
            <a:off x="5661061" y="5865419"/>
            <a:ext cx="6442789" cy="523220"/>
          </a:xfrm>
          <a:prstGeom prst="rect">
            <a:avLst/>
          </a:prstGeom>
          <a:noFill/>
        </p:spPr>
        <p:txBody>
          <a:bodyPr wrap="none" rtlCol="0">
            <a:spAutoFit/>
          </a:bodyPr>
          <a:lstStyle/>
          <a:p>
            <a:r>
              <a:rPr lang="en-US" b="1" dirty="0">
                <a:solidFill>
                  <a:srgbClr val="2C62A9"/>
                </a:solidFill>
              </a:rPr>
              <a:t>Figure 51 | Diagnosis of children with clinical consideration of autosomal </a:t>
            </a:r>
          </a:p>
          <a:p>
            <a:r>
              <a:rPr lang="en-US" b="1" dirty="0">
                <a:solidFill>
                  <a:srgbClr val="2C62A9"/>
                </a:solidFill>
              </a:rPr>
              <a:t>dominant polycystic kidney disease (ADPKD).</a:t>
            </a:r>
          </a:p>
        </p:txBody>
      </p:sp>
      <p:sp>
        <p:nvSpPr>
          <p:cNvPr id="2" name="Google Shape;330;p37">
            <a:extLst>
              <a:ext uri="{FF2B5EF4-FFF2-40B4-BE49-F238E27FC236}">
                <a16:creationId xmlns:a16="http://schemas.microsoft.com/office/drawing/2014/main" id="{7BC42929-00A2-C9AD-3AC9-C0B90FC77773}"/>
              </a:ext>
            </a:extLst>
          </p:cNvPr>
          <p:cNvSpPr txBox="1">
            <a:spLocks/>
          </p:cNvSpPr>
          <p:nvPr/>
        </p:nvSpPr>
        <p:spPr>
          <a:xfrm>
            <a:off x="179534" y="265365"/>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Pediatric Issues</a:t>
            </a:r>
            <a:endParaRPr lang="en-US" dirty="0">
              <a:latin typeface="+mj-lt"/>
            </a:endParaRPr>
          </a:p>
        </p:txBody>
      </p:sp>
    </p:spTree>
    <p:extLst>
      <p:ext uri="{BB962C8B-B14F-4D97-AF65-F5344CB8AC3E}">
        <p14:creationId xmlns:p14="http://schemas.microsoft.com/office/powerpoint/2010/main" val="232296612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4B9C641D-50F2-7E06-1BEA-E53418D8662E}"/>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E42A5EFC-191A-1EB6-160A-6AB29303CDAC}"/>
              </a:ext>
            </a:extLst>
          </p:cNvPr>
          <p:cNvSpPr txBox="1">
            <a:spLocks noGrp="1"/>
          </p:cNvSpPr>
          <p:nvPr>
            <p:ph type="subTitle" idx="1"/>
          </p:nvPr>
        </p:nvSpPr>
        <p:spPr>
          <a:xfrm>
            <a:off x="179534" y="889558"/>
            <a:ext cx="11832932"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9.1 Diagnosis of ADPKD in Children</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9.1.8: </a:t>
            </a:r>
            <a:r>
              <a:rPr lang="en-US" sz="2000" dirty="0"/>
              <a:t>Benign simple cyst should be considered in the differential diagnosis of children with an isolated cyst, negative family history, and negative ultrasound work-up of the parents (or grandparents, if the parents are aged &lt;40 years).</a:t>
            </a: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9.1.9: </a:t>
            </a:r>
            <a:r>
              <a:rPr lang="en-US" sz="2000" dirty="0"/>
              <a:t>Offer genetic testing for children with VEO-ADPKD or atypical presentation of ADPKD.</a:t>
            </a:r>
          </a:p>
          <a:p>
            <a:pPr>
              <a:spcBef>
                <a:spcPts val="0"/>
              </a:spcBef>
              <a:buSzPts val="2600"/>
              <a:buNone/>
            </a:pPr>
            <a:endParaRPr lang="en-US" sz="2000" dirty="0"/>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9.1.10: </a:t>
            </a:r>
            <a:r>
              <a:rPr lang="en-US" sz="2000" dirty="0"/>
              <a:t>Offer genetic testing for children with cystic kidneys and a negative familial history of ADPKD.</a:t>
            </a: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2" name="Google Shape;330;p37">
            <a:extLst>
              <a:ext uri="{FF2B5EF4-FFF2-40B4-BE49-F238E27FC236}">
                <a16:creationId xmlns:a16="http://schemas.microsoft.com/office/drawing/2014/main" id="{5D3214CF-621C-6ADD-8E3D-5BDEB420B8BA}"/>
              </a:ext>
            </a:extLst>
          </p:cNvPr>
          <p:cNvSpPr txBox="1">
            <a:spLocks/>
          </p:cNvSpPr>
          <p:nvPr/>
        </p:nvSpPr>
        <p:spPr>
          <a:xfrm>
            <a:off x="179534" y="265365"/>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Pediatric Issues</a:t>
            </a:r>
            <a:endParaRPr lang="en-US" dirty="0">
              <a:latin typeface="+mj-lt"/>
            </a:endParaRPr>
          </a:p>
        </p:txBody>
      </p:sp>
    </p:spTree>
    <p:extLst>
      <p:ext uri="{BB962C8B-B14F-4D97-AF65-F5344CB8AC3E}">
        <p14:creationId xmlns:p14="http://schemas.microsoft.com/office/powerpoint/2010/main" val="394328252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82344F55-1CB0-2AD3-DE1F-DBDF9B6BEFF5}"/>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EDE4CD66-F067-AF18-89D2-F8B4636EA0E7}"/>
              </a:ext>
            </a:extLst>
          </p:cNvPr>
          <p:cNvSpPr txBox="1">
            <a:spLocks noGrp="1"/>
          </p:cNvSpPr>
          <p:nvPr>
            <p:ph type="subTitle" idx="1"/>
          </p:nvPr>
        </p:nvSpPr>
        <p:spPr>
          <a:xfrm>
            <a:off x="179534" y="889558"/>
            <a:ext cx="11794996"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9.2 BP Control in Children and Adolescents with ADPKD</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9.2.1: </a:t>
            </a:r>
            <a:r>
              <a:rPr lang="en-US" sz="2000" dirty="0"/>
              <a:t>Assess standardized office BP annually from birth, in children and adolescents with and at risk for ADPKD.</a:t>
            </a: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9.2.2: </a:t>
            </a:r>
            <a:r>
              <a:rPr lang="en-US" sz="2000" dirty="0"/>
              <a:t>Perform annual 24-hour ABPM in accordance with recommendations on BP targets in pediatric CKD for children and adolescents (aged ≥5 years; height ≥120 cm) with ADPKD and office BP ≥75th percentile for age, sex, and height.</a:t>
            </a:r>
          </a:p>
          <a:p>
            <a:pPr>
              <a:spcBef>
                <a:spcPts val="0"/>
              </a:spcBef>
              <a:buSzPts val="2600"/>
              <a:buNone/>
            </a:pPr>
            <a:endParaRPr lang="en-US" sz="2000" dirty="0"/>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9.2.3: </a:t>
            </a:r>
            <a:r>
              <a:rPr lang="en-US" sz="2000" dirty="0"/>
              <a:t>Perform annual 24-hour ABPM in children and adolescents (aged ≥5 years; height ≥120 cm) with VEO-ADPKD or EO-ADPKD.</a:t>
            </a: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9.2.4: </a:t>
            </a:r>
            <a:r>
              <a:rPr lang="en-US" sz="2000" dirty="0"/>
              <a:t>If ABPM is not available, routine in-office BP-monitoring and HBPM are acceptable alternatives.</a:t>
            </a:r>
          </a:p>
          <a:p>
            <a:pPr>
              <a:spcBef>
                <a:spcPts val="0"/>
              </a:spcBef>
              <a:buSzPts val="2600"/>
              <a:buNone/>
            </a:pPr>
            <a:endParaRPr lang="en-US" sz="2000" dirty="0"/>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9.2.5: </a:t>
            </a:r>
            <a:r>
              <a:rPr lang="en-US" sz="2000" dirty="0"/>
              <a:t>Evaluation of high BP in children and adolescents with or at risk for ADPKD should consider the possibility of primary or other secondary causes of high BP.</a:t>
            </a:r>
            <a:endParaRPr lang="en-US" sz="2600" b="1" i="0" u="none" strike="noStrike" cap="none" dirty="0">
              <a:solidFill>
                <a:schemeClr val="dk2"/>
              </a:solidFill>
              <a:latin typeface="+mn-lt"/>
              <a:ea typeface="Calibri"/>
              <a:cs typeface="Calibri"/>
              <a:sym typeface="Calibri"/>
            </a:endParaRPr>
          </a:p>
        </p:txBody>
      </p:sp>
      <p:sp>
        <p:nvSpPr>
          <p:cNvPr id="2" name="Google Shape;330;p37">
            <a:extLst>
              <a:ext uri="{FF2B5EF4-FFF2-40B4-BE49-F238E27FC236}">
                <a16:creationId xmlns:a16="http://schemas.microsoft.com/office/drawing/2014/main" id="{F146F847-06AA-CDC4-294A-F46C89EBC76D}"/>
              </a:ext>
            </a:extLst>
          </p:cNvPr>
          <p:cNvSpPr txBox="1">
            <a:spLocks/>
          </p:cNvSpPr>
          <p:nvPr/>
        </p:nvSpPr>
        <p:spPr>
          <a:xfrm>
            <a:off x="179534" y="265365"/>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Pediatric Issues</a:t>
            </a:r>
            <a:endParaRPr lang="en-US" dirty="0">
              <a:latin typeface="+mj-lt"/>
            </a:endParaRPr>
          </a:p>
        </p:txBody>
      </p:sp>
    </p:spTree>
    <p:extLst>
      <p:ext uri="{BB962C8B-B14F-4D97-AF65-F5344CB8AC3E}">
        <p14:creationId xmlns:p14="http://schemas.microsoft.com/office/powerpoint/2010/main" val="102757711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13EDEE7E-BA26-B7ED-5677-D195BE0117D9}"/>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1473DD63-26F2-45D8-1D29-032FED955F6D}"/>
              </a:ext>
            </a:extLst>
          </p:cNvPr>
          <p:cNvSpPr txBox="1">
            <a:spLocks noGrp="1"/>
          </p:cNvSpPr>
          <p:nvPr>
            <p:ph type="subTitle" idx="1"/>
          </p:nvPr>
        </p:nvSpPr>
        <p:spPr>
          <a:xfrm>
            <a:off x="179534" y="889558"/>
            <a:ext cx="11832932"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9.2 BP Control in Children and Adolescents with ADPKD</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9.2.</a:t>
            </a:r>
            <a:r>
              <a:rPr lang="en-US" sz="2600" dirty="0">
                <a:latin typeface="+mn-lt"/>
                <a:ea typeface="Calibri"/>
              </a:rPr>
              <a:t>6</a:t>
            </a:r>
            <a:r>
              <a:rPr lang="en-US" sz="2600" b="0" i="0" u="none" strike="noStrike" cap="none" dirty="0">
                <a:solidFill>
                  <a:schemeClr val="dk2"/>
                </a:solidFill>
                <a:latin typeface="+mn-lt"/>
                <a:ea typeface="Calibri"/>
                <a:cs typeface="Calibri"/>
                <a:sym typeface="Calibri"/>
              </a:rPr>
              <a:t>: </a:t>
            </a:r>
            <a:r>
              <a:rPr lang="en-US" sz="2000" dirty="0"/>
              <a:t>Perform echocardiography to exclude left ventricular hypertrophy (LVH) in children and adolescents with ADPKD and high BP.</a:t>
            </a:r>
          </a:p>
          <a:p>
            <a:pPr>
              <a:spcBef>
                <a:spcPts val="0"/>
              </a:spcBef>
              <a:buSzPts val="2600"/>
              <a:buNone/>
            </a:pPr>
            <a:endParaRPr lang="en-US" sz="2600" b="1" i="0" u="none" strike="noStrike" cap="none" dirty="0">
              <a:solidFill>
                <a:schemeClr val="dk2"/>
              </a:solidFill>
              <a:latin typeface="+mn-lt"/>
              <a:ea typeface="Calibri"/>
              <a:cs typeface="Calibri"/>
              <a:sym typeface="Calibri"/>
            </a:endParaRPr>
          </a:p>
          <a:p>
            <a:pPr>
              <a:spcBef>
                <a:spcPts val="0"/>
              </a:spcBef>
              <a:buSzPts val="2600"/>
              <a:buNone/>
            </a:pPr>
            <a:r>
              <a:rPr lang="en-US" sz="2600" b="1" dirty="0">
                <a:latin typeface="+mn-lt"/>
              </a:rPr>
              <a:t>Recommendation 9.2.1: We recommend targeting BP to ≤50th percentile for age, sex, and height or ≤110/70 mmHg in adolescents in the setting of ADPKD and high BP (1D).</a:t>
            </a:r>
          </a:p>
          <a:p>
            <a:pPr>
              <a:spcBef>
                <a:spcPts val="0"/>
              </a:spcBef>
              <a:buSzPts val="2600"/>
              <a:buNone/>
            </a:pPr>
            <a:endParaRPr lang="en-US" sz="2600" b="1" dirty="0">
              <a:latin typeface="+mn-lt"/>
              <a:ea typeface="Calibri"/>
            </a:endParaRPr>
          </a:p>
          <a:p>
            <a:pPr>
              <a:spcBef>
                <a:spcPts val="0"/>
              </a:spcBef>
              <a:buSzPts val="2600"/>
              <a:buNone/>
            </a:pPr>
            <a:r>
              <a:rPr lang="en-US" sz="2600" b="1" dirty="0">
                <a:latin typeface="+mn-lt"/>
              </a:rPr>
              <a:t>Recommendation 9.2.2: We recommend use of RASi (i.e., ACEi or ARBs) as the first-line pharmacologic therapy for high BP in children and adolescents with ADPKD (1D).</a:t>
            </a: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9.2.</a:t>
            </a:r>
            <a:r>
              <a:rPr lang="en-US" sz="2600" dirty="0">
                <a:latin typeface="+mn-lt"/>
                <a:ea typeface="Calibri"/>
              </a:rPr>
              <a:t>6</a:t>
            </a:r>
            <a:r>
              <a:rPr lang="en-US" sz="2600" b="0" i="0" u="none" strike="noStrike" cap="none" dirty="0">
                <a:solidFill>
                  <a:schemeClr val="dk2"/>
                </a:solidFill>
                <a:latin typeface="+mn-lt"/>
                <a:ea typeface="Calibri"/>
                <a:cs typeface="Calibri"/>
                <a:sym typeface="Calibri"/>
              </a:rPr>
              <a:t>: </a:t>
            </a:r>
            <a:r>
              <a:rPr lang="en-US" sz="2000" dirty="0"/>
              <a:t>High BP should be managed by a pediatric nephrologist or other local expert.</a:t>
            </a:r>
            <a:endParaRPr lang="en-US" sz="2600" b="1" i="0" u="none" strike="noStrike" cap="none" dirty="0">
              <a:solidFill>
                <a:schemeClr val="dk2"/>
              </a:solidFill>
              <a:latin typeface="+mn-lt"/>
              <a:ea typeface="Calibri"/>
              <a:cs typeface="Calibri"/>
              <a:sym typeface="Calibri"/>
            </a:endParaRPr>
          </a:p>
        </p:txBody>
      </p:sp>
      <p:sp>
        <p:nvSpPr>
          <p:cNvPr id="4" name="Google Shape;330;p37">
            <a:extLst>
              <a:ext uri="{FF2B5EF4-FFF2-40B4-BE49-F238E27FC236}">
                <a16:creationId xmlns:a16="http://schemas.microsoft.com/office/drawing/2014/main" id="{0BD526F9-29F1-953B-580F-126269ECB98A}"/>
              </a:ext>
            </a:extLst>
          </p:cNvPr>
          <p:cNvSpPr txBox="1">
            <a:spLocks/>
          </p:cNvSpPr>
          <p:nvPr/>
        </p:nvSpPr>
        <p:spPr>
          <a:xfrm>
            <a:off x="179534" y="265365"/>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Pediatric Issues</a:t>
            </a:r>
            <a:endParaRPr lang="en-US" dirty="0">
              <a:latin typeface="+mj-lt"/>
            </a:endParaRPr>
          </a:p>
        </p:txBody>
      </p:sp>
    </p:spTree>
    <p:extLst>
      <p:ext uri="{BB962C8B-B14F-4D97-AF65-F5344CB8AC3E}">
        <p14:creationId xmlns:p14="http://schemas.microsoft.com/office/powerpoint/2010/main" val="371004506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7EB251A8-263B-BBB0-BD55-FA07228C0B9C}"/>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C6C57374-3257-011E-C576-733113186AAB}"/>
              </a:ext>
            </a:extLst>
          </p:cNvPr>
          <p:cNvSpPr txBox="1">
            <a:spLocks noGrp="1"/>
          </p:cNvSpPr>
          <p:nvPr>
            <p:ph type="subTitle" idx="1"/>
          </p:nvPr>
        </p:nvSpPr>
        <p:spPr>
          <a:xfrm>
            <a:off x="179533" y="889558"/>
            <a:ext cx="6693877"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9.3 Follow-up Assessment in Children with ADPKD</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9.3.1: </a:t>
            </a:r>
            <a:r>
              <a:rPr lang="en-US" sz="2000" dirty="0"/>
              <a:t>Monitoring of kidney disease progression in children with ADPKD should be tailored based on clinical indications such as BP, kidney function, urine studies, and ultrasound (Figure 52).</a:t>
            </a:r>
          </a:p>
          <a:p>
            <a:pPr>
              <a:spcBef>
                <a:spcPts val="0"/>
              </a:spcBef>
              <a:buSzPts val="2600"/>
              <a:buNone/>
            </a:pPr>
            <a:endParaRPr lang="en-US" sz="2000" dirty="0"/>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9.3.2: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Do not perform routine screening for extrarenal manifestations including liver, pancreas, or spleen cysts; cardiac valvular disease; or ICA in children and adolescents with ADPKD (Figure 52). Apply screening recommendations from adulthood (Chapter 6).</a:t>
            </a: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endParaRPr lang="en-US" sz="2000" dirty="0">
              <a:solidFill>
                <a:srgbClr val="004990"/>
              </a:solidFill>
            </a:endParaRP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9.3.3: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Assess for extrarenal manifestations only when concerning symptoms are present or to differentiate the findings from other cystic kidney diseases (Figure 52). Apply assessment of extrarenal manifestations from adulthood (Chapter 6).</a:t>
            </a:r>
            <a:endParaRPr kumimoji="0" lang="en-US" sz="2600" b="1"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endPar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endParaRPr>
          </a:p>
          <a:p>
            <a:pPr>
              <a:spcBef>
                <a:spcPts val="0"/>
              </a:spcBef>
              <a:buSzPts val="2600"/>
              <a:buNone/>
            </a:pPr>
            <a:endParaRPr lang="en-US" sz="2000" dirty="0"/>
          </a:p>
          <a:p>
            <a:pPr>
              <a:spcBef>
                <a:spcPts val="0"/>
              </a:spcBef>
              <a:buSzPts val="2600"/>
              <a:buNone/>
            </a:pPr>
            <a:endParaRPr lang="en-US" sz="2600" b="1" i="0" u="none" strike="noStrike" cap="none" dirty="0">
              <a:solidFill>
                <a:schemeClr val="dk2"/>
              </a:solidFill>
              <a:latin typeface="+mn-lt"/>
              <a:ea typeface="Calibri"/>
              <a:cs typeface="Calibri"/>
              <a:sym typeface="Calibri"/>
            </a:endParaRP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pic>
        <p:nvPicPr>
          <p:cNvPr id="3" name="Picture 2">
            <a:extLst>
              <a:ext uri="{FF2B5EF4-FFF2-40B4-BE49-F238E27FC236}">
                <a16:creationId xmlns:a16="http://schemas.microsoft.com/office/drawing/2014/main" id="{00725EAA-ADF0-2704-E610-399D08CCC20A}"/>
              </a:ext>
            </a:extLst>
          </p:cNvPr>
          <p:cNvPicPr>
            <a:picLocks noChangeAspect="1"/>
          </p:cNvPicPr>
          <p:nvPr/>
        </p:nvPicPr>
        <p:blipFill>
          <a:blip r:embed="rId3"/>
          <a:stretch>
            <a:fillRect/>
          </a:stretch>
        </p:blipFill>
        <p:spPr>
          <a:xfrm>
            <a:off x="7074189" y="265365"/>
            <a:ext cx="4938277" cy="5740463"/>
          </a:xfrm>
          <a:prstGeom prst="rect">
            <a:avLst/>
          </a:prstGeom>
        </p:spPr>
      </p:pic>
      <p:sp>
        <p:nvSpPr>
          <p:cNvPr id="4" name="TextBox 3">
            <a:extLst>
              <a:ext uri="{FF2B5EF4-FFF2-40B4-BE49-F238E27FC236}">
                <a16:creationId xmlns:a16="http://schemas.microsoft.com/office/drawing/2014/main" id="{09821BAF-4392-C6F5-25B5-149BC1D65577}"/>
              </a:ext>
            </a:extLst>
          </p:cNvPr>
          <p:cNvSpPr txBox="1"/>
          <p:nvPr/>
        </p:nvSpPr>
        <p:spPr>
          <a:xfrm>
            <a:off x="6873410" y="5903893"/>
            <a:ext cx="4628509" cy="954107"/>
          </a:xfrm>
          <a:prstGeom prst="rect">
            <a:avLst/>
          </a:prstGeom>
          <a:noFill/>
        </p:spPr>
        <p:txBody>
          <a:bodyPr wrap="square" rtlCol="0">
            <a:spAutoFit/>
          </a:bodyPr>
          <a:lstStyle/>
          <a:p>
            <a:r>
              <a:rPr lang="en-US" b="1" dirty="0">
                <a:solidFill>
                  <a:srgbClr val="2C62A9"/>
                </a:solidFill>
              </a:rPr>
              <a:t>Figure 52 | Follow-up of children with autosomal dominant polycystic kidney disease (ADPKD), which should be performed by a pediatrician or pediatric nephrologist.</a:t>
            </a:r>
          </a:p>
        </p:txBody>
      </p:sp>
      <p:sp>
        <p:nvSpPr>
          <p:cNvPr id="2" name="Google Shape;330;p37">
            <a:extLst>
              <a:ext uri="{FF2B5EF4-FFF2-40B4-BE49-F238E27FC236}">
                <a16:creationId xmlns:a16="http://schemas.microsoft.com/office/drawing/2014/main" id="{81792E5B-5C94-BCA7-17E4-B42FAECB39DF}"/>
              </a:ext>
            </a:extLst>
          </p:cNvPr>
          <p:cNvSpPr txBox="1">
            <a:spLocks/>
          </p:cNvSpPr>
          <p:nvPr/>
        </p:nvSpPr>
        <p:spPr>
          <a:xfrm>
            <a:off x="179534" y="265365"/>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Pediatric Issues</a:t>
            </a:r>
            <a:endParaRPr lang="en-US" dirty="0">
              <a:latin typeface="+mj-lt"/>
            </a:endParaRPr>
          </a:p>
        </p:txBody>
      </p:sp>
    </p:spTree>
    <p:extLst>
      <p:ext uri="{BB962C8B-B14F-4D97-AF65-F5344CB8AC3E}">
        <p14:creationId xmlns:p14="http://schemas.microsoft.com/office/powerpoint/2010/main" val="343412980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D9D186FE-6FF4-21F5-97D2-BBDFFFEBB901}"/>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5067DE80-9452-9F56-31BE-439D07DC94D3}"/>
              </a:ext>
            </a:extLst>
          </p:cNvPr>
          <p:cNvSpPr txBox="1">
            <a:spLocks noGrp="1"/>
          </p:cNvSpPr>
          <p:nvPr>
            <p:ph type="subTitle" idx="1"/>
          </p:nvPr>
        </p:nvSpPr>
        <p:spPr>
          <a:xfrm>
            <a:off x="179534" y="889558"/>
            <a:ext cx="11832932"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9.3 Follow-up Assessment in Children with ADPKD</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9.3.</a:t>
            </a:r>
            <a:r>
              <a:rPr lang="en-US" sz="2600" dirty="0">
                <a:latin typeface="+mn-lt"/>
                <a:ea typeface="Calibri"/>
              </a:rPr>
              <a:t>4</a:t>
            </a:r>
            <a:r>
              <a:rPr lang="en-US" sz="2600" b="0" i="0" u="none" strike="noStrike" cap="none" dirty="0">
                <a:solidFill>
                  <a:schemeClr val="dk2"/>
                </a:solidFill>
                <a:latin typeface="+mn-lt"/>
                <a:ea typeface="Calibri"/>
                <a:cs typeface="Calibri"/>
                <a:sym typeface="Calibri"/>
              </a:rPr>
              <a:t>: </a:t>
            </a:r>
            <a:r>
              <a:rPr lang="en-US" sz="2000" dirty="0"/>
              <a:t>Manage UTI in children with ADPKD, according to local standards for children without ADPKD.</a:t>
            </a:r>
          </a:p>
          <a:p>
            <a:pPr>
              <a:spcBef>
                <a:spcPts val="0"/>
              </a:spcBef>
              <a:buSzPts val="2600"/>
              <a:buNone/>
            </a:pPr>
            <a:endParaRPr lang="en-US" sz="2600" b="1"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9.3.</a:t>
            </a:r>
            <a:r>
              <a:rPr lang="en-US" sz="2600" dirty="0">
                <a:latin typeface="+mn-lt"/>
                <a:ea typeface="Calibri"/>
              </a:rPr>
              <a:t>5</a:t>
            </a:r>
            <a:r>
              <a:rPr lang="en-US" sz="2600" b="0" i="0" u="none" strike="noStrike" cap="none" dirty="0">
                <a:solidFill>
                  <a:schemeClr val="dk2"/>
                </a:solidFill>
                <a:latin typeface="+mn-lt"/>
                <a:ea typeface="Calibri"/>
                <a:cs typeface="Calibri"/>
                <a:sym typeface="Calibri"/>
              </a:rPr>
              <a:t>: </a:t>
            </a:r>
            <a:r>
              <a:rPr lang="en-US" sz="2000" dirty="0"/>
              <a:t>Perform diagnostic assessment with an ultrasound examination to rule out cyst infection in children with atypical courses of UTIs.</a:t>
            </a:r>
          </a:p>
          <a:p>
            <a:pPr>
              <a:spcBef>
                <a:spcPts val="0"/>
              </a:spcBef>
              <a:buSzPts val="2600"/>
              <a:buNone/>
            </a:pPr>
            <a:endParaRPr lang="en-US" sz="2600" b="1"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9.3.</a:t>
            </a:r>
            <a:r>
              <a:rPr lang="en-US" sz="2600" dirty="0">
                <a:latin typeface="+mn-lt"/>
                <a:ea typeface="Calibri"/>
              </a:rPr>
              <a:t>6</a:t>
            </a:r>
            <a:r>
              <a:rPr lang="en-US" sz="2600" b="0" i="0" u="none" strike="noStrike" cap="none" dirty="0">
                <a:solidFill>
                  <a:schemeClr val="dk2"/>
                </a:solidFill>
                <a:latin typeface="+mn-lt"/>
                <a:ea typeface="Calibri"/>
                <a:cs typeface="Calibri"/>
                <a:sym typeface="Calibri"/>
              </a:rPr>
              <a:t>: </a:t>
            </a:r>
            <a:r>
              <a:rPr lang="en-US" sz="2000" dirty="0"/>
              <a:t>Evaluate abdominal pain in children with ADPKD, with consideration for kidney cyst complication in addition to other common causes of abdominal pain in childhood. Minimize the use of nonsteroidal anti-inflammatory drugs (NSAIDs) due to underlying kidney disease.</a:t>
            </a: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9.3.</a:t>
            </a:r>
            <a:r>
              <a:rPr lang="en-US" sz="2600" dirty="0">
                <a:latin typeface="+mn-lt"/>
                <a:ea typeface="Calibri"/>
              </a:rPr>
              <a:t>7</a:t>
            </a:r>
            <a:r>
              <a:rPr lang="en-US" sz="2600" b="0" i="0" u="none" strike="noStrike" cap="none" dirty="0">
                <a:solidFill>
                  <a:schemeClr val="dk2"/>
                </a:solidFill>
                <a:latin typeface="+mn-lt"/>
                <a:ea typeface="Calibri"/>
                <a:cs typeface="Calibri"/>
                <a:sym typeface="Calibri"/>
              </a:rPr>
              <a:t>: </a:t>
            </a:r>
            <a:r>
              <a:rPr lang="en-US" sz="2000" dirty="0"/>
              <a:t>Manage nephrolithiasis in children with ADPKD the same as for children without ADPKD. Frequent use of NSAIDs should be avoided.</a:t>
            </a:r>
            <a:endParaRPr lang="en-US" sz="2600" b="1" i="0" u="none" strike="noStrike" cap="none" dirty="0">
              <a:solidFill>
                <a:schemeClr val="dk2"/>
              </a:solidFill>
              <a:latin typeface="+mn-lt"/>
              <a:ea typeface="Calibri"/>
              <a:cs typeface="Calibri"/>
              <a:sym typeface="Calibri"/>
            </a:endParaRP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2" name="Google Shape;330;p37">
            <a:extLst>
              <a:ext uri="{FF2B5EF4-FFF2-40B4-BE49-F238E27FC236}">
                <a16:creationId xmlns:a16="http://schemas.microsoft.com/office/drawing/2014/main" id="{318A2285-0220-ABA2-C4D7-68146B87110A}"/>
              </a:ext>
            </a:extLst>
          </p:cNvPr>
          <p:cNvSpPr txBox="1">
            <a:spLocks/>
          </p:cNvSpPr>
          <p:nvPr/>
        </p:nvSpPr>
        <p:spPr>
          <a:xfrm>
            <a:off x="179534" y="265365"/>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Pediatric Issues</a:t>
            </a:r>
            <a:endParaRPr lang="en-US" dirty="0">
              <a:latin typeface="+mj-lt"/>
            </a:endParaRPr>
          </a:p>
        </p:txBody>
      </p:sp>
    </p:spTree>
    <p:extLst>
      <p:ext uri="{BB962C8B-B14F-4D97-AF65-F5344CB8AC3E}">
        <p14:creationId xmlns:p14="http://schemas.microsoft.com/office/powerpoint/2010/main" val="346081160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2C25F97B-EC1F-DCFD-FF50-2E33EE993EB7}"/>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756A637C-499F-0142-33C0-0230EDE735FD}"/>
              </a:ext>
            </a:extLst>
          </p:cNvPr>
          <p:cNvSpPr txBox="1">
            <a:spLocks noGrp="1"/>
          </p:cNvSpPr>
          <p:nvPr>
            <p:ph type="subTitle" idx="1"/>
          </p:nvPr>
        </p:nvSpPr>
        <p:spPr>
          <a:xfrm>
            <a:off x="179534" y="889558"/>
            <a:ext cx="11212535"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9.3 Follow-up Assessment in Children with ADPKD</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9.3.8: </a:t>
            </a:r>
            <a:r>
              <a:rPr lang="en-US" sz="2000" dirty="0"/>
              <a:t>Evaluation and treatment of proteinuria in children with or at risk of ADPKD should be the same as those for children with other underlying kidney diseases.</a:t>
            </a:r>
          </a:p>
          <a:p>
            <a:pPr>
              <a:spcBef>
                <a:spcPts val="0"/>
              </a:spcBef>
              <a:buSzPts val="2600"/>
              <a:buNone/>
            </a:pPr>
            <a:endParaRPr lang="en-US" sz="2600" b="1"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9.3.9: </a:t>
            </a:r>
            <a:r>
              <a:rPr lang="en-US" sz="2000" dirty="0"/>
              <a:t>Do not use vasopressin analogues to treat nocturnal enuresis in children with or at risk of ADPKD.</a:t>
            </a:r>
          </a:p>
          <a:p>
            <a:pPr>
              <a:spcBef>
                <a:spcPts val="0"/>
              </a:spcBef>
              <a:buSzPts val="2600"/>
              <a:buNone/>
            </a:pPr>
            <a:endParaRPr lang="en-US" sz="2600" b="1"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9.3.</a:t>
            </a:r>
            <a:r>
              <a:rPr lang="en-US" sz="2600" dirty="0">
                <a:latin typeface="+mn-lt"/>
                <a:ea typeface="Calibri"/>
              </a:rPr>
              <a:t>10</a:t>
            </a:r>
            <a:r>
              <a:rPr lang="en-US" sz="2600" b="0" i="0" u="none" strike="noStrike" cap="none" dirty="0">
                <a:solidFill>
                  <a:schemeClr val="dk2"/>
                </a:solidFill>
                <a:latin typeface="+mn-lt"/>
                <a:ea typeface="Calibri"/>
                <a:cs typeface="Calibri"/>
                <a:sym typeface="Calibri"/>
              </a:rPr>
              <a:t>: </a:t>
            </a:r>
            <a:r>
              <a:rPr lang="en-US" sz="2000" dirty="0"/>
              <a:t>Wait and watch in children with a single kidney cyst with normal BP and urine findings, negative family history for ADPKD, and negative ultrasound findings in parents.</a:t>
            </a: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2" name="Google Shape;330;p37">
            <a:extLst>
              <a:ext uri="{FF2B5EF4-FFF2-40B4-BE49-F238E27FC236}">
                <a16:creationId xmlns:a16="http://schemas.microsoft.com/office/drawing/2014/main" id="{E7F48543-A867-E06D-FB1D-94F7C50826C3}"/>
              </a:ext>
            </a:extLst>
          </p:cNvPr>
          <p:cNvSpPr txBox="1">
            <a:spLocks/>
          </p:cNvSpPr>
          <p:nvPr/>
        </p:nvSpPr>
        <p:spPr>
          <a:xfrm>
            <a:off x="179534" y="265365"/>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Pediatric Issues</a:t>
            </a:r>
            <a:endParaRPr lang="en-US" dirty="0">
              <a:latin typeface="+mj-lt"/>
            </a:endParaRPr>
          </a:p>
        </p:txBody>
      </p:sp>
    </p:spTree>
    <p:extLst>
      <p:ext uri="{BB962C8B-B14F-4D97-AF65-F5344CB8AC3E}">
        <p14:creationId xmlns:p14="http://schemas.microsoft.com/office/powerpoint/2010/main" val="242970104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224E2325-C5A1-9177-6E89-707F28157DA3}"/>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8AAC6CD3-C2C4-6086-1BA4-C2673B9E4FEB}"/>
              </a:ext>
            </a:extLst>
          </p:cNvPr>
          <p:cNvSpPr txBox="1">
            <a:spLocks noGrp="1"/>
          </p:cNvSpPr>
          <p:nvPr>
            <p:ph type="subTitle" idx="1"/>
          </p:nvPr>
        </p:nvSpPr>
        <p:spPr>
          <a:xfrm>
            <a:off x="179534" y="889558"/>
            <a:ext cx="5307571"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9.4 Diet and Lifestyle in Children with ADPKD</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9.4.1: </a:t>
            </a:r>
            <a:r>
              <a:rPr lang="en-US" sz="2000" dirty="0"/>
              <a:t>Encourage and implement healthy lifestyle measures in children with and at risk for ADPKD (Figures 52 and 53).</a:t>
            </a:r>
          </a:p>
          <a:p>
            <a:pPr>
              <a:spcBef>
                <a:spcPts val="0"/>
              </a:spcBef>
              <a:buSzPts val="2600"/>
              <a:buNone/>
            </a:pPr>
            <a:endParaRPr lang="en-US" sz="2600" b="1" i="0" u="none" strike="noStrike" cap="none" dirty="0">
              <a:solidFill>
                <a:schemeClr val="dk2"/>
              </a:solidFill>
              <a:latin typeface="+mn-lt"/>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9.4.2: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Children with ADPKD should follow general recommendations for a healthy diet, consistent with WHO guidelines, and should maintain a healthy body weight.</a:t>
            </a: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endParaRPr kumimoji="0" lang="en-US" sz="2600" b="1"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9.4.3: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Children with ADPKD and hypertension or CKD should follow the same diets and physical activities recommended for all children with hypertension or CKD.</a:t>
            </a:r>
          </a:p>
          <a:p>
            <a:pPr>
              <a:spcBef>
                <a:spcPts val="0"/>
              </a:spcBef>
              <a:buSzPts val="2600"/>
              <a:buNone/>
            </a:pPr>
            <a:endParaRPr lang="en-US" sz="26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pic>
        <p:nvPicPr>
          <p:cNvPr id="3" name="Picture 2">
            <a:extLst>
              <a:ext uri="{FF2B5EF4-FFF2-40B4-BE49-F238E27FC236}">
                <a16:creationId xmlns:a16="http://schemas.microsoft.com/office/drawing/2014/main" id="{DD969278-E182-84B1-C32E-80C82DA9A1BD}"/>
              </a:ext>
            </a:extLst>
          </p:cNvPr>
          <p:cNvPicPr>
            <a:picLocks noChangeAspect="1"/>
          </p:cNvPicPr>
          <p:nvPr/>
        </p:nvPicPr>
        <p:blipFill>
          <a:blip r:embed="rId3"/>
          <a:stretch>
            <a:fillRect/>
          </a:stretch>
        </p:blipFill>
        <p:spPr>
          <a:xfrm>
            <a:off x="5863629" y="291781"/>
            <a:ext cx="5326032" cy="5827555"/>
          </a:xfrm>
          <a:prstGeom prst="rect">
            <a:avLst/>
          </a:prstGeom>
        </p:spPr>
      </p:pic>
      <p:sp>
        <p:nvSpPr>
          <p:cNvPr id="4" name="TextBox 3">
            <a:extLst>
              <a:ext uri="{FF2B5EF4-FFF2-40B4-BE49-F238E27FC236}">
                <a16:creationId xmlns:a16="http://schemas.microsoft.com/office/drawing/2014/main" id="{2C7B12C8-9C18-72B3-2282-8C4F7F3DB158}"/>
              </a:ext>
            </a:extLst>
          </p:cNvPr>
          <p:cNvSpPr txBox="1"/>
          <p:nvPr/>
        </p:nvSpPr>
        <p:spPr>
          <a:xfrm>
            <a:off x="5795492" y="6119336"/>
            <a:ext cx="5804629" cy="738664"/>
          </a:xfrm>
          <a:prstGeom prst="rect">
            <a:avLst/>
          </a:prstGeom>
          <a:noFill/>
        </p:spPr>
        <p:txBody>
          <a:bodyPr wrap="square" rtlCol="0">
            <a:spAutoFit/>
          </a:bodyPr>
          <a:lstStyle/>
          <a:p>
            <a:r>
              <a:rPr lang="en-US" b="1" dirty="0">
                <a:solidFill>
                  <a:srgbClr val="2C62A9"/>
                </a:solidFill>
              </a:rPr>
              <a:t>Figure 53 | Follow-up of children at risk for autosomal dominant polycystic kidney disease (ADPKD), which can be performed by a general practitioner, pediatrician, or pediatric nephrologist.</a:t>
            </a:r>
          </a:p>
        </p:txBody>
      </p:sp>
      <p:sp>
        <p:nvSpPr>
          <p:cNvPr id="2" name="Google Shape;330;p37">
            <a:extLst>
              <a:ext uri="{FF2B5EF4-FFF2-40B4-BE49-F238E27FC236}">
                <a16:creationId xmlns:a16="http://schemas.microsoft.com/office/drawing/2014/main" id="{D95F6D6D-B55F-37A3-EFA3-CF4C9305B67E}"/>
              </a:ext>
            </a:extLst>
          </p:cNvPr>
          <p:cNvSpPr txBox="1">
            <a:spLocks/>
          </p:cNvSpPr>
          <p:nvPr/>
        </p:nvSpPr>
        <p:spPr>
          <a:xfrm>
            <a:off x="179534" y="265365"/>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Pediatric Issues</a:t>
            </a:r>
            <a:endParaRPr lang="en-US" dirty="0">
              <a:latin typeface="+mj-lt"/>
            </a:endParaRPr>
          </a:p>
        </p:txBody>
      </p:sp>
    </p:spTree>
    <p:extLst>
      <p:ext uri="{BB962C8B-B14F-4D97-AF65-F5344CB8AC3E}">
        <p14:creationId xmlns:p14="http://schemas.microsoft.com/office/powerpoint/2010/main" val="282426711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A8099420-F039-D62F-FD9A-1ADFDAE61E8B}"/>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A657637A-749A-3D75-872C-2775935AE167}"/>
              </a:ext>
            </a:extLst>
          </p:cNvPr>
          <p:cNvSpPr txBox="1">
            <a:spLocks noGrp="1"/>
          </p:cNvSpPr>
          <p:nvPr>
            <p:ph type="subTitle" idx="1"/>
          </p:nvPr>
        </p:nvSpPr>
        <p:spPr>
          <a:xfrm>
            <a:off x="179534" y="889558"/>
            <a:ext cx="11212535"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9.5 Optimal Models of Care for Children with ADPKD</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9.5.1: </a:t>
            </a:r>
            <a:r>
              <a:rPr lang="en-US" sz="2000" dirty="0"/>
              <a:t>As children enter young adulthood, a formal transition process should be developed for all children diagnosed with or at risk for ADPKD. Assessment for extrarenal manifestations should be recommended as stated in Chapter 6.</a:t>
            </a:r>
          </a:p>
          <a:p>
            <a:pPr>
              <a:spcBef>
                <a:spcPts val="0"/>
              </a:spcBef>
              <a:buSzPts val="2600"/>
              <a:buNone/>
            </a:pPr>
            <a:endParaRPr lang="en-US" sz="2600" b="1"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9.5.2: </a:t>
            </a:r>
            <a:r>
              <a:rPr lang="en-US" sz="2000" dirty="0"/>
              <a:t>Nephrologists can empower parents and grandparents affected by ADPKD to discuss the condition with affected or at-risk children and grandchildren.</a:t>
            </a:r>
          </a:p>
          <a:p>
            <a:pPr>
              <a:spcBef>
                <a:spcPts val="0"/>
              </a:spcBef>
              <a:buSzPts val="2600"/>
              <a:buNone/>
            </a:pPr>
            <a:endParaRPr lang="en-US" sz="2600" b="1"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9.5.3: </a:t>
            </a:r>
            <a:r>
              <a:rPr lang="en-US" sz="2000" dirty="0"/>
              <a:t>There is currently insufficient evidence to support use of targeted or disease-modifying therapies for ADPKD in children beyond antihypertensive treatment.</a:t>
            </a:r>
            <a:endParaRPr lang="en-US" sz="2600" b="1" i="0" u="none" strike="noStrike" cap="none" dirty="0">
              <a:solidFill>
                <a:schemeClr val="dk2"/>
              </a:solidFill>
              <a:latin typeface="+mn-lt"/>
              <a:ea typeface="Calibri"/>
              <a:cs typeface="Calibri"/>
              <a:sym typeface="Calibri"/>
            </a:endParaRP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2" name="Google Shape;330;p37">
            <a:extLst>
              <a:ext uri="{FF2B5EF4-FFF2-40B4-BE49-F238E27FC236}">
                <a16:creationId xmlns:a16="http://schemas.microsoft.com/office/drawing/2014/main" id="{2ADCA0C7-4CA1-0D07-515D-DCE1833E8697}"/>
              </a:ext>
            </a:extLst>
          </p:cNvPr>
          <p:cNvSpPr txBox="1">
            <a:spLocks/>
          </p:cNvSpPr>
          <p:nvPr/>
        </p:nvSpPr>
        <p:spPr>
          <a:xfrm>
            <a:off x="179534" y="265365"/>
            <a:ext cx="11553826" cy="624193"/>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2C62A9"/>
              </a:buClr>
              <a:buSzPts val="4000"/>
              <a:buFont typeface="Calibri"/>
              <a:buNone/>
            </a:pPr>
            <a:r>
              <a:rPr lang="en-US" sz="4000" dirty="0">
                <a:solidFill>
                  <a:srgbClr val="2C62A9"/>
                </a:solidFill>
                <a:latin typeface="+mj-lt"/>
                <a:ea typeface="Calibri"/>
                <a:cs typeface="Calibri"/>
                <a:sym typeface="Calibri"/>
              </a:rPr>
              <a:t>Pediatric Issues</a:t>
            </a:r>
            <a:endParaRPr lang="en-US" dirty="0">
              <a:latin typeface="+mj-lt"/>
            </a:endParaRPr>
          </a:p>
        </p:txBody>
      </p:sp>
      <p:pic>
        <p:nvPicPr>
          <p:cNvPr id="3" name="Picture 2">
            <a:extLst>
              <a:ext uri="{FF2B5EF4-FFF2-40B4-BE49-F238E27FC236}">
                <a16:creationId xmlns:a16="http://schemas.microsoft.com/office/drawing/2014/main" id="{AC0C5A68-864F-EC6A-3CB8-10EDBB2451B7}"/>
              </a:ext>
            </a:extLst>
          </p:cNvPr>
          <p:cNvPicPr>
            <a:picLocks noChangeAspect="1"/>
          </p:cNvPicPr>
          <p:nvPr/>
        </p:nvPicPr>
        <p:blipFill>
          <a:blip r:embed="rId3"/>
          <a:stretch>
            <a:fillRect/>
          </a:stretch>
        </p:blipFill>
        <p:spPr>
          <a:xfrm>
            <a:off x="2466998" y="4197734"/>
            <a:ext cx="7258003" cy="2587150"/>
          </a:xfrm>
          <a:prstGeom prst="rect">
            <a:avLst/>
          </a:prstGeom>
        </p:spPr>
      </p:pic>
      <p:sp>
        <p:nvSpPr>
          <p:cNvPr id="4" name="TextBox 3">
            <a:extLst>
              <a:ext uri="{FF2B5EF4-FFF2-40B4-BE49-F238E27FC236}">
                <a16:creationId xmlns:a16="http://schemas.microsoft.com/office/drawing/2014/main" id="{AF950D20-4A95-EF39-36F0-06BABE6D7793}"/>
              </a:ext>
            </a:extLst>
          </p:cNvPr>
          <p:cNvSpPr txBox="1"/>
          <p:nvPr/>
        </p:nvSpPr>
        <p:spPr>
          <a:xfrm>
            <a:off x="76755" y="5657900"/>
            <a:ext cx="2435147" cy="1169551"/>
          </a:xfrm>
          <a:prstGeom prst="rect">
            <a:avLst/>
          </a:prstGeom>
          <a:noFill/>
        </p:spPr>
        <p:txBody>
          <a:bodyPr wrap="square">
            <a:spAutoFit/>
          </a:bodyPr>
          <a:lstStyle/>
          <a:p>
            <a:r>
              <a:rPr lang="en-US" b="1" dirty="0">
                <a:solidFill>
                  <a:srgbClr val="2C62A9"/>
                </a:solidFill>
              </a:rPr>
              <a:t>Figure 54 | Suggested transition scheme for autosomal dominant polycystic kidney disease (ADPKD)</a:t>
            </a:r>
          </a:p>
        </p:txBody>
      </p:sp>
    </p:spTree>
    <p:extLst>
      <p:ext uri="{BB962C8B-B14F-4D97-AF65-F5344CB8AC3E}">
        <p14:creationId xmlns:p14="http://schemas.microsoft.com/office/powerpoint/2010/main" val="67539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3"/>
          <p:cNvSpPr txBox="1">
            <a:spLocks noGrp="1"/>
          </p:cNvSpPr>
          <p:nvPr>
            <p:ph type="ctrTitle"/>
          </p:nvPr>
        </p:nvSpPr>
        <p:spPr>
          <a:xfrm>
            <a:off x="304800" y="284256"/>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sz="4400" cap="small" dirty="0">
                <a:solidFill>
                  <a:srgbClr val="2C62A9"/>
                </a:solidFill>
                <a:latin typeface="+mj-lt"/>
                <a:ea typeface="Malgun Gothic" panose="020B0503020000020004" pitchFamily="34" charset="-127"/>
                <a:cs typeface="Calibri"/>
                <a:sym typeface="Calibri"/>
              </a:rPr>
              <a:t>Table of contents</a:t>
            </a:r>
            <a:endParaRPr dirty="0">
              <a:latin typeface="+mj-lt"/>
              <a:ea typeface="Malgun Gothic" panose="020B0503020000020004" pitchFamily="34" charset="-127"/>
            </a:endParaRPr>
          </a:p>
        </p:txBody>
      </p:sp>
      <p:sp>
        <p:nvSpPr>
          <p:cNvPr id="82" name="Google Shape;82;p13"/>
          <p:cNvSpPr txBox="1">
            <a:spLocks noGrp="1"/>
          </p:cNvSpPr>
          <p:nvPr>
            <p:ph type="subTitle" idx="1"/>
          </p:nvPr>
        </p:nvSpPr>
        <p:spPr>
          <a:xfrm>
            <a:off x="304800" y="941460"/>
            <a:ext cx="11582400" cy="6905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chemeClr val="dk2"/>
                </a:solidFill>
                <a:latin typeface="+mj-lt"/>
                <a:ea typeface="Calibri"/>
                <a:cs typeface="Calibri"/>
                <a:sym typeface="Calibri"/>
              </a:rPr>
              <a:t>Introduction</a:t>
            </a:r>
            <a:endParaRPr dirty="0">
              <a:latin typeface="+mj-lt"/>
            </a:endParaRPr>
          </a:p>
          <a:p>
            <a:pPr marL="342900" marR="0" lvl="0" indent="-241300" algn="l" rtl="0">
              <a:lnSpc>
                <a:spcPct val="100000"/>
              </a:lnSpc>
              <a:spcBef>
                <a:spcPts val="0"/>
              </a:spcBef>
              <a:spcAft>
                <a:spcPts val="0"/>
              </a:spcAft>
              <a:buClr>
                <a:schemeClr val="dk2"/>
              </a:buClr>
              <a:buSzPts val="1600"/>
              <a:buFont typeface="Arial"/>
              <a:buNone/>
            </a:pPr>
            <a:endParaRPr sz="800" b="0" i="0" u="none" strike="noStrike" cap="none" dirty="0">
              <a:solidFill>
                <a:schemeClr val="dk2"/>
              </a:solidFill>
              <a:latin typeface="+mj-lt"/>
              <a:ea typeface="Calibri"/>
              <a:cs typeface="Calibri"/>
              <a:sym typeface="Calibri"/>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chemeClr val="dk2"/>
                </a:solidFill>
                <a:latin typeface="+mj-lt"/>
                <a:ea typeface="Calibri"/>
                <a:cs typeface="Calibri"/>
                <a:sym typeface="Calibri"/>
              </a:rPr>
              <a:t>Guideline Development Process:</a:t>
            </a:r>
            <a:endParaRPr dirty="0">
              <a:latin typeface="+mj-lt"/>
            </a:endParaRPr>
          </a:p>
          <a:p>
            <a:pPr marL="800100" marR="0" lvl="1" indent="-342900" algn="l" rtl="0">
              <a:lnSpc>
                <a:spcPct val="100000"/>
              </a:lnSpc>
              <a:spcBef>
                <a:spcPts val="0"/>
              </a:spcBef>
              <a:spcAft>
                <a:spcPts val="0"/>
              </a:spcAft>
              <a:buClr>
                <a:schemeClr val="dk2"/>
              </a:buClr>
              <a:buSzPts val="2200"/>
              <a:buFont typeface="Courier New" panose="02070309020205020404" pitchFamily="49" charset="0"/>
              <a:buChar char="o"/>
            </a:pPr>
            <a:r>
              <a:rPr lang="en-US" sz="2200" b="0" i="0" u="none" strike="noStrike" cap="none" dirty="0">
                <a:solidFill>
                  <a:schemeClr val="dk2"/>
                </a:solidFill>
                <a:latin typeface="+mj-lt"/>
                <a:ea typeface="Calibri"/>
                <a:cs typeface="Calibri"/>
                <a:sym typeface="Calibri"/>
              </a:rPr>
              <a:t>Evidence Review</a:t>
            </a:r>
            <a:endParaRPr dirty="0">
              <a:latin typeface="+mj-lt"/>
            </a:endParaRPr>
          </a:p>
          <a:p>
            <a:pPr marL="800100" marR="0" lvl="1" indent="-342900" algn="l" rtl="0">
              <a:lnSpc>
                <a:spcPct val="100000"/>
              </a:lnSpc>
              <a:spcBef>
                <a:spcPts val="0"/>
              </a:spcBef>
              <a:spcAft>
                <a:spcPts val="0"/>
              </a:spcAft>
              <a:buClr>
                <a:schemeClr val="dk2"/>
              </a:buClr>
              <a:buSzPts val="2200"/>
              <a:buFont typeface="Courier New" panose="02070309020205020404" pitchFamily="49" charset="0"/>
              <a:buChar char="o"/>
            </a:pPr>
            <a:r>
              <a:rPr lang="en-US" sz="2200" b="0" i="0" u="none" strike="noStrike" cap="none" dirty="0">
                <a:solidFill>
                  <a:schemeClr val="dk2"/>
                </a:solidFill>
                <a:latin typeface="+mj-lt"/>
                <a:ea typeface="Calibri"/>
                <a:cs typeface="Calibri"/>
                <a:sym typeface="Calibri"/>
              </a:rPr>
              <a:t>Guideline Format</a:t>
            </a:r>
            <a:endParaRPr dirty="0">
              <a:latin typeface="+mj-lt"/>
            </a:endParaRPr>
          </a:p>
          <a:p>
            <a:pPr marL="800100" marR="0" lvl="1" indent="-241300" algn="l" rtl="0">
              <a:lnSpc>
                <a:spcPct val="100000"/>
              </a:lnSpc>
              <a:spcBef>
                <a:spcPts val="0"/>
              </a:spcBef>
              <a:spcAft>
                <a:spcPts val="0"/>
              </a:spcAft>
              <a:buClr>
                <a:schemeClr val="dk1"/>
              </a:buClr>
              <a:buSzPts val="1600"/>
              <a:buFont typeface="Arial"/>
              <a:buNone/>
            </a:pPr>
            <a:endParaRPr sz="800" b="0" i="0" u="none" strike="noStrike" cap="none" dirty="0">
              <a:solidFill>
                <a:schemeClr val="dk1"/>
              </a:solidFill>
              <a:latin typeface="+mj-lt"/>
              <a:ea typeface="Arial"/>
              <a:cs typeface="Arial"/>
              <a:sym typeface="Arial"/>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chemeClr val="dk2"/>
                </a:solidFill>
                <a:latin typeface="+mj-lt"/>
                <a:ea typeface="Calibri"/>
                <a:cs typeface="Calibri"/>
                <a:sym typeface="Calibri"/>
              </a:rPr>
              <a:t>Guideline Statements and Rationale from:</a:t>
            </a:r>
            <a:endParaRPr dirty="0">
              <a:latin typeface="+mj-lt"/>
            </a:endParaRPr>
          </a:p>
          <a:p>
            <a:pPr marL="800100" marR="0" lvl="1" indent="-342900" algn="l" rtl="0">
              <a:lnSpc>
                <a:spcPct val="100000"/>
              </a:lnSpc>
              <a:spcBef>
                <a:spcPts val="0"/>
              </a:spcBef>
              <a:spcAft>
                <a:spcPts val="0"/>
              </a:spcAft>
              <a:buClr>
                <a:schemeClr val="dk2"/>
              </a:buClr>
              <a:buSzPts val="2200"/>
              <a:buFont typeface="Courier New" panose="02070309020205020404" pitchFamily="49" charset="0"/>
              <a:buChar char="o"/>
            </a:pPr>
            <a:r>
              <a:rPr lang="en-US" sz="2200" b="0" i="0" u="none" strike="noStrike" cap="none" dirty="0">
                <a:solidFill>
                  <a:schemeClr val="dk2"/>
                </a:solidFill>
                <a:latin typeface="+mj-lt"/>
                <a:ea typeface="Calibri"/>
                <a:cs typeface="Calibri"/>
                <a:sym typeface="Calibri"/>
              </a:rPr>
              <a:t>Chapter 1. Nomenclature, Diagnosis, Prognosis and Prevalence</a:t>
            </a:r>
            <a:endParaRPr dirty="0">
              <a:latin typeface="+mj-lt"/>
            </a:endParaRPr>
          </a:p>
          <a:p>
            <a:pPr marL="800100" marR="0" lvl="1" indent="-342900" algn="l" rtl="0">
              <a:lnSpc>
                <a:spcPct val="100000"/>
              </a:lnSpc>
              <a:spcBef>
                <a:spcPts val="0"/>
              </a:spcBef>
              <a:spcAft>
                <a:spcPts val="0"/>
              </a:spcAft>
              <a:buClr>
                <a:schemeClr val="dk2"/>
              </a:buClr>
              <a:buSzPts val="2200"/>
              <a:buFont typeface="Courier New" panose="02070309020205020404" pitchFamily="49" charset="0"/>
              <a:buChar char="o"/>
            </a:pPr>
            <a:r>
              <a:rPr lang="en-US" sz="2200" b="0" i="0" u="none" strike="noStrike" cap="none" dirty="0">
                <a:solidFill>
                  <a:schemeClr val="dk2"/>
                </a:solidFill>
                <a:latin typeface="+mj-lt"/>
                <a:ea typeface="Calibri"/>
                <a:cs typeface="Calibri"/>
                <a:sym typeface="Calibri"/>
              </a:rPr>
              <a:t>Chapter 2. </a:t>
            </a:r>
            <a:r>
              <a:rPr lang="en-US" sz="2200" dirty="0">
                <a:solidFill>
                  <a:schemeClr val="dk2"/>
                </a:solidFill>
                <a:latin typeface="+mj-lt"/>
                <a:ea typeface="Calibri"/>
                <a:cs typeface="Calibri"/>
                <a:sym typeface="Calibri"/>
              </a:rPr>
              <a:t>Kidney Manifestations</a:t>
            </a:r>
            <a:endParaRPr dirty="0">
              <a:latin typeface="+mj-lt"/>
            </a:endParaRPr>
          </a:p>
          <a:p>
            <a:pPr marL="800100" marR="0" lvl="1" indent="-342900" algn="l" rtl="0">
              <a:lnSpc>
                <a:spcPct val="100000"/>
              </a:lnSpc>
              <a:spcBef>
                <a:spcPts val="0"/>
              </a:spcBef>
              <a:spcAft>
                <a:spcPts val="0"/>
              </a:spcAft>
              <a:buClr>
                <a:schemeClr val="dk2"/>
              </a:buClr>
              <a:buSzPts val="2200"/>
              <a:buFont typeface="Courier New" panose="02070309020205020404" pitchFamily="49" charset="0"/>
              <a:buChar char="o"/>
            </a:pPr>
            <a:r>
              <a:rPr lang="en-US" sz="2200" b="0" i="0" u="none" strike="noStrike" cap="none" dirty="0">
                <a:solidFill>
                  <a:schemeClr val="dk2"/>
                </a:solidFill>
                <a:latin typeface="+mj-lt"/>
                <a:ea typeface="Calibri"/>
                <a:cs typeface="Calibri"/>
                <a:sym typeface="Calibri"/>
              </a:rPr>
              <a:t>Chapter 3. CKD Management an</a:t>
            </a:r>
            <a:r>
              <a:rPr lang="en-US" sz="2200" dirty="0">
                <a:solidFill>
                  <a:schemeClr val="dk2"/>
                </a:solidFill>
                <a:latin typeface="+mj-lt"/>
                <a:ea typeface="Calibri"/>
                <a:cs typeface="Calibri"/>
                <a:sym typeface="Calibri"/>
              </a:rPr>
              <a:t>d Progression, Kidney Failure, and Kidney Replacement Therapy (KRT)</a:t>
            </a:r>
            <a:endParaRPr dirty="0">
              <a:latin typeface="+mj-lt"/>
            </a:endParaRPr>
          </a:p>
          <a:p>
            <a:pPr marL="800100" marR="0" lvl="1" indent="-342900" algn="l" rtl="0">
              <a:lnSpc>
                <a:spcPct val="100000"/>
              </a:lnSpc>
              <a:spcBef>
                <a:spcPts val="0"/>
              </a:spcBef>
              <a:spcAft>
                <a:spcPts val="0"/>
              </a:spcAft>
              <a:buClr>
                <a:schemeClr val="dk2"/>
              </a:buClr>
              <a:buSzPts val="2200"/>
              <a:buFont typeface="Courier New" panose="02070309020205020404" pitchFamily="49" charset="0"/>
              <a:buChar char="o"/>
            </a:pPr>
            <a:r>
              <a:rPr lang="en-US" sz="2200" b="0" i="0" u="none" strike="noStrike" cap="none" dirty="0">
                <a:solidFill>
                  <a:schemeClr val="dk2"/>
                </a:solidFill>
                <a:latin typeface="+mj-lt"/>
                <a:ea typeface="Calibri"/>
                <a:cs typeface="Calibri"/>
                <a:sym typeface="Calibri"/>
              </a:rPr>
              <a:t>Chapter 4. </a:t>
            </a:r>
            <a:r>
              <a:rPr lang="en-US" sz="2200" dirty="0">
                <a:solidFill>
                  <a:schemeClr val="dk2"/>
                </a:solidFill>
                <a:latin typeface="+mj-lt"/>
                <a:ea typeface="Calibri"/>
                <a:cs typeface="Calibri"/>
                <a:sym typeface="Calibri"/>
              </a:rPr>
              <a:t>Therapies to Delay Progression of Kidney Disease</a:t>
            </a:r>
            <a:endParaRPr dirty="0">
              <a:latin typeface="+mj-lt"/>
            </a:endParaRPr>
          </a:p>
          <a:p>
            <a:pPr marL="800100" lvl="1" indent="-342900">
              <a:lnSpc>
                <a:spcPct val="100000"/>
              </a:lnSpc>
              <a:spcBef>
                <a:spcPts val="0"/>
              </a:spcBef>
              <a:buClr>
                <a:schemeClr val="dk2"/>
              </a:buClr>
              <a:buSzPts val="2200"/>
              <a:buFont typeface="Courier New" panose="02070309020205020404" pitchFamily="49" charset="0"/>
              <a:buChar char="o"/>
            </a:pPr>
            <a:r>
              <a:rPr lang="en-US" sz="2200" dirty="0">
                <a:solidFill>
                  <a:schemeClr val="dk2"/>
                </a:solidFill>
                <a:latin typeface="+mj-lt"/>
                <a:ea typeface="Calibri"/>
                <a:cs typeface="Calibri"/>
                <a:sym typeface="Calibri"/>
              </a:rPr>
              <a:t>Chapter 5. Polycystic Liver Disease</a:t>
            </a:r>
          </a:p>
          <a:p>
            <a:pPr marL="800100" marR="0" lvl="1" indent="-342900" algn="l" defTabSz="914400" rtl="0" eaLnBrk="1" fontAlgn="auto" latinLnBrk="0" hangingPunct="1">
              <a:lnSpc>
                <a:spcPct val="100000"/>
              </a:lnSpc>
              <a:spcBef>
                <a:spcPts val="0"/>
              </a:spcBef>
              <a:spcAft>
                <a:spcPts val="0"/>
              </a:spcAft>
              <a:buClr>
                <a:srgbClr val="004990"/>
              </a:buClr>
              <a:buSzPts val="2200"/>
              <a:buFont typeface="Courier New" panose="02070309020205020404" pitchFamily="49" charset="0"/>
              <a:buChar char="o"/>
              <a:tabLst/>
              <a:defRPr/>
            </a:pPr>
            <a:r>
              <a:rPr kumimoji="0" lang="en-US" sz="22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Chapter 6. Intracranial Aneurysms and other Extrarenal Manifestations</a:t>
            </a:r>
          </a:p>
          <a:p>
            <a:pPr marL="800100" marR="0" lvl="1" indent="-342900" algn="l" defTabSz="914400" rtl="0" eaLnBrk="1" fontAlgn="auto" latinLnBrk="0" hangingPunct="1">
              <a:lnSpc>
                <a:spcPct val="100000"/>
              </a:lnSpc>
              <a:spcBef>
                <a:spcPts val="0"/>
              </a:spcBef>
              <a:spcAft>
                <a:spcPts val="0"/>
              </a:spcAft>
              <a:buClr>
                <a:srgbClr val="004990"/>
              </a:buClr>
              <a:buSzPts val="2200"/>
              <a:buFont typeface="Courier New" panose="02070309020205020404" pitchFamily="49" charset="0"/>
              <a:buChar char="o"/>
              <a:tabLst/>
              <a:defRPr/>
            </a:pPr>
            <a:r>
              <a:rPr kumimoji="0" lang="en-US" sz="22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Chapter 7. Lifestyle and Psychosocial Aspects</a:t>
            </a:r>
          </a:p>
          <a:p>
            <a:pPr marL="800100" marR="0" lvl="1" indent="-342900" algn="l" defTabSz="914400" rtl="0" eaLnBrk="1" fontAlgn="auto" latinLnBrk="0" hangingPunct="1">
              <a:lnSpc>
                <a:spcPct val="100000"/>
              </a:lnSpc>
              <a:spcBef>
                <a:spcPts val="0"/>
              </a:spcBef>
              <a:spcAft>
                <a:spcPts val="0"/>
              </a:spcAft>
              <a:buClr>
                <a:srgbClr val="004990"/>
              </a:buClr>
              <a:buSzPts val="2200"/>
              <a:buFont typeface="Courier New" panose="02070309020205020404" pitchFamily="49" charset="0"/>
              <a:buChar char="o"/>
              <a:tabLst/>
              <a:defRPr/>
            </a:pPr>
            <a:r>
              <a:rPr kumimoji="0" lang="en-US" sz="22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Chapter 8. Pregnancy and Reproductive Issues</a:t>
            </a:r>
          </a:p>
          <a:p>
            <a:pPr marL="800100" marR="0" lvl="1" indent="-342900" algn="l" defTabSz="914400" rtl="0" eaLnBrk="1" fontAlgn="auto" latinLnBrk="0" hangingPunct="1">
              <a:lnSpc>
                <a:spcPct val="100000"/>
              </a:lnSpc>
              <a:spcBef>
                <a:spcPts val="0"/>
              </a:spcBef>
              <a:spcAft>
                <a:spcPts val="0"/>
              </a:spcAft>
              <a:buClr>
                <a:srgbClr val="004990"/>
              </a:buClr>
              <a:buSzPts val="2200"/>
              <a:buFont typeface="Courier New" panose="02070309020205020404" pitchFamily="49" charset="0"/>
              <a:buChar char="o"/>
              <a:tabLst/>
              <a:defRPr/>
            </a:pPr>
            <a:r>
              <a:rPr kumimoji="0" lang="en-US" sz="22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Chapter 9. Pediatric Issues</a:t>
            </a:r>
          </a:p>
          <a:p>
            <a:pPr marL="800100" marR="0" lvl="1" indent="-342900" algn="l" defTabSz="914400" rtl="0" eaLnBrk="1" fontAlgn="auto" latinLnBrk="0" hangingPunct="1">
              <a:lnSpc>
                <a:spcPct val="100000"/>
              </a:lnSpc>
              <a:spcBef>
                <a:spcPts val="0"/>
              </a:spcBef>
              <a:spcAft>
                <a:spcPts val="0"/>
              </a:spcAft>
              <a:buClr>
                <a:srgbClr val="004990"/>
              </a:buClr>
              <a:buSzPts val="2200"/>
              <a:buFont typeface="Courier New" panose="02070309020205020404" pitchFamily="49" charset="0"/>
              <a:buChar char="o"/>
              <a:tabLst/>
              <a:defRPr/>
            </a:pPr>
            <a:r>
              <a:rPr kumimoji="0" lang="en-US" sz="22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Chapter 10. Approaches to the Management of People with ADPKD</a:t>
            </a:r>
          </a:p>
          <a:p>
            <a:pPr marL="800100" lvl="1" indent="-342900">
              <a:lnSpc>
                <a:spcPct val="100000"/>
              </a:lnSpc>
              <a:spcBef>
                <a:spcPts val="0"/>
              </a:spcBef>
              <a:buClr>
                <a:schemeClr val="dk2"/>
              </a:buClr>
              <a:buSzPts val="2200"/>
              <a:buFont typeface="Courier New" panose="02070309020205020404" pitchFamily="49" charset="0"/>
              <a:buChar char="o"/>
            </a:pPr>
            <a:endParaRPr lang="en-US" sz="2200" dirty="0">
              <a:solidFill>
                <a:schemeClr val="dk2"/>
              </a:solidFill>
              <a:latin typeface="+mj-lt"/>
              <a:ea typeface="Calibri"/>
              <a:cs typeface="Calibri"/>
              <a:sym typeface="Calibri"/>
            </a:endParaRPr>
          </a:p>
          <a:p>
            <a:pPr marL="342900" marR="0" lvl="0" indent="-215900" algn="l" rtl="0">
              <a:lnSpc>
                <a:spcPct val="100000"/>
              </a:lnSpc>
              <a:spcBef>
                <a:spcPts val="0"/>
              </a:spcBef>
              <a:spcAft>
                <a:spcPts val="0"/>
              </a:spcAft>
              <a:buClr>
                <a:schemeClr val="dk2"/>
              </a:buClr>
              <a:buSzPts val="2000"/>
              <a:buFont typeface="Arial"/>
              <a:buNone/>
            </a:pPr>
            <a:endParaRPr sz="2000" b="0" i="0" u="none" strike="noStrike" cap="none" dirty="0">
              <a:solidFill>
                <a:schemeClr val="dk2"/>
              </a:solidFill>
              <a:latin typeface="+mj-lt"/>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mj-lt"/>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mj-lt"/>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8">
          <a:extLst>
            <a:ext uri="{FF2B5EF4-FFF2-40B4-BE49-F238E27FC236}">
              <a16:creationId xmlns:a16="http://schemas.microsoft.com/office/drawing/2014/main" id="{BB71D4D8-4832-8DC0-53B4-D04EC25EBD0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B33F42E-DCAA-F9A5-5D81-7E729EEE2E89}"/>
              </a:ext>
            </a:extLst>
          </p:cNvPr>
          <p:cNvPicPr>
            <a:picLocks noChangeAspect="1"/>
          </p:cNvPicPr>
          <p:nvPr/>
        </p:nvPicPr>
        <p:blipFill>
          <a:blip r:embed="rId3"/>
          <a:srcRect b="96569"/>
          <a:stretch/>
        </p:blipFill>
        <p:spPr>
          <a:xfrm>
            <a:off x="137952" y="659361"/>
            <a:ext cx="11916095" cy="307777"/>
          </a:xfrm>
          <a:prstGeom prst="rect">
            <a:avLst/>
          </a:prstGeom>
        </p:spPr>
      </p:pic>
      <p:sp>
        <p:nvSpPr>
          <p:cNvPr id="11" name="TextBox 10">
            <a:extLst>
              <a:ext uri="{FF2B5EF4-FFF2-40B4-BE49-F238E27FC236}">
                <a16:creationId xmlns:a16="http://schemas.microsoft.com/office/drawing/2014/main" id="{3D74EA0C-F208-B481-F572-B9307B659895}"/>
              </a:ext>
            </a:extLst>
          </p:cNvPr>
          <p:cNvSpPr txBox="1"/>
          <p:nvPr/>
        </p:nvSpPr>
        <p:spPr>
          <a:xfrm>
            <a:off x="111081" y="351584"/>
            <a:ext cx="10372322" cy="307777"/>
          </a:xfrm>
          <a:prstGeom prst="rect">
            <a:avLst/>
          </a:prstGeom>
          <a:noFill/>
        </p:spPr>
        <p:txBody>
          <a:bodyPr wrap="square">
            <a:spAutoFit/>
          </a:bodyPr>
          <a:lstStyle/>
          <a:p>
            <a:r>
              <a:rPr lang="en-US" b="1" dirty="0"/>
              <a:t>Clinical questions and SR topics in PICOD format</a:t>
            </a:r>
          </a:p>
        </p:txBody>
      </p:sp>
      <p:pic>
        <p:nvPicPr>
          <p:cNvPr id="3" name="Picture 2">
            <a:extLst>
              <a:ext uri="{FF2B5EF4-FFF2-40B4-BE49-F238E27FC236}">
                <a16:creationId xmlns:a16="http://schemas.microsoft.com/office/drawing/2014/main" id="{7019595C-22C3-285F-A75C-4CE89FB4DCC2}"/>
              </a:ext>
            </a:extLst>
          </p:cNvPr>
          <p:cNvPicPr>
            <a:picLocks noChangeAspect="1"/>
          </p:cNvPicPr>
          <p:nvPr/>
        </p:nvPicPr>
        <p:blipFill>
          <a:blip r:embed="rId4"/>
          <a:stretch>
            <a:fillRect/>
          </a:stretch>
        </p:blipFill>
        <p:spPr>
          <a:xfrm>
            <a:off x="172826" y="967138"/>
            <a:ext cx="11846346" cy="4654547"/>
          </a:xfrm>
          <a:prstGeom prst="rect">
            <a:avLst/>
          </a:prstGeom>
        </p:spPr>
      </p:pic>
    </p:spTree>
    <p:extLst>
      <p:ext uri="{BB962C8B-B14F-4D97-AF65-F5344CB8AC3E}">
        <p14:creationId xmlns:p14="http://schemas.microsoft.com/office/powerpoint/2010/main" val="393116639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80030-D28D-FBC3-12C9-1B5AF117D2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3760BD-8369-37E4-02E3-A36ED51DCDAB}"/>
              </a:ext>
            </a:extLst>
          </p:cNvPr>
          <p:cNvSpPr>
            <a:spLocks noGrp="1"/>
          </p:cNvSpPr>
          <p:nvPr>
            <p:ph type="ctrTitle"/>
          </p:nvPr>
        </p:nvSpPr>
        <p:spPr>
          <a:xfrm>
            <a:off x="972355" y="2563812"/>
            <a:ext cx="10341735" cy="1008063"/>
          </a:xfrm>
        </p:spPr>
        <p:txBody>
          <a:bodyPr/>
          <a:lstStyle/>
          <a:p>
            <a:r>
              <a:rPr lang="en-US" dirty="0"/>
              <a:t>Chapter 10. Approaches to the Management of People with ADPKD</a:t>
            </a:r>
          </a:p>
        </p:txBody>
      </p:sp>
    </p:spTree>
    <p:extLst>
      <p:ext uri="{BB962C8B-B14F-4D97-AF65-F5344CB8AC3E}">
        <p14:creationId xmlns:p14="http://schemas.microsoft.com/office/powerpoint/2010/main" val="91749455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4DB32EFD-6073-8FF9-172E-631828833357}"/>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CBE4F733-F01B-9677-56F4-1EC90B1DDB3E}"/>
              </a:ext>
            </a:extLst>
          </p:cNvPr>
          <p:cNvSpPr txBox="1">
            <a:spLocks noGrp="1"/>
          </p:cNvSpPr>
          <p:nvPr>
            <p:ph type="subTitle" idx="1"/>
          </p:nvPr>
        </p:nvSpPr>
        <p:spPr>
          <a:xfrm>
            <a:off x="333376" y="1504882"/>
            <a:ext cx="5308146" cy="5353118"/>
          </a:xfrm>
          <a:prstGeom prst="rect">
            <a:avLst/>
          </a:prstGeom>
          <a:noFill/>
          <a:ln>
            <a:noFill/>
          </a:ln>
        </p:spPr>
        <p:txBody>
          <a:bodyPr spcFirstLastPara="1" wrap="square" lIns="91425" tIns="45700" rIns="91425" bIns="45700" anchor="t" anchorCtr="0">
            <a:noAutofit/>
          </a:bodyPr>
          <a:lstStyle/>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10</a:t>
            </a:r>
            <a:r>
              <a:rPr lang="en-US" sz="2600" b="0" i="0" u="none" strike="noStrike" cap="none" dirty="0">
                <a:solidFill>
                  <a:schemeClr val="dk2"/>
                </a:solidFill>
                <a:latin typeface="+mn-lt"/>
                <a:ea typeface="Calibri"/>
                <a:cs typeface="Calibri"/>
                <a:sym typeface="Calibri"/>
              </a:rPr>
              <a:t>.1: </a:t>
            </a:r>
            <a:r>
              <a:rPr lang="en-US" sz="2000" dirty="0"/>
              <a:t>Shared decision-making should be the cornerstone of patient-centered management in people with ADPKD.</a:t>
            </a: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330" name="Google Shape;330;p37">
            <a:extLst>
              <a:ext uri="{FF2B5EF4-FFF2-40B4-BE49-F238E27FC236}">
                <a16:creationId xmlns:a16="http://schemas.microsoft.com/office/drawing/2014/main" id="{5B752635-3410-643B-54E7-A5B1A751CE30}"/>
              </a:ext>
            </a:extLst>
          </p:cNvPr>
          <p:cNvSpPr txBox="1">
            <a:spLocks noGrp="1"/>
          </p:cNvSpPr>
          <p:nvPr>
            <p:ph type="ctrTitle"/>
          </p:nvPr>
        </p:nvSpPr>
        <p:spPr>
          <a:xfrm>
            <a:off x="243567" y="187781"/>
            <a:ext cx="11553826" cy="124770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Approaches to the Management of People with ADPKD</a:t>
            </a:r>
            <a:endParaRPr dirty="0">
              <a:latin typeface="+mj-lt"/>
            </a:endParaRPr>
          </a:p>
        </p:txBody>
      </p:sp>
      <p:pic>
        <p:nvPicPr>
          <p:cNvPr id="3" name="Picture 2">
            <a:extLst>
              <a:ext uri="{FF2B5EF4-FFF2-40B4-BE49-F238E27FC236}">
                <a16:creationId xmlns:a16="http://schemas.microsoft.com/office/drawing/2014/main" id="{7C7B2671-9CBB-119B-947F-6039FEA05502}"/>
              </a:ext>
            </a:extLst>
          </p:cNvPr>
          <p:cNvPicPr>
            <a:picLocks noChangeAspect="1"/>
          </p:cNvPicPr>
          <p:nvPr/>
        </p:nvPicPr>
        <p:blipFill>
          <a:blip r:embed="rId3"/>
          <a:stretch>
            <a:fillRect/>
          </a:stretch>
        </p:blipFill>
        <p:spPr>
          <a:xfrm>
            <a:off x="5943599" y="1435488"/>
            <a:ext cx="4833258" cy="4932097"/>
          </a:xfrm>
          <a:prstGeom prst="rect">
            <a:avLst/>
          </a:prstGeom>
        </p:spPr>
      </p:pic>
      <p:sp>
        <p:nvSpPr>
          <p:cNvPr id="5" name="TextBox 4">
            <a:extLst>
              <a:ext uri="{FF2B5EF4-FFF2-40B4-BE49-F238E27FC236}">
                <a16:creationId xmlns:a16="http://schemas.microsoft.com/office/drawing/2014/main" id="{0228F13B-BA66-EE30-8DAF-1F369AEA9B9E}"/>
              </a:ext>
            </a:extLst>
          </p:cNvPr>
          <p:cNvSpPr txBox="1"/>
          <p:nvPr/>
        </p:nvSpPr>
        <p:spPr>
          <a:xfrm>
            <a:off x="6020480" y="6334780"/>
            <a:ext cx="4833258" cy="523220"/>
          </a:xfrm>
          <a:prstGeom prst="rect">
            <a:avLst/>
          </a:prstGeom>
          <a:noFill/>
        </p:spPr>
        <p:txBody>
          <a:bodyPr wrap="square">
            <a:spAutoFit/>
          </a:bodyPr>
          <a:lstStyle/>
          <a:p>
            <a:r>
              <a:rPr lang="en-US" b="1" dirty="0">
                <a:solidFill>
                  <a:srgbClr val="2C62A9"/>
                </a:solidFill>
              </a:rPr>
              <a:t>Figure 55 | The SHARE approach for shared decision-making</a:t>
            </a:r>
          </a:p>
        </p:txBody>
      </p:sp>
    </p:spTree>
    <p:extLst>
      <p:ext uri="{BB962C8B-B14F-4D97-AF65-F5344CB8AC3E}">
        <p14:creationId xmlns:p14="http://schemas.microsoft.com/office/powerpoint/2010/main" val="179956075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BFFE457C-BC0F-0AA4-9BA3-7D4ABC4D5E9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016B6F9-A83A-6214-FCEC-DD423E6A0D5F}"/>
              </a:ext>
            </a:extLst>
          </p:cNvPr>
          <p:cNvPicPr>
            <a:picLocks noChangeAspect="1"/>
          </p:cNvPicPr>
          <p:nvPr/>
        </p:nvPicPr>
        <p:blipFill>
          <a:blip r:embed="rId3"/>
          <a:stretch>
            <a:fillRect/>
          </a:stretch>
        </p:blipFill>
        <p:spPr>
          <a:xfrm>
            <a:off x="1521804" y="2153568"/>
            <a:ext cx="9148391" cy="4283971"/>
          </a:xfrm>
          <a:prstGeom prst="rect">
            <a:avLst/>
          </a:prstGeom>
        </p:spPr>
      </p:pic>
      <p:sp>
        <p:nvSpPr>
          <p:cNvPr id="331" name="Google Shape;331;p37">
            <a:extLst>
              <a:ext uri="{FF2B5EF4-FFF2-40B4-BE49-F238E27FC236}">
                <a16:creationId xmlns:a16="http://schemas.microsoft.com/office/drawing/2014/main" id="{A19BA565-5C94-640F-D76A-9EBFC3F03E24}"/>
              </a:ext>
            </a:extLst>
          </p:cNvPr>
          <p:cNvSpPr txBox="1">
            <a:spLocks noGrp="1"/>
          </p:cNvSpPr>
          <p:nvPr>
            <p:ph type="subTitle" idx="1"/>
          </p:nvPr>
        </p:nvSpPr>
        <p:spPr>
          <a:xfrm>
            <a:off x="243567" y="1435488"/>
            <a:ext cx="11212535" cy="936239"/>
          </a:xfrm>
          <a:prstGeom prst="rect">
            <a:avLst/>
          </a:prstGeom>
          <a:noFill/>
          <a:ln>
            <a:noFill/>
          </a:ln>
        </p:spPr>
        <p:txBody>
          <a:bodyPr spcFirstLastPara="1" wrap="square" lIns="91425" tIns="45700" rIns="91425" bIns="45700" anchor="t" anchorCtr="0">
            <a:noAutofit/>
          </a:bodyPr>
          <a:lstStyle/>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10</a:t>
            </a:r>
            <a:r>
              <a:rPr lang="en-US" sz="2600" b="0" i="0" u="none" strike="noStrike" cap="none" dirty="0">
                <a:solidFill>
                  <a:schemeClr val="dk2"/>
                </a:solidFill>
                <a:latin typeface="+mn-lt"/>
                <a:ea typeface="Calibri"/>
                <a:cs typeface="Calibri"/>
                <a:sym typeface="Calibri"/>
              </a:rPr>
              <a:t>.2: </a:t>
            </a:r>
            <a:r>
              <a:rPr lang="en-US" sz="2000" dirty="0"/>
              <a:t>The lifelong management of people with ADPKD should follow a comprehensive, multidisciplinary, and holistic care pathway (Figure 56).</a:t>
            </a: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6" name="Google Shape;330;p37">
            <a:extLst>
              <a:ext uri="{FF2B5EF4-FFF2-40B4-BE49-F238E27FC236}">
                <a16:creationId xmlns:a16="http://schemas.microsoft.com/office/drawing/2014/main" id="{6B77A14B-8E4A-5617-0ED3-4789648E6294}"/>
              </a:ext>
            </a:extLst>
          </p:cNvPr>
          <p:cNvSpPr txBox="1">
            <a:spLocks noGrp="1"/>
          </p:cNvSpPr>
          <p:nvPr>
            <p:ph type="ctrTitle"/>
          </p:nvPr>
        </p:nvSpPr>
        <p:spPr>
          <a:xfrm>
            <a:off x="243567" y="187781"/>
            <a:ext cx="11553826" cy="124770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Approaches to the Management of People with ADPKD</a:t>
            </a:r>
            <a:endParaRPr dirty="0">
              <a:latin typeface="+mj-lt"/>
            </a:endParaRPr>
          </a:p>
        </p:txBody>
      </p:sp>
      <p:sp>
        <p:nvSpPr>
          <p:cNvPr id="8" name="TextBox 7">
            <a:extLst>
              <a:ext uri="{FF2B5EF4-FFF2-40B4-BE49-F238E27FC236}">
                <a16:creationId xmlns:a16="http://schemas.microsoft.com/office/drawing/2014/main" id="{B4E361DB-110F-4285-F054-120120102208}"/>
              </a:ext>
            </a:extLst>
          </p:cNvPr>
          <p:cNvSpPr txBox="1"/>
          <p:nvPr/>
        </p:nvSpPr>
        <p:spPr>
          <a:xfrm>
            <a:off x="1521804" y="6419590"/>
            <a:ext cx="8858250" cy="307777"/>
          </a:xfrm>
          <a:prstGeom prst="rect">
            <a:avLst/>
          </a:prstGeom>
          <a:noFill/>
        </p:spPr>
        <p:txBody>
          <a:bodyPr wrap="square">
            <a:spAutoFit/>
          </a:bodyPr>
          <a:lstStyle/>
          <a:p>
            <a:r>
              <a:rPr lang="en-US" b="1" dirty="0">
                <a:solidFill>
                  <a:srgbClr val="2C62A9"/>
                </a:solidFill>
              </a:rPr>
              <a:t>Figure 56 | A proposed autosomal dominant polycystic kidney disease (ADPKD) care pathway</a:t>
            </a:r>
          </a:p>
        </p:txBody>
      </p:sp>
    </p:spTree>
    <p:extLst>
      <p:ext uri="{BB962C8B-B14F-4D97-AF65-F5344CB8AC3E}">
        <p14:creationId xmlns:p14="http://schemas.microsoft.com/office/powerpoint/2010/main" val="300591774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B47FE3F3-0E3F-0725-8A7B-10D8ECEABCC7}"/>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AF2D9F63-7B58-270A-0ED6-CA7D1CE101A5}"/>
              </a:ext>
            </a:extLst>
          </p:cNvPr>
          <p:cNvSpPr txBox="1">
            <a:spLocks noGrp="1"/>
          </p:cNvSpPr>
          <p:nvPr>
            <p:ph type="subTitle" idx="1"/>
          </p:nvPr>
        </p:nvSpPr>
        <p:spPr>
          <a:xfrm>
            <a:off x="243567" y="1435488"/>
            <a:ext cx="11212535" cy="5353118"/>
          </a:xfrm>
          <a:prstGeom prst="rect">
            <a:avLst/>
          </a:prstGeom>
          <a:noFill/>
          <a:ln>
            <a:noFill/>
          </a:ln>
        </p:spPr>
        <p:txBody>
          <a:bodyPr spcFirstLastPara="1" wrap="square" lIns="91425" tIns="45700" rIns="91425" bIns="45700" anchor="t" anchorCtr="0">
            <a:noAutofit/>
          </a:bodyPr>
          <a:lstStyle/>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10</a:t>
            </a:r>
            <a:r>
              <a:rPr lang="en-US" sz="2600" b="0" i="0" u="none" strike="noStrike" cap="none" dirty="0">
                <a:solidFill>
                  <a:schemeClr val="dk2"/>
                </a:solidFill>
                <a:latin typeface="+mn-lt"/>
                <a:ea typeface="Calibri"/>
                <a:cs typeface="Calibri"/>
                <a:sym typeface="Calibri"/>
              </a:rPr>
              <a:t>.3: </a:t>
            </a:r>
            <a:r>
              <a:rPr lang="en-US" sz="2000" dirty="0"/>
              <a:t>People with ADPKD should be encouraged and enabled to participate in registries, cohort studies, and clinical trials testing novel diagnostic or therapeutic approaches (including novel agents, repurposed drugs, or combinations of agents).</a:t>
            </a: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10</a:t>
            </a:r>
            <a:r>
              <a:rPr lang="en-US" sz="2600" b="0" i="0" u="none" strike="noStrike" cap="none" dirty="0">
                <a:solidFill>
                  <a:schemeClr val="dk2"/>
                </a:solidFill>
                <a:latin typeface="+mn-lt"/>
                <a:ea typeface="Calibri"/>
                <a:cs typeface="Calibri"/>
                <a:sym typeface="Calibri"/>
              </a:rPr>
              <a:t>.4: </a:t>
            </a:r>
            <a:r>
              <a:rPr lang="en-US" sz="2000" dirty="0"/>
              <a:t>Physicians caring for people with ADPKD should be educated about the benefits and harms of genetic testing in ADPKD and should have relevant literacy.</a:t>
            </a:r>
          </a:p>
          <a:p>
            <a:pPr>
              <a:spcBef>
                <a:spcPts val="0"/>
              </a:spcBef>
              <a:buSzPts val="2600"/>
              <a:buNone/>
            </a:pPr>
            <a:endParaRPr lang="en-US" sz="2000" b="1" dirty="0">
              <a:latin typeface="+mn-lt"/>
              <a:ea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10</a:t>
            </a:r>
            <a:r>
              <a:rPr lang="en-US" sz="2600" b="0" i="0" u="none" strike="noStrike" cap="none" dirty="0">
                <a:solidFill>
                  <a:schemeClr val="dk2"/>
                </a:solidFill>
                <a:latin typeface="+mn-lt"/>
                <a:ea typeface="Calibri"/>
                <a:cs typeface="Calibri"/>
                <a:sym typeface="Calibri"/>
              </a:rPr>
              <a:t>.5: </a:t>
            </a:r>
            <a:r>
              <a:rPr lang="en-US" sz="2000" dirty="0"/>
              <a:t>Healthcare systems should provide care coordination or patient navigation for people with ADPKD to ensure holistic care along their care pathways.</a:t>
            </a: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4" name="Google Shape;330;p37">
            <a:extLst>
              <a:ext uri="{FF2B5EF4-FFF2-40B4-BE49-F238E27FC236}">
                <a16:creationId xmlns:a16="http://schemas.microsoft.com/office/drawing/2014/main" id="{ACA751E1-EFB0-86D4-BBB9-BA70680DAA9B}"/>
              </a:ext>
            </a:extLst>
          </p:cNvPr>
          <p:cNvSpPr txBox="1">
            <a:spLocks noGrp="1"/>
          </p:cNvSpPr>
          <p:nvPr>
            <p:ph type="ctrTitle"/>
          </p:nvPr>
        </p:nvSpPr>
        <p:spPr>
          <a:xfrm>
            <a:off x="243567" y="187781"/>
            <a:ext cx="11553826" cy="124770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Approaches to the Management of People with ADPKD</a:t>
            </a:r>
            <a:endParaRPr dirty="0">
              <a:latin typeface="+mj-lt"/>
            </a:endParaRPr>
          </a:p>
        </p:txBody>
      </p:sp>
    </p:spTree>
    <p:extLst>
      <p:ext uri="{BB962C8B-B14F-4D97-AF65-F5344CB8AC3E}">
        <p14:creationId xmlns:p14="http://schemas.microsoft.com/office/powerpoint/2010/main" val="92230667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F3ABE8F4-9BFF-8CF6-EAEA-D44D6E212BD2}"/>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422D4F8E-E7D8-E808-BEC8-5374418CA217}"/>
              </a:ext>
            </a:extLst>
          </p:cNvPr>
          <p:cNvSpPr txBox="1">
            <a:spLocks noGrp="1"/>
          </p:cNvSpPr>
          <p:nvPr>
            <p:ph type="subTitle" idx="1"/>
          </p:nvPr>
        </p:nvSpPr>
        <p:spPr>
          <a:xfrm>
            <a:off x="243568" y="1435488"/>
            <a:ext cx="5581650" cy="5353118"/>
          </a:xfrm>
          <a:prstGeom prst="rect">
            <a:avLst/>
          </a:prstGeom>
          <a:noFill/>
          <a:ln>
            <a:noFill/>
          </a:ln>
        </p:spPr>
        <p:txBody>
          <a:bodyPr spcFirstLastPara="1" wrap="square" lIns="91425" tIns="45700" rIns="91425" bIns="45700" anchor="t" anchorCtr="0">
            <a:noAutofit/>
          </a:bodyPr>
          <a:lstStyle/>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10</a:t>
            </a:r>
            <a:r>
              <a:rPr lang="en-US" sz="2600" b="0" i="0" u="none" strike="noStrike" cap="none" dirty="0">
                <a:solidFill>
                  <a:schemeClr val="dk2"/>
                </a:solidFill>
                <a:latin typeface="+mn-lt"/>
                <a:ea typeface="Calibri"/>
                <a:cs typeface="Calibri"/>
                <a:sym typeface="Calibri"/>
              </a:rPr>
              <a:t>.</a:t>
            </a:r>
            <a:r>
              <a:rPr lang="en-US" sz="2600" dirty="0">
                <a:latin typeface="+mn-lt"/>
                <a:ea typeface="Calibri"/>
              </a:rPr>
              <a:t>6</a:t>
            </a:r>
            <a:r>
              <a:rPr lang="en-US" sz="2600" b="0" i="0" u="none" strike="noStrike" cap="none" dirty="0">
                <a:solidFill>
                  <a:schemeClr val="dk2"/>
                </a:solidFill>
                <a:latin typeface="+mn-lt"/>
                <a:ea typeface="Calibri"/>
                <a:cs typeface="Calibri"/>
                <a:sym typeface="Calibri"/>
              </a:rPr>
              <a:t>: </a:t>
            </a:r>
            <a:r>
              <a:rPr lang="en-US" sz="2000" dirty="0"/>
              <a:t>Healthcare systems should implement a structured self-management program for people with ADPKD, taking into consideration local context, variable cultures among their patients, and availability of resources.</a:t>
            </a: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10</a:t>
            </a:r>
            <a:r>
              <a:rPr lang="en-US" sz="2600" b="0" i="0" u="none" strike="noStrike" cap="none" dirty="0">
                <a:solidFill>
                  <a:schemeClr val="dk2"/>
                </a:solidFill>
                <a:latin typeface="+mn-lt"/>
                <a:ea typeface="Calibri"/>
                <a:cs typeface="Calibri"/>
                <a:sym typeface="Calibri"/>
              </a:rPr>
              <a:t>.</a:t>
            </a:r>
            <a:r>
              <a:rPr lang="en-US" sz="2600" dirty="0">
                <a:latin typeface="+mn-lt"/>
                <a:ea typeface="Calibri"/>
              </a:rPr>
              <a:t>7</a:t>
            </a:r>
            <a:r>
              <a:rPr lang="en-US" sz="2600" b="0" i="0" u="none" strike="noStrike" cap="none" dirty="0">
                <a:solidFill>
                  <a:schemeClr val="dk2"/>
                </a:solidFill>
                <a:latin typeface="+mn-lt"/>
                <a:ea typeface="Calibri"/>
                <a:cs typeface="Calibri"/>
                <a:sym typeface="Calibri"/>
              </a:rPr>
              <a:t>: </a:t>
            </a:r>
            <a:r>
              <a:rPr lang="en-US" sz="2000" dirty="0"/>
              <a:t>Healthcare systems should promote the participation of people with ADPKD in registries that gather outcome data using standardized data definitions.</a:t>
            </a:r>
          </a:p>
          <a:p>
            <a:pPr>
              <a:spcBef>
                <a:spcPts val="0"/>
              </a:spcBef>
              <a:buSzPts val="2600"/>
              <a:buNone/>
            </a:pPr>
            <a:endParaRPr lang="en-US" sz="2000" dirty="0"/>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10.8: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ADPKD-focused patient organizations, national kidney federations, and patient support groups can help enhance the care of people with ADPKD and their families through provision of general information and peer support.</a:t>
            </a:r>
            <a:endParaRPr kumimoji="0" lang="en-US" sz="2000" b="1"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endParaRPr>
          </a:p>
          <a:p>
            <a:pPr>
              <a:spcBef>
                <a:spcPts val="0"/>
              </a:spcBef>
              <a:buSzPts val="2600"/>
              <a:buNone/>
            </a:pPr>
            <a:endParaRPr lang="en-US" sz="2000" dirty="0"/>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000" dirty="0"/>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000" b="1" i="0" u="none" strike="noStrike" cap="none" dirty="0">
              <a:solidFill>
                <a:schemeClr val="dk2"/>
              </a:solidFill>
              <a:latin typeface="+mn-lt"/>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p:txBody>
      </p:sp>
      <p:sp>
        <p:nvSpPr>
          <p:cNvPr id="4" name="Google Shape;330;p37">
            <a:extLst>
              <a:ext uri="{FF2B5EF4-FFF2-40B4-BE49-F238E27FC236}">
                <a16:creationId xmlns:a16="http://schemas.microsoft.com/office/drawing/2014/main" id="{1C7745A4-4D31-4554-EBD2-DC3F2EA79010}"/>
              </a:ext>
            </a:extLst>
          </p:cNvPr>
          <p:cNvSpPr txBox="1">
            <a:spLocks noGrp="1"/>
          </p:cNvSpPr>
          <p:nvPr>
            <p:ph type="ctrTitle"/>
          </p:nvPr>
        </p:nvSpPr>
        <p:spPr>
          <a:xfrm>
            <a:off x="243567" y="187781"/>
            <a:ext cx="11553826" cy="124770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Approaches to the Management of People with ADPKD</a:t>
            </a:r>
            <a:endParaRPr dirty="0">
              <a:latin typeface="+mj-lt"/>
            </a:endParaRPr>
          </a:p>
        </p:txBody>
      </p:sp>
      <p:pic>
        <p:nvPicPr>
          <p:cNvPr id="2" name="Picture 1">
            <a:extLst>
              <a:ext uri="{FF2B5EF4-FFF2-40B4-BE49-F238E27FC236}">
                <a16:creationId xmlns:a16="http://schemas.microsoft.com/office/drawing/2014/main" id="{21664B61-2E9B-4BEE-F3BF-88CF33BCEE40}"/>
              </a:ext>
            </a:extLst>
          </p:cNvPr>
          <p:cNvPicPr>
            <a:picLocks noChangeAspect="1"/>
          </p:cNvPicPr>
          <p:nvPr/>
        </p:nvPicPr>
        <p:blipFill>
          <a:blip r:embed="rId3"/>
          <a:stretch>
            <a:fillRect/>
          </a:stretch>
        </p:blipFill>
        <p:spPr>
          <a:xfrm>
            <a:off x="6040259" y="1488376"/>
            <a:ext cx="5908173" cy="3226499"/>
          </a:xfrm>
          <a:prstGeom prst="rect">
            <a:avLst/>
          </a:prstGeom>
        </p:spPr>
      </p:pic>
      <p:sp>
        <p:nvSpPr>
          <p:cNvPr id="3" name="TextBox 2">
            <a:extLst>
              <a:ext uri="{FF2B5EF4-FFF2-40B4-BE49-F238E27FC236}">
                <a16:creationId xmlns:a16="http://schemas.microsoft.com/office/drawing/2014/main" id="{3676CEE2-A739-37D9-7609-840DC033F482}"/>
              </a:ext>
            </a:extLst>
          </p:cNvPr>
          <p:cNvSpPr txBox="1"/>
          <p:nvPr/>
        </p:nvSpPr>
        <p:spPr>
          <a:xfrm>
            <a:off x="5981058" y="4714875"/>
            <a:ext cx="6101366" cy="307777"/>
          </a:xfrm>
          <a:prstGeom prst="rect">
            <a:avLst/>
          </a:prstGeom>
          <a:noFill/>
        </p:spPr>
        <p:txBody>
          <a:bodyPr wrap="square">
            <a:spAutoFit/>
          </a:bodyPr>
          <a:lstStyle/>
          <a:p>
            <a:r>
              <a:rPr lang="en-US" b="1" dirty="0">
                <a:solidFill>
                  <a:srgbClr val="2C62A9"/>
                </a:solidFill>
              </a:rPr>
              <a:t>Figure 57 | Principles of effective self-management</a:t>
            </a:r>
          </a:p>
        </p:txBody>
      </p:sp>
    </p:spTree>
    <p:extLst>
      <p:ext uri="{BB962C8B-B14F-4D97-AF65-F5344CB8AC3E}">
        <p14:creationId xmlns:p14="http://schemas.microsoft.com/office/powerpoint/2010/main" val="21306689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E87D0-968B-01C3-9A24-67D6FF246B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24AD1A-8E91-2FEF-DA70-BA346A4B0688}"/>
              </a:ext>
            </a:extLst>
          </p:cNvPr>
          <p:cNvSpPr>
            <a:spLocks noGrp="1"/>
          </p:cNvSpPr>
          <p:nvPr>
            <p:ph type="ctrTitle"/>
          </p:nvPr>
        </p:nvSpPr>
        <p:spPr>
          <a:xfrm>
            <a:off x="972355" y="2563812"/>
            <a:ext cx="10341735" cy="1008063"/>
          </a:xfrm>
        </p:spPr>
        <p:txBody>
          <a:bodyPr/>
          <a:lstStyle/>
          <a:p>
            <a:r>
              <a:rPr lang="en-US" dirty="0"/>
              <a:t>Key Takeaways</a:t>
            </a:r>
          </a:p>
        </p:txBody>
      </p:sp>
    </p:spTree>
    <p:extLst>
      <p:ext uri="{BB962C8B-B14F-4D97-AF65-F5344CB8AC3E}">
        <p14:creationId xmlns:p14="http://schemas.microsoft.com/office/powerpoint/2010/main" val="9998105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1DAE70-2BE1-29A6-F79F-F54BF70F4839}"/>
              </a:ext>
            </a:extLst>
          </p:cNvPr>
          <p:cNvPicPr>
            <a:picLocks noChangeAspect="1"/>
          </p:cNvPicPr>
          <p:nvPr/>
        </p:nvPicPr>
        <p:blipFill>
          <a:blip r:embed="rId3"/>
          <a:srcRect l="2445" t="997" r="1328" b="1358"/>
          <a:stretch>
            <a:fillRect/>
          </a:stretch>
        </p:blipFill>
        <p:spPr>
          <a:xfrm>
            <a:off x="591401" y="259950"/>
            <a:ext cx="4635690" cy="6599356"/>
          </a:xfrm>
          <a:prstGeom prst="rect">
            <a:avLst/>
          </a:prstGeom>
          <a:ln>
            <a:solidFill>
              <a:schemeClr val="tx1"/>
            </a:solidFill>
          </a:ln>
        </p:spPr>
      </p:pic>
      <p:pic>
        <p:nvPicPr>
          <p:cNvPr id="7" name="Picture 6">
            <a:extLst>
              <a:ext uri="{FF2B5EF4-FFF2-40B4-BE49-F238E27FC236}">
                <a16:creationId xmlns:a16="http://schemas.microsoft.com/office/drawing/2014/main" id="{68A6C5DF-DCF5-F5CF-750C-3467FA3ACED8}"/>
              </a:ext>
            </a:extLst>
          </p:cNvPr>
          <p:cNvPicPr>
            <a:picLocks noChangeAspect="1"/>
          </p:cNvPicPr>
          <p:nvPr/>
        </p:nvPicPr>
        <p:blipFill>
          <a:blip r:embed="rId4"/>
          <a:srcRect l="2156" t="1459" r="1406" b="1494"/>
          <a:stretch>
            <a:fillRect/>
          </a:stretch>
        </p:blipFill>
        <p:spPr>
          <a:xfrm>
            <a:off x="6041409" y="258644"/>
            <a:ext cx="4629952" cy="6601968"/>
          </a:xfrm>
          <a:prstGeom prst="rect">
            <a:avLst/>
          </a:prstGeom>
          <a:ln>
            <a:solidFill>
              <a:schemeClr val="tx1"/>
            </a:solidFill>
          </a:ln>
        </p:spPr>
      </p:pic>
    </p:spTree>
    <p:extLst>
      <p:ext uri="{BB962C8B-B14F-4D97-AF65-F5344CB8AC3E}">
        <p14:creationId xmlns:p14="http://schemas.microsoft.com/office/powerpoint/2010/main" val="348290809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711B1-7E13-C212-EC1E-8124674D3FE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6C24DA8-9D68-6B6C-4A9F-A790B55C5951}"/>
              </a:ext>
            </a:extLst>
          </p:cNvPr>
          <p:cNvPicPr>
            <a:picLocks noChangeAspect="1"/>
          </p:cNvPicPr>
          <p:nvPr/>
        </p:nvPicPr>
        <p:blipFill>
          <a:blip r:embed="rId3"/>
          <a:stretch>
            <a:fillRect/>
          </a:stretch>
        </p:blipFill>
        <p:spPr>
          <a:xfrm>
            <a:off x="616676" y="256032"/>
            <a:ext cx="4619798" cy="6601968"/>
          </a:xfrm>
          <a:prstGeom prst="rect">
            <a:avLst/>
          </a:prstGeom>
          <a:ln>
            <a:solidFill>
              <a:schemeClr val="tx1"/>
            </a:solidFill>
          </a:ln>
        </p:spPr>
      </p:pic>
      <p:pic>
        <p:nvPicPr>
          <p:cNvPr id="6" name="Picture 5">
            <a:extLst>
              <a:ext uri="{FF2B5EF4-FFF2-40B4-BE49-F238E27FC236}">
                <a16:creationId xmlns:a16="http://schemas.microsoft.com/office/drawing/2014/main" id="{CCAF1C46-6D85-7C86-900A-9F675CC63345}"/>
              </a:ext>
            </a:extLst>
          </p:cNvPr>
          <p:cNvPicPr>
            <a:picLocks noChangeAspect="1"/>
          </p:cNvPicPr>
          <p:nvPr/>
        </p:nvPicPr>
        <p:blipFill>
          <a:blip r:embed="rId4"/>
          <a:srcRect t="1260"/>
          <a:stretch>
            <a:fillRect/>
          </a:stretch>
        </p:blipFill>
        <p:spPr>
          <a:xfrm>
            <a:off x="5991367" y="256032"/>
            <a:ext cx="4697270" cy="6601968"/>
          </a:xfrm>
          <a:prstGeom prst="rect">
            <a:avLst/>
          </a:prstGeom>
          <a:ln>
            <a:solidFill>
              <a:schemeClr val="tx1"/>
            </a:solidFill>
          </a:ln>
        </p:spPr>
      </p:pic>
    </p:spTree>
    <p:extLst>
      <p:ext uri="{BB962C8B-B14F-4D97-AF65-F5344CB8AC3E}">
        <p14:creationId xmlns:p14="http://schemas.microsoft.com/office/powerpoint/2010/main" val="110614790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FF57D-2FBE-A24E-2F8A-9346938DCA7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4B476F9-E681-EFF9-EFC0-ADE494793A63}"/>
              </a:ext>
            </a:extLst>
          </p:cNvPr>
          <p:cNvPicPr>
            <a:picLocks noChangeAspect="1"/>
          </p:cNvPicPr>
          <p:nvPr/>
        </p:nvPicPr>
        <p:blipFill>
          <a:blip r:embed="rId3"/>
          <a:stretch>
            <a:fillRect/>
          </a:stretch>
        </p:blipFill>
        <p:spPr>
          <a:xfrm>
            <a:off x="610417" y="256032"/>
            <a:ext cx="4684400" cy="6601968"/>
          </a:xfrm>
          <a:prstGeom prst="rect">
            <a:avLst/>
          </a:prstGeom>
          <a:ln>
            <a:solidFill>
              <a:schemeClr val="tx1"/>
            </a:solidFill>
          </a:ln>
        </p:spPr>
      </p:pic>
      <p:pic>
        <p:nvPicPr>
          <p:cNvPr id="6" name="Picture 5">
            <a:extLst>
              <a:ext uri="{FF2B5EF4-FFF2-40B4-BE49-F238E27FC236}">
                <a16:creationId xmlns:a16="http://schemas.microsoft.com/office/drawing/2014/main" id="{D168CA7D-FEF4-0802-2775-93906B7209E1}"/>
              </a:ext>
            </a:extLst>
          </p:cNvPr>
          <p:cNvPicPr>
            <a:picLocks noChangeAspect="1"/>
          </p:cNvPicPr>
          <p:nvPr/>
        </p:nvPicPr>
        <p:blipFill>
          <a:blip r:embed="rId4"/>
          <a:srcRect t="610"/>
          <a:stretch>
            <a:fillRect/>
          </a:stretch>
        </p:blipFill>
        <p:spPr>
          <a:xfrm>
            <a:off x="6000465" y="256032"/>
            <a:ext cx="4680436" cy="6601968"/>
          </a:xfrm>
          <a:prstGeom prst="rect">
            <a:avLst/>
          </a:prstGeom>
          <a:ln>
            <a:solidFill>
              <a:schemeClr val="tx1"/>
            </a:solidFill>
          </a:ln>
        </p:spPr>
      </p:pic>
    </p:spTree>
    <p:extLst>
      <p:ext uri="{BB962C8B-B14F-4D97-AF65-F5344CB8AC3E}">
        <p14:creationId xmlns:p14="http://schemas.microsoft.com/office/powerpoint/2010/main" val="196816913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14C36-D7BB-6883-B034-08E34935E08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87D7027-37EE-1FD6-D515-85CE63F542D1}"/>
              </a:ext>
            </a:extLst>
          </p:cNvPr>
          <p:cNvPicPr>
            <a:picLocks noChangeAspect="1"/>
          </p:cNvPicPr>
          <p:nvPr/>
        </p:nvPicPr>
        <p:blipFill>
          <a:blip r:embed="rId3"/>
          <a:stretch>
            <a:fillRect/>
          </a:stretch>
        </p:blipFill>
        <p:spPr>
          <a:xfrm>
            <a:off x="603704" y="256032"/>
            <a:ext cx="4758638" cy="6601968"/>
          </a:xfrm>
          <a:prstGeom prst="rect">
            <a:avLst/>
          </a:prstGeom>
          <a:ln>
            <a:solidFill>
              <a:schemeClr val="tx1"/>
            </a:solidFill>
          </a:ln>
        </p:spPr>
      </p:pic>
      <p:pic>
        <p:nvPicPr>
          <p:cNvPr id="6" name="Picture 5">
            <a:extLst>
              <a:ext uri="{FF2B5EF4-FFF2-40B4-BE49-F238E27FC236}">
                <a16:creationId xmlns:a16="http://schemas.microsoft.com/office/drawing/2014/main" id="{E497B6C3-6769-4C0D-1708-46BCF7FAD857}"/>
              </a:ext>
            </a:extLst>
          </p:cNvPr>
          <p:cNvPicPr>
            <a:picLocks noChangeAspect="1"/>
          </p:cNvPicPr>
          <p:nvPr/>
        </p:nvPicPr>
        <p:blipFill>
          <a:blip r:embed="rId4"/>
          <a:stretch>
            <a:fillRect/>
          </a:stretch>
        </p:blipFill>
        <p:spPr>
          <a:xfrm>
            <a:off x="6016713" y="256032"/>
            <a:ext cx="4689729" cy="6601968"/>
          </a:xfrm>
          <a:prstGeom prst="rect">
            <a:avLst/>
          </a:prstGeom>
          <a:ln>
            <a:solidFill>
              <a:schemeClr val="tx1"/>
            </a:solidFill>
          </a:ln>
        </p:spPr>
      </p:pic>
    </p:spTree>
    <p:extLst>
      <p:ext uri="{BB962C8B-B14F-4D97-AF65-F5344CB8AC3E}">
        <p14:creationId xmlns:p14="http://schemas.microsoft.com/office/powerpoint/2010/main" val="4165641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8">
          <a:extLst>
            <a:ext uri="{FF2B5EF4-FFF2-40B4-BE49-F238E27FC236}">
              <a16:creationId xmlns:a16="http://schemas.microsoft.com/office/drawing/2014/main" id="{F7274D58-FA4F-741E-1FC0-64691B07A8F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2A57141-FC3C-B544-0D59-A6C6A748BAC9}"/>
              </a:ext>
            </a:extLst>
          </p:cNvPr>
          <p:cNvPicPr>
            <a:picLocks noChangeAspect="1"/>
          </p:cNvPicPr>
          <p:nvPr/>
        </p:nvPicPr>
        <p:blipFill>
          <a:blip r:embed="rId3"/>
          <a:srcRect b="96569"/>
          <a:stretch/>
        </p:blipFill>
        <p:spPr>
          <a:xfrm>
            <a:off x="137952" y="659361"/>
            <a:ext cx="11916095" cy="307777"/>
          </a:xfrm>
          <a:prstGeom prst="rect">
            <a:avLst/>
          </a:prstGeom>
        </p:spPr>
      </p:pic>
      <p:sp>
        <p:nvSpPr>
          <p:cNvPr id="11" name="TextBox 10">
            <a:extLst>
              <a:ext uri="{FF2B5EF4-FFF2-40B4-BE49-F238E27FC236}">
                <a16:creationId xmlns:a16="http://schemas.microsoft.com/office/drawing/2014/main" id="{1BFF665A-9A68-840A-61BB-A66F342BE78C}"/>
              </a:ext>
            </a:extLst>
          </p:cNvPr>
          <p:cNvSpPr txBox="1"/>
          <p:nvPr/>
        </p:nvSpPr>
        <p:spPr>
          <a:xfrm>
            <a:off x="111081" y="351584"/>
            <a:ext cx="10372322" cy="307777"/>
          </a:xfrm>
          <a:prstGeom prst="rect">
            <a:avLst/>
          </a:prstGeom>
          <a:noFill/>
        </p:spPr>
        <p:txBody>
          <a:bodyPr wrap="square">
            <a:spAutoFit/>
          </a:bodyPr>
          <a:lstStyle/>
          <a:p>
            <a:r>
              <a:rPr lang="en-US" b="1" dirty="0"/>
              <a:t>Clinical questions and SR topics in PICOD format</a:t>
            </a:r>
          </a:p>
        </p:txBody>
      </p:sp>
      <p:pic>
        <p:nvPicPr>
          <p:cNvPr id="4" name="Picture 3">
            <a:extLst>
              <a:ext uri="{FF2B5EF4-FFF2-40B4-BE49-F238E27FC236}">
                <a16:creationId xmlns:a16="http://schemas.microsoft.com/office/drawing/2014/main" id="{8578D44E-C210-023B-985D-987DC596682D}"/>
              </a:ext>
            </a:extLst>
          </p:cNvPr>
          <p:cNvPicPr>
            <a:picLocks noChangeAspect="1"/>
          </p:cNvPicPr>
          <p:nvPr/>
        </p:nvPicPr>
        <p:blipFill>
          <a:blip r:embed="rId4"/>
          <a:stretch>
            <a:fillRect/>
          </a:stretch>
        </p:blipFill>
        <p:spPr>
          <a:xfrm>
            <a:off x="137952" y="1025156"/>
            <a:ext cx="11839400" cy="5311541"/>
          </a:xfrm>
          <a:prstGeom prst="rect">
            <a:avLst/>
          </a:prstGeom>
        </p:spPr>
      </p:pic>
      <p:sp>
        <p:nvSpPr>
          <p:cNvPr id="5" name="Oval 4">
            <a:extLst>
              <a:ext uri="{FF2B5EF4-FFF2-40B4-BE49-F238E27FC236}">
                <a16:creationId xmlns:a16="http://schemas.microsoft.com/office/drawing/2014/main" id="{7D43024F-3040-5EF2-8466-7CBA1D449FE8}"/>
              </a:ext>
            </a:extLst>
          </p:cNvPr>
          <p:cNvSpPr/>
          <p:nvPr/>
        </p:nvSpPr>
        <p:spPr>
          <a:xfrm>
            <a:off x="11139647" y="5937515"/>
            <a:ext cx="914400" cy="9144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811329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9287C-5E39-1A3E-8033-EC6B9E855F4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2AD25F6-95A4-44BD-9D2C-91902413881D}"/>
              </a:ext>
            </a:extLst>
          </p:cNvPr>
          <p:cNvPicPr>
            <a:picLocks noChangeAspect="1"/>
          </p:cNvPicPr>
          <p:nvPr/>
        </p:nvPicPr>
        <p:blipFill>
          <a:blip r:embed="rId3"/>
          <a:stretch>
            <a:fillRect/>
          </a:stretch>
        </p:blipFill>
        <p:spPr>
          <a:xfrm>
            <a:off x="605293" y="256032"/>
            <a:ext cx="4781856" cy="6601968"/>
          </a:xfrm>
          <a:prstGeom prst="rect">
            <a:avLst/>
          </a:prstGeom>
          <a:ln>
            <a:solidFill>
              <a:schemeClr val="tx1"/>
            </a:solidFill>
          </a:ln>
        </p:spPr>
      </p:pic>
      <p:pic>
        <p:nvPicPr>
          <p:cNvPr id="6" name="Picture 5">
            <a:extLst>
              <a:ext uri="{FF2B5EF4-FFF2-40B4-BE49-F238E27FC236}">
                <a16:creationId xmlns:a16="http://schemas.microsoft.com/office/drawing/2014/main" id="{6D10E323-B2CE-3199-A7C3-EEB7A9240345}"/>
              </a:ext>
            </a:extLst>
          </p:cNvPr>
          <p:cNvPicPr>
            <a:picLocks noChangeAspect="1"/>
          </p:cNvPicPr>
          <p:nvPr/>
        </p:nvPicPr>
        <p:blipFill>
          <a:blip r:embed="rId4"/>
          <a:stretch>
            <a:fillRect/>
          </a:stretch>
        </p:blipFill>
        <p:spPr>
          <a:xfrm>
            <a:off x="5982214" y="256032"/>
            <a:ext cx="4545938" cy="6601968"/>
          </a:xfrm>
          <a:prstGeom prst="rect">
            <a:avLst/>
          </a:prstGeom>
          <a:ln>
            <a:solidFill>
              <a:schemeClr val="tx1"/>
            </a:solidFill>
          </a:ln>
        </p:spPr>
      </p:pic>
    </p:spTree>
    <p:extLst>
      <p:ext uri="{BB962C8B-B14F-4D97-AF65-F5344CB8AC3E}">
        <p14:creationId xmlns:p14="http://schemas.microsoft.com/office/powerpoint/2010/main" val="138364609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B57D0-75FA-6062-FFD1-C3D8C2C891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130726-2057-008F-EE92-F63F76595E36}"/>
              </a:ext>
            </a:extLst>
          </p:cNvPr>
          <p:cNvSpPr>
            <a:spLocks noGrp="1"/>
          </p:cNvSpPr>
          <p:nvPr>
            <p:ph type="ctrTitle"/>
          </p:nvPr>
        </p:nvSpPr>
        <p:spPr>
          <a:xfrm>
            <a:off x="972355" y="2563812"/>
            <a:ext cx="10341735" cy="1008063"/>
          </a:xfrm>
        </p:spPr>
        <p:txBody>
          <a:bodyPr/>
          <a:lstStyle/>
          <a:p>
            <a:r>
              <a:rPr lang="en-US" dirty="0"/>
              <a:t>Thank you</a:t>
            </a:r>
          </a:p>
        </p:txBody>
      </p:sp>
    </p:spTree>
    <p:extLst>
      <p:ext uri="{BB962C8B-B14F-4D97-AF65-F5344CB8AC3E}">
        <p14:creationId xmlns:p14="http://schemas.microsoft.com/office/powerpoint/2010/main" val="3794240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
          <a:extLst>
            <a:ext uri="{FF2B5EF4-FFF2-40B4-BE49-F238E27FC236}">
              <a16:creationId xmlns:a16="http://schemas.microsoft.com/office/drawing/2014/main" id="{711C4AD1-11A9-8B6D-96F0-C4471C2EA0C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C0D1A37-D5A7-E141-30B4-D1718303E01D}"/>
              </a:ext>
            </a:extLst>
          </p:cNvPr>
          <p:cNvPicPr>
            <a:picLocks noChangeAspect="1"/>
          </p:cNvPicPr>
          <p:nvPr/>
        </p:nvPicPr>
        <p:blipFill>
          <a:blip r:embed="rId3"/>
          <a:srcRect b="96569"/>
          <a:stretch/>
        </p:blipFill>
        <p:spPr>
          <a:xfrm>
            <a:off x="137952" y="659361"/>
            <a:ext cx="11916095" cy="307777"/>
          </a:xfrm>
          <a:prstGeom prst="rect">
            <a:avLst/>
          </a:prstGeom>
        </p:spPr>
      </p:pic>
      <p:sp>
        <p:nvSpPr>
          <p:cNvPr id="11" name="TextBox 10">
            <a:extLst>
              <a:ext uri="{FF2B5EF4-FFF2-40B4-BE49-F238E27FC236}">
                <a16:creationId xmlns:a16="http://schemas.microsoft.com/office/drawing/2014/main" id="{6107A791-39A8-658D-BDB0-1B06D34ADA51}"/>
              </a:ext>
            </a:extLst>
          </p:cNvPr>
          <p:cNvSpPr txBox="1"/>
          <p:nvPr/>
        </p:nvSpPr>
        <p:spPr>
          <a:xfrm>
            <a:off x="111081" y="351584"/>
            <a:ext cx="10372322" cy="307777"/>
          </a:xfrm>
          <a:prstGeom prst="rect">
            <a:avLst/>
          </a:prstGeom>
          <a:noFill/>
        </p:spPr>
        <p:txBody>
          <a:bodyPr wrap="square">
            <a:spAutoFit/>
          </a:bodyPr>
          <a:lstStyle/>
          <a:p>
            <a:r>
              <a:rPr lang="en-US" b="1" dirty="0"/>
              <a:t>Clinical questions and SR topics in PICOD format</a:t>
            </a:r>
          </a:p>
        </p:txBody>
      </p:sp>
      <p:sp>
        <p:nvSpPr>
          <p:cNvPr id="5" name="Oval 4">
            <a:extLst>
              <a:ext uri="{FF2B5EF4-FFF2-40B4-BE49-F238E27FC236}">
                <a16:creationId xmlns:a16="http://schemas.microsoft.com/office/drawing/2014/main" id="{2A1031A6-70A5-2AF6-14D2-F0147C940461}"/>
              </a:ext>
            </a:extLst>
          </p:cNvPr>
          <p:cNvSpPr/>
          <p:nvPr/>
        </p:nvSpPr>
        <p:spPr>
          <a:xfrm>
            <a:off x="11139647" y="5937515"/>
            <a:ext cx="914400" cy="9144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1370E9A9-46F1-7AA4-1757-1A37F86A6F13}"/>
              </a:ext>
            </a:extLst>
          </p:cNvPr>
          <p:cNvPicPr>
            <a:picLocks noChangeAspect="1"/>
          </p:cNvPicPr>
          <p:nvPr/>
        </p:nvPicPr>
        <p:blipFill>
          <a:blip r:embed="rId4"/>
          <a:stretch>
            <a:fillRect/>
          </a:stretch>
        </p:blipFill>
        <p:spPr>
          <a:xfrm>
            <a:off x="137952" y="967138"/>
            <a:ext cx="11986493" cy="2845008"/>
          </a:xfrm>
          <a:prstGeom prst="rect">
            <a:avLst/>
          </a:prstGeom>
        </p:spPr>
      </p:pic>
      <p:pic>
        <p:nvPicPr>
          <p:cNvPr id="8" name="Picture 7">
            <a:extLst>
              <a:ext uri="{FF2B5EF4-FFF2-40B4-BE49-F238E27FC236}">
                <a16:creationId xmlns:a16="http://schemas.microsoft.com/office/drawing/2014/main" id="{A42A2160-A403-36E0-099A-A5ED491683AA}"/>
              </a:ext>
            </a:extLst>
          </p:cNvPr>
          <p:cNvPicPr>
            <a:picLocks noChangeAspect="1"/>
          </p:cNvPicPr>
          <p:nvPr/>
        </p:nvPicPr>
        <p:blipFill>
          <a:blip r:embed="rId5"/>
          <a:stretch>
            <a:fillRect/>
          </a:stretch>
        </p:blipFill>
        <p:spPr>
          <a:xfrm>
            <a:off x="137951" y="3812146"/>
            <a:ext cx="11987759" cy="2929944"/>
          </a:xfrm>
          <a:prstGeom prst="rect">
            <a:avLst/>
          </a:prstGeom>
        </p:spPr>
      </p:pic>
    </p:spTree>
    <p:extLst>
      <p:ext uri="{BB962C8B-B14F-4D97-AF65-F5344CB8AC3E}">
        <p14:creationId xmlns:p14="http://schemas.microsoft.com/office/powerpoint/2010/main" val="2176702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8">
          <a:extLst>
            <a:ext uri="{FF2B5EF4-FFF2-40B4-BE49-F238E27FC236}">
              <a16:creationId xmlns:a16="http://schemas.microsoft.com/office/drawing/2014/main" id="{89B216DB-7C5F-FA78-2036-8F494837A19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8379A06-49B7-1D0D-D187-523AD22CEC0C}"/>
              </a:ext>
            </a:extLst>
          </p:cNvPr>
          <p:cNvPicPr>
            <a:picLocks noChangeAspect="1"/>
          </p:cNvPicPr>
          <p:nvPr/>
        </p:nvPicPr>
        <p:blipFill>
          <a:blip r:embed="rId3"/>
          <a:srcRect b="96569"/>
          <a:stretch/>
        </p:blipFill>
        <p:spPr>
          <a:xfrm>
            <a:off x="137952" y="659361"/>
            <a:ext cx="11916095" cy="307777"/>
          </a:xfrm>
          <a:prstGeom prst="rect">
            <a:avLst/>
          </a:prstGeom>
        </p:spPr>
      </p:pic>
      <p:sp>
        <p:nvSpPr>
          <p:cNvPr id="11" name="TextBox 10">
            <a:extLst>
              <a:ext uri="{FF2B5EF4-FFF2-40B4-BE49-F238E27FC236}">
                <a16:creationId xmlns:a16="http://schemas.microsoft.com/office/drawing/2014/main" id="{A5205FED-1782-D4F7-E5F0-C5D0E7B8616E}"/>
              </a:ext>
            </a:extLst>
          </p:cNvPr>
          <p:cNvSpPr txBox="1"/>
          <p:nvPr/>
        </p:nvSpPr>
        <p:spPr>
          <a:xfrm>
            <a:off x="111081" y="351584"/>
            <a:ext cx="10372322" cy="307777"/>
          </a:xfrm>
          <a:prstGeom prst="rect">
            <a:avLst/>
          </a:prstGeom>
          <a:noFill/>
        </p:spPr>
        <p:txBody>
          <a:bodyPr wrap="square">
            <a:spAutoFit/>
          </a:bodyPr>
          <a:lstStyle/>
          <a:p>
            <a:r>
              <a:rPr lang="en-US" b="1" dirty="0"/>
              <a:t>Clinical questions and SR topics in PICOD format</a:t>
            </a:r>
          </a:p>
        </p:txBody>
      </p:sp>
      <p:sp>
        <p:nvSpPr>
          <p:cNvPr id="5" name="Oval 4">
            <a:extLst>
              <a:ext uri="{FF2B5EF4-FFF2-40B4-BE49-F238E27FC236}">
                <a16:creationId xmlns:a16="http://schemas.microsoft.com/office/drawing/2014/main" id="{509EEC8C-A897-85B4-B557-CB4E8C567E1C}"/>
              </a:ext>
            </a:extLst>
          </p:cNvPr>
          <p:cNvSpPr/>
          <p:nvPr/>
        </p:nvSpPr>
        <p:spPr>
          <a:xfrm>
            <a:off x="11139647" y="5937515"/>
            <a:ext cx="914400" cy="9144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2F7FE32F-2B05-3FD3-0A84-934754F7CE02}"/>
              </a:ext>
            </a:extLst>
          </p:cNvPr>
          <p:cNvPicPr>
            <a:picLocks noChangeAspect="1"/>
          </p:cNvPicPr>
          <p:nvPr/>
        </p:nvPicPr>
        <p:blipFill>
          <a:blip r:embed="rId4"/>
          <a:stretch>
            <a:fillRect/>
          </a:stretch>
        </p:blipFill>
        <p:spPr>
          <a:xfrm>
            <a:off x="189788" y="967138"/>
            <a:ext cx="11794004" cy="4708832"/>
          </a:xfrm>
          <a:prstGeom prst="rect">
            <a:avLst/>
          </a:prstGeom>
        </p:spPr>
      </p:pic>
    </p:spTree>
    <p:extLst>
      <p:ext uri="{BB962C8B-B14F-4D97-AF65-F5344CB8AC3E}">
        <p14:creationId xmlns:p14="http://schemas.microsoft.com/office/powerpoint/2010/main" val="2455800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8">
          <a:extLst>
            <a:ext uri="{FF2B5EF4-FFF2-40B4-BE49-F238E27FC236}">
              <a16:creationId xmlns:a16="http://schemas.microsoft.com/office/drawing/2014/main" id="{6F5ECD26-E8E0-62A1-AE48-6A895CDF4C8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1B2ED17-7290-8BBE-67A9-62146388C871}"/>
              </a:ext>
            </a:extLst>
          </p:cNvPr>
          <p:cNvPicPr>
            <a:picLocks noChangeAspect="1"/>
          </p:cNvPicPr>
          <p:nvPr/>
        </p:nvPicPr>
        <p:blipFill>
          <a:blip r:embed="rId3"/>
          <a:srcRect b="96569"/>
          <a:stretch/>
        </p:blipFill>
        <p:spPr>
          <a:xfrm>
            <a:off x="137952" y="659361"/>
            <a:ext cx="11916095" cy="307777"/>
          </a:xfrm>
          <a:prstGeom prst="rect">
            <a:avLst/>
          </a:prstGeom>
        </p:spPr>
      </p:pic>
      <p:sp>
        <p:nvSpPr>
          <p:cNvPr id="11" name="TextBox 10">
            <a:extLst>
              <a:ext uri="{FF2B5EF4-FFF2-40B4-BE49-F238E27FC236}">
                <a16:creationId xmlns:a16="http://schemas.microsoft.com/office/drawing/2014/main" id="{D0ED8991-2083-09CA-4A51-528F12E63C9A}"/>
              </a:ext>
            </a:extLst>
          </p:cNvPr>
          <p:cNvSpPr txBox="1"/>
          <p:nvPr/>
        </p:nvSpPr>
        <p:spPr>
          <a:xfrm>
            <a:off x="111081" y="351584"/>
            <a:ext cx="10372322" cy="307777"/>
          </a:xfrm>
          <a:prstGeom prst="rect">
            <a:avLst/>
          </a:prstGeom>
          <a:noFill/>
        </p:spPr>
        <p:txBody>
          <a:bodyPr wrap="square">
            <a:spAutoFit/>
          </a:bodyPr>
          <a:lstStyle/>
          <a:p>
            <a:r>
              <a:rPr lang="en-US" b="1" dirty="0"/>
              <a:t>Clinical questions and SR topics in PICOD format</a:t>
            </a:r>
          </a:p>
        </p:txBody>
      </p:sp>
      <p:sp>
        <p:nvSpPr>
          <p:cNvPr id="5" name="Oval 4">
            <a:extLst>
              <a:ext uri="{FF2B5EF4-FFF2-40B4-BE49-F238E27FC236}">
                <a16:creationId xmlns:a16="http://schemas.microsoft.com/office/drawing/2014/main" id="{DF48A86D-C2F1-8A45-B21F-A3D411D31B4A}"/>
              </a:ext>
            </a:extLst>
          </p:cNvPr>
          <p:cNvSpPr/>
          <p:nvPr/>
        </p:nvSpPr>
        <p:spPr>
          <a:xfrm>
            <a:off x="11139647" y="5937515"/>
            <a:ext cx="914400" cy="9144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BD125198-94CD-640E-EFF5-62EA5FEED6FF}"/>
              </a:ext>
            </a:extLst>
          </p:cNvPr>
          <p:cNvPicPr>
            <a:picLocks noChangeAspect="1"/>
          </p:cNvPicPr>
          <p:nvPr/>
        </p:nvPicPr>
        <p:blipFill>
          <a:blip r:embed="rId4"/>
          <a:stretch>
            <a:fillRect/>
          </a:stretch>
        </p:blipFill>
        <p:spPr>
          <a:xfrm>
            <a:off x="137952" y="967138"/>
            <a:ext cx="11871565" cy="4912068"/>
          </a:xfrm>
          <a:prstGeom prst="rect">
            <a:avLst/>
          </a:prstGeom>
        </p:spPr>
      </p:pic>
    </p:spTree>
    <p:extLst>
      <p:ext uri="{BB962C8B-B14F-4D97-AF65-F5344CB8AC3E}">
        <p14:creationId xmlns:p14="http://schemas.microsoft.com/office/powerpoint/2010/main" val="3365562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8">
          <a:extLst>
            <a:ext uri="{FF2B5EF4-FFF2-40B4-BE49-F238E27FC236}">
              <a16:creationId xmlns:a16="http://schemas.microsoft.com/office/drawing/2014/main" id="{7F42CA3D-A401-5DCE-05CE-F69564BF23F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472326A-39E5-716C-57EA-EE0877A6AF37}"/>
              </a:ext>
            </a:extLst>
          </p:cNvPr>
          <p:cNvPicPr>
            <a:picLocks noChangeAspect="1"/>
          </p:cNvPicPr>
          <p:nvPr/>
        </p:nvPicPr>
        <p:blipFill>
          <a:blip r:embed="rId3"/>
          <a:srcRect b="96569"/>
          <a:stretch/>
        </p:blipFill>
        <p:spPr>
          <a:xfrm>
            <a:off x="137952" y="659361"/>
            <a:ext cx="11916095" cy="307777"/>
          </a:xfrm>
          <a:prstGeom prst="rect">
            <a:avLst/>
          </a:prstGeom>
        </p:spPr>
      </p:pic>
      <p:sp>
        <p:nvSpPr>
          <p:cNvPr id="11" name="TextBox 10">
            <a:extLst>
              <a:ext uri="{FF2B5EF4-FFF2-40B4-BE49-F238E27FC236}">
                <a16:creationId xmlns:a16="http://schemas.microsoft.com/office/drawing/2014/main" id="{7ABDD034-C69A-BBAD-E82D-4F4E42D5B0D8}"/>
              </a:ext>
            </a:extLst>
          </p:cNvPr>
          <p:cNvSpPr txBox="1"/>
          <p:nvPr/>
        </p:nvSpPr>
        <p:spPr>
          <a:xfrm>
            <a:off x="111081" y="351584"/>
            <a:ext cx="10372322" cy="307777"/>
          </a:xfrm>
          <a:prstGeom prst="rect">
            <a:avLst/>
          </a:prstGeom>
          <a:noFill/>
        </p:spPr>
        <p:txBody>
          <a:bodyPr wrap="square">
            <a:spAutoFit/>
          </a:bodyPr>
          <a:lstStyle/>
          <a:p>
            <a:r>
              <a:rPr lang="en-US" b="1" dirty="0"/>
              <a:t>Clinical questions and SR topics in PICOD format</a:t>
            </a:r>
          </a:p>
        </p:txBody>
      </p:sp>
      <p:sp>
        <p:nvSpPr>
          <p:cNvPr id="5" name="Oval 4">
            <a:extLst>
              <a:ext uri="{FF2B5EF4-FFF2-40B4-BE49-F238E27FC236}">
                <a16:creationId xmlns:a16="http://schemas.microsoft.com/office/drawing/2014/main" id="{0D26B106-3810-4625-1F02-A7CF2ED78E37}"/>
              </a:ext>
            </a:extLst>
          </p:cNvPr>
          <p:cNvSpPr/>
          <p:nvPr/>
        </p:nvSpPr>
        <p:spPr>
          <a:xfrm>
            <a:off x="11139647" y="5937515"/>
            <a:ext cx="914400" cy="9144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ACEDCED-1146-B351-91FC-2FEF73499614}"/>
              </a:ext>
            </a:extLst>
          </p:cNvPr>
          <p:cNvPicPr>
            <a:picLocks noChangeAspect="1"/>
          </p:cNvPicPr>
          <p:nvPr/>
        </p:nvPicPr>
        <p:blipFill>
          <a:blip r:embed="rId4"/>
          <a:stretch>
            <a:fillRect/>
          </a:stretch>
        </p:blipFill>
        <p:spPr>
          <a:xfrm>
            <a:off x="137951" y="967138"/>
            <a:ext cx="11876335" cy="3154101"/>
          </a:xfrm>
          <a:prstGeom prst="rect">
            <a:avLst/>
          </a:prstGeom>
        </p:spPr>
      </p:pic>
    </p:spTree>
    <p:extLst>
      <p:ext uri="{BB962C8B-B14F-4D97-AF65-F5344CB8AC3E}">
        <p14:creationId xmlns:p14="http://schemas.microsoft.com/office/powerpoint/2010/main" val="3625249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8">
          <a:extLst>
            <a:ext uri="{FF2B5EF4-FFF2-40B4-BE49-F238E27FC236}">
              <a16:creationId xmlns:a16="http://schemas.microsoft.com/office/drawing/2014/main" id="{21A013D8-6E30-A00C-0E2E-8B7F8F56707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9570822-9790-9FE7-D4CC-82DDEC83C332}"/>
              </a:ext>
            </a:extLst>
          </p:cNvPr>
          <p:cNvPicPr>
            <a:picLocks noChangeAspect="1"/>
          </p:cNvPicPr>
          <p:nvPr/>
        </p:nvPicPr>
        <p:blipFill>
          <a:blip r:embed="rId3"/>
          <a:srcRect b="96569"/>
          <a:stretch/>
        </p:blipFill>
        <p:spPr>
          <a:xfrm>
            <a:off x="137952" y="659361"/>
            <a:ext cx="11916095" cy="307777"/>
          </a:xfrm>
          <a:prstGeom prst="rect">
            <a:avLst/>
          </a:prstGeom>
        </p:spPr>
      </p:pic>
      <p:sp>
        <p:nvSpPr>
          <p:cNvPr id="11" name="TextBox 10">
            <a:extLst>
              <a:ext uri="{FF2B5EF4-FFF2-40B4-BE49-F238E27FC236}">
                <a16:creationId xmlns:a16="http://schemas.microsoft.com/office/drawing/2014/main" id="{B4993670-2C87-FE25-8A0B-842C1672721E}"/>
              </a:ext>
            </a:extLst>
          </p:cNvPr>
          <p:cNvSpPr txBox="1"/>
          <p:nvPr/>
        </p:nvSpPr>
        <p:spPr>
          <a:xfrm>
            <a:off x="111081" y="351584"/>
            <a:ext cx="10372322" cy="307777"/>
          </a:xfrm>
          <a:prstGeom prst="rect">
            <a:avLst/>
          </a:prstGeom>
          <a:noFill/>
        </p:spPr>
        <p:txBody>
          <a:bodyPr wrap="square">
            <a:spAutoFit/>
          </a:bodyPr>
          <a:lstStyle/>
          <a:p>
            <a:r>
              <a:rPr lang="en-US" b="1" dirty="0"/>
              <a:t>Clinical questions and SR topics in PICOD format</a:t>
            </a:r>
          </a:p>
        </p:txBody>
      </p:sp>
      <p:sp>
        <p:nvSpPr>
          <p:cNvPr id="5" name="Oval 4">
            <a:extLst>
              <a:ext uri="{FF2B5EF4-FFF2-40B4-BE49-F238E27FC236}">
                <a16:creationId xmlns:a16="http://schemas.microsoft.com/office/drawing/2014/main" id="{AD0445F2-F842-791B-9F80-C2EB06AFAADE}"/>
              </a:ext>
            </a:extLst>
          </p:cNvPr>
          <p:cNvSpPr/>
          <p:nvPr/>
        </p:nvSpPr>
        <p:spPr>
          <a:xfrm>
            <a:off x="11139647" y="5937515"/>
            <a:ext cx="914400" cy="9144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377C8EFA-87C7-9543-6321-3F4F33C16B67}"/>
              </a:ext>
            </a:extLst>
          </p:cNvPr>
          <p:cNvPicPr>
            <a:picLocks noChangeAspect="1"/>
          </p:cNvPicPr>
          <p:nvPr/>
        </p:nvPicPr>
        <p:blipFill>
          <a:blip r:embed="rId4"/>
          <a:stretch>
            <a:fillRect/>
          </a:stretch>
        </p:blipFill>
        <p:spPr>
          <a:xfrm>
            <a:off x="137952" y="967138"/>
            <a:ext cx="11807330" cy="4538580"/>
          </a:xfrm>
          <a:prstGeom prst="rect">
            <a:avLst/>
          </a:prstGeom>
        </p:spPr>
      </p:pic>
    </p:spTree>
    <p:extLst>
      <p:ext uri="{BB962C8B-B14F-4D97-AF65-F5344CB8AC3E}">
        <p14:creationId xmlns:p14="http://schemas.microsoft.com/office/powerpoint/2010/main" val="221158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8">
          <a:extLst>
            <a:ext uri="{FF2B5EF4-FFF2-40B4-BE49-F238E27FC236}">
              <a16:creationId xmlns:a16="http://schemas.microsoft.com/office/drawing/2014/main" id="{B728A143-31E3-11A8-2436-4769505B1D8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C23F069-64F1-F7C2-463A-E0CB2A42D336}"/>
              </a:ext>
            </a:extLst>
          </p:cNvPr>
          <p:cNvPicPr>
            <a:picLocks noChangeAspect="1"/>
          </p:cNvPicPr>
          <p:nvPr/>
        </p:nvPicPr>
        <p:blipFill>
          <a:blip r:embed="rId3"/>
          <a:srcRect b="96569"/>
          <a:stretch/>
        </p:blipFill>
        <p:spPr>
          <a:xfrm>
            <a:off x="137952" y="659361"/>
            <a:ext cx="11916095" cy="307777"/>
          </a:xfrm>
          <a:prstGeom prst="rect">
            <a:avLst/>
          </a:prstGeom>
        </p:spPr>
      </p:pic>
      <p:sp>
        <p:nvSpPr>
          <p:cNvPr id="11" name="TextBox 10">
            <a:extLst>
              <a:ext uri="{FF2B5EF4-FFF2-40B4-BE49-F238E27FC236}">
                <a16:creationId xmlns:a16="http://schemas.microsoft.com/office/drawing/2014/main" id="{EF4C256F-14A7-88DF-0237-5EA76387F958}"/>
              </a:ext>
            </a:extLst>
          </p:cNvPr>
          <p:cNvSpPr txBox="1"/>
          <p:nvPr/>
        </p:nvSpPr>
        <p:spPr>
          <a:xfrm>
            <a:off x="111081" y="351584"/>
            <a:ext cx="10372322" cy="307777"/>
          </a:xfrm>
          <a:prstGeom prst="rect">
            <a:avLst/>
          </a:prstGeom>
          <a:noFill/>
        </p:spPr>
        <p:txBody>
          <a:bodyPr wrap="square">
            <a:spAutoFit/>
          </a:bodyPr>
          <a:lstStyle/>
          <a:p>
            <a:r>
              <a:rPr lang="en-US" b="1" dirty="0"/>
              <a:t>Clinical questions and SR topics in PICOD format</a:t>
            </a:r>
          </a:p>
        </p:txBody>
      </p:sp>
      <p:sp>
        <p:nvSpPr>
          <p:cNvPr id="5" name="Oval 4">
            <a:extLst>
              <a:ext uri="{FF2B5EF4-FFF2-40B4-BE49-F238E27FC236}">
                <a16:creationId xmlns:a16="http://schemas.microsoft.com/office/drawing/2014/main" id="{1732A6CC-5570-67FC-9772-8B2534B24856}"/>
              </a:ext>
            </a:extLst>
          </p:cNvPr>
          <p:cNvSpPr/>
          <p:nvPr/>
        </p:nvSpPr>
        <p:spPr>
          <a:xfrm>
            <a:off x="11139647" y="5937515"/>
            <a:ext cx="914400" cy="9144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6F34DC7D-BD1D-81B0-7904-452C32758409}"/>
              </a:ext>
            </a:extLst>
          </p:cNvPr>
          <p:cNvPicPr>
            <a:picLocks noChangeAspect="1"/>
          </p:cNvPicPr>
          <p:nvPr/>
        </p:nvPicPr>
        <p:blipFill>
          <a:blip r:embed="rId4"/>
          <a:stretch>
            <a:fillRect/>
          </a:stretch>
        </p:blipFill>
        <p:spPr>
          <a:xfrm>
            <a:off x="135594" y="1025093"/>
            <a:ext cx="11918453" cy="3669256"/>
          </a:xfrm>
          <a:prstGeom prst="rect">
            <a:avLst/>
          </a:prstGeom>
        </p:spPr>
      </p:pic>
      <p:pic>
        <p:nvPicPr>
          <p:cNvPr id="8" name="Picture 7">
            <a:extLst>
              <a:ext uri="{FF2B5EF4-FFF2-40B4-BE49-F238E27FC236}">
                <a16:creationId xmlns:a16="http://schemas.microsoft.com/office/drawing/2014/main" id="{0A3A3BB0-E703-923E-3E1E-BFF5A2530D08}"/>
              </a:ext>
            </a:extLst>
          </p:cNvPr>
          <p:cNvPicPr>
            <a:picLocks noChangeAspect="1"/>
          </p:cNvPicPr>
          <p:nvPr/>
        </p:nvPicPr>
        <p:blipFill>
          <a:blip r:embed="rId5"/>
          <a:stretch>
            <a:fillRect/>
          </a:stretch>
        </p:blipFill>
        <p:spPr>
          <a:xfrm>
            <a:off x="111081" y="4752304"/>
            <a:ext cx="11887122" cy="1384479"/>
          </a:xfrm>
          <a:prstGeom prst="rect">
            <a:avLst/>
          </a:prstGeom>
        </p:spPr>
      </p:pic>
    </p:spTree>
    <p:extLst>
      <p:ext uri="{BB962C8B-B14F-4D97-AF65-F5344CB8AC3E}">
        <p14:creationId xmlns:p14="http://schemas.microsoft.com/office/powerpoint/2010/main" val="721680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8">
          <a:extLst>
            <a:ext uri="{FF2B5EF4-FFF2-40B4-BE49-F238E27FC236}">
              <a16:creationId xmlns:a16="http://schemas.microsoft.com/office/drawing/2014/main" id="{9521A298-FAFD-26E8-691C-6C914C3825B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750E743-A2DD-0C8E-5D44-17C7928A7AF4}"/>
              </a:ext>
            </a:extLst>
          </p:cNvPr>
          <p:cNvPicPr>
            <a:picLocks noChangeAspect="1"/>
          </p:cNvPicPr>
          <p:nvPr/>
        </p:nvPicPr>
        <p:blipFill>
          <a:blip r:embed="rId3"/>
          <a:srcRect b="96569"/>
          <a:stretch/>
        </p:blipFill>
        <p:spPr>
          <a:xfrm>
            <a:off x="137952" y="659361"/>
            <a:ext cx="11916095" cy="307777"/>
          </a:xfrm>
          <a:prstGeom prst="rect">
            <a:avLst/>
          </a:prstGeom>
        </p:spPr>
      </p:pic>
      <p:sp>
        <p:nvSpPr>
          <p:cNvPr id="11" name="TextBox 10">
            <a:extLst>
              <a:ext uri="{FF2B5EF4-FFF2-40B4-BE49-F238E27FC236}">
                <a16:creationId xmlns:a16="http://schemas.microsoft.com/office/drawing/2014/main" id="{0B52F73F-79D6-42E6-B6D4-C23B448A3A34}"/>
              </a:ext>
            </a:extLst>
          </p:cNvPr>
          <p:cNvSpPr txBox="1"/>
          <p:nvPr/>
        </p:nvSpPr>
        <p:spPr>
          <a:xfrm>
            <a:off x="111081" y="351584"/>
            <a:ext cx="10372322" cy="307777"/>
          </a:xfrm>
          <a:prstGeom prst="rect">
            <a:avLst/>
          </a:prstGeom>
          <a:noFill/>
        </p:spPr>
        <p:txBody>
          <a:bodyPr wrap="square">
            <a:spAutoFit/>
          </a:bodyPr>
          <a:lstStyle/>
          <a:p>
            <a:r>
              <a:rPr lang="en-US" b="1" dirty="0"/>
              <a:t>Clinical questions and SR topics in PICOD format</a:t>
            </a:r>
          </a:p>
        </p:txBody>
      </p:sp>
      <p:sp>
        <p:nvSpPr>
          <p:cNvPr id="5" name="Oval 4">
            <a:extLst>
              <a:ext uri="{FF2B5EF4-FFF2-40B4-BE49-F238E27FC236}">
                <a16:creationId xmlns:a16="http://schemas.microsoft.com/office/drawing/2014/main" id="{113E902C-562C-A58F-CE23-09B95279AA05}"/>
              </a:ext>
            </a:extLst>
          </p:cNvPr>
          <p:cNvSpPr/>
          <p:nvPr/>
        </p:nvSpPr>
        <p:spPr>
          <a:xfrm>
            <a:off x="11139647" y="5937515"/>
            <a:ext cx="914400" cy="9144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B3089DCE-10E1-BC51-F1CA-7AD65F9063DE}"/>
              </a:ext>
            </a:extLst>
          </p:cNvPr>
          <p:cNvPicPr>
            <a:picLocks noChangeAspect="1"/>
          </p:cNvPicPr>
          <p:nvPr/>
        </p:nvPicPr>
        <p:blipFill>
          <a:blip r:embed="rId4"/>
          <a:stretch>
            <a:fillRect/>
          </a:stretch>
        </p:blipFill>
        <p:spPr>
          <a:xfrm>
            <a:off x="137951" y="967137"/>
            <a:ext cx="11860965" cy="5446541"/>
          </a:xfrm>
          <a:prstGeom prst="rect">
            <a:avLst/>
          </a:prstGeom>
        </p:spPr>
      </p:pic>
    </p:spTree>
    <p:extLst>
      <p:ext uri="{BB962C8B-B14F-4D97-AF65-F5344CB8AC3E}">
        <p14:creationId xmlns:p14="http://schemas.microsoft.com/office/powerpoint/2010/main" val="16965878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8">
          <a:extLst>
            <a:ext uri="{FF2B5EF4-FFF2-40B4-BE49-F238E27FC236}">
              <a16:creationId xmlns:a16="http://schemas.microsoft.com/office/drawing/2014/main" id="{81BA94B3-7E60-A60B-C56D-BC2DC7FB997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9B7AB77-925F-24D3-34FE-0BA7BF72A8D5}"/>
              </a:ext>
            </a:extLst>
          </p:cNvPr>
          <p:cNvPicPr>
            <a:picLocks noChangeAspect="1"/>
          </p:cNvPicPr>
          <p:nvPr/>
        </p:nvPicPr>
        <p:blipFill>
          <a:blip r:embed="rId3"/>
          <a:srcRect b="96569"/>
          <a:stretch/>
        </p:blipFill>
        <p:spPr>
          <a:xfrm>
            <a:off x="137952" y="659361"/>
            <a:ext cx="11916095" cy="307777"/>
          </a:xfrm>
          <a:prstGeom prst="rect">
            <a:avLst/>
          </a:prstGeom>
        </p:spPr>
      </p:pic>
      <p:sp>
        <p:nvSpPr>
          <p:cNvPr id="11" name="TextBox 10">
            <a:extLst>
              <a:ext uri="{FF2B5EF4-FFF2-40B4-BE49-F238E27FC236}">
                <a16:creationId xmlns:a16="http://schemas.microsoft.com/office/drawing/2014/main" id="{AFCE2370-1263-14C3-2C3B-D4FDCD8604C5}"/>
              </a:ext>
            </a:extLst>
          </p:cNvPr>
          <p:cNvSpPr txBox="1"/>
          <p:nvPr/>
        </p:nvSpPr>
        <p:spPr>
          <a:xfrm>
            <a:off x="111081" y="351584"/>
            <a:ext cx="10372322" cy="307777"/>
          </a:xfrm>
          <a:prstGeom prst="rect">
            <a:avLst/>
          </a:prstGeom>
          <a:noFill/>
        </p:spPr>
        <p:txBody>
          <a:bodyPr wrap="square">
            <a:spAutoFit/>
          </a:bodyPr>
          <a:lstStyle/>
          <a:p>
            <a:r>
              <a:rPr lang="en-US" b="1" dirty="0"/>
              <a:t>Clinical questions and SR topics in PICOD format</a:t>
            </a:r>
          </a:p>
        </p:txBody>
      </p:sp>
      <p:sp>
        <p:nvSpPr>
          <p:cNvPr id="5" name="Oval 4">
            <a:extLst>
              <a:ext uri="{FF2B5EF4-FFF2-40B4-BE49-F238E27FC236}">
                <a16:creationId xmlns:a16="http://schemas.microsoft.com/office/drawing/2014/main" id="{352491CB-86C8-F050-D8AD-49CC6C5664A7}"/>
              </a:ext>
            </a:extLst>
          </p:cNvPr>
          <p:cNvSpPr/>
          <p:nvPr/>
        </p:nvSpPr>
        <p:spPr>
          <a:xfrm>
            <a:off x="11139647" y="5937515"/>
            <a:ext cx="914400" cy="9144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49E6A84-6827-6388-0D8D-E5A4C4F401F2}"/>
              </a:ext>
            </a:extLst>
          </p:cNvPr>
          <p:cNvPicPr>
            <a:picLocks noChangeAspect="1"/>
          </p:cNvPicPr>
          <p:nvPr/>
        </p:nvPicPr>
        <p:blipFill>
          <a:blip r:embed="rId4"/>
          <a:stretch>
            <a:fillRect/>
          </a:stretch>
        </p:blipFill>
        <p:spPr>
          <a:xfrm>
            <a:off x="137952" y="967138"/>
            <a:ext cx="11856330" cy="1750304"/>
          </a:xfrm>
          <a:prstGeom prst="rect">
            <a:avLst/>
          </a:prstGeom>
        </p:spPr>
      </p:pic>
    </p:spTree>
    <p:extLst>
      <p:ext uri="{BB962C8B-B14F-4D97-AF65-F5344CB8AC3E}">
        <p14:creationId xmlns:p14="http://schemas.microsoft.com/office/powerpoint/2010/main" val="4288256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4"/>
          <p:cNvSpPr txBox="1"/>
          <p:nvPr/>
        </p:nvSpPr>
        <p:spPr>
          <a:xfrm>
            <a:off x="270932" y="1066800"/>
            <a:ext cx="11142133" cy="5555109"/>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004990"/>
              </a:buClr>
              <a:buSzPts val="2000"/>
              <a:buFont typeface="Calibri"/>
              <a:buNone/>
            </a:pPr>
            <a:r>
              <a:rPr lang="en-US" sz="1800" b="1" i="0" u="none" strike="noStrike" cap="none" dirty="0">
                <a:solidFill>
                  <a:srgbClr val="004990"/>
                </a:solidFill>
                <a:latin typeface="+mn-lt"/>
                <a:ea typeface="Malgun Gothic" panose="020B0503020000020004" pitchFamily="34" charset="-127"/>
                <a:cs typeface="Calibri"/>
                <a:sym typeface="Calibri"/>
              </a:rPr>
              <a:t>Guidelines</a:t>
            </a:r>
            <a:endParaRPr sz="1800" b="0" i="0" u="none" strike="noStrike" cap="none" dirty="0">
              <a:solidFill>
                <a:srgbClr val="000000"/>
              </a:solidFill>
              <a:latin typeface="+mn-lt"/>
              <a:ea typeface="Malgun Gothic" panose="020B0503020000020004" pitchFamily="34" charset="-127"/>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800" b="0" i="0" u="none" strike="noStrike" cap="none" dirty="0">
                <a:solidFill>
                  <a:srgbClr val="004990"/>
                </a:solidFill>
                <a:latin typeface="+mn-lt"/>
                <a:ea typeface="Malgun Gothic" panose="020B0503020000020004" pitchFamily="34" charset="-127"/>
                <a:cs typeface="Calibri"/>
                <a:sym typeface="Calibri"/>
              </a:rPr>
              <a:t>KDIGO’s core mission. KDIGO is the only organization developing global guidelines in nephrology.</a:t>
            </a:r>
            <a:endParaRPr sz="1800" b="0" i="0" u="none" strike="noStrike" cap="none" dirty="0">
              <a:solidFill>
                <a:srgbClr val="000000"/>
              </a:solidFill>
              <a:latin typeface="+mn-lt"/>
              <a:ea typeface="Malgun Gothic" panose="020B0503020000020004" pitchFamily="34" charset="-127"/>
              <a:sym typeface="Arial"/>
            </a:endParaRPr>
          </a:p>
          <a:p>
            <a:pPr marL="0" marR="0" lvl="0" indent="0" algn="l" rtl="0">
              <a:lnSpc>
                <a:spcPct val="110000"/>
              </a:lnSpc>
              <a:spcBef>
                <a:spcPts val="0"/>
              </a:spcBef>
              <a:spcAft>
                <a:spcPts val="0"/>
              </a:spcAft>
              <a:buClr>
                <a:srgbClr val="004990"/>
              </a:buClr>
              <a:buSzPts val="1900"/>
              <a:buFont typeface="Calibri"/>
              <a:buNone/>
            </a:pPr>
            <a:endParaRPr sz="1800" b="0" i="0" u="none" strike="noStrike" cap="none" dirty="0">
              <a:solidFill>
                <a:srgbClr val="004990"/>
              </a:solidFill>
              <a:latin typeface="+mn-lt"/>
              <a:ea typeface="Malgun Gothic" panose="020B0503020000020004" pitchFamily="34" charset="-127"/>
              <a:cs typeface="Calibri"/>
              <a:sym typeface="Calibri"/>
            </a:endParaRPr>
          </a:p>
          <a:p>
            <a:pPr marL="0" marR="0" lvl="0" indent="0" algn="l" rtl="0">
              <a:lnSpc>
                <a:spcPct val="110000"/>
              </a:lnSpc>
              <a:spcBef>
                <a:spcPts val="0"/>
              </a:spcBef>
              <a:spcAft>
                <a:spcPts val="0"/>
              </a:spcAft>
              <a:buClr>
                <a:srgbClr val="004990"/>
              </a:buClr>
              <a:buSzPts val="2000"/>
              <a:buFont typeface="Calibri"/>
              <a:buNone/>
            </a:pPr>
            <a:r>
              <a:rPr lang="en-US" sz="1800" b="1" i="0" u="none" strike="noStrike" cap="none" dirty="0">
                <a:solidFill>
                  <a:srgbClr val="004990"/>
                </a:solidFill>
                <a:latin typeface="+mn-lt"/>
                <a:ea typeface="Malgun Gothic" panose="020B0503020000020004" pitchFamily="34" charset="-127"/>
                <a:cs typeface="Calibri"/>
                <a:sym typeface="Calibri"/>
              </a:rPr>
              <a:t>Controversies </a:t>
            </a:r>
            <a:r>
              <a:rPr lang="en-US" sz="1800" b="1" dirty="0">
                <a:solidFill>
                  <a:srgbClr val="004990"/>
                </a:solidFill>
                <a:latin typeface="+mn-lt"/>
                <a:ea typeface="Malgun Gothic" panose="020B0503020000020004" pitchFamily="34" charset="-127"/>
                <a:cs typeface="Calibri"/>
                <a:sym typeface="Calibri"/>
              </a:rPr>
              <a:t>C</a:t>
            </a:r>
            <a:r>
              <a:rPr lang="en-US" sz="1800" b="1" i="0" u="none" strike="noStrike" cap="none" dirty="0">
                <a:solidFill>
                  <a:srgbClr val="004990"/>
                </a:solidFill>
                <a:latin typeface="+mn-lt"/>
                <a:ea typeface="Malgun Gothic" panose="020B0503020000020004" pitchFamily="34" charset="-127"/>
                <a:cs typeface="Calibri"/>
                <a:sym typeface="Calibri"/>
              </a:rPr>
              <a:t>onferences</a:t>
            </a:r>
            <a:endParaRPr sz="1800" b="0" i="0" u="none" strike="noStrike" cap="none" dirty="0">
              <a:solidFill>
                <a:srgbClr val="000000"/>
              </a:solidFill>
              <a:latin typeface="+mn-lt"/>
              <a:ea typeface="Malgun Gothic" panose="020B0503020000020004" pitchFamily="34" charset="-127"/>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800" b="0" i="0" u="none" strike="noStrike" cap="none" dirty="0">
                <a:solidFill>
                  <a:srgbClr val="004990"/>
                </a:solidFill>
                <a:latin typeface="+mn-lt"/>
                <a:ea typeface="Malgun Gothic" panose="020B0503020000020004" pitchFamily="34" charset="-127"/>
                <a:cs typeface="Calibri"/>
                <a:sym typeface="Calibri"/>
              </a:rPr>
              <a:t>International conferences that examine significant topics in nephrology and related disciplines that are not fully resolved. Results in a published paper, usually in </a:t>
            </a:r>
            <a:r>
              <a:rPr lang="en-US" sz="1800" b="0" i="1" u="none" strike="noStrike" cap="none" dirty="0">
                <a:solidFill>
                  <a:srgbClr val="004990"/>
                </a:solidFill>
                <a:latin typeface="+mn-lt"/>
                <a:ea typeface="Malgun Gothic" panose="020B0503020000020004" pitchFamily="34" charset="-127"/>
                <a:cs typeface="Calibri"/>
                <a:sym typeface="Calibri"/>
              </a:rPr>
              <a:t>Kidney International</a:t>
            </a:r>
            <a:r>
              <a:rPr lang="en-US" sz="1800" b="0" i="0" u="none" strike="noStrike" cap="none" dirty="0">
                <a:solidFill>
                  <a:srgbClr val="004990"/>
                </a:solidFill>
                <a:latin typeface="+mn-lt"/>
                <a:ea typeface="Malgun Gothic" panose="020B0503020000020004" pitchFamily="34" charset="-127"/>
                <a:cs typeface="Calibri"/>
                <a:sym typeface="Calibri"/>
              </a:rPr>
              <a:t>. Often a Controversies Conference will prompt development of a guideline or a guideline update.</a:t>
            </a:r>
            <a:endParaRPr sz="1800" b="0" i="0" u="none" strike="noStrike" cap="none" dirty="0">
              <a:solidFill>
                <a:srgbClr val="000000"/>
              </a:solidFill>
              <a:latin typeface="+mn-lt"/>
              <a:ea typeface="Malgun Gothic" panose="020B0503020000020004" pitchFamily="34" charset="-127"/>
              <a:sym typeface="Arial"/>
            </a:endParaRPr>
          </a:p>
          <a:p>
            <a:pPr marL="0" marR="0" lvl="0" indent="0" algn="l" rtl="0">
              <a:lnSpc>
                <a:spcPct val="110000"/>
              </a:lnSpc>
              <a:spcBef>
                <a:spcPts val="0"/>
              </a:spcBef>
              <a:spcAft>
                <a:spcPts val="0"/>
              </a:spcAft>
              <a:buClr>
                <a:srgbClr val="004990"/>
              </a:buClr>
              <a:buSzPts val="1900"/>
              <a:buFont typeface="Calibri"/>
              <a:buNone/>
            </a:pPr>
            <a:endParaRPr sz="1800" b="0" i="0" u="none" strike="noStrike" cap="none" dirty="0">
              <a:solidFill>
                <a:srgbClr val="004990"/>
              </a:solidFill>
              <a:latin typeface="+mn-lt"/>
              <a:ea typeface="Malgun Gothic" panose="020B0503020000020004" pitchFamily="34" charset="-127"/>
              <a:cs typeface="Calibri"/>
              <a:sym typeface="Calibri"/>
            </a:endParaRPr>
          </a:p>
          <a:p>
            <a:pPr marL="0" marR="0" lvl="0" indent="0" algn="l" rtl="0">
              <a:lnSpc>
                <a:spcPct val="110000"/>
              </a:lnSpc>
              <a:spcBef>
                <a:spcPts val="0"/>
              </a:spcBef>
              <a:spcAft>
                <a:spcPts val="0"/>
              </a:spcAft>
              <a:buClr>
                <a:srgbClr val="004990"/>
              </a:buClr>
              <a:buSzPts val="2000"/>
              <a:buFont typeface="Calibri"/>
              <a:buNone/>
            </a:pPr>
            <a:r>
              <a:rPr lang="en-US" sz="1800" b="1" i="0" u="none" strike="noStrike" cap="none" dirty="0">
                <a:solidFill>
                  <a:srgbClr val="004990"/>
                </a:solidFill>
                <a:latin typeface="+mn-lt"/>
                <a:ea typeface="Malgun Gothic" panose="020B0503020000020004" pitchFamily="34" charset="-127"/>
                <a:cs typeface="Calibri"/>
                <a:sym typeface="Calibri"/>
              </a:rPr>
              <a:t>Implementation activities</a:t>
            </a:r>
            <a:endParaRPr sz="1800" b="0" i="0" u="none" strike="noStrike" cap="none" dirty="0">
              <a:solidFill>
                <a:srgbClr val="000000"/>
              </a:solidFill>
              <a:latin typeface="+mn-lt"/>
              <a:ea typeface="Malgun Gothic" panose="020B0503020000020004" pitchFamily="34" charset="-127"/>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800" b="0" i="0" u="none" strike="noStrike" cap="none" dirty="0">
                <a:solidFill>
                  <a:srgbClr val="004990"/>
                </a:solidFill>
                <a:latin typeface="+mn-lt"/>
                <a:ea typeface="Malgun Gothic" panose="020B0503020000020004" pitchFamily="34" charset="-127"/>
                <a:cs typeface="Calibri"/>
                <a:sym typeface="Calibri"/>
              </a:rPr>
              <a:t>Dissemination and implementation of KDIGO guidelines </a:t>
            </a:r>
            <a:endParaRPr sz="1800" b="0" i="0" u="none" strike="noStrike" cap="none" dirty="0">
              <a:solidFill>
                <a:srgbClr val="000000"/>
              </a:solidFill>
              <a:latin typeface="+mn-lt"/>
              <a:ea typeface="Malgun Gothic" panose="020B0503020000020004" pitchFamily="34" charset="-127"/>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800" b="0" i="0" u="none" strike="noStrike" cap="none" dirty="0">
                <a:solidFill>
                  <a:srgbClr val="004990"/>
                </a:solidFill>
                <a:latin typeface="+mn-lt"/>
                <a:ea typeface="Malgun Gothic" panose="020B0503020000020004" pitchFamily="34" charset="-127"/>
                <a:cs typeface="Calibri"/>
                <a:sym typeface="Calibri"/>
              </a:rPr>
              <a:t>Controversies Conference reports and observations</a:t>
            </a:r>
            <a:endParaRPr sz="1800" b="0" i="0" u="none" strike="noStrike" cap="none" dirty="0">
              <a:solidFill>
                <a:srgbClr val="000000"/>
              </a:solidFill>
              <a:latin typeface="+mn-lt"/>
              <a:ea typeface="Malgun Gothic" panose="020B0503020000020004" pitchFamily="34" charset="-127"/>
              <a:sym typeface="Arial"/>
            </a:endParaRPr>
          </a:p>
          <a:p>
            <a:pPr marL="1314450" lvl="1" indent="-285750">
              <a:lnSpc>
                <a:spcPct val="110000"/>
              </a:lnSpc>
              <a:buClr>
                <a:srgbClr val="004990"/>
              </a:buClr>
              <a:buSzPts val="1900"/>
              <a:buFont typeface="Arial"/>
              <a:buChar char="•"/>
            </a:pPr>
            <a:r>
              <a:rPr lang="en-US" sz="1800" b="0" i="0" u="none" strike="noStrike" cap="none" dirty="0">
                <a:solidFill>
                  <a:srgbClr val="004990"/>
                </a:solidFill>
                <a:latin typeface="+mn-lt"/>
                <a:ea typeface="Malgun Gothic" panose="020B0503020000020004" pitchFamily="34" charset="-127"/>
                <a:cs typeface="Calibri"/>
                <a:sym typeface="Calibri"/>
              </a:rPr>
              <a:t>Live Clinical Practice Conferences – usually with a nephrology society – bring </a:t>
            </a:r>
            <a:r>
              <a:rPr lang="en-US" sz="1800" dirty="0">
                <a:solidFill>
                  <a:srgbClr val="004990"/>
                </a:solidFill>
                <a:latin typeface="+mn-lt"/>
                <a:ea typeface="Malgun Gothic" panose="020B0503020000020004" pitchFamily="34" charset="-127"/>
                <a:cs typeface="Calibri"/>
                <a:sym typeface="Calibri"/>
              </a:rPr>
              <a:t>KDIGO </a:t>
            </a:r>
            <a:r>
              <a:rPr lang="en-US" sz="1800" b="0" i="0" u="none" strike="noStrike" cap="none" dirty="0">
                <a:solidFill>
                  <a:srgbClr val="004990"/>
                </a:solidFill>
                <a:latin typeface="+mn-lt"/>
                <a:ea typeface="Malgun Gothic" panose="020B0503020000020004" pitchFamily="34" charset="-127"/>
                <a:cs typeface="Calibri"/>
                <a:sym typeface="Calibri"/>
              </a:rPr>
              <a:t>global work to local audiences, using case studies</a:t>
            </a:r>
            <a:endParaRPr sz="1800" b="0" i="0" u="none" strike="noStrike" cap="none" dirty="0">
              <a:solidFill>
                <a:srgbClr val="000000"/>
              </a:solidFill>
              <a:latin typeface="+mn-lt"/>
              <a:ea typeface="Malgun Gothic" panose="020B0503020000020004" pitchFamily="34" charset="-127"/>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800" b="0" i="0" u="none" strike="noStrike" cap="none" dirty="0">
                <a:solidFill>
                  <a:srgbClr val="004990"/>
                </a:solidFill>
                <a:latin typeface="+mn-lt"/>
                <a:ea typeface="Malgun Gothic" panose="020B0503020000020004" pitchFamily="34" charset="-127"/>
                <a:cs typeface="Calibri"/>
                <a:sym typeface="Calibri"/>
              </a:rPr>
              <a:t>Implementation Summits bring local experts together to discuss local or regional barriers and opportunities</a:t>
            </a:r>
            <a:endParaRPr sz="1800" b="0" i="0" u="none" strike="noStrike" cap="none" dirty="0">
              <a:solidFill>
                <a:srgbClr val="000000"/>
              </a:solidFill>
              <a:latin typeface="+mn-lt"/>
              <a:ea typeface="Malgun Gothic" panose="020B0503020000020004" pitchFamily="34" charset="-127"/>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800" b="0" i="0" u="none" strike="noStrike" cap="none" dirty="0">
                <a:solidFill>
                  <a:srgbClr val="004990"/>
                </a:solidFill>
                <a:latin typeface="+mn-lt"/>
                <a:ea typeface="Malgun Gothic" panose="020B0503020000020004" pitchFamily="34" charset="-127"/>
                <a:cs typeface="Calibri"/>
                <a:sym typeface="Calibri"/>
              </a:rPr>
              <a:t>Core implementation </a:t>
            </a:r>
            <a:r>
              <a:rPr lang="en-US" sz="1800" dirty="0">
                <a:solidFill>
                  <a:srgbClr val="004990"/>
                </a:solidFill>
                <a:latin typeface="+mn-lt"/>
                <a:ea typeface="Malgun Gothic" panose="020B0503020000020004" pitchFamily="34" charset="-127"/>
                <a:cs typeface="Calibri"/>
                <a:sym typeface="Calibri"/>
              </a:rPr>
              <a:t>k</a:t>
            </a:r>
            <a:r>
              <a:rPr lang="en-US" sz="1800" b="0" i="0" u="none" strike="noStrike" cap="none" dirty="0">
                <a:solidFill>
                  <a:srgbClr val="004990"/>
                </a:solidFill>
                <a:latin typeface="+mn-lt"/>
                <a:ea typeface="Malgun Gothic" panose="020B0503020000020004" pitchFamily="34" charset="-127"/>
                <a:cs typeface="Calibri"/>
                <a:sym typeface="Calibri"/>
              </a:rPr>
              <a:t>its – educational materials including Key Takeaway lists, Speaker’s Guides, infographics, reference </a:t>
            </a:r>
            <a:r>
              <a:rPr lang="en-US" sz="1800" dirty="0">
                <a:solidFill>
                  <a:srgbClr val="004990"/>
                </a:solidFill>
                <a:latin typeface="+mn-lt"/>
                <a:ea typeface="Malgun Gothic" panose="020B0503020000020004" pitchFamily="34" charset="-127"/>
                <a:cs typeface="Calibri"/>
                <a:sym typeface="Calibri"/>
              </a:rPr>
              <a:t>t</a:t>
            </a:r>
            <a:r>
              <a:rPr lang="en-US" sz="1800" b="0" i="0" u="none" strike="noStrike" cap="none" dirty="0">
                <a:solidFill>
                  <a:srgbClr val="004990"/>
                </a:solidFill>
                <a:latin typeface="+mn-lt"/>
                <a:ea typeface="Malgun Gothic" panose="020B0503020000020004" pitchFamily="34" charset="-127"/>
                <a:cs typeface="Calibri"/>
                <a:sym typeface="Calibri"/>
              </a:rPr>
              <a:t>ools, and case </a:t>
            </a:r>
            <a:r>
              <a:rPr lang="en-US" sz="1800" dirty="0">
                <a:solidFill>
                  <a:srgbClr val="004990"/>
                </a:solidFill>
                <a:latin typeface="+mn-lt"/>
                <a:ea typeface="Malgun Gothic" panose="020B0503020000020004" pitchFamily="34" charset="-127"/>
                <a:cs typeface="Calibri"/>
                <a:sym typeface="Calibri"/>
              </a:rPr>
              <a:t>s</a:t>
            </a:r>
            <a:r>
              <a:rPr lang="en-US" sz="1800" b="0" i="0" u="none" strike="noStrike" cap="none" dirty="0">
                <a:solidFill>
                  <a:srgbClr val="004990"/>
                </a:solidFill>
                <a:latin typeface="+mn-lt"/>
                <a:ea typeface="Malgun Gothic" panose="020B0503020000020004" pitchFamily="34" charset="-127"/>
                <a:cs typeface="Calibri"/>
                <a:sym typeface="Calibri"/>
              </a:rPr>
              <a:t>tudies to assist with implementation of all KDIGO publications </a:t>
            </a:r>
            <a:endParaRPr sz="1800" b="0" i="0" u="none" strike="noStrike" cap="none" dirty="0">
              <a:solidFill>
                <a:srgbClr val="000000"/>
              </a:solidFill>
              <a:latin typeface="+mn-lt"/>
              <a:ea typeface="Malgun Gothic" panose="020B0503020000020004" pitchFamily="34" charset="-127"/>
              <a:sym typeface="Arial"/>
            </a:endParaRPr>
          </a:p>
        </p:txBody>
      </p:sp>
      <p:sp>
        <p:nvSpPr>
          <p:cNvPr id="89" name="Google Shape;89;p14"/>
          <p:cNvSpPr txBox="1"/>
          <p:nvPr/>
        </p:nvSpPr>
        <p:spPr>
          <a:xfrm>
            <a:off x="270932" y="278309"/>
            <a:ext cx="10566400" cy="769441"/>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2C62A9"/>
              </a:buClr>
              <a:buSzPts val="4400"/>
              <a:buFont typeface="Calibri"/>
              <a:buNone/>
            </a:pPr>
            <a:r>
              <a:rPr lang="en-US" sz="4400" b="0" i="0" u="none" strike="noStrike" cap="small" dirty="0">
                <a:solidFill>
                  <a:srgbClr val="2C62A9"/>
                </a:solidFill>
                <a:latin typeface="+mj-lt"/>
                <a:ea typeface="Malgun Gothic" panose="020B0503020000020004" pitchFamily="34" charset="-127"/>
                <a:cs typeface="Calibri"/>
                <a:sym typeface="Calibri"/>
              </a:rPr>
              <a:t>KDIGO Programs</a:t>
            </a:r>
            <a:endParaRPr sz="1400" b="0" i="0" u="none" strike="noStrike" cap="none" dirty="0">
              <a:solidFill>
                <a:srgbClr val="000000"/>
              </a:solidFill>
              <a:latin typeface="+mj-lt"/>
              <a:ea typeface="Malgun Gothic" panose="020B0503020000020004" pitchFamily="34" charset="-127"/>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8">
          <a:extLst>
            <a:ext uri="{FF2B5EF4-FFF2-40B4-BE49-F238E27FC236}">
              <a16:creationId xmlns:a16="http://schemas.microsoft.com/office/drawing/2014/main" id="{83E6F716-3B09-10F3-DD8C-D301AB5CC25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3DC22F6-3478-CC62-79ED-4079C71E1418}"/>
              </a:ext>
            </a:extLst>
          </p:cNvPr>
          <p:cNvPicPr>
            <a:picLocks noChangeAspect="1"/>
          </p:cNvPicPr>
          <p:nvPr/>
        </p:nvPicPr>
        <p:blipFill>
          <a:blip r:embed="rId3"/>
          <a:srcRect b="96569"/>
          <a:stretch/>
        </p:blipFill>
        <p:spPr>
          <a:xfrm>
            <a:off x="137952" y="659361"/>
            <a:ext cx="11916095" cy="307777"/>
          </a:xfrm>
          <a:prstGeom prst="rect">
            <a:avLst/>
          </a:prstGeom>
        </p:spPr>
      </p:pic>
      <p:sp>
        <p:nvSpPr>
          <p:cNvPr id="11" name="TextBox 10">
            <a:extLst>
              <a:ext uri="{FF2B5EF4-FFF2-40B4-BE49-F238E27FC236}">
                <a16:creationId xmlns:a16="http://schemas.microsoft.com/office/drawing/2014/main" id="{C8A6B963-78B8-262E-099C-6331F2AB21B4}"/>
              </a:ext>
            </a:extLst>
          </p:cNvPr>
          <p:cNvSpPr txBox="1"/>
          <p:nvPr/>
        </p:nvSpPr>
        <p:spPr>
          <a:xfrm>
            <a:off x="111081" y="351584"/>
            <a:ext cx="10372322" cy="307777"/>
          </a:xfrm>
          <a:prstGeom prst="rect">
            <a:avLst/>
          </a:prstGeom>
          <a:noFill/>
        </p:spPr>
        <p:txBody>
          <a:bodyPr wrap="square">
            <a:spAutoFit/>
          </a:bodyPr>
          <a:lstStyle/>
          <a:p>
            <a:r>
              <a:rPr lang="en-US" b="1" dirty="0"/>
              <a:t>Clinical questions and SR topics in PICOD format</a:t>
            </a:r>
          </a:p>
        </p:txBody>
      </p:sp>
      <p:sp>
        <p:nvSpPr>
          <p:cNvPr id="5" name="Oval 4">
            <a:extLst>
              <a:ext uri="{FF2B5EF4-FFF2-40B4-BE49-F238E27FC236}">
                <a16:creationId xmlns:a16="http://schemas.microsoft.com/office/drawing/2014/main" id="{4D7150FE-B179-0523-0360-AF2F81E5631A}"/>
              </a:ext>
            </a:extLst>
          </p:cNvPr>
          <p:cNvSpPr/>
          <p:nvPr/>
        </p:nvSpPr>
        <p:spPr>
          <a:xfrm>
            <a:off x="11139647" y="5937515"/>
            <a:ext cx="914400" cy="9144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D7BCD758-B22E-21B8-B06F-71C115B8F98A}"/>
              </a:ext>
            </a:extLst>
          </p:cNvPr>
          <p:cNvPicPr>
            <a:picLocks noChangeAspect="1"/>
          </p:cNvPicPr>
          <p:nvPr/>
        </p:nvPicPr>
        <p:blipFill>
          <a:blip r:embed="rId4"/>
          <a:stretch>
            <a:fillRect/>
          </a:stretch>
        </p:blipFill>
        <p:spPr>
          <a:xfrm>
            <a:off x="137951" y="967137"/>
            <a:ext cx="11893337" cy="2291217"/>
          </a:xfrm>
          <a:prstGeom prst="rect">
            <a:avLst/>
          </a:prstGeom>
        </p:spPr>
      </p:pic>
    </p:spTree>
    <p:extLst>
      <p:ext uri="{BB962C8B-B14F-4D97-AF65-F5344CB8AC3E}">
        <p14:creationId xmlns:p14="http://schemas.microsoft.com/office/powerpoint/2010/main" val="619685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8">
          <a:extLst>
            <a:ext uri="{FF2B5EF4-FFF2-40B4-BE49-F238E27FC236}">
              <a16:creationId xmlns:a16="http://schemas.microsoft.com/office/drawing/2014/main" id="{1CC1BE9E-BF67-9403-BB58-3885CD81571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756F5C4-D9A2-4CE3-1443-ED14ED11C6B1}"/>
              </a:ext>
            </a:extLst>
          </p:cNvPr>
          <p:cNvPicPr>
            <a:picLocks noChangeAspect="1"/>
          </p:cNvPicPr>
          <p:nvPr/>
        </p:nvPicPr>
        <p:blipFill>
          <a:blip r:embed="rId3"/>
          <a:stretch>
            <a:fillRect/>
          </a:stretch>
        </p:blipFill>
        <p:spPr>
          <a:xfrm>
            <a:off x="3140503" y="316439"/>
            <a:ext cx="5910993" cy="6464200"/>
          </a:xfrm>
          <a:prstGeom prst="rect">
            <a:avLst/>
          </a:prstGeom>
        </p:spPr>
      </p:pic>
      <p:sp>
        <p:nvSpPr>
          <p:cNvPr id="2" name="Google Shape;269;p29">
            <a:extLst>
              <a:ext uri="{FF2B5EF4-FFF2-40B4-BE49-F238E27FC236}">
                <a16:creationId xmlns:a16="http://schemas.microsoft.com/office/drawing/2014/main" id="{797E8FFC-F0D9-7F74-A94A-1D61FAEEFDF8}"/>
              </a:ext>
            </a:extLst>
          </p:cNvPr>
          <p:cNvSpPr txBox="1">
            <a:spLocks noGrp="1"/>
          </p:cNvSpPr>
          <p:nvPr>
            <p:ph type="ctrTitle"/>
          </p:nvPr>
        </p:nvSpPr>
        <p:spPr>
          <a:xfrm>
            <a:off x="348342" y="623458"/>
            <a:ext cx="2844527" cy="258532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sz="4400" b="0" cap="small" dirty="0">
                <a:solidFill>
                  <a:srgbClr val="2C62A9"/>
                </a:solidFill>
                <a:latin typeface="+mj-lt"/>
                <a:ea typeface="Calibri"/>
                <a:cs typeface="Calibri"/>
                <a:sym typeface="Calibri"/>
              </a:rPr>
              <a:t>Literature search</a:t>
            </a:r>
            <a:br>
              <a:rPr lang="en-US" sz="4400" b="0" cap="small" dirty="0">
                <a:solidFill>
                  <a:srgbClr val="2C62A9"/>
                </a:solidFill>
                <a:latin typeface="+mj-lt"/>
                <a:ea typeface="Calibri"/>
                <a:cs typeface="Calibri"/>
                <a:sym typeface="Calibri"/>
              </a:rPr>
            </a:br>
            <a:br>
              <a:rPr lang="en-US" cap="small" dirty="0">
                <a:solidFill>
                  <a:srgbClr val="2C62A9"/>
                </a:solidFill>
                <a:latin typeface="+mj-lt"/>
                <a:ea typeface="Calibri"/>
                <a:cs typeface="Calibri"/>
                <a:sym typeface="Calibri"/>
              </a:rPr>
            </a:br>
            <a:r>
              <a:rPr lang="en-US" sz="2400" cap="small" dirty="0">
                <a:solidFill>
                  <a:srgbClr val="2C62A9"/>
                </a:solidFill>
                <a:latin typeface="+mj-lt"/>
                <a:ea typeface="Calibri"/>
                <a:cs typeface="Calibri"/>
                <a:sym typeface="Calibri"/>
              </a:rPr>
              <a:t>Last U</a:t>
            </a:r>
            <a:r>
              <a:rPr lang="en-US" sz="2400" b="0" cap="small" dirty="0">
                <a:solidFill>
                  <a:srgbClr val="2C62A9"/>
                </a:solidFill>
                <a:latin typeface="+mj-lt"/>
                <a:ea typeface="Calibri"/>
                <a:cs typeface="Calibri"/>
                <a:sym typeface="Calibri"/>
              </a:rPr>
              <a:t>pdated October 2023</a:t>
            </a:r>
            <a:endParaRPr dirty="0">
              <a:latin typeface="+mj-lt"/>
            </a:endParaRPr>
          </a:p>
        </p:txBody>
      </p:sp>
    </p:spTree>
    <p:extLst>
      <p:ext uri="{BB962C8B-B14F-4D97-AF65-F5344CB8AC3E}">
        <p14:creationId xmlns:p14="http://schemas.microsoft.com/office/powerpoint/2010/main" val="34398778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2"/>
          <p:cNvSpPr txBox="1">
            <a:spLocks noGrp="1"/>
          </p:cNvSpPr>
          <p:nvPr>
            <p:ph type="ctrTitle"/>
          </p:nvPr>
        </p:nvSpPr>
        <p:spPr>
          <a:xfrm>
            <a:off x="304800" y="262740"/>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dirty="0">
                <a:solidFill>
                  <a:srgbClr val="2C62A9"/>
                </a:solidFill>
                <a:latin typeface="+mj-lt"/>
                <a:ea typeface="Calibri"/>
                <a:cs typeface="Calibri"/>
                <a:sym typeface="Calibri"/>
              </a:rPr>
              <a:t>Guideline format</a:t>
            </a:r>
            <a:endParaRPr sz="4400" b="0" cap="small" dirty="0">
              <a:solidFill>
                <a:srgbClr val="2C62A9"/>
              </a:solidFill>
              <a:latin typeface="+mj-lt"/>
              <a:ea typeface="Calibri"/>
              <a:cs typeface="Calibri"/>
              <a:sym typeface="Calibri"/>
            </a:endParaRPr>
          </a:p>
        </p:txBody>
      </p:sp>
      <p:sp>
        <p:nvSpPr>
          <p:cNvPr id="2" name="Google Shape;287;p31">
            <a:extLst>
              <a:ext uri="{FF2B5EF4-FFF2-40B4-BE49-F238E27FC236}">
                <a16:creationId xmlns:a16="http://schemas.microsoft.com/office/drawing/2014/main" id="{C107549F-AEE4-5096-BB83-0DEA6FCDF4A2}"/>
              </a:ext>
            </a:extLst>
          </p:cNvPr>
          <p:cNvSpPr txBox="1">
            <a:spLocks noGrp="1"/>
          </p:cNvSpPr>
          <p:nvPr>
            <p:ph type="subTitle" idx="1"/>
          </p:nvPr>
        </p:nvSpPr>
        <p:spPr>
          <a:xfrm>
            <a:off x="304800" y="969762"/>
            <a:ext cx="10981267" cy="5017237"/>
          </a:xfrm>
          <a:prstGeom prst="rect">
            <a:avLst/>
          </a:prstGeom>
          <a:noFill/>
          <a:ln>
            <a:noFill/>
          </a:ln>
        </p:spPr>
        <p:txBody>
          <a:bodyPr spcFirstLastPara="1" wrap="square" lIns="91425" tIns="45700" rIns="91425" bIns="45700" anchor="t" anchorCtr="0">
            <a:noAutofit/>
          </a:bodyPr>
          <a:lstStyle/>
          <a:p>
            <a:pPr marL="365125" marR="0" lvl="1" indent="-352425" algn="l" rtl="0">
              <a:lnSpc>
                <a:spcPct val="100000"/>
              </a:lnSpc>
              <a:spcBef>
                <a:spcPts val="0"/>
              </a:spcBef>
              <a:spcAft>
                <a:spcPts val="0"/>
              </a:spcAft>
              <a:buClr>
                <a:schemeClr val="dk2"/>
              </a:buClr>
              <a:buSzPts val="2800"/>
              <a:buFont typeface="Arial"/>
              <a:buChar char="•"/>
            </a:pPr>
            <a:r>
              <a:rPr lang="en-US" sz="2800" b="0" i="0" u="none" strike="noStrike" cap="none" dirty="0">
                <a:solidFill>
                  <a:schemeClr val="dk2"/>
                </a:solidFill>
                <a:latin typeface="+mn-lt"/>
                <a:ea typeface="Calibri"/>
                <a:cs typeface="Calibri"/>
                <a:sym typeface="Calibri"/>
              </a:rPr>
              <a:t>KDIGO guidelines continue to use GRADE methodology, but we have strengthened the link between the recommendation statements and underlying evidence base. </a:t>
            </a:r>
          </a:p>
          <a:p>
            <a:pPr marL="365125" marR="0" lvl="1" indent="-352425" algn="l" rtl="0">
              <a:lnSpc>
                <a:spcPct val="100000"/>
              </a:lnSpc>
              <a:spcBef>
                <a:spcPts val="0"/>
              </a:spcBef>
              <a:spcAft>
                <a:spcPts val="0"/>
              </a:spcAft>
              <a:buClr>
                <a:schemeClr val="dk2"/>
              </a:buClr>
              <a:buSzPts val="2800"/>
              <a:buFont typeface="Arial"/>
              <a:buChar char="•"/>
            </a:pPr>
            <a:endParaRPr lang="en-US" sz="800" b="0" i="0" u="none" strike="noStrike" cap="none" dirty="0">
              <a:solidFill>
                <a:schemeClr val="dk2"/>
              </a:solidFill>
              <a:latin typeface="+mn-lt"/>
              <a:ea typeface="Calibri"/>
              <a:cs typeface="Calibri"/>
              <a:sym typeface="Calibri"/>
            </a:endParaRPr>
          </a:p>
          <a:p>
            <a:pPr marL="365125" marR="0" lvl="1" indent="-352425" algn="l" rtl="0">
              <a:lnSpc>
                <a:spcPct val="100000"/>
              </a:lnSpc>
              <a:spcBef>
                <a:spcPts val="0"/>
              </a:spcBef>
              <a:spcAft>
                <a:spcPts val="0"/>
              </a:spcAft>
              <a:buClr>
                <a:schemeClr val="dk2"/>
              </a:buClr>
              <a:buSzPts val="2800"/>
              <a:buFont typeface="Arial"/>
              <a:buChar char="•"/>
            </a:pPr>
            <a:r>
              <a:rPr lang="en-US" sz="2800" dirty="0">
                <a:solidFill>
                  <a:schemeClr val="dk2"/>
                </a:solidFill>
                <a:latin typeface="+mn-lt"/>
                <a:ea typeface="Calibri"/>
                <a:cs typeface="Calibri"/>
                <a:sym typeface="Calibri"/>
              </a:rPr>
              <a:t>Guidelines are now a mix of recommendations and practice points to help clinicians better evaluate and implement the guidelines from the Work Group. </a:t>
            </a:r>
          </a:p>
          <a:p>
            <a:pPr marL="365125" marR="0" lvl="1" indent="-352425" algn="l" rtl="0">
              <a:lnSpc>
                <a:spcPct val="100000"/>
              </a:lnSpc>
              <a:spcBef>
                <a:spcPts val="0"/>
              </a:spcBef>
              <a:spcAft>
                <a:spcPts val="0"/>
              </a:spcAft>
              <a:buClr>
                <a:schemeClr val="dk2"/>
              </a:buClr>
              <a:buSzPts val="2800"/>
              <a:buFont typeface="Arial"/>
              <a:buChar char="•"/>
            </a:pPr>
            <a:endParaRPr lang="en-US" sz="800" dirty="0">
              <a:solidFill>
                <a:schemeClr val="dk2"/>
              </a:solidFill>
              <a:latin typeface="+mn-lt"/>
              <a:ea typeface="Calibri"/>
              <a:cs typeface="Calibri"/>
              <a:sym typeface="Calibri"/>
            </a:endParaRPr>
          </a:p>
          <a:p>
            <a:pPr marL="365125" marR="0" lvl="1" indent="-352425" algn="l" rtl="0">
              <a:lnSpc>
                <a:spcPct val="100000"/>
              </a:lnSpc>
              <a:spcBef>
                <a:spcPts val="0"/>
              </a:spcBef>
              <a:spcAft>
                <a:spcPts val="0"/>
              </a:spcAft>
              <a:buClr>
                <a:schemeClr val="dk2"/>
              </a:buClr>
              <a:buSzPts val="2800"/>
              <a:buFont typeface="Arial"/>
              <a:buChar char="•"/>
            </a:pPr>
            <a:r>
              <a:rPr lang="en-US" sz="2800" dirty="0">
                <a:solidFill>
                  <a:schemeClr val="dk2"/>
                </a:solidFill>
                <a:latin typeface="+mn-lt"/>
                <a:ea typeface="Calibri"/>
                <a:cs typeface="Calibri"/>
                <a:sym typeface="Calibri"/>
              </a:rPr>
              <a:t>All recommendations follow a consistent and structured format and are similar in style to previous KDIGO recommendations. </a:t>
            </a:r>
          </a:p>
          <a:p>
            <a:pPr marL="365125" marR="0" lvl="1" indent="-352425" algn="l" rtl="0">
              <a:lnSpc>
                <a:spcPct val="100000"/>
              </a:lnSpc>
              <a:spcBef>
                <a:spcPts val="0"/>
              </a:spcBef>
              <a:spcAft>
                <a:spcPts val="0"/>
              </a:spcAft>
              <a:buClr>
                <a:schemeClr val="dk2"/>
              </a:buClr>
              <a:buSzPts val="2800"/>
              <a:buFont typeface="Arial"/>
              <a:buChar char="•"/>
            </a:pPr>
            <a:endParaRPr lang="en-US" sz="800" dirty="0">
              <a:solidFill>
                <a:schemeClr val="dk2"/>
              </a:solidFill>
              <a:latin typeface="+mn-lt"/>
              <a:ea typeface="Calibri"/>
              <a:cs typeface="Calibri"/>
              <a:sym typeface="Calibri"/>
            </a:endParaRPr>
          </a:p>
          <a:p>
            <a:pPr marL="365125" marR="0" lvl="1" indent="-352425" algn="l" rtl="0">
              <a:lnSpc>
                <a:spcPct val="100000"/>
              </a:lnSpc>
              <a:spcBef>
                <a:spcPts val="0"/>
              </a:spcBef>
              <a:spcAft>
                <a:spcPts val="0"/>
              </a:spcAft>
              <a:buClr>
                <a:schemeClr val="dk2"/>
              </a:buClr>
              <a:buSzPts val="2800"/>
              <a:buFont typeface="Arial"/>
              <a:buChar char="•"/>
            </a:pPr>
            <a:r>
              <a:rPr lang="en-US" sz="2800" dirty="0">
                <a:solidFill>
                  <a:schemeClr val="dk2"/>
                </a:solidFill>
                <a:latin typeface="+mn-lt"/>
                <a:ea typeface="Calibri"/>
                <a:cs typeface="Calibri"/>
                <a:sym typeface="Calibri"/>
              </a:rPr>
              <a:t>Practice points are may be formatted as text, a table, a figure, or an algorithm to make them easier to use in clinical practice. </a:t>
            </a:r>
            <a:endParaRPr sz="2200" dirty="0">
              <a:latin typeface="+mn-lt"/>
            </a:endParaRPr>
          </a:p>
          <a:p>
            <a:pPr marL="342900" marR="0" lvl="0" indent="-203200" algn="l" rtl="0">
              <a:lnSpc>
                <a:spcPct val="100000"/>
              </a:lnSpc>
              <a:spcBef>
                <a:spcPts val="0"/>
              </a:spcBef>
              <a:spcAft>
                <a:spcPts val="0"/>
              </a:spcAft>
              <a:buClr>
                <a:schemeClr val="dk2"/>
              </a:buClr>
              <a:buSzPts val="2200"/>
              <a:buFont typeface="Arial"/>
              <a:buNone/>
            </a:pPr>
            <a:endParaRPr sz="2200" b="0" i="0" u="none" strike="noStrike" cap="none" dirty="0">
              <a:solidFill>
                <a:schemeClr val="dk2"/>
              </a:solidFill>
              <a:latin typeface="+mn-lt"/>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6" name="Oval 5">
            <a:extLst>
              <a:ext uri="{FF2B5EF4-FFF2-40B4-BE49-F238E27FC236}">
                <a16:creationId xmlns:a16="http://schemas.microsoft.com/office/drawing/2014/main" id="{910D7CA2-9806-4979-E7C4-8B88679C19CF}"/>
              </a:ext>
            </a:extLst>
          </p:cNvPr>
          <p:cNvSpPr/>
          <p:nvPr/>
        </p:nvSpPr>
        <p:spPr>
          <a:xfrm>
            <a:off x="11230378" y="5859887"/>
            <a:ext cx="914400" cy="9144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6" name="Google Shape;286;p31"/>
          <p:cNvSpPr txBox="1">
            <a:spLocks noGrp="1"/>
          </p:cNvSpPr>
          <p:nvPr>
            <p:ph type="ctrTitle"/>
          </p:nvPr>
        </p:nvSpPr>
        <p:spPr>
          <a:xfrm>
            <a:off x="285482" y="847580"/>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sz="4400" b="0" cap="small" dirty="0">
                <a:solidFill>
                  <a:srgbClr val="2C62A9"/>
                </a:solidFill>
                <a:latin typeface="+mj-lt"/>
                <a:ea typeface="Calibri"/>
                <a:cs typeface="Calibri"/>
                <a:sym typeface="Calibri"/>
              </a:rPr>
              <a:t>Nomenclature and Description for Rating Guideline Recommendations</a:t>
            </a:r>
            <a:endParaRPr dirty="0">
              <a:latin typeface="+mj-lt"/>
            </a:endParaRPr>
          </a:p>
        </p:txBody>
      </p:sp>
      <p:pic>
        <p:nvPicPr>
          <p:cNvPr id="5" name="Picture 4">
            <a:extLst>
              <a:ext uri="{FF2B5EF4-FFF2-40B4-BE49-F238E27FC236}">
                <a16:creationId xmlns:a16="http://schemas.microsoft.com/office/drawing/2014/main" id="{71AF2AB0-611C-B8CE-2C6A-4C828FB79FB9}"/>
              </a:ext>
            </a:extLst>
          </p:cNvPr>
          <p:cNvPicPr>
            <a:picLocks noChangeAspect="1"/>
          </p:cNvPicPr>
          <p:nvPr/>
        </p:nvPicPr>
        <p:blipFill>
          <a:blip r:embed="rId3"/>
          <a:stretch>
            <a:fillRect/>
          </a:stretch>
        </p:blipFill>
        <p:spPr>
          <a:xfrm>
            <a:off x="63601" y="1455315"/>
            <a:ext cx="12081177" cy="498823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3"/>
          <p:cNvSpPr txBox="1">
            <a:spLocks noGrp="1"/>
          </p:cNvSpPr>
          <p:nvPr>
            <p:ph type="ctrTitle"/>
          </p:nvPr>
        </p:nvSpPr>
        <p:spPr>
          <a:xfrm>
            <a:off x="0" y="266911"/>
            <a:ext cx="12407153"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sz="4000" cap="small" dirty="0">
                <a:solidFill>
                  <a:srgbClr val="2C62A9"/>
                </a:solidFill>
                <a:latin typeface="+mj-lt"/>
                <a:ea typeface="Calibri"/>
                <a:cs typeface="Calibri"/>
                <a:sym typeface="Calibri"/>
              </a:rPr>
              <a:t>Situations when Practice Points Can/Should Be Used</a:t>
            </a:r>
            <a:endParaRPr sz="4000" b="0" cap="small" dirty="0">
              <a:solidFill>
                <a:srgbClr val="2C62A9"/>
              </a:solidFill>
              <a:latin typeface="+mj-lt"/>
              <a:ea typeface="Calibri"/>
              <a:cs typeface="Calibri"/>
              <a:sym typeface="Calibri"/>
            </a:endParaRPr>
          </a:p>
        </p:txBody>
      </p:sp>
      <p:pic>
        <p:nvPicPr>
          <p:cNvPr id="2" name="Picture 1">
            <a:extLst>
              <a:ext uri="{FF2B5EF4-FFF2-40B4-BE49-F238E27FC236}">
                <a16:creationId xmlns:a16="http://schemas.microsoft.com/office/drawing/2014/main" id="{09A8866C-D7D1-A6C6-7255-9B04065CB597}"/>
              </a:ext>
            </a:extLst>
          </p:cNvPr>
          <p:cNvPicPr>
            <a:picLocks noChangeAspect="1"/>
          </p:cNvPicPr>
          <p:nvPr/>
        </p:nvPicPr>
        <p:blipFill>
          <a:blip r:embed="rId3"/>
          <a:stretch>
            <a:fillRect/>
          </a:stretch>
        </p:blipFill>
        <p:spPr>
          <a:xfrm>
            <a:off x="785924" y="983531"/>
            <a:ext cx="10620152" cy="5419814"/>
          </a:xfrm>
          <a:prstGeom prst="rect">
            <a:avLst/>
          </a:prstGeom>
        </p:spPr>
      </p:pic>
    </p:spTree>
    <p:extLst>
      <p:ext uri="{BB962C8B-B14F-4D97-AF65-F5344CB8AC3E}">
        <p14:creationId xmlns:p14="http://schemas.microsoft.com/office/powerpoint/2010/main" val="18188399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3"/>
          <p:cNvSpPr txBox="1">
            <a:spLocks noGrp="1"/>
          </p:cNvSpPr>
          <p:nvPr>
            <p:ph type="ctrTitle"/>
          </p:nvPr>
        </p:nvSpPr>
        <p:spPr>
          <a:xfrm>
            <a:off x="249715" y="263803"/>
            <a:ext cx="11090676" cy="133917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dirty="0">
                <a:solidFill>
                  <a:srgbClr val="2C62A9"/>
                </a:solidFill>
                <a:latin typeface="+mj-lt"/>
                <a:ea typeface="Calibri"/>
                <a:cs typeface="Calibri"/>
                <a:sym typeface="Calibri"/>
              </a:rPr>
              <a:t>How Should Practice Points Be Used When Caring for Patients?</a:t>
            </a:r>
            <a:endParaRPr sz="4400" b="0" cap="small" dirty="0">
              <a:solidFill>
                <a:srgbClr val="2C62A9"/>
              </a:solidFill>
              <a:latin typeface="+mj-lt"/>
              <a:ea typeface="Calibri"/>
              <a:cs typeface="Calibri"/>
              <a:sym typeface="Calibri"/>
            </a:endParaRPr>
          </a:p>
        </p:txBody>
      </p:sp>
      <p:sp>
        <p:nvSpPr>
          <p:cNvPr id="2" name="TextBox 1">
            <a:extLst>
              <a:ext uri="{FF2B5EF4-FFF2-40B4-BE49-F238E27FC236}">
                <a16:creationId xmlns:a16="http://schemas.microsoft.com/office/drawing/2014/main" id="{134E0151-27EA-9DA0-FB4C-3B0F2C8C743B}"/>
              </a:ext>
            </a:extLst>
          </p:cNvPr>
          <p:cNvSpPr txBox="1"/>
          <p:nvPr/>
        </p:nvSpPr>
        <p:spPr>
          <a:xfrm>
            <a:off x="249715" y="1602975"/>
            <a:ext cx="11496675" cy="3277820"/>
          </a:xfrm>
          <a:prstGeom prst="rect">
            <a:avLst/>
          </a:prstGeom>
          <a:noFill/>
        </p:spPr>
        <p:txBody>
          <a:bodyPr wrap="square" rtlCol="0">
            <a:spAutoFit/>
          </a:bodyPr>
          <a:lstStyle/>
          <a:p>
            <a:pPr marL="347663" lvl="1" indent="-342900">
              <a:spcAft>
                <a:spcPts val="600"/>
              </a:spcAft>
              <a:buClr>
                <a:schemeClr val="dk2"/>
              </a:buClr>
              <a:buSzPts val="2400"/>
              <a:buFont typeface="Arial" panose="020B0604020202020204" pitchFamily="34" charset="0"/>
              <a:buChar char="•"/>
            </a:pPr>
            <a:r>
              <a:rPr lang="en-US" sz="2400" dirty="0">
                <a:solidFill>
                  <a:srgbClr val="004990"/>
                </a:solidFill>
                <a:latin typeface="+mn-lt"/>
                <a:cs typeface="Calibri"/>
              </a:rPr>
              <a:t>Practice points are consensus statements about a specific aspect of care and supplement graded recommendations for which a systematic evidence review was conducted. </a:t>
            </a:r>
          </a:p>
          <a:p>
            <a:pPr marL="347663" lvl="1" indent="-342900">
              <a:spcAft>
                <a:spcPts val="600"/>
              </a:spcAft>
              <a:buClr>
                <a:schemeClr val="dk2"/>
              </a:buClr>
              <a:buSzPts val="2400"/>
              <a:buFont typeface="Arial" panose="020B0604020202020204" pitchFamily="34" charset="0"/>
              <a:buChar char="•"/>
            </a:pPr>
            <a:r>
              <a:rPr lang="en-US" sz="2400" dirty="0">
                <a:solidFill>
                  <a:srgbClr val="004990"/>
                </a:solidFill>
                <a:latin typeface="+mn-lt"/>
                <a:cs typeface="Calibri" panose="020F0502020204030204" pitchFamily="34" charset="0"/>
              </a:rPr>
              <a:t>Note that practice points represent the expert judgment of the guideline Work Group but may also be based on limited evidence. </a:t>
            </a:r>
          </a:p>
          <a:p>
            <a:pPr marL="347663" lvl="1" indent="-342900">
              <a:spcAft>
                <a:spcPts val="600"/>
              </a:spcAft>
              <a:buClr>
                <a:schemeClr val="dk2"/>
              </a:buClr>
              <a:buSzPts val="2400"/>
              <a:buFont typeface="Arial" panose="020B0604020202020204" pitchFamily="34" charset="0"/>
              <a:buChar char="•"/>
            </a:pPr>
            <a:r>
              <a:rPr lang="en-US" sz="2400" dirty="0">
                <a:solidFill>
                  <a:srgbClr val="004990"/>
                </a:solidFill>
                <a:latin typeface="+mn-lt"/>
                <a:cs typeface="Calibri" panose="020F0502020204030204" pitchFamily="34" charset="0"/>
              </a:rPr>
              <a:t>Unlike recommendations, practice points are not graded for strength of recommendation or certainty of the evidence. </a:t>
            </a:r>
          </a:p>
          <a:p>
            <a:pPr marL="347663" lvl="1" indent="-342900">
              <a:spcAft>
                <a:spcPts val="600"/>
              </a:spcAft>
              <a:buClr>
                <a:schemeClr val="dk2"/>
              </a:buClr>
              <a:buSzPts val="2400"/>
              <a:buFont typeface="Arial" panose="020B0604020202020204" pitchFamily="34" charset="0"/>
              <a:buChar char="•"/>
            </a:pPr>
            <a:r>
              <a:rPr lang="en-US" sz="2400" dirty="0">
                <a:solidFill>
                  <a:srgbClr val="004990"/>
                </a:solidFill>
                <a:latin typeface="+mn-lt"/>
                <a:cs typeface="Calibri" panose="020F0502020204030204" pitchFamily="34" charset="0"/>
              </a:rPr>
              <a:t>Users should consider practice points as expert guidance and use them as they see fit to inform the care of patients. </a:t>
            </a:r>
          </a:p>
        </p:txBody>
      </p:sp>
      <p:sp>
        <p:nvSpPr>
          <p:cNvPr id="3" name="Rectangle 2">
            <a:extLst>
              <a:ext uri="{FF2B5EF4-FFF2-40B4-BE49-F238E27FC236}">
                <a16:creationId xmlns:a16="http://schemas.microsoft.com/office/drawing/2014/main" id="{445B75FE-29CB-820E-C2FD-123AAA75880C}"/>
              </a:ext>
            </a:extLst>
          </p:cNvPr>
          <p:cNvSpPr/>
          <p:nvPr/>
        </p:nvSpPr>
        <p:spPr>
          <a:xfrm>
            <a:off x="4888391" y="5464036"/>
            <a:ext cx="2219325" cy="1057275"/>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4990"/>
                </a:solidFill>
                <a:latin typeface="Calibri" panose="020F0502020204030204" pitchFamily="34" charset="0"/>
                <a:cs typeface="Calibri" panose="020F0502020204030204" pitchFamily="34" charset="0"/>
              </a:rPr>
              <a:t>Start with recommendations</a:t>
            </a:r>
          </a:p>
        </p:txBody>
      </p:sp>
      <p:sp>
        <p:nvSpPr>
          <p:cNvPr id="4" name="Rectangle 3">
            <a:extLst>
              <a:ext uri="{FF2B5EF4-FFF2-40B4-BE49-F238E27FC236}">
                <a16:creationId xmlns:a16="http://schemas.microsoft.com/office/drawing/2014/main" id="{015B96D6-04D8-825D-32E9-C81F2E3FF9D0}"/>
              </a:ext>
            </a:extLst>
          </p:cNvPr>
          <p:cNvSpPr/>
          <p:nvPr/>
        </p:nvSpPr>
        <p:spPr>
          <a:xfrm>
            <a:off x="8593614" y="5464036"/>
            <a:ext cx="2219325" cy="1057275"/>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4990"/>
                </a:solidFill>
                <a:latin typeface="Calibri" panose="020F0502020204030204" pitchFamily="34" charset="0"/>
                <a:cs typeface="Calibri" panose="020F0502020204030204" pitchFamily="34" charset="0"/>
              </a:rPr>
              <a:t>Consider relevant practice points</a:t>
            </a:r>
          </a:p>
        </p:txBody>
      </p:sp>
      <p:sp>
        <p:nvSpPr>
          <p:cNvPr id="5" name="Arrow: Right 4">
            <a:extLst>
              <a:ext uri="{FF2B5EF4-FFF2-40B4-BE49-F238E27FC236}">
                <a16:creationId xmlns:a16="http://schemas.microsoft.com/office/drawing/2014/main" id="{EFD8A189-1FD3-CAF4-211B-40B723DA9CA8}"/>
              </a:ext>
            </a:extLst>
          </p:cNvPr>
          <p:cNvSpPr/>
          <p:nvPr/>
        </p:nvSpPr>
        <p:spPr>
          <a:xfrm>
            <a:off x="7422039" y="5835511"/>
            <a:ext cx="895350" cy="348020"/>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2D87A53-A05E-06A5-4C08-00AFD89500B7}"/>
              </a:ext>
            </a:extLst>
          </p:cNvPr>
          <p:cNvSpPr/>
          <p:nvPr/>
        </p:nvSpPr>
        <p:spPr>
          <a:xfrm>
            <a:off x="1183168" y="5543549"/>
            <a:ext cx="2219325" cy="105727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4990"/>
                </a:solidFill>
                <a:latin typeface="Calibri" panose="020F0502020204030204" pitchFamily="34" charset="0"/>
                <a:cs typeface="Calibri" panose="020F0502020204030204" pitchFamily="34" charset="0"/>
              </a:rPr>
              <a:t>New guideline disseminated</a:t>
            </a:r>
          </a:p>
        </p:txBody>
      </p:sp>
      <p:sp>
        <p:nvSpPr>
          <p:cNvPr id="7" name="Arrow: Right 6">
            <a:extLst>
              <a:ext uri="{FF2B5EF4-FFF2-40B4-BE49-F238E27FC236}">
                <a16:creationId xmlns:a16="http://schemas.microsoft.com/office/drawing/2014/main" id="{0B785D83-917E-5B87-116A-687971B99448}"/>
              </a:ext>
            </a:extLst>
          </p:cNvPr>
          <p:cNvSpPr/>
          <p:nvPr/>
        </p:nvSpPr>
        <p:spPr>
          <a:xfrm>
            <a:off x="3678718" y="5915024"/>
            <a:ext cx="895350" cy="348020"/>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8F70B-4E29-E9EB-C08D-A8E7EC1A1FA5}"/>
              </a:ext>
            </a:extLst>
          </p:cNvPr>
          <p:cNvSpPr>
            <a:spLocks noGrp="1"/>
          </p:cNvSpPr>
          <p:nvPr>
            <p:ph type="ctrTitle"/>
          </p:nvPr>
        </p:nvSpPr>
        <p:spPr>
          <a:xfrm>
            <a:off x="972355" y="2563812"/>
            <a:ext cx="10341735" cy="1008063"/>
          </a:xfrm>
        </p:spPr>
        <p:txBody>
          <a:bodyPr/>
          <a:lstStyle/>
          <a:p>
            <a:r>
              <a:rPr lang="en-US" dirty="0"/>
              <a:t>Chapter 1. Nomenclature, Diagnosis, Prognosis and Prevalence </a:t>
            </a:r>
          </a:p>
        </p:txBody>
      </p:sp>
    </p:spTree>
    <p:extLst>
      <p:ext uri="{BB962C8B-B14F-4D97-AF65-F5344CB8AC3E}">
        <p14:creationId xmlns:p14="http://schemas.microsoft.com/office/powerpoint/2010/main" val="3932681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7"/>
          <p:cNvSpPr txBox="1">
            <a:spLocks noGrp="1"/>
          </p:cNvSpPr>
          <p:nvPr>
            <p:ph type="ctrTitle"/>
          </p:nvPr>
        </p:nvSpPr>
        <p:spPr>
          <a:xfrm>
            <a:off x="333375" y="880689"/>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Nomenclature, Diagnosis, Prognosis and Prevalence </a:t>
            </a:r>
            <a:endParaRPr dirty="0">
              <a:latin typeface="+mj-lt"/>
            </a:endParaRPr>
          </a:p>
        </p:txBody>
      </p:sp>
      <p:sp>
        <p:nvSpPr>
          <p:cNvPr id="331" name="Google Shape;331;p37"/>
          <p:cNvSpPr txBox="1">
            <a:spLocks noGrp="1"/>
          </p:cNvSpPr>
          <p:nvPr>
            <p:ph type="subTitle" idx="1"/>
          </p:nvPr>
        </p:nvSpPr>
        <p:spPr>
          <a:xfrm>
            <a:off x="333375" y="1504882"/>
            <a:ext cx="11553826" cy="342410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1.1.1 Definition and nomenclature</a:t>
            </a:r>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Practice Point 1.1.1: </a:t>
            </a:r>
            <a:r>
              <a:rPr lang="en-US" sz="2000" dirty="0"/>
              <a:t>In people with autosomal dominant polycystic kidney disease (ADPKD) or autosomal dominant polycystic liver disease (ADPLD) with a known genetic cause, a common nomenclature should include the disease name followed by the gene name.</a:t>
            </a:r>
          </a:p>
          <a:p>
            <a:pPr marL="0" marR="0" lvl="0" indent="0" algn="l" rtl="0">
              <a:lnSpc>
                <a:spcPct val="90000"/>
              </a:lnSpc>
              <a:spcBef>
                <a:spcPts val="0"/>
              </a:spcBef>
              <a:spcAft>
                <a:spcPts val="0"/>
              </a:spcAft>
              <a:buClr>
                <a:schemeClr val="dk2"/>
              </a:buClr>
              <a:buSzPts val="2600"/>
              <a:buFont typeface="Arial"/>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1.1.2: </a:t>
            </a:r>
            <a:r>
              <a:rPr lang="en-US" sz="2000" dirty="0"/>
              <a:t>People who have an ADPKD or ADPLD spectrum phenotype but have not been genetically tested will continue to be termed as having ADPKD or ADPLD.</a:t>
            </a:r>
            <a:endParaRPr lang="en-US" sz="2000" b="0" i="0" u="none" strike="noStrike" cap="none" dirty="0">
              <a:solidFill>
                <a:schemeClr val="dk2"/>
              </a:solidFill>
              <a:latin typeface="+mn-lt"/>
              <a:ea typeface="Calibri"/>
              <a:cs typeface="Calibri"/>
              <a:sym typeface="Calibri"/>
            </a:endParaRPr>
          </a:p>
          <a:p>
            <a:pPr marL="0" marR="0" lvl="0" indent="0" algn="l" rtl="0">
              <a:lnSpc>
                <a:spcPct val="90000"/>
              </a:lnSpc>
              <a:spcBef>
                <a:spcPts val="0"/>
              </a:spcBef>
              <a:spcAft>
                <a:spcPts val="0"/>
              </a:spcAft>
              <a:buClr>
                <a:schemeClr val="dk2"/>
              </a:buClr>
              <a:buSzPts val="2600"/>
              <a:buFont typeface="Arial"/>
              <a:buNone/>
            </a:pPr>
            <a:endParaRPr lang="en-US" sz="2600" b="0"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1.1.3: </a:t>
            </a:r>
            <a:r>
              <a:rPr lang="en-US" sz="2000" dirty="0"/>
              <a:t>People with clinical ADPKD or ADPLD who have been genetically tested but in whom a genetic diagnosis was not established will continue to be termed as having ADPKD or ADPLD.</a:t>
            </a:r>
            <a:endParaRPr lang="en-US" sz="2000" b="0" i="0" u="none" strike="noStrike" cap="none" dirty="0">
              <a:solidFill>
                <a:schemeClr val="dk2"/>
              </a:solidFill>
              <a:latin typeface="+mn-lt"/>
              <a:ea typeface="Calibri"/>
              <a:cs typeface="Calibri"/>
              <a:sym typeface="Calibri"/>
            </a:endParaRPr>
          </a:p>
          <a:p>
            <a:pPr marL="0" marR="0" lvl="0" indent="0" algn="l" rtl="0">
              <a:lnSpc>
                <a:spcPct val="90000"/>
              </a:lnSpc>
              <a:spcBef>
                <a:spcPts val="0"/>
              </a:spcBef>
              <a:spcAft>
                <a:spcPts val="0"/>
              </a:spcAft>
              <a:buClr>
                <a:schemeClr val="dk2"/>
              </a:buClr>
              <a:buSzPts val="2600"/>
              <a:buFont typeface="Arial"/>
              <a:buNone/>
            </a:pPr>
            <a:endParaRPr lang="en-US" sz="2600" b="0"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1.1.4: </a:t>
            </a:r>
            <a:r>
              <a:rPr lang="en-US" sz="2000" dirty="0"/>
              <a:t>For people who are genetically tested, ADPKD will be employed as the name of the disease resulting from a pathogenic variant to the major ADPKD genes, </a:t>
            </a:r>
            <a:r>
              <a:rPr lang="en-US" sz="2000" i="1" dirty="0"/>
              <a:t>PKD1</a:t>
            </a:r>
            <a:r>
              <a:rPr lang="en-US" sz="2000" dirty="0"/>
              <a:t> or </a:t>
            </a:r>
            <a:r>
              <a:rPr lang="en-US" sz="2000" i="1" dirty="0"/>
              <a:t>PKD2</a:t>
            </a:r>
            <a:r>
              <a:rPr lang="en-US" sz="2000" dirty="0"/>
              <a:t>, and the minor genes when pathogenicity is well supported.</a:t>
            </a:r>
            <a:endParaRPr lang="en-US" sz="2000" b="0" i="0" u="none" strike="noStrike" cap="none" dirty="0">
              <a:solidFill>
                <a:schemeClr val="dk2"/>
              </a:solidFill>
              <a:latin typeface="+mn-lt"/>
              <a:ea typeface="Calibri"/>
              <a:cs typeface="Calibri"/>
              <a:sym typeface="Calibri"/>
            </a:endParaRPr>
          </a:p>
          <a:p>
            <a:pPr marL="0" marR="0" lvl="0" indent="0" algn="l" rtl="0">
              <a:lnSpc>
                <a:spcPct val="90000"/>
              </a:lnSpc>
              <a:spcBef>
                <a:spcPts val="0"/>
              </a:spcBef>
              <a:spcAft>
                <a:spcPts val="0"/>
              </a:spcAft>
              <a:buClr>
                <a:schemeClr val="dk2"/>
              </a:buClr>
              <a:buSzPts val="2600"/>
              <a:buFont typeface="Arial"/>
              <a:buNone/>
            </a:pPr>
            <a:endParaRPr lang="en-US" sz="2600" b="0" i="0" u="none" strike="noStrike" cap="none" dirty="0">
              <a:solidFill>
                <a:schemeClr val="dk2"/>
              </a:solidFill>
              <a:latin typeface="+mn-lt"/>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13C854-5403-6792-CEC9-7C47EFD4F1A7}"/>
              </a:ext>
            </a:extLst>
          </p:cNvPr>
          <p:cNvPicPr>
            <a:picLocks noChangeAspect="1"/>
          </p:cNvPicPr>
          <p:nvPr/>
        </p:nvPicPr>
        <p:blipFill>
          <a:blip r:embed="rId3"/>
          <a:stretch>
            <a:fillRect/>
          </a:stretch>
        </p:blipFill>
        <p:spPr>
          <a:xfrm>
            <a:off x="1700983" y="772634"/>
            <a:ext cx="8790033" cy="6031016"/>
          </a:xfrm>
          <a:prstGeom prst="rect">
            <a:avLst/>
          </a:prstGeom>
        </p:spPr>
      </p:pic>
      <p:sp>
        <p:nvSpPr>
          <p:cNvPr id="2" name="Google Shape;330;p37">
            <a:extLst>
              <a:ext uri="{FF2B5EF4-FFF2-40B4-BE49-F238E27FC236}">
                <a16:creationId xmlns:a16="http://schemas.microsoft.com/office/drawing/2014/main" id="{2C6610AD-8C07-727D-8DDD-6F24B66A84D1}"/>
              </a:ext>
            </a:extLst>
          </p:cNvPr>
          <p:cNvSpPr txBox="1">
            <a:spLocks noGrp="1"/>
          </p:cNvSpPr>
          <p:nvPr>
            <p:ph type="ctrTitle"/>
          </p:nvPr>
        </p:nvSpPr>
        <p:spPr>
          <a:xfrm>
            <a:off x="148966" y="-372563"/>
            <a:ext cx="12275178" cy="125012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Nomenclature, Diagnosis, Prognosis and Prevalence </a:t>
            </a:r>
            <a:endParaRPr dirty="0">
              <a:latin typeface="+mj-lt"/>
            </a:endParaRPr>
          </a:p>
        </p:txBody>
      </p:sp>
    </p:spTree>
    <p:extLst>
      <p:ext uri="{BB962C8B-B14F-4D97-AF65-F5344CB8AC3E}">
        <p14:creationId xmlns:p14="http://schemas.microsoft.com/office/powerpoint/2010/main" val="35929424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681D6E9E-690B-0E3D-9615-7CE25A86F228}"/>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9CED5F65-A456-A61E-4D11-A55F7E522CBF}"/>
              </a:ext>
            </a:extLst>
          </p:cNvPr>
          <p:cNvSpPr txBox="1">
            <a:spLocks noGrp="1"/>
          </p:cNvSpPr>
          <p:nvPr>
            <p:ph type="ctrTitle"/>
          </p:nvPr>
        </p:nvSpPr>
        <p:spPr>
          <a:xfrm>
            <a:off x="333375" y="880689"/>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Nomenclature, Diagnosis, Prognosis and Prevalence </a:t>
            </a:r>
            <a:endParaRPr dirty="0">
              <a:latin typeface="+mj-lt"/>
            </a:endParaRPr>
          </a:p>
        </p:txBody>
      </p:sp>
      <p:sp>
        <p:nvSpPr>
          <p:cNvPr id="331" name="Google Shape;331;p37">
            <a:extLst>
              <a:ext uri="{FF2B5EF4-FFF2-40B4-BE49-F238E27FC236}">
                <a16:creationId xmlns:a16="http://schemas.microsoft.com/office/drawing/2014/main" id="{BB611AB4-ABE3-DF62-E2A2-3CAF8210787A}"/>
              </a:ext>
            </a:extLst>
          </p:cNvPr>
          <p:cNvSpPr txBox="1">
            <a:spLocks noGrp="1"/>
          </p:cNvSpPr>
          <p:nvPr>
            <p:ph type="subTitle" idx="1"/>
          </p:nvPr>
        </p:nvSpPr>
        <p:spPr>
          <a:xfrm>
            <a:off x="333375" y="1504882"/>
            <a:ext cx="11553826" cy="342410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1.1.1 Definition and nomenclature</a:t>
            </a:r>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Practice Point 1.1.5: </a:t>
            </a:r>
            <a:r>
              <a:rPr lang="en-US" sz="2000" dirty="0"/>
              <a:t>For people who are genetically tested, ADPLD will be employed as the disease name for the major ADPLD genes, </a:t>
            </a:r>
            <a:r>
              <a:rPr lang="en-US" sz="2000" i="1" dirty="0"/>
              <a:t>PRKCSH</a:t>
            </a:r>
            <a:r>
              <a:rPr lang="en-US" sz="2000" dirty="0"/>
              <a:t> and </a:t>
            </a:r>
            <a:r>
              <a:rPr lang="en-US" sz="2000" i="1" dirty="0"/>
              <a:t>SEC63</a:t>
            </a:r>
            <a:r>
              <a:rPr lang="en-US" sz="2000" dirty="0"/>
              <a:t>, and the minor gene when pathogenicity is well supported.</a:t>
            </a:r>
          </a:p>
          <a:p>
            <a:pPr marL="0" marR="0" lvl="0" indent="0" algn="l" rtl="0">
              <a:lnSpc>
                <a:spcPct val="90000"/>
              </a:lnSpc>
              <a:spcBef>
                <a:spcPts val="0"/>
              </a:spcBef>
              <a:spcAft>
                <a:spcPts val="0"/>
              </a:spcAft>
              <a:buClr>
                <a:schemeClr val="dk2"/>
              </a:buClr>
              <a:buSzPts val="2600"/>
              <a:buFont typeface="Arial"/>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1.1.6: </a:t>
            </a:r>
            <a:r>
              <a:rPr lang="en-US" sz="2000" dirty="0"/>
              <a:t>Designation of PKD1 pathogenic variants as truncating (T) or nontruncating (NT) should be noted, but not incorporated into the nomenclature.</a:t>
            </a: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1.1.7: </a:t>
            </a:r>
            <a:r>
              <a:rPr lang="en-US" sz="2000" dirty="0"/>
              <a:t>People with ADPKD, families, healthcare providers, insurance companies, and others dealing with the welfare of the person with ADPKD need to be educated about the significance of the ADPKD and ADPLD nomenclature.</a:t>
            </a:r>
            <a:endParaRPr lang="en-US" sz="2000" b="0" i="0" u="none" strike="noStrike" cap="none" dirty="0">
              <a:solidFill>
                <a:schemeClr val="dk2"/>
              </a:solidFill>
              <a:latin typeface="+mn-lt"/>
              <a:ea typeface="Calibri"/>
              <a:cs typeface="Calibri"/>
              <a:sym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marL="0" marR="0" lvl="0" indent="0" algn="l" rtl="0">
              <a:lnSpc>
                <a:spcPct val="90000"/>
              </a:lnSpc>
              <a:spcBef>
                <a:spcPts val="0"/>
              </a:spcBef>
              <a:spcAft>
                <a:spcPts val="0"/>
              </a:spcAft>
              <a:buClr>
                <a:schemeClr val="dk2"/>
              </a:buClr>
              <a:buSzPts val="2600"/>
              <a:buFont typeface="Arial"/>
              <a:buNone/>
            </a:pPr>
            <a:endParaRPr lang="en-US" sz="2000" b="0" i="0" u="none" strike="noStrike" cap="none" dirty="0">
              <a:solidFill>
                <a:schemeClr val="dk2"/>
              </a:solidFill>
              <a:latin typeface="+mn-lt"/>
              <a:ea typeface="Calibri"/>
              <a:cs typeface="Calibri"/>
              <a:sym typeface="Calibri"/>
            </a:endParaRPr>
          </a:p>
        </p:txBody>
      </p:sp>
    </p:spTree>
    <p:extLst>
      <p:ext uri="{BB962C8B-B14F-4D97-AF65-F5344CB8AC3E}">
        <p14:creationId xmlns:p14="http://schemas.microsoft.com/office/powerpoint/2010/main" val="2933262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3471" y="378332"/>
            <a:ext cx="4137154" cy="923289"/>
          </a:xfrm>
          <a:prstGeom prst="rect">
            <a:avLst/>
          </a:prstGeom>
          <a:noFill/>
        </p:spPr>
        <p:txBody>
          <a:bodyPr wrap="square" anchor="b">
            <a:spAutoFit/>
          </a:bodyPr>
          <a:lstStyle/>
          <a:p>
            <a:pPr algn="ctr">
              <a:spcBef>
                <a:spcPts val="0"/>
              </a:spcBef>
            </a:pPr>
            <a:r>
              <a:rPr lang="en-GB" sz="3000" b="0" cap="small" dirty="0">
                <a:solidFill>
                  <a:srgbClr val="004990"/>
                </a:solidFill>
                <a:latin typeface="Calibri"/>
                <a:ea typeface="+mn-ea"/>
                <a:cs typeface="+mn-cs"/>
              </a:rPr>
              <a:t>KDIGO 2014 </a:t>
            </a:r>
            <a:r>
              <a:rPr lang="en-GB" sz="3000" dirty="0">
                <a:solidFill>
                  <a:srgbClr val="004990"/>
                </a:solidFill>
                <a:latin typeface="Calibri"/>
                <a:ea typeface="+mn-ea"/>
                <a:cs typeface="+mn-cs"/>
              </a:rPr>
              <a:t>Controversies Conference</a:t>
            </a:r>
            <a:endParaRPr lang="en-GB" sz="3000" b="0" cap="small" dirty="0">
              <a:solidFill>
                <a:srgbClr val="004990"/>
              </a:solidFill>
              <a:latin typeface="Calibri"/>
              <a:ea typeface="+mn-ea"/>
              <a:cs typeface="+mn-cs"/>
            </a:endParaRPr>
          </a:p>
        </p:txBody>
      </p:sp>
      <p:sp>
        <p:nvSpPr>
          <p:cNvPr id="4" name="Subtitle 2"/>
          <p:cNvSpPr>
            <a:spLocks noGrp="1"/>
          </p:cNvSpPr>
          <p:nvPr>
            <p:ph type="subTitle" idx="1"/>
          </p:nvPr>
        </p:nvSpPr>
        <p:spPr>
          <a:xfrm>
            <a:off x="304800" y="1062888"/>
            <a:ext cx="11582400" cy="690562"/>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endParaRPr lang="en-GB" sz="2000" dirty="0">
              <a:latin typeface="Calibri"/>
              <a:cs typeface="Calibri"/>
            </a:endParaRPr>
          </a:p>
          <a:p>
            <a:pPr marL="342900" lvl="0" indent="-342900">
              <a:lnSpc>
                <a:spcPct val="100000"/>
              </a:lnSpc>
              <a:spcBef>
                <a:spcPts val="0"/>
              </a:spcBef>
            </a:pPr>
            <a:endParaRPr lang="en-GB" dirty="0">
              <a:latin typeface="Calibri"/>
              <a:cs typeface="Calibri"/>
            </a:endParaRPr>
          </a:p>
          <a:p>
            <a:pPr marL="342900" lvl="0" indent="-342900">
              <a:lnSpc>
                <a:spcPct val="100000"/>
              </a:lnSpc>
              <a:spcBef>
                <a:spcPts val="0"/>
              </a:spcBef>
            </a:pPr>
            <a:endParaRPr lang="en-GB" dirty="0">
              <a:latin typeface="Calibri"/>
              <a:cs typeface="Calibri"/>
            </a:endParaRPr>
          </a:p>
        </p:txBody>
      </p:sp>
      <p:sp>
        <p:nvSpPr>
          <p:cNvPr id="6" name="Title 1"/>
          <p:cNvSpPr txBox="1">
            <a:spLocks/>
          </p:cNvSpPr>
          <p:nvPr/>
        </p:nvSpPr>
        <p:spPr>
          <a:xfrm>
            <a:off x="6971110" y="793790"/>
            <a:ext cx="3669823" cy="507831"/>
          </a:xfrm>
          <a:prstGeom prst="rect">
            <a:avLst/>
          </a:prstGeom>
          <a:noFill/>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GB" sz="3000" cap="small" dirty="0">
                <a:solidFill>
                  <a:srgbClr val="004990"/>
                </a:solidFill>
                <a:latin typeface="Calibri"/>
                <a:ea typeface="+mn-ea"/>
                <a:cs typeface="+mn-cs"/>
              </a:rPr>
              <a:t>KDIGO 2025 Guideline</a:t>
            </a:r>
          </a:p>
        </p:txBody>
      </p:sp>
      <p:sp>
        <p:nvSpPr>
          <p:cNvPr id="3" name="Right Arrow 2"/>
          <p:cNvSpPr/>
          <p:nvPr/>
        </p:nvSpPr>
        <p:spPr>
          <a:xfrm>
            <a:off x="5794686" y="3729383"/>
            <a:ext cx="722814" cy="4141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AF9AF5BE-C078-1F20-ACE4-B2047CDB4470}"/>
              </a:ext>
            </a:extLst>
          </p:cNvPr>
          <p:cNvPicPr>
            <a:picLocks noChangeAspect="1"/>
          </p:cNvPicPr>
          <p:nvPr/>
        </p:nvPicPr>
        <p:blipFill>
          <a:blip r:embed="rId3"/>
          <a:stretch>
            <a:fillRect/>
          </a:stretch>
        </p:blipFill>
        <p:spPr>
          <a:xfrm>
            <a:off x="6761376" y="1301621"/>
            <a:ext cx="4100660" cy="5486400"/>
          </a:xfrm>
          <a:prstGeom prst="rect">
            <a:avLst/>
          </a:prstGeom>
        </p:spPr>
      </p:pic>
      <p:pic>
        <p:nvPicPr>
          <p:cNvPr id="10" name="Picture 9">
            <a:extLst>
              <a:ext uri="{FF2B5EF4-FFF2-40B4-BE49-F238E27FC236}">
                <a16:creationId xmlns:a16="http://schemas.microsoft.com/office/drawing/2014/main" id="{27D293C7-5752-BF28-10C4-45C9EA05E6C3}"/>
              </a:ext>
            </a:extLst>
          </p:cNvPr>
          <p:cNvPicPr>
            <a:picLocks noChangeAspect="1"/>
          </p:cNvPicPr>
          <p:nvPr/>
        </p:nvPicPr>
        <p:blipFill>
          <a:blip r:embed="rId4"/>
          <a:stretch>
            <a:fillRect/>
          </a:stretch>
        </p:blipFill>
        <p:spPr>
          <a:xfrm>
            <a:off x="1246721" y="1217908"/>
            <a:ext cx="4230654" cy="5653825"/>
          </a:xfrm>
          <a:prstGeom prst="rect">
            <a:avLst/>
          </a:prstGeom>
        </p:spPr>
      </p:pic>
    </p:spTree>
    <p:extLst>
      <p:ext uri="{BB962C8B-B14F-4D97-AF65-F5344CB8AC3E}">
        <p14:creationId xmlns:p14="http://schemas.microsoft.com/office/powerpoint/2010/main" val="16844899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A1194D-65C1-234A-BEC9-F89BBD68AAA7}"/>
              </a:ext>
            </a:extLst>
          </p:cNvPr>
          <p:cNvPicPr>
            <a:picLocks noChangeAspect="1"/>
          </p:cNvPicPr>
          <p:nvPr/>
        </p:nvPicPr>
        <p:blipFill>
          <a:blip r:embed="rId2"/>
          <a:stretch>
            <a:fillRect/>
          </a:stretch>
        </p:blipFill>
        <p:spPr>
          <a:xfrm>
            <a:off x="1382268" y="964205"/>
            <a:ext cx="9427464" cy="4929589"/>
          </a:xfrm>
          <a:prstGeom prst="rect">
            <a:avLst/>
          </a:prstGeom>
        </p:spPr>
      </p:pic>
      <p:sp>
        <p:nvSpPr>
          <p:cNvPr id="2" name="Google Shape;330;p37">
            <a:extLst>
              <a:ext uri="{FF2B5EF4-FFF2-40B4-BE49-F238E27FC236}">
                <a16:creationId xmlns:a16="http://schemas.microsoft.com/office/drawing/2014/main" id="{159D5A2E-89E2-AF27-4985-037AAB05A02C}"/>
              </a:ext>
            </a:extLst>
          </p:cNvPr>
          <p:cNvSpPr txBox="1">
            <a:spLocks noGrp="1"/>
          </p:cNvSpPr>
          <p:nvPr>
            <p:ph type="ctrTitle"/>
          </p:nvPr>
        </p:nvSpPr>
        <p:spPr>
          <a:xfrm>
            <a:off x="148966" y="-372563"/>
            <a:ext cx="12275178" cy="125012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Nomenclature, Diagnosis, Prognosis and Prevalence </a:t>
            </a:r>
            <a:endParaRPr dirty="0">
              <a:latin typeface="+mj-lt"/>
            </a:endParaRPr>
          </a:p>
        </p:txBody>
      </p:sp>
    </p:spTree>
    <p:extLst>
      <p:ext uri="{BB962C8B-B14F-4D97-AF65-F5344CB8AC3E}">
        <p14:creationId xmlns:p14="http://schemas.microsoft.com/office/powerpoint/2010/main" val="16844777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9F6D4AB1-29DC-0898-58E1-E8F162A2BCDA}"/>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A19D0841-507A-F43B-24A5-1EC566FD3DEC}"/>
              </a:ext>
            </a:extLst>
          </p:cNvPr>
          <p:cNvSpPr txBox="1">
            <a:spLocks noGrp="1"/>
          </p:cNvSpPr>
          <p:nvPr>
            <p:ph type="ctrTitle"/>
          </p:nvPr>
        </p:nvSpPr>
        <p:spPr>
          <a:xfrm>
            <a:off x="333375" y="880689"/>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Nomenclature, Diagnosis, Prognosis and Prevalence </a:t>
            </a:r>
            <a:endParaRPr dirty="0">
              <a:latin typeface="+mj-lt"/>
            </a:endParaRPr>
          </a:p>
        </p:txBody>
      </p:sp>
      <p:sp>
        <p:nvSpPr>
          <p:cNvPr id="331" name="Google Shape;331;p37">
            <a:extLst>
              <a:ext uri="{FF2B5EF4-FFF2-40B4-BE49-F238E27FC236}">
                <a16:creationId xmlns:a16="http://schemas.microsoft.com/office/drawing/2014/main" id="{4E71E551-E15D-6C16-49D6-093DC87BD650}"/>
              </a:ext>
            </a:extLst>
          </p:cNvPr>
          <p:cNvSpPr txBox="1">
            <a:spLocks noGrp="1"/>
          </p:cNvSpPr>
          <p:nvPr>
            <p:ph type="subTitle" idx="1"/>
          </p:nvPr>
        </p:nvSpPr>
        <p:spPr>
          <a:xfrm>
            <a:off x="333375" y="1504882"/>
            <a:ext cx="11553826" cy="342410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1.2 Prevalence</a:t>
            </a:r>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1.2.1: </a:t>
            </a:r>
            <a:r>
              <a:rPr lang="en-US" sz="2600" dirty="0">
                <a:latin typeface="+mn-lt"/>
              </a:rPr>
              <a:t>Prevalence of ADPKD in kidney failure populations</a:t>
            </a:r>
          </a:p>
          <a:p>
            <a:pPr marL="0" marR="0" lvl="0" indent="0" algn="l" rtl="0">
              <a:lnSpc>
                <a:spcPct val="90000"/>
              </a:lnSpc>
              <a:spcBef>
                <a:spcPts val="0"/>
              </a:spcBef>
              <a:spcAft>
                <a:spcPts val="0"/>
              </a:spcAft>
              <a:buClr>
                <a:schemeClr val="dk2"/>
              </a:buClr>
              <a:buSzPts val="2600"/>
              <a:buFont typeface="Arial"/>
              <a:buNone/>
            </a:pPr>
            <a:r>
              <a:rPr lang="en-US" sz="2000" i="1" dirty="0"/>
              <a:t>[No recommendations or practice points]</a:t>
            </a:r>
            <a:endParaRPr lang="en-US" sz="2600" i="1" u="none" strike="noStrike" cap="none" dirty="0">
              <a:solidFill>
                <a:schemeClr val="dk2"/>
              </a:solidFill>
              <a:latin typeface="+mn-lt"/>
              <a:ea typeface="Calibri"/>
              <a:cs typeface="Calibri"/>
              <a:sym typeface="Calibri"/>
            </a:endParaRPr>
          </a:p>
        </p:txBody>
      </p:sp>
    </p:spTree>
    <p:extLst>
      <p:ext uri="{BB962C8B-B14F-4D97-AF65-F5344CB8AC3E}">
        <p14:creationId xmlns:p14="http://schemas.microsoft.com/office/powerpoint/2010/main" val="39164213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B36F8620-B418-6ECF-CC8F-20CFF446557B}"/>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EC521B4E-2D1A-4CA8-697F-AF627D1CBF38}"/>
              </a:ext>
            </a:extLst>
          </p:cNvPr>
          <p:cNvSpPr txBox="1">
            <a:spLocks noGrp="1"/>
          </p:cNvSpPr>
          <p:nvPr>
            <p:ph type="ctrTitle"/>
          </p:nvPr>
        </p:nvSpPr>
        <p:spPr>
          <a:xfrm>
            <a:off x="333375" y="880689"/>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Nomenclature, Diagnosis, Prognosis and Prevalence </a:t>
            </a:r>
            <a:endParaRPr dirty="0">
              <a:latin typeface="+mj-lt"/>
            </a:endParaRPr>
          </a:p>
        </p:txBody>
      </p:sp>
      <p:sp>
        <p:nvSpPr>
          <p:cNvPr id="331" name="Google Shape;331;p37">
            <a:extLst>
              <a:ext uri="{FF2B5EF4-FFF2-40B4-BE49-F238E27FC236}">
                <a16:creationId xmlns:a16="http://schemas.microsoft.com/office/drawing/2014/main" id="{0355BA3C-1835-80DF-6C17-412054BC1739}"/>
              </a:ext>
            </a:extLst>
          </p:cNvPr>
          <p:cNvSpPr txBox="1">
            <a:spLocks noGrp="1"/>
          </p:cNvSpPr>
          <p:nvPr>
            <p:ph type="subTitle" idx="1"/>
          </p:nvPr>
        </p:nvSpPr>
        <p:spPr>
          <a:xfrm>
            <a:off x="333375" y="1504882"/>
            <a:ext cx="3210494" cy="342410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1.3 Diagnosis</a:t>
            </a:r>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Practice Point 1.3.1: </a:t>
            </a:r>
            <a:r>
              <a:rPr lang="en-US" sz="2000" dirty="0"/>
              <a:t>The values and preferences of the person with ADPKD should be central when discussing issues related to diagnosing ADPKD in individual people and families.</a:t>
            </a:r>
          </a:p>
          <a:p>
            <a:pPr marL="0" marR="0" lvl="0" indent="0" algn="l" rtl="0">
              <a:lnSpc>
                <a:spcPct val="90000"/>
              </a:lnSpc>
              <a:spcBef>
                <a:spcPts val="0"/>
              </a:spcBef>
              <a:spcAft>
                <a:spcPts val="0"/>
              </a:spcAft>
              <a:buClr>
                <a:schemeClr val="dk2"/>
              </a:buClr>
              <a:buSzPts val="2600"/>
              <a:buFont typeface="Arial"/>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marL="0" marR="0" lvl="0" indent="0" algn="l" rtl="0">
              <a:lnSpc>
                <a:spcPct val="90000"/>
              </a:lnSpc>
              <a:spcBef>
                <a:spcPts val="0"/>
              </a:spcBef>
              <a:spcAft>
                <a:spcPts val="0"/>
              </a:spcAft>
              <a:buClr>
                <a:schemeClr val="dk2"/>
              </a:buClr>
              <a:buSzPts val="2600"/>
              <a:buFont typeface="Arial"/>
              <a:buNone/>
            </a:pPr>
            <a:endParaRPr lang="en-US" sz="2000" b="0" i="0" u="none" strike="noStrike" cap="none" dirty="0">
              <a:solidFill>
                <a:schemeClr val="dk2"/>
              </a:solidFill>
              <a:latin typeface="+mn-lt"/>
              <a:ea typeface="Calibri"/>
              <a:cs typeface="Calibri"/>
              <a:sym typeface="Calibri"/>
            </a:endParaRPr>
          </a:p>
        </p:txBody>
      </p:sp>
      <p:pic>
        <p:nvPicPr>
          <p:cNvPr id="4" name="Picture 3">
            <a:extLst>
              <a:ext uri="{FF2B5EF4-FFF2-40B4-BE49-F238E27FC236}">
                <a16:creationId xmlns:a16="http://schemas.microsoft.com/office/drawing/2014/main" id="{D7469AC5-8313-E3D0-29FE-816FFE9E3F86}"/>
              </a:ext>
            </a:extLst>
          </p:cNvPr>
          <p:cNvPicPr>
            <a:picLocks noChangeAspect="1"/>
          </p:cNvPicPr>
          <p:nvPr/>
        </p:nvPicPr>
        <p:blipFill>
          <a:blip r:embed="rId3"/>
          <a:stretch>
            <a:fillRect/>
          </a:stretch>
        </p:blipFill>
        <p:spPr>
          <a:xfrm>
            <a:off x="3656543" y="996009"/>
            <a:ext cx="8202082" cy="5054498"/>
          </a:xfrm>
          <a:prstGeom prst="rect">
            <a:avLst/>
          </a:prstGeom>
        </p:spPr>
      </p:pic>
    </p:spTree>
    <p:extLst>
      <p:ext uri="{BB962C8B-B14F-4D97-AF65-F5344CB8AC3E}">
        <p14:creationId xmlns:p14="http://schemas.microsoft.com/office/powerpoint/2010/main" val="34201705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C175D60B-7CA9-9A54-D7B8-4C0298067813}"/>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C47E3DE5-2165-F525-78F8-7A2DFE708289}"/>
              </a:ext>
            </a:extLst>
          </p:cNvPr>
          <p:cNvSpPr txBox="1">
            <a:spLocks noGrp="1"/>
          </p:cNvSpPr>
          <p:nvPr>
            <p:ph type="ctrTitle"/>
          </p:nvPr>
        </p:nvSpPr>
        <p:spPr>
          <a:xfrm>
            <a:off x="333375" y="880689"/>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Nomenclature, Diagnosis, Prognosis and Prevalence </a:t>
            </a:r>
            <a:endParaRPr dirty="0">
              <a:latin typeface="+mj-lt"/>
            </a:endParaRPr>
          </a:p>
        </p:txBody>
      </p:sp>
      <p:sp>
        <p:nvSpPr>
          <p:cNvPr id="331" name="Google Shape;331;p37">
            <a:extLst>
              <a:ext uri="{FF2B5EF4-FFF2-40B4-BE49-F238E27FC236}">
                <a16:creationId xmlns:a16="http://schemas.microsoft.com/office/drawing/2014/main" id="{CD7EC841-E5BA-51BF-D5B8-CD6E13F712E2}"/>
              </a:ext>
            </a:extLst>
          </p:cNvPr>
          <p:cNvSpPr txBox="1">
            <a:spLocks noGrp="1"/>
          </p:cNvSpPr>
          <p:nvPr>
            <p:ph type="subTitle" idx="1"/>
          </p:nvPr>
        </p:nvSpPr>
        <p:spPr>
          <a:xfrm>
            <a:off x="333375" y="1504882"/>
            <a:ext cx="11553826" cy="342410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1.3 Diagnosis</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1.3.2: </a:t>
            </a:r>
            <a:r>
              <a:rPr lang="en-US" sz="2000" dirty="0"/>
              <a:t>A multidisciplinary team may be helpful when discussing issues related to diagnosing people with ADPKD and families with complex disease.</a:t>
            </a: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1.3.3: </a:t>
            </a:r>
            <a:r>
              <a:rPr lang="en-US" sz="2000" dirty="0"/>
              <a:t>Appropriate counseling about the possible value and complications before scheduling of imaging or genetic screening should be provided to people at risk. Additional counseling should be provided after screening to help interpret the results and plan next steps.</a:t>
            </a:r>
            <a:endParaRPr lang="en-US" sz="2000" b="0" i="0" u="none" strike="noStrike" cap="none" dirty="0">
              <a:solidFill>
                <a:schemeClr val="dk2"/>
              </a:solidFill>
              <a:latin typeface="+mn-lt"/>
              <a:ea typeface="Calibri"/>
              <a:cs typeface="Calibri"/>
              <a:sym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r>
              <a:rPr lang="en-US" sz="2600" b="1" dirty="0">
                <a:latin typeface="+mn-lt"/>
              </a:rPr>
              <a:t>Recommendation 1.3.1: For screening adults at risk of ADPKD, we recommend first using abdominal imaging by ultrasound, in the context of the family history, kidney function, and comorbidities (1B).</a:t>
            </a:r>
          </a:p>
          <a:p>
            <a:pPr>
              <a:spcBef>
                <a:spcPts val="0"/>
              </a:spcBef>
              <a:buSzPts val="2600"/>
              <a:buNone/>
            </a:pPr>
            <a:endParaRPr lang="en-US" sz="2000" b="1" dirty="0">
              <a:latin typeface="+mn-lt"/>
            </a:endParaRP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1.3.4: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Follow-up magnetic resonance imaging (MRI), computed tomography (CT) imaging, and/or genetic testing may clarify the diagnosis and further characterize the disease.</a:t>
            </a:r>
            <a:endParaRPr kumimoji="0" lang="en-US" sz="20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endParaRPr>
          </a:p>
          <a:p>
            <a:pPr>
              <a:spcBef>
                <a:spcPts val="0"/>
              </a:spcBef>
              <a:buSzPts val="2600"/>
              <a:buNone/>
            </a:pPr>
            <a:endParaRPr lang="en-US" sz="2600" b="1" i="0" u="none" strike="noStrike" cap="none" dirty="0">
              <a:solidFill>
                <a:schemeClr val="dk2"/>
              </a:solidFill>
              <a:latin typeface="+mn-lt"/>
              <a:ea typeface="Calibri"/>
              <a:cs typeface="Calibri"/>
              <a:sym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marL="0" marR="0" lvl="0" indent="0" algn="l" rtl="0">
              <a:lnSpc>
                <a:spcPct val="90000"/>
              </a:lnSpc>
              <a:spcBef>
                <a:spcPts val="0"/>
              </a:spcBef>
              <a:spcAft>
                <a:spcPts val="0"/>
              </a:spcAft>
              <a:buClr>
                <a:schemeClr val="dk2"/>
              </a:buClr>
              <a:buSzPts val="2600"/>
              <a:buFont typeface="Arial"/>
              <a:buNone/>
            </a:pPr>
            <a:endParaRPr lang="en-US" sz="2000" b="0" i="0" u="none" strike="noStrike" cap="none" dirty="0">
              <a:solidFill>
                <a:schemeClr val="dk2"/>
              </a:solidFill>
              <a:latin typeface="+mn-lt"/>
              <a:ea typeface="Calibri"/>
              <a:cs typeface="Calibri"/>
              <a:sym typeface="Calibri"/>
            </a:endParaRPr>
          </a:p>
        </p:txBody>
      </p:sp>
    </p:spTree>
    <p:extLst>
      <p:ext uri="{BB962C8B-B14F-4D97-AF65-F5344CB8AC3E}">
        <p14:creationId xmlns:p14="http://schemas.microsoft.com/office/powerpoint/2010/main" val="19389932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6EB1366-68A3-6E07-A548-169F139DC289}"/>
              </a:ext>
            </a:extLst>
          </p:cNvPr>
          <p:cNvPicPr>
            <a:picLocks noChangeAspect="1"/>
          </p:cNvPicPr>
          <p:nvPr/>
        </p:nvPicPr>
        <p:blipFill>
          <a:blip r:embed="rId3"/>
          <a:stretch>
            <a:fillRect/>
          </a:stretch>
        </p:blipFill>
        <p:spPr>
          <a:xfrm>
            <a:off x="2924483" y="1111406"/>
            <a:ext cx="6343033" cy="5665380"/>
          </a:xfrm>
          <a:prstGeom prst="rect">
            <a:avLst/>
          </a:prstGeom>
        </p:spPr>
      </p:pic>
      <p:sp>
        <p:nvSpPr>
          <p:cNvPr id="12" name="TextBox 11">
            <a:extLst>
              <a:ext uri="{FF2B5EF4-FFF2-40B4-BE49-F238E27FC236}">
                <a16:creationId xmlns:a16="http://schemas.microsoft.com/office/drawing/2014/main" id="{BF5D53AE-CEB1-B8C0-F186-75AAB3E18808}"/>
              </a:ext>
            </a:extLst>
          </p:cNvPr>
          <p:cNvSpPr txBox="1"/>
          <p:nvPr/>
        </p:nvSpPr>
        <p:spPr>
          <a:xfrm>
            <a:off x="809304" y="1111406"/>
            <a:ext cx="4679582" cy="738664"/>
          </a:xfrm>
          <a:prstGeom prst="rect">
            <a:avLst/>
          </a:prstGeom>
          <a:noFill/>
        </p:spPr>
        <p:txBody>
          <a:bodyPr wrap="square" rtlCol="0">
            <a:spAutoFit/>
          </a:bodyPr>
          <a:lstStyle/>
          <a:p>
            <a:r>
              <a:rPr lang="en-US" b="1" dirty="0">
                <a:solidFill>
                  <a:srgbClr val="2C62A9"/>
                </a:solidFill>
              </a:rPr>
              <a:t>Figure 1 | Diagnosis algorithm in at-risk adults (positive family history) for autosomal dominant polycystic kidney disease (ADPKD)</a:t>
            </a:r>
          </a:p>
        </p:txBody>
      </p:sp>
      <p:sp>
        <p:nvSpPr>
          <p:cNvPr id="2" name="Google Shape;330;p37">
            <a:extLst>
              <a:ext uri="{FF2B5EF4-FFF2-40B4-BE49-F238E27FC236}">
                <a16:creationId xmlns:a16="http://schemas.microsoft.com/office/drawing/2014/main" id="{50BBBEC4-A704-00F4-4F27-97219A93EB15}"/>
              </a:ext>
            </a:extLst>
          </p:cNvPr>
          <p:cNvSpPr txBox="1">
            <a:spLocks noGrp="1"/>
          </p:cNvSpPr>
          <p:nvPr>
            <p:ph type="ctrTitle"/>
          </p:nvPr>
        </p:nvSpPr>
        <p:spPr>
          <a:xfrm>
            <a:off x="148966" y="-372563"/>
            <a:ext cx="12275178" cy="125012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Nomenclature, Diagnosis, Prognosis and Prevalence </a:t>
            </a:r>
            <a:endParaRPr dirty="0">
              <a:latin typeface="+mj-lt"/>
            </a:endParaRPr>
          </a:p>
        </p:txBody>
      </p:sp>
    </p:spTree>
    <p:extLst>
      <p:ext uri="{BB962C8B-B14F-4D97-AF65-F5344CB8AC3E}">
        <p14:creationId xmlns:p14="http://schemas.microsoft.com/office/powerpoint/2010/main" val="36430069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E0F0C-25F3-BC1F-F56C-05F29208CFB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7E5640F-4E59-0BD3-4D65-97A00C27C3E7}"/>
              </a:ext>
            </a:extLst>
          </p:cNvPr>
          <p:cNvPicPr>
            <a:picLocks noChangeAspect="1"/>
          </p:cNvPicPr>
          <p:nvPr/>
        </p:nvPicPr>
        <p:blipFill>
          <a:blip r:embed="rId3"/>
          <a:stretch>
            <a:fillRect/>
          </a:stretch>
        </p:blipFill>
        <p:spPr>
          <a:xfrm>
            <a:off x="2111638" y="1034384"/>
            <a:ext cx="7968724" cy="5488691"/>
          </a:xfrm>
          <a:prstGeom prst="rect">
            <a:avLst/>
          </a:prstGeom>
        </p:spPr>
      </p:pic>
      <p:sp>
        <p:nvSpPr>
          <p:cNvPr id="12" name="TextBox 11">
            <a:extLst>
              <a:ext uri="{FF2B5EF4-FFF2-40B4-BE49-F238E27FC236}">
                <a16:creationId xmlns:a16="http://schemas.microsoft.com/office/drawing/2014/main" id="{653C9812-5CCE-CD33-1889-E768090252BF}"/>
              </a:ext>
            </a:extLst>
          </p:cNvPr>
          <p:cNvSpPr txBox="1"/>
          <p:nvPr/>
        </p:nvSpPr>
        <p:spPr>
          <a:xfrm>
            <a:off x="91607" y="877561"/>
            <a:ext cx="4679582" cy="1169551"/>
          </a:xfrm>
          <a:prstGeom prst="rect">
            <a:avLst/>
          </a:prstGeom>
          <a:noFill/>
        </p:spPr>
        <p:txBody>
          <a:bodyPr wrap="square" rtlCol="0">
            <a:spAutoFit/>
          </a:bodyPr>
          <a:lstStyle/>
          <a:p>
            <a:r>
              <a:rPr lang="en-US" b="1" dirty="0">
                <a:solidFill>
                  <a:srgbClr val="2C62A9"/>
                </a:solidFill>
              </a:rPr>
              <a:t>Figure 2 | Diagnosis algorithm in adults with incidentally detected kidney and/ or liver cysts in absence of known family history of autosomal dominant polycystic kidney disease (ADPKD)</a:t>
            </a:r>
          </a:p>
          <a:p>
            <a:endParaRPr lang="en-US" b="1" dirty="0">
              <a:solidFill>
                <a:srgbClr val="2C62A9"/>
              </a:solidFill>
            </a:endParaRPr>
          </a:p>
        </p:txBody>
      </p:sp>
      <p:sp>
        <p:nvSpPr>
          <p:cNvPr id="3" name="Google Shape;330;p37">
            <a:extLst>
              <a:ext uri="{FF2B5EF4-FFF2-40B4-BE49-F238E27FC236}">
                <a16:creationId xmlns:a16="http://schemas.microsoft.com/office/drawing/2014/main" id="{395F28AD-DCE3-F205-F769-175BA3C78091}"/>
              </a:ext>
            </a:extLst>
          </p:cNvPr>
          <p:cNvSpPr txBox="1">
            <a:spLocks noGrp="1"/>
          </p:cNvSpPr>
          <p:nvPr>
            <p:ph type="ctrTitle"/>
          </p:nvPr>
        </p:nvSpPr>
        <p:spPr>
          <a:xfrm>
            <a:off x="148966" y="-372563"/>
            <a:ext cx="12275178" cy="125012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Nomenclature, Diagnosis, Prognosis and Prevalence </a:t>
            </a:r>
            <a:endParaRPr dirty="0">
              <a:latin typeface="+mj-lt"/>
            </a:endParaRPr>
          </a:p>
        </p:txBody>
      </p:sp>
    </p:spTree>
    <p:extLst>
      <p:ext uri="{BB962C8B-B14F-4D97-AF65-F5344CB8AC3E}">
        <p14:creationId xmlns:p14="http://schemas.microsoft.com/office/powerpoint/2010/main" val="8149506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6B7156DB-D2C0-882E-BC2C-723DEBA30CFA}"/>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A237141E-0963-B18E-D0EF-0238D592A7B3}"/>
              </a:ext>
            </a:extLst>
          </p:cNvPr>
          <p:cNvSpPr txBox="1">
            <a:spLocks noGrp="1"/>
          </p:cNvSpPr>
          <p:nvPr>
            <p:ph type="ctrTitle"/>
          </p:nvPr>
        </p:nvSpPr>
        <p:spPr>
          <a:xfrm>
            <a:off x="333375" y="880689"/>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Nomenclature, Diagnosis, Prognosis and Prevalence </a:t>
            </a:r>
            <a:endParaRPr dirty="0">
              <a:latin typeface="+mj-lt"/>
            </a:endParaRPr>
          </a:p>
        </p:txBody>
      </p:sp>
      <p:sp>
        <p:nvSpPr>
          <p:cNvPr id="331" name="Google Shape;331;p37">
            <a:extLst>
              <a:ext uri="{FF2B5EF4-FFF2-40B4-BE49-F238E27FC236}">
                <a16:creationId xmlns:a16="http://schemas.microsoft.com/office/drawing/2014/main" id="{A2134502-DDC7-280D-A0F0-6096C969ABB9}"/>
              </a:ext>
            </a:extLst>
          </p:cNvPr>
          <p:cNvSpPr txBox="1">
            <a:spLocks noGrp="1"/>
          </p:cNvSpPr>
          <p:nvPr>
            <p:ph type="subTitle" idx="1"/>
          </p:nvPr>
        </p:nvSpPr>
        <p:spPr>
          <a:xfrm>
            <a:off x="333374" y="1504882"/>
            <a:ext cx="11735795" cy="342410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1.3 Diagnosis</a:t>
            </a:r>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Practice Point 1.3.5: </a:t>
            </a:r>
            <a:r>
              <a:rPr lang="en-US" sz="2000" dirty="0"/>
              <a:t>For people with a positive family history of ADPKD, age-specific numbers of cysts seen on ultrasound have been described to diagnose or exclude ADPKD (Figures 3 and 4).</a:t>
            </a:r>
            <a:endParaRPr lang="en-US" sz="2000" b="0" i="0" u="none" strike="noStrike" cap="none" dirty="0">
              <a:solidFill>
                <a:schemeClr val="dk2"/>
              </a:solidFill>
              <a:latin typeface="+mn-lt"/>
              <a:ea typeface="Calibri"/>
              <a:cs typeface="Calibri"/>
              <a:sym typeface="Calibri"/>
            </a:endParaRPr>
          </a:p>
        </p:txBody>
      </p:sp>
      <p:sp>
        <p:nvSpPr>
          <p:cNvPr id="8" name="TextBox 7">
            <a:extLst>
              <a:ext uri="{FF2B5EF4-FFF2-40B4-BE49-F238E27FC236}">
                <a16:creationId xmlns:a16="http://schemas.microsoft.com/office/drawing/2014/main" id="{FFD6DC03-2A77-02E1-B670-BCEEEC8854DF}"/>
              </a:ext>
            </a:extLst>
          </p:cNvPr>
          <p:cNvSpPr txBox="1"/>
          <p:nvPr/>
        </p:nvSpPr>
        <p:spPr>
          <a:xfrm>
            <a:off x="440312" y="6056150"/>
            <a:ext cx="11307836" cy="523220"/>
          </a:xfrm>
          <a:prstGeom prst="rect">
            <a:avLst/>
          </a:prstGeom>
          <a:noFill/>
        </p:spPr>
        <p:txBody>
          <a:bodyPr wrap="square">
            <a:spAutoFit/>
          </a:bodyPr>
          <a:lstStyle/>
          <a:p>
            <a:r>
              <a:rPr lang="en-US" b="1" dirty="0">
                <a:solidFill>
                  <a:srgbClr val="2C62A9"/>
                </a:solidFill>
              </a:rPr>
              <a:t>Figure 3 | Ultrasound criteria by age group to exclude autosomal dominant polycystic kidney disease (ADPKD) in people with a </a:t>
            </a:r>
            <a:r>
              <a:rPr lang="en-US" b="1" i="1" u="sng" dirty="0">
                <a:solidFill>
                  <a:srgbClr val="2C62A9"/>
                </a:solidFill>
              </a:rPr>
              <a:t>positive family history</a:t>
            </a:r>
            <a:r>
              <a:rPr lang="en-US" b="1" i="1" dirty="0">
                <a:solidFill>
                  <a:srgbClr val="2C62A9"/>
                </a:solidFill>
              </a:rPr>
              <a:t> </a:t>
            </a:r>
            <a:r>
              <a:rPr lang="en-US" b="1" dirty="0">
                <a:solidFill>
                  <a:srgbClr val="2C62A9"/>
                </a:solidFill>
              </a:rPr>
              <a:t>based on a positive predictive value of the test</a:t>
            </a:r>
          </a:p>
        </p:txBody>
      </p:sp>
      <p:pic>
        <p:nvPicPr>
          <p:cNvPr id="10" name="Picture 9">
            <a:extLst>
              <a:ext uri="{FF2B5EF4-FFF2-40B4-BE49-F238E27FC236}">
                <a16:creationId xmlns:a16="http://schemas.microsoft.com/office/drawing/2014/main" id="{6C1670F8-97AD-35DD-1ACF-884499194B23}"/>
              </a:ext>
            </a:extLst>
          </p:cNvPr>
          <p:cNvPicPr>
            <a:picLocks noChangeAspect="1"/>
          </p:cNvPicPr>
          <p:nvPr/>
        </p:nvPicPr>
        <p:blipFill>
          <a:blip r:embed="rId3"/>
          <a:stretch>
            <a:fillRect/>
          </a:stretch>
        </p:blipFill>
        <p:spPr>
          <a:xfrm>
            <a:off x="440312" y="2632042"/>
            <a:ext cx="11307836" cy="3429726"/>
          </a:xfrm>
          <a:prstGeom prst="rect">
            <a:avLst/>
          </a:prstGeom>
        </p:spPr>
      </p:pic>
    </p:spTree>
    <p:extLst>
      <p:ext uri="{BB962C8B-B14F-4D97-AF65-F5344CB8AC3E}">
        <p14:creationId xmlns:p14="http://schemas.microsoft.com/office/powerpoint/2010/main" val="36836261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731F3420-821C-1C0C-167E-A7ADE391717B}"/>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20F1418F-7FE2-07E0-368F-EC410067A869}"/>
              </a:ext>
            </a:extLst>
          </p:cNvPr>
          <p:cNvSpPr txBox="1">
            <a:spLocks noGrp="1"/>
          </p:cNvSpPr>
          <p:nvPr>
            <p:ph type="ctrTitle"/>
          </p:nvPr>
        </p:nvSpPr>
        <p:spPr>
          <a:xfrm>
            <a:off x="333375" y="880689"/>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Nomenclature, Diagnosis, Prognosis and Prevalence </a:t>
            </a:r>
            <a:endParaRPr dirty="0">
              <a:latin typeface="+mj-lt"/>
            </a:endParaRPr>
          </a:p>
        </p:txBody>
      </p:sp>
      <p:sp>
        <p:nvSpPr>
          <p:cNvPr id="331" name="Google Shape;331;p37">
            <a:extLst>
              <a:ext uri="{FF2B5EF4-FFF2-40B4-BE49-F238E27FC236}">
                <a16:creationId xmlns:a16="http://schemas.microsoft.com/office/drawing/2014/main" id="{39B144D8-3912-D8E8-F82F-6BE5F7C1B2E7}"/>
              </a:ext>
            </a:extLst>
          </p:cNvPr>
          <p:cNvSpPr txBox="1">
            <a:spLocks noGrp="1"/>
          </p:cNvSpPr>
          <p:nvPr>
            <p:ph type="subTitle" idx="1"/>
          </p:nvPr>
        </p:nvSpPr>
        <p:spPr>
          <a:xfrm>
            <a:off x="333375" y="1504882"/>
            <a:ext cx="11694852" cy="342410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1.3 Diagnosis</a:t>
            </a: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1.3.5: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For people with a positive family history of ADPKD, age-specific numbers of cysts seen on ultrasound have been described to diagnose or exclude ADPKD (Figures 3 and 4).</a:t>
            </a:r>
            <a:endParaRPr kumimoji="0" lang="en-US" sz="20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endParaRPr>
          </a:p>
        </p:txBody>
      </p:sp>
      <p:pic>
        <p:nvPicPr>
          <p:cNvPr id="4" name="Picture 3">
            <a:extLst>
              <a:ext uri="{FF2B5EF4-FFF2-40B4-BE49-F238E27FC236}">
                <a16:creationId xmlns:a16="http://schemas.microsoft.com/office/drawing/2014/main" id="{0D391B47-4A31-1F17-D2AD-4DB26CF34F52}"/>
              </a:ext>
            </a:extLst>
          </p:cNvPr>
          <p:cNvPicPr>
            <a:picLocks noChangeAspect="1"/>
          </p:cNvPicPr>
          <p:nvPr/>
        </p:nvPicPr>
        <p:blipFill>
          <a:blip r:embed="rId3"/>
          <a:stretch>
            <a:fillRect/>
          </a:stretch>
        </p:blipFill>
        <p:spPr>
          <a:xfrm>
            <a:off x="440312" y="2603879"/>
            <a:ext cx="11307837" cy="3024189"/>
          </a:xfrm>
          <a:prstGeom prst="rect">
            <a:avLst/>
          </a:prstGeom>
        </p:spPr>
      </p:pic>
      <p:sp>
        <p:nvSpPr>
          <p:cNvPr id="8" name="TextBox 7">
            <a:extLst>
              <a:ext uri="{FF2B5EF4-FFF2-40B4-BE49-F238E27FC236}">
                <a16:creationId xmlns:a16="http://schemas.microsoft.com/office/drawing/2014/main" id="{DACD798B-E06F-F836-BE9A-F0E03D6C22B8}"/>
              </a:ext>
            </a:extLst>
          </p:cNvPr>
          <p:cNvSpPr txBox="1"/>
          <p:nvPr/>
        </p:nvSpPr>
        <p:spPr>
          <a:xfrm>
            <a:off x="440312" y="5628068"/>
            <a:ext cx="11307836" cy="523220"/>
          </a:xfrm>
          <a:prstGeom prst="rect">
            <a:avLst/>
          </a:prstGeom>
          <a:noFill/>
        </p:spPr>
        <p:txBody>
          <a:bodyPr wrap="square">
            <a:spAutoFit/>
          </a:bodyPr>
          <a:lstStyle/>
          <a:p>
            <a:r>
              <a:rPr lang="en-US" b="1" dirty="0">
                <a:solidFill>
                  <a:srgbClr val="2C62A9"/>
                </a:solidFill>
              </a:rPr>
              <a:t>Figure 4 | Ultrasound criteria by age group to exclude autosomal dominant polycystic kidney disease (ADPKD) in people with a </a:t>
            </a:r>
            <a:r>
              <a:rPr lang="en-US" b="1" i="1" u="sng" dirty="0">
                <a:solidFill>
                  <a:srgbClr val="2C62A9"/>
                </a:solidFill>
              </a:rPr>
              <a:t>positive family history</a:t>
            </a:r>
            <a:r>
              <a:rPr lang="en-US" b="1" i="1" dirty="0">
                <a:solidFill>
                  <a:srgbClr val="2C62A9"/>
                </a:solidFill>
              </a:rPr>
              <a:t> </a:t>
            </a:r>
            <a:r>
              <a:rPr lang="en-US" b="1" dirty="0">
                <a:solidFill>
                  <a:srgbClr val="2C62A9"/>
                </a:solidFill>
              </a:rPr>
              <a:t>based on a negative predictive value of the test</a:t>
            </a:r>
          </a:p>
        </p:txBody>
      </p:sp>
    </p:spTree>
    <p:extLst>
      <p:ext uri="{BB962C8B-B14F-4D97-AF65-F5344CB8AC3E}">
        <p14:creationId xmlns:p14="http://schemas.microsoft.com/office/powerpoint/2010/main" val="23811696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A2A38987-5ADB-10B0-67BD-C40EF8F88359}"/>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4EF2D06D-A9DC-4431-70E7-FAD61DB46EBE}"/>
              </a:ext>
            </a:extLst>
          </p:cNvPr>
          <p:cNvSpPr txBox="1">
            <a:spLocks noGrp="1"/>
          </p:cNvSpPr>
          <p:nvPr>
            <p:ph type="ctrTitle"/>
          </p:nvPr>
        </p:nvSpPr>
        <p:spPr>
          <a:xfrm>
            <a:off x="333375" y="880689"/>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Nomenclature, Diagnosis, Prognosis and Prevalence </a:t>
            </a:r>
            <a:endParaRPr dirty="0">
              <a:latin typeface="+mj-lt"/>
            </a:endParaRPr>
          </a:p>
        </p:txBody>
      </p:sp>
      <p:sp>
        <p:nvSpPr>
          <p:cNvPr id="331" name="Google Shape;331;p37">
            <a:extLst>
              <a:ext uri="{FF2B5EF4-FFF2-40B4-BE49-F238E27FC236}">
                <a16:creationId xmlns:a16="http://schemas.microsoft.com/office/drawing/2014/main" id="{456D301D-17D9-C081-46EC-53A726C21BC8}"/>
              </a:ext>
            </a:extLst>
          </p:cNvPr>
          <p:cNvSpPr txBox="1">
            <a:spLocks noGrp="1"/>
          </p:cNvSpPr>
          <p:nvPr>
            <p:ph type="subTitle" idx="1"/>
          </p:nvPr>
        </p:nvSpPr>
        <p:spPr>
          <a:xfrm>
            <a:off x="333375" y="1504882"/>
            <a:ext cx="11553826" cy="342410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1.3 Diagnosis</a:t>
            </a:r>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Practice Point 1.3.</a:t>
            </a:r>
            <a:r>
              <a:rPr lang="en-US" sz="2600" dirty="0">
                <a:latin typeface="+mn-lt"/>
                <a:ea typeface="Calibri"/>
              </a:rPr>
              <a:t>6</a:t>
            </a:r>
            <a:r>
              <a:rPr lang="en-US" sz="2600" b="0" i="0" u="none" strike="noStrike" cap="none" dirty="0">
                <a:solidFill>
                  <a:schemeClr val="dk2"/>
                </a:solidFill>
                <a:latin typeface="+mn-lt"/>
                <a:ea typeface="Calibri"/>
                <a:cs typeface="Calibri"/>
                <a:sym typeface="Calibri"/>
              </a:rPr>
              <a:t>: </a:t>
            </a:r>
            <a:r>
              <a:rPr lang="en-US" sz="2000" dirty="0"/>
              <a:t>For people with a positive family history of ADPKD aged 16–40 years, the numbers of cysts seen on MRI to diagnose or exclude ADPKD have been described (Figure 5).</a:t>
            </a:r>
            <a:endParaRPr lang="en-US" sz="2000" b="0" i="0" u="none" strike="noStrike" cap="none" dirty="0">
              <a:solidFill>
                <a:schemeClr val="dk2"/>
              </a:solidFill>
              <a:latin typeface="+mn-lt"/>
              <a:ea typeface="Calibri"/>
              <a:cs typeface="Calibri"/>
              <a:sym typeface="Calibri"/>
            </a:endParaRPr>
          </a:p>
        </p:txBody>
      </p:sp>
      <p:sp>
        <p:nvSpPr>
          <p:cNvPr id="4" name="TextBox 3">
            <a:extLst>
              <a:ext uri="{FF2B5EF4-FFF2-40B4-BE49-F238E27FC236}">
                <a16:creationId xmlns:a16="http://schemas.microsoft.com/office/drawing/2014/main" id="{779EA33E-4BB0-ED76-5263-A9D73CD52387}"/>
              </a:ext>
            </a:extLst>
          </p:cNvPr>
          <p:cNvSpPr txBox="1"/>
          <p:nvPr/>
        </p:nvSpPr>
        <p:spPr>
          <a:xfrm>
            <a:off x="333375" y="6005049"/>
            <a:ext cx="9825126" cy="307777"/>
          </a:xfrm>
          <a:prstGeom prst="rect">
            <a:avLst/>
          </a:prstGeom>
          <a:noFill/>
        </p:spPr>
        <p:txBody>
          <a:bodyPr wrap="none" rtlCol="0">
            <a:spAutoFit/>
          </a:bodyPr>
          <a:lstStyle/>
          <a:p>
            <a:pPr lvl="0">
              <a:defRPr/>
            </a:pPr>
            <a:r>
              <a:rPr lang="en-US" b="1" dirty="0">
                <a:solidFill>
                  <a:srgbClr val="2C62A9"/>
                </a:solidFill>
              </a:rPr>
              <a:t>Figure 5 | </a:t>
            </a:r>
            <a:r>
              <a:rPr kumimoji="0" lang="en-US" sz="1400" b="1" i="0" u="none" strike="noStrike" kern="0" cap="none" spc="0" normalizeH="0" baseline="0" noProof="0" dirty="0">
                <a:ln>
                  <a:noFill/>
                </a:ln>
                <a:solidFill>
                  <a:srgbClr val="2C62A9"/>
                </a:solidFill>
                <a:effectLst/>
                <a:uLnTx/>
                <a:uFillTx/>
                <a:latin typeface="Arial"/>
                <a:cs typeface="Arial"/>
                <a:sym typeface="Arial"/>
              </a:rPr>
              <a:t>Magnetic resonance imaging (MRI) criteria for ages 16–40 years in people with a </a:t>
            </a:r>
            <a:r>
              <a:rPr kumimoji="0" lang="en-US" sz="1400" b="1" i="1" u="none" strike="noStrike" kern="0" cap="none" spc="0" normalizeH="0" baseline="0" noProof="0" dirty="0">
                <a:ln>
                  <a:noFill/>
                </a:ln>
                <a:solidFill>
                  <a:srgbClr val="2C62A9"/>
                </a:solidFill>
                <a:effectLst/>
                <a:uLnTx/>
                <a:uFillTx/>
                <a:latin typeface="Arial"/>
                <a:cs typeface="Arial"/>
                <a:sym typeface="Arial"/>
              </a:rPr>
              <a:t>positive family history</a:t>
            </a:r>
          </a:p>
        </p:txBody>
      </p:sp>
      <p:pic>
        <p:nvPicPr>
          <p:cNvPr id="6" name="Picture 5">
            <a:extLst>
              <a:ext uri="{FF2B5EF4-FFF2-40B4-BE49-F238E27FC236}">
                <a16:creationId xmlns:a16="http://schemas.microsoft.com/office/drawing/2014/main" id="{0E85A55E-9EB9-6A53-328D-08CE483A99D8}"/>
              </a:ext>
            </a:extLst>
          </p:cNvPr>
          <p:cNvPicPr>
            <a:picLocks noChangeAspect="1"/>
          </p:cNvPicPr>
          <p:nvPr/>
        </p:nvPicPr>
        <p:blipFill>
          <a:blip r:embed="rId3"/>
          <a:stretch>
            <a:fillRect/>
          </a:stretch>
        </p:blipFill>
        <p:spPr>
          <a:xfrm>
            <a:off x="414901" y="2580941"/>
            <a:ext cx="11320694" cy="3424108"/>
          </a:xfrm>
          <a:prstGeom prst="rect">
            <a:avLst/>
          </a:prstGeom>
        </p:spPr>
      </p:pic>
    </p:spTree>
    <p:extLst>
      <p:ext uri="{BB962C8B-B14F-4D97-AF65-F5344CB8AC3E}">
        <p14:creationId xmlns:p14="http://schemas.microsoft.com/office/powerpoint/2010/main" val="7366795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149F950F-FB9F-2BBD-69E6-4007CDAD7006}"/>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070DEF54-8C69-24E3-BC2D-141AE804A909}"/>
              </a:ext>
            </a:extLst>
          </p:cNvPr>
          <p:cNvSpPr txBox="1">
            <a:spLocks noGrp="1"/>
          </p:cNvSpPr>
          <p:nvPr>
            <p:ph type="ctrTitle"/>
          </p:nvPr>
        </p:nvSpPr>
        <p:spPr>
          <a:xfrm>
            <a:off x="333375" y="880689"/>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Nomenclature, Diagnosis, Prognosis and Prevalence </a:t>
            </a:r>
            <a:endParaRPr dirty="0">
              <a:latin typeface="+mj-lt"/>
            </a:endParaRPr>
          </a:p>
        </p:txBody>
      </p:sp>
      <p:sp>
        <p:nvSpPr>
          <p:cNvPr id="331" name="Google Shape;331;p37">
            <a:extLst>
              <a:ext uri="{FF2B5EF4-FFF2-40B4-BE49-F238E27FC236}">
                <a16:creationId xmlns:a16="http://schemas.microsoft.com/office/drawing/2014/main" id="{2052E9FF-979F-8A2D-D36D-010A168EAEA0}"/>
              </a:ext>
            </a:extLst>
          </p:cNvPr>
          <p:cNvSpPr txBox="1">
            <a:spLocks noGrp="1"/>
          </p:cNvSpPr>
          <p:nvPr>
            <p:ph type="subTitle" idx="1"/>
          </p:nvPr>
        </p:nvSpPr>
        <p:spPr>
          <a:xfrm>
            <a:off x="333375" y="1504882"/>
            <a:ext cx="11553826" cy="342410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1.3 Diagnosis</a:t>
            </a:r>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Practice Point 1.3.7: </a:t>
            </a:r>
            <a:r>
              <a:rPr lang="en-US" sz="2000" dirty="0"/>
              <a:t>For people with no known family history of ADPKD but with incidentally detected kidney cysts, kidney imaging can help to make a diagnosis.</a:t>
            </a:r>
          </a:p>
          <a:p>
            <a:pPr marL="0" marR="0" lvl="0" indent="0" algn="l" rtl="0">
              <a:lnSpc>
                <a:spcPct val="90000"/>
              </a:lnSpc>
              <a:spcBef>
                <a:spcPts val="0"/>
              </a:spcBef>
              <a:spcAft>
                <a:spcPts val="0"/>
              </a:spcAft>
              <a:buClr>
                <a:schemeClr val="dk2"/>
              </a:buClr>
              <a:buSzPts val="2600"/>
              <a:buFont typeface="Arial"/>
              <a:buNone/>
            </a:pPr>
            <a:endParaRPr lang="en-US" sz="2000" b="0" i="0" u="none" strike="noStrike" cap="none" dirty="0">
              <a:solidFill>
                <a:schemeClr val="dk2"/>
              </a:solidFill>
              <a:latin typeface="+mn-lt"/>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1.3.8: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Genetic testing can diagnose ADPKD in people with or without a known family history and provide prognostic information. However, genetic testing is not required to make an initial diagnosis of ADPKD in a person with a typical presentation (Figure 1). </a:t>
            </a: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endParaRPr lang="en-US" sz="2000" dirty="0">
              <a:solidFill>
                <a:srgbClr val="004990"/>
              </a:solidFill>
            </a:endParaRP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1.3.9: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In a family with a known pathogenic variant, targeted screening for the specific variant </a:t>
            </a:r>
            <a:r>
              <a:rPr kumimoji="0" lang="en-US" sz="200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(Sanger sequencing)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is usually sufficient to diagnose or exclude ADPKD.</a:t>
            </a:r>
            <a:endParaRPr kumimoji="0" lang="en-US" sz="20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endParaRPr kumimoji="0" lang="en-US" sz="20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endParaRPr>
          </a:p>
          <a:p>
            <a:pPr marL="0" marR="0" lvl="0" indent="0" algn="l" rtl="0">
              <a:lnSpc>
                <a:spcPct val="90000"/>
              </a:lnSpc>
              <a:spcBef>
                <a:spcPts val="0"/>
              </a:spcBef>
              <a:spcAft>
                <a:spcPts val="0"/>
              </a:spcAft>
              <a:buClr>
                <a:schemeClr val="dk2"/>
              </a:buClr>
              <a:buSzPts val="2600"/>
              <a:buFont typeface="Arial"/>
              <a:buNone/>
            </a:pPr>
            <a:endParaRPr lang="en-US" sz="2000" b="0" i="0" u="none" strike="noStrike" cap="none" dirty="0">
              <a:solidFill>
                <a:schemeClr val="dk2"/>
              </a:solidFill>
              <a:latin typeface="+mn-lt"/>
              <a:ea typeface="Calibri"/>
              <a:cs typeface="Calibri"/>
              <a:sym typeface="Calibri"/>
            </a:endParaRPr>
          </a:p>
        </p:txBody>
      </p:sp>
    </p:spTree>
    <p:extLst>
      <p:ext uri="{BB962C8B-B14F-4D97-AF65-F5344CB8AC3E}">
        <p14:creationId xmlns:p14="http://schemas.microsoft.com/office/powerpoint/2010/main" val="883101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5"/>
          <p:cNvSpPr txBox="1">
            <a:spLocks noGrp="1"/>
          </p:cNvSpPr>
          <p:nvPr>
            <p:ph type="ctrTitle"/>
          </p:nvPr>
        </p:nvSpPr>
        <p:spPr>
          <a:xfrm>
            <a:off x="304800" y="268941"/>
            <a:ext cx="11353800" cy="113659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sz="3600" b="0" cap="small" dirty="0">
                <a:solidFill>
                  <a:srgbClr val="2C62A9"/>
                </a:solidFill>
                <a:latin typeface="+mj-lt"/>
                <a:cs typeface="Calibri"/>
                <a:sym typeface="Calibri"/>
              </a:rPr>
              <a:t>KDIGO 2014 Controversies Conference on Autosomal Dominant Polycystic Kidney Disease (ADPKD)</a:t>
            </a:r>
            <a:endParaRPr sz="3600" dirty="0">
              <a:latin typeface="+mj-lt"/>
            </a:endParaRPr>
          </a:p>
        </p:txBody>
      </p:sp>
      <p:sp>
        <p:nvSpPr>
          <p:cNvPr id="95" name="Google Shape;95;p15"/>
          <p:cNvSpPr txBox="1">
            <a:spLocks noGrp="1"/>
          </p:cNvSpPr>
          <p:nvPr>
            <p:ph type="subTitle" idx="1"/>
          </p:nvPr>
        </p:nvSpPr>
        <p:spPr>
          <a:xfrm>
            <a:off x="304800" y="1062888"/>
            <a:ext cx="11582400" cy="690562"/>
          </a:xfrm>
          <a:prstGeom prst="rect">
            <a:avLst/>
          </a:prstGeom>
          <a:noFill/>
          <a:ln>
            <a:noFill/>
          </a:ln>
        </p:spPr>
        <p:txBody>
          <a:bodyPr spcFirstLastPara="1" wrap="square" lIns="91425" tIns="45700" rIns="91425" bIns="45700" anchor="t" anchorCtr="0">
            <a:noAutofit/>
          </a:bodyPr>
          <a:lstStyle/>
          <a:p>
            <a:pPr marL="342900" marR="0" lvl="0" indent="-215900" algn="l" rtl="0">
              <a:lnSpc>
                <a:spcPct val="100000"/>
              </a:lnSpc>
              <a:spcBef>
                <a:spcPts val="0"/>
              </a:spcBef>
              <a:spcAft>
                <a:spcPts val="0"/>
              </a:spcAft>
              <a:buClr>
                <a:schemeClr val="dk2"/>
              </a:buClr>
              <a:buSzPts val="2000"/>
              <a:buFont typeface="Arial"/>
              <a:buNone/>
            </a:pPr>
            <a:endParaRPr sz="2000" b="0" i="0" u="none" strike="noStrike" cap="none" dirty="0">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Calibri"/>
              <a:ea typeface="Calibri"/>
              <a:cs typeface="Calibri"/>
              <a:sym typeface="Calibri"/>
            </a:endParaRPr>
          </a:p>
        </p:txBody>
      </p:sp>
      <p:sp>
        <p:nvSpPr>
          <p:cNvPr id="96" name="Google Shape;96;p15"/>
          <p:cNvSpPr txBox="1"/>
          <p:nvPr/>
        </p:nvSpPr>
        <p:spPr>
          <a:xfrm>
            <a:off x="439505" y="1503953"/>
            <a:ext cx="6067425" cy="4971199"/>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chemeClr val="dk2"/>
                </a:solidFill>
                <a:latin typeface="+mn-lt"/>
                <a:ea typeface="Calibri"/>
                <a:cs typeface="Calibri"/>
                <a:sym typeface="Calibri"/>
              </a:rPr>
              <a:t>January 2014 (Edinburgh, Scotland)</a:t>
            </a:r>
            <a:endParaRPr sz="1400" b="0" i="0" u="none" strike="noStrike" cap="none" dirty="0">
              <a:solidFill>
                <a:srgbClr val="000000"/>
              </a:solidFill>
              <a:latin typeface="+mn-lt"/>
              <a:ea typeface="Arial"/>
              <a:cs typeface="Arial"/>
              <a:sym typeface="Arial"/>
            </a:endParaRPr>
          </a:p>
          <a:p>
            <a:pPr marL="342900" marR="0" lvl="0" indent="-228600" algn="l" rtl="0">
              <a:lnSpc>
                <a:spcPct val="100000"/>
              </a:lnSpc>
              <a:spcBef>
                <a:spcPts val="0"/>
              </a:spcBef>
              <a:spcAft>
                <a:spcPts val="0"/>
              </a:spcAft>
              <a:buClr>
                <a:schemeClr val="dk2"/>
              </a:buClr>
              <a:buSzPts val="1800"/>
              <a:buFont typeface="Arial"/>
              <a:buNone/>
            </a:pPr>
            <a:endParaRPr sz="1800" b="0" i="0" u="none" strike="noStrike" cap="none" dirty="0">
              <a:solidFill>
                <a:schemeClr val="dk2"/>
              </a:solidFill>
              <a:latin typeface="+mn-lt"/>
              <a:ea typeface="Calibri"/>
              <a:cs typeface="Calibri"/>
              <a:sym typeface="Calibri"/>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chemeClr val="dk2"/>
                </a:solidFill>
                <a:latin typeface="+mn-lt"/>
                <a:ea typeface="Calibri"/>
                <a:cs typeface="Calibri"/>
                <a:sym typeface="Calibri"/>
              </a:rPr>
              <a:t>Topics:</a:t>
            </a:r>
            <a:endParaRPr sz="1400" b="0" i="0" u="none" strike="noStrike" cap="none" dirty="0">
              <a:solidFill>
                <a:srgbClr val="000000"/>
              </a:solidFill>
              <a:latin typeface="+mn-lt"/>
              <a:ea typeface="Arial"/>
              <a:cs typeface="Arial"/>
              <a:sym typeface="Arial"/>
            </a:endParaRPr>
          </a:p>
          <a:p>
            <a:pPr marL="800100" marR="0" lvl="1" indent="-342900" algn="l" rtl="0">
              <a:lnSpc>
                <a:spcPct val="100000"/>
              </a:lnSpc>
              <a:spcBef>
                <a:spcPts val="0"/>
              </a:spcBef>
              <a:spcAft>
                <a:spcPts val="0"/>
              </a:spcAft>
              <a:buClr>
                <a:srgbClr val="004990"/>
              </a:buClr>
              <a:buSzPts val="2400"/>
              <a:buFont typeface="Courier New" panose="02070309020205020404" pitchFamily="49" charset="0"/>
              <a:buChar char="o"/>
            </a:pPr>
            <a:r>
              <a:rPr lang="en-US" sz="2400" b="0" i="0" u="none" strike="noStrike" cap="none" dirty="0">
                <a:solidFill>
                  <a:srgbClr val="004990"/>
                </a:solidFill>
                <a:latin typeface="+mn-lt"/>
                <a:ea typeface="Calibri"/>
                <a:cs typeface="Calibri"/>
                <a:sym typeface="Calibri"/>
              </a:rPr>
              <a:t>Diagnosis</a:t>
            </a:r>
            <a:endParaRPr sz="1400" b="0" i="0" u="none" strike="noStrike" cap="none" dirty="0">
              <a:solidFill>
                <a:srgbClr val="000000"/>
              </a:solidFill>
              <a:latin typeface="+mn-lt"/>
              <a:ea typeface="Arial"/>
              <a:cs typeface="Arial"/>
              <a:sym typeface="Arial"/>
            </a:endParaRPr>
          </a:p>
          <a:p>
            <a:pPr marL="800100" marR="0" lvl="1" indent="-342900" algn="l" rtl="0">
              <a:lnSpc>
                <a:spcPct val="100000"/>
              </a:lnSpc>
              <a:spcBef>
                <a:spcPts val="0"/>
              </a:spcBef>
              <a:spcAft>
                <a:spcPts val="0"/>
              </a:spcAft>
              <a:buClr>
                <a:srgbClr val="004990"/>
              </a:buClr>
              <a:buSzPts val="2400"/>
              <a:buFont typeface="Courier New" panose="02070309020205020404" pitchFamily="49" charset="0"/>
              <a:buChar char="o"/>
            </a:pPr>
            <a:r>
              <a:rPr lang="en-US" sz="2400" b="0" i="0" u="none" strike="noStrike" cap="none" dirty="0">
                <a:solidFill>
                  <a:srgbClr val="004990"/>
                </a:solidFill>
                <a:latin typeface="+mn-lt"/>
                <a:ea typeface="Calibri"/>
                <a:cs typeface="Calibri"/>
                <a:sym typeface="Calibri"/>
              </a:rPr>
              <a:t>Management of Renal Manifestations</a:t>
            </a:r>
            <a:endParaRPr sz="1400" b="0" i="0" u="none" strike="noStrike" cap="none" dirty="0">
              <a:solidFill>
                <a:srgbClr val="000000"/>
              </a:solidFill>
              <a:latin typeface="+mn-lt"/>
              <a:ea typeface="Arial"/>
              <a:cs typeface="Arial"/>
              <a:sym typeface="Arial"/>
            </a:endParaRPr>
          </a:p>
          <a:p>
            <a:pPr marL="800100" marR="0" lvl="1" indent="-342900" algn="l" rtl="0">
              <a:lnSpc>
                <a:spcPct val="100000"/>
              </a:lnSpc>
              <a:spcBef>
                <a:spcPts val="0"/>
              </a:spcBef>
              <a:spcAft>
                <a:spcPts val="0"/>
              </a:spcAft>
              <a:buClr>
                <a:srgbClr val="004990"/>
              </a:buClr>
              <a:buSzPts val="2400"/>
              <a:buFont typeface="Courier New" panose="02070309020205020404" pitchFamily="49" charset="0"/>
              <a:buChar char="o"/>
            </a:pPr>
            <a:r>
              <a:rPr lang="en-US" sz="2400" b="0" i="0" u="none" strike="noStrike" cap="none" dirty="0">
                <a:solidFill>
                  <a:srgbClr val="004990"/>
                </a:solidFill>
                <a:latin typeface="+mn-lt"/>
                <a:ea typeface="Calibri"/>
                <a:cs typeface="Calibri"/>
                <a:sym typeface="Calibri"/>
              </a:rPr>
              <a:t>Management of Hypertension and Renal Function Decline</a:t>
            </a:r>
          </a:p>
          <a:p>
            <a:pPr marL="800100" marR="0" lvl="1" indent="-342900" algn="l" rtl="0">
              <a:lnSpc>
                <a:spcPct val="100000"/>
              </a:lnSpc>
              <a:spcBef>
                <a:spcPts val="0"/>
              </a:spcBef>
              <a:spcAft>
                <a:spcPts val="0"/>
              </a:spcAft>
              <a:buClr>
                <a:srgbClr val="004990"/>
              </a:buClr>
              <a:buSzPts val="2400"/>
              <a:buFont typeface="Courier New" panose="02070309020205020404" pitchFamily="49" charset="0"/>
              <a:buChar char="o"/>
            </a:pPr>
            <a:r>
              <a:rPr lang="en-US" sz="2400" dirty="0">
                <a:solidFill>
                  <a:srgbClr val="004990"/>
                </a:solidFill>
                <a:latin typeface="+mn-lt"/>
                <a:ea typeface="Calibri"/>
                <a:cs typeface="Calibri"/>
                <a:sym typeface="Calibri"/>
              </a:rPr>
              <a:t>Management of ESRD in ADPKD</a:t>
            </a:r>
          </a:p>
          <a:p>
            <a:pPr marL="800100" marR="0" lvl="1" indent="-342900" algn="l" rtl="0">
              <a:lnSpc>
                <a:spcPct val="100000"/>
              </a:lnSpc>
              <a:spcBef>
                <a:spcPts val="0"/>
              </a:spcBef>
              <a:spcAft>
                <a:spcPts val="0"/>
              </a:spcAft>
              <a:buClr>
                <a:srgbClr val="004990"/>
              </a:buClr>
              <a:buSzPts val="2400"/>
              <a:buFont typeface="Courier New" panose="02070309020205020404" pitchFamily="49" charset="0"/>
              <a:buChar char="o"/>
            </a:pPr>
            <a:r>
              <a:rPr lang="en-US" sz="2400" b="0" i="0" u="none" strike="noStrike" cap="none" dirty="0">
                <a:solidFill>
                  <a:srgbClr val="004990"/>
                </a:solidFill>
                <a:latin typeface="+mn-lt"/>
                <a:ea typeface="Calibri"/>
                <a:cs typeface="Calibri"/>
                <a:sym typeface="Calibri"/>
              </a:rPr>
              <a:t>Management of Extra-renal Complications</a:t>
            </a:r>
          </a:p>
          <a:p>
            <a:pPr marL="800100" marR="0" lvl="1" indent="-342900" algn="l" rtl="0">
              <a:lnSpc>
                <a:spcPct val="100000"/>
              </a:lnSpc>
              <a:spcBef>
                <a:spcPts val="0"/>
              </a:spcBef>
              <a:spcAft>
                <a:spcPts val="0"/>
              </a:spcAft>
              <a:buClr>
                <a:srgbClr val="004990"/>
              </a:buClr>
              <a:buSzPts val="2400"/>
              <a:buFont typeface="Courier New" panose="02070309020205020404" pitchFamily="49" charset="0"/>
              <a:buChar char="o"/>
            </a:pPr>
            <a:r>
              <a:rPr lang="en-US" sz="2400" dirty="0">
                <a:solidFill>
                  <a:srgbClr val="004990"/>
                </a:solidFill>
                <a:latin typeface="+mn-lt"/>
                <a:ea typeface="Calibri"/>
                <a:cs typeface="Calibri"/>
                <a:sym typeface="Calibri"/>
              </a:rPr>
              <a:t>Practical Integrated Patient Support</a:t>
            </a:r>
            <a:endParaRPr sz="1400" b="0" i="0" u="none" strike="noStrike" cap="none" dirty="0">
              <a:solidFill>
                <a:srgbClr val="000000"/>
              </a:solidFill>
              <a:latin typeface="+mn-lt"/>
              <a:ea typeface="Arial"/>
              <a:cs typeface="Arial"/>
              <a:sym typeface="Arial"/>
            </a:endParaRPr>
          </a:p>
          <a:p>
            <a:pPr marL="800100" marR="0" lvl="1" indent="-228600" algn="l" rtl="0">
              <a:lnSpc>
                <a:spcPct val="100000"/>
              </a:lnSpc>
              <a:spcBef>
                <a:spcPts val="0"/>
              </a:spcBef>
              <a:spcAft>
                <a:spcPts val="0"/>
              </a:spcAft>
              <a:buClr>
                <a:schemeClr val="dk1"/>
              </a:buClr>
              <a:buSzPts val="1800"/>
              <a:buFont typeface="Arial"/>
              <a:buNone/>
            </a:pPr>
            <a:endParaRPr sz="1800" b="0" i="0" u="none" strike="noStrike" cap="none" dirty="0">
              <a:solidFill>
                <a:srgbClr val="004990"/>
              </a:solidFill>
              <a:latin typeface="+mn-lt"/>
              <a:ea typeface="Calibri"/>
              <a:cs typeface="Calibri"/>
              <a:sym typeface="Calibri"/>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chemeClr val="dk2"/>
                </a:solidFill>
                <a:latin typeface="+mn-lt"/>
                <a:ea typeface="Calibri"/>
                <a:cs typeface="Calibri"/>
                <a:sym typeface="Calibri"/>
              </a:rPr>
              <a:t>Report published in </a:t>
            </a:r>
            <a:r>
              <a:rPr lang="en-US" sz="2400" b="0" i="1" u="none" strike="noStrike" cap="none" dirty="0">
                <a:solidFill>
                  <a:schemeClr val="dk2"/>
                </a:solidFill>
                <a:latin typeface="+mn-lt"/>
                <a:ea typeface="Calibri"/>
                <a:cs typeface="Calibri"/>
                <a:sym typeface="Calibri"/>
              </a:rPr>
              <a:t>Kidney International </a:t>
            </a:r>
            <a:r>
              <a:rPr lang="en-US" sz="2400" b="0" i="0" u="none" strike="noStrike" cap="none" dirty="0">
                <a:solidFill>
                  <a:schemeClr val="dk2"/>
                </a:solidFill>
                <a:latin typeface="+mn-lt"/>
                <a:ea typeface="Calibri"/>
                <a:cs typeface="Calibri"/>
                <a:sym typeface="Calibri"/>
              </a:rPr>
              <a:t>(2015)</a:t>
            </a:r>
            <a:endParaRPr sz="1400" b="0" i="0" u="none" strike="noStrike" cap="none" dirty="0">
              <a:solidFill>
                <a:srgbClr val="000000"/>
              </a:solidFill>
              <a:latin typeface="+mn-lt"/>
              <a:ea typeface="Arial"/>
              <a:cs typeface="Arial"/>
              <a:sym typeface="Arial"/>
            </a:endParaRPr>
          </a:p>
          <a:p>
            <a:pPr marL="342900" marR="0" lvl="0" indent="-228600" algn="l" rtl="0">
              <a:lnSpc>
                <a:spcPct val="100000"/>
              </a:lnSpc>
              <a:spcBef>
                <a:spcPts val="0"/>
              </a:spcBef>
              <a:spcAft>
                <a:spcPts val="0"/>
              </a:spcAft>
              <a:buClr>
                <a:schemeClr val="dk2"/>
              </a:buClr>
              <a:buSzPts val="1800"/>
              <a:buFont typeface="Arial"/>
              <a:buNone/>
            </a:pPr>
            <a:endParaRPr sz="1800" b="0" i="0" u="none" strike="noStrike" cap="none" dirty="0">
              <a:solidFill>
                <a:schemeClr val="dk2"/>
              </a:solidFill>
              <a:latin typeface="+mn-lt"/>
              <a:ea typeface="Calibri"/>
              <a:cs typeface="Calibri"/>
              <a:sym typeface="Calibri"/>
            </a:endParaRPr>
          </a:p>
          <a:p>
            <a:pPr marL="0" marR="0" lvl="0" indent="0" algn="l" rtl="0">
              <a:lnSpc>
                <a:spcPct val="100000"/>
              </a:lnSpc>
              <a:spcBef>
                <a:spcPts val="0"/>
              </a:spcBef>
              <a:spcAft>
                <a:spcPts val="0"/>
              </a:spcAft>
              <a:buClr>
                <a:schemeClr val="dk2"/>
              </a:buClr>
              <a:buSzPts val="1600"/>
              <a:buFont typeface="Arial"/>
              <a:buNone/>
            </a:pPr>
            <a:endParaRPr sz="1600" b="0" i="0" u="none" strike="noStrike" cap="none" dirty="0">
              <a:solidFill>
                <a:schemeClr val="dk2"/>
              </a:solidFill>
              <a:latin typeface="+mn-lt"/>
              <a:ea typeface="Calibri"/>
              <a:cs typeface="Calibri"/>
              <a:sym typeface="Calibri"/>
            </a:endParaRPr>
          </a:p>
        </p:txBody>
      </p:sp>
      <p:pic>
        <p:nvPicPr>
          <p:cNvPr id="4" name="Picture 3">
            <a:extLst>
              <a:ext uri="{FF2B5EF4-FFF2-40B4-BE49-F238E27FC236}">
                <a16:creationId xmlns:a16="http://schemas.microsoft.com/office/drawing/2014/main" id="{E2E6A4E5-5120-12C1-E259-E3897E5C7D5E}"/>
              </a:ext>
            </a:extLst>
          </p:cNvPr>
          <p:cNvPicPr>
            <a:picLocks noChangeAspect="1"/>
          </p:cNvPicPr>
          <p:nvPr/>
        </p:nvPicPr>
        <p:blipFill>
          <a:blip r:embed="rId3"/>
          <a:stretch>
            <a:fillRect/>
          </a:stretch>
        </p:blipFill>
        <p:spPr>
          <a:xfrm>
            <a:off x="6846452" y="1339403"/>
            <a:ext cx="4129465" cy="5518597"/>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C0B12549-C437-1F84-EC09-AA1AD55C4B41}"/>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2DB351EF-2D59-5CF8-5865-A8D1F2A3D6D6}"/>
              </a:ext>
            </a:extLst>
          </p:cNvPr>
          <p:cNvSpPr txBox="1">
            <a:spLocks noGrp="1"/>
          </p:cNvSpPr>
          <p:nvPr>
            <p:ph type="ctrTitle"/>
          </p:nvPr>
        </p:nvSpPr>
        <p:spPr>
          <a:xfrm>
            <a:off x="333375" y="880689"/>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Nomenclature, Diagnosis, Prognosis and Prevalence </a:t>
            </a:r>
            <a:endParaRPr dirty="0">
              <a:latin typeface="+mj-lt"/>
            </a:endParaRPr>
          </a:p>
        </p:txBody>
      </p:sp>
      <p:sp>
        <p:nvSpPr>
          <p:cNvPr id="331" name="Google Shape;331;p37">
            <a:extLst>
              <a:ext uri="{FF2B5EF4-FFF2-40B4-BE49-F238E27FC236}">
                <a16:creationId xmlns:a16="http://schemas.microsoft.com/office/drawing/2014/main" id="{F96E46E6-1660-4C2C-3A92-DFF9D02293E3}"/>
              </a:ext>
            </a:extLst>
          </p:cNvPr>
          <p:cNvSpPr txBox="1">
            <a:spLocks noGrp="1"/>
          </p:cNvSpPr>
          <p:nvPr>
            <p:ph type="subTitle" idx="1"/>
          </p:nvPr>
        </p:nvSpPr>
        <p:spPr>
          <a:xfrm>
            <a:off x="333375" y="1504882"/>
            <a:ext cx="11302687" cy="342410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1.3 Diagnosis</a:t>
            </a:r>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Practice Point 1.3.10: </a:t>
            </a:r>
            <a:r>
              <a:rPr lang="en-US" sz="2000" dirty="0"/>
              <a:t>Genetic testing is particularly informative for people with an equivocal diagnosis based on kidney imaging and in those with a negative or unknown family history (Figure 4).</a:t>
            </a:r>
            <a:endParaRPr lang="en-US" sz="2000" b="0" i="0" u="none" strike="noStrike" cap="none" dirty="0">
              <a:solidFill>
                <a:schemeClr val="dk2"/>
              </a:solidFill>
              <a:latin typeface="+mn-lt"/>
              <a:ea typeface="Calibri"/>
              <a:cs typeface="Calibri"/>
              <a:sym typeface="Calibri"/>
            </a:endParaRPr>
          </a:p>
        </p:txBody>
      </p:sp>
      <p:pic>
        <p:nvPicPr>
          <p:cNvPr id="4" name="Picture 3">
            <a:extLst>
              <a:ext uri="{FF2B5EF4-FFF2-40B4-BE49-F238E27FC236}">
                <a16:creationId xmlns:a16="http://schemas.microsoft.com/office/drawing/2014/main" id="{9D38B4B8-A23D-B32E-AC25-D42CB52DDED9}"/>
              </a:ext>
            </a:extLst>
          </p:cNvPr>
          <p:cNvPicPr>
            <a:picLocks noChangeAspect="1"/>
          </p:cNvPicPr>
          <p:nvPr/>
        </p:nvPicPr>
        <p:blipFill>
          <a:blip r:embed="rId3"/>
          <a:stretch>
            <a:fillRect/>
          </a:stretch>
        </p:blipFill>
        <p:spPr>
          <a:xfrm>
            <a:off x="482583" y="2938593"/>
            <a:ext cx="10904185" cy="3919407"/>
          </a:xfrm>
          <a:prstGeom prst="rect">
            <a:avLst/>
          </a:prstGeom>
        </p:spPr>
      </p:pic>
    </p:spTree>
    <p:extLst>
      <p:ext uri="{BB962C8B-B14F-4D97-AF65-F5344CB8AC3E}">
        <p14:creationId xmlns:p14="http://schemas.microsoft.com/office/powerpoint/2010/main" val="15332874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95F098D3-5EDD-99E2-7F42-0725F9C17466}"/>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D41EE3A3-4BCB-A78B-315B-B7555EEB9341}"/>
              </a:ext>
            </a:extLst>
          </p:cNvPr>
          <p:cNvSpPr txBox="1">
            <a:spLocks noGrp="1"/>
          </p:cNvSpPr>
          <p:nvPr>
            <p:ph type="ctrTitle"/>
          </p:nvPr>
        </p:nvSpPr>
        <p:spPr>
          <a:xfrm>
            <a:off x="333375" y="880689"/>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Nomenclature, Diagnosis, Prognosis and Prevalence </a:t>
            </a:r>
            <a:endParaRPr dirty="0">
              <a:latin typeface="+mj-lt"/>
            </a:endParaRPr>
          </a:p>
        </p:txBody>
      </p:sp>
      <p:sp>
        <p:nvSpPr>
          <p:cNvPr id="331" name="Google Shape;331;p37">
            <a:extLst>
              <a:ext uri="{FF2B5EF4-FFF2-40B4-BE49-F238E27FC236}">
                <a16:creationId xmlns:a16="http://schemas.microsoft.com/office/drawing/2014/main" id="{77BBB76E-455D-1117-5A75-AA7F1791732E}"/>
              </a:ext>
            </a:extLst>
          </p:cNvPr>
          <p:cNvSpPr txBox="1">
            <a:spLocks noGrp="1"/>
          </p:cNvSpPr>
          <p:nvPr>
            <p:ph type="subTitle" idx="1"/>
          </p:nvPr>
        </p:nvSpPr>
        <p:spPr>
          <a:xfrm>
            <a:off x="333375" y="1504882"/>
            <a:ext cx="11070867" cy="342410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1.3 Diagnosis</a:t>
            </a:r>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Practice Point 1.3.11: </a:t>
            </a:r>
            <a:r>
              <a:rPr lang="en-US" sz="2000" dirty="0"/>
              <a:t>Genetic testing is often useful for the selection of a living related donor for transplantation, especially if imaging results are equivocal.</a:t>
            </a:r>
          </a:p>
          <a:p>
            <a:pPr marL="0" marR="0" lvl="0" indent="0" algn="l" rtl="0">
              <a:lnSpc>
                <a:spcPct val="90000"/>
              </a:lnSpc>
              <a:spcBef>
                <a:spcPts val="0"/>
              </a:spcBef>
              <a:spcAft>
                <a:spcPts val="0"/>
              </a:spcAft>
              <a:buClr>
                <a:schemeClr val="dk2"/>
              </a:buClr>
              <a:buSzPts val="2600"/>
              <a:buFont typeface="Arial"/>
              <a:buNone/>
            </a:pPr>
            <a:endParaRPr lang="en-US" sz="2000" b="0" i="0" u="none" strike="noStrike" cap="none" dirty="0">
              <a:solidFill>
                <a:schemeClr val="dk2"/>
              </a:solidFill>
              <a:latin typeface="+mn-lt"/>
              <a:ea typeface="Calibri"/>
              <a:cs typeface="Calibri"/>
              <a:sym typeface="Calibri"/>
            </a:endParaRPr>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Practice Point 1.3.1</a:t>
            </a:r>
            <a:r>
              <a:rPr lang="en-US" sz="2600" dirty="0">
                <a:latin typeface="+mn-lt"/>
                <a:ea typeface="Calibri"/>
              </a:rPr>
              <a:t>2</a:t>
            </a:r>
            <a:r>
              <a:rPr lang="en-US" sz="2600" b="0" i="0" u="none" strike="noStrike" cap="none" dirty="0">
                <a:solidFill>
                  <a:schemeClr val="dk2"/>
                </a:solidFill>
                <a:latin typeface="+mn-lt"/>
                <a:ea typeface="Calibri"/>
                <a:cs typeface="Calibri"/>
                <a:sym typeface="Calibri"/>
              </a:rPr>
              <a:t>: </a:t>
            </a:r>
            <a:r>
              <a:rPr lang="en-US" sz="2000" dirty="0"/>
              <a:t>Genetic testing is helpful in families with marked phenotypic variability, including very early onset (VEO)-ADPKD or a suspected </a:t>
            </a:r>
            <a:r>
              <a:rPr lang="en-US" sz="2000" i="1" dirty="0"/>
              <a:t>de novo </a:t>
            </a:r>
            <a:r>
              <a:rPr lang="en-US" sz="2000" dirty="0"/>
              <a:t>mutational event.</a:t>
            </a:r>
          </a:p>
          <a:p>
            <a:pPr marL="0" marR="0" lvl="0" indent="0" algn="l" rtl="0">
              <a:lnSpc>
                <a:spcPct val="90000"/>
              </a:lnSpc>
              <a:spcBef>
                <a:spcPts val="0"/>
              </a:spcBef>
              <a:spcAft>
                <a:spcPts val="0"/>
              </a:spcAft>
              <a:buClr>
                <a:schemeClr val="dk2"/>
              </a:buClr>
              <a:buSzPts val="2600"/>
              <a:buFont typeface="Arial"/>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1.3.13: </a:t>
            </a:r>
            <a:r>
              <a:rPr lang="en-US" sz="2000" dirty="0"/>
              <a:t>Some proven and suspected ADPKD genes are also associated with recessive disorders, with significance for variant carriers. For these genes, people with a detected pathogenic variant should be counseled about the risk, and carrier testing should be offered to partners if they are considering having a family.</a:t>
            </a: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marL="0" marR="0" lvl="0" indent="0" algn="l" rtl="0">
              <a:lnSpc>
                <a:spcPct val="90000"/>
              </a:lnSpc>
              <a:spcBef>
                <a:spcPts val="0"/>
              </a:spcBef>
              <a:spcAft>
                <a:spcPts val="0"/>
              </a:spcAft>
              <a:buClr>
                <a:schemeClr val="dk2"/>
              </a:buClr>
              <a:buSzPts val="2600"/>
              <a:buFont typeface="Arial"/>
              <a:buNone/>
            </a:pPr>
            <a:endParaRPr lang="en-US" sz="2000" b="0" i="0" u="none" strike="noStrike" cap="none" dirty="0">
              <a:solidFill>
                <a:schemeClr val="dk2"/>
              </a:solidFill>
              <a:latin typeface="+mn-lt"/>
              <a:ea typeface="Calibri"/>
              <a:cs typeface="Calibri"/>
              <a:sym typeface="Calibri"/>
            </a:endParaRPr>
          </a:p>
        </p:txBody>
      </p:sp>
    </p:spTree>
    <p:extLst>
      <p:ext uri="{BB962C8B-B14F-4D97-AF65-F5344CB8AC3E}">
        <p14:creationId xmlns:p14="http://schemas.microsoft.com/office/powerpoint/2010/main" val="31336648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1111A8ED-F6E3-476A-232A-B277FE8416B1}"/>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88AAD626-52F4-8911-AB9B-25E1C3409A45}"/>
              </a:ext>
            </a:extLst>
          </p:cNvPr>
          <p:cNvSpPr txBox="1">
            <a:spLocks noGrp="1"/>
          </p:cNvSpPr>
          <p:nvPr>
            <p:ph type="ctrTitle"/>
          </p:nvPr>
        </p:nvSpPr>
        <p:spPr>
          <a:xfrm>
            <a:off x="333375" y="880689"/>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Nomenclature, Diagnosis, Prognosis and Prevalence </a:t>
            </a:r>
            <a:endParaRPr dirty="0">
              <a:latin typeface="+mj-lt"/>
            </a:endParaRPr>
          </a:p>
        </p:txBody>
      </p:sp>
      <p:sp>
        <p:nvSpPr>
          <p:cNvPr id="331" name="Google Shape;331;p37">
            <a:extLst>
              <a:ext uri="{FF2B5EF4-FFF2-40B4-BE49-F238E27FC236}">
                <a16:creationId xmlns:a16="http://schemas.microsoft.com/office/drawing/2014/main" id="{712B195C-B50F-D1ED-07A5-BDA0E4E9128B}"/>
              </a:ext>
            </a:extLst>
          </p:cNvPr>
          <p:cNvSpPr txBox="1">
            <a:spLocks noGrp="1"/>
          </p:cNvSpPr>
          <p:nvPr>
            <p:ph type="subTitle" idx="1"/>
          </p:nvPr>
        </p:nvSpPr>
        <p:spPr>
          <a:xfrm>
            <a:off x="333376" y="1504882"/>
            <a:ext cx="2683418" cy="342410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1.3 Diagnosis</a:t>
            </a:r>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Practice Point 1.3.14: </a:t>
            </a:r>
            <a:r>
              <a:rPr lang="en-US" sz="2000" dirty="0"/>
              <a:t>Several inherited diseases can clinically mimic ADPKD or ADPLD with kidney and/ or liver cysts as part of their phenotype  (Table 5).</a:t>
            </a:r>
            <a:endParaRPr lang="en-US" sz="2000" b="0" i="0" u="none" strike="noStrike" cap="none" dirty="0">
              <a:solidFill>
                <a:schemeClr val="dk2"/>
              </a:solidFill>
              <a:latin typeface="+mn-lt"/>
              <a:ea typeface="Calibri"/>
              <a:cs typeface="Calibri"/>
              <a:sym typeface="Calibri"/>
            </a:endParaRPr>
          </a:p>
        </p:txBody>
      </p:sp>
      <p:pic>
        <p:nvPicPr>
          <p:cNvPr id="6" name="Picture 5">
            <a:extLst>
              <a:ext uri="{FF2B5EF4-FFF2-40B4-BE49-F238E27FC236}">
                <a16:creationId xmlns:a16="http://schemas.microsoft.com/office/drawing/2014/main" id="{CF24636F-267D-536C-9B47-043EB471BC36}"/>
              </a:ext>
            </a:extLst>
          </p:cNvPr>
          <p:cNvPicPr>
            <a:picLocks noChangeAspect="1"/>
          </p:cNvPicPr>
          <p:nvPr/>
        </p:nvPicPr>
        <p:blipFill>
          <a:blip r:embed="rId3"/>
          <a:srcRect l="241" r="1050"/>
          <a:stretch>
            <a:fillRect/>
          </a:stretch>
        </p:blipFill>
        <p:spPr>
          <a:xfrm>
            <a:off x="2843284" y="1289966"/>
            <a:ext cx="8484358" cy="5568034"/>
          </a:xfrm>
          <a:prstGeom prst="rect">
            <a:avLst/>
          </a:prstGeom>
        </p:spPr>
      </p:pic>
    </p:spTree>
    <p:extLst>
      <p:ext uri="{BB962C8B-B14F-4D97-AF65-F5344CB8AC3E}">
        <p14:creationId xmlns:p14="http://schemas.microsoft.com/office/powerpoint/2010/main" val="34016859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D3C63AC-1E5D-B6D9-3D8F-7FD1DAF0B11F}"/>
              </a:ext>
            </a:extLst>
          </p:cNvPr>
          <p:cNvGrpSpPr/>
          <p:nvPr/>
        </p:nvGrpSpPr>
        <p:grpSpPr>
          <a:xfrm>
            <a:off x="2308448" y="877561"/>
            <a:ext cx="7575104" cy="5926327"/>
            <a:chOff x="1404091" y="301283"/>
            <a:chExt cx="8595360" cy="6556717"/>
          </a:xfrm>
        </p:grpSpPr>
        <p:pic>
          <p:nvPicPr>
            <p:cNvPr id="4" name="Picture 3">
              <a:extLst>
                <a:ext uri="{FF2B5EF4-FFF2-40B4-BE49-F238E27FC236}">
                  <a16:creationId xmlns:a16="http://schemas.microsoft.com/office/drawing/2014/main" id="{31B7E328-9A44-DCCD-10DF-A023A6E964E1}"/>
                </a:ext>
              </a:extLst>
            </p:cNvPr>
            <p:cNvPicPr>
              <a:picLocks noChangeAspect="1"/>
            </p:cNvPicPr>
            <p:nvPr/>
          </p:nvPicPr>
          <p:blipFill>
            <a:blip r:embed="rId3"/>
            <a:srcRect b="76066"/>
            <a:stretch>
              <a:fillRect/>
            </a:stretch>
          </p:blipFill>
          <p:spPr>
            <a:xfrm>
              <a:off x="1404091" y="301283"/>
              <a:ext cx="8595360" cy="440244"/>
            </a:xfrm>
            <a:prstGeom prst="rect">
              <a:avLst/>
            </a:prstGeom>
          </p:spPr>
        </p:pic>
        <p:pic>
          <p:nvPicPr>
            <p:cNvPr id="3" name="Picture 2">
              <a:extLst>
                <a:ext uri="{FF2B5EF4-FFF2-40B4-BE49-F238E27FC236}">
                  <a16:creationId xmlns:a16="http://schemas.microsoft.com/office/drawing/2014/main" id="{F3A762C5-825E-48F7-37ED-0B26C109A862}"/>
                </a:ext>
              </a:extLst>
            </p:cNvPr>
            <p:cNvPicPr>
              <a:picLocks noChangeAspect="1"/>
            </p:cNvPicPr>
            <p:nvPr/>
          </p:nvPicPr>
          <p:blipFill>
            <a:blip r:embed="rId4"/>
            <a:stretch>
              <a:fillRect/>
            </a:stretch>
          </p:blipFill>
          <p:spPr>
            <a:xfrm>
              <a:off x="1404091" y="732429"/>
              <a:ext cx="8595360" cy="5505361"/>
            </a:xfrm>
            <a:prstGeom prst="rect">
              <a:avLst/>
            </a:prstGeom>
          </p:spPr>
        </p:pic>
        <p:pic>
          <p:nvPicPr>
            <p:cNvPr id="6" name="Picture 5">
              <a:extLst>
                <a:ext uri="{FF2B5EF4-FFF2-40B4-BE49-F238E27FC236}">
                  <a16:creationId xmlns:a16="http://schemas.microsoft.com/office/drawing/2014/main" id="{FF30D6A8-B757-59BD-8059-BC81AA59A807}"/>
                </a:ext>
              </a:extLst>
            </p:cNvPr>
            <p:cNvPicPr>
              <a:picLocks noChangeAspect="1"/>
            </p:cNvPicPr>
            <p:nvPr/>
          </p:nvPicPr>
          <p:blipFill>
            <a:blip r:embed="rId5"/>
            <a:srcRect t="6288"/>
            <a:stretch>
              <a:fillRect/>
            </a:stretch>
          </p:blipFill>
          <p:spPr>
            <a:xfrm>
              <a:off x="1404091" y="6237790"/>
              <a:ext cx="8595360" cy="620210"/>
            </a:xfrm>
            <a:prstGeom prst="rect">
              <a:avLst/>
            </a:prstGeom>
          </p:spPr>
        </p:pic>
      </p:grpSp>
      <p:sp>
        <p:nvSpPr>
          <p:cNvPr id="2" name="Google Shape;330;p37">
            <a:extLst>
              <a:ext uri="{FF2B5EF4-FFF2-40B4-BE49-F238E27FC236}">
                <a16:creationId xmlns:a16="http://schemas.microsoft.com/office/drawing/2014/main" id="{CFB71A35-643B-4DEB-B3C7-1E032FFEE26B}"/>
              </a:ext>
            </a:extLst>
          </p:cNvPr>
          <p:cNvSpPr txBox="1">
            <a:spLocks noGrp="1"/>
          </p:cNvSpPr>
          <p:nvPr>
            <p:ph type="ctrTitle"/>
          </p:nvPr>
        </p:nvSpPr>
        <p:spPr>
          <a:xfrm>
            <a:off x="148966" y="-372563"/>
            <a:ext cx="12275178" cy="125012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Nomenclature, Diagnosis, Prognosis and Prevalence </a:t>
            </a:r>
            <a:endParaRPr dirty="0">
              <a:latin typeface="+mj-lt"/>
            </a:endParaRPr>
          </a:p>
        </p:txBody>
      </p:sp>
    </p:spTree>
    <p:extLst>
      <p:ext uri="{BB962C8B-B14F-4D97-AF65-F5344CB8AC3E}">
        <p14:creationId xmlns:p14="http://schemas.microsoft.com/office/powerpoint/2010/main" val="25741559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6476C-2C17-8A66-7753-D0F3E8408DEF}"/>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57589166-DD90-C46C-6E98-EEB87FCF6294}"/>
              </a:ext>
            </a:extLst>
          </p:cNvPr>
          <p:cNvGrpSpPr/>
          <p:nvPr/>
        </p:nvGrpSpPr>
        <p:grpSpPr>
          <a:xfrm>
            <a:off x="1798320" y="952938"/>
            <a:ext cx="8595360" cy="4700299"/>
            <a:chOff x="1404091" y="283087"/>
            <a:chExt cx="8595360" cy="4700299"/>
          </a:xfrm>
        </p:grpSpPr>
        <p:pic>
          <p:nvPicPr>
            <p:cNvPr id="2" name="Picture 1">
              <a:extLst>
                <a:ext uri="{FF2B5EF4-FFF2-40B4-BE49-F238E27FC236}">
                  <a16:creationId xmlns:a16="http://schemas.microsoft.com/office/drawing/2014/main" id="{504AD809-E9ED-F67C-F8A7-72D1D9766163}"/>
                </a:ext>
              </a:extLst>
            </p:cNvPr>
            <p:cNvPicPr>
              <a:picLocks noChangeAspect="1"/>
            </p:cNvPicPr>
            <p:nvPr/>
          </p:nvPicPr>
          <p:blipFill>
            <a:blip r:embed="rId3"/>
            <a:srcRect b="76066"/>
            <a:stretch>
              <a:fillRect/>
            </a:stretch>
          </p:blipFill>
          <p:spPr>
            <a:xfrm>
              <a:off x="1404091" y="283087"/>
              <a:ext cx="8595360" cy="440244"/>
            </a:xfrm>
            <a:prstGeom prst="rect">
              <a:avLst/>
            </a:prstGeom>
          </p:spPr>
        </p:pic>
        <p:pic>
          <p:nvPicPr>
            <p:cNvPr id="5" name="Picture 4">
              <a:extLst>
                <a:ext uri="{FF2B5EF4-FFF2-40B4-BE49-F238E27FC236}">
                  <a16:creationId xmlns:a16="http://schemas.microsoft.com/office/drawing/2014/main" id="{9756EB61-2E46-977A-CCF1-621CEF3B6D17}"/>
                </a:ext>
              </a:extLst>
            </p:cNvPr>
            <p:cNvPicPr>
              <a:picLocks noChangeAspect="1"/>
            </p:cNvPicPr>
            <p:nvPr/>
          </p:nvPicPr>
          <p:blipFill>
            <a:blip r:embed="rId4"/>
            <a:stretch>
              <a:fillRect/>
            </a:stretch>
          </p:blipFill>
          <p:spPr>
            <a:xfrm>
              <a:off x="1404091" y="723331"/>
              <a:ext cx="8595360" cy="4260055"/>
            </a:xfrm>
            <a:prstGeom prst="rect">
              <a:avLst/>
            </a:prstGeom>
          </p:spPr>
        </p:pic>
      </p:grpSp>
      <p:sp>
        <p:nvSpPr>
          <p:cNvPr id="3" name="Google Shape;330;p37">
            <a:extLst>
              <a:ext uri="{FF2B5EF4-FFF2-40B4-BE49-F238E27FC236}">
                <a16:creationId xmlns:a16="http://schemas.microsoft.com/office/drawing/2014/main" id="{10157219-624F-D573-03FD-83BBF513E786}"/>
              </a:ext>
            </a:extLst>
          </p:cNvPr>
          <p:cNvSpPr txBox="1">
            <a:spLocks noGrp="1"/>
          </p:cNvSpPr>
          <p:nvPr>
            <p:ph type="ctrTitle"/>
          </p:nvPr>
        </p:nvSpPr>
        <p:spPr>
          <a:xfrm>
            <a:off x="148966" y="-372563"/>
            <a:ext cx="12275178" cy="125012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Nomenclature, Diagnosis, Prognosis and Prevalence </a:t>
            </a:r>
            <a:endParaRPr dirty="0">
              <a:latin typeface="+mj-lt"/>
            </a:endParaRPr>
          </a:p>
        </p:txBody>
      </p:sp>
    </p:spTree>
    <p:extLst>
      <p:ext uri="{BB962C8B-B14F-4D97-AF65-F5344CB8AC3E}">
        <p14:creationId xmlns:p14="http://schemas.microsoft.com/office/powerpoint/2010/main" val="24558820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D2C88210-E015-AD07-A3BE-611E83B05394}"/>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F8C61407-3AFA-A054-3855-EFB070D738B2}"/>
              </a:ext>
            </a:extLst>
          </p:cNvPr>
          <p:cNvSpPr txBox="1">
            <a:spLocks noGrp="1"/>
          </p:cNvSpPr>
          <p:nvPr>
            <p:ph type="ctrTitle"/>
          </p:nvPr>
        </p:nvSpPr>
        <p:spPr>
          <a:xfrm>
            <a:off x="333375" y="880689"/>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Nomenclature, Diagnosis, Prognosis and Prevalence </a:t>
            </a:r>
            <a:endParaRPr dirty="0">
              <a:latin typeface="+mj-lt"/>
            </a:endParaRPr>
          </a:p>
        </p:txBody>
      </p:sp>
      <p:sp>
        <p:nvSpPr>
          <p:cNvPr id="331" name="Google Shape;331;p37">
            <a:extLst>
              <a:ext uri="{FF2B5EF4-FFF2-40B4-BE49-F238E27FC236}">
                <a16:creationId xmlns:a16="http://schemas.microsoft.com/office/drawing/2014/main" id="{9D0AE1A4-5455-0124-1173-8CE601CA3B80}"/>
              </a:ext>
            </a:extLst>
          </p:cNvPr>
          <p:cNvSpPr txBox="1">
            <a:spLocks noGrp="1"/>
          </p:cNvSpPr>
          <p:nvPr>
            <p:ph type="subTitle" idx="1"/>
          </p:nvPr>
        </p:nvSpPr>
        <p:spPr>
          <a:xfrm>
            <a:off x="333376" y="1504882"/>
            <a:ext cx="3510744" cy="342410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1.3 Diagnosis</a:t>
            </a:r>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Practice Point 1.3.1</a:t>
            </a:r>
            <a:r>
              <a:rPr lang="en-US" sz="2600" dirty="0">
                <a:latin typeface="+mn-lt"/>
                <a:ea typeface="Calibri"/>
              </a:rPr>
              <a:t>5</a:t>
            </a:r>
            <a:r>
              <a:rPr lang="en-US" sz="2600" b="0" i="0" u="none" strike="noStrike" cap="none" dirty="0">
                <a:solidFill>
                  <a:schemeClr val="dk2"/>
                </a:solidFill>
                <a:latin typeface="+mn-lt"/>
                <a:ea typeface="Calibri"/>
                <a:cs typeface="Calibri"/>
                <a:sym typeface="Calibri"/>
              </a:rPr>
              <a:t>: </a:t>
            </a:r>
            <a:r>
              <a:rPr lang="en-US" dirty="0"/>
              <a:t>A targeted next-generation sequencing (tNGS) panel or other clinically accredited genetic or genomic test should be employed when performing genetic testing for ADPKD.</a:t>
            </a:r>
            <a:endParaRPr lang="en-US" sz="2600" b="0" i="0" u="none" strike="noStrike" cap="none" dirty="0">
              <a:solidFill>
                <a:schemeClr val="dk2"/>
              </a:solidFill>
              <a:latin typeface="+mn-lt"/>
              <a:ea typeface="Calibri"/>
              <a:cs typeface="Calibri"/>
              <a:sym typeface="Calibri"/>
            </a:endParaRPr>
          </a:p>
        </p:txBody>
      </p:sp>
      <p:sp>
        <p:nvSpPr>
          <p:cNvPr id="3" name="TextBox 2">
            <a:extLst>
              <a:ext uri="{FF2B5EF4-FFF2-40B4-BE49-F238E27FC236}">
                <a16:creationId xmlns:a16="http://schemas.microsoft.com/office/drawing/2014/main" id="{FA0B4101-B9A3-912D-2803-E04B2CC4BA8A}"/>
              </a:ext>
            </a:extLst>
          </p:cNvPr>
          <p:cNvSpPr txBox="1"/>
          <p:nvPr/>
        </p:nvSpPr>
        <p:spPr>
          <a:xfrm>
            <a:off x="4066071" y="6582068"/>
            <a:ext cx="3605474" cy="307777"/>
          </a:xfrm>
          <a:prstGeom prst="rect">
            <a:avLst/>
          </a:prstGeom>
          <a:noFill/>
        </p:spPr>
        <p:txBody>
          <a:bodyPr wrap="none" rtlCol="0">
            <a:spAutoFit/>
          </a:bodyPr>
          <a:lstStyle/>
          <a:p>
            <a:r>
              <a:rPr lang="en-US" dirty="0">
                <a:solidFill>
                  <a:srgbClr val="2C62A9"/>
                </a:solidFill>
              </a:rPr>
              <a:t>https://pubmed.ncbi.nlm.nih.gov/36766834/</a:t>
            </a:r>
          </a:p>
        </p:txBody>
      </p:sp>
      <p:pic>
        <p:nvPicPr>
          <p:cNvPr id="4" name="Picture 3">
            <a:extLst>
              <a:ext uri="{FF2B5EF4-FFF2-40B4-BE49-F238E27FC236}">
                <a16:creationId xmlns:a16="http://schemas.microsoft.com/office/drawing/2014/main" id="{C6DC1A47-1187-E26C-8613-E5095C75C114}"/>
              </a:ext>
            </a:extLst>
          </p:cNvPr>
          <p:cNvPicPr>
            <a:picLocks noChangeAspect="1"/>
          </p:cNvPicPr>
          <p:nvPr/>
        </p:nvPicPr>
        <p:blipFill>
          <a:blip r:embed="rId3"/>
          <a:stretch>
            <a:fillRect/>
          </a:stretch>
        </p:blipFill>
        <p:spPr>
          <a:xfrm>
            <a:off x="4021540" y="880689"/>
            <a:ext cx="7348295" cy="5953406"/>
          </a:xfrm>
          <a:prstGeom prst="rect">
            <a:avLst/>
          </a:prstGeom>
        </p:spPr>
      </p:pic>
    </p:spTree>
    <p:extLst>
      <p:ext uri="{BB962C8B-B14F-4D97-AF65-F5344CB8AC3E}">
        <p14:creationId xmlns:p14="http://schemas.microsoft.com/office/powerpoint/2010/main" val="15537269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E6DF64A8-F3E5-8903-A7FB-C1882F29E7DC}"/>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52373926-AADD-D169-1BD4-A7F784041AE7}"/>
              </a:ext>
            </a:extLst>
          </p:cNvPr>
          <p:cNvSpPr txBox="1">
            <a:spLocks noGrp="1"/>
          </p:cNvSpPr>
          <p:nvPr>
            <p:ph type="ctrTitle"/>
          </p:nvPr>
        </p:nvSpPr>
        <p:spPr>
          <a:xfrm>
            <a:off x="333375" y="880689"/>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Nomenclature, Diagnosis, Prognosis and Prevalence </a:t>
            </a:r>
            <a:endParaRPr dirty="0">
              <a:latin typeface="+mj-lt"/>
            </a:endParaRPr>
          </a:p>
        </p:txBody>
      </p:sp>
      <p:sp>
        <p:nvSpPr>
          <p:cNvPr id="331" name="Google Shape;331;p37">
            <a:extLst>
              <a:ext uri="{FF2B5EF4-FFF2-40B4-BE49-F238E27FC236}">
                <a16:creationId xmlns:a16="http://schemas.microsoft.com/office/drawing/2014/main" id="{19EB60EC-7041-29D8-29EF-91DFC4631E5F}"/>
              </a:ext>
            </a:extLst>
          </p:cNvPr>
          <p:cNvSpPr txBox="1">
            <a:spLocks noGrp="1"/>
          </p:cNvSpPr>
          <p:nvPr>
            <p:ph type="subTitle" idx="1"/>
          </p:nvPr>
        </p:nvSpPr>
        <p:spPr>
          <a:xfrm>
            <a:off x="333375" y="1504882"/>
            <a:ext cx="11665467" cy="342410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1.3 Diagnosis</a:t>
            </a:r>
          </a:p>
          <a:p>
            <a:pPr marL="0" marR="0" lvl="0" indent="0" algn="l" rtl="0">
              <a:lnSpc>
                <a:spcPct val="90000"/>
              </a:lnSpc>
              <a:spcBef>
                <a:spcPts val="0"/>
              </a:spcBef>
              <a:spcAft>
                <a:spcPts val="0"/>
              </a:spcAft>
              <a:buClr>
                <a:schemeClr val="dk2"/>
              </a:buClr>
              <a:buSzPts val="2600"/>
              <a:buFont typeface="Arial"/>
              <a:buNone/>
            </a:pPr>
            <a:r>
              <a:rPr lang="en-US" sz="2600" i="0" u="none" strike="noStrike" cap="none" dirty="0">
                <a:solidFill>
                  <a:schemeClr val="dk2"/>
                </a:solidFill>
                <a:latin typeface="+mn-lt"/>
                <a:ea typeface="Calibri"/>
                <a:cs typeface="Calibri"/>
                <a:sym typeface="Calibri"/>
              </a:rPr>
              <a:t>Practice Point 1.3.16: </a:t>
            </a:r>
            <a:r>
              <a:rPr lang="en-US" sz="2000" dirty="0"/>
              <a:t>Clinical genetic testing results should be classified according to the American College of Medical Genetics and Genomics (ACMG) guidelines.</a:t>
            </a:r>
          </a:p>
          <a:p>
            <a:pPr marL="0" marR="0" lvl="0" indent="0" algn="l" rtl="0">
              <a:lnSpc>
                <a:spcPct val="90000"/>
              </a:lnSpc>
              <a:spcBef>
                <a:spcPts val="0"/>
              </a:spcBef>
              <a:spcAft>
                <a:spcPts val="0"/>
              </a:spcAft>
              <a:buClr>
                <a:schemeClr val="dk2"/>
              </a:buClr>
              <a:buSzPts val="2600"/>
              <a:buFont typeface="Arial"/>
              <a:buNone/>
            </a:pPr>
            <a:endParaRPr lang="en-US" sz="2000" dirty="0"/>
          </a:p>
          <a:p>
            <a:pPr>
              <a:spcBef>
                <a:spcPts val="0"/>
              </a:spcBef>
              <a:buSzPts val="2600"/>
              <a:buNone/>
            </a:pPr>
            <a:r>
              <a:rPr lang="en-US" sz="2600" i="0" u="none" strike="noStrike" cap="none" dirty="0">
                <a:solidFill>
                  <a:schemeClr val="dk2"/>
                </a:solidFill>
                <a:latin typeface="+mn-lt"/>
                <a:ea typeface="Calibri"/>
                <a:cs typeface="Calibri"/>
                <a:sym typeface="Calibri"/>
              </a:rPr>
              <a:t>Practice Point 1.3.17: </a:t>
            </a:r>
            <a:r>
              <a:rPr lang="en-US" sz="2000" dirty="0"/>
              <a:t>Genetic testing is not always definitive in ADPKD. Disease-causing variants in </a:t>
            </a:r>
            <a:r>
              <a:rPr lang="en-US" sz="2000" i="1" dirty="0"/>
              <a:t>PKD1 </a:t>
            </a:r>
            <a:r>
              <a:rPr lang="en-US" sz="2000" dirty="0"/>
              <a:t>or</a:t>
            </a:r>
            <a:r>
              <a:rPr lang="en-US" sz="2000" i="1" dirty="0"/>
              <a:t> PKD2 </a:t>
            </a:r>
            <a:r>
              <a:rPr lang="en-US" sz="2000" dirty="0"/>
              <a:t>are not always detected, because of the testing method employed, and some variants are not classified in a pathogenic category using the ACMG guidelines.</a:t>
            </a:r>
          </a:p>
          <a:p>
            <a:pPr marL="0" marR="0" lvl="0" indent="0" algn="l" rtl="0">
              <a:lnSpc>
                <a:spcPct val="90000"/>
              </a:lnSpc>
              <a:spcBef>
                <a:spcPts val="0"/>
              </a:spcBef>
              <a:spcAft>
                <a:spcPts val="0"/>
              </a:spcAft>
              <a:buClr>
                <a:schemeClr val="dk2"/>
              </a:buClr>
              <a:buSzPts val="2600"/>
              <a:buFont typeface="Arial"/>
              <a:buNone/>
            </a:pPr>
            <a:endParaRPr lang="en-US" sz="2000" dirty="0"/>
          </a:p>
          <a:p>
            <a:pPr>
              <a:spcBef>
                <a:spcPts val="0"/>
              </a:spcBef>
              <a:buSzPts val="2600"/>
              <a:buNone/>
            </a:pPr>
            <a:r>
              <a:rPr lang="en-US" sz="2600" i="0" u="none" strike="noStrike" cap="none" dirty="0">
                <a:solidFill>
                  <a:schemeClr val="dk2"/>
                </a:solidFill>
                <a:latin typeface="+mn-lt"/>
                <a:ea typeface="Calibri"/>
                <a:cs typeface="Calibri"/>
                <a:sym typeface="Calibri"/>
              </a:rPr>
              <a:t>Practice Point 1.3.18: </a:t>
            </a:r>
            <a:r>
              <a:rPr lang="en-US" sz="2000" dirty="0"/>
              <a:t>In a person with atypical clinical presentation of ADPKD, negative or uncertain genetic results do not exclude an inherited form of ADPKD.</a:t>
            </a:r>
          </a:p>
          <a:p>
            <a:pPr>
              <a:spcBef>
                <a:spcPts val="0"/>
              </a:spcBef>
              <a:buSzPts val="2600"/>
              <a:buNone/>
            </a:pPr>
            <a:endParaRPr lang="en-US" sz="2000" dirty="0"/>
          </a:p>
          <a:p>
            <a:pPr>
              <a:spcBef>
                <a:spcPts val="0"/>
              </a:spcBef>
              <a:buSzPts val="2600"/>
              <a:buNone/>
            </a:pPr>
            <a:r>
              <a:rPr lang="en-US" sz="2600" i="0" u="none" strike="noStrike" cap="none" dirty="0">
                <a:solidFill>
                  <a:schemeClr val="dk2"/>
                </a:solidFill>
                <a:latin typeface="+mn-lt"/>
                <a:ea typeface="Calibri"/>
                <a:cs typeface="Calibri"/>
                <a:sym typeface="Calibri"/>
              </a:rPr>
              <a:t>Practice Point 1.3.19: </a:t>
            </a:r>
            <a:r>
              <a:rPr lang="en-US" sz="2000" dirty="0"/>
              <a:t>In a person with cystic kidneys and imaging or another unusual presentation not typical for ADPKD, negative or uncertain genetic results do not exclude an inherited form of PKD.</a:t>
            </a:r>
          </a:p>
        </p:txBody>
      </p:sp>
    </p:spTree>
    <p:extLst>
      <p:ext uri="{BB962C8B-B14F-4D97-AF65-F5344CB8AC3E}">
        <p14:creationId xmlns:p14="http://schemas.microsoft.com/office/powerpoint/2010/main" val="17475585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438F15-E4DE-A1D3-5AC6-B9A21C98815A}"/>
              </a:ext>
            </a:extLst>
          </p:cNvPr>
          <p:cNvPicPr>
            <a:picLocks noChangeAspect="1"/>
          </p:cNvPicPr>
          <p:nvPr/>
        </p:nvPicPr>
        <p:blipFill>
          <a:blip r:embed="rId2"/>
          <a:stretch>
            <a:fillRect/>
          </a:stretch>
        </p:blipFill>
        <p:spPr>
          <a:xfrm>
            <a:off x="1651584" y="877561"/>
            <a:ext cx="9020749" cy="5927276"/>
          </a:xfrm>
          <a:prstGeom prst="rect">
            <a:avLst/>
          </a:prstGeom>
        </p:spPr>
      </p:pic>
      <p:sp>
        <p:nvSpPr>
          <p:cNvPr id="2" name="Google Shape;330;p37">
            <a:extLst>
              <a:ext uri="{FF2B5EF4-FFF2-40B4-BE49-F238E27FC236}">
                <a16:creationId xmlns:a16="http://schemas.microsoft.com/office/drawing/2014/main" id="{DEB12CA2-8DA4-237B-AA7A-F0A6772ADD97}"/>
              </a:ext>
            </a:extLst>
          </p:cNvPr>
          <p:cNvSpPr txBox="1">
            <a:spLocks noGrp="1"/>
          </p:cNvSpPr>
          <p:nvPr>
            <p:ph type="ctrTitle"/>
          </p:nvPr>
        </p:nvSpPr>
        <p:spPr>
          <a:xfrm>
            <a:off x="148966" y="-372563"/>
            <a:ext cx="12275178" cy="125012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Nomenclature, Diagnosis, Prognosis and Prevalence </a:t>
            </a:r>
            <a:endParaRPr dirty="0">
              <a:latin typeface="+mj-lt"/>
            </a:endParaRPr>
          </a:p>
        </p:txBody>
      </p:sp>
    </p:spTree>
    <p:extLst>
      <p:ext uri="{BB962C8B-B14F-4D97-AF65-F5344CB8AC3E}">
        <p14:creationId xmlns:p14="http://schemas.microsoft.com/office/powerpoint/2010/main" val="28182385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046D902E-0D38-ED71-3C2B-591021936318}"/>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78589E46-EABD-1BF6-5DE2-E2D44CB78885}"/>
              </a:ext>
            </a:extLst>
          </p:cNvPr>
          <p:cNvSpPr txBox="1">
            <a:spLocks noGrp="1"/>
          </p:cNvSpPr>
          <p:nvPr>
            <p:ph type="ctrTitle"/>
          </p:nvPr>
        </p:nvSpPr>
        <p:spPr>
          <a:xfrm>
            <a:off x="333375" y="880689"/>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Nomenclature, Diagnosis, Prognosis and Prevalence </a:t>
            </a:r>
            <a:endParaRPr dirty="0">
              <a:latin typeface="+mj-lt"/>
            </a:endParaRPr>
          </a:p>
        </p:txBody>
      </p:sp>
      <p:sp>
        <p:nvSpPr>
          <p:cNvPr id="331" name="Google Shape;331;p37">
            <a:extLst>
              <a:ext uri="{FF2B5EF4-FFF2-40B4-BE49-F238E27FC236}">
                <a16:creationId xmlns:a16="http://schemas.microsoft.com/office/drawing/2014/main" id="{EE4EA68B-1B82-6C6B-9E7A-2587D0660129}"/>
              </a:ext>
            </a:extLst>
          </p:cNvPr>
          <p:cNvSpPr txBox="1">
            <a:spLocks noGrp="1"/>
          </p:cNvSpPr>
          <p:nvPr>
            <p:ph type="subTitle" idx="1"/>
          </p:nvPr>
        </p:nvSpPr>
        <p:spPr>
          <a:xfrm>
            <a:off x="333375" y="1504882"/>
            <a:ext cx="11702681"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1.4 </a:t>
            </a:r>
            <a:r>
              <a:rPr lang="en-US" sz="2600" dirty="0">
                <a:latin typeface="+mn-lt"/>
                <a:ea typeface="Calibri"/>
              </a:rPr>
              <a:t>Prognostics</a:t>
            </a:r>
          </a:p>
          <a:p>
            <a:pPr>
              <a:spcBef>
                <a:spcPts val="0"/>
              </a:spcBef>
              <a:buSzPts val="2600"/>
              <a:buNone/>
            </a:pPr>
            <a:r>
              <a:rPr lang="en-US" sz="2600" b="0" i="0" u="none" strike="noStrike" cap="none" dirty="0">
                <a:solidFill>
                  <a:schemeClr val="dk2"/>
                </a:solidFill>
                <a:latin typeface="+mn-lt"/>
                <a:ea typeface="Calibri"/>
                <a:cs typeface="Calibri"/>
                <a:sym typeface="Calibri"/>
              </a:rPr>
              <a:t>1.4.1 </a:t>
            </a:r>
            <a:r>
              <a:rPr lang="en-US" sz="2600" dirty="0">
                <a:latin typeface="+mn-lt"/>
              </a:rPr>
              <a:t>Factors associated with the severity of kidney disease in ADPKD</a:t>
            </a:r>
            <a:endParaRPr lang="en-US" sz="2600" b="0" i="0" u="none" strike="noStrike" cap="none" dirty="0">
              <a:solidFill>
                <a:schemeClr val="dk2"/>
              </a:solidFill>
              <a:latin typeface="+mn-lt"/>
              <a:ea typeface="Calibri"/>
              <a:cs typeface="Calibri"/>
              <a:sym typeface="Calibri"/>
            </a:endParaRPr>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Practice Point 1.</a:t>
            </a:r>
            <a:r>
              <a:rPr lang="en-US" sz="2600" dirty="0">
                <a:latin typeface="+mn-lt"/>
                <a:ea typeface="Calibri"/>
              </a:rPr>
              <a:t>4</a:t>
            </a:r>
            <a:r>
              <a:rPr lang="en-US" sz="2600" b="0" i="0" u="none" strike="noStrike" cap="none" dirty="0">
                <a:solidFill>
                  <a:schemeClr val="dk2"/>
                </a:solidFill>
                <a:latin typeface="+mn-lt"/>
                <a:ea typeface="Calibri"/>
                <a:cs typeface="Calibri"/>
                <a:sym typeface="Calibri"/>
              </a:rPr>
              <a:t>.1.1: </a:t>
            </a:r>
            <a:r>
              <a:rPr lang="en-US" sz="2000" dirty="0"/>
              <a:t>The disease-causing gene influences the severity of kidney disease in ADPKD.</a:t>
            </a:r>
          </a:p>
          <a:p>
            <a:pPr marL="0" marR="0" lvl="0" indent="0" algn="l" rtl="0">
              <a:lnSpc>
                <a:spcPct val="90000"/>
              </a:lnSpc>
              <a:spcBef>
                <a:spcPts val="0"/>
              </a:spcBef>
              <a:spcAft>
                <a:spcPts val="0"/>
              </a:spcAft>
              <a:buClr>
                <a:schemeClr val="dk2"/>
              </a:buClr>
              <a:buSzPts val="2600"/>
              <a:buFont typeface="Arial"/>
              <a:buNone/>
            </a:pPr>
            <a:endParaRPr lang="en-US" sz="2000" dirty="0"/>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1.</a:t>
            </a:r>
            <a:r>
              <a:rPr lang="en-US" sz="2600" dirty="0">
                <a:latin typeface="+mn-lt"/>
                <a:ea typeface="Calibri"/>
              </a:rPr>
              <a:t>4</a:t>
            </a:r>
            <a:r>
              <a:rPr lang="en-US" sz="2600" b="0" i="0" u="none" strike="noStrike" cap="none" dirty="0">
                <a:solidFill>
                  <a:schemeClr val="dk2"/>
                </a:solidFill>
                <a:latin typeface="+mn-lt"/>
                <a:ea typeface="Calibri"/>
                <a:cs typeface="Calibri"/>
                <a:sym typeface="Calibri"/>
              </a:rPr>
              <a:t>.1.2: </a:t>
            </a:r>
            <a:r>
              <a:rPr lang="en-US" sz="2000" dirty="0"/>
              <a:t>In ADPKD-</a:t>
            </a:r>
            <a:r>
              <a:rPr lang="en-US" sz="2000" i="1" dirty="0"/>
              <a:t>PKD1</a:t>
            </a:r>
            <a:r>
              <a:rPr lang="en-US" sz="2000" dirty="0"/>
              <a:t>, the type of </a:t>
            </a:r>
            <a:r>
              <a:rPr lang="en-US" sz="2000" i="1" dirty="0"/>
              <a:t>PKD1</a:t>
            </a:r>
            <a:r>
              <a:rPr lang="en-US" sz="2000" dirty="0"/>
              <a:t> pathogenic variant influences the severity of kidney disease.</a:t>
            </a:r>
          </a:p>
          <a:p>
            <a:pPr>
              <a:spcBef>
                <a:spcPts val="0"/>
              </a:spcBef>
              <a:buSzPts val="2600"/>
              <a:buNone/>
            </a:pPr>
            <a:endParaRPr lang="en-US" sz="2000" dirty="0"/>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1.</a:t>
            </a:r>
            <a:r>
              <a:rPr lang="en-US" sz="2600" dirty="0">
                <a:latin typeface="+mn-lt"/>
                <a:ea typeface="Calibri"/>
              </a:rPr>
              <a:t>4</a:t>
            </a:r>
            <a:r>
              <a:rPr lang="en-US" sz="2600" b="0" i="0" u="none" strike="noStrike" cap="none" dirty="0">
                <a:solidFill>
                  <a:schemeClr val="dk2"/>
                </a:solidFill>
                <a:latin typeface="+mn-lt"/>
                <a:ea typeface="Calibri"/>
                <a:cs typeface="Calibri"/>
                <a:sym typeface="Calibri"/>
              </a:rPr>
              <a:t>.1.3: </a:t>
            </a:r>
            <a:r>
              <a:rPr lang="en-US" sz="2000" dirty="0"/>
              <a:t>The severity of kidney disease progression in the family can provide a guide to likely outcomes  in other affected family members.</a:t>
            </a:r>
          </a:p>
          <a:p>
            <a:pPr>
              <a:spcBef>
                <a:spcPts val="0"/>
              </a:spcBef>
              <a:buSzPts val="2600"/>
              <a:buNone/>
            </a:pPr>
            <a:endParaRPr lang="en-US" sz="2000" dirty="0"/>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1.</a:t>
            </a:r>
            <a:r>
              <a:rPr lang="en-US" sz="2600" dirty="0">
                <a:latin typeface="+mn-lt"/>
                <a:ea typeface="Calibri"/>
              </a:rPr>
              <a:t>4</a:t>
            </a:r>
            <a:r>
              <a:rPr lang="en-US" sz="2600" b="0" i="0" u="none" strike="noStrike" cap="none" dirty="0">
                <a:solidFill>
                  <a:schemeClr val="dk2"/>
                </a:solidFill>
                <a:latin typeface="+mn-lt"/>
                <a:ea typeface="Calibri"/>
                <a:cs typeface="Calibri"/>
                <a:sym typeface="Calibri"/>
              </a:rPr>
              <a:t>.1.4: </a:t>
            </a:r>
            <a:r>
              <a:rPr lang="en-US" sz="2000" dirty="0"/>
              <a:t>Male sex is a possible prognostic factor of more severe disease in ADPKD.</a:t>
            </a:r>
          </a:p>
          <a:p>
            <a:pPr>
              <a:spcBef>
                <a:spcPts val="0"/>
              </a:spcBef>
              <a:buSzPts val="2600"/>
              <a:buNone/>
            </a:pPr>
            <a:endParaRPr lang="en-US" sz="2000" dirty="0"/>
          </a:p>
        </p:txBody>
      </p:sp>
    </p:spTree>
    <p:extLst>
      <p:ext uri="{BB962C8B-B14F-4D97-AF65-F5344CB8AC3E}">
        <p14:creationId xmlns:p14="http://schemas.microsoft.com/office/powerpoint/2010/main" val="35467333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DD86B18E-1A00-E349-5329-45E81A572F29}"/>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73329C4F-6D1B-38D6-0B53-B4EC549167E7}"/>
              </a:ext>
            </a:extLst>
          </p:cNvPr>
          <p:cNvSpPr txBox="1">
            <a:spLocks noGrp="1"/>
          </p:cNvSpPr>
          <p:nvPr>
            <p:ph type="ctrTitle"/>
          </p:nvPr>
        </p:nvSpPr>
        <p:spPr>
          <a:xfrm>
            <a:off x="333375" y="880689"/>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Nomenclature, Diagnosis, Prognosis and Prevalence </a:t>
            </a:r>
            <a:endParaRPr dirty="0">
              <a:latin typeface="+mj-lt"/>
            </a:endParaRPr>
          </a:p>
        </p:txBody>
      </p:sp>
      <p:sp>
        <p:nvSpPr>
          <p:cNvPr id="331" name="Google Shape;331;p37">
            <a:extLst>
              <a:ext uri="{FF2B5EF4-FFF2-40B4-BE49-F238E27FC236}">
                <a16:creationId xmlns:a16="http://schemas.microsoft.com/office/drawing/2014/main" id="{24AC2248-ED61-1543-D85D-588060A9CCC3}"/>
              </a:ext>
            </a:extLst>
          </p:cNvPr>
          <p:cNvSpPr txBox="1">
            <a:spLocks noGrp="1"/>
          </p:cNvSpPr>
          <p:nvPr>
            <p:ph type="subTitle" idx="1"/>
          </p:nvPr>
        </p:nvSpPr>
        <p:spPr>
          <a:xfrm>
            <a:off x="333375" y="1504882"/>
            <a:ext cx="11729262"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1.4 </a:t>
            </a:r>
            <a:r>
              <a:rPr lang="en-US" sz="2600" dirty="0">
                <a:latin typeface="+mn-lt"/>
                <a:ea typeface="Calibri"/>
              </a:rPr>
              <a:t>Prognostics</a:t>
            </a:r>
          </a:p>
          <a:p>
            <a:pPr>
              <a:spcBef>
                <a:spcPts val="0"/>
              </a:spcBef>
              <a:buSzPts val="2600"/>
              <a:buNone/>
            </a:pPr>
            <a:r>
              <a:rPr lang="en-US" sz="2600" b="0" i="0" u="none" strike="noStrike" cap="none" dirty="0">
                <a:solidFill>
                  <a:schemeClr val="dk2"/>
                </a:solidFill>
                <a:latin typeface="+mn-lt"/>
                <a:ea typeface="Calibri"/>
                <a:cs typeface="Calibri"/>
                <a:sym typeface="Calibri"/>
              </a:rPr>
              <a:t>1.4.1 </a:t>
            </a:r>
            <a:r>
              <a:rPr lang="en-US" sz="2600" dirty="0">
                <a:latin typeface="+mn-lt"/>
              </a:rPr>
              <a:t>Factors associated with the severity of kidney disease in ADPKD</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1.</a:t>
            </a:r>
            <a:r>
              <a:rPr lang="en-US" sz="2600" dirty="0">
                <a:latin typeface="+mn-lt"/>
                <a:ea typeface="Calibri"/>
              </a:rPr>
              <a:t>4</a:t>
            </a:r>
            <a:r>
              <a:rPr lang="en-US" sz="2600" b="0" i="0" u="none" strike="noStrike" cap="none" dirty="0">
                <a:solidFill>
                  <a:schemeClr val="dk2"/>
                </a:solidFill>
                <a:latin typeface="+mn-lt"/>
                <a:ea typeface="Calibri"/>
                <a:cs typeface="Calibri"/>
                <a:sym typeface="Calibri"/>
              </a:rPr>
              <a:t>.1.5: </a:t>
            </a:r>
            <a:r>
              <a:rPr lang="en-US" sz="2000" dirty="0"/>
              <a:t>Overweight and obesity are likely risk factors for faster progression of kidney disease in ADPKD.</a:t>
            </a:r>
          </a:p>
          <a:p>
            <a:pPr>
              <a:spcBef>
                <a:spcPts val="0"/>
              </a:spcBef>
              <a:buSzPts val="2600"/>
              <a:buNone/>
            </a:pPr>
            <a:endParaRPr lang="en-US" sz="2600" b="0" i="0" u="none" strike="noStrike" cap="none" dirty="0">
              <a:solidFill>
                <a:schemeClr val="dk2"/>
              </a:solidFill>
              <a:latin typeface="+mn-lt"/>
              <a:ea typeface="Calibri"/>
              <a:cs typeface="Calibri"/>
              <a:sym typeface="Calibri"/>
            </a:endParaRPr>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Practice Point 1.</a:t>
            </a:r>
            <a:r>
              <a:rPr lang="en-US" sz="2600" dirty="0">
                <a:latin typeface="+mn-lt"/>
                <a:ea typeface="Calibri"/>
              </a:rPr>
              <a:t>4</a:t>
            </a:r>
            <a:r>
              <a:rPr lang="en-US" sz="2600" b="0" i="0" u="none" strike="noStrike" cap="none" dirty="0">
                <a:solidFill>
                  <a:schemeClr val="dk2"/>
                </a:solidFill>
                <a:latin typeface="+mn-lt"/>
                <a:ea typeface="Calibri"/>
                <a:cs typeface="Calibri"/>
                <a:sym typeface="Calibri"/>
              </a:rPr>
              <a:t>.1.6: </a:t>
            </a:r>
            <a:r>
              <a:rPr lang="en-US" sz="2000" dirty="0"/>
              <a:t>A higher salt-intake level is associated with faster progression of ADPKD.</a:t>
            </a:r>
          </a:p>
        </p:txBody>
      </p:sp>
    </p:spTree>
    <p:extLst>
      <p:ext uri="{BB962C8B-B14F-4D97-AF65-F5344CB8AC3E}">
        <p14:creationId xmlns:p14="http://schemas.microsoft.com/office/powerpoint/2010/main" val="726289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5"/>
          <p:cNvSpPr txBox="1">
            <a:spLocks noGrp="1"/>
          </p:cNvSpPr>
          <p:nvPr>
            <p:ph type="ctrTitle"/>
          </p:nvPr>
        </p:nvSpPr>
        <p:spPr>
          <a:xfrm>
            <a:off x="304800" y="277830"/>
            <a:ext cx="11353800" cy="101917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sz="3600" b="0" cap="small" dirty="0">
                <a:solidFill>
                  <a:srgbClr val="2C62A9"/>
                </a:solidFill>
                <a:latin typeface="+mj-lt"/>
                <a:cs typeface="Calibri"/>
                <a:sym typeface="Calibri"/>
              </a:rPr>
              <a:t>KDIGO 2025 Clinical Practice Guideline for the Evaluation, Management, and Treatment of ADPKD</a:t>
            </a:r>
            <a:endParaRPr sz="3600" dirty="0">
              <a:latin typeface="+mj-lt"/>
            </a:endParaRPr>
          </a:p>
        </p:txBody>
      </p:sp>
      <p:sp>
        <p:nvSpPr>
          <p:cNvPr id="95" name="Google Shape;95;p15"/>
          <p:cNvSpPr txBox="1">
            <a:spLocks noGrp="1"/>
          </p:cNvSpPr>
          <p:nvPr>
            <p:ph type="subTitle" idx="1"/>
          </p:nvPr>
        </p:nvSpPr>
        <p:spPr>
          <a:xfrm>
            <a:off x="304800" y="1062888"/>
            <a:ext cx="11582400" cy="690562"/>
          </a:xfrm>
          <a:prstGeom prst="rect">
            <a:avLst/>
          </a:prstGeom>
          <a:noFill/>
          <a:ln>
            <a:noFill/>
          </a:ln>
        </p:spPr>
        <p:txBody>
          <a:bodyPr spcFirstLastPara="1" wrap="square" lIns="91425" tIns="45700" rIns="91425" bIns="45700" anchor="t" anchorCtr="0">
            <a:noAutofit/>
          </a:bodyPr>
          <a:lstStyle/>
          <a:p>
            <a:pPr marL="342900" marR="0" lvl="0" indent="-215900" algn="l" rtl="0">
              <a:lnSpc>
                <a:spcPct val="100000"/>
              </a:lnSpc>
              <a:spcBef>
                <a:spcPts val="0"/>
              </a:spcBef>
              <a:spcAft>
                <a:spcPts val="0"/>
              </a:spcAft>
              <a:buClr>
                <a:schemeClr val="dk2"/>
              </a:buClr>
              <a:buSzPts val="2000"/>
              <a:buFont typeface="Arial"/>
              <a:buNone/>
            </a:pPr>
            <a:endParaRPr sz="2000" b="0" i="0" u="none" strike="noStrike" cap="none" dirty="0">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Calibri"/>
              <a:ea typeface="Calibri"/>
              <a:cs typeface="Calibri"/>
              <a:sym typeface="Calibri"/>
            </a:endParaRPr>
          </a:p>
        </p:txBody>
      </p:sp>
      <p:sp>
        <p:nvSpPr>
          <p:cNvPr id="96" name="Google Shape;96;p15"/>
          <p:cNvSpPr txBox="1"/>
          <p:nvPr/>
        </p:nvSpPr>
        <p:spPr>
          <a:xfrm>
            <a:off x="152931" y="1219732"/>
            <a:ext cx="6532567" cy="5056159"/>
          </a:xfrm>
          <a:prstGeom prst="rect">
            <a:avLst/>
          </a:prstGeom>
          <a:noFill/>
          <a:ln>
            <a:noFill/>
          </a:ln>
        </p:spPr>
        <p:txBody>
          <a:bodyPr spcFirstLastPara="1" wrap="square" lIns="91425" tIns="45700" rIns="91425" bIns="45700" anchor="t" anchorCtr="0">
            <a:noAutofit/>
          </a:bodyPr>
          <a:lstStyle/>
          <a:p>
            <a:pPr marL="342900" lvl="0" indent="-342900">
              <a:buClr>
                <a:schemeClr val="dk2"/>
              </a:buClr>
              <a:buSzPts val="2400"/>
              <a:buFont typeface="Arial"/>
              <a:buChar char="•"/>
            </a:pPr>
            <a:r>
              <a:rPr lang="en-US" sz="2400" b="0" i="0" u="none" strike="noStrike" cap="none" dirty="0">
                <a:solidFill>
                  <a:schemeClr val="dk2"/>
                </a:solidFill>
                <a:latin typeface="+mn-lt"/>
                <a:ea typeface="Calibri"/>
                <a:cs typeface="Calibri"/>
                <a:sym typeface="Calibri"/>
              </a:rPr>
              <a:t>Published January</a:t>
            </a:r>
            <a:r>
              <a:rPr lang="en-US" sz="2400" dirty="0">
                <a:solidFill>
                  <a:schemeClr val="dk2"/>
                </a:solidFill>
                <a:latin typeface="+mn-lt"/>
                <a:ea typeface="Calibri"/>
                <a:cs typeface="Calibri"/>
                <a:sym typeface="Calibri"/>
              </a:rPr>
              <a:t> 2025 as a Supplement to </a:t>
            </a:r>
            <a:r>
              <a:rPr lang="en-US" sz="2400" i="1" dirty="0">
                <a:solidFill>
                  <a:schemeClr val="dk2"/>
                </a:solidFill>
                <a:latin typeface="+mn-lt"/>
                <a:ea typeface="Calibri"/>
                <a:cs typeface="Calibri"/>
                <a:sym typeface="Calibri"/>
              </a:rPr>
              <a:t>Kidney International</a:t>
            </a:r>
            <a:endParaRPr sz="2400" b="0" i="0" u="none" strike="noStrike" cap="none" dirty="0">
              <a:solidFill>
                <a:srgbClr val="000000"/>
              </a:solidFill>
              <a:latin typeface="+mn-lt"/>
              <a:ea typeface="Arial"/>
              <a:cs typeface="Arial"/>
              <a:sym typeface="Arial"/>
            </a:endParaRPr>
          </a:p>
          <a:p>
            <a:pPr marL="342900" marR="0" lvl="0" indent="-228600" algn="l" rtl="0">
              <a:lnSpc>
                <a:spcPct val="100000"/>
              </a:lnSpc>
              <a:spcBef>
                <a:spcPts val="0"/>
              </a:spcBef>
              <a:spcAft>
                <a:spcPts val="0"/>
              </a:spcAft>
              <a:buClr>
                <a:schemeClr val="dk2"/>
              </a:buClr>
              <a:buSzPts val="1800"/>
              <a:buFont typeface="Arial"/>
              <a:buNone/>
            </a:pPr>
            <a:endParaRPr sz="1600" b="0" i="0" u="none" strike="noStrike" cap="none" dirty="0">
              <a:solidFill>
                <a:schemeClr val="dk2"/>
              </a:solidFill>
              <a:latin typeface="+mn-lt"/>
              <a:ea typeface="Calibri"/>
              <a:cs typeface="Calibri"/>
              <a:sym typeface="Calibri"/>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chemeClr val="dk2"/>
                </a:solidFill>
                <a:latin typeface="+mn-lt"/>
                <a:ea typeface="Calibri"/>
                <a:cs typeface="Calibri"/>
                <a:sym typeface="Calibri"/>
              </a:rPr>
              <a:t>Chapters:</a:t>
            </a:r>
            <a:endParaRPr sz="2400" b="0" i="0" u="none" strike="noStrike" cap="none" dirty="0">
              <a:solidFill>
                <a:srgbClr val="000000"/>
              </a:solidFill>
              <a:latin typeface="+mn-lt"/>
              <a:ea typeface="Arial"/>
              <a:cs typeface="Arial"/>
              <a:sym typeface="Arial"/>
            </a:endParaRPr>
          </a:p>
          <a:p>
            <a:pPr marL="800100" marR="0" lvl="1" indent="-342900" algn="l" rtl="0">
              <a:lnSpc>
                <a:spcPct val="100000"/>
              </a:lnSpc>
              <a:spcBef>
                <a:spcPts val="0"/>
              </a:spcBef>
              <a:spcAft>
                <a:spcPts val="0"/>
              </a:spcAft>
              <a:buClr>
                <a:schemeClr val="dk2"/>
              </a:buClr>
              <a:buSzPts val="2200"/>
              <a:buFont typeface="Courier New" panose="02070309020205020404" pitchFamily="49" charset="0"/>
              <a:buChar char="o"/>
            </a:pPr>
            <a:r>
              <a:rPr lang="en-US" sz="1600" b="0" i="0" u="none" strike="noStrike" cap="none" dirty="0">
                <a:solidFill>
                  <a:schemeClr val="dk2"/>
                </a:solidFill>
                <a:latin typeface="+mj-lt"/>
                <a:ea typeface="Calibri"/>
                <a:cs typeface="Calibri"/>
                <a:sym typeface="Calibri"/>
              </a:rPr>
              <a:t>Chapter 1. Nomenclature, Diagnosis, Prognosis and Prevalence</a:t>
            </a:r>
          </a:p>
          <a:p>
            <a:pPr marL="800100" marR="0" lvl="1" indent="-342900" algn="l" rtl="0">
              <a:lnSpc>
                <a:spcPct val="100000"/>
              </a:lnSpc>
              <a:spcBef>
                <a:spcPts val="0"/>
              </a:spcBef>
              <a:spcAft>
                <a:spcPts val="0"/>
              </a:spcAft>
              <a:buClr>
                <a:schemeClr val="dk2"/>
              </a:buClr>
              <a:buSzPts val="2200"/>
              <a:buFont typeface="Courier New" panose="02070309020205020404" pitchFamily="49" charset="0"/>
              <a:buChar char="o"/>
            </a:pPr>
            <a:r>
              <a:rPr lang="en-US" sz="1600" b="0" i="0" u="none" strike="noStrike" cap="none" dirty="0">
                <a:solidFill>
                  <a:schemeClr val="dk2"/>
                </a:solidFill>
                <a:latin typeface="+mj-lt"/>
                <a:ea typeface="Calibri"/>
                <a:cs typeface="Calibri"/>
                <a:sym typeface="Calibri"/>
              </a:rPr>
              <a:t>Chapter 2. </a:t>
            </a:r>
            <a:r>
              <a:rPr lang="en-US" sz="1600" dirty="0">
                <a:solidFill>
                  <a:schemeClr val="dk2"/>
                </a:solidFill>
                <a:latin typeface="+mj-lt"/>
                <a:ea typeface="Calibri"/>
                <a:cs typeface="Calibri"/>
                <a:sym typeface="Calibri"/>
              </a:rPr>
              <a:t>Kidney Manifestations</a:t>
            </a:r>
            <a:endParaRPr lang="en-US" sz="1600" b="0" i="0" u="none" strike="noStrike" cap="none" dirty="0">
              <a:solidFill>
                <a:schemeClr val="dk2"/>
              </a:solidFill>
              <a:latin typeface="+mj-lt"/>
              <a:ea typeface="Calibri"/>
              <a:cs typeface="Calibri"/>
              <a:sym typeface="Calibri"/>
            </a:endParaRPr>
          </a:p>
          <a:p>
            <a:pPr marL="800100" marR="0" lvl="1" indent="-342900" algn="l" rtl="0">
              <a:lnSpc>
                <a:spcPct val="100000"/>
              </a:lnSpc>
              <a:spcBef>
                <a:spcPts val="0"/>
              </a:spcBef>
              <a:spcAft>
                <a:spcPts val="0"/>
              </a:spcAft>
              <a:buClr>
                <a:schemeClr val="dk2"/>
              </a:buClr>
              <a:buSzPts val="2200"/>
              <a:buFont typeface="Courier New" panose="02070309020205020404" pitchFamily="49" charset="0"/>
              <a:buChar char="o"/>
            </a:pPr>
            <a:r>
              <a:rPr lang="en-US" sz="1600" b="0" i="0" u="none" strike="noStrike" cap="none" dirty="0">
                <a:solidFill>
                  <a:schemeClr val="dk2"/>
                </a:solidFill>
                <a:latin typeface="+mj-lt"/>
                <a:ea typeface="Calibri"/>
                <a:cs typeface="Calibri"/>
                <a:sym typeface="Calibri"/>
              </a:rPr>
              <a:t>Chapter 3. CKD Management an</a:t>
            </a:r>
            <a:r>
              <a:rPr lang="en-US" sz="1600" dirty="0">
                <a:solidFill>
                  <a:schemeClr val="dk2"/>
                </a:solidFill>
                <a:latin typeface="+mj-lt"/>
                <a:ea typeface="Calibri"/>
                <a:cs typeface="Calibri"/>
                <a:sym typeface="Calibri"/>
              </a:rPr>
              <a:t>d Progression, Kidney Failure, </a:t>
            </a:r>
          </a:p>
          <a:p>
            <a:pPr marL="742950" marR="0" lvl="1" indent="-285750" algn="l" rtl="0">
              <a:lnSpc>
                <a:spcPct val="100000"/>
              </a:lnSpc>
              <a:spcBef>
                <a:spcPts val="0"/>
              </a:spcBef>
              <a:spcAft>
                <a:spcPts val="0"/>
              </a:spcAft>
              <a:buClr>
                <a:schemeClr val="dk2"/>
              </a:buClr>
              <a:buSzPts val="2200"/>
              <a:buFont typeface="Courier New" panose="02070309020205020404" pitchFamily="49" charset="0"/>
              <a:buChar char="o"/>
            </a:pPr>
            <a:r>
              <a:rPr lang="en-US" sz="1600" dirty="0">
                <a:solidFill>
                  <a:schemeClr val="dk2"/>
                </a:solidFill>
                <a:latin typeface="+mj-lt"/>
                <a:ea typeface="Calibri"/>
                <a:cs typeface="Calibri"/>
                <a:sym typeface="Calibri"/>
              </a:rPr>
              <a:t>      and Kidney Replacement Therapy (KRT)</a:t>
            </a:r>
            <a:endParaRPr lang="en-US" sz="1600" b="0" i="0" u="none" strike="noStrike" cap="none" dirty="0">
              <a:solidFill>
                <a:schemeClr val="dk2"/>
              </a:solidFill>
              <a:latin typeface="+mj-lt"/>
              <a:ea typeface="Calibri"/>
              <a:cs typeface="Calibri"/>
              <a:sym typeface="Calibri"/>
            </a:endParaRPr>
          </a:p>
          <a:p>
            <a:pPr marL="800100" marR="0" lvl="1" indent="-342900" algn="l" rtl="0">
              <a:lnSpc>
                <a:spcPct val="100000"/>
              </a:lnSpc>
              <a:spcBef>
                <a:spcPts val="0"/>
              </a:spcBef>
              <a:spcAft>
                <a:spcPts val="0"/>
              </a:spcAft>
              <a:buClr>
                <a:schemeClr val="dk2"/>
              </a:buClr>
              <a:buSzPts val="2200"/>
              <a:buFont typeface="Courier New" panose="02070309020205020404" pitchFamily="49" charset="0"/>
              <a:buChar char="o"/>
            </a:pPr>
            <a:r>
              <a:rPr lang="en-US" sz="1600" b="0" i="0" u="none" strike="noStrike" cap="none" dirty="0">
                <a:solidFill>
                  <a:schemeClr val="dk2"/>
                </a:solidFill>
                <a:latin typeface="+mj-lt"/>
                <a:ea typeface="Calibri"/>
                <a:cs typeface="Calibri"/>
                <a:sym typeface="Calibri"/>
              </a:rPr>
              <a:t>Chapter 4. </a:t>
            </a:r>
            <a:r>
              <a:rPr lang="en-US" sz="1600" dirty="0">
                <a:solidFill>
                  <a:schemeClr val="dk2"/>
                </a:solidFill>
                <a:latin typeface="+mj-lt"/>
                <a:ea typeface="Calibri"/>
                <a:cs typeface="Calibri"/>
                <a:sym typeface="Calibri"/>
              </a:rPr>
              <a:t>Therapies to Delay Progression of Kidney Disease</a:t>
            </a:r>
            <a:endParaRPr lang="en-US" sz="1600" dirty="0">
              <a:latin typeface="+mj-lt"/>
              <a:ea typeface="Calibri"/>
            </a:endParaRPr>
          </a:p>
          <a:p>
            <a:pPr marL="800100" marR="0" lvl="1" indent="-342900" algn="l" rtl="0">
              <a:lnSpc>
                <a:spcPct val="100000"/>
              </a:lnSpc>
              <a:spcBef>
                <a:spcPts val="0"/>
              </a:spcBef>
              <a:spcAft>
                <a:spcPts val="0"/>
              </a:spcAft>
              <a:buClr>
                <a:schemeClr val="dk2"/>
              </a:buClr>
              <a:buSzPts val="2200"/>
              <a:buFont typeface="Courier New" panose="02070309020205020404" pitchFamily="49" charset="0"/>
              <a:buChar char="o"/>
            </a:pPr>
            <a:r>
              <a:rPr lang="en-US" sz="1600" dirty="0">
                <a:solidFill>
                  <a:schemeClr val="dk2"/>
                </a:solidFill>
                <a:latin typeface="+mj-lt"/>
                <a:ea typeface="Calibri"/>
                <a:cs typeface="Calibri"/>
                <a:sym typeface="Calibri"/>
              </a:rPr>
              <a:t>Chapter 5. Polycystic Liver Disease</a:t>
            </a:r>
          </a:p>
          <a:p>
            <a:pPr marL="800100" marR="0" lvl="1" indent="-342900" algn="l" rtl="0">
              <a:lnSpc>
                <a:spcPct val="100000"/>
              </a:lnSpc>
              <a:spcBef>
                <a:spcPts val="0"/>
              </a:spcBef>
              <a:spcAft>
                <a:spcPts val="0"/>
              </a:spcAft>
              <a:buClr>
                <a:schemeClr val="dk2"/>
              </a:buClr>
              <a:buSzPts val="2200"/>
              <a:buFont typeface="Courier New" panose="02070309020205020404" pitchFamily="49" charset="0"/>
              <a:buChar char="o"/>
            </a:pPr>
            <a:r>
              <a:rPr lang="en-US" sz="1600" dirty="0">
                <a:solidFill>
                  <a:schemeClr val="dk2"/>
                </a:solidFill>
                <a:latin typeface="+mj-lt"/>
                <a:ea typeface="Calibri"/>
                <a:cs typeface="Calibri"/>
                <a:sym typeface="Calibri"/>
              </a:rPr>
              <a:t>Chapter 6. Intracranial Aneurysms and other Extrarenal Manifestations</a:t>
            </a:r>
          </a:p>
          <a:p>
            <a:pPr marL="800100" marR="0" lvl="1" indent="-342900" algn="l" rtl="0">
              <a:lnSpc>
                <a:spcPct val="100000"/>
              </a:lnSpc>
              <a:spcBef>
                <a:spcPts val="0"/>
              </a:spcBef>
              <a:spcAft>
                <a:spcPts val="0"/>
              </a:spcAft>
              <a:buClr>
                <a:schemeClr val="dk2"/>
              </a:buClr>
              <a:buSzPts val="2200"/>
              <a:buFont typeface="Courier New" panose="02070309020205020404" pitchFamily="49" charset="0"/>
              <a:buChar char="o"/>
            </a:pPr>
            <a:r>
              <a:rPr lang="en-US" sz="1600" dirty="0">
                <a:solidFill>
                  <a:schemeClr val="dk2"/>
                </a:solidFill>
                <a:latin typeface="+mj-lt"/>
                <a:ea typeface="Calibri"/>
                <a:cs typeface="Calibri"/>
                <a:sym typeface="Calibri"/>
              </a:rPr>
              <a:t>Chapter 7. Lifestyle and Psychosocial Aspects</a:t>
            </a:r>
          </a:p>
          <a:p>
            <a:pPr marL="800100" marR="0" lvl="1" indent="-342900" algn="l" rtl="0">
              <a:lnSpc>
                <a:spcPct val="100000"/>
              </a:lnSpc>
              <a:spcBef>
                <a:spcPts val="0"/>
              </a:spcBef>
              <a:spcAft>
                <a:spcPts val="0"/>
              </a:spcAft>
              <a:buClr>
                <a:schemeClr val="dk2"/>
              </a:buClr>
              <a:buSzPts val="2200"/>
              <a:buFont typeface="Courier New" panose="02070309020205020404" pitchFamily="49" charset="0"/>
              <a:buChar char="o"/>
            </a:pPr>
            <a:r>
              <a:rPr lang="en-US" sz="1600" dirty="0">
                <a:solidFill>
                  <a:schemeClr val="dk2"/>
                </a:solidFill>
                <a:latin typeface="+mj-lt"/>
                <a:ea typeface="Calibri"/>
                <a:cs typeface="Calibri"/>
                <a:sym typeface="Calibri"/>
              </a:rPr>
              <a:t>Chapter 8. Pregnancy and Reproductive Issues</a:t>
            </a:r>
          </a:p>
          <a:p>
            <a:pPr marL="800100" marR="0" lvl="1" indent="-342900" algn="l" rtl="0">
              <a:lnSpc>
                <a:spcPct val="100000"/>
              </a:lnSpc>
              <a:spcBef>
                <a:spcPts val="0"/>
              </a:spcBef>
              <a:spcAft>
                <a:spcPts val="0"/>
              </a:spcAft>
              <a:buClr>
                <a:schemeClr val="dk2"/>
              </a:buClr>
              <a:buSzPts val="2200"/>
              <a:buFont typeface="Courier New" panose="02070309020205020404" pitchFamily="49" charset="0"/>
              <a:buChar char="o"/>
            </a:pPr>
            <a:r>
              <a:rPr lang="en-US" sz="1600" dirty="0">
                <a:solidFill>
                  <a:schemeClr val="dk2"/>
                </a:solidFill>
                <a:latin typeface="+mj-lt"/>
                <a:ea typeface="Calibri"/>
                <a:cs typeface="Calibri"/>
                <a:sym typeface="Calibri"/>
              </a:rPr>
              <a:t>Chapter 9. Pediatric Issues</a:t>
            </a:r>
          </a:p>
          <a:p>
            <a:pPr marL="800100" marR="0" lvl="1" indent="-342900" algn="l" rtl="0">
              <a:lnSpc>
                <a:spcPct val="100000"/>
              </a:lnSpc>
              <a:spcBef>
                <a:spcPts val="0"/>
              </a:spcBef>
              <a:spcAft>
                <a:spcPts val="0"/>
              </a:spcAft>
              <a:buClr>
                <a:schemeClr val="dk2"/>
              </a:buClr>
              <a:buSzPts val="2200"/>
              <a:buFont typeface="Courier New" panose="02070309020205020404" pitchFamily="49" charset="0"/>
              <a:buChar char="o"/>
            </a:pPr>
            <a:r>
              <a:rPr lang="en-US" sz="1600" dirty="0">
                <a:solidFill>
                  <a:schemeClr val="dk2"/>
                </a:solidFill>
                <a:latin typeface="+mj-lt"/>
                <a:ea typeface="Calibri"/>
                <a:cs typeface="Calibri"/>
                <a:sym typeface="Calibri"/>
              </a:rPr>
              <a:t>Chapter 10. Approaches to the Management of People with ADPKD</a:t>
            </a:r>
          </a:p>
          <a:p>
            <a:pPr marL="457200" marR="0" lvl="1" algn="l" rtl="0">
              <a:lnSpc>
                <a:spcPct val="100000"/>
              </a:lnSpc>
              <a:spcBef>
                <a:spcPts val="0"/>
              </a:spcBef>
              <a:spcAft>
                <a:spcPts val="0"/>
              </a:spcAft>
              <a:buClr>
                <a:schemeClr val="dk2"/>
              </a:buClr>
              <a:buSzPts val="2200"/>
            </a:pPr>
            <a:endParaRPr sz="1600" b="0" i="0" u="none" strike="noStrike" cap="none" dirty="0">
              <a:solidFill>
                <a:srgbClr val="004990"/>
              </a:solidFill>
              <a:latin typeface="+mn-lt"/>
              <a:ea typeface="Calibri"/>
              <a:cs typeface="Calibri"/>
              <a:sym typeface="Calibri"/>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chemeClr val="dk2"/>
                </a:solidFill>
                <a:latin typeface="+mn-lt"/>
                <a:ea typeface="Calibri"/>
                <a:cs typeface="Calibri"/>
                <a:sym typeface="Calibri"/>
              </a:rPr>
              <a:t>Executive Summary published in </a:t>
            </a:r>
            <a:r>
              <a:rPr lang="en-US" sz="2400" dirty="0">
                <a:solidFill>
                  <a:schemeClr val="dk2"/>
                </a:solidFill>
                <a:latin typeface="+mn-lt"/>
                <a:ea typeface="Calibri"/>
                <a:cs typeface="Calibri"/>
                <a:sym typeface="Calibri"/>
              </a:rPr>
              <a:t>January</a:t>
            </a:r>
            <a:r>
              <a:rPr lang="en-US" sz="2400" b="0" i="0" u="none" strike="noStrike" cap="none" dirty="0">
                <a:solidFill>
                  <a:schemeClr val="dk2"/>
                </a:solidFill>
                <a:latin typeface="+mn-lt"/>
                <a:ea typeface="Calibri"/>
                <a:cs typeface="Calibri"/>
                <a:sym typeface="Calibri"/>
              </a:rPr>
              <a:t> issue </a:t>
            </a:r>
          </a:p>
          <a:p>
            <a:pPr marR="0" lvl="0" algn="l" rtl="0">
              <a:lnSpc>
                <a:spcPct val="100000"/>
              </a:lnSpc>
              <a:spcBef>
                <a:spcPts val="0"/>
              </a:spcBef>
              <a:spcAft>
                <a:spcPts val="0"/>
              </a:spcAft>
              <a:buClr>
                <a:schemeClr val="dk2"/>
              </a:buClr>
              <a:buSzPts val="2400"/>
            </a:pPr>
            <a:r>
              <a:rPr lang="en-US" sz="2400" b="0" i="0" u="none" strike="noStrike" cap="none" dirty="0">
                <a:solidFill>
                  <a:schemeClr val="dk2"/>
                </a:solidFill>
                <a:latin typeface="+mn-lt"/>
                <a:ea typeface="Calibri"/>
                <a:cs typeface="Calibri"/>
                <a:sym typeface="Calibri"/>
              </a:rPr>
              <a:t>    of </a:t>
            </a:r>
            <a:r>
              <a:rPr lang="en-US" sz="2400" b="0" i="1" u="none" strike="noStrike" cap="none" dirty="0">
                <a:solidFill>
                  <a:schemeClr val="dk2"/>
                </a:solidFill>
                <a:latin typeface="+mn-lt"/>
                <a:ea typeface="Calibri"/>
                <a:cs typeface="Calibri"/>
                <a:sym typeface="Calibri"/>
              </a:rPr>
              <a:t>Kidney International</a:t>
            </a:r>
            <a:endParaRPr sz="2400" b="0" i="1" u="none" strike="noStrike" cap="none" dirty="0">
              <a:solidFill>
                <a:srgbClr val="000000"/>
              </a:solidFill>
              <a:latin typeface="+mn-lt"/>
              <a:ea typeface="Arial"/>
              <a:cs typeface="Arial"/>
              <a:sym typeface="Arial"/>
            </a:endParaRPr>
          </a:p>
          <a:p>
            <a:pPr marL="0" marR="0" lvl="0" indent="0" algn="l" rtl="0">
              <a:lnSpc>
                <a:spcPct val="100000"/>
              </a:lnSpc>
              <a:spcBef>
                <a:spcPts val="0"/>
              </a:spcBef>
              <a:spcAft>
                <a:spcPts val="0"/>
              </a:spcAft>
              <a:buClr>
                <a:schemeClr val="dk2"/>
              </a:buClr>
              <a:buSzPts val="1600"/>
              <a:buFont typeface="Arial"/>
              <a:buNone/>
            </a:pPr>
            <a:endParaRPr sz="2400" b="0" i="0" u="none" strike="noStrike" cap="none" dirty="0">
              <a:solidFill>
                <a:schemeClr val="dk2"/>
              </a:solidFill>
              <a:latin typeface="+mn-lt"/>
              <a:ea typeface="Calibri"/>
              <a:cs typeface="Calibri"/>
              <a:sym typeface="Calibri"/>
            </a:endParaRPr>
          </a:p>
        </p:txBody>
      </p:sp>
      <p:pic>
        <p:nvPicPr>
          <p:cNvPr id="5" name="Picture 4">
            <a:extLst>
              <a:ext uri="{FF2B5EF4-FFF2-40B4-BE49-F238E27FC236}">
                <a16:creationId xmlns:a16="http://schemas.microsoft.com/office/drawing/2014/main" id="{A489295C-2ED8-0C02-4F74-5F3B0029119A}"/>
              </a:ext>
            </a:extLst>
          </p:cNvPr>
          <p:cNvPicPr>
            <a:picLocks noChangeAspect="1"/>
          </p:cNvPicPr>
          <p:nvPr/>
        </p:nvPicPr>
        <p:blipFill>
          <a:blip r:embed="rId3"/>
          <a:stretch>
            <a:fillRect/>
          </a:stretch>
        </p:blipFill>
        <p:spPr>
          <a:xfrm>
            <a:off x="6761376" y="1301621"/>
            <a:ext cx="4100660" cy="5486400"/>
          </a:xfrm>
          <a:prstGeom prst="rect">
            <a:avLst/>
          </a:prstGeom>
        </p:spPr>
      </p:pic>
    </p:spTree>
    <p:extLst>
      <p:ext uri="{BB962C8B-B14F-4D97-AF65-F5344CB8AC3E}">
        <p14:creationId xmlns:p14="http://schemas.microsoft.com/office/powerpoint/2010/main" val="9338456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550002-A1B1-8872-7511-C9878B0D0405}"/>
              </a:ext>
            </a:extLst>
          </p:cNvPr>
          <p:cNvPicPr>
            <a:picLocks noChangeAspect="1"/>
          </p:cNvPicPr>
          <p:nvPr/>
        </p:nvPicPr>
        <p:blipFill>
          <a:blip r:embed="rId2"/>
          <a:stretch>
            <a:fillRect/>
          </a:stretch>
        </p:blipFill>
        <p:spPr>
          <a:xfrm>
            <a:off x="2629763" y="1248089"/>
            <a:ext cx="6990219" cy="5458968"/>
          </a:xfrm>
          <a:prstGeom prst="rect">
            <a:avLst/>
          </a:prstGeom>
        </p:spPr>
      </p:pic>
      <p:sp>
        <p:nvSpPr>
          <p:cNvPr id="7" name="TextBox 6">
            <a:extLst>
              <a:ext uri="{FF2B5EF4-FFF2-40B4-BE49-F238E27FC236}">
                <a16:creationId xmlns:a16="http://schemas.microsoft.com/office/drawing/2014/main" id="{914077B6-0E6B-606F-56C4-75B3B9F47264}"/>
              </a:ext>
            </a:extLst>
          </p:cNvPr>
          <p:cNvSpPr txBox="1"/>
          <p:nvPr/>
        </p:nvSpPr>
        <p:spPr>
          <a:xfrm>
            <a:off x="7617302" y="1248089"/>
            <a:ext cx="4255611" cy="738664"/>
          </a:xfrm>
          <a:prstGeom prst="rect">
            <a:avLst/>
          </a:prstGeom>
          <a:noFill/>
        </p:spPr>
        <p:txBody>
          <a:bodyPr wrap="square" rtlCol="0">
            <a:spAutoFit/>
          </a:bodyPr>
          <a:lstStyle/>
          <a:p>
            <a:pPr lvl="0">
              <a:defRPr/>
            </a:pPr>
            <a:r>
              <a:rPr lang="en-US" b="1" dirty="0">
                <a:solidFill>
                  <a:srgbClr val="2C62A9"/>
                </a:solidFill>
              </a:rPr>
              <a:t>Figure 6 | </a:t>
            </a:r>
            <a:r>
              <a:rPr kumimoji="0" lang="en-US" sz="1400" b="1" i="0" u="none" strike="noStrike" kern="0" cap="none" spc="0" normalizeH="0" baseline="0" noProof="0" dirty="0">
                <a:ln>
                  <a:noFill/>
                </a:ln>
                <a:solidFill>
                  <a:srgbClr val="2C62A9"/>
                </a:solidFill>
                <a:effectLst/>
                <a:uLnTx/>
                <a:uFillTx/>
                <a:latin typeface="Arial"/>
                <a:cs typeface="Arial"/>
                <a:sym typeface="Arial"/>
              </a:rPr>
              <a:t>Factors associated with the rate of disease progression in autosomal dominant polycystic kidney disease (ADPKD)</a:t>
            </a:r>
          </a:p>
        </p:txBody>
      </p:sp>
      <p:sp>
        <p:nvSpPr>
          <p:cNvPr id="2" name="Google Shape;330;p37">
            <a:extLst>
              <a:ext uri="{FF2B5EF4-FFF2-40B4-BE49-F238E27FC236}">
                <a16:creationId xmlns:a16="http://schemas.microsoft.com/office/drawing/2014/main" id="{2866F92A-27BD-DEB1-2F2D-4414CBE3B073}"/>
              </a:ext>
            </a:extLst>
          </p:cNvPr>
          <p:cNvSpPr txBox="1">
            <a:spLocks noGrp="1"/>
          </p:cNvSpPr>
          <p:nvPr>
            <p:ph type="ctrTitle"/>
          </p:nvPr>
        </p:nvSpPr>
        <p:spPr>
          <a:xfrm>
            <a:off x="319087" y="254758"/>
            <a:ext cx="11553826" cy="125012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Nomenclature, Diagnosis, Prognosis and Prevalence </a:t>
            </a:r>
            <a:endParaRPr dirty="0">
              <a:latin typeface="+mj-lt"/>
            </a:endParaRPr>
          </a:p>
        </p:txBody>
      </p:sp>
    </p:spTree>
    <p:extLst>
      <p:ext uri="{BB962C8B-B14F-4D97-AF65-F5344CB8AC3E}">
        <p14:creationId xmlns:p14="http://schemas.microsoft.com/office/powerpoint/2010/main" val="22557598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A0A84F7B-2C86-2E0D-40B0-B6D61B813AE1}"/>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332F9DBB-FE8B-5CE5-A3BA-70FC3BE06FC1}"/>
              </a:ext>
            </a:extLst>
          </p:cNvPr>
          <p:cNvSpPr txBox="1">
            <a:spLocks noGrp="1"/>
          </p:cNvSpPr>
          <p:nvPr>
            <p:ph type="ctrTitle"/>
          </p:nvPr>
        </p:nvSpPr>
        <p:spPr>
          <a:xfrm>
            <a:off x="333375" y="880689"/>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Nomenclature, Diagnosis, Prognosis and Prevalence </a:t>
            </a:r>
            <a:endParaRPr dirty="0">
              <a:latin typeface="+mj-lt"/>
            </a:endParaRPr>
          </a:p>
        </p:txBody>
      </p:sp>
      <p:sp>
        <p:nvSpPr>
          <p:cNvPr id="331" name="Google Shape;331;p37">
            <a:extLst>
              <a:ext uri="{FF2B5EF4-FFF2-40B4-BE49-F238E27FC236}">
                <a16:creationId xmlns:a16="http://schemas.microsoft.com/office/drawing/2014/main" id="{307E14E7-7D99-3D2C-7395-655DA0C267D0}"/>
              </a:ext>
            </a:extLst>
          </p:cNvPr>
          <p:cNvSpPr txBox="1">
            <a:spLocks noGrp="1"/>
          </p:cNvSpPr>
          <p:nvPr>
            <p:ph type="subTitle" idx="1"/>
          </p:nvPr>
        </p:nvSpPr>
        <p:spPr>
          <a:xfrm>
            <a:off x="333375" y="1504882"/>
            <a:ext cx="11739895"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1.4 </a:t>
            </a:r>
            <a:r>
              <a:rPr lang="en-US" sz="2600" dirty="0">
                <a:latin typeface="+mn-lt"/>
                <a:ea typeface="Calibri"/>
              </a:rPr>
              <a:t>Prognostics</a:t>
            </a:r>
          </a:p>
          <a:p>
            <a:pPr>
              <a:spcBef>
                <a:spcPts val="0"/>
              </a:spcBef>
              <a:buSzPts val="2600"/>
              <a:buNone/>
            </a:pPr>
            <a:r>
              <a:rPr lang="en-US" sz="2600" b="0" i="0" u="none" strike="noStrike" cap="none" dirty="0">
                <a:solidFill>
                  <a:schemeClr val="dk2"/>
                </a:solidFill>
                <a:latin typeface="+mn-lt"/>
                <a:ea typeface="Calibri"/>
                <a:cs typeface="Calibri"/>
                <a:sym typeface="Calibri"/>
              </a:rPr>
              <a:t>1.4.2 </a:t>
            </a:r>
            <a:r>
              <a:rPr lang="en-US" sz="2600" dirty="0">
                <a:latin typeface="+mn-lt"/>
              </a:rPr>
              <a:t>Ways to assess the severity of kidney disease progression</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1.</a:t>
            </a:r>
            <a:r>
              <a:rPr lang="en-US" sz="2600" dirty="0">
                <a:latin typeface="+mn-lt"/>
                <a:ea typeface="Calibri"/>
              </a:rPr>
              <a:t>4</a:t>
            </a:r>
            <a:r>
              <a:rPr lang="en-US" sz="2600" b="0" i="0" u="none" strike="noStrike" cap="none" dirty="0">
                <a:solidFill>
                  <a:schemeClr val="dk2"/>
                </a:solidFill>
                <a:latin typeface="+mn-lt"/>
                <a:ea typeface="Calibri"/>
                <a:cs typeface="Calibri"/>
                <a:sym typeface="Calibri"/>
              </a:rPr>
              <a:t>.2.1: </a:t>
            </a:r>
            <a:r>
              <a:rPr lang="en-US" sz="2000" dirty="0"/>
              <a:t>Height-adjusted total kidney volume (htTKV) for prognostics is most accurately measured by MRI or CT scan, calculated using an automated tool or semi-automated tool, but the ellipsoid equation is also an option to estimate htTKV.</a:t>
            </a: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Practice Point 1.</a:t>
            </a:r>
            <a:r>
              <a:rPr lang="en-US" sz="2600" dirty="0">
                <a:latin typeface="+mn-lt"/>
                <a:ea typeface="Calibri"/>
              </a:rPr>
              <a:t>4</a:t>
            </a:r>
            <a:r>
              <a:rPr lang="en-US" sz="2600" b="0" i="0" u="none" strike="noStrike" cap="none" dirty="0">
                <a:solidFill>
                  <a:schemeClr val="dk2"/>
                </a:solidFill>
                <a:latin typeface="+mn-lt"/>
                <a:ea typeface="Calibri"/>
                <a:cs typeface="Calibri"/>
                <a:sym typeface="Calibri"/>
              </a:rPr>
              <a:t>.2.2: </a:t>
            </a:r>
            <a:r>
              <a:rPr lang="en-US" sz="2000" dirty="0"/>
              <a:t>htTKV predicts future decline in kidney function.</a:t>
            </a:r>
          </a:p>
          <a:p>
            <a:pPr marL="0" marR="0" lvl="0" indent="0" algn="l" rtl="0">
              <a:lnSpc>
                <a:spcPct val="90000"/>
              </a:lnSpc>
              <a:spcBef>
                <a:spcPts val="0"/>
              </a:spcBef>
              <a:spcAft>
                <a:spcPts val="0"/>
              </a:spcAft>
              <a:buClr>
                <a:schemeClr val="dk2"/>
              </a:buClr>
              <a:buSzPts val="2600"/>
              <a:buFont typeface="Arial"/>
              <a:buNone/>
            </a:pPr>
            <a:endParaRPr lang="en-US" sz="2000" dirty="0"/>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1.</a:t>
            </a:r>
            <a:r>
              <a:rPr lang="en-US" sz="2600" dirty="0">
                <a:latin typeface="+mn-lt"/>
                <a:ea typeface="Calibri"/>
              </a:rPr>
              <a:t>4</a:t>
            </a:r>
            <a:r>
              <a:rPr lang="en-US" sz="2600" b="0" i="0" u="none" strike="noStrike" cap="none" dirty="0">
                <a:solidFill>
                  <a:schemeClr val="dk2"/>
                </a:solidFill>
                <a:latin typeface="+mn-lt"/>
                <a:ea typeface="Calibri"/>
                <a:cs typeface="Calibri"/>
                <a:sym typeface="Calibri"/>
              </a:rPr>
              <a:t>.2.3: </a:t>
            </a:r>
            <a:r>
              <a:rPr lang="en-US" sz="2000" dirty="0"/>
              <a:t>Ultrasound-determined TKV and kidney-length measurements also have prognostic value, but they are less precise than measurements using MRI or CT.</a:t>
            </a:r>
          </a:p>
          <a:p>
            <a:pPr>
              <a:spcBef>
                <a:spcPts val="0"/>
              </a:spcBef>
              <a:buSzPts val="2600"/>
              <a:buNone/>
            </a:pPr>
            <a:endParaRPr lang="en-US" sz="2600" dirty="0">
              <a:latin typeface="+mj-lt"/>
            </a:endParaRPr>
          </a:p>
          <a:p>
            <a:pPr>
              <a:spcBef>
                <a:spcPts val="0"/>
              </a:spcBef>
              <a:buSzPts val="2600"/>
              <a:buNone/>
            </a:pPr>
            <a:r>
              <a:rPr lang="en-US" sz="2600" b="1" dirty="0">
                <a:latin typeface="+mj-lt"/>
              </a:rPr>
              <a:t>Recommendation 1.4.2.1: </a:t>
            </a:r>
            <a:r>
              <a:rPr lang="en-US" sz="2600" b="1" dirty="0">
                <a:latin typeface="+mn-lt"/>
              </a:rPr>
              <a:t>We recommend employing the Mayo Imaging Classification (MIC) to predict future decline in kidney function and the timing of kidney failure (1B).</a:t>
            </a:r>
          </a:p>
        </p:txBody>
      </p:sp>
    </p:spTree>
    <p:extLst>
      <p:ext uri="{BB962C8B-B14F-4D97-AF65-F5344CB8AC3E}">
        <p14:creationId xmlns:p14="http://schemas.microsoft.com/office/powerpoint/2010/main" val="15608596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8B184-5CBD-9905-672D-C68235F0B6A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257E453-D61B-21B3-3A8C-C7ED3CAE7856}"/>
              </a:ext>
            </a:extLst>
          </p:cNvPr>
          <p:cNvPicPr>
            <a:picLocks noChangeAspect="1"/>
          </p:cNvPicPr>
          <p:nvPr/>
        </p:nvPicPr>
        <p:blipFill>
          <a:blip r:embed="rId2"/>
          <a:stretch>
            <a:fillRect/>
          </a:stretch>
        </p:blipFill>
        <p:spPr>
          <a:xfrm>
            <a:off x="2784319" y="1270262"/>
            <a:ext cx="6623362" cy="5455371"/>
          </a:xfrm>
          <a:prstGeom prst="rect">
            <a:avLst/>
          </a:prstGeom>
        </p:spPr>
      </p:pic>
      <p:sp>
        <p:nvSpPr>
          <p:cNvPr id="7" name="TextBox 6">
            <a:extLst>
              <a:ext uri="{FF2B5EF4-FFF2-40B4-BE49-F238E27FC236}">
                <a16:creationId xmlns:a16="http://schemas.microsoft.com/office/drawing/2014/main" id="{2411ECFD-B5F3-1D49-AA6D-3B71BFF994D5}"/>
              </a:ext>
            </a:extLst>
          </p:cNvPr>
          <p:cNvSpPr txBox="1"/>
          <p:nvPr/>
        </p:nvSpPr>
        <p:spPr>
          <a:xfrm>
            <a:off x="7436659" y="1270262"/>
            <a:ext cx="4255611" cy="738664"/>
          </a:xfrm>
          <a:prstGeom prst="rect">
            <a:avLst/>
          </a:prstGeom>
          <a:noFill/>
        </p:spPr>
        <p:txBody>
          <a:bodyPr wrap="square" rtlCol="0">
            <a:spAutoFit/>
          </a:bodyPr>
          <a:lstStyle/>
          <a:p>
            <a:pPr lvl="0">
              <a:defRPr/>
            </a:pPr>
            <a:r>
              <a:rPr lang="en-US" b="1" dirty="0">
                <a:solidFill>
                  <a:srgbClr val="2C62A9"/>
                </a:solidFill>
              </a:rPr>
              <a:t>Figure 7 | Methods </a:t>
            </a:r>
            <a:r>
              <a:rPr kumimoji="0" lang="en-US" sz="1400" b="1" i="0" u="none" strike="noStrike" kern="0" cap="none" spc="0" normalizeH="0" baseline="0" noProof="0" dirty="0">
                <a:ln>
                  <a:noFill/>
                </a:ln>
                <a:solidFill>
                  <a:srgbClr val="2C62A9"/>
                </a:solidFill>
                <a:effectLst/>
                <a:uLnTx/>
                <a:uFillTx/>
                <a:latin typeface="Arial"/>
                <a:cs typeface="Arial"/>
                <a:sym typeface="Arial"/>
              </a:rPr>
              <a:t>to assess the rate of kidney disease progression in autosomal dominant polycystic kidney disease (ADPKD)</a:t>
            </a:r>
          </a:p>
        </p:txBody>
      </p:sp>
      <p:sp>
        <p:nvSpPr>
          <p:cNvPr id="2" name="Google Shape;330;p37">
            <a:extLst>
              <a:ext uri="{FF2B5EF4-FFF2-40B4-BE49-F238E27FC236}">
                <a16:creationId xmlns:a16="http://schemas.microsoft.com/office/drawing/2014/main" id="{7882B83D-E44F-6648-24FD-F7AA451864B5}"/>
              </a:ext>
            </a:extLst>
          </p:cNvPr>
          <p:cNvSpPr txBox="1">
            <a:spLocks noGrp="1"/>
          </p:cNvSpPr>
          <p:nvPr>
            <p:ph type="ctrTitle"/>
          </p:nvPr>
        </p:nvSpPr>
        <p:spPr>
          <a:xfrm>
            <a:off x="319087" y="254758"/>
            <a:ext cx="11553826" cy="125012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Nomenclature, Diagnosis, Prognosis and Prevalence </a:t>
            </a:r>
            <a:endParaRPr dirty="0">
              <a:latin typeface="+mj-lt"/>
            </a:endParaRPr>
          </a:p>
        </p:txBody>
      </p:sp>
    </p:spTree>
    <p:extLst>
      <p:ext uri="{BB962C8B-B14F-4D97-AF65-F5344CB8AC3E}">
        <p14:creationId xmlns:p14="http://schemas.microsoft.com/office/powerpoint/2010/main" val="38978391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1C0E3-D578-4CDB-F69B-A7F996FB1F1E}"/>
            </a:ext>
          </a:extLst>
        </p:cNvPr>
        <p:cNvGrpSpPr/>
        <p:nvPr/>
      </p:nvGrpSpPr>
      <p:grpSpPr>
        <a:xfrm>
          <a:off x="0" y="0"/>
          <a:ext cx="0" cy="0"/>
          <a:chOff x="0" y="0"/>
          <a:chExt cx="0" cy="0"/>
        </a:xfrm>
      </p:grpSpPr>
      <p:pic>
        <p:nvPicPr>
          <p:cNvPr id="14338" name="Picture 2" descr="Image">
            <a:extLst>
              <a:ext uri="{FF2B5EF4-FFF2-40B4-BE49-F238E27FC236}">
                <a16:creationId xmlns:a16="http://schemas.microsoft.com/office/drawing/2014/main" id="{FC47D1C8-2D03-D46D-BABF-8DEBB9F7C2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86F041D-F368-9118-6CE1-DE14889EB674}"/>
              </a:ext>
            </a:extLst>
          </p:cNvPr>
          <p:cNvSpPr/>
          <p:nvPr/>
        </p:nvSpPr>
        <p:spPr>
          <a:xfrm>
            <a:off x="8495607" y="4089860"/>
            <a:ext cx="3424844" cy="1529543"/>
          </a:xfrm>
          <a:prstGeom prst="rect">
            <a:avLst/>
          </a:prstGeom>
          <a:solidFill>
            <a:srgbClr val="82D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Gill Sans MT" panose="020B0502020104020203"/>
              <a:ea typeface="+mn-ea"/>
              <a:cs typeface="+mn-cs"/>
              <a:sym typeface="Arial"/>
            </a:endParaRPr>
          </a:p>
        </p:txBody>
      </p:sp>
      <p:sp>
        <p:nvSpPr>
          <p:cNvPr id="2" name="TextBox 1">
            <a:extLst>
              <a:ext uri="{FF2B5EF4-FFF2-40B4-BE49-F238E27FC236}">
                <a16:creationId xmlns:a16="http://schemas.microsoft.com/office/drawing/2014/main" id="{F21DB44C-EAAA-6C43-7404-DD89910A726E}"/>
              </a:ext>
            </a:extLst>
          </p:cNvPr>
          <p:cNvSpPr txBox="1"/>
          <p:nvPr/>
        </p:nvSpPr>
        <p:spPr>
          <a:xfrm>
            <a:off x="8266527" y="4118303"/>
            <a:ext cx="192071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aHR 1.86</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(95% CI 1.65-2.10</a:t>
            </a:r>
            <a:r>
              <a:rPr kumimoji="0" lang="en-US" sz="1600" b="0" i="0" u="none" strike="noStrike" kern="0" cap="none" spc="0" normalizeH="0" baseline="0" noProof="0" dirty="0">
                <a:ln>
                  <a:noFill/>
                </a:ln>
                <a:solidFill>
                  <a:srgbClr val="000000"/>
                </a:solidFill>
                <a:effectLst/>
                <a:uLnTx/>
                <a:uFillTx/>
                <a:latin typeface="Arial"/>
                <a:cs typeface="Arial"/>
                <a:sym typeface="Arial"/>
              </a:rPr>
              <a:t>)</a:t>
            </a:r>
          </a:p>
        </p:txBody>
      </p:sp>
      <p:sp>
        <p:nvSpPr>
          <p:cNvPr id="3" name="TextBox 2">
            <a:extLst>
              <a:ext uri="{FF2B5EF4-FFF2-40B4-BE49-F238E27FC236}">
                <a16:creationId xmlns:a16="http://schemas.microsoft.com/office/drawing/2014/main" id="{FCED6ECB-FCD7-E95E-606C-0FC86FBDE171}"/>
              </a:ext>
            </a:extLst>
          </p:cNvPr>
          <p:cNvSpPr txBox="1"/>
          <p:nvPr/>
        </p:nvSpPr>
        <p:spPr>
          <a:xfrm>
            <a:off x="8215516" y="4854631"/>
            <a:ext cx="192071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HR 1.72</a:t>
            </a:r>
            <a:endParaRPr kumimoji="0" lang="en-US" sz="16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(95% CI 1.49-1.99)</a:t>
            </a:r>
          </a:p>
        </p:txBody>
      </p:sp>
      <p:sp>
        <p:nvSpPr>
          <p:cNvPr id="5" name="TextBox 4">
            <a:extLst>
              <a:ext uri="{FF2B5EF4-FFF2-40B4-BE49-F238E27FC236}">
                <a16:creationId xmlns:a16="http://schemas.microsoft.com/office/drawing/2014/main" id="{07884EAE-485E-AA29-45F7-10C919BB4C15}"/>
              </a:ext>
            </a:extLst>
          </p:cNvPr>
          <p:cNvSpPr txBox="1"/>
          <p:nvPr/>
        </p:nvSpPr>
        <p:spPr>
          <a:xfrm>
            <a:off x="10187246" y="4113494"/>
            <a:ext cx="192071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aHR 2.68</a:t>
            </a:r>
            <a:endParaRPr kumimoji="0" lang="en-US" sz="16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(95% CI 2.22-3.24)</a:t>
            </a:r>
          </a:p>
        </p:txBody>
      </p:sp>
      <p:sp>
        <p:nvSpPr>
          <p:cNvPr id="4" name="TextBox 3">
            <a:extLst>
              <a:ext uri="{FF2B5EF4-FFF2-40B4-BE49-F238E27FC236}">
                <a16:creationId xmlns:a16="http://schemas.microsoft.com/office/drawing/2014/main" id="{0145A6BF-BF61-D546-4FBE-D67EB19060A2}"/>
              </a:ext>
            </a:extLst>
          </p:cNvPr>
          <p:cNvSpPr txBox="1"/>
          <p:nvPr/>
        </p:nvSpPr>
        <p:spPr>
          <a:xfrm>
            <a:off x="10135506" y="4845014"/>
            <a:ext cx="192071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HR 2.36</a:t>
            </a:r>
            <a:endParaRPr kumimoji="0" lang="en-US" sz="16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(95% CI 1.88-2.97)</a:t>
            </a:r>
          </a:p>
        </p:txBody>
      </p:sp>
    </p:spTree>
    <p:extLst>
      <p:ext uri="{BB962C8B-B14F-4D97-AF65-F5344CB8AC3E}">
        <p14:creationId xmlns:p14="http://schemas.microsoft.com/office/powerpoint/2010/main" val="26109087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DE8D5-80C7-0F56-2EFD-B171E749E31C}"/>
            </a:ext>
          </a:extLst>
        </p:cNvPr>
        <p:cNvGrpSpPr/>
        <p:nvPr/>
      </p:nvGrpSpPr>
      <p:grpSpPr>
        <a:xfrm>
          <a:off x="0" y="0"/>
          <a:ext cx="0" cy="0"/>
          <a:chOff x="0" y="0"/>
          <a:chExt cx="0" cy="0"/>
        </a:xfrm>
      </p:grpSpPr>
      <p:pic>
        <p:nvPicPr>
          <p:cNvPr id="15362" name="Picture 2" descr="Image">
            <a:extLst>
              <a:ext uri="{FF2B5EF4-FFF2-40B4-BE49-F238E27FC236}">
                <a16:creationId xmlns:a16="http://schemas.microsoft.com/office/drawing/2014/main" id="{6B3531DA-DE2A-0E02-D70A-E0B7E3656E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27CF790-CEBE-CED9-6771-46A6E05A078A}"/>
              </a:ext>
            </a:extLst>
          </p:cNvPr>
          <p:cNvSpPr/>
          <p:nvPr/>
        </p:nvSpPr>
        <p:spPr>
          <a:xfrm>
            <a:off x="11006051" y="1845426"/>
            <a:ext cx="1088967" cy="914400"/>
          </a:xfrm>
          <a:prstGeom prst="rect">
            <a:avLst/>
          </a:prstGeom>
          <a:solidFill>
            <a:srgbClr val="BAD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Gill Sans MT" panose="020B0502020104020203"/>
              <a:ea typeface="+mn-ea"/>
              <a:cs typeface="+mn-cs"/>
              <a:sym typeface="Arial"/>
            </a:endParaRPr>
          </a:p>
        </p:txBody>
      </p:sp>
      <p:sp>
        <p:nvSpPr>
          <p:cNvPr id="5" name="Rectangle 4">
            <a:extLst>
              <a:ext uri="{FF2B5EF4-FFF2-40B4-BE49-F238E27FC236}">
                <a16:creationId xmlns:a16="http://schemas.microsoft.com/office/drawing/2014/main" id="{E21762D2-E924-A261-D670-A289E697EFF7}"/>
              </a:ext>
            </a:extLst>
          </p:cNvPr>
          <p:cNvSpPr/>
          <p:nvPr/>
        </p:nvSpPr>
        <p:spPr>
          <a:xfrm>
            <a:off x="11103033" y="3508177"/>
            <a:ext cx="1088967" cy="914400"/>
          </a:xfrm>
          <a:prstGeom prst="rect">
            <a:avLst/>
          </a:prstGeom>
          <a:solidFill>
            <a:srgbClr val="EB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Gill Sans MT" panose="020B0502020104020203"/>
              <a:ea typeface="+mn-ea"/>
              <a:cs typeface="+mn-cs"/>
              <a:sym typeface="Arial"/>
            </a:endParaRPr>
          </a:p>
        </p:txBody>
      </p:sp>
      <p:sp>
        <p:nvSpPr>
          <p:cNvPr id="2" name="TextBox 1">
            <a:extLst>
              <a:ext uri="{FF2B5EF4-FFF2-40B4-BE49-F238E27FC236}">
                <a16:creationId xmlns:a16="http://schemas.microsoft.com/office/drawing/2014/main" id="{DDB210AC-83F9-2927-6546-4C29A4560245}"/>
              </a:ext>
            </a:extLst>
          </p:cNvPr>
          <p:cNvSpPr txBox="1"/>
          <p:nvPr/>
        </p:nvSpPr>
        <p:spPr>
          <a:xfrm>
            <a:off x="10841898" y="1987155"/>
            <a:ext cx="1372492" cy="6309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OR 1.48</a:t>
            </a:r>
            <a:endParaRPr kumimoji="0" lang="en-US" sz="11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Arial"/>
                <a:cs typeface="Arial"/>
                <a:sym typeface="Arial"/>
              </a:rPr>
              <a:t>(95% CI 1.29-1.70)</a:t>
            </a:r>
          </a:p>
        </p:txBody>
      </p:sp>
      <p:sp>
        <p:nvSpPr>
          <p:cNvPr id="3" name="TextBox 2">
            <a:extLst>
              <a:ext uri="{FF2B5EF4-FFF2-40B4-BE49-F238E27FC236}">
                <a16:creationId xmlns:a16="http://schemas.microsoft.com/office/drawing/2014/main" id="{DB859971-0E5D-AA35-9982-F0CBCD48BF2B}"/>
              </a:ext>
            </a:extLst>
          </p:cNvPr>
          <p:cNvSpPr txBox="1"/>
          <p:nvPr/>
        </p:nvSpPr>
        <p:spPr>
          <a:xfrm>
            <a:off x="10864288" y="3782704"/>
            <a:ext cx="1372492" cy="6309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OR 0.84</a:t>
            </a:r>
            <a:endParaRPr kumimoji="0" lang="en-US" sz="11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Arial"/>
                <a:cs typeface="Arial"/>
                <a:sym typeface="Arial"/>
              </a:rPr>
              <a:t>(95% CI 0.79-0/90)</a:t>
            </a:r>
          </a:p>
        </p:txBody>
      </p:sp>
    </p:spTree>
    <p:extLst>
      <p:ext uri="{BB962C8B-B14F-4D97-AF65-F5344CB8AC3E}">
        <p14:creationId xmlns:p14="http://schemas.microsoft.com/office/powerpoint/2010/main" val="30545833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5A49E3-C237-0C58-BC1B-F73ACB12E94C}"/>
              </a:ext>
            </a:extLst>
          </p:cNvPr>
          <p:cNvPicPr>
            <a:picLocks noChangeAspect="1"/>
          </p:cNvPicPr>
          <p:nvPr/>
        </p:nvPicPr>
        <p:blipFill>
          <a:blip r:embed="rId3"/>
          <a:stretch>
            <a:fillRect/>
          </a:stretch>
        </p:blipFill>
        <p:spPr>
          <a:xfrm>
            <a:off x="2591692" y="1362643"/>
            <a:ext cx="6750590" cy="4979677"/>
          </a:xfrm>
          <a:prstGeom prst="rect">
            <a:avLst/>
          </a:prstGeom>
        </p:spPr>
      </p:pic>
      <p:sp>
        <p:nvSpPr>
          <p:cNvPr id="6" name="TextBox 5">
            <a:extLst>
              <a:ext uri="{FF2B5EF4-FFF2-40B4-BE49-F238E27FC236}">
                <a16:creationId xmlns:a16="http://schemas.microsoft.com/office/drawing/2014/main" id="{0665A41B-7724-DD3B-FB8B-8175907A7E24}"/>
              </a:ext>
            </a:extLst>
          </p:cNvPr>
          <p:cNvSpPr txBox="1"/>
          <p:nvPr/>
        </p:nvSpPr>
        <p:spPr>
          <a:xfrm>
            <a:off x="2591692" y="6283842"/>
            <a:ext cx="6923557" cy="523220"/>
          </a:xfrm>
          <a:prstGeom prst="rect">
            <a:avLst/>
          </a:prstGeom>
          <a:noFill/>
        </p:spPr>
        <p:txBody>
          <a:bodyPr wrap="square" rtlCol="0">
            <a:spAutoFit/>
          </a:bodyPr>
          <a:lstStyle/>
          <a:p>
            <a:r>
              <a:rPr lang="en-US" b="1" dirty="0">
                <a:solidFill>
                  <a:srgbClr val="2C62A9"/>
                </a:solidFill>
              </a:rPr>
              <a:t>Figure 8 | The Mayo Imaging Classification divides height-adjusted total kidney volume (htTKV)/age into 5 different classes</a:t>
            </a:r>
          </a:p>
        </p:txBody>
      </p:sp>
      <p:sp>
        <p:nvSpPr>
          <p:cNvPr id="2" name="Google Shape;330;p37">
            <a:extLst>
              <a:ext uri="{FF2B5EF4-FFF2-40B4-BE49-F238E27FC236}">
                <a16:creationId xmlns:a16="http://schemas.microsoft.com/office/drawing/2014/main" id="{42D49BB4-4E0E-B767-8E5E-9D53AE9F25DF}"/>
              </a:ext>
            </a:extLst>
          </p:cNvPr>
          <p:cNvSpPr txBox="1">
            <a:spLocks noGrp="1"/>
          </p:cNvSpPr>
          <p:nvPr>
            <p:ph type="ctrTitle"/>
          </p:nvPr>
        </p:nvSpPr>
        <p:spPr>
          <a:xfrm>
            <a:off x="319087" y="254758"/>
            <a:ext cx="11553826" cy="125012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Nomenclature, Diagnosis, Prognosis and Prevalence </a:t>
            </a:r>
            <a:endParaRPr dirty="0">
              <a:latin typeface="+mj-lt"/>
            </a:endParaRPr>
          </a:p>
        </p:txBody>
      </p:sp>
    </p:spTree>
    <p:extLst>
      <p:ext uri="{BB962C8B-B14F-4D97-AF65-F5344CB8AC3E}">
        <p14:creationId xmlns:p14="http://schemas.microsoft.com/office/powerpoint/2010/main" val="9209353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DD1D73-6273-F4D6-0C5C-F4708CCAF117}"/>
              </a:ext>
            </a:extLst>
          </p:cNvPr>
          <p:cNvPicPr>
            <a:picLocks noChangeAspect="1"/>
          </p:cNvPicPr>
          <p:nvPr/>
        </p:nvPicPr>
        <p:blipFill>
          <a:blip r:embed="rId3"/>
          <a:stretch>
            <a:fillRect/>
          </a:stretch>
        </p:blipFill>
        <p:spPr>
          <a:xfrm>
            <a:off x="2460062" y="1444624"/>
            <a:ext cx="7271876" cy="5279581"/>
          </a:xfrm>
          <a:prstGeom prst="rect">
            <a:avLst/>
          </a:prstGeom>
        </p:spPr>
      </p:pic>
      <p:sp>
        <p:nvSpPr>
          <p:cNvPr id="6" name="TextBox 5">
            <a:extLst>
              <a:ext uri="{FF2B5EF4-FFF2-40B4-BE49-F238E27FC236}">
                <a16:creationId xmlns:a16="http://schemas.microsoft.com/office/drawing/2014/main" id="{8819AF56-270F-B640-199B-2153AC9EC03B}"/>
              </a:ext>
            </a:extLst>
          </p:cNvPr>
          <p:cNvSpPr txBox="1"/>
          <p:nvPr/>
        </p:nvSpPr>
        <p:spPr>
          <a:xfrm>
            <a:off x="9805249" y="1186927"/>
            <a:ext cx="2204225" cy="2462213"/>
          </a:xfrm>
          <a:prstGeom prst="rect">
            <a:avLst/>
          </a:prstGeom>
          <a:noFill/>
        </p:spPr>
        <p:txBody>
          <a:bodyPr wrap="square" rtlCol="0">
            <a:spAutoFit/>
          </a:bodyPr>
          <a:lstStyle/>
          <a:p>
            <a:r>
              <a:rPr lang="en-US" b="1" dirty="0">
                <a:solidFill>
                  <a:srgbClr val="2C62A9"/>
                </a:solidFill>
              </a:rPr>
              <a:t>Figure 9 | The Mayo Imaging Classification (MIC) of autosomal dominant polycystic kidney disease (ADPKD; left panel) with examples (right panel) of (a,b) MIC subclass 1A and 1E, (c–f) MIC subclass 2A, and (g,h) MIC subclass 2B.</a:t>
            </a:r>
          </a:p>
        </p:txBody>
      </p:sp>
      <p:sp>
        <p:nvSpPr>
          <p:cNvPr id="2" name="Google Shape;330;p37">
            <a:extLst>
              <a:ext uri="{FF2B5EF4-FFF2-40B4-BE49-F238E27FC236}">
                <a16:creationId xmlns:a16="http://schemas.microsoft.com/office/drawing/2014/main" id="{EFBEAA8D-F1EE-A3A1-C81A-D1C9F202D78C}"/>
              </a:ext>
            </a:extLst>
          </p:cNvPr>
          <p:cNvSpPr txBox="1">
            <a:spLocks noGrp="1"/>
          </p:cNvSpPr>
          <p:nvPr>
            <p:ph type="ctrTitle"/>
          </p:nvPr>
        </p:nvSpPr>
        <p:spPr>
          <a:xfrm>
            <a:off x="319087" y="254758"/>
            <a:ext cx="11553826" cy="125012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Nomenclature, Diagnosis, Prognosis and Prevalence </a:t>
            </a:r>
            <a:endParaRPr dirty="0">
              <a:latin typeface="+mj-lt"/>
            </a:endParaRPr>
          </a:p>
        </p:txBody>
      </p:sp>
    </p:spTree>
    <p:extLst>
      <p:ext uri="{BB962C8B-B14F-4D97-AF65-F5344CB8AC3E}">
        <p14:creationId xmlns:p14="http://schemas.microsoft.com/office/powerpoint/2010/main" val="31857253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B0619-D4CE-D7A6-4AEA-DC426AAE60F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1A1D2D4-7F47-7C79-52B2-FA3E84747528}"/>
              </a:ext>
            </a:extLst>
          </p:cNvPr>
          <p:cNvSpPr txBox="1"/>
          <p:nvPr/>
        </p:nvSpPr>
        <p:spPr>
          <a:xfrm>
            <a:off x="2247325" y="5996158"/>
            <a:ext cx="757474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2C62A9"/>
                </a:solidFill>
                <a:effectLst/>
                <a:uLnTx/>
                <a:uFillTx/>
                <a:latin typeface="Arial"/>
                <a:cs typeface="Arial"/>
                <a:sym typeface="Arial"/>
              </a:rPr>
              <a:t>Figure 10 | Predicted glomerular filtration rate (GFR) values, slopes, and paired differences between predicted and observed GFR at different ages, using a polynomial model.</a:t>
            </a:r>
          </a:p>
        </p:txBody>
      </p:sp>
      <p:pic>
        <p:nvPicPr>
          <p:cNvPr id="4" name="Picture 3">
            <a:extLst>
              <a:ext uri="{FF2B5EF4-FFF2-40B4-BE49-F238E27FC236}">
                <a16:creationId xmlns:a16="http://schemas.microsoft.com/office/drawing/2014/main" id="{6CFF1DC6-3A30-B137-D319-865CE87611CF}"/>
              </a:ext>
            </a:extLst>
          </p:cNvPr>
          <p:cNvPicPr>
            <a:picLocks noChangeAspect="1"/>
          </p:cNvPicPr>
          <p:nvPr/>
        </p:nvPicPr>
        <p:blipFill>
          <a:blip r:embed="rId3"/>
          <a:stretch>
            <a:fillRect/>
          </a:stretch>
        </p:blipFill>
        <p:spPr>
          <a:xfrm>
            <a:off x="2308628" y="1616754"/>
            <a:ext cx="7452133" cy="4379404"/>
          </a:xfrm>
          <a:prstGeom prst="rect">
            <a:avLst/>
          </a:prstGeom>
        </p:spPr>
      </p:pic>
      <p:sp>
        <p:nvSpPr>
          <p:cNvPr id="2" name="Google Shape;330;p37">
            <a:extLst>
              <a:ext uri="{FF2B5EF4-FFF2-40B4-BE49-F238E27FC236}">
                <a16:creationId xmlns:a16="http://schemas.microsoft.com/office/drawing/2014/main" id="{390151E8-4A44-5F37-ACA3-9B059EAB4CAD}"/>
              </a:ext>
            </a:extLst>
          </p:cNvPr>
          <p:cNvSpPr txBox="1">
            <a:spLocks noGrp="1"/>
          </p:cNvSpPr>
          <p:nvPr>
            <p:ph type="ctrTitle"/>
          </p:nvPr>
        </p:nvSpPr>
        <p:spPr>
          <a:xfrm>
            <a:off x="319087" y="254758"/>
            <a:ext cx="11553826" cy="125012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Nomenclature, Diagnosis, Prognosis and Prevalence </a:t>
            </a:r>
            <a:endParaRPr dirty="0">
              <a:latin typeface="+mj-lt"/>
            </a:endParaRPr>
          </a:p>
        </p:txBody>
      </p:sp>
    </p:spTree>
    <p:extLst>
      <p:ext uri="{BB962C8B-B14F-4D97-AF65-F5344CB8AC3E}">
        <p14:creationId xmlns:p14="http://schemas.microsoft.com/office/powerpoint/2010/main" val="31895699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8D6D9-0BA9-FE8B-1918-A0E0F8F8F33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1A2A534B-CFCF-409E-BCB9-B46D6C609BAD}"/>
              </a:ext>
            </a:extLst>
          </p:cNvPr>
          <p:cNvSpPr txBox="1"/>
          <p:nvPr/>
        </p:nvSpPr>
        <p:spPr>
          <a:xfrm>
            <a:off x="2265957" y="6299689"/>
            <a:ext cx="7595741" cy="523220"/>
          </a:xfrm>
          <a:prstGeom prst="rect">
            <a:avLst/>
          </a:prstGeom>
          <a:noFill/>
        </p:spPr>
        <p:txBody>
          <a:bodyPr wrap="square" rtlCol="0">
            <a:spAutoFit/>
          </a:bodyPr>
          <a:lstStyle/>
          <a:p>
            <a:pPr lvl="0">
              <a:defRPr/>
            </a:pPr>
            <a:r>
              <a:rPr lang="en-US" b="1" dirty="0">
                <a:solidFill>
                  <a:srgbClr val="2C62A9"/>
                </a:solidFill>
              </a:rPr>
              <a:t>Figure 11 | </a:t>
            </a:r>
            <a:r>
              <a:rPr kumimoji="0" lang="en-US" sz="1400" b="1" i="0" u="none" strike="noStrike" kern="0" cap="none" spc="0" normalizeH="0" baseline="0" noProof="0" dirty="0">
                <a:ln>
                  <a:noFill/>
                </a:ln>
                <a:solidFill>
                  <a:srgbClr val="2C62A9"/>
                </a:solidFill>
                <a:effectLst/>
                <a:uLnTx/>
                <a:uFillTx/>
                <a:latin typeface="Arial"/>
                <a:cs typeface="Arial"/>
                <a:sym typeface="Arial"/>
              </a:rPr>
              <a:t>Predicted estimated glomerular filtration rate (eGFR) values and slopes by Mayo Imaging Classification (MIC) at different ages, using a polynomial model.</a:t>
            </a:r>
          </a:p>
        </p:txBody>
      </p:sp>
      <p:pic>
        <p:nvPicPr>
          <p:cNvPr id="3" name="Picture 2">
            <a:extLst>
              <a:ext uri="{FF2B5EF4-FFF2-40B4-BE49-F238E27FC236}">
                <a16:creationId xmlns:a16="http://schemas.microsoft.com/office/drawing/2014/main" id="{C0CB657B-9A5A-A614-8996-555C3FF2466E}"/>
              </a:ext>
            </a:extLst>
          </p:cNvPr>
          <p:cNvPicPr>
            <a:picLocks noChangeAspect="1"/>
          </p:cNvPicPr>
          <p:nvPr/>
        </p:nvPicPr>
        <p:blipFill>
          <a:blip r:embed="rId3"/>
          <a:stretch>
            <a:fillRect/>
          </a:stretch>
        </p:blipFill>
        <p:spPr>
          <a:xfrm>
            <a:off x="2265957" y="1504882"/>
            <a:ext cx="7660085" cy="4794807"/>
          </a:xfrm>
          <a:prstGeom prst="rect">
            <a:avLst/>
          </a:prstGeom>
        </p:spPr>
      </p:pic>
      <p:sp>
        <p:nvSpPr>
          <p:cNvPr id="2" name="Google Shape;330;p37">
            <a:extLst>
              <a:ext uri="{FF2B5EF4-FFF2-40B4-BE49-F238E27FC236}">
                <a16:creationId xmlns:a16="http://schemas.microsoft.com/office/drawing/2014/main" id="{92D6DD47-30CF-59FF-9448-5BA3648346BC}"/>
              </a:ext>
            </a:extLst>
          </p:cNvPr>
          <p:cNvSpPr txBox="1">
            <a:spLocks noGrp="1"/>
          </p:cNvSpPr>
          <p:nvPr>
            <p:ph type="ctrTitle"/>
          </p:nvPr>
        </p:nvSpPr>
        <p:spPr>
          <a:xfrm>
            <a:off x="319087" y="254758"/>
            <a:ext cx="11553826" cy="125012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Nomenclature, Diagnosis, Prognosis and Prevalence </a:t>
            </a:r>
            <a:endParaRPr dirty="0">
              <a:latin typeface="+mj-lt"/>
            </a:endParaRPr>
          </a:p>
        </p:txBody>
      </p:sp>
    </p:spTree>
    <p:extLst>
      <p:ext uri="{BB962C8B-B14F-4D97-AF65-F5344CB8AC3E}">
        <p14:creationId xmlns:p14="http://schemas.microsoft.com/office/powerpoint/2010/main" val="16156334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6BBC9141-3A54-BF5C-4EFA-C253E7B1BE15}"/>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3194E008-8596-0BC7-D470-8C86D4B3BF25}"/>
              </a:ext>
            </a:extLst>
          </p:cNvPr>
          <p:cNvSpPr txBox="1">
            <a:spLocks noGrp="1"/>
          </p:cNvSpPr>
          <p:nvPr>
            <p:ph type="ctrTitle"/>
          </p:nvPr>
        </p:nvSpPr>
        <p:spPr>
          <a:xfrm>
            <a:off x="319087" y="254758"/>
            <a:ext cx="11553826" cy="125012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Nomenclature, Diagnosis, Prognosis and Prevalence </a:t>
            </a:r>
            <a:endParaRPr dirty="0">
              <a:latin typeface="+mj-lt"/>
            </a:endParaRPr>
          </a:p>
        </p:txBody>
      </p:sp>
      <p:sp>
        <p:nvSpPr>
          <p:cNvPr id="331" name="Google Shape;331;p37">
            <a:extLst>
              <a:ext uri="{FF2B5EF4-FFF2-40B4-BE49-F238E27FC236}">
                <a16:creationId xmlns:a16="http://schemas.microsoft.com/office/drawing/2014/main" id="{B8328581-13C4-94AA-1272-917B71E1B29E}"/>
              </a:ext>
            </a:extLst>
          </p:cNvPr>
          <p:cNvSpPr txBox="1">
            <a:spLocks noGrp="1"/>
          </p:cNvSpPr>
          <p:nvPr>
            <p:ph type="subTitle" idx="1"/>
          </p:nvPr>
        </p:nvSpPr>
        <p:spPr>
          <a:xfrm>
            <a:off x="333375" y="1494250"/>
            <a:ext cx="11723946"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1.4 </a:t>
            </a:r>
            <a:r>
              <a:rPr lang="en-US" sz="2600" dirty="0">
                <a:latin typeface="+mn-lt"/>
                <a:ea typeface="Calibri"/>
              </a:rPr>
              <a:t>Prognostics</a:t>
            </a:r>
          </a:p>
          <a:p>
            <a:pPr>
              <a:spcBef>
                <a:spcPts val="0"/>
              </a:spcBef>
              <a:buSzPts val="2600"/>
              <a:buNone/>
            </a:pPr>
            <a:r>
              <a:rPr lang="en-US" sz="2600" b="0" i="0" u="none" strike="noStrike" cap="none" dirty="0">
                <a:solidFill>
                  <a:schemeClr val="dk2"/>
                </a:solidFill>
                <a:latin typeface="+mn-lt"/>
                <a:ea typeface="Calibri"/>
                <a:cs typeface="Calibri"/>
                <a:sym typeface="Calibri"/>
              </a:rPr>
              <a:t>1.4.2 </a:t>
            </a:r>
            <a:r>
              <a:rPr lang="en-US" sz="2600" dirty="0">
                <a:latin typeface="+mn-lt"/>
              </a:rPr>
              <a:t>Ways to assess the severity of kidney disease progression</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1.</a:t>
            </a:r>
            <a:r>
              <a:rPr lang="en-US" sz="2600" dirty="0">
                <a:latin typeface="+mn-lt"/>
                <a:ea typeface="Calibri"/>
              </a:rPr>
              <a:t>4</a:t>
            </a:r>
            <a:r>
              <a:rPr lang="en-US" sz="2600" b="0" i="0" u="none" strike="noStrike" cap="none" dirty="0">
                <a:solidFill>
                  <a:schemeClr val="dk2"/>
                </a:solidFill>
                <a:latin typeface="+mn-lt"/>
                <a:ea typeface="Calibri"/>
                <a:cs typeface="Calibri"/>
                <a:sym typeface="Calibri"/>
              </a:rPr>
              <a:t>.2.4: </a:t>
            </a:r>
            <a:r>
              <a:rPr lang="en-US" sz="2000" dirty="0"/>
              <a:t>When using the MIC for prognostics, exclude people with atypical imaging patterns (subclass 2A and 2B), as htTKV does not predict kidney outcomes in these people.</a:t>
            </a: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Practice Point 1.</a:t>
            </a:r>
            <a:r>
              <a:rPr lang="en-US" sz="2600" dirty="0">
                <a:latin typeface="+mn-lt"/>
                <a:ea typeface="Calibri"/>
              </a:rPr>
              <a:t>4</a:t>
            </a:r>
            <a:r>
              <a:rPr lang="en-US" sz="2600" b="0" i="0" u="none" strike="noStrike" cap="none" dirty="0">
                <a:solidFill>
                  <a:schemeClr val="dk2"/>
                </a:solidFill>
                <a:latin typeface="+mn-lt"/>
                <a:ea typeface="Calibri"/>
                <a:cs typeface="Calibri"/>
                <a:sym typeface="Calibri"/>
              </a:rPr>
              <a:t>.2.5: </a:t>
            </a:r>
            <a:r>
              <a:rPr lang="en-US" sz="2000" dirty="0"/>
              <a:t>When using the MIC for prognostics, exclude people who have pathogenic variants in genes other than PKD1 or PKD2 (if genetic information is available), as the predictions are likely unreliable in these people.</a:t>
            </a:r>
          </a:p>
          <a:p>
            <a:pPr marL="0" marR="0" lvl="0" indent="0" algn="l" rtl="0">
              <a:lnSpc>
                <a:spcPct val="90000"/>
              </a:lnSpc>
              <a:spcBef>
                <a:spcPts val="0"/>
              </a:spcBef>
              <a:spcAft>
                <a:spcPts val="0"/>
              </a:spcAft>
              <a:buClr>
                <a:schemeClr val="dk2"/>
              </a:buClr>
              <a:buSzPts val="2600"/>
              <a:buFont typeface="Arial"/>
              <a:buNone/>
            </a:pPr>
            <a:endParaRPr lang="en-US" sz="2000" dirty="0"/>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1.</a:t>
            </a:r>
            <a:r>
              <a:rPr lang="en-US" sz="2600" dirty="0">
                <a:latin typeface="+mn-lt"/>
                <a:ea typeface="Calibri"/>
              </a:rPr>
              <a:t>4</a:t>
            </a:r>
            <a:r>
              <a:rPr lang="en-US" sz="2600" b="0" i="0" u="none" strike="noStrike" cap="none" dirty="0">
                <a:solidFill>
                  <a:schemeClr val="dk2"/>
                </a:solidFill>
                <a:latin typeface="+mn-lt"/>
                <a:ea typeface="Calibri"/>
                <a:cs typeface="Calibri"/>
                <a:sym typeface="Calibri"/>
              </a:rPr>
              <a:t>.2.6: </a:t>
            </a:r>
            <a:r>
              <a:rPr lang="en-US" sz="2000" dirty="0"/>
              <a:t>The Predicting Renal Outcome in Polycystic Kidney Disease (PROPKD) score can aid in the identification of people with rapidly progressive disease.</a:t>
            </a:r>
          </a:p>
          <a:p>
            <a:pPr>
              <a:spcBef>
                <a:spcPts val="0"/>
              </a:spcBef>
              <a:buSzPts val="2600"/>
              <a:buNone/>
            </a:pPr>
            <a:endParaRPr lang="en-US" sz="2600" dirty="0">
              <a:latin typeface="+mj-lt"/>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1.</a:t>
            </a:r>
            <a:r>
              <a:rPr lang="en-US" sz="2600" dirty="0">
                <a:latin typeface="+mn-lt"/>
                <a:ea typeface="Calibri"/>
              </a:rPr>
              <a:t>4</a:t>
            </a:r>
            <a:r>
              <a:rPr lang="en-US" sz="2600" b="0" i="0" u="none" strike="noStrike" cap="none" dirty="0">
                <a:solidFill>
                  <a:schemeClr val="dk2"/>
                </a:solidFill>
                <a:latin typeface="+mn-lt"/>
                <a:ea typeface="Calibri"/>
                <a:cs typeface="Calibri"/>
                <a:sym typeface="Calibri"/>
              </a:rPr>
              <a:t>.2.7: </a:t>
            </a:r>
            <a:r>
              <a:rPr lang="en-US" sz="2000" dirty="0"/>
              <a:t>Advanced MRI-based biomarkers may provide additional prognostic value.</a:t>
            </a:r>
            <a:endParaRPr lang="en-US" sz="2000" dirty="0">
              <a:latin typeface="+mj-lt"/>
            </a:endParaRPr>
          </a:p>
        </p:txBody>
      </p:sp>
    </p:spTree>
    <p:extLst>
      <p:ext uri="{BB962C8B-B14F-4D97-AF65-F5344CB8AC3E}">
        <p14:creationId xmlns:p14="http://schemas.microsoft.com/office/powerpoint/2010/main" val="3571962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7"/>
          <p:cNvSpPr txBox="1">
            <a:spLocks noGrp="1"/>
          </p:cNvSpPr>
          <p:nvPr>
            <p:ph type="ctrTitle"/>
          </p:nvPr>
        </p:nvSpPr>
        <p:spPr>
          <a:xfrm>
            <a:off x="304800" y="361157"/>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sz="4400" b="0" cap="small" dirty="0">
                <a:solidFill>
                  <a:srgbClr val="2C62A9"/>
                </a:solidFill>
                <a:latin typeface="+mj-lt"/>
                <a:cs typeface="Calibri"/>
                <a:sym typeface="Calibri"/>
              </a:rPr>
              <a:t>The Beginning – January 2021</a:t>
            </a:r>
            <a:endParaRPr dirty="0">
              <a:latin typeface="+mj-lt"/>
            </a:endParaRPr>
          </a:p>
        </p:txBody>
      </p:sp>
      <p:sp>
        <p:nvSpPr>
          <p:cNvPr id="164" name="Google Shape;164;p17"/>
          <p:cNvSpPr txBox="1">
            <a:spLocks noGrp="1"/>
          </p:cNvSpPr>
          <p:nvPr>
            <p:ph type="subTitle" idx="1"/>
          </p:nvPr>
        </p:nvSpPr>
        <p:spPr>
          <a:xfrm>
            <a:off x="304800" y="1062888"/>
            <a:ext cx="11582400" cy="690562"/>
          </a:xfrm>
          <a:prstGeom prst="rect">
            <a:avLst/>
          </a:prstGeom>
          <a:noFill/>
          <a:ln>
            <a:noFill/>
          </a:ln>
        </p:spPr>
        <p:txBody>
          <a:bodyPr spcFirstLastPara="1" wrap="square" lIns="91425" tIns="45700" rIns="91425" bIns="45700" anchor="t" anchorCtr="0">
            <a:noAutofit/>
          </a:bodyPr>
          <a:lstStyle/>
          <a:p>
            <a:pPr marL="342900" marR="0" lvl="0" indent="-215900" algn="l" rtl="0">
              <a:lnSpc>
                <a:spcPct val="100000"/>
              </a:lnSpc>
              <a:spcBef>
                <a:spcPts val="0"/>
              </a:spcBef>
              <a:spcAft>
                <a:spcPts val="0"/>
              </a:spcAft>
              <a:buClr>
                <a:schemeClr val="dk2"/>
              </a:buClr>
              <a:buSzPts val="2000"/>
              <a:buFont typeface="Arial"/>
              <a:buNone/>
            </a:pPr>
            <a:endParaRPr sz="2000" b="0" i="0" u="none" strike="noStrike" cap="none" dirty="0">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Calibri"/>
              <a:ea typeface="Calibri"/>
              <a:cs typeface="Calibri"/>
              <a:sym typeface="Calibri"/>
            </a:endParaRPr>
          </a:p>
        </p:txBody>
      </p:sp>
      <p:grpSp>
        <p:nvGrpSpPr>
          <p:cNvPr id="3" name="Group 2">
            <a:extLst>
              <a:ext uri="{FF2B5EF4-FFF2-40B4-BE49-F238E27FC236}">
                <a16:creationId xmlns:a16="http://schemas.microsoft.com/office/drawing/2014/main" id="{22CB055D-4147-5748-1A6B-C0ADCDB27DA1}"/>
              </a:ext>
            </a:extLst>
          </p:cNvPr>
          <p:cNvGrpSpPr/>
          <p:nvPr/>
        </p:nvGrpSpPr>
        <p:grpSpPr>
          <a:xfrm>
            <a:off x="887587" y="1062888"/>
            <a:ext cx="10209986" cy="4570675"/>
            <a:chOff x="887587" y="1062888"/>
            <a:chExt cx="10209986" cy="4570675"/>
          </a:xfrm>
        </p:grpSpPr>
        <p:pic>
          <p:nvPicPr>
            <p:cNvPr id="4" name="Picture 3">
              <a:extLst>
                <a:ext uri="{FF2B5EF4-FFF2-40B4-BE49-F238E27FC236}">
                  <a16:creationId xmlns:a16="http://schemas.microsoft.com/office/drawing/2014/main" id="{8A8385E9-03C7-9015-CFF1-FDB165F15709}"/>
                </a:ext>
              </a:extLst>
            </p:cNvPr>
            <p:cNvPicPr>
              <a:picLocks noChangeAspect="1"/>
            </p:cNvPicPr>
            <p:nvPr/>
          </p:nvPicPr>
          <p:blipFill>
            <a:blip r:embed="rId3"/>
            <a:stretch>
              <a:fillRect/>
            </a:stretch>
          </p:blipFill>
          <p:spPr>
            <a:xfrm>
              <a:off x="887587" y="1062888"/>
              <a:ext cx="10209986" cy="4570675"/>
            </a:xfrm>
            <a:prstGeom prst="rect">
              <a:avLst/>
            </a:prstGeom>
          </p:spPr>
        </p:pic>
        <p:sp>
          <p:nvSpPr>
            <p:cNvPr id="2" name="Rectangle 1">
              <a:extLst>
                <a:ext uri="{FF2B5EF4-FFF2-40B4-BE49-F238E27FC236}">
                  <a16:creationId xmlns:a16="http://schemas.microsoft.com/office/drawing/2014/main" id="{AE6C365D-5890-9D9A-F610-BAD1CADB4270}"/>
                </a:ext>
              </a:extLst>
            </p:cNvPr>
            <p:cNvSpPr/>
            <p:nvPr/>
          </p:nvSpPr>
          <p:spPr>
            <a:xfrm>
              <a:off x="2449996" y="1610139"/>
              <a:ext cx="491987" cy="4174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0AC1BB-2F57-4DC2-5ADE-7D10C4B5B6EF}"/>
              </a:ext>
            </a:extLst>
          </p:cNvPr>
          <p:cNvPicPr>
            <a:picLocks noChangeAspect="1"/>
          </p:cNvPicPr>
          <p:nvPr/>
        </p:nvPicPr>
        <p:blipFill>
          <a:blip r:embed="rId3"/>
          <a:stretch>
            <a:fillRect/>
          </a:stretch>
        </p:blipFill>
        <p:spPr>
          <a:xfrm>
            <a:off x="108745" y="1308805"/>
            <a:ext cx="5532201" cy="4625283"/>
          </a:xfrm>
          <a:prstGeom prst="rect">
            <a:avLst/>
          </a:prstGeom>
        </p:spPr>
      </p:pic>
      <p:pic>
        <p:nvPicPr>
          <p:cNvPr id="7" name="Picture 6">
            <a:extLst>
              <a:ext uri="{FF2B5EF4-FFF2-40B4-BE49-F238E27FC236}">
                <a16:creationId xmlns:a16="http://schemas.microsoft.com/office/drawing/2014/main" id="{8CBA056D-F298-63F7-6147-EFFE9E445F7B}"/>
              </a:ext>
            </a:extLst>
          </p:cNvPr>
          <p:cNvPicPr>
            <a:picLocks noChangeAspect="1"/>
          </p:cNvPicPr>
          <p:nvPr/>
        </p:nvPicPr>
        <p:blipFill>
          <a:blip r:embed="rId4"/>
          <a:stretch>
            <a:fillRect/>
          </a:stretch>
        </p:blipFill>
        <p:spPr>
          <a:xfrm>
            <a:off x="5666415" y="1561893"/>
            <a:ext cx="6416840" cy="4372195"/>
          </a:xfrm>
          <a:prstGeom prst="rect">
            <a:avLst/>
          </a:prstGeom>
        </p:spPr>
      </p:pic>
      <p:sp>
        <p:nvSpPr>
          <p:cNvPr id="8" name="TextBox 7">
            <a:extLst>
              <a:ext uri="{FF2B5EF4-FFF2-40B4-BE49-F238E27FC236}">
                <a16:creationId xmlns:a16="http://schemas.microsoft.com/office/drawing/2014/main" id="{E290680F-FF13-53A6-F42F-713CB5FB3741}"/>
              </a:ext>
            </a:extLst>
          </p:cNvPr>
          <p:cNvSpPr txBox="1"/>
          <p:nvPr/>
        </p:nvSpPr>
        <p:spPr>
          <a:xfrm>
            <a:off x="5724894" y="5903893"/>
            <a:ext cx="5710422" cy="954107"/>
          </a:xfrm>
          <a:prstGeom prst="rect">
            <a:avLst/>
          </a:prstGeom>
          <a:noFill/>
        </p:spPr>
        <p:txBody>
          <a:bodyPr wrap="square" rtlCol="0">
            <a:spAutoFit/>
          </a:bodyPr>
          <a:lstStyle/>
          <a:p>
            <a:r>
              <a:rPr lang="en-US" b="1" dirty="0">
                <a:solidFill>
                  <a:srgbClr val="2C62A9"/>
                </a:solidFill>
              </a:rPr>
              <a:t>Figure 13 | The Predicting Renal Outcome in Polycystic Kidney Disease (PROPKD) score enables stratification of risk of progression to kidney failure in people with autosomal dominant polycystic kidney disease</a:t>
            </a:r>
          </a:p>
        </p:txBody>
      </p:sp>
      <p:sp>
        <p:nvSpPr>
          <p:cNvPr id="9" name="TextBox 8">
            <a:extLst>
              <a:ext uri="{FF2B5EF4-FFF2-40B4-BE49-F238E27FC236}">
                <a16:creationId xmlns:a16="http://schemas.microsoft.com/office/drawing/2014/main" id="{7F1E52CD-AA45-914D-6B3A-1CB9B817A1F6}"/>
              </a:ext>
            </a:extLst>
          </p:cNvPr>
          <p:cNvSpPr txBox="1"/>
          <p:nvPr/>
        </p:nvSpPr>
        <p:spPr>
          <a:xfrm>
            <a:off x="108745" y="6334780"/>
            <a:ext cx="5487125" cy="523220"/>
          </a:xfrm>
          <a:prstGeom prst="rect">
            <a:avLst/>
          </a:prstGeom>
          <a:noFill/>
        </p:spPr>
        <p:txBody>
          <a:bodyPr wrap="square" rtlCol="0">
            <a:spAutoFit/>
          </a:bodyPr>
          <a:lstStyle/>
          <a:p>
            <a:r>
              <a:rPr lang="en-US" b="1" dirty="0">
                <a:solidFill>
                  <a:srgbClr val="2C62A9"/>
                </a:solidFill>
              </a:rPr>
              <a:t> Figure 12 | The Predicting Renal Outcome in Polycystic Kidney Disease (PROPKD) algorithm</a:t>
            </a:r>
          </a:p>
        </p:txBody>
      </p:sp>
      <p:sp>
        <p:nvSpPr>
          <p:cNvPr id="2" name="Google Shape;330;p37">
            <a:extLst>
              <a:ext uri="{FF2B5EF4-FFF2-40B4-BE49-F238E27FC236}">
                <a16:creationId xmlns:a16="http://schemas.microsoft.com/office/drawing/2014/main" id="{6E5E50F9-3D57-5EC0-A95F-C0A08B33C6CC}"/>
              </a:ext>
            </a:extLst>
          </p:cNvPr>
          <p:cNvSpPr txBox="1">
            <a:spLocks noGrp="1"/>
          </p:cNvSpPr>
          <p:nvPr>
            <p:ph type="ctrTitle"/>
          </p:nvPr>
        </p:nvSpPr>
        <p:spPr>
          <a:xfrm>
            <a:off x="47957" y="-240169"/>
            <a:ext cx="12200750" cy="125012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Nomenclature, Diagnosis, Prognosis and Prevalence </a:t>
            </a:r>
            <a:endParaRPr dirty="0">
              <a:latin typeface="+mj-lt"/>
            </a:endParaRPr>
          </a:p>
        </p:txBody>
      </p:sp>
    </p:spTree>
    <p:extLst>
      <p:ext uri="{BB962C8B-B14F-4D97-AF65-F5344CB8AC3E}">
        <p14:creationId xmlns:p14="http://schemas.microsoft.com/office/powerpoint/2010/main" val="3040179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E5C8F-204B-42F4-9946-0CBC5EBDB6F5}"/>
            </a:ext>
          </a:extLst>
        </p:cNvPr>
        <p:cNvGrpSpPr/>
        <p:nvPr/>
      </p:nvGrpSpPr>
      <p:grpSpPr>
        <a:xfrm>
          <a:off x="0" y="0"/>
          <a:ext cx="0" cy="0"/>
          <a:chOff x="0" y="0"/>
          <a:chExt cx="0" cy="0"/>
        </a:xfrm>
      </p:grpSpPr>
      <p:pic>
        <p:nvPicPr>
          <p:cNvPr id="5122" name="Picture 2" descr="Edgar V. Lerma 🇵🇭 on X: &quot;The ProPKD Score is an example of a scoring  system that takes into consideration the relationships between age and  kidney size, along with disease progression in">
            <a:extLst>
              <a:ext uri="{FF2B5EF4-FFF2-40B4-BE49-F238E27FC236}">
                <a16:creationId xmlns:a16="http://schemas.microsoft.com/office/drawing/2014/main" id="{8A0C7675-371D-1AC8-A918-46DBCA8BAA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586D810-BC50-40C8-C3EC-0DCE165A9B9E}"/>
              </a:ext>
            </a:extLst>
          </p:cNvPr>
          <p:cNvSpPr/>
          <p:nvPr/>
        </p:nvSpPr>
        <p:spPr>
          <a:xfrm>
            <a:off x="1255222" y="3433156"/>
            <a:ext cx="1263534" cy="9144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Gill Sans MT" panose="020B0502020104020203"/>
              <a:ea typeface="+mn-ea"/>
              <a:cs typeface="+mn-cs"/>
              <a:sym typeface="Arial"/>
            </a:endParaRPr>
          </a:p>
        </p:txBody>
      </p:sp>
      <p:sp>
        <p:nvSpPr>
          <p:cNvPr id="2" name="TextBox 1">
            <a:extLst>
              <a:ext uri="{FF2B5EF4-FFF2-40B4-BE49-F238E27FC236}">
                <a16:creationId xmlns:a16="http://schemas.microsoft.com/office/drawing/2014/main" id="{B62798E7-50D0-41F9-66CA-1C746B2A819B}"/>
              </a:ext>
            </a:extLst>
          </p:cNvPr>
          <p:cNvSpPr txBox="1"/>
          <p:nvPr/>
        </p:nvSpPr>
        <p:spPr>
          <a:xfrm>
            <a:off x="1255222" y="3597968"/>
            <a:ext cx="130195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Late 2009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to Jan 2015</a:t>
            </a:r>
          </a:p>
        </p:txBody>
      </p:sp>
    </p:spTree>
    <p:extLst>
      <p:ext uri="{BB962C8B-B14F-4D97-AF65-F5344CB8AC3E}">
        <p14:creationId xmlns:p14="http://schemas.microsoft.com/office/powerpoint/2010/main" val="6982483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21A970F7-4153-BCAA-30C2-E8FF4C70D688}"/>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791EE381-5613-6087-1BE9-EF2FD33CB377}"/>
              </a:ext>
            </a:extLst>
          </p:cNvPr>
          <p:cNvSpPr txBox="1">
            <a:spLocks noGrp="1"/>
          </p:cNvSpPr>
          <p:nvPr>
            <p:ph type="ctrTitle"/>
          </p:nvPr>
        </p:nvSpPr>
        <p:spPr>
          <a:xfrm>
            <a:off x="333375" y="880689"/>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Nomenclature, Diagnosis, Prognosis and Prevalence </a:t>
            </a:r>
            <a:endParaRPr dirty="0">
              <a:latin typeface="+mj-lt"/>
            </a:endParaRPr>
          </a:p>
        </p:txBody>
      </p:sp>
      <p:sp>
        <p:nvSpPr>
          <p:cNvPr id="331" name="Google Shape;331;p37">
            <a:extLst>
              <a:ext uri="{FF2B5EF4-FFF2-40B4-BE49-F238E27FC236}">
                <a16:creationId xmlns:a16="http://schemas.microsoft.com/office/drawing/2014/main" id="{26C4FFFB-E4CA-6762-F1E4-25E2E4ECE77B}"/>
              </a:ext>
            </a:extLst>
          </p:cNvPr>
          <p:cNvSpPr txBox="1">
            <a:spLocks noGrp="1"/>
          </p:cNvSpPr>
          <p:nvPr>
            <p:ph type="subTitle" idx="1"/>
          </p:nvPr>
        </p:nvSpPr>
        <p:spPr>
          <a:xfrm>
            <a:off x="333375" y="1504882"/>
            <a:ext cx="11718630"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1.4 </a:t>
            </a:r>
            <a:r>
              <a:rPr lang="en-US" sz="2600" dirty="0">
                <a:latin typeface="+mn-lt"/>
                <a:ea typeface="Calibri"/>
              </a:rPr>
              <a:t>Prognostics</a:t>
            </a:r>
          </a:p>
          <a:p>
            <a:pPr>
              <a:spcBef>
                <a:spcPts val="0"/>
              </a:spcBef>
              <a:buSzPts val="2600"/>
              <a:buNone/>
            </a:pPr>
            <a:r>
              <a:rPr lang="en-US" sz="2600" b="0" i="0" u="none" strike="noStrike" cap="none" dirty="0">
                <a:solidFill>
                  <a:schemeClr val="dk2"/>
                </a:solidFill>
                <a:latin typeface="+mn-lt"/>
                <a:ea typeface="Calibri"/>
                <a:cs typeface="Calibri"/>
                <a:sym typeface="Calibri"/>
              </a:rPr>
              <a:t>1.4.2 </a:t>
            </a:r>
            <a:r>
              <a:rPr lang="en-US" sz="2600" dirty="0">
                <a:latin typeface="+mn-lt"/>
              </a:rPr>
              <a:t>Ways to assess the severity of kidney disease progression</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1.</a:t>
            </a:r>
            <a:r>
              <a:rPr lang="en-US" sz="2600" dirty="0">
                <a:latin typeface="+mn-lt"/>
                <a:ea typeface="Calibri"/>
              </a:rPr>
              <a:t>4</a:t>
            </a:r>
            <a:r>
              <a:rPr lang="en-US" sz="2600" b="0" i="0" u="none" strike="noStrike" cap="none" dirty="0">
                <a:solidFill>
                  <a:schemeClr val="dk2"/>
                </a:solidFill>
                <a:latin typeface="+mn-lt"/>
                <a:ea typeface="Calibri"/>
                <a:cs typeface="Calibri"/>
                <a:sym typeface="Calibri"/>
              </a:rPr>
              <a:t>.2.8: </a:t>
            </a:r>
            <a:r>
              <a:rPr lang="en-US" sz="2000" dirty="0"/>
              <a:t>Assessment of kidney function as eGFR in relation to age and/or longitudinal eGFR slope data can aid in the identification of people with rapidly progressive ADPKD.</a:t>
            </a: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marL="0" marR="0" lvl="0" indent="0" algn="l" rtl="0">
              <a:lnSpc>
                <a:spcPct val="90000"/>
              </a:lnSpc>
              <a:spcBef>
                <a:spcPts val="0"/>
              </a:spcBef>
              <a:spcAft>
                <a:spcPts val="0"/>
              </a:spcAft>
              <a:buClr>
                <a:schemeClr val="dk2"/>
              </a:buClr>
              <a:buSzPts val="2600"/>
              <a:buFont typeface="Arial"/>
              <a:buNone/>
            </a:pPr>
            <a:r>
              <a:rPr lang="en-US" sz="2600" b="0" i="0" u="none" strike="noStrike" cap="none" dirty="0">
                <a:solidFill>
                  <a:schemeClr val="dk2"/>
                </a:solidFill>
                <a:latin typeface="+mn-lt"/>
                <a:ea typeface="Calibri"/>
                <a:cs typeface="Calibri"/>
                <a:sym typeface="Calibri"/>
              </a:rPr>
              <a:t>Practice Point 1.</a:t>
            </a:r>
            <a:r>
              <a:rPr lang="en-US" sz="2600" dirty="0">
                <a:latin typeface="+mn-lt"/>
                <a:ea typeface="Calibri"/>
              </a:rPr>
              <a:t>4</a:t>
            </a:r>
            <a:r>
              <a:rPr lang="en-US" sz="2600" b="0" i="0" u="none" strike="noStrike" cap="none" dirty="0">
                <a:solidFill>
                  <a:schemeClr val="dk2"/>
                </a:solidFill>
                <a:latin typeface="+mn-lt"/>
                <a:ea typeface="Calibri"/>
                <a:cs typeface="Calibri"/>
                <a:sym typeface="Calibri"/>
              </a:rPr>
              <a:t>.2.9: </a:t>
            </a:r>
            <a:r>
              <a:rPr lang="en-US" sz="2000" dirty="0"/>
              <a:t>Urine and serum measured biomarkers are potentially useful to assess prognosis and monitor treatments in ADPKD.</a:t>
            </a:r>
          </a:p>
          <a:p>
            <a:pPr>
              <a:spcBef>
                <a:spcPts val="0"/>
              </a:spcBef>
              <a:buSzPts val="2600"/>
              <a:buNone/>
            </a:pPr>
            <a:endParaRPr lang="en-US" sz="2600" dirty="0">
              <a:latin typeface="+mj-lt"/>
            </a:endParaRPr>
          </a:p>
        </p:txBody>
      </p:sp>
    </p:spTree>
    <p:extLst>
      <p:ext uri="{BB962C8B-B14F-4D97-AF65-F5344CB8AC3E}">
        <p14:creationId xmlns:p14="http://schemas.microsoft.com/office/powerpoint/2010/main" val="11190297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19350-EC92-9C15-8FA1-AF6C4A15C6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99AEA4-DBC3-FC84-5E63-65F43529B64F}"/>
              </a:ext>
            </a:extLst>
          </p:cNvPr>
          <p:cNvSpPr>
            <a:spLocks noGrp="1"/>
          </p:cNvSpPr>
          <p:nvPr>
            <p:ph type="ctrTitle"/>
          </p:nvPr>
        </p:nvSpPr>
        <p:spPr>
          <a:xfrm>
            <a:off x="1738648" y="2563812"/>
            <a:ext cx="8384146" cy="1008063"/>
          </a:xfrm>
        </p:spPr>
        <p:txBody>
          <a:bodyPr/>
          <a:lstStyle/>
          <a:p>
            <a:r>
              <a:rPr lang="en-US" dirty="0"/>
              <a:t>Chapter 2. Kidney Manifestations</a:t>
            </a:r>
          </a:p>
        </p:txBody>
      </p:sp>
    </p:spTree>
    <p:extLst>
      <p:ext uri="{BB962C8B-B14F-4D97-AF65-F5344CB8AC3E}">
        <p14:creationId xmlns:p14="http://schemas.microsoft.com/office/powerpoint/2010/main" val="38986987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D3BB72DF-B411-7507-A37F-E8823D65BF1A}"/>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4223D884-3ACF-C2A7-ADEE-E815B1976516}"/>
              </a:ext>
            </a:extLst>
          </p:cNvPr>
          <p:cNvSpPr txBox="1">
            <a:spLocks noGrp="1"/>
          </p:cNvSpPr>
          <p:nvPr>
            <p:ph type="ctrTitle"/>
          </p:nvPr>
        </p:nvSpPr>
        <p:spPr>
          <a:xfrm>
            <a:off x="217465" y="275639"/>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Kidney Manifestations</a:t>
            </a:r>
            <a:endParaRPr dirty="0">
              <a:latin typeface="+mj-lt"/>
            </a:endParaRPr>
          </a:p>
        </p:txBody>
      </p:sp>
      <p:sp>
        <p:nvSpPr>
          <p:cNvPr id="331" name="Google Shape;331;p37">
            <a:extLst>
              <a:ext uri="{FF2B5EF4-FFF2-40B4-BE49-F238E27FC236}">
                <a16:creationId xmlns:a16="http://schemas.microsoft.com/office/drawing/2014/main" id="{86BD54D6-8A71-2269-5D9D-84FB649366EF}"/>
              </a:ext>
            </a:extLst>
          </p:cNvPr>
          <p:cNvSpPr txBox="1">
            <a:spLocks noGrp="1"/>
          </p:cNvSpPr>
          <p:nvPr>
            <p:ph type="subTitle" idx="1"/>
          </p:nvPr>
        </p:nvSpPr>
        <p:spPr>
          <a:xfrm>
            <a:off x="217465" y="899832"/>
            <a:ext cx="11829223"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2.1</a:t>
            </a:r>
            <a:r>
              <a:rPr lang="en-US" sz="2600" b="0" i="0" u="none" strike="noStrike" cap="none" dirty="0">
                <a:solidFill>
                  <a:schemeClr val="dk2"/>
                </a:solidFill>
                <a:latin typeface="+mn-lt"/>
                <a:ea typeface="Calibri"/>
                <a:cs typeface="Calibri"/>
                <a:sym typeface="Calibri"/>
              </a:rPr>
              <a:t> High Blood Pressure</a:t>
            </a:r>
            <a:endParaRPr lang="en-US" sz="2600" dirty="0">
              <a:latin typeface="+mn-lt"/>
              <a:ea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2.1.1</a:t>
            </a:r>
            <a:r>
              <a:rPr lang="en-US" sz="2600" b="0" i="0" u="none" strike="noStrike" cap="none" dirty="0">
                <a:solidFill>
                  <a:schemeClr val="dk2"/>
                </a:solidFill>
                <a:latin typeface="+mn-lt"/>
                <a:ea typeface="Calibri"/>
                <a:cs typeface="Calibri"/>
                <a:sym typeface="Calibri"/>
              </a:rPr>
              <a:t>: </a:t>
            </a:r>
            <a:r>
              <a:rPr lang="en-US" sz="2000" dirty="0"/>
              <a:t>Management of high blood pressure (BP) in people with ADPKD should include regular BP monitoring, preferably with home BP measurements (HBPM), dietary and lifestyle modifications, and pharmacotherapy, if indicated (Figure 14).</a:t>
            </a:r>
            <a:endParaRPr lang="en-US" sz="2000" b="0" i="0" u="none" strike="noStrike" cap="none" dirty="0">
              <a:solidFill>
                <a:schemeClr val="dk2"/>
              </a:solidFill>
              <a:latin typeface="+mn-lt"/>
              <a:ea typeface="Calibri"/>
              <a:cs typeface="Calibri"/>
              <a:sym typeface="Calibri"/>
            </a:endParaRPr>
          </a:p>
        </p:txBody>
      </p:sp>
      <p:pic>
        <p:nvPicPr>
          <p:cNvPr id="3" name="Picture 2">
            <a:extLst>
              <a:ext uri="{FF2B5EF4-FFF2-40B4-BE49-F238E27FC236}">
                <a16:creationId xmlns:a16="http://schemas.microsoft.com/office/drawing/2014/main" id="{57004A08-6D2D-2414-F07E-66E4BF73F3E1}"/>
              </a:ext>
            </a:extLst>
          </p:cNvPr>
          <p:cNvPicPr>
            <a:picLocks noChangeAspect="1"/>
          </p:cNvPicPr>
          <p:nvPr/>
        </p:nvPicPr>
        <p:blipFill>
          <a:blip r:embed="rId3"/>
          <a:stretch>
            <a:fillRect/>
          </a:stretch>
        </p:blipFill>
        <p:spPr>
          <a:xfrm>
            <a:off x="331538" y="2440450"/>
            <a:ext cx="11528924" cy="2700054"/>
          </a:xfrm>
          <a:prstGeom prst="rect">
            <a:avLst/>
          </a:prstGeom>
        </p:spPr>
      </p:pic>
      <p:sp>
        <p:nvSpPr>
          <p:cNvPr id="4" name="TextBox 3">
            <a:extLst>
              <a:ext uri="{FF2B5EF4-FFF2-40B4-BE49-F238E27FC236}">
                <a16:creationId xmlns:a16="http://schemas.microsoft.com/office/drawing/2014/main" id="{B863B9DB-73D2-4058-B491-C3D0457696D2}"/>
              </a:ext>
            </a:extLst>
          </p:cNvPr>
          <p:cNvSpPr txBox="1"/>
          <p:nvPr/>
        </p:nvSpPr>
        <p:spPr>
          <a:xfrm>
            <a:off x="331538" y="5140504"/>
            <a:ext cx="9172704" cy="307777"/>
          </a:xfrm>
          <a:prstGeom prst="rect">
            <a:avLst/>
          </a:prstGeom>
          <a:noFill/>
        </p:spPr>
        <p:txBody>
          <a:bodyPr wrap="none" rtlCol="0">
            <a:spAutoFit/>
          </a:bodyPr>
          <a:lstStyle/>
          <a:p>
            <a:r>
              <a:rPr lang="en-US" b="1" dirty="0">
                <a:solidFill>
                  <a:srgbClr val="2C62A9"/>
                </a:solidFill>
              </a:rPr>
              <a:t>Figure 14  | Blood pressure (BP) management in autosomal dominant polycystic kidney disease (ADPKD) </a:t>
            </a:r>
          </a:p>
        </p:txBody>
      </p:sp>
    </p:spTree>
    <p:extLst>
      <p:ext uri="{BB962C8B-B14F-4D97-AF65-F5344CB8AC3E}">
        <p14:creationId xmlns:p14="http://schemas.microsoft.com/office/powerpoint/2010/main" val="29606144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BBC21307-43AE-9F71-818C-C81EE26E0E31}"/>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98CBD2A1-3515-5AB2-B139-A42C26BB70B9}"/>
              </a:ext>
            </a:extLst>
          </p:cNvPr>
          <p:cNvSpPr txBox="1">
            <a:spLocks noGrp="1"/>
          </p:cNvSpPr>
          <p:nvPr>
            <p:ph type="ctrTitle"/>
          </p:nvPr>
        </p:nvSpPr>
        <p:spPr>
          <a:xfrm>
            <a:off x="233748" y="271089"/>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Kidney Manifestations</a:t>
            </a:r>
            <a:endParaRPr dirty="0">
              <a:latin typeface="+mj-lt"/>
            </a:endParaRPr>
          </a:p>
        </p:txBody>
      </p:sp>
      <p:sp>
        <p:nvSpPr>
          <p:cNvPr id="331" name="Google Shape;331;p37">
            <a:extLst>
              <a:ext uri="{FF2B5EF4-FFF2-40B4-BE49-F238E27FC236}">
                <a16:creationId xmlns:a16="http://schemas.microsoft.com/office/drawing/2014/main" id="{77E695EA-E0D7-8A6F-CD0B-222109E25EB7}"/>
              </a:ext>
            </a:extLst>
          </p:cNvPr>
          <p:cNvSpPr txBox="1">
            <a:spLocks noGrp="1"/>
          </p:cNvSpPr>
          <p:nvPr>
            <p:ph type="subTitle" idx="1"/>
          </p:nvPr>
        </p:nvSpPr>
        <p:spPr>
          <a:xfrm>
            <a:off x="233748" y="895282"/>
            <a:ext cx="11828889"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2.1</a:t>
            </a:r>
            <a:r>
              <a:rPr lang="en-US" sz="2600" b="0" i="0" u="none" strike="noStrike" cap="none" dirty="0">
                <a:solidFill>
                  <a:schemeClr val="dk2"/>
                </a:solidFill>
                <a:latin typeface="+mn-lt"/>
                <a:ea typeface="Calibri"/>
                <a:cs typeface="Calibri"/>
                <a:sym typeface="Calibri"/>
              </a:rPr>
              <a:t> High Blood Pressure</a:t>
            </a:r>
            <a:endParaRPr lang="en-US" sz="2600" dirty="0">
              <a:latin typeface="+mn-lt"/>
              <a:ea typeface="Calibri"/>
            </a:endParaRPr>
          </a:p>
          <a:p>
            <a:pPr>
              <a:spcBef>
                <a:spcPts val="0"/>
              </a:spcBef>
              <a:buSzPts val="2600"/>
              <a:buNone/>
            </a:pPr>
            <a:r>
              <a:rPr lang="en-US" sz="2600" b="1" dirty="0">
                <a:latin typeface="+mn-lt"/>
              </a:rPr>
              <a:t>Recommendation 2.1.1: We recommend standardized office BP measurement in preference to routine office BP measurement for the management of high BP in adults (1B).</a:t>
            </a:r>
          </a:p>
          <a:p>
            <a:pPr>
              <a:spcBef>
                <a:spcPts val="0"/>
              </a:spcBef>
              <a:buSzPts val="2600"/>
              <a:buNone/>
            </a:pPr>
            <a:endParaRPr lang="en-US" sz="2600" b="1"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2.1.2</a:t>
            </a:r>
            <a:r>
              <a:rPr lang="en-US" sz="2600" b="0" i="0" u="none" strike="noStrike" cap="none" dirty="0">
                <a:solidFill>
                  <a:schemeClr val="dk2"/>
                </a:solidFill>
                <a:latin typeface="+mn-lt"/>
                <a:ea typeface="Calibri"/>
                <a:cs typeface="Calibri"/>
                <a:sym typeface="Calibri"/>
              </a:rPr>
              <a:t>: </a:t>
            </a:r>
            <a:r>
              <a:rPr lang="en-US" sz="2000" dirty="0"/>
              <a:t>An oscillometric BP device may be preferable to a manual BP device for standardized office BP measurement; however, standardization emphasizes adequate patient preparation for BP measurement, not the type of equipment.</a:t>
            </a: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r>
              <a:rPr lang="en-US" sz="2600" b="1" dirty="0">
                <a:latin typeface="+mn-lt"/>
              </a:rPr>
              <a:t>Recommendation 2.1.2: We suggest that out-of-office BP measurements with home BP monitoring (HBPM) or ambulatory BP monitoring (ABPM) be used to complement standardized office BP readings for the management of high BP (2B).</a:t>
            </a:r>
          </a:p>
          <a:p>
            <a:pPr>
              <a:spcBef>
                <a:spcPts val="0"/>
              </a:spcBef>
              <a:buSzPts val="2600"/>
              <a:buNone/>
            </a:pPr>
            <a:endParaRPr lang="en-US" sz="2600" b="1" i="0" u="none" strike="noStrike" cap="none" dirty="0">
              <a:solidFill>
                <a:schemeClr val="dk2"/>
              </a:solidFill>
              <a:latin typeface="+mn-lt"/>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2.1.3: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Healthy dietary and lifestyle interventions should be incorporated into the management of BP in all people with ADPKD.</a:t>
            </a:r>
          </a:p>
          <a:p>
            <a:pPr>
              <a:spcBef>
                <a:spcPts val="0"/>
              </a:spcBef>
              <a:buSzPts val="2600"/>
              <a:buNone/>
            </a:pPr>
            <a:endParaRPr lang="en-US" sz="2000" b="0" i="0" u="none" strike="noStrike" cap="none" dirty="0">
              <a:solidFill>
                <a:schemeClr val="dk2"/>
              </a:solidFill>
              <a:latin typeface="+mn-lt"/>
              <a:ea typeface="Calibri"/>
              <a:cs typeface="Calibri"/>
              <a:sym typeface="Calibri"/>
            </a:endParaRPr>
          </a:p>
        </p:txBody>
      </p:sp>
    </p:spTree>
    <p:extLst>
      <p:ext uri="{BB962C8B-B14F-4D97-AF65-F5344CB8AC3E}">
        <p14:creationId xmlns:p14="http://schemas.microsoft.com/office/powerpoint/2010/main" val="32234440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977207AA-288E-2FD0-9421-ECAE76B27C4E}"/>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E2D1A9FD-DAE1-E6DA-DB7C-FD48263BA178}"/>
              </a:ext>
            </a:extLst>
          </p:cNvPr>
          <p:cNvSpPr txBox="1">
            <a:spLocks noGrp="1"/>
          </p:cNvSpPr>
          <p:nvPr>
            <p:ph type="ctrTitle"/>
          </p:nvPr>
        </p:nvSpPr>
        <p:spPr>
          <a:xfrm>
            <a:off x="240187" y="261990"/>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Kidney Manifestations</a:t>
            </a:r>
            <a:endParaRPr dirty="0">
              <a:latin typeface="+mj-lt"/>
            </a:endParaRPr>
          </a:p>
        </p:txBody>
      </p:sp>
      <p:sp>
        <p:nvSpPr>
          <p:cNvPr id="331" name="Google Shape;331;p37">
            <a:extLst>
              <a:ext uri="{FF2B5EF4-FFF2-40B4-BE49-F238E27FC236}">
                <a16:creationId xmlns:a16="http://schemas.microsoft.com/office/drawing/2014/main" id="{ED3D33FF-A79D-ECCE-92AF-A869886D8081}"/>
              </a:ext>
            </a:extLst>
          </p:cNvPr>
          <p:cNvSpPr txBox="1">
            <a:spLocks noGrp="1"/>
          </p:cNvSpPr>
          <p:nvPr>
            <p:ph type="subTitle" idx="1"/>
          </p:nvPr>
        </p:nvSpPr>
        <p:spPr>
          <a:xfrm>
            <a:off x="240187" y="886183"/>
            <a:ext cx="11843715"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2.1</a:t>
            </a:r>
            <a:r>
              <a:rPr lang="en-US" sz="2600" b="0" i="0" u="none" strike="noStrike" cap="none" dirty="0">
                <a:solidFill>
                  <a:schemeClr val="dk2"/>
                </a:solidFill>
                <a:latin typeface="+mn-lt"/>
                <a:ea typeface="Calibri"/>
                <a:cs typeface="Calibri"/>
                <a:sym typeface="Calibri"/>
              </a:rPr>
              <a:t> High Blood Pressure</a:t>
            </a:r>
            <a:endParaRPr lang="en-US" sz="2600" dirty="0">
              <a:latin typeface="+mn-lt"/>
              <a:ea typeface="Calibri"/>
            </a:endParaRPr>
          </a:p>
          <a:p>
            <a:pPr>
              <a:spcBef>
                <a:spcPts val="0"/>
              </a:spcBef>
              <a:buSzPts val="2600"/>
              <a:buNone/>
            </a:pPr>
            <a:r>
              <a:rPr lang="en-US" sz="2600" b="1" dirty="0">
                <a:latin typeface="+mn-lt"/>
              </a:rPr>
              <a:t>Recommendation 2.1.3: For people with ADPKD aged 18–49 years with chronic kidney disease (CKD) G1-G2 and high BP (&gt;130/85 mmHg), we recommend a target BP of ≤110/75 mmHg, as measured by HBPM, if tolerated (1D).</a:t>
            </a:r>
          </a:p>
          <a:p>
            <a:pPr>
              <a:spcBef>
                <a:spcPts val="0"/>
              </a:spcBef>
              <a:buSzPts val="2600"/>
              <a:buNone/>
            </a:pPr>
            <a:endParaRPr lang="en-US" sz="2600" b="1"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2.1.4</a:t>
            </a:r>
            <a:r>
              <a:rPr lang="en-US" sz="2600" b="0" i="0" u="none" strike="noStrike" cap="none" dirty="0">
                <a:solidFill>
                  <a:schemeClr val="dk2"/>
                </a:solidFill>
                <a:latin typeface="+mn-lt"/>
                <a:ea typeface="Calibri"/>
                <a:cs typeface="Calibri"/>
                <a:sym typeface="Calibri"/>
              </a:rPr>
              <a:t>: </a:t>
            </a:r>
            <a:r>
              <a:rPr lang="en-US" sz="2000" dirty="0"/>
              <a:t>For people with ADPKD aged 18–49 years with CKD G1–G2 and BP &lt;130/85 mm Hg and &gt;110/75 mm Hg, use an individualized approach to BP control, incorporating shared decision-making between individual patients and their healthcare providers.</a:t>
            </a:r>
            <a:endParaRPr lang="en-US" sz="2000" b="0" i="0" u="none" strike="noStrike" cap="none" dirty="0">
              <a:solidFill>
                <a:schemeClr val="dk2"/>
              </a:solidFill>
              <a:latin typeface="+mn-lt"/>
              <a:ea typeface="Calibri"/>
              <a:cs typeface="Calibri"/>
              <a:sym typeface="Calibri"/>
            </a:endParaRPr>
          </a:p>
        </p:txBody>
      </p:sp>
    </p:spTree>
    <p:extLst>
      <p:ext uri="{BB962C8B-B14F-4D97-AF65-F5344CB8AC3E}">
        <p14:creationId xmlns:p14="http://schemas.microsoft.com/office/powerpoint/2010/main" val="23138345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38285DBD-0BC9-DDBC-C16A-33594F23B02B}"/>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C868671A-EF7F-E560-6662-32B6D480927D}"/>
              </a:ext>
            </a:extLst>
          </p:cNvPr>
          <p:cNvSpPr txBox="1">
            <a:spLocks noGrp="1"/>
          </p:cNvSpPr>
          <p:nvPr>
            <p:ph type="ctrTitle"/>
          </p:nvPr>
        </p:nvSpPr>
        <p:spPr>
          <a:xfrm>
            <a:off x="233748" y="277604"/>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Kidney Manifestations</a:t>
            </a:r>
            <a:endParaRPr dirty="0">
              <a:latin typeface="+mj-lt"/>
            </a:endParaRPr>
          </a:p>
        </p:txBody>
      </p:sp>
      <p:sp>
        <p:nvSpPr>
          <p:cNvPr id="331" name="Google Shape;331;p37">
            <a:extLst>
              <a:ext uri="{FF2B5EF4-FFF2-40B4-BE49-F238E27FC236}">
                <a16:creationId xmlns:a16="http://schemas.microsoft.com/office/drawing/2014/main" id="{DDDA56DE-9631-D68B-68DC-4D1A6DDB8092}"/>
              </a:ext>
            </a:extLst>
          </p:cNvPr>
          <p:cNvSpPr txBox="1">
            <a:spLocks noGrp="1"/>
          </p:cNvSpPr>
          <p:nvPr>
            <p:ph type="subTitle" idx="1"/>
          </p:nvPr>
        </p:nvSpPr>
        <p:spPr>
          <a:xfrm>
            <a:off x="251365" y="901797"/>
            <a:ext cx="11811272"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2.1</a:t>
            </a:r>
            <a:r>
              <a:rPr lang="en-US" sz="2600" b="0" i="0" u="none" strike="noStrike" cap="none" dirty="0">
                <a:solidFill>
                  <a:schemeClr val="dk2"/>
                </a:solidFill>
                <a:latin typeface="+mn-lt"/>
                <a:ea typeface="Calibri"/>
                <a:cs typeface="Calibri"/>
                <a:sym typeface="Calibri"/>
              </a:rPr>
              <a:t> High Blood Pressure</a:t>
            </a:r>
            <a:endParaRPr lang="en-US" sz="2600" dirty="0">
              <a:latin typeface="+mn-lt"/>
              <a:ea typeface="Calibri"/>
            </a:endParaRPr>
          </a:p>
          <a:p>
            <a:pPr>
              <a:spcBef>
                <a:spcPts val="0"/>
              </a:spcBef>
              <a:buSzPts val="2600"/>
              <a:buNone/>
            </a:pPr>
            <a:r>
              <a:rPr lang="en-US" sz="2600" b="1" dirty="0">
                <a:latin typeface="+mn-lt"/>
              </a:rPr>
              <a:t>Recommendation 2.1.4: For people with ADPKD aged ≥50 years with any stage of CKD (CKD G1-G5), we suggest a target mean systolic blood pressure (SBP) of &lt;120 mm Hg, if tolerated, as assessed using standardized office BP measurement (2C).</a:t>
            </a:r>
          </a:p>
          <a:p>
            <a:pPr>
              <a:spcBef>
                <a:spcPts val="0"/>
              </a:spcBef>
              <a:buSzPts val="2600"/>
              <a:buNone/>
            </a:pPr>
            <a:endParaRPr lang="en-US" sz="2600" b="1" dirty="0">
              <a:latin typeface="+mn-lt"/>
            </a:endParaRPr>
          </a:p>
          <a:p>
            <a:pPr>
              <a:spcBef>
                <a:spcPts val="0"/>
              </a:spcBef>
              <a:buSzPts val="2600"/>
              <a:buNone/>
            </a:pPr>
            <a:r>
              <a:rPr lang="en-US" sz="2600" b="1" dirty="0">
                <a:latin typeface="+mn-lt"/>
              </a:rPr>
              <a:t>Recommendation 2.1.5: For people with ADPKD and high BP, we recommend using renin-angiotensin system inhibitors (RASi) (angiotensin-converting enzyme inhibitor [ACEi] or angiotensin II receptor blocker [ARB]) as first-line treatment to achieve the recommended target BP (1C).</a:t>
            </a:r>
          </a:p>
          <a:p>
            <a:pPr>
              <a:spcBef>
                <a:spcPts val="0"/>
              </a:spcBef>
              <a:buSzPts val="2600"/>
              <a:buNone/>
            </a:pPr>
            <a:endParaRPr lang="en-US" sz="2600" b="1" i="0" u="none" strike="noStrike" cap="none" dirty="0">
              <a:solidFill>
                <a:schemeClr val="dk2"/>
              </a:solidFill>
              <a:latin typeface="+mn-lt"/>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1" i="0" u="none" strike="noStrike" kern="0" cap="none" spc="0" normalizeH="0" baseline="0" noProof="0" dirty="0">
                <a:ln>
                  <a:noFill/>
                </a:ln>
                <a:solidFill>
                  <a:srgbClr val="004990"/>
                </a:solidFill>
                <a:effectLst/>
                <a:uLnTx/>
                <a:uFillTx/>
                <a:latin typeface="Gill Sans MT" panose="020B0502020104020203"/>
                <a:ea typeface="Malgun Gothic" panose="020B0503020000020004" pitchFamily="34" charset="-127"/>
                <a:cs typeface="Calibri"/>
                <a:sym typeface="Calibri"/>
              </a:rPr>
              <a:t>Recommendation 2.1.6: We recommend avoiding any combination of ACEi, ARB, and direct renin inhibitor (DRI) therapy in patients with ADPKD, with or without diabetes (1B).</a:t>
            </a:r>
          </a:p>
        </p:txBody>
      </p:sp>
    </p:spTree>
    <p:extLst>
      <p:ext uri="{BB962C8B-B14F-4D97-AF65-F5344CB8AC3E}">
        <p14:creationId xmlns:p14="http://schemas.microsoft.com/office/powerpoint/2010/main" val="28075529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5723B75D-FD2A-3CBD-91CE-881ED8781667}"/>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89406AAD-D7AF-3824-8A82-989DB82CAA26}"/>
              </a:ext>
            </a:extLst>
          </p:cNvPr>
          <p:cNvSpPr txBox="1">
            <a:spLocks noGrp="1"/>
          </p:cNvSpPr>
          <p:nvPr>
            <p:ph type="ctrTitle"/>
          </p:nvPr>
        </p:nvSpPr>
        <p:spPr>
          <a:xfrm>
            <a:off x="233748" y="261990"/>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Kidney Manifestations</a:t>
            </a:r>
            <a:endParaRPr dirty="0">
              <a:latin typeface="+mj-lt"/>
            </a:endParaRPr>
          </a:p>
        </p:txBody>
      </p:sp>
      <p:sp>
        <p:nvSpPr>
          <p:cNvPr id="331" name="Google Shape;331;p37">
            <a:extLst>
              <a:ext uri="{FF2B5EF4-FFF2-40B4-BE49-F238E27FC236}">
                <a16:creationId xmlns:a16="http://schemas.microsoft.com/office/drawing/2014/main" id="{68532F8E-8976-E7BC-88E1-83FE3432926D}"/>
              </a:ext>
            </a:extLst>
          </p:cNvPr>
          <p:cNvSpPr txBox="1">
            <a:spLocks noGrp="1"/>
          </p:cNvSpPr>
          <p:nvPr>
            <p:ph type="subTitle" idx="1"/>
          </p:nvPr>
        </p:nvSpPr>
        <p:spPr>
          <a:xfrm>
            <a:off x="233748" y="886183"/>
            <a:ext cx="11828889"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2.1</a:t>
            </a:r>
            <a:r>
              <a:rPr lang="en-US" sz="2600" b="0" i="0" u="none" strike="noStrike" cap="none" dirty="0">
                <a:solidFill>
                  <a:schemeClr val="dk2"/>
                </a:solidFill>
                <a:latin typeface="+mn-lt"/>
                <a:ea typeface="Calibri"/>
                <a:cs typeface="Calibri"/>
                <a:sym typeface="Calibri"/>
              </a:rPr>
              <a:t> High Blood Pressure</a:t>
            </a:r>
            <a:endParaRPr lang="en-US" sz="2600" dirty="0">
              <a:latin typeface="+mn-lt"/>
              <a:ea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2.1.5</a:t>
            </a:r>
            <a:r>
              <a:rPr lang="en-US" sz="2600" b="0" i="0" u="none" strike="noStrike" cap="none" dirty="0">
                <a:solidFill>
                  <a:schemeClr val="dk2"/>
                </a:solidFill>
                <a:latin typeface="+mn-lt"/>
                <a:ea typeface="Calibri"/>
                <a:cs typeface="Calibri"/>
                <a:sym typeface="Calibri"/>
              </a:rPr>
              <a:t>: </a:t>
            </a:r>
            <a:r>
              <a:rPr lang="en-US" sz="2000" dirty="0"/>
              <a:t>Resistant high BP requiring ≥3 drugs should be investigated for causes of hypertension other than ADPKD.</a:t>
            </a: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2.1.6</a:t>
            </a:r>
            <a:r>
              <a:rPr lang="en-US" sz="2600" b="0" i="0" u="none" strike="noStrike" cap="none" dirty="0">
                <a:solidFill>
                  <a:schemeClr val="dk2"/>
                </a:solidFill>
                <a:latin typeface="+mn-lt"/>
                <a:ea typeface="Calibri"/>
                <a:cs typeface="Calibri"/>
                <a:sym typeface="Calibri"/>
              </a:rPr>
              <a:t>: </a:t>
            </a:r>
            <a:r>
              <a:rPr lang="en-US" sz="2000" dirty="0"/>
              <a:t>High-grade proteinuria in people with ADPKD should be investigated for a coexisting kidney disease.</a:t>
            </a:r>
            <a:endParaRPr lang="en-US" sz="2000" b="0" i="0" u="none" strike="noStrike" cap="none" dirty="0">
              <a:solidFill>
                <a:schemeClr val="dk2"/>
              </a:solidFill>
              <a:latin typeface="+mn-lt"/>
              <a:ea typeface="Calibri"/>
              <a:cs typeface="Calibri"/>
              <a:sym typeface="Calibri"/>
            </a:endParaRPr>
          </a:p>
        </p:txBody>
      </p:sp>
    </p:spTree>
    <p:extLst>
      <p:ext uri="{BB962C8B-B14F-4D97-AF65-F5344CB8AC3E}">
        <p14:creationId xmlns:p14="http://schemas.microsoft.com/office/powerpoint/2010/main" val="34907438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4B6E2B0D-9B73-483C-C92B-03BC999230EE}"/>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5E90587B-5B79-7DCA-135F-D11C2D330613}"/>
              </a:ext>
            </a:extLst>
          </p:cNvPr>
          <p:cNvSpPr txBox="1">
            <a:spLocks noGrp="1"/>
          </p:cNvSpPr>
          <p:nvPr>
            <p:ph type="ctrTitle"/>
          </p:nvPr>
        </p:nvSpPr>
        <p:spPr>
          <a:xfrm>
            <a:off x="228742" y="293835"/>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Kidney Manifestations</a:t>
            </a:r>
            <a:endParaRPr dirty="0">
              <a:latin typeface="+mj-lt"/>
            </a:endParaRPr>
          </a:p>
        </p:txBody>
      </p:sp>
      <p:sp>
        <p:nvSpPr>
          <p:cNvPr id="331" name="Google Shape;331;p37">
            <a:extLst>
              <a:ext uri="{FF2B5EF4-FFF2-40B4-BE49-F238E27FC236}">
                <a16:creationId xmlns:a16="http://schemas.microsoft.com/office/drawing/2014/main" id="{FD90820A-2178-9383-0703-75A92092AF6C}"/>
              </a:ext>
            </a:extLst>
          </p:cNvPr>
          <p:cNvSpPr txBox="1">
            <a:spLocks noGrp="1"/>
          </p:cNvSpPr>
          <p:nvPr>
            <p:ph type="subTitle" idx="1"/>
          </p:nvPr>
        </p:nvSpPr>
        <p:spPr>
          <a:xfrm>
            <a:off x="228742" y="918028"/>
            <a:ext cx="11876425"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2.2</a:t>
            </a:r>
            <a:r>
              <a:rPr lang="en-US" sz="2600" b="0" i="0" u="none" strike="noStrike" cap="none" dirty="0">
                <a:solidFill>
                  <a:schemeClr val="dk2"/>
                </a:solidFill>
                <a:latin typeface="+mn-lt"/>
                <a:ea typeface="Calibri"/>
                <a:cs typeface="Calibri"/>
                <a:sym typeface="Calibri"/>
              </a:rPr>
              <a:t> Chronic Kidney Pain</a:t>
            </a:r>
            <a:endParaRPr lang="en-US" sz="2600" dirty="0">
              <a:latin typeface="+mn-lt"/>
              <a:ea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2.2.1</a:t>
            </a:r>
            <a:r>
              <a:rPr lang="en-US" sz="2600" b="0" i="0" u="none" strike="noStrike" cap="none" dirty="0">
                <a:solidFill>
                  <a:schemeClr val="dk2"/>
                </a:solidFill>
                <a:latin typeface="+mn-lt"/>
                <a:ea typeface="Calibri"/>
                <a:cs typeface="Calibri"/>
                <a:sym typeface="Calibri"/>
              </a:rPr>
              <a:t>: </a:t>
            </a:r>
            <a:r>
              <a:rPr lang="en-US" sz="2000" dirty="0"/>
              <a:t>Chronic flank, abdominal, or lumbar pain in people with ADPKD should be investigated to rule out causes other than ADPKD (e.g., mechanical or spinal back pain or malignancy in older people) or complications from ADPKD (e.g., chronic low-grade infection or stones).</a:t>
            </a: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2.2.2</a:t>
            </a:r>
            <a:r>
              <a:rPr lang="en-US" sz="2600" b="0" i="0" u="none" strike="noStrike" cap="none" dirty="0">
                <a:solidFill>
                  <a:schemeClr val="dk2"/>
                </a:solidFill>
                <a:latin typeface="+mn-lt"/>
                <a:ea typeface="Calibri"/>
                <a:cs typeface="Calibri"/>
                <a:sym typeface="Calibri"/>
              </a:rPr>
              <a:t>: </a:t>
            </a:r>
            <a:r>
              <a:rPr lang="en-US" sz="2000" dirty="0"/>
              <a:t>Refractory chronic kidney pain in people with ADPKD is best managed by a multidisciplinary team as indicated, including nephrology, radiology, algology, psychology or psychiatry, physiotherapy, urology, and hepatology.</a:t>
            </a: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2.2.3</a:t>
            </a:r>
            <a:r>
              <a:rPr lang="en-US" sz="2600" b="0" i="0" u="none" strike="noStrike" cap="none" dirty="0">
                <a:solidFill>
                  <a:schemeClr val="dk2"/>
                </a:solidFill>
                <a:latin typeface="+mn-lt"/>
                <a:ea typeface="Calibri"/>
                <a:cs typeface="Calibri"/>
                <a:sym typeface="Calibri"/>
              </a:rPr>
              <a:t>: </a:t>
            </a:r>
            <a:r>
              <a:rPr lang="en-US" sz="2000" dirty="0"/>
              <a:t>Shared decision-making between the healthcare provider and the person with ADPKD or their caregiver should guide pain management strategies in ADPKD.</a:t>
            </a: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2.2.4</a:t>
            </a:r>
            <a:r>
              <a:rPr lang="en-US" sz="2600" b="0" i="0" u="none" strike="noStrike" cap="none" dirty="0">
                <a:solidFill>
                  <a:schemeClr val="dk2"/>
                </a:solidFill>
                <a:latin typeface="+mn-lt"/>
                <a:ea typeface="Calibri"/>
                <a:cs typeface="Calibri"/>
                <a:sym typeface="Calibri"/>
              </a:rPr>
              <a:t>: </a:t>
            </a:r>
            <a:r>
              <a:rPr lang="en-US" sz="2000" dirty="0"/>
              <a:t>Nonpharmacologic, noninvasive interventions generally should be considered as the initial treatment of chronic kidney pain in people with ADPKD.</a:t>
            </a:r>
          </a:p>
          <a:p>
            <a:pPr>
              <a:spcBef>
                <a:spcPts val="0"/>
              </a:spcBef>
              <a:buSzPts val="2600"/>
              <a:buNone/>
            </a:pPr>
            <a:endParaRPr lang="en-US" sz="2000" dirty="0">
              <a:latin typeface="+mn-lt"/>
              <a:ea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p:txBody>
      </p:sp>
    </p:spTree>
    <p:extLst>
      <p:ext uri="{BB962C8B-B14F-4D97-AF65-F5344CB8AC3E}">
        <p14:creationId xmlns:p14="http://schemas.microsoft.com/office/powerpoint/2010/main" val="512724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8"/>
          <p:cNvSpPr txBox="1">
            <a:spLocks noGrp="1"/>
          </p:cNvSpPr>
          <p:nvPr>
            <p:ph type="ctrTitle"/>
          </p:nvPr>
        </p:nvSpPr>
        <p:spPr>
          <a:xfrm>
            <a:off x="304800" y="303081"/>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dirty="0">
                <a:solidFill>
                  <a:srgbClr val="2C62A9"/>
                </a:solidFill>
                <a:latin typeface="+mj-lt"/>
                <a:cs typeface="Calibri"/>
                <a:sym typeface="Calibri"/>
              </a:rPr>
              <a:t>Aim</a:t>
            </a:r>
            <a:endParaRPr sz="4400" b="0" cap="small" dirty="0">
              <a:solidFill>
                <a:srgbClr val="2C62A9"/>
              </a:solidFill>
              <a:latin typeface="+mj-lt"/>
              <a:cs typeface="Calibri"/>
              <a:sym typeface="Calibri"/>
            </a:endParaRPr>
          </a:p>
        </p:txBody>
      </p:sp>
      <p:sp>
        <p:nvSpPr>
          <p:cNvPr id="171" name="Google Shape;171;p18"/>
          <p:cNvSpPr txBox="1">
            <a:spLocks noGrp="1"/>
          </p:cNvSpPr>
          <p:nvPr>
            <p:ph type="subTitle" idx="1"/>
          </p:nvPr>
        </p:nvSpPr>
        <p:spPr>
          <a:xfrm>
            <a:off x="304800" y="1062888"/>
            <a:ext cx="11466490" cy="541807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3200"/>
              <a:buFont typeface="Arial"/>
              <a:buNone/>
            </a:pPr>
            <a:r>
              <a:rPr lang="en-US" sz="2800" i="0" u="none" strike="noStrike" cap="none" dirty="0">
                <a:solidFill>
                  <a:schemeClr val="dk2"/>
                </a:solidFill>
                <a:latin typeface="+mn-lt"/>
                <a:sym typeface="Calibri"/>
              </a:rPr>
              <a:t>The aim of this project was to develop an evidence-based clinical practice guideline for the diagnosis, prognosis, monitoring, prevention of disease progression, and treatment in people with ADPKD. </a:t>
            </a:r>
            <a:endParaRPr sz="2800" dirty="0">
              <a:latin typeface="+mn-lt"/>
              <a:ea typeface="Malgun Gothic" panose="020B0503020000020004" pitchFamily="34" charset="-127"/>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A1E16B-F482-C878-8A1E-D956B0FDDC18}"/>
              </a:ext>
            </a:extLst>
          </p:cNvPr>
          <p:cNvPicPr>
            <a:picLocks noChangeAspect="1"/>
          </p:cNvPicPr>
          <p:nvPr/>
        </p:nvPicPr>
        <p:blipFill>
          <a:blip r:embed="rId3"/>
          <a:stretch>
            <a:fillRect/>
          </a:stretch>
        </p:blipFill>
        <p:spPr>
          <a:xfrm>
            <a:off x="4112228" y="478367"/>
            <a:ext cx="7065417" cy="6343228"/>
          </a:xfrm>
          <a:prstGeom prst="rect">
            <a:avLst/>
          </a:prstGeom>
        </p:spPr>
      </p:pic>
      <p:sp>
        <p:nvSpPr>
          <p:cNvPr id="7" name="TextBox 6">
            <a:extLst>
              <a:ext uri="{FF2B5EF4-FFF2-40B4-BE49-F238E27FC236}">
                <a16:creationId xmlns:a16="http://schemas.microsoft.com/office/drawing/2014/main" id="{9D958AC1-6BA2-D215-1B8F-B362456AD5ED}"/>
              </a:ext>
            </a:extLst>
          </p:cNvPr>
          <p:cNvSpPr txBox="1"/>
          <p:nvPr/>
        </p:nvSpPr>
        <p:spPr>
          <a:xfrm>
            <a:off x="155887" y="5994045"/>
            <a:ext cx="5098501" cy="738664"/>
          </a:xfrm>
          <a:prstGeom prst="rect">
            <a:avLst/>
          </a:prstGeom>
          <a:noFill/>
        </p:spPr>
        <p:txBody>
          <a:bodyPr wrap="square">
            <a:spAutoFit/>
          </a:bodyPr>
          <a:lstStyle/>
          <a:p>
            <a:r>
              <a:rPr lang="en-US" b="1" dirty="0">
                <a:solidFill>
                  <a:srgbClr val="2C62A9"/>
                </a:solidFill>
              </a:rPr>
              <a:t>Figure 15 | Shared decision-making in management </a:t>
            </a:r>
          </a:p>
          <a:p>
            <a:r>
              <a:rPr lang="en-US" b="1" dirty="0">
                <a:solidFill>
                  <a:srgbClr val="2C62A9"/>
                </a:solidFill>
              </a:rPr>
              <a:t>of chronic kidney pain in autosomal </a:t>
            </a:r>
          </a:p>
          <a:p>
            <a:r>
              <a:rPr lang="en-US" b="1" dirty="0">
                <a:solidFill>
                  <a:srgbClr val="2C62A9"/>
                </a:solidFill>
              </a:rPr>
              <a:t>dominant polycystic kidney disease (ADPKD)</a:t>
            </a:r>
          </a:p>
        </p:txBody>
      </p:sp>
      <p:sp>
        <p:nvSpPr>
          <p:cNvPr id="2" name="TextBox 1">
            <a:extLst>
              <a:ext uri="{FF2B5EF4-FFF2-40B4-BE49-F238E27FC236}">
                <a16:creationId xmlns:a16="http://schemas.microsoft.com/office/drawing/2014/main" id="{06E7F708-EB34-4567-1715-9109EE0DE841}"/>
              </a:ext>
            </a:extLst>
          </p:cNvPr>
          <p:cNvSpPr txBox="1"/>
          <p:nvPr/>
        </p:nvSpPr>
        <p:spPr>
          <a:xfrm>
            <a:off x="409433" y="1167178"/>
            <a:ext cx="3516573" cy="275152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2.2 Chronic Kidney Pain</a:t>
            </a: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rPr>
              <a:t>Practice Point 2.2.5: </a:t>
            </a:r>
            <a:r>
              <a:rPr kumimoji="0" lang="en-US" sz="2000" b="0" i="0" u="none" strike="noStrike" kern="0" cap="none" spc="0" normalizeH="0" baseline="0" noProof="0" dirty="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rPr>
              <a:t>Stepwise pharmacologic treatment for chronic kidney pain in people with ADPKD should be implemented when nonpharmacologic, noninvasive interventions do not adequately relieve pain.</a:t>
            </a:r>
          </a:p>
        </p:txBody>
      </p:sp>
      <p:sp>
        <p:nvSpPr>
          <p:cNvPr id="3" name="Google Shape;330;p37">
            <a:extLst>
              <a:ext uri="{FF2B5EF4-FFF2-40B4-BE49-F238E27FC236}">
                <a16:creationId xmlns:a16="http://schemas.microsoft.com/office/drawing/2014/main" id="{3D0E44E7-FB8A-BE65-C2FC-421EE9D5D1CC}"/>
              </a:ext>
            </a:extLst>
          </p:cNvPr>
          <p:cNvSpPr txBox="1">
            <a:spLocks noGrp="1"/>
          </p:cNvSpPr>
          <p:nvPr>
            <p:ph type="ctrTitle"/>
          </p:nvPr>
        </p:nvSpPr>
        <p:spPr>
          <a:xfrm>
            <a:off x="228742" y="293835"/>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Kidney Manifestations</a:t>
            </a:r>
            <a:endParaRPr dirty="0">
              <a:latin typeface="+mj-lt"/>
            </a:endParaRPr>
          </a:p>
        </p:txBody>
      </p:sp>
    </p:spTree>
    <p:extLst>
      <p:ext uri="{BB962C8B-B14F-4D97-AF65-F5344CB8AC3E}">
        <p14:creationId xmlns:p14="http://schemas.microsoft.com/office/powerpoint/2010/main" val="22187874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E215A88B-F2BB-8804-FDE9-D064C6BAFCAC}"/>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B25C7618-410A-FB54-DF1C-6E42F2500DC1}"/>
              </a:ext>
            </a:extLst>
          </p:cNvPr>
          <p:cNvSpPr txBox="1">
            <a:spLocks noGrp="1"/>
          </p:cNvSpPr>
          <p:nvPr>
            <p:ph type="ctrTitle"/>
          </p:nvPr>
        </p:nvSpPr>
        <p:spPr>
          <a:xfrm>
            <a:off x="224193" y="251971"/>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Kidney Manifestations</a:t>
            </a:r>
            <a:endParaRPr dirty="0">
              <a:latin typeface="+mj-lt"/>
            </a:endParaRPr>
          </a:p>
        </p:txBody>
      </p:sp>
      <p:sp>
        <p:nvSpPr>
          <p:cNvPr id="331" name="Google Shape;331;p37">
            <a:extLst>
              <a:ext uri="{FF2B5EF4-FFF2-40B4-BE49-F238E27FC236}">
                <a16:creationId xmlns:a16="http://schemas.microsoft.com/office/drawing/2014/main" id="{3EEC853B-6476-1E23-D160-F81A20624CC5}"/>
              </a:ext>
            </a:extLst>
          </p:cNvPr>
          <p:cNvSpPr txBox="1">
            <a:spLocks noGrp="1"/>
          </p:cNvSpPr>
          <p:nvPr>
            <p:ph type="subTitle" idx="1"/>
          </p:nvPr>
        </p:nvSpPr>
        <p:spPr>
          <a:xfrm>
            <a:off x="264594" y="876164"/>
            <a:ext cx="11703213"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2.2</a:t>
            </a:r>
            <a:r>
              <a:rPr lang="en-US" sz="2600" b="0" i="0" u="none" strike="noStrike" cap="none" dirty="0">
                <a:solidFill>
                  <a:schemeClr val="dk2"/>
                </a:solidFill>
                <a:latin typeface="+mn-lt"/>
                <a:ea typeface="Calibri"/>
                <a:cs typeface="Calibri"/>
                <a:sym typeface="Calibri"/>
              </a:rPr>
              <a:t> Chronic Kidney Pain</a:t>
            </a:r>
            <a:endParaRPr lang="en-US" sz="2600" dirty="0">
              <a:latin typeface="+mn-lt"/>
              <a:ea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2.2.6</a:t>
            </a:r>
            <a:r>
              <a:rPr lang="en-US" sz="2600" b="0" i="0" u="none" strike="noStrike" cap="none" dirty="0">
                <a:solidFill>
                  <a:schemeClr val="dk2"/>
                </a:solidFill>
                <a:latin typeface="+mn-lt"/>
                <a:ea typeface="Calibri"/>
                <a:cs typeface="Calibri"/>
                <a:sym typeface="Calibri"/>
              </a:rPr>
              <a:t>: </a:t>
            </a:r>
            <a:r>
              <a:rPr lang="en-US" sz="2000" dirty="0"/>
              <a:t>The sequential approach and best choice of invasive intervention for chronic kidney pain in people with ADPKD depend on cyst characteristics and on the local expertise of the surgeon/interventional radiologist. Referral to a center of expertise should be made whenever possible.</a:t>
            </a: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2.2.7</a:t>
            </a:r>
            <a:r>
              <a:rPr lang="en-US" sz="2600" b="0" i="0" u="none" strike="noStrike" cap="none" dirty="0">
                <a:solidFill>
                  <a:schemeClr val="dk2"/>
                </a:solidFill>
                <a:latin typeface="+mn-lt"/>
                <a:ea typeface="Calibri"/>
                <a:cs typeface="Calibri"/>
                <a:sym typeface="Calibri"/>
              </a:rPr>
              <a:t>: </a:t>
            </a:r>
            <a:r>
              <a:rPr lang="en-US" sz="2000" dirty="0"/>
              <a:t>Minimally invasive interventions to relieve chronic kidney pain may be considered for people in whom noninvasive management was ineffective and whose pain can be attributed to a single or to multiple dominant cysts, depending on the expertise of individual centers.</a:t>
            </a: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p:txBody>
      </p:sp>
    </p:spTree>
    <p:extLst>
      <p:ext uri="{BB962C8B-B14F-4D97-AF65-F5344CB8AC3E}">
        <p14:creationId xmlns:p14="http://schemas.microsoft.com/office/powerpoint/2010/main" val="15379662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A1EC9724-C790-8BD3-BA73-C2E61A3D7D8D}"/>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33CE05C6-35E7-32DE-F6D5-5FDA7C5CD87F}"/>
              </a:ext>
            </a:extLst>
          </p:cNvPr>
          <p:cNvSpPr txBox="1">
            <a:spLocks noGrp="1"/>
          </p:cNvSpPr>
          <p:nvPr>
            <p:ph type="ctrTitle"/>
          </p:nvPr>
        </p:nvSpPr>
        <p:spPr>
          <a:xfrm>
            <a:off x="224193" y="243793"/>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Kidney Manifestations</a:t>
            </a:r>
            <a:endParaRPr dirty="0">
              <a:latin typeface="+mj-lt"/>
            </a:endParaRPr>
          </a:p>
        </p:txBody>
      </p:sp>
      <p:sp>
        <p:nvSpPr>
          <p:cNvPr id="331" name="Google Shape;331;p37">
            <a:extLst>
              <a:ext uri="{FF2B5EF4-FFF2-40B4-BE49-F238E27FC236}">
                <a16:creationId xmlns:a16="http://schemas.microsoft.com/office/drawing/2014/main" id="{6004C3A5-293A-F1F4-22C6-7F159C158E76}"/>
              </a:ext>
            </a:extLst>
          </p:cNvPr>
          <p:cNvSpPr txBox="1">
            <a:spLocks noGrp="1"/>
          </p:cNvSpPr>
          <p:nvPr>
            <p:ph type="subTitle" idx="1"/>
          </p:nvPr>
        </p:nvSpPr>
        <p:spPr>
          <a:xfrm>
            <a:off x="224193" y="867986"/>
            <a:ext cx="11833128"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2.2</a:t>
            </a:r>
            <a:r>
              <a:rPr lang="en-US" sz="2600" b="0" i="0" u="none" strike="noStrike" cap="none" dirty="0">
                <a:solidFill>
                  <a:schemeClr val="dk2"/>
                </a:solidFill>
                <a:latin typeface="+mn-lt"/>
                <a:ea typeface="Calibri"/>
                <a:cs typeface="Calibri"/>
                <a:sym typeface="Calibri"/>
              </a:rPr>
              <a:t> Chronic Kidney Pain</a:t>
            </a:r>
            <a:endParaRPr lang="en-US" sz="2600" dirty="0">
              <a:latin typeface="+mn-lt"/>
              <a:ea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2.2.8</a:t>
            </a:r>
            <a:r>
              <a:rPr lang="en-US" sz="2600" b="0" i="0" u="none" strike="noStrike" cap="none" dirty="0">
                <a:solidFill>
                  <a:schemeClr val="dk2"/>
                </a:solidFill>
                <a:latin typeface="+mn-lt"/>
                <a:ea typeface="Calibri"/>
                <a:cs typeface="Calibri"/>
                <a:sym typeface="Calibri"/>
              </a:rPr>
              <a:t>: </a:t>
            </a:r>
            <a:r>
              <a:rPr lang="en-US" sz="2000" dirty="0"/>
              <a:t>Celiac plexus block, isolated or followed by major splanchnic nerve block, and percutaneous renal denervation may be effective in the treatment of selected people with refractory chronic visceral pain caused by cyst enlargement.</a:t>
            </a: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2.2.9</a:t>
            </a:r>
            <a:r>
              <a:rPr lang="en-US" sz="2600" b="0" i="0" u="none" strike="noStrike" cap="none" dirty="0">
                <a:solidFill>
                  <a:schemeClr val="dk2"/>
                </a:solidFill>
                <a:latin typeface="+mn-lt"/>
                <a:ea typeface="Calibri"/>
                <a:cs typeface="Calibri"/>
                <a:sym typeface="Calibri"/>
              </a:rPr>
              <a:t>: </a:t>
            </a:r>
            <a:r>
              <a:rPr lang="en-US" sz="2000" dirty="0"/>
              <a:t>Spinal-cord stimulation may provide significant pain relief in specific cases of moderate-to-severe refractory mechanical or visceral pain.</a:t>
            </a: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2.2.10</a:t>
            </a:r>
            <a:r>
              <a:rPr lang="en-US" sz="2600" b="0" i="0" u="none" strike="noStrike" cap="none" dirty="0">
                <a:solidFill>
                  <a:schemeClr val="dk2"/>
                </a:solidFill>
                <a:latin typeface="+mn-lt"/>
                <a:ea typeface="Calibri"/>
                <a:cs typeface="Calibri"/>
                <a:sym typeface="Calibri"/>
              </a:rPr>
              <a:t>: </a:t>
            </a:r>
            <a:r>
              <a:rPr lang="en-US" sz="2000" dirty="0"/>
              <a:t>Nephrectomy is a treatment option reserved for severe intractable chronic kidney pain in selected people, typically with advanced kidney disease or after kidney failure, who have failed to respond to other modalities.</a:t>
            </a: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p:txBody>
      </p:sp>
    </p:spTree>
    <p:extLst>
      <p:ext uri="{BB962C8B-B14F-4D97-AF65-F5344CB8AC3E}">
        <p14:creationId xmlns:p14="http://schemas.microsoft.com/office/powerpoint/2010/main" val="29105099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4A94DD59-DB02-6B1A-CD93-FE1D9F4BD1DA}"/>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39A8C811-74D0-8E6E-7FA2-E1B14D668C2C}"/>
              </a:ext>
            </a:extLst>
          </p:cNvPr>
          <p:cNvSpPr txBox="1">
            <a:spLocks noGrp="1"/>
          </p:cNvSpPr>
          <p:nvPr>
            <p:ph type="ctrTitle"/>
          </p:nvPr>
        </p:nvSpPr>
        <p:spPr>
          <a:xfrm>
            <a:off x="233292" y="271089"/>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Kidney Manifestations</a:t>
            </a:r>
            <a:endParaRPr dirty="0">
              <a:latin typeface="+mj-lt"/>
            </a:endParaRPr>
          </a:p>
        </p:txBody>
      </p:sp>
      <p:sp>
        <p:nvSpPr>
          <p:cNvPr id="331" name="Google Shape;331;p37">
            <a:extLst>
              <a:ext uri="{FF2B5EF4-FFF2-40B4-BE49-F238E27FC236}">
                <a16:creationId xmlns:a16="http://schemas.microsoft.com/office/drawing/2014/main" id="{C93A6D42-190B-73F4-2433-A992595FF97F}"/>
              </a:ext>
            </a:extLst>
          </p:cNvPr>
          <p:cNvSpPr txBox="1">
            <a:spLocks noGrp="1"/>
          </p:cNvSpPr>
          <p:nvPr>
            <p:ph type="subTitle" idx="1"/>
          </p:nvPr>
        </p:nvSpPr>
        <p:spPr>
          <a:xfrm>
            <a:off x="233292" y="895282"/>
            <a:ext cx="11903773"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2.3</a:t>
            </a:r>
            <a:r>
              <a:rPr lang="en-US" sz="2600" b="0" i="0" u="none" strike="noStrike" cap="none" dirty="0">
                <a:solidFill>
                  <a:schemeClr val="dk2"/>
                </a:solidFill>
                <a:latin typeface="+mn-lt"/>
                <a:ea typeface="Calibri"/>
                <a:cs typeface="Calibri"/>
                <a:sym typeface="Calibri"/>
              </a:rPr>
              <a:t> Nephrolithiasis</a:t>
            </a:r>
            <a:endParaRPr lang="en-US" sz="2600" dirty="0">
              <a:latin typeface="+mn-lt"/>
              <a:ea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2.3.1</a:t>
            </a:r>
            <a:r>
              <a:rPr lang="en-US" sz="2600" b="0" i="0" u="none" strike="noStrike" cap="none" dirty="0">
                <a:solidFill>
                  <a:schemeClr val="dk2"/>
                </a:solidFill>
                <a:latin typeface="+mn-lt"/>
                <a:ea typeface="Calibri"/>
                <a:cs typeface="Calibri"/>
                <a:sym typeface="Calibri"/>
              </a:rPr>
              <a:t>: </a:t>
            </a:r>
            <a:r>
              <a:rPr lang="en-US" sz="2000" dirty="0"/>
              <a:t>People with ADPKD should be asked about their prior history of kidney stones, and their medical records should be reviewed.</a:t>
            </a: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2.3.2</a:t>
            </a:r>
            <a:r>
              <a:rPr lang="en-US" sz="2600" b="0" i="0" u="none" strike="noStrike" cap="none" dirty="0">
                <a:solidFill>
                  <a:schemeClr val="dk2"/>
                </a:solidFill>
                <a:latin typeface="+mn-lt"/>
                <a:ea typeface="Calibri"/>
                <a:cs typeface="Calibri"/>
                <a:sym typeface="Calibri"/>
              </a:rPr>
              <a:t>: </a:t>
            </a:r>
            <a:r>
              <a:rPr lang="en-US" sz="2000" dirty="0"/>
              <a:t>Screening for kidney stones in people with ADPKD who have no history of kidney stones should be individualized.</a:t>
            </a: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2.3.3</a:t>
            </a:r>
            <a:r>
              <a:rPr lang="en-US" sz="2600" b="0" i="0" u="none" strike="noStrike" cap="none" dirty="0">
                <a:solidFill>
                  <a:schemeClr val="dk2"/>
                </a:solidFill>
                <a:latin typeface="+mn-lt"/>
                <a:ea typeface="Calibri"/>
                <a:cs typeface="Calibri"/>
                <a:sym typeface="Calibri"/>
              </a:rPr>
              <a:t>: </a:t>
            </a:r>
            <a:r>
              <a:rPr lang="en-US" sz="2000" dirty="0"/>
              <a:t>People with ADPKD and known kidney stones should undergo 24-hour urinary testing for lithogenic risk factors, serial kidney imaging studies to assess their stone burden, and analysis of their kidney stones if feasible.</a:t>
            </a: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p:txBody>
      </p:sp>
    </p:spTree>
    <p:extLst>
      <p:ext uri="{BB962C8B-B14F-4D97-AF65-F5344CB8AC3E}">
        <p14:creationId xmlns:p14="http://schemas.microsoft.com/office/powerpoint/2010/main" val="23262433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6B998CC2-8DE4-327D-B08E-68EFFB53ACEC}"/>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6A213508-BFDD-924D-0E67-4EC702AF4AD2}"/>
              </a:ext>
            </a:extLst>
          </p:cNvPr>
          <p:cNvSpPr txBox="1">
            <a:spLocks noGrp="1"/>
          </p:cNvSpPr>
          <p:nvPr>
            <p:ph type="ctrTitle"/>
          </p:nvPr>
        </p:nvSpPr>
        <p:spPr>
          <a:xfrm>
            <a:off x="233292" y="271089"/>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Kidney Manifestations</a:t>
            </a:r>
            <a:endParaRPr dirty="0">
              <a:latin typeface="+mj-lt"/>
            </a:endParaRPr>
          </a:p>
        </p:txBody>
      </p:sp>
      <p:sp>
        <p:nvSpPr>
          <p:cNvPr id="331" name="Google Shape;331;p37">
            <a:extLst>
              <a:ext uri="{FF2B5EF4-FFF2-40B4-BE49-F238E27FC236}">
                <a16:creationId xmlns:a16="http://schemas.microsoft.com/office/drawing/2014/main" id="{C7B92847-9D72-7824-C8DB-D5E310CBC115}"/>
              </a:ext>
            </a:extLst>
          </p:cNvPr>
          <p:cNvSpPr txBox="1">
            <a:spLocks noGrp="1"/>
          </p:cNvSpPr>
          <p:nvPr>
            <p:ph type="subTitle" idx="1"/>
          </p:nvPr>
        </p:nvSpPr>
        <p:spPr>
          <a:xfrm>
            <a:off x="232510" y="894544"/>
            <a:ext cx="11677435"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2.3</a:t>
            </a:r>
            <a:r>
              <a:rPr lang="en-US" sz="2600" b="0" i="0" u="none" strike="noStrike" cap="none" dirty="0">
                <a:solidFill>
                  <a:schemeClr val="dk2"/>
                </a:solidFill>
                <a:latin typeface="+mn-lt"/>
                <a:ea typeface="Calibri"/>
                <a:cs typeface="Calibri"/>
                <a:sym typeface="Calibri"/>
              </a:rPr>
              <a:t> Nephrolithiasis</a:t>
            </a:r>
          </a:p>
          <a:p>
            <a:pPr lvl="0">
              <a:spcBef>
                <a:spcPts val="0"/>
              </a:spcBef>
              <a:buSzPts val="2600"/>
              <a:buNone/>
            </a:pPr>
            <a:r>
              <a:rPr lang="en-US" sz="2800" dirty="0"/>
              <a:t>Recommendations from the </a:t>
            </a:r>
            <a:r>
              <a:rPr lang="en-US" sz="2800" i="1" dirty="0"/>
              <a:t>Canadian Urological Association Guideline: Evaluation and Medical Management of Kidney Stones</a:t>
            </a:r>
          </a:p>
          <a:p>
            <a:pPr lvl="0">
              <a:spcBef>
                <a:spcPts val="0"/>
              </a:spcBef>
              <a:buSzPts val="2600"/>
              <a:buNone/>
            </a:pPr>
            <a:endParaRPr lang="en-US" sz="2600" i="1" dirty="0">
              <a:latin typeface="+mn-lt"/>
              <a:ea typeface="Calibri"/>
            </a:endParaRPr>
          </a:p>
          <a:p>
            <a:pPr>
              <a:spcBef>
                <a:spcPts val="0"/>
              </a:spcBef>
              <a:buSzPts val="2600"/>
              <a:buNone/>
            </a:pPr>
            <a:r>
              <a:rPr lang="en-US" sz="2600" b="1" dirty="0">
                <a:latin typeface="+mn-lt"/>
              </a:rPr>
              <a:t>Recommendation 2.3.1: All stone formers should be counselled to achieve a daily urine output of 2.5 L (2B).</a:t>
            </a: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r>
              <a:rPr lang="en-US" sz="2600" b="1" dirty="0">
                <a:latin typeface="+mn-lt"/>
              </a:rPr>
              <a:t>Recommendation 2.3.2: Stone disease highly correlates with obesity, diabetes, and metabolic syndrome; patients should be counselled that </a:t>
            </a:r>
          </a:p>
          <a:p>
            <a:pPr>
              <a:spcBef>
                <a:spcPts val="0"/>
              </a:spcBef>
              <a:buSzPts val="2600"/>
              <a:buNone/>
            </a:pPr>
            <a:r>
              <a:rPr lang="en-US" sz="2600" b="1" dirty="0">
                <a:latin typeface="+mn-lt"/>
              </a:rPr>
              <a:t>proper management of these conditions may </a:t>
            </a:r>
          </a:p>
          <a:p>
            <a:pPr>
              <a:spcBef>
                <a:spcPts val="0"/>
              </a:spcBef>
              <a:buSzPts val="2600"/>
              <a:buNone/>
            </a:pPr>
            <a:r>
              <a:rPr lang="en-US" sz="2600" b="1" dirty="0">
                <a:latin typeface="+mn-lt"/>
              </a:rPr>
              <a:t>reduce their future stone risk (2D).</a:t>
            </a:r>
          </a:p>
          <a:p>
            <a:pPr>
              <a:spcBef>
                <a:spcPts val="0"/>
              </a:spcBef>
              <a:buSzPts val="2600"/>
              <a:buNone/>
            </a:pPr>
            <a:endParaRPr lang="en-US" sz="2600" dirty="0">
              <a:latin typeface="+mn-lt"/>
              <a:ea typeface="Calibri"/>
            </a:endParaRPr>
          </a:p>
          <a:p>
            <a:pPr>
              <a:spcBef>
                <a:spcPts val="0"/>
              </a:spcBef>
              <a:buSzPts val="2600"/>
              <a:buNone/>
            </a:pPr>
            <a:r>
              <a:rPr lang="en-US" sz="2600" b="1" dirty="0">
                <a:latin typeface="+mn-lt"/>
              </a:rPr>
              <a:t>Recommendation 2.3.3: When possible, specific dietary assessments and recommendations should </a:t>
            </a:r>
          </a:p>
          <a:p>
            <a:pPr>
              <a:spcBef>
                <a:spcPts val="0"/>
              </a:spcBef>
              <a:buSzPts val="2600"/>
              <a:buNone/>
            </a:pPr>
            <a:r>
              <a:rPr lang="en-US" sz="2600" b="1" dirty="0">
                <a:latin typeface="+mn-lt"/>
              </a:rPr>
              <a:t>be made with the involvement of a registered dietitian (3C).</a:t>
            </a:r>
            <a:endParaRPr lang="en-US" sz="2000" b="0" i="0" u="none" strike="noStrike" cap="none" dirty="0">
              <a:solidFill>
                <a:schemeClr val="dk2"/>
              </a:solidFill>
              <a:latin typeface="+mn-lt"/>
              <a:ea typeface="Calibri"/>
              <a:cs typeface="Calibri"/>
              <a:sym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p:txBody>
      </p:sp>
    </p:spTree>
    <p:extLst>
      <p:ext uri="{BB962C8B-B14F-4D97-AF65-F5344CB8AC3E}">
        <p14:creationId xmlns:p14="http://schemas.microsoft.com/office/powerpoint/2010/main" val="18496659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14153137-D0BC-50CC-0E21-5710B23E5CA9}"/>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ADB95A69-8A99-ECA6-295E-44AEF0789200}"/>
              </a:ext>
            </a:extLst>
          </p:cNvPr>
          <p:cNvSpPr txBox="1">
            <a:spLocks noGrp="1"/>
          </p:cNvSpPr>
          <p:nvPr>
            <p:ph type="ctrTitle"/>
          </p:nvPr>
        </p:nvSpPr>
        <p:spPr>
          <a:xfrm>
            <a:off x="233292" y="271089"/>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Kidney Manifestations</a:t>
            </a:r>
            <a:endParaRPr dirty="0">
              <a:latin typeface="+mj-lt"/>
            </a:endParaRPr>
          </a:p>
        </p:txBody>
      </p:sp>
      <p:sp>
        <p:nvSpPr>
          <p:cNvPr id="331" name="Google Shape;331;p37">
            <a:extLst>
              <a:ext uri="{FF2B5EF4-FFF2-40B4-BE49-F238E27FC236}">
                <a16:creationId xmlns:a16="http://schemas.microsoft.com/office/drawing/2014/main" id="{8F57FFBE-EAA7-0B7A-DD16-54781DE7FA95}"/>
              </a:ext>
            </a:extLst>
          </p:cNvPr>
          <p:cNvSpPr txBox="1">
            <a:spLocks noGrp="1"/>
          </p:cNvSpPr>
          <p:nvPr>
            <p:ph type="subTitle" idx="1"/>
          </p:nvPr>
        </p:nvSpPr>
        <p:spPr>
          <a:xfrm>
            <a:off x="233292" y="895282"/>
            <a:ext cx="11855927"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2.3</a:t>
            </a:r>
            <a:r>
              <a:rPr lang="en-US" sz="2600" b="0" i="0" u="none" strike="noStrike" cap="none" dirty="0">
                <a:solidFill>
                  <a:schemeClr val="dk2"/>
                </a:solidFill>
                <a:latin typeface="+mn-lt"/>
                <a:ea typeface="Calibri"/>
                <a:cs typeface="Calibri"/>
                <a:sym typeface="Calibri"/>
              </a:rPr>
              <a:t> Nephrolithiasis</a:t>
            </a:r>
            <a:endParaRPr lang="en-US" sz="2600" dirty="0">
              <a:latin typeface="+mn-lt"/>
              <a:ea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2.3.4</a:t>
            </a:r>
            <a:r>
              <a:rPr lang="en-US" sz="2600" b="0" i="0" u="none" strike="noStrike" cap="none" dirty="0">
                <a:solidFill>
                  <a:schemeClr val="dk2"/>
                </a:solidFill>
                <a:latin typeface="+mn-lt"/>
                <a:ea typeface="Calibri"/>
                <a:cs typeface="Calibri"/>
                <a:sym typeface="Calibri"/>
              </a:rPr>
              <a:t>: </a:t>
            </a:r>
            <a:r>
              <a:rPr lang="en-US" sz="2000" dirty="0"/>
              <a:t>Medical treatment of recurrent kidney stones in people with ADPKD should be the same as in the general population.</a:t>
            </a:r>
          </a:p>
          <a:p>
            <a:pPr>
              <a:spcBef>
                <a:spcPts val="0"/>
              </a:spcBef>
              <a:buSzPts val="2600"/>
              <a:buNone/>
            </a:pPr>
            <a:endParaRPr lang="en-US" sz="2000" dirty="0">
              <a:latin typeface="+mn-lt"/>
              <a:ea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2.3.5</a:t>
            </a:r>
            <a:r>
              <a:rPr lang="en-US" sz="2600" b="0" i="0" u="none" strike="noStrike" cap="none" dirty="0">
                <a:solidFill>
                  <a:schemeClr val="dk2"/>
                </a:solidFill>
                <a:latin typeface="+mn-lt"/>
                <a:ea typeface="Calibri"/>
                <a:cs typeface="Calibri"/>
                <a:sym typeface="Calibri"/>
              </a:rPr>
              <a:t>: </a:t>
            </a:r>
            <a:r>
              <a:rPr lang="en-US" sz="2000" dirty="0"/>
              <a:t>Because obstructing kidney stones are more challenging to treat in people with ADPKD, they should be managed by centers of expertise.</a:t>
            </a:r>
            <a:endParaRPr lang="en-US" sz="2000" b="0" i="0" u="none" strike="noStrike" cap="none" dirty="0">
              <a:solidFill>
                <a:schemeClr val="dk2"/>
              </a:solidFill>
              <a:latin typeface="+mn-lt"/>
              <a:ea typeface="Calibri"/>
              <a:cs typeface="Calibri"/>
              <a:sym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p:txBody>
      </p:sp>
    </p:spTree>
    <p:extLst>
      <p:ext uri="{BB962C8B-B14F-4D97-AF65-F5344CB8AC3E}">
        <p14:creationId xmlns:p14="http://schemas.microsoft.com/office/powerpoint/2010/main" val="21534455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390527E3-CE35-59D5-0FA0-28F378992D44}"/>
            </a:ext>
          </a:extLst>
        </p:cNvPr>
        <p:cNvGrpSpPr/>
        <p:nvPr/>
      </p:nvGrpSpPr>
      <p:grpSpPr>
        <a:xfrm>
          <a:off x="0" y="0"/>
          <a:ext cx="0" cy="0"/>
          <a:chOff x="0" y="0"/>
          <a:chExt cx="0" cy="0"/>
        </a:xfrm>
      </p:grpSpPr>
      <p:sp>
        <p:nvSpPr>
          <p:cNvPr id="6" name="Oval 5">
            <a:extLst>
              <a:ext uri="{FF2B5EF4-FFF2-40B4-BE49-F238E27FC236}">
                <a16:creationId xmlns:a16="http://schemas.microsoft.com/office/drawing/2014/main" id="{B0874A50-6744-7B2F-BEF1-ADB06360A079}"/>
              </a:ext>
            </a:extLst>
          </p:cNvPr>
          <p:cNvSpPr/>
          <p:nvPr/>
        </p:nvSpPr>
        <p:spPr>
          <a:xfrm>
            <a:off x="11172955" y="5872243"/>
            <a:ext cx="914400" cy="9144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 name="Google Shape;330;p37">
            <a:extLst>
              <a:ext uri="{FF2B5EF4-FFF2-40B4-BE49-F238E27FC236}">
                <a16:creationId xmlns:a16="http://schemas.microsoft.com/office/drawing/2014/main" id="{18712469-ABFC-B2B5-FD62-21430F16A911}"/>
              </a:ext>
            </a:extLst>
          </p:cNvPr>
          <p:cNvSpPr txBox="1">
            <a:spLocks noGrp="1"/>
          </p:cNvSpPr>
          <p:nvPr>
            <p:ph type="ctrTitle"/>
          </p:nvPr>
        </p:nvSpPr>
        <p:spPr>
          <a:xfrm>
            <a:off x="228742" y="271089"/>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Kidney Manifestations</a:t>
            </a:r>
            <a:endParaRPr dirty="0">
              <a:latin typeface="+mj-lt"/>
            </a:endParaRPr>
          </a:p>
        </p:txBody>
      </p:sp>
      <p:sp>
        <p:nvSpPr>
          <p:cNvPr id="331" name="Google Shape;331;p37">
            <a:extLst>
              <a:ext uri="{FF2B5EF4-FFF2-40B4-BE49-F238E27FC236}">
                <a16:creationId xmlns:a16="http://schemas.microsoft.com/office/drawing/2014/main" id="{B4A365DA-A36A-09D2-125B-FFF63BAD14EF}"/>
              </a:ext>
            </a:extLst>
          </p:cNvPr>
          <p:cNvSpPr txBox="1">
            <a:spLocks noGrp="1"/>
          </p:cNvSpPr>
          <p:nvPr>
            <p:ph type="subTitle" idx="1"/>
          </p:nvPr>
        </p:nvSpPr>
        <p:spPr>
          <a:xfrm>
            <a:off x="228742" y="895282"/>
            <a:ext cx="11734516"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2.4</a:t>
            </a:r>
            <a:r>
              <a:rPr lang="en-US" sz="2600" b="0" i="0" u="none" strike="noStrike" cap="none" dirty="0">
                <a:solidFill>
                  <a:schemeClr val="dk2"/>
                </a:solidFill>
                <a:latin typeface="+mn-lt"/>
                <a:ea typeface="Calibri"/>
                <a:cs typeface="Calibri"/>
                <a:sym typeface="Calibri"/>
              </a:rPr>
              <a:t> </a:t>
            </a:r>
            <a:r>
              <a:rPr lang="en-US" sz="2600" dirty="0">
                <a:latin typeface="+mn-lt"/>
                <a:ea typeface="Calibri"/>
              </a:rPr>
              <a:t>Gout</a:t>
            </a:r>
          </a:p>
          <a:p>
            <a:pPr lvl="0">
              <a:spcBef>
                <a:spcPts val="0"/>
              </a:spcBef>
              <a:buSzPts val="2600"/>
              <a:buNone/>
            </a:pPr>
            <a:r>
              <a:rPr lang="en-US" sz="2800" dirty="0"/>
              <a:t>Recommendations from the </a:t>
            </a:r>
            <a:r>
              <a:rPr lang="en-US" sz="2800" i="1" dirty="0"/>
              <a:t>2020 American College of Rheumatology Guideline for the Management of Gout</a:t>
            </a:r>
          </a:p>
          <a:p>
            <a:pPr lvl="0">
              <a:spcBef>
                <a:spcPts val="0"/>
              </a:spcBef>
              <a:buSzPts val="2600"/>
              <a:buNone/>
            </a:pPr>
            <a:endParaRPr lang="en-US" sz="2600" i="1" dirty="0">
              <a:latin typeface="+mn-lt"/>
              <a:ea typeface="Calibri"/>
            </a:endParaRPr>
          </a:p>
          <a:p>
            <a:pPr>
              <a:spcBef>
                <a:spcPts val="0"/>
              </a:spcBef>
              <a:buSzPts val="2600"/>
              <a:buNone/>
            </a:pPr>
            <a:r>
              <a:rPr lang="en-US" sz="2600" b="1" dirty="0">
                <a:latin typeface="+mn-lt"/>
              </a:rPr>
              <a:t>Recommendation 2.4.1: For patients experiencing their first flare, we conditionally recommend against initiating urate-lowering therapy (ULT) over no ULT, with the following exceptions. </a:t>
            </a:r>
          </a:p>
          <a:p>
            <a:pPr>
              <a:spcBef>
                <a:spcPts val="0"/>
              </a:spcBef>
              <a:buSzPts val="2600"/>
              <a:buNone/>
            </a:pPr>
            <a:endParaRPr lang="en-US" sz="2600" b="1" dirty="0">
              <a:latin typeface="+mn-lt"/>
            </a:endParaRPr>
          </a:p>
          <a:p>
            <a:pPr>
              <a:spcBef>
                <a:spcPts val="0"/>
              </a:spcBef>
              <a:buSzPts val="2600"/>
              <a:buNone/>
            </a:pPr>
            <a:r>
              <a:rPr lang="en-US" sz="2600" b="1" dirty="0">
                <a:latin typeface="+mn-lt"/>
              </a:rPr>
              <a:t>Recommendation 2.4.2: For patients experiencing their first flare and CKD stage ≥3, serum urate (SU) &gt;9mg/dl (540 mmol/l), or urolithiasis, we conditionally recommend initiating ULT. </a:t>
            </a:r>
          </a:p>
          <a:p>
            <a:pPr>
              <a:spcBef>
                <a:spcPts val="0"/>
              </a:spcBef>
              <a:buSzPts val="2600"/>
              <a:buNone/>
            </a:pPr>
            <a:endParaRPr lang="en-US" sz="2600" b="1" dirty="0">
              <a:latin typeface="+mn-lt"/>
            </a:endParaRPr>
          </a:p>
          <a:p>
            <a:pPr>
              <a:spcBef>
                <a:spcPts val="0"/>
              </a:spcBef>
              <a:buSzPts val="2600"/>
              <a:buNone/>
            </a:pPr>
            <a:endParaRPr lang="en-US" sz="2600" b="1" dirty="0">
              <a:latin typeface="+mn-lt"/>
            </a:endParaRPr>
          </a:p>
          <a:p>
            <a:pPr>
              <a:spcBef>
                <a:spcPts val="0"/>
              </a:spcBef>
              <a:buSzPts val="2600"/>
              <a:buNone/>
            </a:pPr>
            <a:endParaRPr lang="en-US" sz="2600" b="1" dirty="0">
              <a:latin typeface="+mn-lt"/>
            </a:endParaRPr>
          </a:p>
        </p:txBody>
      </p:sp>
    </p:spTree>
    <p:extLst>
      <p:ext uri="{BB962C8B-B14F-4D97-AF65-F5344CB8AC3E}">
        <p14:creationId xmlns:p14="http://schemas.microsoft.com/office/powerpoint/2010/main" val="2730447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3B364934-189C-631F-661C-4C2F39773A3B}"/>
            </a:ext>
          </a:extLst>
        </p:cNvPr>
        <p:cNvGrpSpPr/>
        <p:nvPr/>
      </p:nvGrpSpPr>
      <p:grpSpPr>
        <a:xfrm>
          <a:off x="0" y="0"/>
          <a:ext cx="0" cy="0"/>
          <a:chOff x="0" y="0"/>
          <a:chExt cx="0" cy="0"/>
        </a:xfrm>
      </p:grpSpPr>
      <p:sp>
        <p:nvSpPr>
          <p:cNvPr id="6" name="Oval 5">
            <a:extLst>
              <a:ext uri="{FF2B5EF4-FFF2-40B4-BE49-F238E27FC236}">
                <a16:creationId xmlns:a16="http://schemas.microsoft.com/office/drawing/2014/main" id="{CD3C975D-A2D7-3094-3DF0-036C28D13341}"/>
              </a:ext>
            </a:extLst>
          </p:cNvPr>
          <p:cNvSpPr/>
          <p:nvPr/>
        </p:nvSpPr>
        <p:spPr>
          <a:xfrm>
            <a:off x="11172955" y="5872243"/>
            <a:ext cx="914400" cy="9144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 name="Google Shape;330;p37">
            <a:extLst>
              <a:ext uri="{FF2B5EF4-FFF2-40B4-BE49-F238E27FC236}">
                <a16:creationId xmlns:a16="http://schemas.microsoft.com/office/drawing/2014/main" id="{2006D82D-8DC3-E51A-8BC2-E6D028585956}"/>
              </a:ext>
            </a:extLst>
          </p:cNvPr>
          <p:cNvSpPr txBox="1">
            <a:spLocks noGrp="1"/>
          </p:cNvSpPr>
          <p:nvPr>
            <p:ph type="ctrTitle"/>
          </p:nvPr>
        </p:nvSpPr>
        <p:spPr>
          <a:xfrm>
            <a:off x="228742" y="271089"/>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Kidney Manifestations</a:t>
            </a:r>
            <a:endParaRPr dirty="0">
              <a:latin typeface="+mj-lt"/>
            </a:endParaRPr>
          </a:p>
        </p:txBody>
      </p:sp>
      <p:sp>
        <p:nvSpPr>
          <p:cNvPr id="331" name="Google Shape;331;p37">
            <a:extLst>
              <a:ext uri="{FF2B5EF4-FFF2-40B4-BE49-F238E27FC236}">
                <a16:creationId xmlns:a16="http://schemas.microsoft.com/office/drawing/2014/main" id="{71F43CF1-A26C-CF55-609C-197A0FD8AFCC}"/>
              </a:ext>
            </a:extLst>
          </p:cNvPr>
          <p:cNvSpPr txBox="1">
            <a:spLocks noGrp="1"/>
          </p:cNvSpPr>
          <p:nvPr>
            <p:ph type="subTitle" idx="1"/>
          </p:nvPr>
        </p:nvSpPr>
        <p:spPr>
          <a:xfrm>
            <a:off x="228742" y="895282"/>
            <a:ext cx="11734516"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2.4</a:t>
            </a:r>
            <a:r>
              <a:rPr lang="en-US" sz="2600" b="0" i="0" u="none" strike="noStrike" cap="none" dirty="0">
                <a:solidFill>
                  <a:schemeClr val="dk2"/>
                </a:solidFill>
                <a:latin typeface="+mn-lt"/>
                <a:ea typeface="Calibri"/>
                <a:cs typeface="Calibri"/>
                <a:sym typeface="Calibri"/>
              </a:rPr>
              <a:t> </a:t>
            </a:r>
            <a:r>
              <a:rPr lang="en-US" sz="2600" dirty="0">
                <a:latin typeface="+mn-lt"/>
                <a:ea typeface="Calibri"/>
              </a:rPr>
              <a:t>Gout</a:t>
            </a:r>
          </a:p>
          <a:p>
            <a:pPr lvl="0">
              <a:spcBef>
                <a:spcPts val="0"/>
              </a:spcBef>
              <a:buSzPts val="2600"/>
              <a:buNone/>
            </a:pPr>
            <a:r>
              <a:rPr lang="en-US" sz="2800" dirty="0"/>
              <a:t>Recommendations from the </a:t>
            </a:r>
            <a:r>
              <a:rPr lang="en-US" sz="2800" i="1" dirty="0"/>
              <a:t>2020 American College of Rheumatology Guideline for the Management of Gout</a:t>
            </a:r>
          </a:p>
          <a:p>
            <a:pPr lvl="0">
              <a:spcBef>
                <a:spcPts val="0"/>
              </a:spcBef>
              <a:buSzPts val="2600"/>
              <a:buNone/>
            </a:pPr>
            <a:endParaRPr lang="en-US" sz="2600" i="1" dirty="0">
              <a:latin typeface="+mn-lt"/>
              <a:ea typeface="Calibri"/>
            </a:endParaRPr>
          </a:p>
          <a:p>
            <a:pPr>
              <a:spcBef>
                <a:spcPts val="0"/>
              </a:spcBef>
              <a:buSzPts val="2600"/>
              <a:buNone/>
            </a:pPr>
            <a:r>
              <a:rPr lang="en-US" sz="2600" b="1" dirty="0"/>
              <a:t>Recommendation 2.4.3: For patients with asymptomatic hyperuricemia (SU &gt;6.8 mg/dl or 408 mmol/l with no prior gout flares or subcutaneous tophi), we conditionally recommend against initiating any pharmacologic ULT (allopurinol, febuxostat, probenecid) over initiation of pharmacologic ULT. </a:t>
            </a:r>
          </a:p>
          <a:p>
            <a:pPr>
              <a:spcBef>
                <a:spcPts val="0"/>
              </a:spcBef>
              <a:buSzPts val="2600"/>
              <a:buNone/>
            </a:pPr>
            <a:endParaRPr lang="en-US" sz="2600" b="1" dirty="0">
              <a:ea typeface="Calibri"/>
            </a:endParaRP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1" i="0" u="none" strike="noStrike" kern="0" cap="none" spc="0" normalizeH="0" baseline="0" noProof="0" dirty="0">
                <a:ln>
                  <a:noFill/>
                </a:ln>
                <a:solidFill>
                  <a:srgbClr val="004990"/>
                </a:solidFill>
                <a:effectLst/>
                <a:uLnTx/>
                <a:uFillTx/>
                <a:latin typeface="Gill Sans MT" panose="020B0502020104020203"/>
                <a:ea typeface="Malgun Gothic" panose="020B0503020000020004" pitchFamily="34" charset="-127"/>
                <a:cs typeface="Calibri"/>
                <a:sym typeface="Calibri"/>
              </a:rPr>
              <a:t>Recommendation 2.4.4: For patients starting any ULT, we strongly recommend allopurinol over all other ULT as the preferred first-line agent for all patients, including those with CKD stage ≥3. </a:t>
            </a:r>
          </a:p>
          <a:p>
            <a:pPr>
              <a:spcBef>
                <a:spcPts val="0"/>
              </a:spcBef>
              <a:buSzPts val="2600"/>
              <a:buNone/>
            </a:pPr>
            <a:endParaRPr lang="en-US" sz="2000" dirty="0">
              <a:ea typeface="Calibri"/>
            </a:endParaRPr>
          </a:p>
          <a:p>
            <a:pPr>
              <a:spcBef>
                <a:spcPts val="0"/>
              </a:spcBef>
              <a:buSzPts val="2600"/>
              <a:buNone/>
            </a:pPr>
            <a:endParaRPr lang="en-US" sz="2600" b="1" dirty="0">
              <a:latin typeface="+mn-lt"/>
            </a:endParaRPr>
          </a:p>
          <a:p>
            <a:pPr>
              <a:spcBef>
                <a:spcPts val="0"/>
              </a:spcBef>
              <a:buSzPts val="2600"/>
              <a:buNone/>
            </a:pPr>
            <a:endParaRPr lang="en-US" sz="2600" b="1" dirty="0">
              <a:latin typeface="+mn-lt"/>
            </a:endParaRPr>
          </a:p>
        </p:txBody>
      </p:sp>
    </p:spTree>
    <p:extLst>
      <p:ext uri="{BB962C8B-B14F-4D97-AF65-F5344CB8AC3E}">
        <p14:creationId xmlns:p14="http://schemas.microsoft.com/office/powerpoint/2010/main" val="11918760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2F0C4641-63A5-3BF1-0CE2-6A74F4C52D2E}"/>
            </a:ext>
          </a:extLst>
        </p:cNvPr>
        <p:cNvGrpSpPr/>
        <p:nvPr/>
      </p:nvGrpSpPr>
      <p:grpSpPr>
        <a:xfrm>
          <a:off x="0" y="0"/>
          <a:ext cx="0" cy="0"/>
          <a:chOff x="0" y="0"/>
          <a:chExt cx="0" cy="0"/>
        </a:xfrm>
      </p:grpSpPr>
      <p:sp>
        <p:nvSpPr>
          <p:cNvPr id="6" name="Oval 5">
            <a:extLst>
              <a:ext uri="{FF2B5EF4-FFF2-40B4-BE49-F238E27FC236}">
                <a16:creationId xmlns:a16="http://schemas.microsoft.com/office/drawing/2014/main" id="{6184EAB8-9B1F-EBBB-ADB4-34C07E5A5E4B}"/>
              </a:ext>
            </a:extLst>
          </p:cNvPr>
          <p:cNvSpPr/>
          <p:nvPr/>
        </p:nvSpPr>
        <p:spPr>
          <a:xfrm>
            <a:off x="11172955" y="5872243"/>
            <a:ext cx="914400" cy="9144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 name="Google Shape;330;p37">
            <a:extLst>
              <a:ext uri="{FF2B5EF4-FFF2-40B4-BE49-F238E27FC236}">
                <a16:creationId xmlns:a16="http://schemas.microsoft.com/office/drawing/2014/main" id="{BC360A9A-A798-6BD3-46AB-300D0297426A}"/>
              </a:ext>
            </a:extLst>
          </p:cNvPr>
          <p:cNvSpPr txBox="1">
            <a:spLocks noGrp="1"/>
          </p:cNvSpPr>
          <p:nvPr>
            <p:ph type="ctrTitle"/>
          </p:nvPr>
        </p:nvSpPr>
        <p:spPr>
          <a:xfrm>
            <a:off x="228742" y="271089"/>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Kidney Manifestations</a:t>
            </a:r>
            <a:endParaRPr dirty="0">
              <a:latin typeface="+mj-lt"/>
            </a:endParaRPr>
          </a:p>
        </p:txBody>
      </p:sp>
      <p:sp>
        <p:nvSpPr>
          <p:cNvPr id="331" name="Google Shape;331;p37">
            <a:extLst>
              <a:ext uri="{FF2B5EF4-FFF2-40B4-BE49-F238E27FC236}">
                <a16:creationId xmlns:a16="http://schemas.microsoft.com/office/drawing/2014/main" id="{0C0B51CD-4035-36DD-5AB8-97236203EAA2}"/>
              </a:ext>
            </a:extLst>
          </p:cNvPr>
          <p:cNvSpPr txBox="1">
            <a:spLocks noGrp="1"/>
          </p:cNvSpPr>
          <p:nvPr>
            <p:ph type="subTitle" idx="1"/>
          </p:nvPr>
        </p:nvSpPr>
        <p:spPr>
          <a:xfrm>
            <a:off x="228742" y="895282"/>
            <a:ext cx="11734516"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2.4</a:t>
            </a:r>
            <a:r>
              <a:rPr lang="en-US" sz="2600" b="0" i="0" u="none" strike="noStrike" cap="none" dirty="0">
                <a:solidFill>
                  <a:schemeClr val="dk2"/>
                </a:solidFill>
                <a:latin typeface="+mn-lt"/>
                <a:ea typeface="Calibri"/>
                <a:cs typeface="Calibri"/>
                <a:sym typeface="Calibri"/>
              </a:rPr>
              <a:t> </a:t>
            </a:r>
            <a:r>
              <a:rPr lang="en-US" sz="2600" dirty="0">
                <a:latin typeface="+mn-lt"/>
                <a:ea typeface="Calibri"/>
              </a:rPr>
              <a:t>Gout</a:t>
            </a:r>
          </a:p>
          <a:p>
            <a:pPr lvl="0">
              <a:spcBef>
                <a:spcPts val="0"/>
              </a:spcBef>
              <a:buSzPts val="2600"/>
              <a:buNone/>
            </a:pPr>
            <a:r>
              <a:rPr lang="en-US" sz="2800" dirty="0"/>
              <a:t>Recommendations from the </a:t>
            </a:r>
            <a:r>
              <a:rPr lang="en-US" sz="2800" i="1" dirty="0"/>
              <a:t>2020 American College of Rheumatology Guideline for the Management of Gout</a:t>
            </a:r>
          </a:p>
          <a:p>
            <a:pPr lvl="0">
              <a:spcBef>
                <a:spcPts val="0"/>
              </a:spcBef>
              <a:buSzPts val="2600"/>
              <a:buNone/>
            </a:pPr>
            <a:endParaRPr lang="en-US" sz="2600" i="1" dirty="0">
              <a:latin typeface="+mn-lt"/>
              <a:ea typeface="Calibri"/>
            </a:endParaRP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1" i="0" u="none" strike="noStrike" kern="0" cap="none" spc="0" normalizeH="0" baseline="0" noProof="0" dirty="0">
                <a:ln>
                  <a:noFill/>
                </a:ln>
                <a:solidFill>
                  <a:srgbClr val="004990"/>
                </a:solidFill>
                <a:effectLst/>
                <a:uLnTx/>
                <a:uFillTx/>
                <a:latin typeface="Gill Sans MT" panose="020B0502020104020203"/>
                <a:ea typeface="Malgun Gothic" panose="020B0503020000020004" pitchFamily="34" charset="-127"/>
                <a:cs typeface="Calibri"/>
                <a:sym typeface="Calibri"/>
              </a:rPr>
              <a:t>Recommendation 2.4.5: For allopurinol and febuxostat, we strongly recommend starting at a low dose with subsequent dose titration to target over starting at a higher dose (e.g., ≤100 mg/ d [and lower in patients with CKD] for allopurinol or ≤40 mg/d for febuxostat). </a:t>
            </a: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endParaRPr kumimoji="0" lang="en-US" sz="2600" b="1" i="0" u="none" strike="noStrike" kern="0" cap="none" spc="0" normalizeH="0" baseline="0" noProof="0" dirty="0">
              <a:ln>
                <a:noFill/>
              </a:ln>
              <a:solidFill>
                <a:srgbClr val="004990"/>
              </a:solidFill>
              <a:effectLst/>
              <a:uLnTx/>
              <a:uFillTx/>
              <a:latin typeface="Gill Sans MT" panose="020B0502020104020203"/>
              <a:ea typeface="Malgun Gothic" panose="020B0503020000020004" pitchFamily="34" charset="-127"/>
              <a:cs typeface="Calibri"/>
              <a:sym typeface="Calibri"/>
            </a:endParaRPr>
          </a:p>
          <a:p>
            <a:pPr marL="0" marR="0" lvl="0" indent="0" algn="l" defTabSz="914400" rtl="0" eaLnBrk="1" fontAlgn="auto" latinLnBrk="0" hangingPunct="1">
              <a:lnSpc>
                <a:spcPct val="90000"/>
              </a:lnSpc>
              <a:spcBef>
                <a:spcPts val="0"/>
              </a:spcBef>
              <a:spcAft>
                <a:spcPts val="0"/>
              </a:spcAft>
              <a:buClr>
                <a:srgbClr val="004990"/>
              </a:buClr>
              <a:buSzPts val="2600"/>
              <a:buFont typeface="Arial"/>
              <a:buNone/>
              <a:tabLst/>
              <a:defRPr/>
            </a:pPr>
            <a:r>
              <a:rPr kumimoji="0" lang="en-US" sz="2600" b="1" i="0" u="none" strike="noStrike" kern="0" cap="none" spc="0" normalizeH="0" baseline="0" noProof="0" dirty="0">
                <a:ln>
                  <a:noFill/>
                </a:ln>
                <a:solidFill>
                  <a:srgbClr val="004990"/>
                </a:solidFill>
                <a:effectLst/>
                <a:uLnTx/>
                <a:uFillTx/>
                <a:latin typeface="Gill Sans MT" panose="020B0502020104020203"/>
                <a:ea typeface="Malgun Gothic" panose="020B0503020000020004" pitchFamily="34" charset="-127"/>
                <a:cs typeface="Calibri"/>
                <a:sym typeface="Calibri"/>
              </a:rPr>
              <a:t>Recommendation 2.4.6: We conditionally recommend testing HLA-B*5801 prior to starting allopurinol for patients of Southeast Asian descent (e.g., Han Chinese, Korean, Thai) and African American patients, who have a higher prevalence of HLA-B*5801</a:t>
            </a:r>
            <a:endParaRPr kumimoji="0" lang="en-US" sz="2000" b="0" i="0" u="none" strike="noStrike" kern="0" cap="none" spc="0" normalizeH="0" baseline="0" noProof="0" dirty="0">
              <a:ln>
                <a:noFill/>
              </a:ln>
              <a:solidFill>
                <a:srgbClr val="004990"/>
              </a:solidFill>
              <a:effectLst/>
              <a:uLnTx/>
              <a:uFillTx/>
              <a:latin typeface="Gill Sans MT" panose="020B0502020104020203"/>
              <a:ea typeface="Calibri"/>
              <a:cs typeface="Calibri"/>
              <a:sym typeface="Calibri"/>
            </a:endParaRPr>
          </a:p>
          <a:p>
            <a:pPr>
              <a:spcBef>
                <a:spcPts val="0"/>
              </a:spcBef>
              <a:buSzPts val="2600"/>
              <a:buNone/>
            </a:pPr>
            <a:endParaRPr lang="en-US" sz="2000" dirty="0">
              <a:ea typeface="Calibri"/>
            </a:endParaRPr>
          </a:p>
          <a:p>
            <a:pPr>
              <a:spcBef>
                <a:spcPts val="0"/>
              </a:spcBef>
              <a:buSzPts val="2600"/>
              <a:buNone/>
            </a:pPr>
            <a:endParaRPr lang="en-US" sz="2600" b="1" dirty="0">
              <a:latin typeface="+mn-lt"/>
            </a:endParaRPr>
          </a:p>
          <a:p>
            <a:pPr>
              <a:spcBef>
                <a:spcPts val="0"/>
              </a:spcBef>
              <a:buSzPts val="2600"/>
              <a:buNone/>
            </a:pPr>
            <a:endParaRPr lang="en-US" sz="2600" b="1" dirty="0">
              <a:latin typeface="+mn-lt"/>
            </a:endParaRPr>
          </a:p>
        </p:txBody>
      </p:sp>
    </p:spTree>
    <p:extLst>
      <p:ext uri="{BB962C8B-B14F-4D97-AF65-F5344CB8AC3E}">
        <p14:creationId xmlns:p14="http://schemas.microsoft.com/office/powerpoint/2010/main" val="31604705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EF907B60-E7F0-D896-153A-2B9DC67A2B07}"/>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53CF7E71-A06D-DAA5-691D-72E5E693A891}"/>
              </a:ext>
            </a:extLst>
          </p:cNvPr>
          <p:cNvSpPr txBox="1">
            <a:spLocks noGrp="1"/>
          </p:cNvSpPr>
          <p:nvPr>
            <p:ph type="ctrTitle"/>
          </p:nvPr>
        </p:nvSpPr>
        <p:spPr>
          <a:xfrm>
            <a:off x="242390" y="265618"/>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Kidney Manifestations</a:t>
            </a:r>
            <a:endParaRPr dirty="0">
              <a:latin typeface="+mj-lt"/>
            </a:endParaRPr>
          </a:p>
        </p:txBody>
      </p:sp>
      <p:sp>
        <p:nvSpPr>
          <p:cNvPr id="331" name="Google Shape;331;p37">
            <a:extLst>
              <a:ext uri="{FF2B5EF4-FFF2-40B4-BE49-F238E27FC236}">
                <a16:creationId xmlns:a16="http://schemas.microsoft.com/office/drawing/2014/main" id="{BF874A85-2AD6-D631-51E9-DAB78E6D8479}"/>
              </a:ext>
            </a:extLst>
          </p:cNvPr>
          <p:cNvSpPr txBox="1">
            <a:spLocks noGrp="1"/>
          </p:cNvSpPr>
          <p:nvPr>
            <p:ph type="subTitle" idx="1"/>
          </p:nvPr>
        </p:nvSpPr>
        <p:spPr>
          <a:xfrm>
            <a:off x="242390" y="887968"/>
            <a:ext cx="11857461"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2.4</a:t>
            </a:r>
            <a:r>
              <a:rPr lang="en-US" sz="2600" b="0" i="0" u="none" strike="noStrike" cap="none" dirty="0">
                <a:solidFill>
                  <a:schemeClr val="dk2"/>
                </a:solidFill>
                <a:latin typeface="+mn-lt"/>
                <a:ea typeface="Calibri"/>
                <a:cs typeface="Calibri"/>
                <a:sym typeface="Calibri"/>
              </a:rPr>
              <a:t> Gout</a:t>
            </a:r>
            <a:endParaRPr lang="en-US" sz="2600" dirty="0">
              <a:latin typeface="+mn-lt"/>
              <a:ea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2.4.1</a:t>
            </a:r>
            <a:r>
              <a:rPr lang="en-US" sz="2600" b="0" i="0" u="none" strike="noStrike" cap="none" dirty="0">
                <a:solidFill>
                  <a:schemeClr val="dk2"/>
                </a:solidFill>
                <a:latin typeface="+mn-lt"/>
                <a:ea typeface="Calibri"/>
                <a:cs typeface="Calibri"/>
                <a:sym typeface="Calibri"/>
              </a:rPr>
              <a:t>: </a:t>
            </a:r>
            <a:r>
              <a:rPr lang="en-US" sz="2000" dirty="0"/>
              <a:t>Practice Point 2.4.1: People with ADPKD should not be</a:t>
            </a:r>
          </a:p>
          <a:p>
            <a:pPr>
              <a:spcBef>
                <a:spcPts val="0"/>
              </a:spcBef>
              <a:buSzPts val="2600"/>
              <a:buNone/>
            </a:pPr>
            <a:r>
              <a:rPr lang="en-US" sz="2000" dirty="0"/>
              <a:t>treated pharmacologically for asymptomatic hyperuricemia. However, lifestyle and dietary modification may be beneficial (see </a:t>
            </a:r>
            <a:r>
              <a:rPr lang="en-US" sz="2000" i="1" dirty="0"/>
              <a:t>2020 American College of Rheumatology</a:t>
            </a:r>
          </a:p>
          <a:p>
            <a:pPr>
              <a:spcBef>
                <a:spcPts val="0"/>
              </a:spcBef>
              <a:buSzPts val="2600"/>
              <a:buNone/>
            </a:pPr>
            <a:r>
              <a:rPr lang="en-US" sz="2000" i="1" dirty="0"/>
              <a:t>Guideline for the Management of Gout</a:t>
            </a:r>
            <a:r>
              <a:rPr lang="en-US" sz="2000" dirty="0"/>
              <a:t>).</a:t>
            </a: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2.4.2</a:t>
            </a:r>
            <a:r>
              <a:rPr lang="en-US" sz="2600" b="0" i="0" u="none" strike="noStrike" cap="none" dirty="0">
                <a:solidFill>
                  <a:schemeClr val="dk2"/>
                </a:solidFill>
                <a:latin typeface="+mn-lt"/>
                <a:ea typeface="Calibri"/>
                <a:cs typeface="Calibri"/>
                <a:sym typeface="Calibri"/>
              </a:rPr>
              <a:t>: </a:t>
            </a:r>
            <a:r>
              <a:rPr lang="en-US" sz="2000" dirty="0"/>
              <a:t>People with ADPKD and gout should be evaluated and treated in a manner accounting for their level of kidney function.</a:t>
            </a: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2.4.3</a:t>
            </a:r>
            <a:r>
              <a:rPr lang="en-US" sz="2600" b="0" i="0" u="none" strike="noStrike" cap="none" dirty="0">
                <a:solidFill>
                  <a:schemeClr val="dk2"/>
                </a:solidFill>
                <a:latin typeface="+mn-lt"/>
                <a:ea typeface="Calibri"/>
                <a:cs typeface="Calibri"/>
                <a:sym typeface="Calibri"/>
              </a:rPr>
              <a:t>: </a:t>
            </a:r>
            <a:r>
              <a:rPr lang="en-US" sz="2000" dirty="0"/>
              <a:t>People with onset of hyperuricemia and gout in childhood or adolescence should be tested for autosomal dominant tubulointerstitial kidney disease (ADTKD).</a:t>
            </a:r>
            <a:endParaRPr lang="en-US" sz="2000" b="0" i="0" u="none" strike="noStrike" cap="none" dirty="0">
              <a:solidFill>
                <a:schemeClr val="dk2"/>
              </a:solidFill>
              <a:latin typeface="+mn-lt"/>
              <a:ea typeface="Calibri"/>
              <a:cs typeface="Calibri"/>
              <a:sym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p:txBody>
      </p:sp>
    </p:spTree>
    <p:extLst>
      <p:ext uri="{BB962C8B-B14F-4D97-AF65-F5344CB8AC3E}">
        <p14:creationId xmlns:p14="http://schemas.microsoft.com/office/powerpoint/2010/main" val="3572014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EFA3078E-D0BB-EAB6-606F-600E2C89A9F8}"/>
            </a:ext>
          </a:extLst>
        </p:cNvPr>
        <p:cNvGrpSpPr/>
        <p:nvPr/>
      </p:nvGrpSpPr>
      <p:grpSpPr>
        <a:xfrm>
          <a:off x="0" y="0"/>
          <a:ext cx="0" cy="0"/>
          <a:chOff x="0" y="0"/>
          <a:chExt cx="0" cy="0"/>
        </a:xfrm>
      </p:grpSpPr>
      <p:sp>
        <p:nvSpPr>
          <p:cNvPr id="170" name="Google Shape;170;p18">
            <a:extLst>
              <a:ext uri="{FF2B5EF4-FFF2-40B4-BE49-F238E27FC236}">
                <a16:creationId xmlns:a16="http://schemas.microsoft.com/office/drawing/2014/main" id="{6B92980D-DDC7-806A-DD08-60B241DF8383}"/>
              </a:ext>
            </a:extLst>
          </p:cNvPr>
          <p:cNvSpPr txBox="1">
            <a:spLocks noGrp="1"/>
          </p:cNvSpPr>
          <p:nvPr>
            <p:ph type="ctrTitle"/>
          </p:nvPr>
        </p:nvSpPr>
        <p:spPr>
          <a:xfrm>
            <a:off x="304800" y="303081"/>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dirty="0">
                <a:solidFill>
                  <a:srgbClr val="2C62A9"/>
                </a:solidFill>
                <a:latin typeface="+mj-lt"/>
                <a:cs typeface="Calibri"/>
                <a:sym typeface="Calibri"/>
              </a:rPr>
              <a:t>Overview of Process</a:t>
            </a:r>
            <a:endParaRPr sz="4400" b="0" cap="small" dirty="0">
              <a:solidFill>
                <a:srgbClr val="2C62A9"/>
              </a:solidFill>
              <a:latin typeface="+mj-lt"/>
              <a:cs typeface="Calibri"/>
              <a:sym typeface="Calibri"/>
            </a:endParaRPr>
          </a:p>
        </p:txBody>
      </p:sp>
      <p:sp>
        <p:nvSpPr>
          <p:cNvPr id="171" name="Google Shape;171;p18">
            <a:extLst>
              <a:ext uri="{FF2B5EF4-FFF2-40B4-BE49-F238E27FC236}">
                <a16:creationId xmlns:a16="http://schemas.microsoft.com/office/drawing/2014/main" id="{BD842FE1-EDA9-4FA1-DED8-51D61B5A7A96}"/>
              </a:ext>
            </a:extLst>
          </p:cNvPr>
          <p:cNvSpPr txBox="1">
            <a:spLocks noGrp="1"/>
          </p:cNvSpPr>
          <p:nvPr>
            <p:ph type="subTitle" idx="1"/>
          </p:nvPr>
        </p:nvSpPr>
        <p:spPr>
          <a:xfrm>
            <a:off x="304800" y="1062888"/>
            <a:ext cx="11466490" cy="541807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3200"/>
              <a:buFont typeface="Arial"/>
              <a:buNone/>
            </a:pPr>
            <a:r>
              <a:rPr lang="en-US" sz="2800" i="0" u="none" strike="noStrike" cap="none" dirty="0">
                <a:solidFill>
                  <a:schemeClr val="dk2"/>
                </a:solidFill>
                <a:latin typeface="+mn-lt"/>
                <a:sym typeface="Calibri"/>
              </a:rPr>
              <a:t>This guideline adhered to international best practices for guideline development (Supplementary Tables S2–S4) and has been reported in accordance with the Institute of Medicine and Appraisal of Guidelines for Research &amp; Evaluation (AGREE) II reporting checklists.</a:t>
            </a:r>
          </a:p>
        </p:txBody>
      </p:sp>
    </p:spTree>
    <p:extLst>
      <p:ext uri="{BB962C8B-B14F-4D97-AF65-F5344CB8AC3E}">
        <p14:creationId xmlns:p14="http://schemas.microsoft.com/office/powerpoint/2010/main" val="25114284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95D62175-1A0E-05F8-C7EA-9FB95077FED8}"/>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78D33F0E-9EEA-6B32-AC5F-460F53C6CA08}"/>
              </a:ext>
            </a:extLst>
          </p:cNvPr>
          <p:cNvSpPr txBox="1">
            <a:spLocks noGrp="1"/>
          </p:cNvSpPr>
          <p:nvPr>
            <p:ph type="ctrTitle"/>
          </p:nvPr>
        </p:nvSpPr>
        <p:spPr>
          <a:xfrm>
            <a:off x="246299" y="280188"/>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Kidney Manifestations</a:t>
            </a:r>
            <a:endParaRPr dirty="0">
              <a:latin typeface="+mj-lt"/>
            </a:endParaRPr>
          </a:p>
        </p:txBody>
      </p:sp>
      <p:sp>
        <p:nvSpPr>
          <p:cNvPr id="331" name="Google Shape;331;p37">
            <a:extLst>
              <a:ext uri="{FF2B5EF4-FFF2-40B4-BE49-F238E27FC236}">
                <a16:creationId xmlns:a16="http://schemas.microsoft.com/office/drawing/2014/main" id="{39848994-5E0A-4AF8-F4AA-B28CE1201ABA}"/>
              </a:ext>
            </a:extLst>
          </p:cNvPr>
          <p:cNvSpPr txBox="1">
            <a:spLocks noGrp="1"/>
          </p:cNvSpPr>
          <p:nvPr>
            <p:ph type="subTitle" idx="1"/>
          </p:nvPr>
        </p:nvSpPr>
        <p:spPr>
          <a:xfrm>
            <a:off x="246299" y="904381"/>
            <a:ext cx="11070867"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2.5</a:t>
            </a:r>
            <a:r>
              <a:rPr lang="en-US" sz="2600" b="0" i="0" u="none" strike="noStrike" cap="none" dirty="0">
                <a:solidFill>
                  <a:schemeClr val="dk2"/>
                </a:solidFill>
                <a:latin typeface="+mn-lt"/>
                <a:ea typeface="Calibri"/>
                <a:cs typeface="Calibri"/>
                <a:sym typeface="Calibri"/>
              </a:rPr>
              <a:t> </a:t>
            </a:r>
            <a:r>
              <a:rPr lang="en-US" sz="2600" dirty="0">
                <a:latin typeface="+mn-lt"/>
                <a:ea typeface="Calibri"/>
              </a:rPr>
              <a:t>Hematuria</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2.5.1</a:t>
            </a:r>
            <a:r>
              <a:rPr lang="en-US" sz="2600" b="0" i="0" u="none" strike="noStrike" cap="none" dirty="0">
                <a:solidFill>
                  <a:schemeClr val="dk2"/>
                </a:solidFill>
                <a:latin typeface="+mn-lt"/>
                <a:ea typeface="Calibri"/>
                <a:cs typeface="Calibri"/>
                <a:sym typeface="Calibri"/>
              </a:rPr>
              <a:t>: </a:t>
            </a:r>
            <a:r>
              <a:rPr lang="en-US" sz="2000" dirty="0"/>
              <a:t>Healthcare providers should be aware of the causes and natural history of hematuria in people with ADPKD to provide proper guidance and, if appropriate, reassurance.</a:t>
            </a: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2.5.2</a:t>
            </a:r>
            <a:r>
              <a:rPr lang="en-US" sz="2600" b="0" i="0" u="none" strike="noStrike" cap="none" dirty="0">
                <a:solidFill>
                  <a:schemeClr val="dk2"/>
                </a:solidFill>
                <a:latin typeface="+mn-lt"/>
                <a:ea typeface="Calibri"/>
                <a:cs typeface="Calibri"/>
                <a:sym typeface="Calibri"/>
              </a:rPr>
              <a:t>: </a:t>
            </a:r>
            <a:r>
              <a:rPr lang="en-US" sz="2000" dirty="0"/>
              <a:t>Healthcare providers should discuss the possibility of gross hematuria with patients at the time of diagnosis of ADPKD to avoid unnecessary worry if it happens.</a:t>
            </a: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p:txBody>
      </p:sp>
    </p:spTree>
    <p:extLst>
      <p:ext uri="{BB962C8B-B14F-4D97-AF65-F5344CB8AC3E}">
        <p14:creationId xmlns:p14="http://schemas.microsoft.com/office/powerpoint/2010/main" val="7542513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4E956FA4-E168-0E2C-97FA-2755786C35E3}"/>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D82EB21B-A535-3A86-8FEA-90110C45136F}"/>
              </a:ext>
            </a:extLst>
          </p:cNvPr>
          <p:cNvSpPr txBox="1">
            <a:spLocks noGrp="1"/>
          </p:cNvSpPr>
          <p:nvPr>
            <p:ph type="ctrTitle"/>
          </p:nvPr>
        </p:nvSpPr>
        <p:spPr>
          <a:xfrm>
            <a:off x="228743" y="289286"/>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Kidney Manifestations</a:t>
            </a:r>
            <a:endParaRPr dirty="0">
              <a:latin typeface="+mj-lt"/>
            </a:endParaRPr>
          </a:p>
        </p:txBody>
      </p:sp>
      <p:sp>
        <p:nvSpPr>
          <p:cNvPr id="331" name="Google Shape;331;p37">
            <a:extLst>
              <a:ext uri="{FF2B5EF4-FFF2-40B4-BE49-F238E27FC236}">
                <a16:creationId xmlns:a16="http://schemas.microsoft.com/office/drawing/2014/main" id="{AE3298EF-4762-6787-5DBE-58CC64490452}"/>
              </a:ext>
            </a:extLst>
          </p:cNvPr>
          <p:cNvSpPr txBox="1">
            <a:spLocks noGrp="1"/>
          </p:cNvSpPr>
          <p:nvPr>
            <p:ph type="subTitle" idx="1"/>
          </p:nvPr>
        </p:nvSpPr>
        <p:spPr>
          <a:xfrm>
            <a:off x="228743" y="913479"/>
            <a:ext cx="11734514"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2.6</a:t>
            </a:r>
            <a:r>
              <a:rPr lang="en-US" sz="2600" b="0" i="0" u="none" strike="noStrike" cap="none" dirty="0">
                <a:solidFill>
                  <a:schemeClr val="dk2"/>
                </a:solidFill>
                <a:latin typeface="+mn-lt"/>
                <a:ea typeface="Calibri"/>
                <a:cs typeface="Calibri"/>
                <a:sym typeface="Calibri"/>
              </a:rPr>
              <a:t> Urinary Tract Infections</a:t>
            </a:r>
          </a:p>
          <a:p>
            <a:pPr marL="0" indent="0">
              <a:spcBef>
                <a:spcPts val="0"/>
              </a:spcBef>
              <a:buSzPts val="2600"/>
              <a:buNone/>
            </a:pPr>
            <a:r>
              <a:rPr lang="en-US" sz="2800" dirty="0"/>
              <a:t>Recommendations from the </a:t>
            </a:r>
            <a:r>
              <a:rPr lang="en-US" sz="2800" i="1" dirty="0"/>
              <a:t>American Urological Association (AUA)/Canadian Urological Association (CUA)/Society of Urodynamics, Female Pelvic Medicine and Urogenital Reconstruction (SUFU)</a:t>
            </a:r>
          </a:p>
          <a:p>
            <a:pPr marL="0" indent="0">
              <a:spcBef>
                <a:spcPts val="0"/>
              </a:spcBef>
              <a:buSzPts val="2600"/>
              <a:buNone/>
            </a:pPr>
            <a:endParaRPr lang="en-US" sz="2800" i="1" dirty="0"/>
          </a:p>
          <a:p>
            <a:pPr>
              <a:spcBef>
                <a:spcPts val="0"/>
              </a:spcBef>
              <a:buClr>
                <a:srgbClr val="004990"/>
              </a:buClr>
              <a:buSzPts val="2600"/>
              <a:buNone/>
              <a:defRPr/>
            </a:pPr>
            <a:r>
              <a:rPr lang="en-US" sz="2600" b="1" dirty="0">
                <a:solidFill>
                  <a:srgbClr val="004990"/>
                </a:solidFill>
                <a:latin typeface="Gill Sans MT" panose="020B0502020104020203"/>
              </a:rPr>
              <a:t>Recommendation 2.6.1: Clinicians should not treat asymptomatic bacteriuria (ASB) in patients (1B).</a:t>
            </a:r>
          </a:p>
          <a:p>
            <a:pPr>
              <a:spcBef>
                <a:spcPts val="0"/>
              </a:spcBef>
              <a:buClr>
                <a:srgbClr val="004990"/>
              </a:buClr>
              <a:buSzPts val="2600"/>
              <a:buNone/>
              <a:defRPr/>
            </a:pPr>
            <a:endParaRPr lang="en-US" sz="2600" b="1" dirty="0">
              <a:solidFill>
                <a:srgbClr val="004990"/>
              </a:solidFill>
              <a:latin typeface="Gill Sans MT" panose="020B0502020104020203"/>
            </a:endParaRPr>
          </a:p>
          <a:p>
            <a:pPr>
              <a:spcBef>
                <a:spcPts val="0"/>
              </a:spcBef>
              <a:buClr>
                <a:srgbClr val="004990"/>
              </a:buClr>
              <a:buSzPts val="2600"/>
              <a:buNone/>
              <a:defRPr/>
            </a:pPr>
            <a:r>
              <a:rPr lang="en-US" sz="2600" b="1" dirty="0">
                <a:solidFill>
                  <a:srgbClr val="004990"/>
                </a:solidFill>
                <a:latin typeface="Gill Sans MT" panose="020B0502020104020203"/>
              </a:rPr>
              <a:t>Recommendation 2.6.2: Clinicians should use first-line therapy (i.e., nitrofurantoin, trimethoprim sulfamethoxazole [TMP-SMX], fosfomycin) dependent on the local antibiogram for the treatment of symptomatic urinary tract infections (UTIs) in women (1B).</a:t>
            </a:r>
          </a:p>
          <a:p>
            <a:pPr>
              <a:spcBef>
                <a:spcPts val="0"/>
              </a:spcBef>
              <a:buClr>
                <a:srgbClr val="004990"/>
              </a:buClr>
              <a:buSzPts val="2600"/>
              <a:buNone/>
              <a:defRPr/>
            </a:pPr>
            <a:endParaRPr lang="en-US" sz="2600" b="1" dirty="0">
              <a:solidFill>
                <a:srgbClr val="004990"/>
              </a:solidFill>
              <a:latin typeface="Gill Sans MT" panose="020B0502020104020203"/>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p:txBody>
      </p:sp>
    </p:spTree>
    <p:extLst>
      <p:ext uri="{BB962C8B-B14F-4D97-AF65-F5344CB8AC3E}">
        <p14:creationId xmlns:p14="http://schemas.microsoft.com/office/powerpoint/2010/main" val="37043369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1868C288-797F-B721-4F51-EEEFFA9A855F}"/>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B5C11D71-FA08-9295-F631-4017A436EC2A}"/>
              </a:ext>
            </a:extLst>
          </p:cNvPr>
          <p:cNvSpPr txBox="1">
            <a:spLocks noGrp="1"/>
          </p:cNvSpPr>
          <p:nvPr>
            <p:ph type="ctrTitle"/>
          </p:nvPr>
        </p:nvSpPr>
        <p:spPr>
          <a:xfrm>
            <a:off x="228743" y="289286"/>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Kidney Manifestations</a:t>
            </a:r>
            <a:endParaRPr dirty="0">
              <a:latin typeface="+mj-lt"/>
            </a:endParaRPr>
          </a:p>
        </p:txBody>
      </p:sp>
      <p:sp>
        <p:nvSpPr>
          <p:cNvPr id="331" name="Google Shape;331;p37">
            <a:extLst>
              <a:ext uri="{FF2B5EF4-FFF2-40B4-BE49-F238E27FC236}">
                <a16:creationId xmlns:a16="http://schemas.microsoft.com/office/drawing/2014/main" id="{EE18B81C-5767-9BC7-01F6-BF61D786DC00}"/>
              </a:ext>
            </a:extLst>
          </p:cNvPr>
          <p:cNvSpPr txBox="1">
            <a:spLocks noGrp="1"/>
          </p:cNvSpPr>
          <p:nvPr>
            <p:ph type="subTitle" idx="1"/>
          </p:nvPr>
        </p:nvSpPr>
        <p:spPr>
          <a:xfrm>
            <a:off x="228743" y="913479"/>
            <a:ext cx="11734514"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2.6</a:t>
            </a:r>
            <a:r>
              <a:rPr lang="en-US" sz="2600" b="0" i="0" u="none" strike="noStrike" cap="none" dirty="0">
                <a:solidFill>
                  <a:schemeClr val="dk2"/>
                </a:solidFill>
                <a:latin typeface="+mn-lt"/>
                <a:ea typeface="Calibri"/>
                <a:cs typeface="Calibri"/>
                <a:sym typeface="Calibri"/>
              </a:rPr>
              <a:t> Urinary Tract Infections</a:t>
            </a:r>
          </a:p>
          <a:p>
            <a:pPr marL="0" indent="0">
              <a:spcBef>
                <a:spcPts val="0"/>
              </a:spcBef>
              <a:buSzPts val="2600"/>
              <a:buNone/>
            </a:pPr>
            <a:r>
              <a:rPr lang="en-US" sz="2800" dirty="0"/>
              <a:t>Recommendations from the </a:t>
            </a:r>
            <a:r>
              <a:rPr lang="en-US" sz="2800" i="1" dirty="0"/>
              <a:t>American Urological Association (AUA)/Canadian Urological Association (CUA)/Society of Urodynamics, Female Pelvic Medicine and Urogenital Reconstruction (SUFU)</a:t>
            </a:r>
          </a:p>
          <a:p>
            <a:pPr marL="0" indent="0">
              <a:spcBef>
                <a:spcPts val="0"/>
              </a:spcBef>
              <a:buSzPts val="2600"/>
              <a:buNone/>
            </a:pPr>
            <a:endParaRPr lang="en-US" sz="2800" i="1" dirty="0"/>
          </a:p>
          <a:p>
            <a:pPr>
              <a:spcBef>
                <a:spcPts val="0"/>
              </a:spcBef>
              <a:buClr>
                <a:srgbClr val="004990"/>
              </a:buClr>
              <a:buSzPts val="2600"/>
              <a:buNone/>
              <a:defRPr/>
            </a:pPr>
            <a:r>
              <a:rPr lang="en-US" sz="2600" b="1" dirty="0">
                <a:solidFill>
                  <a:srgbClr val="004990"/>
                </a:solidFill>
                <a:latin typeface="Gill Sans MT" panose="020B0502020104020203"/>
              </a:rPr>
              <a:t>Recommendation 2.6.3: Clinicians should treat recurrent UTI (rUTI) patients experiencing acute cystitis episodes with as short a duration of antibiotics as reasonable, generally no longer than seven days (2B).</a:t>
            </a:r>
          </a:p>
          <a:p>
            <a:pPr>
              <a:spcBef>
                <a:spcPts val="0"/>
              </a:spcBef>
              <a:buClr>
                <a:srgbClr val="004990"/>
              </a:buClr>
              <a:buSzPts val="2600"/>
              <a:buNone/>
              <a:defRPr/>
            </a:pPr>
            <a:endParaRPr lang="en-US" sz="2600" b="1" dirty="0">
              <a:solidFill>
                <a:srgbClr val="004990"/>
              </a:solidFill>
              <a:latin typeface="Gill Sans MT" panose="020B0502020104020203"/>
            </a:endParaRPr>
          </a:p>
          <a:p>
            <a:pPr>
              <a:spcBef>
                <a:spcPts val="0"/>
              </a:spcBef>
              <a:buClr>
                <a:srgbClr val="004990"/>
              </a:buClr>
              <a:buSzPts val="2600"/>
              <a:buNone/>
              <a:defRPr/>
            </a:pPr>
            <a:r>
              <a:rPr lang="en-US" sz="2600" b="1" dirty="0">
                <a:solidFill>
                  <a:srgbClr val="004990"/>
                </a:solidFill>
                <a:latin typeface="Gill Sans MT" panose="020B0502020104020203"/>
              </a:rPr>
              <a:t>Recommendation 2.6.4: Following discussion of risks, benefits, and alternatives, clinicians may prescribe antibiotic prophylaxis to decrease the risk of future UTIs in women of all ages previously diagnosed with UTIs (2B).</a:t>
            </a: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p:txBody>
      </p:sp>
    </p:spTree>
    <p:extLst>
      <p:ext uri="{BB962C8B-B14F-4D97-AF65-F5344CB8AC3E}">
        <p14:creationId xmlns:p14="http://schemas.microsoft.com/office/powerpoint/2010/main" val="11506386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4AC333A2-CB62-2F09-7599-1155682869D7}"/>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BC4046C7-868B-907A-A10B-6789128327E8}"/>
              </a:ext>
            </a:extLst>
          </p:cNvPr>
          <p:cNvSpPr txBox="1">
            <a:spLocks noGrp="1"/>
          </p:cNvSpPr>
          <p:nvPr>
            <p:ph type="ctrTitle"/>
          </p:nvPr>
        </p:nvSpPr>
        <p:spPr>
          <a:xfrm>
            <a:off x="228743" y="289286"/>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Kidney Manifestations</a:t>
            </a:r>
            <a:endParaRPr dirty="0">
              <a:latin typeface="+mj-lt"/>
            </a:endParaRPr>
          </a:p>
        </p:txBody>
      </p:sp>
      <p:sp>
        <p:nvSpPr>
          <p:cNvPr id="331" name="Google Shape;331;p37">
            <a:extLst>
              <a:ext uri="{FF2B5EF4-FFF2-40B4-BE49-F238E27FC236}">
                <a16:creationId xmlns:a16="http://schemas.microsoft.com/office/drawing/2014/main" id="{09B1E4C3-5D61-9818-B1CF-81C0DD5AA9F9}"/>
              </a:ext>
            </a:extLst>
          </p:cNvPr>
          <p:cNvSpPr txBox="1">
            <a:spLocks noGrp="1"/>
          </p:cNvSpPr>
          <p:nvPr>
            <p:ph type="subTitle" idx="1"/>
          </p:nvPr>
        </p:nvSpPr>
        <p:spPr>
          <a:xfrm>
            <a:off x="228743" y="913479"/>
            <a:ext cx="11070867"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2.6</a:t>
            </a:r>
            <a:r>
              <a:rPr lang="en-US" sz="2600" b="0" i="0" u="none" strike="noStrike" cap="none" dirty="0">
                <a:solidFill>
                  <a:schemeClr val="dk2"/>
                </a:solidFill>
                <a:latin typeface="+mn-lt"/>
                <a:ea typeface="Calibri"/>
                <a:cs typeface="Calibri"/>
                <a:sym typeface="Calibri"/>
              </a:rPr>
              <a:t> Urinary Tract Infections</a:t>
            </a:r>
            <a:endParaRPr lang="en-US" sz="2600" dirty="0">
              <a:latin typeface="+mn-lt"/>
              <a:ea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2.6.1</a:t>
            </a:r>
            <a:r>
              <a:rPr lang="en-US" sz="2600" b="0" i="0" u="none" strike="noStrike" cap="none" dirty="0">
                <a:solidFill>
                  <a:schemeClr val="dk2"/>
                </a:solidFill>
                <a:latin typeface="+mn-lt"/>
                <a:ea typeface="Calibri"/>
                <a:cs typeface="Calibri"/>
                <a:sym typeface="Calibri"/>
              </a:rPr>
              <a:t>: </a:t>
            </a:r>
            <a:r>
              <a:rPr lang="en-US" sz="2000" dirty="0"/>
              <a:t>Recurrent UTIs in people with ADPKD should be investigated for a possible underlying predisposition.</a:t>
            </a: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2.6.2</a:t>
            </a:r>
            <a:r>
              <a:rPr lang="en-US" sz="2600" b="0" i="0" u="none" strike="noStrike" cap="none" dirty="0">
                <a:solidFill>
                  <a:schemeClr val="dk2"/>
                </a:solidFill>
                <a:latin typeface="+mn-lt"/>
                <a:ea typeface="Calibri"/>
                <a:cs typeface="Calibri"/>
                <a:sym typeface="Calibri"/>
              </a:rPr>
              <a:t>: </a:t>
            </a:r>
            <a:r>
              <a:rPr lang="en-US" sz="2000" dirty="0"/>
              <a:t>A urine culture should be obtained before antibiotics are started for UTI, especially for upper UTI and/or suspected kidney cyst infection. Blood cultures should be obtained if an upper UTI or kidney cyst infection is suspected.</a:t>
            </a: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2.6.3</a:t>
            </a:r>
            <a:r>
              <a:rPr lang="en-US" sz="2600" b="0" i="0" u="none" strike="noStrike" cap="none" dirty="0">
                <a:solidFill>
                  <a:schemeClr val="dk2"/>
                </a:solidFill>
                <a:latin typeface="+mn-lt"/>
                <a:ea typeface="Calibri"/>
                <a:cs typeface="Calibri"/>
                <a:sym typeface="Calibri"/>
              </a:rPr>
              <a:t>: </a:t>
            </a:r>
            <a:r>
              <a:rPr lang="en-US" sz="2000" dirty="0"/>
              <a:t>UTIs in people with ADPKD need to be differentiated from noninfectious processes such as cyst hemorrhage or kidney stone.</a:t>
            </a:r>
          </a:p>
          <a:p>
            <a:pPr>
              <a:spcBef>
                <a:spcPts val="0"/>
              </a:spcBef>
              <a:buSzPts val="2600"/>
              <a:buNone/>
            </a:pPr>
            <a:endParaRPr lang="en-US" sz="2000" dirty="0">
              <a:latin typeface="+mn-lt"/>
              <a:ea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p:txBody>
      </p:sp>
    </p:spTree>
    <p:extLst>
      <p:ext uri="{BB962C8B-B14F-4D97-AF65-F5344CB8AC3E}">
        <p14:creationId xmlns:p14="http://schemas.microsoft.com/office/powerpoint/2010/main" val="28106330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38D8FB9C-4CB0-7B32-7782-B88B1A92083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0ECF8B8-ABFB-617B-D824-D3AF36C7BA38}"/>
              </a:ext>
            </a:extLst>
          </p:cNvPr>
          <p:cNvPicPr>
            <a:picLocks noChangeAspect="1"/>
          </p:cNvPicPr>
          <p:nvPr/>
        </p:nvPicPr>
        <p:blipFill>
          <a:blip r:embed="rId3"/>
          <a:stretch>
            <a:fillRect/>
          </a:stretch>
        </p:blipFill>
        <p:spPr>
          <a:xfrm>
            <a:off x="4626579" y="880689"/>
            <a:ext cx="7460776" cy="4980856"/>
          </a:xfrm>
          <a:prstGeom prst="rect">
            <a:avLst/>
          </a:prstGeom>
        </p:spPr>
      </p:pic>
      <p:sp>
        <p:nvSpPr>
          <p:cNvPr id="330" name="Google Shape;330;p37">
            <a:extLst>
              <a:ext uri="{FF2B5EF4-FFF2-40B4-BE49-F238E27FC236}">
                <a16:creationId xmlns:a16="http://schemas.microsoft.com/office/drawing/2014/main" id="{0F570C35-CD23-4723-1AC2-44718455F4E5}"/>
              </a:ext>
            </a:extLst>
          </p:cNvPr>
          <p:cNvSpPr txBox="1">
            <a:spLocks noGrp="1"/>
          </p:cNvSpPr>
          <p:nvPr>
            <p:ph type="ctrTitle"/>
          </p:nvPr>
        </p:nvSpPr>
        <p:spPr>
          <a:xfrm>
            <a:off x="232011" y="256496"/>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Kidney Manifestations</a:t>
            </a:r>
            <a:endParaRPr dirty="0">
              <a:latin typeface="+mj-lt"/>
            </a:endParaRPr>
          </a:p>
        </p:txBody>
      </p:sp>
      <p:sp>
        <p:nvSpPr>
          <p:cNvPr id="331" name="Google Shape;331;p37">
            <a:extLst>
              <a:ext uri="{FF2B5EF4-FFF2-40B4-BE49-F238E27FC236}">
                <a16:creationId xmlns:a16="http://schemas.microsoft.com/office/drawing/2014/main" id="{59B56BC2-E8BF-E1D3-C6CD-2F3FEE187D0A}"/>
              </a:ext>
            </a:extLst>
          </p:cNvPr>
          <p:cNvSpPr txBox="1">
            <a:spLocks noGrp="1"/>
          </p:cNvSpPr>
          <p:nvPr>
            <p:ph type="subTitle" idx="1"/>
          </p:nvPr>
        </p:nvSpPr>
        <p:spPr>
          <a:xfrm>
            <a:off x="232011" y="885803"/>
            <a:ext cx="4499213"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2.6</a:t>
            </a:r>
            <a:r>
              <a:rPr lang="en-US" sz="2600" b="0" i="0" u="none" strike="noStrike" cap="none" dirty="0">
                <a:solidFill>
                  <a:schemeClr val="dk2"/>
                </a:solidFill>
                <a:latin typeface="+mn-lt"/>
                <a:ea typeface="Calibri"/>
                <a:cs typeface="Calibri"/>
                <a:sym typeface="Calibri"/>
              </a:rPr>
              <a:t> Urinary Tract Infections</a:t>
            </a:r>
            <a:endParaRPr lang="en-US" sz="2600" dirty="0">
              <a:latin typeface="+mn-lt"/>
              <a:ea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2.6.4</a:t>
            </a:r>
            <a:r>
              <a:rPr lang="en-US" sz="2600" b="0" i="0" u="none" strike="noStrike" cap="none" dirty="0">
                <a:solidFill>
                  <a:schemeClr val="dk2"/>
                </a:solidFill>
                <a:latin typeface="+mn-lt"/>
                <a:ea typeface="Calibri"/>
                <a:cs typeface="Calibri"/>
                <a:sym typeface="Calibri"/>
              </a:rPr>
              <a:t>: </a:t>
            </a:r>
            <a:r>
              <a:rPr lang="en-US" sz="2000" dirty="0"/>
              <a:t>People with ADPKD who present with fever, acute abdominal or flank pain, and increased white blood cells and/or C-reactive protein (CRP) should be worked up for kidney cyst infection (Figure 16).</a:t>
            </a:r>
            <a:endParaRPr lang="en-US" sz="2000" b="0" i="0" u="none" strike="noStrike" cap="none" dirty="0">
              <a:solidFill>
                <a:schemeClr val="dk2"/>
              </a:solidFill>
              <a:latin typeface="+mn-lt"/>
              <a:ea typeface="Calibri"/>
              <a:cs typeface="Calibri"/>
              <a:sym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p:txBody>
      </p:sp>
      <p:sp>
        <p:nvSpPr>
          <p:cNvPr id="4" name="Oval 3">
            <a:extLst>
              <a:ext uri="{FF2B5EF4-FFF2-40B4-BE49-F238E27FC236}">
                <a16:creationId xmlns:a16="http://schemas.microsoft.com/office/drawing/2014/main" id="{C2E86482-A31B-C252-A15B-80690612CA19}"/>
              </a:ext>
            </a:extLst>
          </p:cNvPr>
          <p:cNvSpPr/>
          <p:nvPr/>
        </p:nvSpPr>
        <p:spPr>
          <a:xfrm>
            <a:off x="11172955" y="5872243"/>
            <a:ext cx="914400" cy="9144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25074B7-BC32-2D06-F2FC-A96E3F1415B4}"/>
              </a:ext>
            </a:extLst>
          </p:cNvPr>
          <p:cNvSpPr txBox="1"/>
          <p:nvPr/>
        </p:nvSpPr>
        <p:spPr>
          <a:xfrm>
            <a:off x="4731224" y="5977311"/>
            <a:ext cx="7356131" cy="523220"/>
          </a:xfrm>
          <a:prstGeom prst="rect">
            <a:avLst/>
          </a:prstGeom>
          <a:noFill/>
        </p:spPr>
        <p:txBody>
          <a:bodyPr wrap="square" rtlCol="0">
            <a:spAutoFit/>
          </a:bodyPr>
          <a:lstStyle/>
          <a:p>
            <a:r>
              <a:rPr lang="en-US" b="1" dirty="0">
                <a:solidFill>
                  <a:srgbClr val="2C62A9"/>
                </a:solidFill>
              </a:rPr>
              <a:t>Figure 16  | Diagnostic algorithm for an infected kidney cyst in autosomal </a:t>
            </a:r>
          </a:p>
          <a:p>
            <a:r>
              <a:rPr lang="en-US" b="1" dirty="0">
                <a:solidFill>
                  <a:srgbClr val="2C62A9"/>
                </a:solidFill>
              </a:rPr>
              <a:t>dominant polycystic kidney disease</a:t>
            </a:r>
          </a:p>
        </p:txBody>
      </p:sp>
    </p:spTree>
    <p:extLst>
      <p:ext uri="{BB962C8B-B14F-4D97-AF65-F5344CB8AC3E}">
        <p14:creationId xmlns:p14="http://schemas.microsoft.com/office/powerpoint/2010/main" val="10268831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164E5B7D-A59A-934A-43AF-AB4337593497}"/>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4E874C4B-55D8-EE47-E28D-2B74A61F1275}"/>
              </a:ext>
            </a:extLst>
          </p:cNvPr>
          <p:cNvSpPr txBox="1">
            <a:spLocks noGrp="1"/>
          </p:cNvSpPr>
          <p:nvPr>
            <p:ph type="ctrTitle"/>
          </p:nvPr>
        </p:nvSpPr>
        <p:spPr>
          <a:xfrm>
            <a:off x="192348" y="257441"/>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Kidney Manifestations</a:t>
            </a:r>
            <a:endParaRPr dirty="0">
              <a:latin typeface="+mj-lt"/>
            </a:endParaRPr>
          </a:p>
        </p:txBody>
      </p:sp>
      <p:sp>
        <p:nvSpPr>
          <p:cNvPr id="331" name="Google Shape;331;p37">
            <a:extLst>
              <a:ext uri="{FF2B5EF4-FFF2-40B4-BE49-F238E27FC236}">
                <a16:creationId xmlns:a16="http://schemas.microsoft.com/office/drawing/2014/main" id="{D2987827-CF71-4579-C84B-837667165FFA}"/>
              </a:ext>
            </a:extLst>
          </p:cNvPr>
          <p:cNvSpPr txBox="1">
            <a:spLocks noGrp="1"/>
          </p:cNvSpPr>
          <p:nvPr>
            <p:ph type="subTitle" idx="1"/>
          </p:nvPr>
        </p:nvSpPr>
        <p:spPr>
          <a:xfrm>
            <a:off x="233748" y="881634"/>
            <a:ext cx="11070867"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2.6</a:t>
            </a:r>
            <a:r>
              <a:rPr lang="en-US" sz="2600" b="0" i="0" u="none" strike="noStrike" cap="none" dirty="0">
                <a:solidFill>
                  <a:schemeClr val="dk2"/>
                </a:solidFill>
                <a:latin typeface="+mn-lt"/>
                <a:ea typeface="Calibri"/>
                <a:cs typeface="Calibri"/>
                <a:sym typeface="Calibri"/>
              </a:rPr>
              <a:t> Urinary Tract Infections</a:t>
            </a:r>
          </a:p>
          <a:p>
            <a:pPr>
              <a:spcBef>
                <a:spcPts val="0"/>
              </a:spcBef>
              <a:buSzPts val="2600"/>
              <a:buNone/>
            </a:pPr>
            <a:r>
              <a:rPr lang="en-US" sz="2600" b="1" dirty="0">
                <a:latin typeface="+mn-lt"/>
              </a:rPr>
              <a:t>Recommendation 2.6.5: In people with ADPKD and kidney cyst infection, we suggest treatment with 4–6 weeks of antibiotic therapy rather than a shorter course (2D).</a:t>
            </a:r>
          </a:p>
          <a:p>
            <a:pPr>
              <a:spcBef>
                <a:spcPts val="0"/>
              </a:spcBef>
              <a:buSzPts val="2600"/>
              <a:buNone/>
            </a:pPr>
            <a:endParaRPr lang="en-US" sz="2600" dirty="0">
              <a:latin typeface="+mn-lt"/>
              <a:ea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2.6.5</a:t>
            </a:r>
            <a:r>
              <a:rPr lang="en-US" sz="2600" b="0" i="0" u="none" strike="noStrike" cap="none" dirty="0">
                <a:solidFill>
                  <a:schemeClr val="dk2"/>
                </a:solidFill>
                <a:latin typeface="+mn-lt"/>
                <a:ea typeface="Calibri"/>
                <a:cs typeface="Calibri"/>
                <a:sym typeface="Calibri"/>
              </a:rPr>
              <a:t>: </a:t>
            </a:r>
            <a:r>
              <a:rPr lang="en-US" sz="2000" dirty="0"/>
              <a:t>A lipid-soluble antibiotic (e.g., fluoroquinolones, trimethoprim-sulfamethoxazole) should be used to treat kidney cyst infection in people with ADPKD, if possible.</a:t>
            </a:r>
            <a:endParaRPr lang="en-US" sz="2000" b="0" i="0" u="none" strike="noStrike" cap="none" dirty="0">
              <a:solidFill>
                <a:schemeClr val="dk2"/>
              </a:solidFill>
              <a:latin typeface="+mn-lt"/>
              <a:ea typeface="Calibri"/>
              <a:cs typeface="Calibri"/>
              <a:sym typeface="Calibri"/>
            </a:endParaRPr>
          </a:p>
          <a:p>
            <a:pPr>
              <a:spcBef>
                <a:spcPts val="0"/>
              </a:spcBef>
              <a:buSzPts val="2600"/>
              <a:buNone/>
            </a:pPr>
            <a:endParaRPr lang="en-US" sz="2000" dirty="0">
              <a:latin typeface="+mn-lt"/>
              <a:ea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p:txBody>
      </p:sp>
    </p:spTree>
    <p:extLst>
      <p:ext uri="{BB962C8B-B14F-4D97-AF65-F5344CB8AC3E}">
        <p14:creationId xmlns:p14="http://schemas.microsoft.com/office/powerpoint/2010/main" val="39367421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4D9303E9-5E8F-2245-3D34-5E3F3FF9CA41}"/>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D4EBA874-2DCA-A429-32B1-AE207A57649D}"/>
              </a:ext>
            </a:extLst>
          </p:cNvPr>
          <p:cNvSpPr txBox="1">
            <a:spLocks noGrp="1"/>
          </p:cNvSpPr>
          <p:nvPr>
            <p:ph type="ctrTitle"/>
          </p:nvPr>
        </p:nvSpPr>
        <p:spPr>
          <a:xfrm>
            <a:off x="187800" y="275638"/>
            <a:ext cx="11553826" cy="62419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Kidney Manifestations</a:t>
            </a:r>
            <a:endParaRPr dirty="0">
              <a:latin typeface="+mj-lt"/>
            </a:endParaRPr>
          </a:p>
        </p:txBody>
      </p:sp>
      <p:sp>
        <p:nvSpPr>
          <p:cNvPr id="331" name="Google Shape;331;p37">
            <a:extLst>
              <a:ext uri="{FF2B5EF4-FFF2-40B4-BE49-F238E27FC236}">
                <a16:creationId xmlns:a16="http://schemas.microsoft.com/office/drawing/2014/main" id="{779C73CD-3D56-9BA0-BFCC-5D0684789462}"/>
              </a:ext>
            </a:extLst>
          </p:cNvPr>
          <p:cNvSpPr txBox="1">
            <a:spLocks noGrp="1"/>
          </p:cNvSpPr>
          <p:nvPr>
            <p:ph type="subTitle" idx="1"/>
          </p:nvPr>
        </p:nvSpPr>
        <p:spPr>
          <a:xfrm>
            <a:off x="187800" y="899831"/>
            <a:ext cx="11070867"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2.7</a:t>
            </a:r>
            <a:r>
              <a:rPr lang="en-US" sz="2600" b="0" i="0" u="none" strike="noStrike" cap="none" dirty="0">
                <a:solidFill>
                  <a:schemeClr val="dk2"/>
                </a:solidFill>
                <a:latin typeface="+mn-lt"/>
                <a:ea typeface="Calibri"/>
                <a:cs typeface="Calibri"/>
                <a:sym typeface="Calibri"/>
              </a:rPr>
              <a:t> Renal Cell Carcinoma</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2.7.1</a:t>
            </a:r>
            <a:r>
              <a:rPr lang="en-US" sz="2600" b="0" i="0" u="none" strike="noStrike" cap="none" dirty="0">
                <a:solidFill>
                  <a:schemeClr val="dk2"/>
                </a:solidFill>
                <a:latin typeface="+mn-lt"/>
                <a:ea typeface="Calibri"/>
                <a:cs typeface="Calibri"/>
                <a:sym typeface="Calibri"/>
              </a:rPr>
              <a:t>: </a:t>
            </a:r>
            <a:r>
              <a:rPr lang="en-US" sz="2000" dirty="0"/>
              <a:t>There is no clear association between ADPKD and an increased risk of renal cell carcinoma (RCC).</a:t>
            </a:r>
          </a:p>
          <a:p>
            <a:pPr>
              <a:spcBef>
                <a:spcPts val="0"/>
              </a:spcBef>
              <a:buSzPts val="2600"/>
              <a:buNone/>
            </a:pPr>
            <a:endParaRPr lang="en-US" sz="2000" dirty="0">
              <a:latin typeface="+mn-lt"/>
              <a:ea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a:t>
            </a:r>
            <a:r>
              <a:rPr lang="en-US" sz="2600" dirty="0">
                <a:latin typeface="+mn-lt"/>
                <a:ea typeface="Calibri"/>
              </a:rPr>
              <a:t>2.7.2</a:t>
            </a:r>
            <a:r>
              <a:rPr lang="en-US" sz="2600" b="0" i="0" u="none" strike="noStrike" cap="none" dirty="0">
                <a:solidFill>
                  <a:schemeClr val="dk2"/>
                </a:solidFill>
                <a:latin typeface="+mn-lt"/>
                <a:ea typeface="Calibri"/>
                <a:cs typeface="Calibri"/>
                <a:sym typeface="Calibri"/>
              </a:rPr>
              <a:t>: </a:t>
            </a:r>
            <a:r>
              <a:rPr lang="en-US" sz="2000" dirty="0"/>
              <a:t>Healthcare providers should be aware of atypical presentation of RCC in people with ADPKD.</a:t>
            </a:r>
            <a:endParaRPr lang="en-US" sz="2000" dirty="0">
              <a:latin typeface="+mn-lt"/>
              <a:ea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p:txBody>
      </p:sp>
    </p:spTree>
    <p:extLst>
      <p:ext uri="{BB962C8B-B14F-4D97-AF65-F5344CB8AC3E}">
        <p14:creationId xmlns:p14="http://schemas.microsoft.com/office/powerpoint/2010/main" val="30595487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244DD-5D4C-818A-7985-0C8D51B704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ED3316-31D9-E684-906A-04BF8EDA769E}"/>
              </a:ext>
            </a:extLst>
          </p:cNvPr>
          <p:cNvSpPr>
            <a:spLocks noGrp="1"/>
          </p:cNvSpPr>
          <p:nvPr>
            <p:ph type="ctrTitle"/>
          </p:nvPr>
        </p:nvSpPr>
        <p:spPr>
          <a:xfrm>
            <a:off x="1056067" y="3259271"/>
            <a:ext cx="10341735" cy="1008063"/>
          </a:xfrm>
        </p:spPr>
        <p:txBody>
          <a:bodyPr/>
          <a:lstStyle/>
          <a:p>
            <a:r>
              <a:rPr lang="en-US" dirty="0"/>
              <a:t>Chapter 3. Chronic kidney disease (CKD) management and progression, kidney failure, and kidney replacement therapy (KRT)</a:t>
            </a:r>
          </a:p>
        </p:txBody>
      </p:sp>
    </p:spTree>
    <p:extLst>
      <p:ext uri="{BB962C8B-B14F-4D97-AF65-F5344CB8AC3E}">
        <p14:creationId xmlns:p14="http://schemas.microsoft.com/office/powerpoint/2010/main" val="2016671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6EABB212-AADB-9B84-9C3C-C04DD4D1BCA9}"/>
            </a:ext>
          </a:extLst>
        </p:cNvPr>
        <p:cNvGrpSpPr/>
        <p:nvPr/>
      </p:nvGrpSpPr>
      <p:grpSpPr>
        <a:xfrm>
          <a:off x="0" y="0"/>
          <a:ext cx="0" cy="0"/>
          <a:chOff x="0" y="0"/>
          <a:chExt cx="0" cy="0"/>
        </a:xfrm>
      </p:grpSpPr>
      <p:sp>
        <p:nvSpPr>
          <p:cNvPr id="330" name="Google Shape;330;p37">
            <a:extLst>
              <a:ext uri="{FF2B5EF4-FFF2-40B4-BE49-F238E27FC236}">
                <a16:creationId xmlns:a16="http://schemas.microsoft.com/office/drawing/2014/main" id="{688CF8B7-6280-38B9-43E4-442154869DD4}"/>
              </a:ext>
            </a:extLst>
          </p:cNvPr>
          <p:cNvSpPr txBox="1">
            <a:spLocks noGrp="1"/>
          </p:cNvSpPr>
          <p:nvPr>
            <p:ph type="ctrTitle"/>
          </p:nvPr>
        </p:nvSpPr>
        <p:spPr>
          <a:xfrm>
            <a:off x="198219" y="249865"/>
            <a:ext cx="12100105" cy="114337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CKD management and progression, kidney failure, and KRT</a:t>
            </a:r>
            <a:endParaRPr dirty="0">
              <a:latin typeface="+mj-lt"/>
            </a:endParaRPr>
          </a:p>
        </p:txBody>
      </p:sp>
      <p:sp>
        <p:nvSpPr>
          <p:cNvPr id="331" name="Google Shape;331;p37">
            <a:extLst>
              <a:ext uri="{FF2B5EF4-FFF2-40B4-BE49-F238E27FC236}">
                <a16:creationId xmlns:a16="http://schemas.microsoft.com/office/drawing/2014/main" id="{53B5392C-6975-03AF-1032-EDE34740B4E9}"/>
              </a:ext>
            </a:extLst>
          </p:cNvPr>
          <p:cNvSpPr txBox="1">
            <a:spLocks noGrp="1"/>
          </p:cNvSpPr>
          <p:nvPr>
            <p:ph type="subTitle" idx="1"/>
          </p:nvPr>
        </p:nvSpPr>
        <p:spPr>
          <a:xfrm>
            <a:off x="198220" y="1388299"/>
            <a:ext cx="7627344"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3.1</a:t>
            </a:r>
            <a:r>
              <a:rPr lang="en-US" sz="2600" b="0" i="0" u="none" strike="noStrike" cap="none" dirty="0">
                <a:solidFill>
                  <a:schemeClr val="dk2"/>
                </a:solidFill>
                <a:latin typeface="+mn-lt"/>
                <a:ea typeface="Calibri"/>
                <a:cs typeface="Calibri"/>
                <a:sym typeface="Calibri"/>
              </a:rPr>
              <a:t> CKD Management and Progression</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3</a:t>
            </a:r>
            <a:r>
              <a:rPr lang="en-US" sz="2600" dirty="0">
                <a:latin typeface="+mn-lt"/>
                <a:ea typeface="Calibri"/>
              </a:rPr>
              <a:t>.1.1</a:t>
            </a:r>
            <a:r>
              <a:rPr lang="en-US" sz="2600" b="0" i="0" u="none" strike="noStrike" cap="none" dirty="0">
                <a:solidFill>
                  <a:schemeClr val="dk2"/>
                </a:solidFill>
                <a:latin typeface="+mn-lt"/>
                <a:ea typeface="Calibri"/>
                <a:cs typeface="Calibri"/>
                <a:sym typeface="Calibri"/>
              </a:rPr>
              <a:t>: </a:t>
            </a:r>
            <a:r>
              <a:rPr lang="en-US" sz="2000" dirty="0"/>
              <a:t>In general, management of CKD in ADPKD is similar to management of other kidney diseases.</a:t>
            </a:r>
          </a:p>
          <a:p>
            <a:pPr>
              <a:spcBef>
                <a:spcPts val="0"/>
              </a:spcBef>
              <a:buSzPts val="2600"/>
              <a:buNone/>
            </a:pPr>
            <a:endParaRPr lang="en-US" sz="2000" dirty="0">
              <a:latin typeface="+mn-lt"/>
              <a:ea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3</a:t>
            </a:r>
            <a:r>
              <a:rPr lang="en-US" sz="2600" dirty="0">
                <a:latin typeface="+mn-lt"/>
                <a:ea typeface="Calibri"/>
              </a:rPr>
              <a:t>.1.2</a:t>
            </a:r>
            <a:r>
              <a:rPr lang="en-US" sz="2600" b="0" i="0" u="none" strike="noStrike" cap="none" dirty="0">
                <a:solidFill>
                  <a:schemeClr val="dk2"/>
                </a:solidFill>
                <a:latin typeface="+mn-lt"/>
                <a:ea typeface="Calibri"/>
                <a:cs typeface="Calibri"/>
                <a:sym typeface="Calibri"/>
              </a:rPr>
              <a:t>: </a:t>
            </a:r>
            <a:r>
              <a:rPr lang="en-US" sz="2000" dirty="0"/>
              <a:t>People with ADPKD should receive optimal management of their anemia to avoid transfusions that may result in sensitization and may limit access to kidney transplantation.</a:t>
            </a:r>
          </a:p>
          <a:p>
            <a:pPr>
              <a:spcBef>
                <a:spcPts val="0"/>
              </a:spcBef>
              <a:buSzPts val="2600"/>
              <a:buNone/>
            </a:pPr>
            <a:endParaRPr lang="en-US" sz="2000" dirty="0">
              <a:latin typeface="+mn-lt"/>
              <a:ea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3</a:t>
            </a:r>
            <a:r>
              <a:rPr lang="en-US" sz="2600" dirty="0">
                <a:latin typeface="+mn-lt"/>
                <a:ea typeface="Calibri"/>
              </a:rPr>
              <a:t>.1.3</a:t>
            </a:r>
            <a:r>
              <a:rPr lang="en-US" sz="2600" b="0" i="0" u="none" strike="noStrike" cap="none" dirty="0">
                <a:solidFill>
                  <a:schemeClr val="dk2"/>
                </a:solidFill>
                <a:latin typeface="+mn-lt"/>
                <a:ea typeface="Calibri"/>
                <a:cs typeface="Calibri"/>
                <a:sym typeface="Calibri"/>
              </a:rPr>
              <a:t>: </a:t>
            </a:r>
            <a:r>
              <a:rPr lang="en-US" sz="2000" dirty="0"/>
              <a:t>Hypoxia-inducible factor-prolyl hydroxylase inhibitors (HIF-PHIs) should not be used to manage anemia in people with ADPKD who are not receiving dialysis.</a:t>
            </a:r>
          </a:p>
          <a:p>
            <a:pPr>
              <a:spcBef>
                <a:spcPts val="0"/>
              </a:spcBef>
              <a:buSzPts val="2600"/>
              <a:buNone/>
            </a:pPr>
            <a:endParaRPr lang="en-US" sz="2000" dirty="0">
              <a:latin typeface="+mn-lt"/>
              <a:ea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3</a:t>
            </a:r>
            <a:r>
              <a:rPr lang="en-US" sz="2600" dirty="0">
                <a:latin typeface="+mn-lt"/>
                <a:ea typeface="Calibri"/>
              </a:rPr>
              <a:t>.1.4</a:t>
            </a:r>
            <a:r>
              <a:rPr lang="en-US" sz="2600" b="0" i="0" u="none" strike="noStrike" cap="none" dirty="0">
                <a:solidFill>
                  <a:schemeClr val="dk2"/>
                </a:solidFill>
                <a:latin typeface="+mn-lt"/>
                <a:ea typeface="Calibri"/>
                <a:cs typeface="Calibri"/>
                <a:sym typeface="Calibri"/>
              </a:rPr>
              <a:t>: </a:t>
            </a:r>
            <a:r>
              <a:rPr lang="en-US" sz="2000" dirty="0"/>
              <a:t>Management of diabetes in people with ADPKD should be the same as that for people with other forms of CKD, with the possible exception that sodium-glucose cotransporter-2 inhibitors (SGLT2i) are not recommended at this time for people with ADPKD.</a:t>
            </a:r>
          </a:p>
          <a:p>
            <a:pPr>
              <a:spcBef>
                <a:spcPts val="0"/>
              </a:spcBef>
              <a:buSzPts val="2600"/>
              <a:buNone/>
            </a:pPr>
            <a:endParaRPr lang="en-US" sz="2000" dirty="0">
              <a:latin typeface="+mn-lt"/>
              <a:ea typeface="Calibri"/>
            </a:endParaRPr>
          </a:p>
          <a:p>
            <a:pPr>
              <a:spcBef>
                <a:spcPts val="0"/>
              </a:spcBef>
              <a:buSzPts val="2600"/>
              <a:buNone/>
            </a:pPr>
            <a:endParaRPr lang="en-US" sz="2000" dirty="0">
              <a:latin typeface="+mn-lt"/>
              <a:ea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p:txBody>
      </p:sp>
      <p:sp>
        <p:nvSpPr>
          <p:cNvPr id="2" name="TextBox 1">
            <a:extLst>
              <a:ext uri="{FF2B5EF4-FFF2-40B4-BE49-F238E27FC236}">
                <a16:creationId xmlns:a16="http://schemas.microsoft.com/office/drawing/2014/main" id="{CEE6D22F-36D0-1696-9E94-476646986CF2}"/>
              </a:ext>
            </a:extLst>
          </p:cNvPr>
          <p:cNvSpPr txBox="1"/>
          <p:nvPr/>
        </p:nvSpPr>
        <p:spPr>
          <a:xfrm>
            <a:off x="7825564" y="3785970"/>
            <a:ext cx="4292204" cy="954107"/>
          </a:xfrm>
          <a:prstGeom prst="rect">
            <a:avLst/>
          </a:prstGeom>
          <a:noFill/>
        </p:spPr>
        <p:txBody>
          <a:bodyPr wrap="square" rtlCol="0">
            <a:spAutoFit/>
          </a:bodyPr>
          <a:lstStyle/>
          <a:p>
            <a:r>
              <a:rPr lang="en-US" b="1" dirty="0">
                <a:solidFill>
                  <a:srgbClr val="2C62A9"/>
                </a:solidFill>
              </a:rPr>
              <a:t>Figure 17 | Measures for chronic kidney disease management in people with autosomal dominant polycystic kidney disease, with reference to specific sections of the guideline</a:t>
            </a:r>
          </a:p>
        </p:txBody>
      </p:sp>
      <p:pic>
        <p:nvPicPr>
          <p:cNvPr id="6" name="Picture 5">
            <a:extLst>
              <a:ext uri="{FF2B5EF4-FFF2-40B4-BE49-F238E27FC236}">
                <a16:creationId xmlns:a16="http://schemas.microsoft.com/office/drawing/2014/main" id="{D857EA86-D174-6953-ACF0-C6048009EEB9}"/>
              </a:ext>
            </a:extLst>
          </p:cNvPr>
          <p:cNvPicPr>
            <a:picLocks noChangeAspect="1"/>
          </p:cNvPicPr>
          <p:nvPr/>
        </p:nvPicPr>
        <p:blipFill>
          <a:blip r:embed="rId3"/>
          <a:stretch>
            <a:fillRect/>
          </a:stretch>
        </p:blipFill>
        <p:spPr>
          <a:xfrm>
            <a:off x="7825564" y="1148456"/>
            <a:ext cx="4292204" cy="2668631"/>
          </a:xfrm>
          <a:prstGeom prst="rect">
            <a:avLst/>
          </a:prstGeom>
        </p:spPr>
      </p:pic>
    </p:spTree>
    <p:extLst>
      <p:ext uri="{BB962C8B-B14F-4D97-AF65-F5344CB8AC3E}">
        <p14:creationId xmlns:p14="http://schemas.microsoft.com/office/powerpoint/2010/main" val="34098127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76C57638-679D-4FDF-76DE-D5BB0D76BAE1}"/>
            </a:ext>
          </a:extLst>
        </p:cNvPr>
        <p:cNvGrpSpPr/>
        <p:nvPr/>
      </p:nvGrpSpPr>
      <p:grpSpPr>
        <a:xfrm>
          <a:off x="0" y="0"/>
          <a:ext cx="0" cy="0"/>
          <a:chOff x="0" y="0"/>
          <a:chExt cx="0" cy="0"/>
        </a:xfrm>
      </p:grpSpPr>
      <p:sp>
        <p:nvSpPr>
          <p:cNvPr id="331" name="Google Shape;331;p37">
            <a:extLst>
              <a:ext uri="{FF2B5EF4-FFF2-40B4-BE49-F238E27FC236}">
                <a16:creationId xmlns:a16="http://schemas.microsoft.com/office/drawing/2014/main" id="{28B303F2-54A9-1368-F844-DA08484E728D}"/>
              </a:ext>
            </a:extLst>
          </p:cNvPr>
          <p:cNvSpPr txBox="1">
            <a:spLocks noGrp="1"/>
          </p:cNvSpPr>
          <p:nvPr>
            <p:ph type="subTitle" idx="1"/>
          </p:nvPr>
        </p:nvSpPr>
        <p:spPr>
          <a:xfrm>
            <a:off x="198219" y="1393240"/>
            <a:ext cx="5299956" cy="53531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2600"/>
              <a:buFont typeface="Arial"/>
              <a:buNone/>
            </a:pPr>
            <a:r>
              <a:rPr lang="en-US" sz="2600" dirty="0">
                <a:latin typeface="+mn-lt"/>
                <a:ea typeface="Calibri"/>
              </a:rPr>
              <a:t>3.1</a:t>
            </a:r>
            <a:r>
              <a:rPr lang="en-US" sz="2600" b="0" i="0" u="none" strike="noStrike" cap="none" dirty="0">
                <a:solidFill>
                  <a:schemeClr val="dk2"/>
                </a:solidFill>
                <a:latin typeface="+mn-lt"/>
                <a:ea typeface="Calibri"/>
                <a:cs typeface="Calibri"/>
                <a:sym typeface="Calibri"/>
              </a:rPr>
              <a:t> CKD Management and Progression</a:t>
            </a: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3</a:t>
            </a:r>
            <a:r>
              <a:rPr lang="en-US" sz="2600" dirty="0">
                <a:latin typeface="+mn-lt"/>
                <a:ea typeface="Calibri"/>
              </a:rPr>
              <a:t>.1.5</a:t>
            </a:r>
            <a:r>
              <a:rPr lang="en-US" sz="2600" b="0" i="0" u="none" strike="noStrike" cap="none" dirty="0">
                <a:solidFill>
                  <a:schemeClr val="dk2"/>
                </a:solidFill>
                <a:latin typeface="+mn-lt"/>
                <a:ea typeface="Calibri"/>
                <a:cs typeface="Calibri"/>
                <a:sym typeface="Calibri"/>
              </a:rPr>
              <a:t>: </a:t>
            </a:r>
            <a:r>
              <a:rPr lang="en-US" sz="2000" dirty="0"/>
              <a:t>For the primary prevention of cardiovascular disease (CVD) in adults with ADPKD not treated with chronic dialysis or kidney transplantation, lipid-lowering therapy should be initiated in line with the </a:t>
            </a:r>
            <a:r>
              <a:rPr lang="en-US" sz="2000" i="1" dirty="0"/>
              <a:t>KDIGO Clinical Practice Guideline for Lipid Management in Chronic Kidney Disease</a:t>
            </a:r>
            <a:r>
              <a:rPr lang="en-US" sz="2000" dirty="0"/>
              <a:t>.</a:t>
            </a:r>
          </a:p>
          <a:p>
            <a:pPr>
              <a:spcBef>
                <a:spcPts val="0"/>
              </a:spcBef>
              <a:buSzPts val="2600"/>
              <a:buNone/>
            </a:pPr>
            <a:endParaRPr lang="en-US" sz="2000" dirty="0">
              <a:latin typeface="+mn-lt"/>
              <a:ea typeface="Calibri"/>
            </a:endParaRPr>
          </a:p>
          <a:p>
            <a:pPr>
              <a:spcBef>
                <a:spcPts val="0"/>
              </a:spcBef>
              <a:buSzPts val="2600"/>
              <a:buNone/>
            </a:pPr>
            <a:r>
              <a:rPr lang="en-US" sz="2600" b="0" i="0" u="none" strike="noStrike" cap="none" dirty="0">
                <a:solidFill>
                  <a:schemeClr val="dk2"/>
                </a:solidFill>
                <a:latin typeface="+mn-lt"/>
                <a:ea typeface="Calibri"/>
                <a:cs typeface="Calibri"/>
                <a:sym typeface="Calibri"/>
              </a:rPr>
              <a:t>Practice Point 3</a:t>
            </a:r>
            <a:r>
              <a:rPr lang="en-US" sz="2600" dirty="0">
                <a:latin typeface="+mn-lt"/>
                <a:ea typeface="Calibri"/>
              </a:rPr>
              <a:t>.1.6</a:t>
            </a:r>
            <a:r>
              <a:rPr lang="en-US" sz="2600" b="0" i="0" u="none" strike="noStrike" cap="none" dirty="0">
                <a:solidFill>
                  <a:schemeClr val="dk2"/>
                </a:solidFill>
                <a:latin typeface="+mn-lt"/>
                <a:ea typeface="Calibri"/>
                <a:cs typeface="Calibri"/>
                <a:sym typeface="Calibri"/>
              </a:rPr>
              <a:t>: </a:t>
            </a:r>
            <a:r>
              <a:rPr lang="en-US" sz="2000" dirty="0"/>
              <a:t>Voluntary participation in clinical trials of interventions to slow progression of ADPKD should be offered to all eligible people with ADPKD.</a:t>
            </a:r>
          </a:p>
          <a:p>
            <a:pPr>
              <a:spcBef>
                <a:spcPts val="0"/>
              </a:spcBef>
              <a:buSzPts val="2600"/>
              <a:buNone/>
            </a:pPr>
            <a:endParaRPr lang="en-US" sz="2000" dirty="0">
              <a:latin typeface="+mn-lt"/>
              <a:ea typeface="Calibri"/>
            </a:endParaRPr>
          </a:p>
          <a:p>
            <a:pPr>
              <a:spcBef>
                <a:spcPts val="0"/>
              </a:spcBef>
              <a:buSzPts val="2600"/>
              <a:buNone/>
            </a:pPr>
            <a:endParaRPr lang="en-US" sz="2000" dirty="0">
              <a:latin typeface="+mn-lt"/>
              <a:ea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a:p>
            <a:pPr>
              <a:spcBef>
                <a:spcPts val="0"/>
              </a:spcBef>
              <a:buSzPts val="2600"/>
              <a:buNone/>
            </a:pPr>
            <a:endParaRPr lang="en-US" sz="2000" b="0" i="0" u="none" strike="noStrike" cap="none" dirty="0">
              <a:solidFill>
                <a:schemeClr val="dk2"/>
              </a:solidFill>
              <a:latin typeface="+mn-lt"/>
              <a:ea typeface="Calibri"/>
              <a:cs typeface="Calibri"/>
              <a:sym typeface="Calibri"/>
            </a:endParaRPr>
          </a:p>
        </p:txBody>
      </p:sp>
      <p:sp>
        <p:nvSpPr>
          <p:cNvPr id="5" name="Google Shape;330;p37">
            <a:extLst>
              <a:ext uri="{FF2B5EF4-FFF2-40B4-BE49-F238E27FC236}">
                <a16:creationId xmlns:a16="http://schemas.microsoft.com/office/drawing/2014/main" id="{483CAFC0-BAF0-EEDB-2A72-ADC94F5AD7BA}"/>
              </a:ext>
            </a:extLst>
          </p:cNvPr>
          <p:cNvSpPr txBox="1">
            <a:spLocks noGrp="1"/>
          </p:cNvSpPr>
          <p:nvPr>
            <p:ph type="ctrTitle"/>
          </p:nvPr>
        </p:nvSpPr>
        <p:spPr>
          <a:xfrm>
            <a:off x="198219" y="249865"/>
            <a:ext cx="12100105" cy="114337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000"/>
              <a:buFont typeface="Calibri"/>
              <a:buNone/>
            </a:pPr>
            <a:r>
              <a:rPr lang="en-US" sz="4000" b="0" cap="small" dirty="0">
                <a:solidFill>
                  <a:srgbClr val="2C62A9"/>
                </a:solidFill>
                <a:latin typeface="+mj-lt"/>
                <a:ea typeface="Calibri"/>
                <a:cs typeface="Calibri"/>
                <a:sym typeface="Calibri"/>
              </a:rPr>
              <a:t>CKD management and progression, kidney failure, and KRT</a:t>
            </a:r>
            <a:endParaRPr dirty="0">
              <a:latin typeface="+mj-lt"/>
            </a:endParaRPr>
          </a:p>
        </p:txBody>
      </p:sp>
      <p:pic>
        <p:nvPicPr>
          <p:cNvPr id="6" name="Picture 5">
            <a:extLst>
              <a:ext uri="{FF2B5EF4-FFF2-40B4-BE49-F238E27FC236}">
                <a16:creationId xmlns:a16="http://schemas.microsoft.com/office/drawing/2014/main" id="{2908017E-D59E-78EC-9584-59DD5686557E}"/>
              </a:ext>
            </a:extLst>
          </p:cNvPr>
          <p:cNvPicPr>
            <a:picLocks noChangeAspect="1"/>
          </p:cNvPicPr>
          <p:nvPr/>
        </p:nvPicPr>
        <p:blipFill>
          <a:blip r:embed="rId3"/>
          <a:stretch>
            <a:fillRect/>
          </a:stretch>
        </p:blipFill>
        <p:spPr>
          <a:xfrm>
            <a:off x="5633331" y="965288"/>
            <a:ext cx="6360450" cy="5306647"/>
          </a:xfrm>
          <a:prstGeom prst="rect">
            <a:avLst/>
          </a:prstGeom>
        </p:spPr>
      </p:pic>
      <p:sp>
        <p:nvSpPr>
          <p:cNvPr id="7" name="TextBox 6">
            <a:extLst>
              <a:ext uri="{FF2B5EF4-FFF2-40B4-BE49-F238E27FC236}">
                <a16:creationId xmlns:a16="http://schemas.microsoft.com/office/drawing/2014/main" id="{161EB2E6-C14C-8DCB-8161-C3633DAF99DA}"/>
              </a:ext>
            </a:extLst>
          </p:cNvPr>
          <p:cNvSpPr txBox="1"/>
          <p:nvPr/>
        </p:nvSpPr>
        <p:spPr>
          <a:xfrm>
            <a:off x="5633331" y="6223138"/>
            <a:ext cx="5881729" cy="523220"/>
          </a:xfrm>
          <a:prstGeom prst="rect">
            <a:avLst/>
          </a:prstGeom>
          <a:noFill/>
        </p:spPr>
        <p:txBody>
          <a:bodyPr wrap="square" rtlCol="0">
            <a:spAutoFit/>
          </a:bodyPr>
          <a:lstStyle/>
          <a:p>
            <a:r>
              <a:rPr lang="en-US" b="1" dirty="0">
                <a:solidFill>
                  <a:srgbClr val="2C62A9"/>
                </a:solidFill>
              </a:rPr>
              <a:t>Figure 18 | Recommendations from the KDIGO Clinical Practice Guideline for Lipid Management in Chronic Kidney Disease</a:t>
            </a:r>
          </a:p>
        </p:txBody>
      </p:sp>
    </p:spTree>
    <p:extLst>
      <p:ext uri="{BB962C8B-B14F-4D97-AF65-F5344CB8AC3E}">
        <p14:creationId xmlns:p14="http://schemas.microsoft.com/office/powerpoint/2010/main" val="2620328988"/>
      </p:ext>
    </p:extLst>
  </p:cSld>
  <p:clrMapOvr>
    <a:masterClrMapping/>
  </p:clrMapOvr>
</p:sld>
</file>

<file path=ppt/theme/theme1.xml><?xml version="1.0" encoding="utf-8"?>
<a:theme xmlns:a="http://schemas.openxmlformats.org/drawingml/2006/main" name="1_Office Theme">
  <a:themeElements>
    <a:clrScheme name="Custom 14">
      <a:dk1>
        <a:srgbClr val="000000"/>
      </a:dk1>
      <a:lt1>
        <a:srgbClr val="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Custom 14">
      <a:dk1>
        <a:srgbClr val="000000"/>
      </a:dk1>
      <a:lt1>
        <a:srgbClr val="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10285</TotalTime>
  <Words>23979</Words>
  <Application>Microsoft Macintosh PowerPoint</Application>
  <PresentationFormat>Widescreen</PresentationFormat>
  <Paragraphs>1792</Paragraphs>
  <Slides>211</Slides>
  <Notes>195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211</vt:i4>
      </vt:variant>
    </vt:vector>
  </HeadingPairs>
  <TitlesOfParts>
    <vt:vector size="218" baseType="lpstr">
      <vt:lpstr>Malgun Gothic</vt:lpstr>
      <vt:lpstr>Arial</vt:lpstr>
      <vt:lpstr>Calibri</vt:lpstr>
      <vt:lpstr>Courier New</vt:lpstr>
      <vt:lpstr>Gill Sans MT</vt:lpstr>
      <vt:lpstr>1_Office Theme</vt:lpstr>
      <vt:lpstr>2_Office Theme</vt:lpstr>
      <vt:lpstr>KDIGO 2025 Clinical Practice Guideline  for the Evaluation, Management and Treatment of Autosomal Dominant Polycystic Kidney Disease Speaker's Guide</vt:lpstr>
      <vt:lpstr>Table of contents</vt:lpstr>
      <vt:lpstr>PowerPoint Presentation</vt:lpstr>
      <vt:lpstr>KDIGO 2014 Controversies Conference</vt:lpstr>
      <vt:lpstr>KDIGO 2014 Controversies Conference on Autosomal Dominant Polycystic Kidney Disease (ADPKD)</vt:lpstr>
      <vt:lpstr>KDIGO 2025 Clinical Practice Guideline for the Evaluation, Management, and Treatment of ADPKD</vt:lpstr>
      <vt:lpstr>The Beginning – January 2021</vt:lpstr>
      <vt:lpstr>Aim</vt:lpstr>
      <vt:lpstr>Overview of Process</vt:lpstr>
      <vt:lpstr>Overview of Process</vt:lpstr>
      <vt:lpstr>Overview of Process (Continued)</vt:lpstr>
      <vt:lpstr>Work Group</vt:lpstr>
      <vt:lpstr>Work Group</vt:lpstr>
      <vt:lpstr>Defining the Scope and Formulating Key Clinical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Literature search  Last Updated October 2023</vt:lpstr>
      <vt:lpstr>Guideline format</vt:lpstr>
      <vt:lpstr>Nomenclature and Description for Rating Guideline Recommendations</vt:lpstr>
      <vt:lpstr>Situations when Practice Points Can/Should Be Used</vt:lpstr>
      <vt:lpstr>How Should Practice Points Be Used When Caring for Patients?</vt:lpstr>
      <vt:lpstr>Chapter 1. Nomenclature, Diagnosis, Prognosis and Prevalence </vt:lpstr>
      <vt:lpstr>Nomenclature, Diagnosis, Prognosis and Prevalence </vt:lpstr>
      <vt:lpstr>Nomenclature, Diagnosis, Prognosis and Prevalence </vt:lpstr>
      <vt:lpstr>Nomenclature, Diagnosis, Prognosis and Prevalence </vt:lpstr>
      <vt:lpstr>Nomenclature, Diagnosis, Prognosis and Prevalence </vt:lpstr>
      <vt:lpstr>Nomenclature, Diagnosis, Prognosis and Prevalence </vt:lpstr>
      <vt:lpstr>Nomenclature, Diagnosis, Prognosis and Prevalence </vt:lpstr>
      <vt:lpstr>Nomenclature, Diagnosis, Prognosis and Prevalence </vt:lpstr>
      <vt:lpstr>Nomenclature, Diagnosis, Prognosis and Prevalence </vt:lpstr>
      <vt:lpstr>Nomenclature, Diagnosis, Prognosis and Prevalence </vt:lpstr>
      <vt:lpstr>Nomenclature, Diagnosis, Prognosis and Prevalence </vt:lpstr>
      <vt:lpstr>Nomenclature, Diagnosis, Prognosis and Prevalence </vt:lpstr>
      <vt:lpstr>Nomenclature, Diagnosis, Prognosis and Prevalence </vt:lpstr>
      <vt:lpstr>Nomenclature, Diagnosis, Prognosis and Prevalence </vt:lpstr>
      <vt:lpstr>Nomenclature, Diagnosis, Prognosis and Prevalence </vt:lpstr>
      <vt:lpstr>Nomenclature, Diagnosis, Prognosis and Prevalence </vt:lpstr>
      <vt:lpstr>Nomenclature, Diagnosis, Prognosis and Prevalence </vt:lpstr>
      <vt:lpstr>Nomenclature, Diagnosis, Prognosis and Prevalence </vt:lpstr>
      <vt:lpstr>Nomenclature, Diagnosis, Prognosis and Prevalence </vt:lpstr>
      <vt:lpstr>Nomenclature, Diagnosis, Prognosis and Prevalence </vt:lpstr>
      <vt:lpstr>Nomenclature, Diagnosis, Prognosis and Prevalence </vt:lpstr>
      <vt:lpstr>Nomenclature, Diagnosis, Prognosis and Prevalence </vt:lpstr>
      <vt:lpstr>Nomenclature, Diagnosis, Prognosis and Prevalence </vt:lpstr>
      <vt:lpstr>Nomenclature, Diagnosis, Prognosis and Prevalence </vt:lpstr>
      <vt:lpstr>Nomenclature, Diagnosis, Prognosis and Prevalence </vt:lpstr>
      <vt:lpstr>Nomenclature, Diagnosis, Prognosis and Prevalence </vt:lpstr>
      <vt:lpstr>Nomenclature, Diagnosis, Prognosis and Prevalence </vt:lpstr>
      <vt:lpstr>PowerPoint Presentation</vt:lpstr>
      <vt:lpstr>PowerPoint Presentation</vt:lpstr>
      <vt:lpstr>Nomenclature, Diagnosis, Prognosis and Prevalence </vt:lpstr>
      <vt:lpstr>Nomenclature, Diagnosis, Prognosis and Prevalence </vt:lpstr>
      <vt:lpstr>Nomenclature, Diagnosis, Prognosis and Prevalence </vt:lpstr>
      <vt:lpstr>Nomenclature, Diagnosis, Prognosis and Prevalence </vt:lpstr>
      <vt:lpstr>Nomenclature, Diagnosis, Prognosis and Prevalence </vt:lpstr>
      <vt:lpstr>Nomenclature, Diagnosis, Prognosis and Prevalence </vt:lpstr>
      <vt:lpstr>PowerPoint Presentation</vt:lpstr>
      <vt:lpstr>Nomenclature, Diagnosis, Prognosis and Prevalence </vt:lpstr>
      <vt:lpstr>Chapter 2. Kidney Manifestations</vt:lpstr>
      <vt:lpstr>Kidney Manifestations</vt:lpstr>
      <vt:lpstr>Kidney Manifestations</vt:lpstr>
      <vt:lpstr>Kidney Manifestations</vt:lpstr>
      <vt:lpstr>Kidney Manifestations</vt:lpstr>
      <vt:lpstr>Kidney Manifestations</vt:lpstr>
      <vt:lpstr>Kidney Manifestations</vt:lpstr>
      <vt:lpstr>Kidney Manifestations</vt:lpstr>
      <vt:lpstr>Kidney Manifestations</vt:lpstr>
      <vt:lpstr>Kidney Manifestations</vt:lpstr>
      <vt:lpstr>Kidney Manifestations</vt:lpstr>
      <vt:lpstr>Kidney Manifestations</vt:lpstr>
      <vt:lpstr>Kidney Manifestations</vt:lpstr>
      <vt:lpstr>Kidney Manifestations</vt:lpstr>
      <vt:lpstr>Kidney Manifestations</vt:lpstr>
      <vt:lpstr>Kidney Manifestations</vt:lpstr>
      <vt:lpstr>Kidney Manifestations</vt:lpstr>
      <vt:lpstr>Kidney Manifestations</vt:lpstr>
      <vt:lpstr>Kidney Manifestations</vt:lpstr>
      <vt:lpstr>Kidney Manifestations</vt:lpstr>
      <vt:lpstr>Kidney Manifestations</vt:lpstr>
      <vt:lpstr>Kidney Manifestations</vt:lpstr>
      <vt:lpstr>Kidney Manifestations</vt:lpstr>
      <vt:lpstr>Kidney Manifestations</vt:lpstr>
      <vt:lpstr>Chapter 3. Chronic kidney disease (CKD) management and progression, kidney failure, and kidney replacement therapy (KRT)</vt:lpstr>
      <vt:lpstr>CKD management and progression, kidney failure, and KRT</vt:lpstr>
      <vt:lpstr>CKD management and progression, kidney failure, and KRT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4. Therapies to Delay the Progression of Kidney Disease</vt:lpstr>
      <vt:lpstr>Therapies to Delay the Progression of Kidney Disease</vt:lpstr>
      <vt:lpstr>Therapies to Delay the Progression of Kidney Disease</vt:lpstr>
      <vt:lpstr>Therapies to Delay the Progression of Kidney Disease</vt:lpstr>
      <vt:lpstr>Therapies to Delay the Progression of Kidney Disease</vt:lpstr>
      <vt:lpstr>PowerPoint Presentation</vt:lpstr>
      <vt:lpstr>Therapies to Delay the Progression of Kidney Disease</vt:lpstr>
      <vt:lpstr>Therapies to Delay the Progression of Kidney Disease</vt:lpstr>
      <vt:lpstr>Therapies to Delay the Progression of Kidney Disease</vt:lpstr>
      <vt:lpstr>Therapies to Delay the Progression of Kidney Disease</vt:lpstr>
      <vt:lpstr>Therapies to Delay the Progression of Kidney Disease</vt:lpstr>
      <vt:lpstr>Therapies to Delay the Progression of Kidney Disease</vt:lpstr>
      <vt:lpstr>Therapies to Delay the Progression of Kidney Disease</vt:lpstr>
      <vt:lpstr>Therapies to Delay the Progression of Kidney Disease</vt:lpstr>
      <vt:lpstr>Therapies to Delay the Progression of Kidney Disease</vt:lpstr>
      <vt:lpstr>Therapies to Delay the Progression of Kidney Disease</vt:lpstr>
      <vt:lpstr>Therapies to Delay the Progression of Kidney Disease</vt:lpstr>
      <vt:lpstr>Therapies to Delay the Progression of Kidney Disease</vt:lpstr>
      <vt:lpstr>Therapies to Delay the Progression of Kidney Disease</vt:lpstr>
      <vt:lpstr>Therapies to Delay the Progression of Kidney Disease</vt:lpstr>
      <vt:lpstr>Therapies to Delay the Progression of Kidney Disease</vt:lpstr>
      <vt:lpstr>Therapies to Delay the Progression of Kidney Disease</vt:lpstr>
      <vt:lpstr>Chapter 5. Polycystic Liver Disease</vt:lpstr>
      <vt:lpstr>Polycystic Liver Disease (PLD)</vt:lpstr>
      <vt:lpstr>Polycystic Liver Disease (PLD)</vt:lpstr>
      <vt:lpstr>Polycystic Liver Disease (PLD)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6. Intracranial Aneurysms and other Extracranial Manifestations</vt:lpstr>
      <vt:lpstr>Intracranial Aneurysms and Other Extracranial Manifestations</vt:lpstr>
      <vt:lpstr>Intracranial Aneurysms and Other Extracranial Manifestations</vt:lpstr>
      <vt:lpstr>Intracranial Aneurysms and Other Extracranial Manifestations</vt:lpstr>
      <vt:lpstr>Intracranial Aneurysms and Other Extracranial Manifestations</vt:lpstr>
      <vt:lpstr>Intracranial Aneurysms and Other Extracranial Manifestations</vt:lpstr>
      <vt:lpstr>Intracranial Aneurysms and Other Extracranial Manifestations</vt:lpstr>
      <vt:lpstr>Intracranial Aneurysms and Other Extracranial Manifestations</vt:lpstr>
      <vt:lpstr>Intracranial Aneurysms and Other Extracranial Manifestations</vt:lpstr>
      <vt:lpstr>Intracranial Aneurysms and Other Extracranial Manifestations</vt:lpstr>
      <vt:lpstr>Intracranial Aneurysms and Other Extracranial Manifestations</vt:lpstr>
      <vt:lpstr>Intracranial Aneurysms and Other Extracranial Manifestations</vt:lpstr>
      <vt:lpstr>Intracranial Aneurysms and Other Extracranial Manifestations</vt:lpstr>
      <vt:lpstr>Intracranial Aneurysms and Other Extracranial Manifestations</vt:lpstr>
      <vt:lpstr>Intracranial Aneurysms and Other Extracranial Manifestations</vt:lpstr>
      <vt:lpstr>Intracranial Aneurysms and Other Extracranial Manifestations</vt:lpstr>
      <vt:lpstr>Intracranial Aneurysms and Other Extracranial Manifestations</vt:lpstr>
      <vt:lpstr>Chapter 7. Lifestyle and Psychosocial Aspects</vt:lpstr>
      <vt:lpstr>Lifestyle and Psychosocial Aspects</vt:lpstr>
      <vt:lpstr>Lifestyle and Psychosocial Aspects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Lifestyle and Psychosocial Aspects</vt:lpstr>
      <vt:lpstr>PowerPoint Presentation</vt:lpstr>
      <vt:lpstr>Lifestyle and Psychosocial Aspects</vt:lpstr>
      <vt:lpstr>Chapter 8. Pregnancy and Reproductive Issues</vt:lpstr>
      <vt:lpstr>Pregnancy and Reproductive Issues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9. Pediatric Issues</vt:lpstr>
      <vt:lpstr>Pediatric Issues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10. Approaches to the Management of People with ADPKD</vt:lpstr>
      <vt:lpstr>Approaches to the Management of People with ADPKD</vt:lpstr>
      <vt:lpstr>Approaches to the Management of People with ADPKD</vt:lpstr>
      <vt:lpstr>Approaches to the Management of People with ADPKD</vt:lpstr>
      <vt:lpstr>Approaches to the Management of People with ADPKD</vt:lpstr>
      <vt:lpstr>Key Takeaways</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KDIGO Clinical Practice Guideline  on Diabetes Management in CKD</dc:title>
  <dc:creator>Amy Earley</dc:creator>
  <cp:lastModifiedBy>Kathleen Conn</cp:lastModifiedBy>
  <cp:revision>66</cp:revision>
  <dcterms:modified xsi:type="dcterms:W3CDTF">2026-04-10T15:38:48Z</dcterms:modified>
</cp:coreProperties>
</file>