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6"/>
  </p:notesMasterIdLst>
  <p:sldIdLst>
    <p:sldId id="257" r:id="rId2"/>
    <p:sldId id="258" r:id="rId3"/>
    <p:sldId id="6377" r:id="rId4"/>
    <p:sldId id="265" r:id="rId5"/>
    <p:sldId id="266" r:id="rId6"/>
    <p:sldId id="267" r:id="rId7"/>
    <p:sldId id="263" r:id="rId8"/>
    <p:sldId id="269" r:id="rId9"/>
    <p:sldId id="347" r:id="rId10"/>
    <p:sldId id="6379" r:id="rId11"/>
    <p:sldId id="6378" r:id="rId12"/>
    <p:sldId id="6380" r:id="rId13"/>
    <p:sldId id="274" r:id="rId14"/>
    <p:sldId id="6434" r:id="rId15"/>
    <p:sldId id="6435" r:id="rId16"/>
    <p:sldId id="275" r:id="rId17"/>
    <p:sldId id="298" r:id="rId18"/>
    <p:sldId id="276" r:id="rId19"/>
    <p:sldId id="277" r:id="rId20"/>
    <p:sldId id="278" r:id="rId21"/>
    <p:sldId id="6437" r:id="rId22"/>
    <p:sldId id="6438" r:id="rId23"/>
    <p:sldId id="280" r:id="rId24"/>
    <p:sldId id="6439" r:id="rId25"/>
    <p:sldId id="6441" r:id="rId26"/>
    <p:sldId id="283" r:id="rId27"/>
    <p:sldId id="6442" r:id="rId28"/>
    <p:sldId id="285" r:id="rId29"/>
    <p:sldId id="287" r:id="rId30"/>
    <p:sldId id="289" r:id="rId31"/>
    <p:sldId id="306" r:id="rId32"/>
    <p:sldId id="288" r:id="rId33"/>
    <p:sldId id="290" r:id="rId34"/>
    <p:sldId id="286" r:id="rId35"/>
    <p:sldId id="6443" r:id="rId36"/>
    <p:sldId id="6444" r:id="rId37"/>
    <p:sldId id="6445" r:id="rId38"/>
    <p:sldId id="6446" r:id="rId39"/>
    <p:sldId id="294" r:id="rId40"/>
    <p:sldId id="295" r:id="rId41"/>
    <p:sldId id="296" r:id="rId42"/>
    <p:sldId id="297" r:id="rId43"/>
    <p:sldId id="6448" r:id="rId44"/>
    <p:sldId id="6449" r:id="rId45"/>
    <p:sldId id="6450" r:id="rId46"/>
    <p:sldId id="310" r:id="rId47"/>
    <p:sldId id="339" r:id="rId48"/>
    <p:sldId id="311" r:id="rId49"/>
    <p:sldId id="312" r:id="rId50"/>
    <p:sldId id="313" r:id="rId51"/>
    <p:sldId id="314" r:id="rId52"/>
    <p:sldId id="315" r:id="rId53"/>
    <p:sldId id="316" r:id="rId54"/>
    <p:sldId id="317" r:id="rId55"/>
    <p:sldId id="6453" r:id="rId56"/>
    <p:sldId id="6454" r:id="rId57"/>
    <p:sldId id="6452" r:id="rId58"/>
    <p:sldId id="6455" r:id="rId59"/>
    <p:sldId id="6456" r:id="rId60"/>
    <p:sldId id="322" r:id="rId61"/>
    <p:sldId id="6457" r:id="rId62"/>
    <p:sldId id="324" r:id="rId63"/>
    <p:sldId id="325" r:id="rId64"/>
    <p:sldId id="327" r:id="rId65"/>
    <p:sldId id="6458" r:id="rId66"/>
    <p:sldId id="6459" r:id="rId67"/>
    <p:sldId id="6460" r:id="rId68"/>
    <p:sldId id="6461" r:id="rId69"/>
    <p:sldId id="6462" r:id="rId70"/>
    <p:sldId id="332" r:id="rId71"/>
    <p:sldId id="6463" r:id="rId72"/>
    <p:sldId id="333" r:id="rId73"/>
    <p:sldId id="6464" r:id="rId74"/>
    <p:sldId id="6465" r:id="rId75"/>
    <p:sldId id="6466" r:id="rId76"/>
    <p:sldId id="6467" r:id="rId77"/>
    <p:sldId id="6469" r:id="rId78"/>
    <p:sldId id="6468" r:id="rId79"/>
    <p:sldId id="6470" r:id="rId80"/>
    <p:sldId id="6471" r:id="rId81"/>
    <p:sldId id="6472" r:id="rId82"/>
    <p:sldId id="271" r:id="rId83"/>
    <p:sldId id="307" r:id="rId84"/>
    <p:sldId id="308"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D4176D-A109-7DC6-B42B-3036EC53D601}" name="Amy Earley" initials="AE" userId="ee4f607c2467737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62A9"/>
    <a:srgbClr val="2C6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21" autoAdjust="0"/>
  </p:normalViewPr>
  <p:slideViewPr>
    <p:cSldViewPr snapToGrid="0">
      <p:cViewPr varScale="1">
        <p:scale>
          <a:sx n="63" d="100"/>
          <a:sy n="63" d="100"/>
        </p:scale>
        <p:origin x="1176"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9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DD326-3550-4BE0-B7E8-70E906EBD974}"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275A-E3D1-4A8A-8F92-9A81AE27E534}" type="slidenum">
              <a:rPr lang="en-US" smtClean="0"/>
              <a:t>‹#›</a:t>
            </a:fld>
            <a:endParaRPr lang="en-US"/>
          </a:p>
        </p:txBody>
      </p:sp>
    </p:spTree>
    <p:extLst>
      <p:ext uri="{BB962C8B-B14F-4D97-AF65-F5344CB8AC3E}">
        <p14:creationId xmlns:p14="http://schemas.microsoft.com/office/powerpoint/2010/main" val="414159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Anemia is a common complication of chronic kidney disease (CKD), and anemia management is a key element of contemporary nephrology practice.</a:t>
            </a:r>
            <a:endParaRPr lang="en-US">
              <a:solidFill>
                <a:srgbClr val="444444"/>
              </a:solidFill>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1AA0832A-468D-0CB1-2913-1D2612C60DC5}"/>
            </a:ext>
          </a:extLst>
        </p:cNvPr>
        <p:cNvGrpSpPr/>
        <p:nvPr/>
      </p:nvGrpSpPr>
      <p:grpSpPr>
        <a:xfrm>
          <a:off x="0" y="0"/>
          <a:ext cx="0" cy="0"/>
          <a:chOff x="0" y="0"/>
          <a:chExt cx="0" cy="0"/>
        </a:xfrm>
      </p:grpSpPr>
      <p:sp>
        <p:nvSpPr>
          <p:cNvPr id="248" name="Google Shape;248;p16:notes">
            <a:extLst>
              <a:ext uri="{FF2B5EF4-FFF2-40B4-BE49-F238E27FC236}">
                <a16:creationId xmlns:a16="http://schemas.microsoft.com/office/drawing/2014/main" id="{5F9F26E1-5859-A51F-0F23-328C831F53D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a:extLst>
              <a:ext uri="{FF2B5EF4-FFF2-40B4-BE49-F238E27FC236}">
                <a16:creationId xmlns:a16="http://schemas.microsoft.com/office/drawing/2014/main" id="{23AB8A33-3168-C1D9-C3E7-E2764487285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2078867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37E1C92D-3496-6AC5-855C-04BFF850D4CC}"/>
            </a:ext>
          </a:extLst>
        </p:cNvPr>
        <p:cNvGrpSpPr/>
        <p:nvPr/>
      </p:nvGrpSpPr>
      <p:grpSpPr>
        <a:xfrm>
          <a:off x="0" y="0"/>
          <a:ext cx="0" cy="0"/>
          <a:chOff x="0" y="0"/>
          <a:chExt cx="0" cy="0"/>
        </a:xfrm>
      </p:grpSpPr>
      <p:sp>
        <p:nvSpPr>
          <p:cNvPr id="248" name="Google Shape;248;p16:notes">
            <a:extLst>
              <a:ext uri="{FF2B5EF4-FFF2-40B4-BE49-F238E27FC236}">
                <a16:creationId xmlns:a16="http://schemas.microsoft.com/office/drawing/2014/main" id="{E25F577F-E1B3-3597-20B1-8D896BC5B6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a:extLst>
              <a:ext uri="{FF2B5EF4-FFF2-40B4-BE49-F238E27FC236}">
                <a16:creationId xmlns:a16="http://schemas.microsoft.com/office/drawing/2014/main" id="{6975F39E-D756-C1DA-B592-065613E1DA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3544923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7E180426-3F17-6C1F-A122-155E3E69EA93}"/>
            </a:ext>
          </a:extLst>
        </p:cNvPr>
        <p:cNvGrpSpPr/>
        <p:nvPr/>
      </p:nvGrpSpPr>
      <p:grpSpPr>
        <a:xfrm>
          <a:off x="0" y="0"/>
          <a:ext cx="0" cy="0"/>
          <a:chOff x="0" y="0"/>
          <a:chExt cx="0" cy="0"/>
        </a:xfrm>
      </p:grpSpPr>
      <p:sp>
        <p:nvSpPr>
          <p:cNvPr id="248" name="Google Shape;248;p16:notes">
            <a:extLst>
              <a:ext uri="{FF2B5EF4-FFF2-40B4-BE49-F238E27FC236}">
                <a16:creationId xmlns:a16="http://schemas.microsoft.com/office/drawing/2014/main" id="{36F18881-B30E-1285-184E-D3084EE9121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a:extLst>
              <a:ext uri="{FF2B5EF4-FFF2-40B4-BE49-F238E27FC236}">
                <a16:creationId xmlns:a16="http://schemas.microsoft.com/office/drawing/2014/main" id="{1B66B628-667E-A2AA-B402-E3F8C202B4C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181362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66" name="Google Shape;2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chapter summarizes current knowledge regarding the definition, prevalence, and pathophysiology of anemia in CKD and its associated outcomes. </a:t>
            </a:r>
          </a:p>
          <a:p>
            <a:endParaRPr lang="en-US"/>
          </a:p>
          <a:p>
            <a:r>
              <a:rPr lang="en-US"/>
              <a:t>Recognizing that iron deficiency is a major cause of anemia in CKD as well as a therapeutic target in anemia management, the chapter also describes the definition, prevalence, pathophysiology, diagnosis, and evaluation of this condition.</a:t>
            </a:r>
          </a:p>
        </p:txBody>
      </p:sp>
      <p:sp>
        <p:nvSpPr>
          <p:cNvPr id="4" name="Slide Number Placeholder 3"/>
          <p:cNvSpPr>
            <a:spLocks noGrp="1"/>
          </p:cNvSpPr>
          <p:nvPr>
            <p:ph type="sldNum" sz="quarter" idx="5"/>
          </p:nvPr>
        </p:nvSpPr>
        <p:spPr/>
        <p:txBody>
          <a:bodyPr/>
          <a:lstStyle/>
          <a:p>
            <a:fld id="{E129275A-E3D1-4A8A-8F92-9A81AE27E534}" type="slidenum">
              <a:rPr lang="en-US" smtClean="0"/>
              <a:t>14</a:t>
            </a:fld>
            <a:endParaRPr lang="en-US"/>
          </a:p>
        </p:txBody>
      </p:sp>
    </p:spTree>
    <p:extLst>
      <p:ext uri="{BB962C8B-B14F-4D97-AF65-F5344CB8AC3E}">
        <p14:creationId xmlns:p14="http://schemas.microsoft.com/office/powerpoint/2010/main" val="121507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Rationale for anemia management in CKD. </a:t>
            </a:r>
          </a:p>
          <a:p>
            <a:r>
              <a:rPr lang="en-US"/>
              <a:t>Consistent with the KDIGO 2012 guideline, anemia is defined according to World Health Organization guidelines as Hb &lt;12 g/dl (&lt;120 g/l) for women and &lt;13 g/dl (&lt;130 g/l) for men, with age-specific thresholds in children.</a:t>
            </a:r>
          </a:p>
          <a:p>
            <a:endParaRPr lang="en-US"/>
          </a:p>
          <a:p>
            <a:endParaRPr lang="en-US"/>
          </a:p>
        </p:txBody>
      </p:sp>
      <p:sp>
        <p:nvSpPr>
          <p:cNvPr id="4" name="Slide Number Placeholder 3"/>
          <p:cNvSpPr>
            <a:spLocks noGrp="1"/>
          </p:cNvSpPr>
          <p:nvPr>
            <p:ph type="sldNum" sz="quarter" idx="5"/>
          </p:nvPr>
        </p:nvSpPr>
        <p:spPr/>
        <p:txBody>
          <a:bodyPr/>
          <a:lstStyle/>
          <a:p>
            <a:fld id="{E129275A-E3D1-4A8A-8F92-9A81AE27E534}" type="slidenum">
              <a:rPr lang="en-US" smtClean="0"/>
              <a:t>15</a:t>
            </a:fld>
            <a:endParaRPr lang="en-US"/>
          </a:p>
        </p:txBody>
      </p:sp>
    </p:spTree>
    <p:extLst>
      <p:ext uri="{BB962C8B-B14F-4D97-AF65-F5344CB8AC3E}">
        <p14:creationId xmlns:p14="http://schemas.microsoft.com/office/powerpoint/2010/main" val="4233273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Anemia is highly prevalent in people with CKD and increases as CKD advances, impacting more than half of people with CKD G4 and G5.</a:t>
            </a:r>
          </a:p>
        </p:txBody>
      </p:sp>
      <p:sp>
        <p:nvSpPr>
          <p:cNvPr id="4" name="Slide Number Placeholder 3"/>
          <p:cNvSpPr>
            <a:spLocks noGrp="1"/>
          </p:cNvSpPr>
          <p:nvPr>
            <p:ph type="sldNum" sz="quarter" idx="5"/>
          </p:nvPr>
        </p:nvSpPr>
        <p:spPr/>
        <p:txBody>
          <a:bodyPr/>
          <a:lstStyle/>
          <a:p>
            <a:fld id="{E129275A-E3D1-4A8A-8F92-9A81AE27E534}" type="slidenum">
              <a:rPr lang="en-US" smtClean="0"/>
              <a:t>16</a:t>
            </a:fld>
            <a:endParaRPr lang="en-US"/>
          </a:p>
        </p:txBody>
      </p:sp>
    </p:spTree>
    <p:extLst>
      <p:ext uri="{BB962C8B-B14F-4D97-AF65-F5344CB8AC3E}">
        <p14:creationId xmlns:p14="http://schemas.microsoft.com/office/powerpoint/2010/main" val="3058573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Anemia is highly prevalent in people with CKD and increases as CKD advances, impacting more than half of people with CKD G4 and G5.</a:t>
            </a:r>
          </a:p>
          <a:p>
            <a:endParaRPr lang="en-US"/>
          </a:p>
          <a:p>
            <a:r>
              <a:rPr lang="en-US"/>
              <a:t>Nephrol Dial Transplant, gfaf102, https://doi.org/10.1093/ndt/gfaf102</a:t>
            </a:r>
          </a:p>
        </p:txBody>
      </p:sp>
      <p:sp>
        <p:nvSpPr>
          <p:cNvPr id="4" name="Slide Number Placeholder 3"/>
          <p:cNvSpPr>
            <a:spLocks noGrp="1"/>
          </p:cNvSpPr>
          <p:nvPr>
            <p:ph type="sldNum" sz="quarter" idx="5"/>
          </p:nvPr>
        </p:nvSpPr>
        <p:spPr/>
        <p:txBody>
          <a:bodyPr/>
          <a:lstStyle/>
          <a:p>
            <a:fld id="{CB4B51E0-1862-45AB-A7C5-57D8073EA655}" type="slidenum">
              <a:rPr lang="en-US" smtClean="0"/>
              <a:t>17</a:t>
            </a:fld>
            <a:endParaRPr lang="en-US"/>
          </a:p>
        </p:txBody>
      </p:sp>
    </p:spTree>
    <p:extLst>
      <p:ext uri="{BB962C8B-B14F-4D97-AF65-F5344CB8AC3E}">
        <p14:creationId xmlns:p14="http://schemas.microsoft.com/office/powerpoint/2010/main" val="1168013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Causes of anemia in CKD are multifactorial, not just limited to decreased EPO production</a:t>
            </a:r>
          </a:p>
          <a:p>
            <a:endParaRPr lang="en-US"/>
          </a:p>
          <a:p>
            <a:r>
              <a:rPr lang="en-US"/>
              <a:t>The pathophysiology of anemia in CKD is multifactorial, including relative erythropoietin (EPO) deficiency and bone marrow EPO resistance, iron and other nutritional deficiencies, blood loss, systemic inflammation, and shortened red blood cell (RBC) survival.</a:t>
            </a:r>
            <a:endParaRPr lang="en-US">
              <a:solidFill>
                <a:srgbClr val="444444"/>
              </a:solidFill>
            </a:endParaRPr>
          </a:p>
          <a:p>
            <a:endParaRPr lang="en-US">
              <a:solidFill>
                <a:srgbClr val="444444"/>
              </a:solidFill>
            </a:endParaRPr>
          </a:p>
          <a:p>
            <a:endParaRPr lang="en-US"/>
          </a:p>
        </p:txBody>
      </p:sp>
      <p:sp>
        <p:nvSpPr>
          <p:cNvPr id="4" name="Slide Number Placeholder 3"/>
          <p:cNvSpPr>
            <a:spLocks noGrp="1"/>
          </p:cNvSpPr>
          <p:nvPr>
            <p:ph type="sldNum" sz="quarter" idx="5"/>
          </p:nvPr>
        </p:nvSpPr>
        <p:spPr/>
        <p:txBody>
          <a:bodyPr/>
          <a:lstStyle/>
          <a:p>
            <a:fld id="{CB4B51E0-1862-45AB-A7C5-57D8073EA655}" type="slidenum">
              <a:rPr lang="en-US" smtClean="0"/>
              <a:t>18</a:t>
            </a:fld>
            <a:endParaRPr lang="en-US"/>
          </a:p>
        </p:txBody>
      </p:sp>
    </p:spTree>
    <p:extLst>
      <p:ext uri="{BB962C8B-B14F-4D97-AF65-F5344CB8AC3E}">
        <p14:creationId xmlns:p14="http://schemas.microsoft.com/office/powerpoint/2010/main" val="241625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Anemia is associated with numerous adverse outcomes, including increased mortality, cardiovascular disease, heart failure, kidney disease progression, cognitive impairment, hospitalizations, and transfusion requirements, as well as reduced health-related quality of life (QoL), providing a rationale for anemia management.</a:t>
            </a:r>
            <a:endParaRPr lang="en-US" dirty="0">
              <a:solidFill>
                <a:srgbClr val="444444"/>
              </a:solidFill>
            </a:endParaRPr>
          </a:p>
          <a:p>
            <a:endParaRPr lang="en-US" dirty="0">
              <a:solidFill>
                <a:srgbClr val="444444"/>
              </a:solidFill>
            </a:endParaRPr>
          </a:p>
          <a:p>
            <a:r>
              <a:rPr lang="en-US" dirty="0"/>
              <a:t>Notably, association does not prove causation, and although treatment of anemia with ESAs modestly improves QoL and reduces transfusion requirements, other benefits have not been demonstrated in randomized controlled trials (RCTs). </a:t>
            </a:r>
            <a:endParaRPr lang="en-US" dirty="0">
              <a:solidFill>
                <a:srgbClr val="444444"/>
              </a:solidFill>
            </a:endParaRPr>
          </a:p>
          <a:p>
            <a:endParaRPr lang="en-US" dirty="0">
              <a:solidFill>
                <a:srgbClr val="444444"/>
              </a:solidFill>
            </a:endParaRPr>
          </a:p>
          <a:p>
            <a:r>
              <a:rPr lang="en-US" dirty="0"/>
              <a:t>Thus, it is uncertain whether anemia plays a causal role in other adverse outcomes or whether the harms of ESA therapy outweigh other potential benefits of anemia correction.</a:t>
            </a:r>
          </a:p>
        </p:txBody>
      </p:sp>
      <p:sp>
        <p:nvSpPr>
          <p:cNvPr id="4" name="Slide Number Placeholder 3"/>
          <p:cNvSpPr>
            <a:spLocks noGrp="1"/>
          </p:cNvSpPr>
          <p:nvPr>
            <p:ph type="sldNum" sz="quarter" idx="5"/>
          </p:nvPr>
        </p:nvSpPr>
        <p:spPr/>
        <p:txBody>
          <a:bodyPr/>
          <a:lstStyle/>
          <a:p>
            <a:fld id="{E129275A-E3D1-4A8A-8F92-9A81AE27E534}" type="slidenum">
              <a:rPr lang="en-US" smtClean="0"/>
              <a:t>19</a:t>
            </a:fld>
            <a:endParaRPr lang="en-US"/>
          </a:p>
        </p:txBody>
      </p:sp>
    </p:spTree>
    <p:extLst>
      <p:ext uri="{BB962C8B-B14F-4D97-AF65-F5344CB8AC3E}">
        <p14:creationId xmlns:p14="http://schemas.microsoft.com/office/powerpoint/2010/main" val="856390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KDIGO 2026 Clinical Practice Guideline for the Management of Anemia in CKD was developed by an international, multidisciplinary Work Group with expertise in CKD, a dedicated Evidence Review Team, and the KDIGO staff. </a:t>
            </a:r>
            <a:endParaRPr lang="en-US" dirty="0">
              <a:solidFill>
                <a:srgbClr val="444444"/>
              </a:solidFill>
            </a:endParaRPr>
          </a:p>
          <a:p>
            <a:endParaRPr lang="en-US" dirty="0">
              <a:solidFill>
                <a:srgbClr val="444444"/>
              </a:solidFill>
            </a:endParaRPr>
          </a:p>
          <a:p>
            <a:r>
              <a:rPr lang="en-US" dirty="0"/>
              <a:t>The guideline includes 4 chapters addressing the diagnosis and management of anemia and iron deficiency, based on high quality scientific evidence collected by the Evidence Review Team. </a:t>
            </a:r>
            <a:endParaRPr lang="en-US" dirty="0">
              <a:solidFill>
                <a:srgbClr val="444444"/>
              </a:solidFill>
            </a:endParaRPr>
          </a:p>
          <a:p>
            <a:endParaRPr lang="en-US" dirty="0">
              <a:solidFill>
                <a:srgbClr val="444444"/>
              </a:solidFill>
            </a:endParaRPr>
          </a:p>
        </p:txBody>
      </p:sp>
      <p:sp>
        <p:nvSpPr>
          <p:cNvPr id="79" name="Google Shape;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New terminology for iron deficiency in CKD. </a:t>
            </a:r>
            <a:endParaRPr lang="en-US"/>
          </a:p>
          <a:p>
            <a:r>
              <a:rPr lang="en-US"/>
              <a:t>A major cause of anemia in people with CKD is the limitation of available iron to support RBC production. </a:t>
            </a:r>
          </a:p>
          <a:p>
            <a:endParaRPr lang="en-US"/>
          </a:p>
          <a:p>
            <a:r>
              <a:rPr lang="en-US"/>
              <a:t>The etiology is multifactorial due to increased blood loss, nutritional deficiencies, medications that interfere with dietary iron absorption, excess levels of the iron hormone hepcidin, which inhibits dietary iron absorption and iron release from body stores, and enhanced iron utilization due to ESA use. </a:t>
            </a:r>
          </a:p>
          <a:p>
            <a:endParaRPr lang="en-US"/>
          </a:p>
          <a:p>
            <a:r>
              <a:rPr lang="en-US"/>
              <a:t>Many observational studies have reported that iron deficiency is associated with an increased risk of mortality, major adverse cardiovascular events, lower health-related QoL, and impaired neurocognitive tasks</a:t>
            </a:r>
          </a:p>
          <a:p>
            <a:endParaRPr lang="en-US"/>
          </a:p>
          <a:p>
            <a:endParaRPr lang="en-US">
              <a:solidFill>
                <a:srgbClr val="444444"/>
              </a:solidFill>
            </a:endParaRPr>
          </a:p>
        </p:txBody>
      </p:sp>
      <p:sp>
        <p:nvSpPr>
          <p:cNvPr id="4" name="Slide Number Placeholder 3"/>
          <p:cNvSpPr>
            <a:spLocks noGrp="1"/>
          </p:cNvSpPr>
          <p:nvPr>
            <p:ph type="sldNum" sz="quarter" idx="5"/>
          </p:nvPr>
        </p:nvSpPr>
        <p:spPr/>
        <p:txBody>
          <a:bodyPr/>
          <a:lstStyle/>
          <a:p>
            <a:fld id="{E129275A-E3D1-4A8A-8F92-9A81AE27E534}" type="slidenum">
              <a:rPr lang="en-US" smtClean="0"/>
              <a:t>20</a:t>
            </a:fld>
            <a:endParaRPr lang="en-US"/>
          </a:p>
        </p:txBody>
      </p:sp>
    </p:spTree>
    <p:extLst>
      <p:ext uri="{BB962C8B-B14F-4D97-AF65-F5344CB8AC3E}">
        <p14:creationId xmlns:p14="http://schemas.microsoft.com/office/powerpoint/2010/main" val="3327878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91891-2400-C1D5-0C18-C7A6C23A5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296BCB-C0C6-0C5E-FEF2-F912B6F6ED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17B6CC-53F2-B4BD-9A2A-8103C7585A1B}"/>
              </a:ext>
            </a:extLst>
          </p:cNvPr>
          <p:cNvSpPr>
            <a:spLocks noGrp="1"/>
          </p:cNvSpPr>
          <p:nvPr>
            <p:ph type="body" idx="1"/>
          </p:nvPr>
        </p:nvSpPr>
        <p:spPr/>
        <p:txBody>
          <a:bodyPr/>
          <a:lstStyle/>
          <a:p>
            <a:r>
              <a:rPr lang="en-US" dirty="0"/>
              <a:t>2 major states of iron deficiency in CKD were previously termed “absolute iron deficiency” and “functional iron deficiency.” </a:t>
            </a:r>
            <a:endParaRPr lang="en-US" dirty="0">
              <a:solidFill>
                <a:srgbClr val="444444"/>
              </a:solidFill>
            </a:endParaRPr>
          </a:p>
          <a:p>
            <a:endParaRPr lang="en-US">
              <a:solidFill>
                <a:srgbClr val="444444"/>
              </a:solidFill>
            </a:endParaRPr>
          </a:p>
          <a:p>
            <a:r>
              <a:rPr lang="en-US" dirty="0"/>
              <a:t>The KDIGO Work Group has renamed these “systemic iron deficiency” and “iron-restricted erythropoiesis,” respectively, to more accurately reflect the physiological state.</a:t>
            </a:r>
            <a:endParaRPr lang="en-US" dirty="0">
              <a:solidFill>
                <a:srgbClr val="444444"/>
              </a:solidFill>
            </a:endParaRPr>
          </a:p>
          <a:p>
            <a:endParaRPr lang="en-US">
              <a:solidFill>
                <a:srgbClr val="444444"/>
              </a:solidFill>
            </a:endParaRPr>
          </a:p>
          <a:p>
            <a:r>
              <a:rPr lang="en-US" dirty="0"/>
              <a:t>The term iron-restricted erythropoiesis provides a rationale for why treating people with iron may increase Hb concentration and reduce ESA requirements, even when iron levels are above those typically associated with deficiency.</a:t>
            </a:r>
            <a:endParaRPr lang="en-US" dirty="0">
              <a:solidFill>
                <a:srgbClr val="444444"/>
              </a:solidFill>
            </a:endParaRPr>
          </a:p>
          <a:p>
            <a:endParaRPr lang="en-US">
              <a:solidFill>
                <a:srgbClr val="444444"/>
              </a:solidFill>
            </a:endParaRPr>
          </a:p>
          <a:p>
            <a:endParaRPr lang="en-US">
              <a:solidFill>
                <a:srgbClr val="444444"/>
              </a:solidFill>
            </a:endParaRPr>
          </a:p>
          <a:p>
            <a:endParaRPr lang="en-US"/>
          </a:p>
          <a:p>
            <a:endParaRPr lang="en-US"/>
          </a:p>
          <a:p>
            <a:r>
              <a:rPr lang="en-US" dirty="0"/>
              <a:t>New nomenclature to better classify various iron deficiency states:</a:t>
            </a:r>
          </a:p>
          <a:p>
            <a:r>
              <a:rPr lang="en-US" dirty="0"/>
              <a:t>Systemic iron deficiency: ↓ ferritin ↓ TSAT</a:t>
            </a:r>
          </a:p>
          <a:p>
            <a:r>
              <a:rPr lang="en-US" dirty="0"/>
              <a:t>Iron-restricted erythropoiesis: ↑ ferritin ↓ TSAT</a:t>
            </a:r>
          </a:p>
          <a:p>
            <a:endParaRPr lang="en-US"/>
          </a:p>
          <a:p>
            <a:r>
              <a:rPr lang="en-US" b="1" dirty="0"/>
              <a:t>(a) </a:t>
            </a:r>
            <a:r>
              <a:rPr lang="en-US" dirty="0"/>
              <a:t>In normal circumstances, splenic macrophages recycle iron (Fe) from senescent red blood cells (RBCs) via erythrophagocytosis and release of iron via the </a:t>
            </a:r>
            <a:r>
              <a:rPr lang="en-US" dirty="0" err="1"/>
              <a:t>ferroportin</a:t>
            </a:r>
            <a:r>
              <a:rPr lang="en-US" dirty="0"/>
              <a:t> (FPN1) export channel. This enables recycled iron to be loaded onto transferrin (TF) in circulation and delivered to the bone marrow for erythropoiesis, replacing senescent erythrocytes. </a:t>
            </a:r>
            <a:r>
              <a:rPr lang="en-US" b="1" dirty="0"/>
              <a:t>(b)</a:t>
            </a:r>
            <a:r>
              <a:rPr lang="en-US" dirty="0"/>
              <a:t> In systemic iron deficiency, insufficient amounts of iron are available to sustain erythropoiesis, resulting in anemia with low cellular hemoglobin; decreased systemic iron also results in hepcidin suppression, enabling the release of all macrophage iron. </a:t>
            </a:r>
            <a:r>
              <a:rPr lang="en-US" b="1" dirty="0"/>
              <a:t>(c)</a:t>
            </a:r>
            <a:r>
              <a:rPr lang="en-US" dirty="0"/>
              <a:t> In conditions of iron-restricted erythropoiesis, while erythrophagocytosis results in ample recycled iron, inflammation-induced elevation in hepcidin levels leads to iron sequestration in macrophages, preventing its release into circulation; this results in low TF saturation and anemia with normal cellular hemoglobin.</a:t>
            </a:r>
          </a:p>
          <a:p>
            <a:endParaRPr lang="en-US">
              <a:solidFill>
                <a:srgbClr val="444444"/>
              </a:solidFill>
            </a:endParaRPr>
          </a:p>
          <a:p>
            <a:endParaRPr lang="en-US">
              <a:solidFill>
                <a:srgbClr val="000000"/>
              </a:solidFill>
            </a:endParaRPr>
          </a:p>
        </p:txBody>
      </p:sp>
      <p:sp>
        <p:nvSpPr>
          <p:cNvPr id="4" name="Slide Number Placeholder 3">
            <a:extLst>
              <a:ext uri="{FF2B5EF4-FFF2-40B4-BE49-F238E27FC236}">
                <a16:creationId xmlns:a16="http://schemas.microsoft.com/office/drawing/2014/main" id="{71A1788B-5230-CC26-9D30-EC1BBEE8CDC7}"/>
              </a:ext>
            </a:extLst>
          </p:cNvPr>
          <p:cNvSpPr>
            <a:spLocks noGrp="1"/>
          </p:cNvSpPr>
          <p:nvPr>
            <p:ph type="sldNum" sz="quarter" idx="5"/>
          </p:nvPr>
        </p:nvSpPr>
        <p:spPr/>
        <p:txBody>
          <a:bodyPr/>
          <a:lstStyle/>
          <a:p>
            <a:fld id="{CB4B51E0-1862-45AB-A7C5-57D8073EA655}" type="slidenum">
              <a:rPr lang="en-US" smtClean="0"/>
              <a:t>21</a:t>
            </a:fld>
            <a:endParaRPr lang="en-US"/>
          </a:p>
        </p:txBody>
      </p:sp>
    </p:spTree>
    <p:extLst>
      <p:ext uri="{BB962C8B-B14F-4D97-AF65-F5344CB8AC3E}">
        <p14:creationId xmlns:p14="http://schemas.microsoft.com/office/powerpoint/2010/main" val="3885535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C5F5A-515F-97D5-3354-319C1BF29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D6C3F-E5E5-4922-64D3-CCAADBA4CE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4745BED-E8D9-D0D8-217E-6B0C2A03C049}"/>
              </a:ext>
            </a:extLst>
          </p:cNvPr>
          <p:cNvSpPr>
            <a:spLocks noGrp="1"/>
          </p:cNvSpPr>
          <p:nvPr>
            <p:ph type="body" idx="1"/>
          </p:nvPr>
        </p:nvSpPr>
        <p:spPr/>
        <p:txBody>
          <a:bodyPr/>
          <a:lstStyle/>
          <a:p>
            <a:r>
              <a:rPr lang="en-US" dirty="0"/>
              <a:t>Measures of transferrin saturation (TSAT) and ferritin have limitations as markers of iron status. </a:t>
            </a:r>
            <a:endParaRPr lang="en-US" dirty="0">
              <a:solidFill>
                <a:srgbClr val="444444"/>
              </a:solidFill>
            </a:endParaRPr>
          </a:p>
          <a:p>
            <a:endParaRPr lang="en-US" dirty="0">
              <a:solidFill>
                <a:srgbClr val="444444"/>
              </a:solidFill>
            </a:endParaRPr>
          </a:p>
          <a:p>
            <a:r>
              <a:rPr lang="en-US" dirty="0"/>
              <a:t>However, they remain the gold standard tests for defining and managing iron deficiency and anemia in people with CKD because they are commonly used, are readily available, and are the main parameters utilized in clinical outcome trials to date. </a:t>
            </a:r>
            <a:endParaRPr lang="en-US" dirty="0">
              <a:solidFill>
                <a:srgbClr val="444444"/>
              </a:solidFill>
            </a:endParaRPr>
          </a:p>
          <a:p>
            <a:endParaRPr lang="en-US" dirty="0">
              <a:solidFill>
                <a:srgbClr val="444444"/>
              </a:solidFill>
            </a:endParaRPr>
          </a:p>
          <a:p>
            <a:r>
              <a:rPr lang="en-US" dirty="0"/>
              <a:t>The KDIGO Work Group did not explicitly consider serum iron (a component of TSAT) as an independent marker of iron status.</a:t>
            </a:r>
          </a:p>
        </p:txBody>
      </p:sp>
      <p:sp>
        <p:nvSpPr>
          <p:cNvPr id="4" name="Slide Number Placeholder 3">
            <a:extLst>
              <a:ext uri="{FF2B5EF4-FFF2-40B4-BE49-F238E27FC236}">
                <a16:creationId xmlns:a16="http://schemas.microsoft.com/office/drawing/2014/main" id="{B87FB55A-E468-156D-110B-C7A711FE46E0}"/>
              </a:ext>
            </a:extLst>
          </p:cNvPr>
          <p:cNvSpPr>
            <a:spLocks noGrp="1"/>
          </p:cNvSpPr>
          <p:nvPr>
            <p:ph type="sldNum" sz="quarter" idx="5"/>
          </p:nvPr>
        </p:nvSpPr>
        <p:spPr/>
        <p:txBody>
          <a:bodyPr/>
          <a:lstStyle/>
          <a:p>
            <a:fld id="{CB4B51E0-1862-45AB-A7C5-57D8073EA655}" type="slidenum">
              <a:rPr lang="en-US" smtClean="0"/>
              <a:t>22</a:t>
            </a:fld>
            <a:endParaRPr lang="en-US"/>
          </a:p>
        </p:txBody>
      </p:sp>
    </p:spTree>
    <p:extLst>
      <p:ext uri="{BB962C8B-B14F-4D97-AF65-F5344CB8AC3E}">
        <p14:creationId xmlns:p14="http://schemas.microsoft.com/office/powerpoint/2010/main" val="1685122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Approach to diagnosis and evaluation of anemia and iron deficiency. </a:t>
            </a:r>
            <a:endParaRPr lang="en-US"/>
          </a:p>
          <a:p>
            <a:r>
              <a:rPr lang="en-US"/>
              <a:t>People with CKD should be tested for anemia and iron deficiency at referral, when anemia is suspected based on symptoms, and regularly during follow-up. </a:t>
            </a:r>
          </a:p>
          <a:p>
            <a:endParaRPr lang="en-US"/>
          </a:p>
          <a:p>
            <a:r>
              <a:rPr lang="en-US"/>
              <a:t>Reasonable testing intervals are at least annually for CKD G3, twice a year for CKD G4, and every 3 months for CKD G5 or G5 receiving dialysis (G5D). </a:t>
            </a:r>
          </a:p>
          <a:p>
            <a:endParaRPr lang="en-US"/>
          </a:p>
          <a:p>
            <a:r>
              <a:rPr lang="en-US"/>
              <a:t>Anemia should be evaluated with complete blood count, reticulocytes, ferritin, and TSAT. </a:t>
            </a:r>
          </a:p>
          <a:p>
            <a:endParaRPr lang="en-US"/>
          </a:p>
          <a:p>
            <a:endParaRPr lang="en-US"/>
          </a:p>
        </p:txBody>
      </p:sp>
      <p:sp>
        <p:nvSpPr>
          <p:cNvPr id="4" name="Slide Number Placeholder 3"/>
          <p:cNvSpPr>
            <a:spLocks noGrp="1"/>
          </p:cNvSpPr>
          <p:nvPr>
            <p:ph type="sldNum" sz="quarter" idx="5"/>
          </p:nvPr>
        </p:nvSpPr>
        <p:spPr/>
        <p:txBody>
          <a:bodyPr/>
          <a:lstStyle/>
          <a:p>
            <a:fld id="{CB4B51E0-1862-45AB-A7C5-57D8073EA655}" type="slidenum">
              <a:rPr lang="en-US" smtClean="0"/>
              <a:t>23</a:t>
            </a:fld>
            <a:endParaRPr lang="en-US"/>
          </a:p>
        </p:txBody>
      </p:sp>
    </p:spTree>
    <p:extLst>
      <p:ext uri="{BB962C8B-B14F-4D97-AF65-F5344CB8AC3E}">
        <p14:creationId xmlns:p14="http://schemas.microsoft.com/office/powerpoint/2010/main" val="2839883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9C5DF-2BFB-3773-A450-A6FC31231A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ED35A-3D14-7838-0E96-F3FA7BB237B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54E1DE0-4B26-2A02-DD9C-AD76D6413FFE}"/>
              </a:ext>
            </a:extLst>
          </p:cNvPr>
          <p:cNvSpPr>
            <a:spLocks noGrp="1"/>
          </p:cNvSpPr>
          <p:nvPr>
            <p:ph type="body" idx="1"/>
          </p:nvPr>
        </p:nvSpPr>
        <p:spPr/>
        <p:txBody>
          <a:bodyPr/>
          <a:lstStyle/>
          <a:p>
            <a:r>
              <a:rPr lang="en-US" dirty="0"/>
              <a:t>If initial tests do not reveal the cause, healthcare providers should consider an expanded panel as warranted, including blood smear review, haptoglobin, lactate dehydrogenase, C-reactive protein, vitamin B</a:t>
            </a:r>
            <a:r>
              <a:rPr lang="en-US" baseline="-25000" dirty="0"/>
              <a:t>12</a:t>
            </a:r>
            <a:r>
              <a:rPr lang="en-US" dirty="0"/>
              <a:t>, folate, liver function tests, serum protein electrophoresis with immunofixation, serum free light chains, urinary Bence-Jones protein, thyroid-stimulating hormone, and fecal occult blood test. </a:t>
            </a:r>
            <a:endParaRPr lang="en-US" dirty="0">
              <a:solidFill>
                <a:srgbClr val="444444"/>
              </a:solidFill>
            </a:endParaRPr>
          </a:p>
          <a:p>
            <a:endParaRPr lang="en-US" dirty="0">
              <a:solidFill>
                <a:srgbClr val="444444"/>
              </a:solidFill>
            </a:endParaRPr>
          </a:p>
          <a:p>
            <a:r>
              <a:rPr lang="en-US" dirty="0"/>
              <a:t>Parathyroid hormone could also be measured if clinically indicated and with reference to the KDIGO 2024 CKD guideline.</a:t>
            </a:r>
            <a:endParaRPr lang="en-US" dirty="0">
              <a:solidFill>
                <a:srgbClr val="444444"/>
              </a:solidFill>
            </a:endParaRPr>
          </a:p>
          <a:p>
            <a:endParaRPr lang="en-US" dirty="0">
              <a:solidFill>
                <a:srgbClr val="444444"/>
              </a:solidFill>
            </a:endParaRPr>
          </a:p>
          <a:p>
            <a:r>
              <a:rPr lang="en-US" dirty="0"/>
              <a:t>In people with iron deficiency of uncertain cause, particularly with ferritin &lt;45 ng/ml (&lt;45 mg/l) or microcytic anemia (mean cell volume &lt;80 </a:t>
            </a:r>
            <a:r>
              <a:rPr lang="en-US" dirty="0" err="1"/>
              <a:t>fl</a:t>
            </a:r>
            <a:r>
              <a:rPr lang="en-US" dirty="0"/>
              <a:t>), healthcare providers should consider evaluation for blood loss and referral to specialists (e.g., gastroenterologist), as needed</a:t>
            </a:r>
          </a:p>
        </p:txBody>
      </p:sp>
      <p:sp>
        <p:nvSpPr>
          <p:cNvPr id="4" name="Slide Number Placeholder 3">
            <a:extLst>
              <a:ext uri="{FF2B5EF4-FFF2-40B4-BE49-F238E27FC236}">
                <a16:creationId xmlns:a16="http://schemas.microsoft.com/office/drawing/2014/main" id="{EDF744AE-38BC-7123-9C52-BAAD138035F3}"/>
              </a:ext>
            </a:extLst>
          </p:cNvPr>
          <p:cNvSpPr>
            <a:spLocks noGrp="1"/>
          </p:cNvSpPr>
          <p:nvPr>
            <p:ph type="sldNum" sz="quarter" idx="5"/>
          </p:nvPr>
        </p:nvSpPr>
        <p:spPr/>
        <p:txBody>
          <a:bodyPr/>
          <a:lstStyle/>
          <a:p>
            <a:fld id="{CB4B51E0-1862-45AB-A7C5-57D8073EA655}" type="slidenum">
              <a:rPr lang="en-US" smtClean="0"/>
              <a:t>24</a:t>
            </a:fld>
            <a:endParaRPr lang="en-US"/>
          </a:p>
        </p:txBody>
      </p:sp>
    </p:spTree>
    <p:extLst>
      <p:ext uri="{BB962C8B-B14F-4D97-AF65-F5344CB8AC3E}">
        <p14:creationId xmlns:p14="http://schemas.microsoft.com/office/powerpoint/2010/main" val="1599938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chapter highlights when and how to use iron supplementation to treat iron deficiency and anemia in people with CKD. </a:t>
            </a:r>
          </a:p>
          <a:p>
            <a:endParaRPr lang="en-US" dirty="0"/>
          </a:p>
          <a:p>
            <a:r>
              <a:rPr lang="en-US" dirty="0"/>
              <a:t>This includes the goal and rationale for iron use, iron status parameters for initiating and withholding iron therapy, choice of iron formulation and route of administration, and frequency of monitoring. </a:t>
            </a:r>
          </a:p>
          <a:p>
            <a:endParaRPr lang="en-US" dirty="0"/>
          </a:p>
          <a:p>
            <a:r>
              <a:rPr lang="en-US" dirty="0"/>
              <a:t>Approaches for mitigating and managing potential adverse consequences of iron are also discussed, including infection, hypersensitivity, and labile iron reactions</a:t>
            </a:r>
          </a:p>
        </p:txBody>
      </p:sp>
      <p:sp>
        <p:nvSpPr>
          <p:cNvPr id="4" name="Slide Number Placeholder 3"/>
          <p:cNvSpPr>
            <a:spLocks noGrp="1"/>
          </p:cNvSpPr>
          <p:nvPr>
            <p:ph type="sldNum" sz="quarter" idx="5"/>
          </p:nvPr>
        </p:nvSpPr>
        <p:spPr/>
        <p:txBody>
          <a:bodyPr/>
          <a:lstStyle/>
          <a:p>
            <a:fld id="{E129275A-E3D1-4A8A-8F92-9A81AE27E534}" type="slidenum">
              <a:rPr lang="en-US" smtClean="0"/>
              <a:t>25</a:t>
            </a:fld>
            <a:endParaRPr lang="en-US"/>
          </a:p>
        </p:txBody>
      </p:sp>
    </p:spTree>
    <p:extLst>
      <p:ext uri="{BB962C8B-B14F-4D97-AF65-F5344CB8AC3E}">
        <p14:creationId xmlns:p14="http://schemas.microsoft.com/office/powerpoint/2010/main" val="2957012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dirty="0"/>
              <a:t>Iron supplementation initiation thresholds and treatment targets. </a:t>
            </a:r>
            <a:endParaRPr lang="en-US" dirty="0"/>
          </a:p>
          <a:p>
            <a:r>
              <a:rPr lang="en-US" dirty="0"/>
              <a:t>The goal of iron supplementation is to maintain sufficient iron reserves to support RBC production or stimulate an erythropoietic response while minimizing the potential risks of excess iron, including infection and oxidant-mediated tissue injury. </a:t>
            </a:r>
          </a:p>
          <a:p>
            <a:endParaRPr lang="en-US" dirty="0"/>
          </a:p>
          <a:p>
            <a:r>
              <a:rPr lang="en-US" dirty="0"/>
              <a:t>Evidence from RCTs demonstrates that iron supplementation can increase iron stores and modestly improve Hb values, which may allow fewer RBC transfusions and lower ESA doses, thereby potentially mitigating their associated risks.</a:t>
            </a:r>
          </a:p>
          <a:p>
            <a:endParaRPr lang="en-US" dirty="0"/>
          </a:p>
          <a:p>
            <a:r>
              <a:rPr lang="en-US" dirty="0"/>
              <a:t>However, there are limited data from RCTs on critical clinical outcomes, particularly in people with CKD not receiving hemodialysis (HD) or ESAs, including those treated with HIF-PHIs. </a:t>
            </a:r>
          </a:p>
          <a:p>
            <a:endParaRPr lang="en-US" dirty="0"/>
          </a:p>
          <a:p>
            <a:r>
              <a:rPr lang="en-US" dirty="0"/>
              <a:t>Moreover, no RCTs have assessed the benefits and harms of iron through evaluating critical outcomes at different starting thresholds of Hb, indices of iron status, or treatment targets. </a:t>
            </a:r>
          </a:p>
          <a:p>
            <a:endParaRPr lang="en-US" dirty="0"/>
          </a:p>
          <a:p>
            <a:r>
              <a:rPr lang="en-US" dirty="0"/>
              <a:t>Thus, uncertainties remain regarding the ideal balance of Hb concentration, ESA or HIF-PHI dose, and iron supplementation, as well as optimal thresholds for initiating iron and treatment targets.</a:t>
            </a:r>
          </a:p>
        </p:txBody>
      </p:sp>
      <p:sp>
        <p:nvSpPr>
          <p:cNvPr id="4" name="Slide Number Placeholder 3"/>
          <p:cNvSpPr>
            <a:spLocks noGrp="1"/>
          </p:cNvSpPr>
          <p:nvPr>
            <p:ph type="sldNum" sz="quarter" idx="5"/>
          </p:nvPr>
        </p:nvSpPr>
        <p:spPr/>
        <p:txBody>
          <a:bodyPr/>
          <a:lstStyle/>
          <a:p>
            <a:fld id="{CB4B51E0-1862-45AB-A7C5-57D8073EA655}" type="slidenum">
              <a:rPr lang="en-US" smtClean="0"/>
              <a:t>26</a:t>
            </a:fld>
            <a:endParaRPr lang="en-US"/>
          </a:p>
        </p:txBody>
      </p:sp>
    </p:spTree>
    <p:extLst>
      <p:ext uri="{BB962C8B-B14F-4D97-AF65-F5344CB8AC3E}">
        <p14:creationId xmlns:p14="http://schemas.microsoft.com/office/powerpoint/2010/main" val="1060320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0D1F9-D348-5575-1D59-5919D0834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7204C-B4F2-636E-C6DA-C826F97D2D0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C28EB1-C054-C80B-8FC0-69340726F68F}"/>
              </a:ext>
            </a:extLst>
          </p:cNvPr>
          <p:cNvSpPr>
            <a:spLocks noGrp="1"/>
          </p:cNvSpPr>
          <p:nvPr>
            <p:ph type="body" idx="1"/>
          </p:nvPr>
        </p:nvSpPr>
        <p:spPr/>
        <p:txBody>
          <a:bodyPr/>
          <a:lstStyle/>
          <a:p>
            <a:r>
              <a:rPr lang="en-US" b="1" dirty="0"/>
              <a:t>Rationale for iron management in CKD. </a:t>
            </a:r>
          </a:p>
          <a:p>
            <a:r>
              <a:rPr lang="en-US" dirty="0"/>
              <a:t>Many observational studies have reported that iron deficiency is associated with an increased risk of mortality, major adverse cardiovascular events, lower health-related QoL, and impaired neurocognitive tasks.</a:t>
            </a:r>
          </a:p>
          <a:p>
            <a:endParaRPr lang="en-US" dirty="0"/>
          </a:p>
          <a:p>
            <a:r>
              <a:rPr lang="en-US" dirty="0"/>
              <a:t>In several of these studies, the association of iron deficiency with adverse outcomes is independent of the presence of anemia. </a:t>
            </a:r>
          </a:p>
          <a:p>
            <a:endParaRPr lang="en-US" dirty="0"/>
          </a:p>
          <a:p>
            <a:r>
              <a:rPr lang="en-US" dirty="0"/>
              <a:t>The strongest evidence supporting a causal effect of iron deficiency on outcomes arises from the Proactive IV </a:t>
            </a:r>
            <a:r>
              <a:rPr lang="en-US" dirty="0" err="1"/>
              <a:t>irOn</a:t>
            </a:r>
            <a:r>
              <a:rPr lang="en-US" dirty="0"/>
              <a:t> Therapy in </a:t>
            </a:r>
            <a:r>
              <a:rPr lang="en-US" dirty="0" err="1"/>
              <a:t>hemodiALysis</a:t>
            </a:r>
            <a:r>
              <a:rPr lang="en-US" dirty="0"/>
              <a:t> patients (PIVOTAL) trial, which evaluated different treatment strategies for </a:t>
            </a:r>
            <a:r>
              <a:rPr lang="en-US" dirty="0" err="1"/>
              <a:t>i.v.</a:t>
            </a:r>
            <a:r>
              <a:rPr lang="en-US" dirty="0"/>
              <a:t> iron in people with CKD G5 receiving hemodialysis (CKD G5HD) treated with ESAs.</a:t>
            </a:r>
          </a:p>
          <a:p>
            <a:endParaRPr lang="en-US" dirty="0"/>
          </a:p>
          <a:p>
            <a:r>
              <a:rPr lang="en-US" dirty="0"/>
              <a:t>PIVOTAL demonstrated an improvement in cardiovascular outcomes and mortality with a higher-dose proactive iron strategy compared with a lower-dose reactive strategy. </a:t>
            </a:r>
          </a:p>
          <a:p>
            <a:endParaRPr lang="en-US" dirty="0"/>
          </a:p>
          <a:p>
            <a:r>
              <a:rPr lang="en-US" dirty="0"/>
              <a:t>These data provide the rationale for diagnosing and treating iron deficiency in people with CKD.</a:t>
            </a:r>
          </a:p>
          <a:p>
            <a:endParaRPr lang="en-US" dirty="0"/>
          </a:p>
          <a:p>
            <a:r>
              <a:rPr lang="en-US" dirty="0"/>
              <a:t>In PIVOTAL, for people with CKD G5HD treated with ESAs, high-dose </a:t>
            </a:r>
            <a:r>
              <a:rPr lang="en-US" dirty="0" err="1"/>
              <a:t>i.v.</a:t>
            </a:r>
            <a:r>
              <a:rPr lang="en-US" dirty="0"/>
              <a:t> iron sucrose (400 mg/</a:t>
            </a:r>
            <a:r>
              <a:rPr lang="en-US" dirty="0" err="1"/>
              <a:t>mo</a:t>
            </a:r>
            <a:r>
              <a:rPr lang="en-US" dirty="0"/>
              <a:t>) administered in a proactive fashion unless ferritin was &gt;700 ng/ml (&gt;700 µg/l) or TSAT ≥40% resulted in a moderately reduced risk of death and important cardiovascular events compared with reactive low-dose iron (0–400 mg/</a:t>
            </a:r>
            <a:r>
              <a:rPr lang="en-US" dirty="0" err="1"/>
              <a:t>mo</a:t>
            </a:r>
            <a:r>
              <a:rPr lang="en-US" dirty="0"/>
              <a:t>) administered only when ferritin was &lt;200 ng/ml (&lt;200 µg/l) or TSAT &lt;20%, without increasing the risk of infections or other adverse events.</a:t>
            </a:r>
          </a:p>
          <a:p>
            <a:endParaRPr lang="en-US" dirty="0"/>
          </a:p>
          <a:p>
            <a:r>
              <a:rPr lang="en-US" dirty="0"/>
              <a:t>Transfusion and ESA requirements were also lower in the proactive high-dose arm. </a:t>
            </a:r>
          </a:p>
          <a:p>
            <a:endParaRPr lang="en-US" dirty="0"/>
          </a:p>
          <a:p>
            <a:r>
              <a:rPr lang="en-US" dirty="0"/>
              <a:t>Notably, it remains uncertain what drove these outcomes: correction of iron deficiency </a:t>
            </a:r>
            <a:r>
              <a:rPr lang="en-US" i="1" dirty="0"/>
              <a:t>per se</a:t>
            </a:r>
            <a:r>
              <a:rPr lang="en-US" dirty="0"/>
              <a:t>, lower ESA doses, a combination of these, or another mechanism. </a:t>
            </a:r>
          </a:p>
          <a:p>
            <a:endParaRPr lang="en-US" dirty="0"/>
          </a:p>
          <a:p>
            <a:r>
              <a:rPr lang="en-US" dirty="0"/>
              <a:t>It is also uncertain whether the proactive high-dose iron regimen is the optimal strategy or whether a regimen between the 2 tested in PIVOTAL (or more intensive than either) is even better. </a:t>
            </a:r>
          </a:p>
          <a:p>
            <a:endParaRPr lang="en-US" dirty="0"/>
          </a:p>
          <a:p>
            <a:r>
              <a:rPr lang="en-US" dirty="0"/>
              <a:t>However, preclinical studies and observational data suggest that more intensive iron regimens may be associated with an increased risk of mortality and infections.</a:t>
            </a:r>
          </a:p>
        </p:txBody>
      </p:sp>
      <p:sp>
        <p:nvSpPr>
          <p:cNvPr id="4" name="Slide Number Placeholder 3">
            <a:extLst>
              <a:ext uri="{FF2B5EF4-FFF2-40B4-BE49-F238E27FC236}">
                <a16:creationId xmlns:a16="http://schemas.microsoft.com/office/drawing/2014/main" id="{46D77F36-80E9-3E2C-67FA-67625A4E01A4}"/>
              </a:ext>
            </a:extLst>
          </p:cNvPr>
          <p:cNvSpPr>
            <a:spLocks noGrp="1"/>
          </p:cNvSpPr>
          <p:nvPr>
            <p:ph type="sldNum" sz="quarter" idx="5"/>
          </p:nvPr>
        </p:nvSpPr>
        <p:spPr/>
        <p:txBody>
          <a:bodyPr/>
          <a:lstStyle/>
          <a:p>
            <a:fld id="{CB4B51E0-1862-45AB-A7C5-57D8073EA655}" type="slidenum">
              <a:rPr lang="en-US" smtClean="0"/>
              <a:t>27</a:t>
            </a:fld>
            <a:endParaRPr lang="en-US"/>
          </a:p>
        </p:txBody>
      </p:sp>
    </p:spTree>
    <p:extLst>
      <p:ext uri="{BB962C8B-B14F-4D97-AF65-F5344CB8AC3E}">
        <p14:creationId xmlns:p14="http://schemas.microsoft.com/office/powerpoint/2010/main" val="923083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Personalizing route of administration, iron formulation, and treatment strategy.</a:t>
            </a:r>
            <a:r>
              <a:rPr lang="en-US" dirty="0"/>
              <a:t> </a:t>
            </a:r>
            <a:endParaRPr lang="en-US" dirty="0">
              <a:solidFill>
                <a:srgbClr val="444444"/>
              </a:solidFill>
            </a:endParaRPr>
          </a:p>
          <a:p>
            <a:r>
              <a:rPr lang="en-US" dirty="0"/>
              <a:t>In people with anemia and CKDG5 HD in whom iron therapy is initiated, </a:t>
            </a:r>
            <a:r>
              <a:rPr lang="en-US" dirty="0" err="1"/>
              <a:t>i.v.</a:t>
            </a:r>
            <a:r>
              <a:rPr lang="en-US" dirty="0"/>
              <a:t> iron is suggested rather than oral iron. </a:t>
            </a:r>
            <a:endParaRPr lang="en-US" dirty="0">
              <a:solidFill>
                <a:srgbClr val="444444"/>
              </a:solidFill>
            </a:endParaRPr>
          </a:p>
          <a:p>
            <a:endParaRPr lang="en-US" dirty="0">
              <a:solidFill>
                <a:srgbClr val="444444"/>
              </a:solidFill>
            </a:endParaRPr>
          </a:p>
          <a:p>
            <a:r>
              <a:rPr lang="en-US" dirty="0"/>
              <a:t>This is based on the greater effectiveness of </a:t>
            </a:r>
            <a:r>
              <a:rPr lang="en-US" dirty="0" err="1"/>
              <a:t>i.v.</a:t>
            </a:r>
            <a:r>
              <a:rPr lang="en-US" dirty="0"/>
              <a:t> iron versus oral iron to increase iron stores and the fact that the strongest evidence for benefit from iron therapy comes from PIVOTAL, which utilized </a:t>
            </a:r>
            <a:r>
              <a:rPr lang="en-US" dirty="0" err="1"/>
              <a:t>i.v.</a:t>
            </a:r>
            <a:r>
              <a:rPr lang="en-US" dirty="0"/>
              <a:t> iron.</a:t>
            </a:r>
            <a:endParaRPr lang="en-US" dirty="0">
              <a:solidFill>
                <a:srgbClr val="444444"/>
              </a:solidFill>
            </a:endParaRPr>
          </a:p>
          <a:p>
            <a:endParaRPr lang="en-US" dirty="0">
              <a:solidFill>
                <a:srgbClr val="444444"/>
              </a:solidFill>
            </a:endParaRPr>
          </a:p>
          <a:p>
            <a:r>
              <a:rPr lang="en-US" dirty="0"/>
              <a:t>Additional factors include the ease of administering </a:t>
            </a:r>
            <a:r>
              <a:rPr lang="en-US" dirty="0" err="1"/>
              <a:t>i.v.</a:t>
            </a:r>
            <a:r>
              <a:rPr lang="en-US" dirty="0"/>
              <a:t> iron during in-center HD and reduction in pill burden. </a:t>
            </a:r>
            <a:endParaRPr lang="en-US" dirty="0">
              <a:solidFill>
                <a:srgbClr val="444444"/>
              </a:solidFill>
            </a:endParaRPr>
          </a:p>
          <a:p>
            <a:endParaRPr lang="en-US" dirty="0">
              <a:solidFill>
                <a:srgbClr val="444444"/>
              </a:solidFill>
            </a:endParaRPr>
          </a:p>
          <a:p>
            <a:r>
              <a:rPr lang="en-US" dirty="0"/>
              <a:t>However, oral iron may be utilized in people concerned about hypersensitivity reactions or where availability and/or cost limit </a:t>
            </a:r>
            <a:r>
              <a:rPr lang="en-US" dirty="0" err="1"/>
              <a:t>i.v.</a:t>
            </a:r>
            <a:r>
              <a:rPr lang="en-US" dirty="0"/>
              <a:t> iron. </a:t>
            </a:r>
            <a:endParaRPr lang="en-US" dirty="0">
              <a:solidFill>
                <a:srgbClr val="444444"/>
              </a:solidFill>
            </a:endParaRPr>
          </a:p>
          <a:p>
            <a:endParaRPr lang="en-US" dirty="0">
              <a:solidFill>
                <a:srgbClr val="444444"/>
              </a:solidFill>
            </a:endParaRPr>
          </a:p>
          <a:p>
            <a:r>
              <a:rPr lang="en-US" dirty="0"/>
              <a:t>In people with CKD G5HD receiving </a:t>
            </a:r>
            <a:r>
              <a:rPr lang="en-US" dirty="0" err="1"/>
              <a:t>i.v.</a:t>
            </a:r>
            <a:r>
              <a:rPr lang="en-US" dirty="0"/>
              <a:t> iron, a proactive approach similar to that used in PIVOTAL is reasonable, with monitoring of TSAT, ferritin, and Hb every 1–3 months or more frequently where indicated (e.g., initiation of or increase in ESA or HIF-PHI, episode of known blood loss, recent hospitalization, important increase in TSAT or ferritin, or overshooting target limits).</a:t>
            </a:r>
          </a:p>
        </p:txBody>
      </p:sp>
      <p:sp>
        <p:nvSpPr>
          <p:cNvPr id="4" name="Slide Number Placeholder 3"/>
          <p:cNvSpPr>
            <a:spLocks noGrp="1"/>
          </p:cNvSpPr>
          <p:nvPr>
            <p:ph type="sldNum" sz="quarter" idx="5"/>
          </p:nvPr>
        </p:nvSpPr>
        <p:spPr/>
        <p:txBody>
          <a:bodyPr/>
          <a:lstStyle/>
          <a:p>
            <a:fld id="{E129275A-E3D1-4A8A-8F92-9A81AE27E534}" type="slidenum">
              <a:rPr lang="en-US" smtClean="0"/>
              <a:t>28</a:t>
            </a:fld>
            <a:endParaRPr lang="en-US"/>
          </a:p>
        </p:txBody>
      </p:sp>
    </p:spTree>
    <p:extLst>
      <p:ext uri="{BB962C8B-B14F-4D97-AF65-F5344CB8AC3E}">
        <p14:creationId xmlns:p14="http://schemas.microsoft.com/office/powerpoint/2010/main" val="39146520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Personalizing route of administration, iron formulation, and treatment strategy.</a:t>
            </a:r>
            <a:r>
              <a:rPr lang="en-US" dirty="0"/>
              <a:t> </a:t>
            </a:r>
          </a:p>
          <a:p>
            <a:r>
              <a:rPr lang="en-US" dirty="0"/>
              <a:t>In people with anemia and CKDG5 HD in whom iron therapy is initiated, </a:t>
            </a:r>
            <a:r>
              <a:rPr lang="en-US" dirty="0" err="1"/>
              <a:t>i.v.</a:t>
            </a:r>
            <a:r>
              <a:rPr lang="en-US" dirty="0"/>
              <a:t> iron is suggested rather than oral iron. </a:t>
            </a:r>
          </a:p>
          <a:p>
            <a:endParaRPr lang="en-US" dirty="0"/>
          </a:p>
          <a:p>
            <a:r>
              <a:rPr lang="en-US" dirty="0"/>
              <a:t>This is based on the greater effectiveness of </a:t>
            </a:r>
            <a:r>
              <a:rPr lang="en-US" dirty="0" err="1"/>
              <a:t>i.v.</a:t>
            </a:r>
            <a:r>
              <a:rPr lang="en-US" dirty="0"/>
              <a:t> iron versus oral iron to increase iron stores and the fact that the strongest evidence for benefit from iron therapy comes from PIVOTAL, which utilized </a:t>
            </a:r>
            <a:r>
              <a:rPr lang="en-US" dirty="0" err="1"/>
              <a:t>i.v.</a:t>
            </a:r>
            <a:r>
              <a:rPr lang="en-US" dirty="0"/>
              <a:t> iron.</a:t>
            </a:r>
          </a:p>
          <a:p>
            <a:endParaRPr lang="en-US" dirty="0"/>
          </a:p>
          <a:p>
            <a:r>
              <a:rPr lang="en-US" dirty="0"/>
              <a:t>Additional factors include the ease of administering </a:t>
            </a:r>
            <a:r>
              <a:rPr lang="en-US" dirty="0" err="1"/>
              <a:t>i.v.</a:t>
            </a:r>
            <a:r>
              <a:rPr lang="en-US" dirty="0"/>
              <a:t> iron during in-center HD and reduction in pill burden. </a:t>
            </a:r>
          </a:p>
          <a:p>
            <a:endParaRPr lang="en-US" dirty="0"/>
          </a:p>
          <a:p>
            <a:r>
              <a:rPr lang="en-US" dirty="0"/>
              <a:t>However, oral iron may be utilized in people concerned about hypersensitivity reactions or where availability and/or cost limit </a:t>
            </a:r>
            <a:r>
              <a:rPr lang="en-US" dirty="0" err="1"/>
              <a:t>i.v.</a:t>
            </a:r>
            <a:r>
              <a:rPr lang="en-US" dirty="0"/>
              <a:t> iron. </a:t>
            </a:r>
          </a:p>
          <a:p>
            <a:endParaRPr lang="en-US" dirty="0"/>
          </a:p>
          <a:p>
            <a:r>
              <a:rPr lang="en-US" dirty="0"/>
              <a:t>In people with CKD G5HD receiving </a:t>
            </a:r>
            <a:r>
              <a:rPr lang="en-US" dirty="0" err="1"/>
              <a:t>i.v.</a:t>
            </a:r>
            <a:r>
              <a:rPr lang="en-US" dirty="0"/>
              <a:t> iron, a proactive approach similar to that used in PIVOTAL is reasonable, with monitoring of TSAT, ferritin, and Hb every 1–3 months or more frequently where indicated (e.g., initiation of or increase in ESA or HIF-PHI, episode of known blood loss, recent hospitalization, important increase in TSAT or ferritin, or overshooting target limits).</a:t>
            </a:r>
          </a:p>
          <a:p>
            <a:endParaRPr lang="en-US" dirty="0"/>
          </a:p>
          <a:p>
            <a:r>
              <a:rPr lang="en-US" dirty="0"/>
              <a:t>A key difference between </a:t>
            </a:r>
            <a:r>
              <a:rPr lang="en-US" dirty="0" err="1"/>
              <a:t>i.v.</a:t>
            </a:r>
            <a:r>
              <a:rPr lang="en-US" dirty="0"/>
              <a:t> formulations is the amount of labile iron released, which affects the maximum dose that can be administered in a single setting. </a:t>
            </a:r>
            <a:endParaRPr lang="en-US" dirty="0">
              <a:solidFill>
                <a:srgbClr val="444444"/>
              </a:solidFill>
            </a:endParaRPr>
          </a:p>
          <a:p>
            <a:endParaRPr lang="en-US" dirty="0">
              <a:solidFill>
                <a:srgbClr val="444444"/>
              </a:solidFill>
            </a:endParaRPr>
          </a:p>
          <a:p>
            <a:r>
              <a:rPr lang="en-US" dirty="0"/>
              <a:t>Although PIVOTAL used iron sucrose specifically, in the judgment of the KDIGO Work Group, the benefits of the proactive regimen likely extend to other </a:t>
            </a:r>
            <a:r>
              <a:rPr lang="en-US" dirty="0" err="1"/>
              <a:t>i.v.</a:t>
            </a:r>
            <a:r>
              <a:rPr lang="en-US" dirty="0"/>
              <a:t> iron formulations. </a:t>
            </a:r>
            <a:endParaRPr lang="en-US" dirty="0">
              <a:solidFill>
                <a:srgbClr val="444444"/>
              </a:solidFill>
            </a:endParaRPr>
          </a:p>
          <a:p>
            <a:endParaRPr lang="en-US" dirty="0">
              <a:solidFill>
                <a:srgbClr val="444444"/>
              </a:solidFill>
            </a:endParaRPr>
          </a:p>
          <a:p>
            <a:r>
              <a:rPr lang="en-US" dirty="0"/>
              <a:t>Certain </a:t>
            </a:r>
            <a:r>
              <a:rPr lang="en-US" dirty="0" err="1"/>
              <a:t>i.v.</a:t>
            </a:r>
            <a:r>
              <a:rPr lang="en-US" dirty="0"/>
              <a:t> iron preparations (ferric </a:t>
            </a:r>
            <a:r>
              <a:rPr lang="en-US" dirty="0" err="1"/>
              <a:t>carboxymaltose</a:t>
            </a:r>
            <a:r>
              <a:rPr lang="en-US" dirty="0"/>
              <a:t>, </a:t>
            </a:r>
            <a:r>
              <a:rPr lang="en-US" dirty="0" err="1"/>
              <a:t>saccharated</a:t>
            </a:r>
            <a:r>
              <a:rPr lang="en-US" dirty="0"/>
              <a:t> iron oxide, and iron polymaltose) raise intact fibroblast growth factor 23 through unknown mechanisms related to the carbohydrate carrier and can thus cause hypophosphatemia and bone complications.</a:t>
            </a:r>
            <a:endParaRPr lang="en-US" dirty="0">
              <a:solidFill>
                <a:srgbClr val="444444"/>
              </a:solidFill>
            </a:endParaRPr>
          </a:p>
          <a:p>
            <a:endParaRPr lang="en-US" dirty="0">
              <a:solidFill>
                <a:srgbClr val="444444"/>
              </a:solidFill>
            </a:endParaRPr>
          </a:p>
          <a:p>
            <a:r>
              <a:rPr lang="en-US" dirty="0"/>
              <a:t>Phosphate levels should therefore be monitored in people receiving these agents, particularly in earlier stages of CKD, kidney transplant recipients, and people receiving repeated doses.</a:t>
            </a:r>
            <a:endParaRPr lang="en-US" dirty="0">
              <a:solidFill>
                <a:srgbClr val="444444"/>
              </a:solidFill>
            </a:endParaRPr>
          </a:p>
          <a:p>
            <a:endParaRPr lang="en-US" dirty="0">
              <a:solidFill>
                <a:srgbClr val="444444"/>
              </a:solidFill>
            </a:endParaRPr>
          </a:p>
          <a:p>
            <a:endParaRPr lang="en-US" dirty="0">
              <a:solidFill>
                <a:srgbClr val="444444"/>
              </a:solidFill>
            </a:endParaRPr>
          </a:p>
          <a:p>
            <a:endParaRPr lang="en-US" dirty="0"/>
          </a:p>
        </p:txBody>
      </p:sp>
      <p:sp>
        <p:nvSpPr>
          <p:cNvPr id="4" name="Slide Number Placeholder 3"/>
          <p:cNvSpPr>
            <a:spLocks noGrp="1"/>
          </p:cNvSpPr>
          <p:nvPr>
            <p:ph type="sldNum" sz="quarter" idx="5"/>
          </p:nvPr>
        </p:nvSpPr>
        <p:spPr/>
        <p:txBody>
          <a:bodyPr/>
          <a:lstStyle/>
          <a:p>
            <a:fld id="{E129275A-E3D1-4A8A-8F92-9A81AE27E534}" type="slidenum">
              <a:rPr lang="en-US" smtClean="0"/>
              <a:t>29</a:t>
            </a:fld>
            <a:endParaRPr lang="en-US"/>
          </a:p>
        </p:txBody>
      </p:sp>
    </p:spTree>
    <p:extLst>
      <p:ext uri="{BB962C8B-B14F-4D97-AF65-F5344CB8AC3E}">
        <p14:creationId xmlns:p14="http://schemas.microsoft.com/office/powerpoint/2010/main" val="1732919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Kidney Disease: Improving Global Outcomes (KDIGO) guideline on the management of anemia in CKD was published in 2012.</a:t>
            </a:r>
            <a:endParaRPr lang="en-US">
              <a:solidFill>
                <a:srgbClr val="444444"/>
              </a:solidFill>
            </a:endParaRPr>
          </a:p>
          <a:p>
            <a:endParaRPr lang="en-US">
              <a:solidFill>
                <a:srgbClr val="444444"/>
              </a:solidFill>
            </a:endParaRPr>
          </a:p>
          <a:p>
            <a:r>
              <a:rPr lang="en-US"/>
              <a:t>Since the prior guideline was released, a more robust consensus has emerged about the risks and limited benefits of erythropoiesis-stimulating agents (ESAs), as has additional evidence to guide the optimal use of intravenous (</a:t>
            </a:r>
            <a:r>
              <a:rPr lang="en-US" err="1"/>
              <a:t>i.v.</a:t>
            </a:r>
            <a:r>
              <a:rPr lang="en-US"/>
              <a:t>) iron. </a:t>
            </a:r>
            <a:endParaRPr lang="en-US">
              <a:solidFill>
                <a:srgbClr val="444444"/>
              </a:solidFill>
            </a:endParaRPr>
          </a:p>
          <a:p>
            <a:endParaRPr lang="en-US">
              <a:solidFill>
                <a:srgbClr val="444444"/>
              </a:solidFill>
            </a:endParaRPr>
          </a:p>
          <a:p>
            <a:r>
              <a:rPr lang="en-US"/>
              <a:t>More recently, hypoxia-inducible factor–prolyl hydroxylase inhibitors (HIF-PHIs) have been introduced as an alternative to ESAs for anemia correction in people with CKD. </a:t>
            </a:r>
            <a:endParaRPr lang="en-US">
              <a:solidFill>
                <a:srgbClr val="444444"/>
              </a:solidFill>
            </a:endParaRPr>
          </a:p>
          <a:p>
            <a:endParaRPr lang="en-US">
              <a:solidFill>
                <a:srgbClr val="444444"/>
              </a:solidFill>
            </a:endParaRPr>
          </a:p>
          <a:p>
            <a:r>
              <a:rPr lang="en-US"/>
              <a:t>However, uncertainties remain about the long-term risks and benefits of HIF-PHIs as compared with ESAs.</a:t>
            </a:r>
          </a:p>
        </p:txBody>
      </p:sp>
      <p:sp>
        <p:nvSpPr>
          <p:cNvPr id="4" name="Slide Number Placeholder 3"/>
          <p:cNvSpPr>
            <a:spLocks noGrp="1"/>
          </p:cNvSpPr>
          <p:nvPr>
            <p:ph type="sldNum" sz="quarter" idx="5"/>
          </p:nvPr>
        </p:nvSpPr>
        <p:spPr/>
        <p:txBody>
          <a:bodyPr/>
          <a:lstStyle/>
          <a:p>
            <a:fld id="{E129275A-E3D1-4A8A-8F92-9A81AE27E534}" type="slidenum">
              <a:rPr lang="en-US" smtClean="0"/>
              <a:t>3</a:t>
            </a:fld>
            <a:endParaRPr lang="en-US"/>
          </a:p>
        </p:txBody>
      </p:sp>
    </p:spTree>
    <p:extLst>
      <p:ext uri="{BB962C8B-B14F-4D97-AF65-F5344CB8AC3E}">
        <p14:creationId xmlns:p14="http://schemas.microsoft.com/office/powerpoint/2010/main" val="3251407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balance the benefits seen with higher iron doses in PIVOTAL against the uncertainty about optimal treatment targets, the KDIGO Work Group has provided guidance on when to initiate iron and when to withhold it.</a:t>
            </a:r>
          </a:p>
          <a:p>
            <a:endParaRPr lang="en-US" dirty="0"/>
          </a:p>
          <a:p>
            <a:r>
              <a:rPr lang="en-US" dirty="0"/>
              <a:t>In people with anemia and CKD G5HD, initiation of iron supplementation is suggested when ferritin ≤500 ng/ml (≤500 µg/l) and TSAT ≤30%, consistent with the KDIGO 2012 Anemia guideline and the inclusion thresholds from key studies in this population, including PIVOTAL. </a:t>
            </a:r>
          </a:p>
          <a:p>
            <a:endParaRPr lang="en-US" dirty="0"/>
          </a:p>
          <a:p>
            <a:r>
              <a:rPr lang="en-US" dirty="0"/>
              <a:t>For people with anemia and CKD not receiving HD, iron initiation is suggested when either ferritin &lt;100 ng/ml (&lt;100 µg/l) and TSAT &lt;40% or ferritin is between 100 and 300 ng/ml (between 100 and 300 µg/l) with TSAT &lt;25%. </a:t>
            </a:r>
          </a:p>
          <a:p>
            <a:endParaRPr lang="en-US" dirty="0"/>
          </a:p>
        </p:txBody>
      </p:sp>
      <p:sp>
        <p:nvSpPr>
          <p:cNvPr id="4" name="Slide Number Placeholder 3"/>
          <p:cNvSpPr>
            <a:spLocks noGrp="1"/>
          </p:cNvSpPr>
          <p:nvPr>
            <p:ph type="sldNum" sz="quarter" idx="5"/>
          </p:nvPr>
        </p:nvSpPr>
        <p:spPr/>
        <p:txBody>
          <a:bodyPr/>
          <a:lstStyle/>
          <a:p>
            <a:fld id="{E129275A-E3D1-4A8A-8F92-9A81AE27E534}" type="slidenum">
              <a:rPr lang="en-US" smtClean="0"/>
              <a:t>30</a:t>
            </a:fld>
            <a:endParaRPr lang="en-US"/>
          </a:p>
        </p:txBody>
      </p:sp>
    </p:spTree>
    <p:extLst>
      <p:ext uri="{BB962C8B-B14F-4D97-AF65-F5344CB8AC3E}">
        <p14:creationId xmlns:p14="http://schemas.microsoft.com/office/powerpoint/2010/main" val="1974255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275A-E3D1-4A8A-8F92-9A81AE27E534}" type="slidenum">
              <a:rPr lang="en-US" smtClean="0"/>
              <a:t>31</a:t>
            </a:fld>
            <a:endParaRPr lang="en-US"/>
          </a:p>
        </p:txBody>
      </p:sp>
    </p:spTree>
    <p:extLst>
      <p:ext uri="{BB962C8B-B14F-4D97-AF65-F5344CB8AC3E}">
        <p14:creationId xmlns:p14="http://schemas.microsoft.com/office/powerpoint/2010/main" val="1107462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people with anemia and CKD not receiving HD, either oral iron or </a:t>
            </a:r>
            <a:r>
              <a:rPr lang="en-US" err="1"/>
              <a:t>i.v.</a:t>
            </a:r>
            <a:r>
              <a:rPr lang="en-US"/>
              <a:t> iron is suggested based on the person’s values and preferences, the degree of anemia and iron deficiency, and the relative efficacy, tolerability, availability, and cost of each. </a:t>
            </a:r>
          </a:p>
          <a:p>
            <a:endParaRPr lang="en-US"/>
          </a:p>
          <a:p>
            <a:r>
              <a:rPr lang="en-US"/>
              <a:t>Intravenous iron appears to have a small benefit in increasing iron parameters and Hb levels higher and more rapidly than oral iron, but it is uncertain whether this is clinically meaningful.</a:t>
            </a:r>
          </a:p>
          <a:p>
            <a:endParaRPr lang="en-US"/>
          </a:p>
          <a:p>
            <a:endParaRPr lang="en-US"/>
          </a:p>
        </p:txBody>
      </p:sp>
      <p:sp>
        <p:nvSpPr>
          <p:cNvPr id="4" name="Slide Number Placeholder 3"/>
          <p:cNvSpPr>
            <a:spLocks noGrp="1"/>
          </p:cNvSpPr>
          <p:nvPr>
            <p:ph type="sldNum" sz="quarter" idx="5"/>
          </p:nvPr>
        </p:nvSpPr>
        <p:spPr/>
        <p:txBody>
          <a:bodyPr/>
          <a:lstStyle/>
          <a:p>
            <a:fld id="{E129275A-E3D1-4A8A-8F92-9A81AE27E534}" type="slidenum">
              <a:rPr lang="en-US" smtClean="0"/>
              <a:t>32</a:t>
            </a:fld>
            <a:endParaRPr lang="en-US"/>
          </a:p>
        </p:txBody>
      </p:sp>
    </p:spTree>
    <p:extLst>
      <p:ext uri="{BB962C8B-B14F-4D97-AF65-F5344CB8AC3E}">
        <p14:creationId xmlns:p14="http://schemas.microsoft.com/office/powerpoint/2010/main" val="1884391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Oral iron may be favored for some people as it is inexpensive, readily available, and does not require </a:t>
            </a:r>
            <a:r>
              <a:rPr lang="en-US" err="1"/>
              <a:t>i.v.</a:t>
            </a:r>
            <a:r>
              <a:rPr lang="en-US"/>
              <a:t> access or hospital visits and may preserve venous capital for arteriovenous access creation. </a:t>
            </a:r>
            <a:endParaRPr lang="en-US">
              <a:solidFill>
                <a:srgbClr val="444444"/>
              </a:solidFill>
            </a:endParaRPr>
          </a:p>
          <a:p>
            <a:endParaRPr lang="en-US">
              <a:solidFill>
                <a:srgbClr val="444444"/>
              </a:solidFill>
            </a:endParaRPr>
          </a:p>
          <a:p>
            <a:endParaRPr lang="en-US">
              <a:solidFill>
                <a:srgbClr val="444444"/>
              </a:solidFill>
            </a:endParaRPr>
          </a:p>
        </p:txBody>
      </p:sp>
      <p:sp>
        <p:nvSpPr>
          <p:cNvPr id="4" name="Slide Number Placeholder 3"/>
          <p:cNvSpPr>
            <a:spLocks noGrp="1"/>
          </p:cNvSpPr>
          <p:nvPr>
            <p:ph type="sldNum" sz="quarter" idx="5"/>
          </p:nvPr>
        </p:nvSpPr>
        <p:spPr/>
        <p:txBody>
          <a:bodyPr/>
          <a:lstStyle/>
          <a:p>
            <a:fld id="{E129275A-E3D1-4A8A-8F92-9A81AE27E534}" type="slidenum">
              <a:rPr lang="en-US" smtClean="0"/>
              <a:t>33</a:t>
            </a:fld>
            <a:endParaRPr lang="en-US"/>
          </a:p>
        </p:txBody>
      </p:sp>
    </p:spTree>
    <p:extLst>
      <p:ext uri="{BB962C8B-B14F-4D97-AF65-F5344CB8AC3E}">
        <p14:creationId xmlns:p14="http://schemas.microsoft.com/office/powerpoint/2010/main" val="2959506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Tolerability may also influence the choice between oral and </a:t>
            </a:r>
            <a:r>
              <a:rPr lang="en-US" dirty="0" err="1"/>
              <a:t>i.v.</a:t>
            </a:r>
            <a:r>
              <a:rPr lang="en-US" dirty="0"/>
              <a:t> iron; gastrointestinal side effects frequently limit oral iron dosing, and hypersensitivity reactions are uncommon but potentially severe complications of </a:t>
            </a:r>
            <a:r>
              <a:rPr lang="en-US" dirty="0" err="1"/>
              <a:t>i.v.</a:t>
            </a:r>
            <a:r>
              <a:rPr lang="en-US" dirty="0"/>
              <a:t> iron. </a:t>
            </a:r>
            <a:endParaRPr lang="en-US" dirty="0">
              <a:solidFill>
                <a:srgbClr val="444444"/>
              </a:solidFill>
            </a:endParaRPr>
          </a:p>
          <a:p>
            <a:endParaRPr lang="en-US" dirty="0">
              <a:solidFill>
                <a:srgbClr val="444444"/>
              </a:solidFill>
            </a:endParaRPr>
          </a:p>
          <a:p>
            <a:r>
              <a:rPr lang="en-US" dirty="0"/>
              <a:t>In people with CKD not receiving HD treated with iron, it is reasonable to monitor TSAT, ferritin, and Hb at least every 3 months (or more frequently where indicated). </a:t>
            </a:r>
            <a:endParaRPr lang="en-US" dirty="0">
              <a:solidFill>
                <a:srgbClr val="444444"/>
              </a:solidFill>
            </a:endParaRPr>
          </a:p>
          <a:p>
            <a:endParaRPr lang="en-US" dirty="0">
              <a:solidFill>
                <a:srgbClr val="444444"/>
              </a:solidFill>
            </a:endParaRPr>
          </a:p>
          <a:p>
            <a:r>
              <a:rPr lang="en-US" dirty="0"/>
              <a:t>In people who are treated with oral iron, if there is insufficient effect after 1–3 months or if tolerability is poor, switching to </a:t>
            </a:r>
            <a:r>
              <a:rPr lang="en-US" dirty="0" err="1"/>
              <a:t>i.v.</a:t>
            </a:r>
            <a:r>
              <a:rPr lang="en-US" dirty="0"/>
              <a:t> iron is advised. </a:t>
            </a:r>
            <a:endParaRPr lang="en-US" dirty="0">
              <a:solidFill>
                <a:srgbClr val="444444"/>
              </a:solidFill>
            </a:endParaRPr>
          </a:p>
          <a:p>
            <a:endParaRPr lang="en-US" dirty="0">
              <a:solidFill>
                <a:srgbClr val="444444"/>
              </a:solidFill>
            </a:endParaRPr>
          </a:p>
          <a:p>
            <a:r>
              <a:rPr lang="en-US" dirty="0"/>
              <a:t>The choice among different formulations of oral iron or </a:t>
            </a:r>
            <a:r>
              <a:rPr lang="en-US" dirty="0" err="1"/>
              <a:t>i.v.</a:t>
            </a:r>
            <a:r>
              <a:rPr lang="en-US" dirty="0"/>
              <a:t> iron is guided by cost/availability, individual patient preference, tolerability, efficacy, and recommended dosing schedules; head-to-head RCT data are minimal to support recommending certain formulations over others. </a:t>
            </a:r>
            <a:endParaRPr lang="en-US" dirty="0">
              <a:solidFill>
                <a:srgbClr val="444444"/>
              </a:solidFill>
            </a:endParaRPr>
          </a:p>
          <a:p>
            <a:endParaRPr lang="en-US" dirty="0">
              <a:solidFill>
                <a:srgbClr val="444444"/>
              </a:solidFill>
            </a:endParaRPr>
          </a:p>
          <a:p>
            <a:r>
              <a:rPr lang="en-US" dirty="0"/>
              <a:t>Various oral and </a:t>
            </a:r>
            <a:r>
              <a:rPr lang="en-US" dirty="0" err="1"/>
              <a:t>i.v.</a:t>
            </a:r>
            <a:r>
              <a:rPr lang="en-US" dirty="0"/>
              <a:t> iron formulations have different bioavailability, dosing strategies, and side-effect profiles that may influence the choice of agent used. </a:t>
            </a:r>
            <a:endParaRPr lang="en-US" dirty="0">
              <a:solidFill>
                <a:srgbClr val="444444"/>
              </a:solidFill>
            </a:endParaRPr>
          </a:p>
          <a:p>
            <a:endParaRPr lang="en-US" dirty="0">
              <a:solidFill>
                <a:srgbClr val="444444"/>
              </a:solidFill>
            </a:endParaRPr>
          </a:p>
          <a:p>
            <a:endParaRPr lang="en-US" dirty="0">
              <a:solidFill>
                <a:srgbClr val="444444"/>
              </a:solidFill>
            </a:endParaRPr>
          </a:p>
        </p:txBody>
      </p:sp>
      <p:sp>
        <p:nvSpPr>
          <p:cNvPr id="4" name="Slide Number Placeholder 3"/>
          <p:cNvSpPr>
            <a:spLocks noGrp="1"/>
          </p:cNvSpPr>
          <p:nvPr>
            <p:ph type="sldNum" sz="quarter" idx="5"/>
          </p:nvPr>
        </p:nvSpPr>
        <p:spPr/>
        <p:txBody>
          <a:bodyPr/>
          <a:lstStyle/>
          <a:p>
            <a:fld id="{E129275A-E3D1-4A8A-8F92-9A81AE27E534}" type="slidenum">
              <a:rPr lang="en-US" smtClean="0"/>
              <a:t>34</a:t>
            </a:fld>
            <a:endParaRPr lang="en-US"/>
          </a:p>
        </p:txBody>
      </p:sp>
    </p:spTree>
    <p:extLst>
      <p:ext uri="{BB962C8B-B14F-4D97-AF65-F5344CB8AC3E}">
        <p14:creationId xmlns:p14="http://schemas.microsoft.com/office/powerpoint/2010/main" val="26852373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people with CKD treated with iron, it is reasonable to withhold routine iron if ferritin &gt;700 ng/ml (&gt;700 µg/l) or TSAT ≥40%. </a:t>
            </a:r>
            <a:endParaRPr lang="en-US" dirty="0">
              <a:solidFill>
                <a:srgbClr val="444444"/>
              </a:solidFill>
            </a:endParaRPr>
          </a:p>
          <a:p>
            <a:endParaRPr lang="en-US" dirty="0">
              <a:solidFill>
                <a:srgbClr val="444444"/>
              </a:solidFill>
            </a:endParaRPr>
          </a:p>
          <a:p>
            <a:r>
              <a:rPr lang="en-US" dirty="0"/>
              <a:t>Although HIF-PHIs have been postulated to improve iron availability and reduce iron treatment needs, there are insufficient data to recommend different thresholds in people treated with HIF-PHIs compared with ESAs. </a:t>
            </a:r>
            <a:endParaRPr lang="en-US" dirty="0">
              <a:solidFill>
                <a:srgbClr val="444444"/>
              </a:solidFill>
            </a:endParaRPr>
          </a:p>
          <a:p>
            <a:endParaRPr lang="en-US" dirty="0">
              <a:solidFill>
                <a:srgbClr val="444444"/>
              </a:solidFill>
            </a:endParaRPr>
          </a:p>
          <a:p>
            <a:r>
              <a:rPr lang="en-US" dirty="0"/>
              <a:t>The KDIGO Work Group acknowledged that these criteria for initiating and withholding iron are somewhat arbitrary, and individualization may be warranted. </a:t>
            </a:r>
            <a:endParaRPr lang="en-US" dirty="0">
              <a:solidFill>
                <a:srgbClr val="444444"/>
              </a:solidFill>
            </a:endParaRPr>
          </a:p>
          <a:p>
            <a:endParaRPr lang="en-US" dirty="0">
              <a:solidFill>
                <a:srgbClr val="444444"/>
              </a:solidFill>
            </a:endParaRPr>
          </a:p>
          <a:p>
            <a:r>
              <a:rPr lang="en-US" dirty="0"/>
              <a:t>For example, smaller, shorter-term studies, including the Dialysis Patients’ Response to IV Iron with Elevated Ferritin (DRIVE) I and II trials, suggest that iron may lower ESA doses without increasing adverse effects when ferritin is from 500 to 1200 ng/ml (from 500 to 1200 µg/l) in people with CKD G5HD, anemia, and TSAT ≤25%. </a:t>
            </a:r>
            <a:endParaRPr lang="en-US" dirty="0">
              <a:solidFill>
                <a:srgbClr val="444444"/>
              </a:solidFill>
            </a:endParaRPr>
          </a:p>
          <a:p>
            <a:endParaRPr lang="en-US" dirty="0">
              <a:solidFill>
                <a:srgbClr val="444444"/>
              </a:solidFill>
            </a:endParaRPr>
          </a:p>
          <a:p>
            <a:r>
              <a:rPr lang="en-US" dirty="0"/>
              <a:t>Thus, a trial course of iron administration could be considered in people with low TSAT and elevated ferritin if they have refractory anemia or high ESA requirements. </a:t>
            </a:r>
            <a:endParaRPr lang="en-US" dirty="0">
              <a:solidFill>
                <a:srgbClr val="444444"/>
              </a:solidFill>
            </a:endParaRPr>
          </a:p>
          <a:p>
            <a:endParaRPr lang="en-US" dirty="0">
              <a:solidFill>
                <a:srgbClr val="444444"/>
              </a:solidFill>
            </a:endParaRPr>
          </a:p>
          <a:p>
            <a:r>
              <a:rPr lang="en-US" dirty="0"/>
              <a:t>Iron treatment may also be considered in people with CKD and profound iron deficiency (ferritin &lt;30 ng/ml [&lt;30 µg/l] and TSAT &lt;20%) in the absence of anemia, especially in the presence of symptoms.</a:t>
            </a:r>
            <a:endParaRPr lang="en-US" dirty="0">
              <a:solidFill>
                <a:srgbClr val="444444"/>
              </a:solidFill>
            </a:endParaRPr>
          </a:p>
          <a:p>
            <a:endParaRPr lang="en-US" dirty="0">
              <a:solidFill>
                <a:srgbClr val="444444"/>
              </a:solidFill>
            </a:endParaRPr>
          </a:p>
          <a:p>
            <a:r>
              <a:rPr lang="en-US" dirty="0"/>
              <a:t>This is based on the notion that iron fulfills many additional biological functions in addition to Hb synthesis, including energy generation by the electron transport chain, DNA synthesis, and cellular proliferation and differentiation.</a:t>
            </a:r>
            <a:endParaRPr lang="en-US" dirty="0">
              <a:solidFill>
                <a:srgbClr val="444444"/>
              </a:solidFill>
            </a:endParaRPr>
          </a:p>
          <a:p>
            <a:endParaRPr lang="en-US" dirty="0">
              <a:solidFill>
                <a:srgbClr val="444444"/>
              </a:solidFill>
            </a:endParaRPr>
          </a:p>
          <a:p>
            <a:r>
              <a:rPr lang="en-US" dirty="0"/>
              <a:t>Moreover, iron deficiency is associated with adverse outcomes in people with CKD, independent of anemia.</a:t>
            </a:r>
            <a:endParaRPr lang="en-US" dirty="0">
              <a:solidFill>
                <a:srgbClr val="444444"/>
              </a:solidFill>
            </a:endParaRPr>
          </a:p>
          <a:p>
            <a:endParaRPr lang="en-US" dirty="0">
              <a:solidFill>
                <a:srgbClr val="444444"/>
              </a:solidFill>
            </a:endParaRPr>
          </a:p>
          <a:p>
            <a:r>
              <a:rPr lang="en-US" dirty="0"/>
              <a:t>Finally, there is evidence from several RCTs in people with heart failure, including the subset of people with CKD, that iron therapy independent of anemia improves functional status and hospitalizations.</a:t>
            </a:r>
            <a:endParaRPr lang="en-US" dirty="0">
              <a:solidFill>
                <a:srgbClr val="444444"/>
              </a:solidFill>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129275A-E3D1-4A8A-8F92-9A81AE27E534}" type="slidenum">
              <a:rPr lang="en-US" smtClean="0"/>
              <a:t>35</a:t>
            </a:fld>
            <a:endParaRPr lang="en-US"/>
          </a:p>
        </p:txBody>
      </p:sp>
    </p:spTree>
    <p:extLst>
      <p:ext uri="{BB962C8B-B14F-4D97-AF65-F5344CB8AC3E}">
        <p14:creationId xmlns:p14="http://schemas.microsoft.com/office/powerpoint/2010/main" val="54589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among different formulations of oral iron or </a:t>
            </a:r>
            <a:r>
              <a:rPr lang="en-US" err="1"/>
              <a:t>i.v.</a:t>
            </a:r>
            <a:r>
              <a:rPr lang="en-US"/>
              <a:t> iron is guided by cost/availability, individual patient preference, tolerability, efficacy, and recommended dosing schedules; head-to-head RCT data are minimal to support recommending certain formulations over others. </a:t>
            </a:r>
            <a:endParaRPr lang="en-US">
              <a:solidFill>
                <a:srgbClr val="444444"/>
              </a:solidFill>
            </a:endParaRPr>
          </a:p>
          <a:p>
            <a:endParaRPr lang="en-US">
              <a:solidFill>
                <a:srgbClr val="444444"/>
              </a:solidFill>
            </a:endParaRPr>
          </a:p>
          <a:p>
            <a:r>
              <a:rPr lang="en-US"/>
              <a:t>Various oral and </a:t>
            </a:r>
            <a:r>
              <a:rPr lang="en-US" err="1"/>
              <a:t>i.v.</a:t>
            </a:r>
            <a:r>
              <a:rPr lang="en-US"/>
              <a:t> iron formulations have different bioavailability, dosing strategies, and side-effect profiles that may influence the choice of agent used. </a:t>
            </a:r>
            <a:endParaRPr lang="en-US">
              <a:solidFill>
                <a:srgbClr val="444444"/>
              </a:solidFill>
            </a:endParaRPr>
          </a:p>
          <a:p>
            <a:endParaRPr lang="en-US">
              <a:solidFill>
                <a:srgbClr val="444444"/>
              </a:solidFill>
            </a:endParaRPr>
          </a:p>
          <a:p>
            <a:endParaRPr lang="en-US">
              <a:solidFill>
                <a:srgbClr val="444444"/>
              </a:solidFill>
            </a:endParaRPr>
          </a:p>
        </p:txBody>
      </p:sp>
      <p:sp>
        <p:nvSpPr>
          <p:cNvPr id="4" name="Slide Number Placeholder 3"/>
          <p:cNvSpPr>
            <a:spLocks noGrp="1"/>
          </p:cNvSpPr>
          <p:nvPr>
            <p:ph type="sldNum" sz="quarter" idx="5"/>
          </p:nvPr>
        </p:nvSpPr>
        <p:spPr/>
        <p:txBody>
          <a:bodyPr/>
          <a:lstStyle/>
          <a:p>
            <a:fld id="{E129275A-E3D1-4A8A-8F92-9A81AE27E534}" type="slidenum">
              <a:rPr lang="en-US" smtClean="0"/>
              <a:t>36</a:t>
            </a:fld>
            <a:endParaRPr lang="en-US"/>
          </a:p>
        </p:txBody>
      </p:sp>
    </p:spTree>
    <p:extLst>
      <p:ext uri="{BB962C8B-B14F-4D97-AF65-F5344CB8AC3E}">
        <p14:creationId xmlns:p14="http://schemas.microsoft.com/office/powerpoint/2010/main" val="1300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people with CKD not receiving HD treated with iron, it is reasonable to monitor TSAT, ferritin, and Hb at least every 3 months (or more frequently where indicated). </a:t>
            </a:r>
          </a:p>
          <a:p>
            <a:endParaRPr lang="en-US"/>
          </a:p>
          <a:p>
            <a:r>
              <a:rPr lang="en-US"/>
              <a:t>In people who are treated with oral iron, if there is insufficient effect after 1–3 months or if tolerability is poor, switching to </a:t>
            </a:r>
            <a:r>
              <a:rPr lang="en-US" err="1"/>
              <a:t>i.v.</a:t>
            </a:r>
            <a:r>
              <a:rPr lang="en-US"/>
              <a:t> iron is advised.</a:t>
            </a:r>
          </a:p>
        </p:txBody>
      </p:sp>
      <p:sp>
        <p:nvSpPr>
          <p:cNvPr id="4" name="Slide Number Placeholder 3"/>
          <p:cNvSpPr>
            <a:spLocks noGrp="1"/>
          </p:cNvSpPr>
          <p:nvPr>
            <p:ph type="sldNum" sz="quarter" idx="5"/>
          </p:nvPr>
        </p:nvSpPr>
        <p:spPr/>
        <p:txBody>
          <a:bodyPr/>
          <a:lstStyle/>
          <a:p>
            <a:fld id="{E129275A-E3D1-4A8A-8F92-9A81AE27E534}" type="slidenum">
              <a:rPr lang="en-US" smtClean="0"/>
              <a:t>37</a:t>
            </a:fld>
            <a:endParaRPr lang="en-US"/>
          </a:p>
        </p:txBody>
      </p:sp>
    </p:spTree>
    <p:extLst>
      <p:ext uri="{BB962C8B-B14F-4D97-AF65-F5344CB8AC3E}">
        <p14:creationId xmlns:p14="http://schemas.microsoft.com/office/powerpoint/2010/main" val="2805880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people with CKD not receiving HD treated with iron, it is reasonable to monitor TSAT, ferritin, and Hb at least every 3 months (or more frequently where indicated as in the slide). </a:t>
            </a:r>
            <a:endParaRPr lang="en-US" dirty="0">
              <a:solidFill>
                <a:srgbClr val="444444"/>
              </a:solidFill>
            </a:endParaRPr>
          </a:p>
          <a:p>
            <a:endParaRPr lang="en-US" dirty="0">
              <a:solidFill>
                <a:srgbClr val="444444"/>
              </a:solidFill>
            </a:endParaRPr>
          </a:p>
          <a:p>
            <a:r>
              <a:rPr lang="en-US" dirty="0"/>
              <a:t>In people who are treated with oral iron, if there is insufficient effect after 1–3 months or if tolerability is poor, switching to </a:t>
            </a:r>
            <a:r>
              <a:rPr lang="en-US" dirty="0" err="1"/>
              <a:t>i.v.</a:t>
            </a:r>
            <a:r>
              <a:rPr lang="en-US" dirty="0"/>
              <a:t> iron is advised.</a:t>
            </a:r>
          </a:p>
        </p:txBody>
      </p:sp>
      <p:sp>
        <p:nvSpPr>
          <p:cNvPr id="4" name="Slide Number Placeholder 3"/>
          <p:cNvSpPr>
            <a:spLocks noGrp="1"/>
          </p:cNvSpPr>
          <p:nvPr>
            <p:ph type="sldNum" sz="quarter" idx="5"/>
          </p:nvPr>
        </p:nvSpPr>
        <p:spPr/>
        <p:txBody>
          <a:bodyPr/>
          <a:lstStyle/>
          <a:p>
            <a:fld id="{E129275A-E3D1-4A8A-8F92-9A81AE27E534}" type="slidenum">
              <a:rPr lang="en-US" smtClean="0"/>
              <a:t>38</a:t>
            </a:fld>
            <a:endParaRPr lang="en-US"/>
          </a:p>
        </p:txBody>
      </p:sp>
    </p:spTree>
    <p:extLst>
      <p:ext uri="{BB962C8B-B14F-4D97-AF65-F5344CB8AC3E}">
        <p14:creationId xmlns:p14="http://schemas.microsoft.com/office/powerpoint/2010/main" val="3119743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Improving the safety of iron treatment.</a:t>
            </a:r>
            <a:r>
              <a:rPr lang="en-US"/>
              <a:t> </a:t>
            </a:r>
          </a:p>
          <a:p>
            <a:r>
              <a:rPr lang="en-US"/>
              <a:t>Iron is essential for growth of many pathogens, and preclinical data have demonstrated that iron may worsen outcomes in certain infections. </a:t>
            </a:r>
          </a:p>
          <a:p>
            <a:endParaRPr lang="en-US"/>
          </a:p>
          <a:p>
            <a:r>
              <a:rPr lang="en-US"/>
              <a:t>Although there is no conclusive evidence from RCTs that iron increases infection risk in people with CKD, given the limited clinical trial data and theoretical and experimental support for potential harm, temporarily holding iron therapy should be considered during systemic infections. </a:t>
            </a:r>
          </a:p>
          <a:p>
            <a:endParaRPr lang="en-US"/>
          </a:p>
          <a:p>
            <a:r>
              <a:rPr lang="en-US"/>
              <a:t>It is unlikely that briefly holding iron therapy until the infection resolves will significantly impact anemia management over the longer term. </a:t>
            </a:r>
          </a:p>
        </p:txBody>
      </p:sp>
      <p:sp>
        <p:nvSpPr>
          <p:cNvPr id="4" name="Slide Number Placeholder 3"/>
          <p:cNvSpPr>
            <a:spLocks noGrp="1"/>
          </p:cNvSpPr>
          <p:nvPr>
            <p:ph type="sldNum" sz="quarter" idx="5"/>
          </p:nvPr>
        </p:nvSpPr>
        <p:spPr/>
        <p:txBody>
          <a:bodyPr/>
          <a:lstStyle/>
          <a:p>
            <a:fld id="{E129275A-E3D1-4A8A-8F92-9A81AE27E534}" type="slidenum">
              <a:rPr lang="en-US" smtClean="0"/>
              <a:t>39</a:t>
            </a:fld>
            <a:endParaRPr lang="en-US"/>
          </a:p>
        </p:txBody>
      </p:sp>
    </p:spTree>
    <p:extLst>
      <p:ext uri="{BB962C8B-B14F-4D97-AF65-F5344CB8AC3E}">
        <p14:creationId xmlns:p14="http://schemas.microsoft.com/office/powerpoint/2010/main" val="245699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The KDIGO 2026 Clinical Practice Guideline for the Management of Anemia in CKD was developed by an international, multidisciplinary Work Group with expertise in CKD, a dedicated Evidence Review Team, and the KDIGO staff. </a:t>
            </a:r>
            <a:endParaRPr lang="en-US">
              <a:solidFill>
                <a:srgbClr val="444444"/>
              </a:solidFill>
            </a:endParaRPr>
          </a:p>
          <a:p>
            <a:endParaRPr lang="en-US">
              <a:solidFill>
                <a:srgbClr val="444444"/>
              </a:solidFill>
            </a:endParaRPr>
          </a:p>
          <a:p>
            <a:r>
              <a:rPr lang="en-US"/>
              <a:t>The guideline includes 4 chapters addressing the diagnosis and management of anemia and iron deficiency, based on high quality scientific evidence collected by the Evidence Review Team. </a:t>
            </a:r>
            <a:endParaRPr lang="en-US">
              <a:solidFill>
                <a:srgbClr val="444444"/>
              </a:solidFill>
            </a:endParaRPr>
          </a:p>
        </p:txBody>
      </p:sp>
      <p:sp>
        <p:nvSpPr>
          <p:cNvPr id="181" name="Google Shape;1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Hypersensitivity reactions are a rare complication of </a:t>
            </a:r>
            <a:r>
              <a:rPr lang="en-US" dirty="0" err="1"/>
              <a:t>i.v.</a:t>
            </a:r>
            <a:r>
              <a:rPr lang="en-US" dirty="0"/>
              <a:t> iron. Less severe reactions can also be caused by the release of labile iron. </a:t>
            </a:r>
            <a:endParaRPr lang="en-US" dirty="0">
              <a:solidFill>
                <a:srgbClr val="444444"/>
              </a:solidFill>
            </a:endParaRPr>
          </a:p>
          <a:p>
            <a:endParaRPr lang="en-US" dirty="0">
              <a:solidFill>
                <a:srgbClr val="444444"/>
              </a:solidFill>
            </a:endParaRPr>
          </a:p>
          <a:p>
            <a:r>
              <a:rPr lang="en-US" dirty="0"/>
              <a:t>The first dose of </a:t>
            </a:r>
            <a:r>
              <a:rPr lang="en-US" dirty="0" err="1"/>
              <a:t>i.v.</a:t>
            </a:r>
            <a:r>
              <a:rPr lang="en-US" dirty="0"/>
              <a:t> iron should therefore be administered only if there is a capability to manage acute hypersensitivity and hypotensive reactions, and the dose of iron administered should not exceed the maximum recommended. </a:t>
            </a:r>
            <a:endParaRPr lang="en-US" dirty="0">
              <a:solidFill>
                <a:srgbClr val="444444"/>
              </a:solidFill>
            </a:endParaRPr>
          </a:p>
          <a:p>
            <a:endParaRPr lang="en-US" dirty="0">
              <a:solidFill>
                <a:srgbClr val="444444"/>
              </a:solidFill>
            </a:endParaRPr>
          </a:p>
          <a:p>
            <a:r>
              <a:rPr lang="en-US" dirty="0"/>
              <a:t>Test doses of iron and routine pretreatment with corticosteroids or antihistamines are not necessary because they do not predict or reduce the risk of hypersensitivity. </a:t>
            </a:r>
            <a:endParaRPr lang="en-US" dirty="0">
              <a:solidFill>
                <a:srgbClr val="444444"/>
              </a:solidFill>
            </a:endParaRPr>
          </a:p>
          <a:p>
            <a:endParaRPr lang="en-US" dirty="0">
              <a:solidFill>
                <a:srgbClr val="444444"/>
              </a:solidFill>
            </a:endParaRPr>
          </a:p>
          <a:p>
            <a:r>
              <a:rPr lang="en-US" dirty="0"/>
              <a:t>If there is a mild or moderate reaction, the infusion should be stopped temporarily without (for nonspecific symptoms) or with (for mild or moderate infusion reactions) administration of corticosteroids or antihistamines, with or without </a:t>
            </a:r>
            <a:r>
              <a:rPr lang="en-US" dirty="0" err="1"/>
              <a:t>i.v.</a:t>
            </a:r>
            <a:r>
              <a:rPr lang="en-US" dirty="0"/>
              <a:t> fluids.</a:t>
            </a:r>
            <a:endParaRPr lang="en-US" dirty="0">
              <a:solidFill>
                <a:srgbClr val="444444"/>
              </a:solidFill>
            </a:endParaRPr>
          </a:p>
          <a:p>
            <a:r>
              <a:rPr lang="en-US" dirty="0"/>
              <a:t> </a:t>
            </a:r>
            <a:endParaRPr lang="en-US" dirty="0">
              <a:solidFill>
                <a:srgbClr val="444444"/>
              </a:solidFill>
            </a:endParaRPr>
          </a:p>
          <a:p>
            <a:r>
              <a:rPr lang="en-US" dirty="0"/>
              <a:t>If symptoms improve, iron can be restarted at a 25%–50% lower rate, given that these reactions are often related to labile iron release, which may be ameliorated with slower infusions. </a:t>
            </a:r>
            <a:endParaRPr lang="en-US" dirty="0">
              <a:solidFill>
                <a:srgbClr val="444444"/>
              </a:solidFill>
            </a:endParaRPr>
          </a:p>
          <a:p>
            <a:endParaRPr lang="en-US" dirty="0">
              <a:solidFill>
                <a:srgbClr val="444444"/>
              </a:solidFill>
            </a:endParaRPr>
          </a:p>
          <a:p>
            <a:r>
              <a:rPr lang="en-US" dirty="0"/>
              <a:t>Alternative iron preparations can also be considered for stronger reactions. </a:t>
            </a:r>
            <a:endParaRPr lang="en-US" dirty="0">
              <a:solidFill>
                <a:srgbClr val="444444"/>
              </a:solidFill>
            </a:endParaRPr>
          </a:p>
          <a:p>
            <a:endParaRPr lang="en-US" dirty="0">
              <a:solidFill>
                <a:srgbClr val="444444"/>
              </a:solidFill>
            </a:endParaRPr>
          </a:p>
          <a:p>
            <a:r>
              <a:rPr lang="en-US" dirty="0"/>
              <a:t>Severe anaphylactoid reactions necessitate appropriate treatment, and future </a:t>
            </a:r>
            <a:r>
              <a:rPr lang="en-US" dirty="0" err="1"/>
              <a:t>i.v.</a:t>
            </a:r>
            <a:r>
              <a:rPr lang="en-US" dirty="0"/>
              <a:t> iron use should be avoided.</a:t>
            </a:r>
          </a:p>
        </p:txBody>
      </p:sp>
      <p:sp>
        <p:nvSpPr>
          <p:cNvPr id="4" name="Slide Number Placeholder 3"/>
          <p:cNvSpPr>
            <a:spLocks noGrp="1"/>
          </p:cNvSpPr>
          <p:nvPr>
            <p:ph type="sldNum" sz="quarter" idx="5"/>
          </p:nvPr>
        </p:nvSpPr>
        <p:spPr/>
        <p:txBody>
          <a:bodyPr/>
          <a:lstStyle/>
          <a:p>
            <a:fld id="{E129275A-E3D1-4A8A-8F92-9A81AE27E534}" type="slidenum">
              <a:rPr lang="en-US" smtClean="0"/>
              <a:t>40</a:t>
            </a:fld>
            <a:endParaRPr lang="en-US"/>
          </a:p>
        </p:txBody>
      </p:sp>
    </p:spTree>
    <p:extLst>
      <p:ext uri="{BB962C8B-B14F-4D97-AF65-F5344CB8AC3E}">
        <p14:creationId xmlns:p14="http://schemas.microsoft.com/office/powerpoint/2010/main" val="4029900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dose of </a:t>
            </a:r>
            <a:r>
              <a:rPr lang="en-US" dirty="0" err="1"/>
              <a:t>i.v.</a:t>
            </a:r>
            <a:r>
              <a:rPr lang="en-US" dirty="0"/>
              <a:t> iron should therefore be administered only if there is a capability to manage acute hypersensitivity and hypotensive reactions, and the dose of iron administered should not exceed the maximum recommended. </a:t>
            </a:r>
            <a:endParaRPr lang="en-US" dirty="0">
              <a:solidFill>
                <a:srgbClr val="444444"/>
              </a:solidFill>
            </a:endParaRPr>
          </a:p>
          <a:p>
            <a:endParaRPr lang="en-US" dirty="0">
              <a:solidFill>
                <a:srgbClr val="444444"/>
              </a:solidFill>
            </a:endParaRPr>
          </a:p>
          <a:p>
            <a:r>
              <a:rPr lang="en-US" dirty="0"/>
              <a:t>Test doses of iron and routine pretreatment with corticosteroids or antihistamines are not necessary because they do not predict or reduce the risk of hypersensitivity. </a:t>
            </a:r>
            <a:endParaRPr lang="en-US" dirty="0">
              <a:solidFill>
                <a:srgbClr val="444444"/>
              </a:solidFill>
            </a:endParaRPr>
          </a:p>
          <a:p>
            <a:endParaRPr lang="en-US" dirty="0">
              <a:solidFill>
                <a:srgbClr val="444444"/>
              </a:solidFill>
            </a:endParaRPr>
          </a:p>
          <a:p>
            <a:r>
              <a:rPr lang="en-US" dirty="0"/>
              <a:t>If there is a mild or moderate reaction, the infusion should be stopped temporarily without (for nonspecific symptoms) or with (for mild or moderate infusion reactions) administration of corticosteroids or antihistamines, with or without </a:t>
            </a:r>
            <a:r>
              <a:rPr lang="en-US" dirty="0" err="1"/>
              <a:t>i.v.</a:t>
            </a:r>
            <a:r>
              <a:rPr lang="en-US" dirty="0"/>
              <a:t> fluids.</a:t>
            </a:r>
            <a:endParaRPr lang="en-US" dirty="0">
              <a:solidFill>
                <a:srgbClr val="444444"/>
              </a:solidFill>
            </a:endParaRPr>
          </a:p>
          <a:p>
            <a:r>
              <a:rPr lang="en-US" dirty="0"/>
              <a:t> </a:t>
            </a:r>
            <a:endParaRPr lang="en-US" dirty="0">
              <a:solidFill>
                <a:srgbClr val="444444"/>
              </a:solidFill>
            </a:endParaRPr>
          </a:p>
          <a:p>
            <a:r>
              <a:rPr lang="en-US" dirty="0"/>
              <a:t>If symptoms improve, iron can be restarted at a 25%–50% lower rate, given that these reactions are often related to labile iron release, which may be ameliorated with slower infusions. </a:t>
            </a:r>
            <a:endParaRPr lang="en-US" dirty="0">
              <a:solidFill>
                <a:srgbClr val="444444"/>
              </a:solidFill>
            </a:endParaRPr>
          </a:p>
          <a:p>
            <a:endParaRPr lang="en-US" dirty="0">
              <a:solidFill>
                <a:srgbClr val="444444"/>
              </a:solidFill>
            </a:endParaRPr>
          </a:p>
          <a:p>
            <a:r>
              <a:rPr lang="en-US" dirty="0"/>
              <a:t>Alternative iron preparations can also be considered for stronger reactions. </a:t>
            </a:r>
            <a:endParaRPr lang="en-US" dirty="0">
              <a:solidFill>
                <a:srgbClr val="444444"/>
              </a:solidFill>
            </a:endParaRPr>
          </a:p>
          <a:p>
            <a:endParaRPr lang="en-US" dirty="0">
              <a:solidFill>
                <a:srgbClr val="444444"/>
              </a:solidFill>
            </a:endParaRPr>
          </a:p>
          <a:p>
            <a:r>
              <a:rPr lang="en-US" dirty="0"/>
              <a:t>Severe anaphylactoid reactions necessitate appropriate treatment, and future </a:t>
            </a:r>
            <a:r>
              <a:rPr lang="en-US" dirty="0" err="1"/>
              <a:t>i.v.</a:t>
            </a:r>
            <a:r>
              <a:rPr lang="en-US" dirty="0"/>
              <a:t> iron use should be avoided.</a:t>
            </a:r>
          </a:p>
        </p:txBody>
      </p:sp>
      <p:sp>
        <p:nvSpPr>
          <p:cNvPr id="4" name="Slide Number Placeholder 3"/>
          <p:cNvSpPr>
            <a:spLocks noGrp="1"/>
          </p:cNvSpPr>
          <p:nvPr>
            <p:ph type="sldNum" sz="quarter" idx="5"/>
          </p:nvPr>
        </p:nvSpPr>
        <p:spPr/>
        <p:txBody>
          <a:bodyPr/>
          <a:lstStyle/>
          <a:p>
            <a:fld id="{E129275A-E3D1-4A8A-8F92-9A81AE27E534}" type="slidenum">
              <a:rPr lang="en-US" smtClean="0"/>
              <a:t>41</a:t>
            </a:fld>
            <a:endParaRPr lang="en-US"/>
          </a:p>
        </p:txBody>
      </p:sp>
    </p:spTree>
    <p:extLst>
      <p:ext uri="{BB962C8B-B14F-4D97-AF65-F5344CB8AC3E}">
        <p14:creationId xmlns:p14="http://schemas.microsoft.com/office/powerpoint/2010/main" val="317230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Iron treatment may also be considered in people with CKD and profound iron deficiency (ferritin &lt;30 ng/ml [&lt;30 µg/l] and TSAT &lt;20%) in the absence of anemia, especially in the presence of symptoms. </a:t>
            </a:r>
          </a:p>
          <a:p>
            <a:endParaRPr lang="en-US" dirty="0"/>
          </a:p>
          <a:p>
            <a:r>
              <a:rPr lang="en-US" dirty="0"/>
              <a:t>This is based on the notion that iron fulfills many additional biological functions in addition to Hb synthesis, including energy generation by the electron transport chain, DNA synthesis, and cellular proliferation and differentiation.</a:t>
            </a:r>
          </a:p>
          <a:p>
            <a:endParaRPr lang="en-US" dirty="0"/>
          </a:p>
          <a:p>
            <a:r>
              <a:rPr lang="en-US" dirty="0"/>
              <a:t>Moreover, iron deficiency is associated with adverse outcomes in people with CKD, independent of anemia.</a:t>
            </a:r>
          </a:p>
          <a:p>
            <a:endParaRPr lang="en-US" dirty="0"/>
          </a:p>
          <a:p>
            <a:r>
              <a:rPr lang="en-US" dirty="0"/>
              <a:t>Finally, there is evidence from several RCTs in people with heart failure, including the subset of people with CKD, that iron therapy independent of anemia improves functional status and hospitalizations.</a:t>
            </a:r>
          </a:p>
        </p:txBody>
      </p:sp>
      <p:sp>
        <p:nvSpPr>
          <p:cNvPr id="4" name="Slide Number Placeholder 3"/>
          <p:cNvSpPr>
            <a:spLocks noGrp="1"/>
          </p:cNvSpPr>
          <p:nvPr>
            <p:ph type="sldNum" sz="quarter" idx="5"/>
          </p:nvPr>
        </p:nvSpPr>
        <p:spPr/>
        <p:txBody>
          <a:bodyPr/>
          <a:lstStyle/>
          <a:p>
            <a:fld id="{E129275A-E3D1-4A8A-8F92-9A81AE27E534}" type="slidenum">
              <a:rPr lang="en-US" smtClean="0"/>
              <a:t>42</a:t>
            </a:fld>
            <a:endParaRPr lang="en-US"/>
          </a:p>
        </p:txBody>
      </p:sp>
    </p:spTree>
    <p:extLst>
      <p:ext uri="{BB962C8B-B14F-4D97-AF65-F5344CB8AC3E}">
        <p14:creationId xmlns:p14="http://schemas.microsoft.com/office/powerpoint/2010/main" val="2045876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chapter highlights how and when to initiate ESAs, including recommended investigations for identifying correctable causes before starting therapy, the goal and rationale for ESA use, Hb targets for people receiving an ESA, how to titrate ESA dose to avoid a rapid rise of Hb, and how to investigate and manage </a:t>
            </a:r>
            <a:r>
              <a:rPr lang="en-US" dirty="0" err="1"/>
              <a:t>hyporesponsiveness</a:t>
            </a:r>
            <a:r>
              <a:rPr lang="en-US" dirty="0"/>
              <a:t>. </a:t>
            </a:r>
          </a:p>
          <a:p>
            <a:endParaRPr lang="en-US" dirty="0"/>
          </a:p>
          <a:p>
            <a:r>
              <a:rPr lang="en-US" dirty="0"/>
              <a:t>The chapter also discusses how HIF-PHIs could be used in clinical practice, primarily in those who cannot tolerate or do not adequately respond to ESAs.</a:t>
            </a:r>
          </a:p>
        </p:txBody>
      </p:sp>
      <p:sp>
        <p:nvSpPr>
          <p:cNvPr id="4" name="Slide Number Placeholder 3"/>
          <p:cNvSpPr>
            <a:spLocks noGrp="1"/>
          </p:cNvSpPr>
          <p:nvPr>
            <p:ph type="sldNum" sz="quarter" idx="5"/>
          </p:nvPr>
        </p:nvSpPr>
        <p:spPr/>
        <p:txBody>
          <a:bodyPr/>
          <a:lstStyle/>
          <a:p>
            <a:fld id="{E129275A-E3D1-4A8A-8F92-9A81AE27E534}" type="slidenum">
              <a:rPr lang="en-US" smtClean="0"/>
              <a:t>43</a:t>
            </a:fld>
            <a:endParaRPr lang="en-US"/>
          </a:p>
        </p:txBody>
      </p:sp>
    </p:spTree>
    <p:extLst>
      <p:ext uri="{BB962C8B-B14F-4D97-AF65-F5344CB8AC3E}">
        <p14:creationId xmlns:p14="http://schemas.microsoft.com/office/powerpoint/2010/main" val="906817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initiating ESA treatment, healthcare providers should ensure that patients are iron replete and that other reversible causes of anemia have been investigated and addressed.</a:t>
            </a:r>
            <a:endParaRPr lang="en-US">
              <a:solidFill>
                <a:srgbClr val="444444"/>
              </a:solidFill>
            </a:endParaRPr>
          </a:p>
          <a:p>
            <a:endParaRPr lang="en-US">
              <a:solidFill>
                <a:srgbClr val="444444"/>
              </a:solidFill>
            </a:endParaRPr>
          </a:p>
          <a:p>
            <a:r>
              <a:rPr lang="en-US"/>
              <a:t>For some patients, addressing reversible causes of anemia (including iron deficiency) may obviate the need for ESA treatment. </a:t>
            </a:r>
            <a:endParaRPr lang="en-US">
              <a:solidFill>
                <a:srgbClr val="444444"/>
              </a:solidFill>
            </a:endParaRPr>
          </a:p>
          <a:p>
            <a:endParaRPr lang="en-US">
              <a:solidFill>
                <a:srgbClr val="444444"/>
              </a:solidFill>
            </a:endParaRPr>
          </a:p>
          <a:p>
            <a:endParaRPr lang="en-US"/>
          </a:p>
        </p:txBody>
      </p:sp>
      <p:sp>
        <p:nvSpPr>
          <p:cNvPr id="4" name="Slide Number Placeholder 3"/>
          <p:cNvSpPr>
            <a:spLocks noGrp="1"/>
          </p:cNvSpPr>
          <p:nvPr>
            <p:ph type="sldNum" sz="quarter" idx="5"/>
          </p:nvPr>
        </p:nvSpPr>
        <p:spPr/>
        <p:txBody>
          <a:bodyPr/>
          <a:lstStyle/>
          <a:p>
            <a:fld id="{E129275A-E3D1-4A8A-8F92-9A81AE27E534}" type="slidenum">
              <a:rPr lang="en-US" smtClean="0"/>
              <a:t>45</a:t>
            </a:fld>
            <a:endParaRPr lang="en-US"/>
          </a:p>
        </p:txBody>
      </p:sp>
    </p:spTree>
    <p:extLst>
      <p:ext uri="{BB962C8B-B14F-4D97-AF65-F5344CB8AC3E}">
        <p14:creationId xmlns:p14="http://schemas.microsoft.com/office/powerpoint/2010/main" val="18414792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88C7F-F639-0AB2-063A-5C233461A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048679-F9CB-F57B-ECEE-C74D59639A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289D1FB-8511-0C83-F928-33536C06911D}"/>
              </a:ext>
            </a:extLst>
          </p:cNvPr>
          <p:cNvSpPr>
            <a:spLocks noGrp="1"/>
          </p:cNvSpPr>
          <p:nvPr>
            <p:ph type="body" idx="1"/>
          </p:nvPr>
        </p:nvSpPr>
        <p:spPr/>
        <p:txBody>
          <a:bodyPr/>
          <a:lstStyle/>
          <a:p>
            <a:r>
              <a:rPr lang="en-US" b="1" dirty="0"/>
              <a:t>Role of HIF-PHIs. </a:t>
            </a:r>
            <a:endParaRPr lang="en-US" dirty="0"/>
          </a:p>
          <a:p>
            <a:endParaRPr lang="en-US" dirty="0"/>
          </a:p>
          <a:p>
            <a:r>
              <a:rPr lang="en-US" dirty="0"/>
              <a:t>HIF-PHIs are oral agents that stimulate endogenous EPO production by stabilizing HIF transcription factors. </a:t>
            </a:r>
          </a:p>
          <a:p>
            <a:endParaRPr lang="en-US" dirty="0"/>
          </a:p>
          <a:p>
            <a:r>
              <a:rPr lang="en-US" dirty="0"/>
              <a:t>Available evidence suggests that HIF-PHI treatment can achieve comparable Hb levels among people with CKD related anemia as compared with ESA treatment.</a:t>
            </a:r>
          </a:p>
          <a:p>
            <a:endParaRPr lang="en-US" dirty="0"/>
          </a:p>
          <a:p>
            <a:r>
              <a:rPr lang="en-US" dirty="0"/>
              <a:t>The guideline suggests using an ESA rather than a HIF-PHI to treat anemia in people for whom a further increase in Hb is desired despite addressing potentially correctable causes. </a:t>
            </a:r>
          </a:p>
          <a:p>
            <a:endParaRPr lang="en-US" dirty="0"/>
          </a:p>
          <a:p>
            <a:r>
              <a:rPr lang="en-US" dirty="0"/>
              <a:t>This recommendation is based on the long clinical experience with ESAs and their efficacy for increasing Hb. In particular, the extensive long-term data demonstrating the balance of risks and benefits associated with ESA use were felt to be a substantial advantage compared with the lack of such data from HIF-PHI recipients outside clinical trials.</a:t>
            </a:r>
          </a:p>
          <a:p>
            <a:endParaRPr lang="en-US" dirty="0"/>
          </a:p>
          <a:p>
            <a:r>
              <a:rPr lang="en-US" dirty="0"/>
              <a:t>Additionally, although the overall analyses of RCTs suggest that HIF-PHIs are noninferior to ESAs for critical adverse outcomes, some studies suggest that at least some HIF-PHIs may have a higher risk of major adverse cardiovascular events and other vascular events than ESAs, particularly in CKD populations not receiving dialysis.</a:t>
            </a:r>
          </a:p>
        </p:txBody>
      </p:sp>
      <p:sp>
        <p:nvSpPr>
          <p:cNvPr id="4" name="Slide Number Placeholder 3">
            <a:extLst>
              <a:ext uri="{FF2B5EF4-FFF2-40B4-BE49-F238E27FC236}">
                <a16:creationId xmlns:a16="http://schemas.microsoft.com/office/drawing/2014/main" id="{93620A44-4425-1681-63FA-27FDC51D1632}"/>
              </a:ext>
            </a:extLst>
          </p:cNvPr>
          <p:cNvSpPr>
            <a:spLocks noGrp="1"/>
          </p:cNvSpPr>
          <p:nvPr>
            <p:ph type="sldNum" sz="quarter" idx="5"/>
          </p:nvPr>
        </p:nvSpPr>
        <p:spPr/>
        <p:txBody>
          <a:bodyPr/>
          <a:lstStyle/>
          <a:p>
            <a:fld id="{CB4B51E0-1862-45AB-A7C5-57D8073EA655}" type="slidenum">
              <a:rPr lang="en-US" smtClean="0"/>
              <a:t>46</a:t>
            </a:fld>
            <a:endParaRPr lang="en-US"/>
          </a:p>
        </p:txBody>
      </p:sp>
    </p:spTree>
    <p:extLst>
      <p:ext uri="{BB962C8B-B14F-4D97-AF65-F5344CB8AC3E}">
        <p14:creationId xmlns:p14="http://schemas.microsoft.com/office/powerpoint/2010/main" val="29999341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7BC44-C713-4A5E-4D99-CB7BBB40D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EEC43-48A3-3723-1D88-4B2C72D83B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012E4E-6AD1-A698-6DF9-449CD31DE34E}"/>
              </a:ext>
            </a:extLst>
          </p:cNvPr>
          <p:cNvSpPr>
            <a:spLocks noGrp="1"/>
          </p:cNvSpPr>
          <p:nvPr>
            <p:ph type="body" idx="1"/>
          </p:nvPr>
        </p:nvSpPr>
        <p:spPr/>
        <p:txBody>
          <a:bodyPr/>
          <a:lstStyle/>
          <a:p>
            <a:r>
              <a:rPr lang="en-US" dirty="0"/>
              <a:t>HIF-PHIs are oral agents that stimulate endogenous EPO production by stabilizing HIF transcription factors. </a:t>
            </a:r>
            <a:endParaRPr lang="en-US" dirty="0">
              <a:solidFill>
                <a:srgbClr val="444444"/>
              </a:solidFill>
            </a:endParaRPr>
          </a:p>
          <a:p>
            <a:endParaRPr lang="en-US" dirty="0">
              <a:solidFill>
                <a:srgbClr val="444444"/>
              </a:solidFill>
            </a:endParaRPr>
          </a:p>
          <a:p>
            <a:r>
              <a:rPr lang="en-US" dirty="0"/>
              <a:t>Available evidence suggests that HIF-PHI treatment can achieve comparable Hb levels among people with CKD related anemia as compared with ESA treatment.</a:t>
            </a:r>
          </a:p>
          <a:p>
            <a:endParaRPr lang="en-US" dirty="0"/>
          </a:p>
          <a:p>
            <a:r>
              <a:rPr lang="en-US" b="1" dirty="0"/>
              <a:t>Mechanism of Action of HIF-PHIs: </a:t>
            </a:r>
            <a:r>
              <a:rPr lang="en-US" dirty="0"/>
              <a:t>Control of erythropoietin production by the HIF pathway and PHD enzymes. </a:t>
            </a:r>
          </a:p>
          <a:p>
            <a:endParaRPr lang="en-US" dirty="0"/>
          </a:p>
          <a:p>
            <a:r>
              <a:rPr lang="en-US" dirty="0"/>
              <a:t>When prolyl hydroxylase domain-containing (PHD) enzymes (PHD1, PHD2 or PHD3) are inactive (top), hypoxia inducible factor (HIF) </a:t>
            </a:r>
            <a:r>
              <a:rPr lang="el-GR" dirty="0"/>
              <a:t>α </a:t>
            </a:r>
            <a:r>
              <a:rPr lang="en-US" dirty="0"/>
              <a:t>can induce expression of erythropoietin. </a:t>
            </a:r>
          </a:p>
          <a:p>
            <a:endParaRPr lang="en-US" dirty="0"/>
          </a:p>
          <a:p>
            <a:r>
              <a:rPr lang="en-US" dirty="0"/>
              <a:t>When PHD enzymes are active (bottom), HIF-2</a:t>
            </a:r>
            <a:r>
              <a:rPr lang="el-GR" dirty="0"/>
              <a:t>α </a:t>
            </a:r>
            <a:r>
              <a:rPr lang="en-US" dirty="0"/>
              <a:t>is hydroxylated, and consequently recognized by the von Hippel Lindau (VHL) ubiquitin E3 ligase, resulting in ubiquitylation of HIF-2</a:t>
            </a:r>
            <a:r>
              <a:rPr lang="el-GR" dirty="0"/>
              <a:t>α. </a:t>
            </a:r>
            <a:endParaRPr lang="en-US" dirty="0"/>
          </a:p>
          <a:p>
            <a:endParaRPr lang="en-US" dirty="0"/>
          </a:p>
          <a:p>
            <a:r>
              <a:rPr lang="en-US" dirty="0"/>
              <a:t>Ubiquitylated HIF-2</a:t>
            </a:r>
            <a:r>
              <a:rPr lang="el-GR" dirty="0"/>
              <a:t>α</a:t>
            </a:r>
            <a:r>
              <a:rPr lang="en-US" dirty="0"/>
              <a:t> is then destroyed by the proteasome. The rate limiting step of HIF degradation is hydroxylation by a PHD enzyme, and this step acts as the molecular oxygen sensor. </a:t>
            </a:r>
          </a:p>
          <a:p>
            <a:endParaRPr lang="en-US" dirty="0"/>
          </a:p>
          <a:p>
            <a:r>
              <a:rPr lang="en-US" dirty="0"/>
              <a:t>PHD2 is the most relevant enzyme for HIF-2</a:t>
            </a:r>
            <a:r>
              <a:rPr lang="el-GR" dirty="0"/>
              <a:t>α </a:t>
            </a:r>
            <a:r>
              <a:rPr lang="en-US" dirty="0"/>
              <a:t>degradation.</a:t>
            </a:r>
          </a:p>
        </p:txBody>
      </p:sp>
      <p:sp>
        <p:nvSpPr>
          <p:cNvPr id="4" name="Slide Number Placeholder 3">
            <a:extLst>
              <a:ext uri="{FF2B5EF4-FFF2-40B4-BE49-F238E27FC236}">
                <a16:creationId xmlns:a16="http://schemas.microsoft.com/office/drawing/2014/main" id="{E2F04DF2-85BC-2511-C671-630CC7CFDA90}"/>
              </a:ext>
            </a:extLst>
          </p:cNvPr>
          <p:cNvSpPr>
            <a:spLocks noGrp="1"/>
          </p:cNvSpPr>
          <p:nvPr>
            <p:ph type="sldNum" sz="quarter" idx="5"/>
          </p:nvPr>
        </p:nvSpPr>
        <p:spPr/>
        <p:txBody>
          <a:bodyPr/>
          <a:lstStyle/>
          <a:p>
            <a:fld id="{CB4B51E0-1862-45AB-A7C5-57D8073EA655}" type="slidenum">
              <a:rPr lang="en-US" smtClean="0"/>
              <a:t>47</a:t>
            </a:fld>
            <a:endParaRPr lang="en-US"/>
          </a:p>
        </p:txBody>
      </p:sp>
    </p:spTree>
    <p:extLst>
      <p:ext uri="{BB962C8B-B14F-4D97-AF65-F5344CB8AC3E}">
        <p14:creationId xmlns:p14="http://schemas.microsoft.com/office/powerpoint/2010/main" val="2105638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guideline highlights 2 clinical scenarios where HIF-PHIs may be considered: </a:t>
            </a:r>
            <a:endParaRPr lang="en-US" dirty="0">
              <a:solidFill>
                <a:srgbClr val="444444"/>
              </a:solidFill>
            </a:endParaRPr>
          </a:p>
          <a:p>
            <a:endParaRPr lang="en-US" dirty="0">
              <a:solidFill>
                <a:srgbClr val="444444"/>
              </a:solidFill>
            </a:endParaRPr>
          </a:p>
          <a:p>
            <a:r>
              <a:rPr lang="en-US" dirty="0"/>
              <a:t>(</a:t>
            </a:r>
            <a:r>
              <a:rPr lang="en-US" dirty="0" err="1"/>
              <a:t>i</a:t>
            </a:r>
            <a:r>
              <a:rPr lang="en-US" dirty="0"/>
              <a:t>) ESA </a:t>
            </a:r>
            <a:r>
              <a:rPr lang="en-US" dirty="0" err="1"/>
              <a:t>hyporesponsiveness</a:t>
            </a:r>
            <a:r>
              <a:rPr lang="en-US" dirty="0"/>
              <a:t> or intolerance and </a:t>
            </a:r>
            <a:endParaRPr lang="en-US" dirty="0">
              <a:solidFill>
                <a:srgbClr val="444444"/>
              </a:solidFill>
            </a:endParaRPr>
          </a:p>
          <a:p>
            <a:r>
              <a:rPr lang="en-US" dirty="0"/>
              <a:t>(ii) circumstances where ESA use is impractical (e.g., if there are barriers to parenteral administration). </a:t>
            </a:r>
            <a:endParaRPr lang="en-US" dirty="0">
              <a:solidFill>
                <a:srgbClr val="444444"/>
              </a:solidFill>
            </a:endParaRPr>
          </a:p>
          <a:p>
            <a:endParaRPr lang="en-US" dirty="0">
              <a:solidFill>
                <a:srgbClr val="444444"/>
              </a:solidFill>
            </a:endParaRPr>
          </a:p>
          <a:p>
            <a:r>
              <a:rPr lang="en-US" dirty="0"/>
              <a:t>However, healthcare providers should be aware that although a few studies have suggested that HIF-PHIs may require less dose escalation than ESAs in people with elevated inflammatory markers, the safety and benefit of HIF-PHIs in people with ESA </a:t>
            </a:r>
            <a:r>
              <a:rPr lang="en-US" dirty="0" err="1"/>
              <a:t>hyporesponsiveness</a:t>
            </a:r>
            <a:r>
              <a:rPr lang="en-US" dirty="0"/>
              <a:t> have not been established. </a:t>
            </a:r>
            <a:endParaRPr lang="en-US" dirty="0">
              <a:solidFill>
                <a:srgbClr val="444444"/>
              </a:solidFill>
            </a:endParaRPr>
          </a:p>
          <a:p>
            <a:endParaRPr lang="en-US" dirty="0">
              <a:solidFill>
                <a:srgbClr val="444444"/>
              </a:solidFill>
            </a:endParaRPr>
          </a:p>
          <a:p>
            <a:r>
              <a:rPr lang="en-US" dirty="0"/>
              <a:t>Very limited studies have been conducted in people with ESA </a:t>
            </a:r>
            <a:r>
              <a:rPr lang="en-US" dirty="0" err="1"/>
              <a:t>hyporesponsiveness</a:t>
            </a:r>
            <a:r>
              <a:rPr lang="en-US" dirty="0"/>
              <a:t>, and none have meaningfully examined important clinical or patient-centered outcomes beyond Hb levels.</a:t>
            </a:r>
            <a:endParaRPr lang="en-US" dirty="0">
              <a:solidFill>
                <a:srgbClr val="444444"/>
              </a:solidFill>
            </a:endParaRPr>
          </a:p>
          <a:p>
            <a:endParaRPr lang="en-US" dirty="0">
              <a:solidFill>
                <a:srgbClr val="444444"/>
              </a:solidFill>
            </a:endParaRPr>
          </a:p>
          <a:p>
            <a:r>
              <a:rPr lang="en-US" dirty="0"/>
              <a:t>In either case, healthcare providers should discuss the risks and benefits of HIF-PHIs with individuals in whom treatment is considered and aim to identify conditions where the theoretical risk of adverse events may be higher than average, such as polycystic kidney disease, proliferative retinal disease, pulmonary arterial hypertension, and pregnancy.</a:t>
            </a:r>
          </a:p>
          <a:p>
            <a:endParaRPr lang="en-US" dirty="0"/>
          </a:p>
          <a:p>
            <a:r>
              <a:rPr lang="en-US" b="1" dirty="0"/>
              <a:t>Research recommendations.</a:t>
            </a:r>
            <a:r>
              <a:rPr lang="en-US" dirty="0"/>
              <a:t> </a:t>
            </a:r>
          </a:p>
          <a:p>
            <a:r>
              <a:rPr lang="en-US" dirty="0"/>
              <a:t>Additional studies are needed to inform optimal ESA use in people receiving maintenance peritoneal dialysis, in kidney transplant recipients, and in children across all severities of CKD. </a:t>
            </a:r>
          </a:p>
          <a:p>
            <a:endParaRPr lang="en-US" dirty="0"/>
          </a:p>
          <a:p>
            <a:r>
              <a:rPr lang="en-US" dirty="0"/>
              <a:t>Studies comparing the long-term risks and benefits of HIF-PHI treatment with those of ESA treatment are needed in adults and children with CKD G5D and CKD not receiving dialysis.</a:t>
            </a:r>
          </a:p>
        </p:txBody>
      </p:sp>
      <p:sp>
        <p:nvSpPr>
          <p:cNvPr id="4" name="Slide Number Placeholder 3"/>
          <p:cNvSpPr>
            <a:spLocks noGrp="1"/>
          </p:cNvSpPr>
          <p:nvPr>
            <p:ph type="sldNum" sz="quarter" idx="5"/>
          </p:nvPr>
        </p:nvSpPr>
        <p:spPr/>
        <p:txBody>
          <a:bodyPr/>
          <a:lstStyle/>
          <a:p>
            <a:fld id="{E129275A-E3D1-4A8A-8F92-9A81AE27E534}" type="slidenum">
              <a:rPr lang="en-US" smtClean="0"/>
              <a:t>48</a:t>
            </a:fld>
            <a:endParaRPr lang="en-US"/>
          </a:p>
        </p:txBody>
      </p:sp>
    </p:spTree>
    <p:extLst>
      <p:ext uri="{BB962C8B-B14F-4D97-AF65-F5344CB8AC3E}">
        <p14:creationId xmlns:p14="http://schemas.microsoft.com/office/powerpoint/2010/main" val="39495124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454C0-0F66-34BE-9448-5DB485708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32C31-579B-2F17-B53A-7133C78747B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1EB176-F08A-98BD-5BB6-C98B85779CDE}"/>
              </a:ext>
            </a:extLst>
          </p:cNvPr>
          <p:cNvSpPr>
            <a:spLocks noGrp="1"/>
          </p:cNvSpPr>
          <p:nvPr>
            <p:ph type="body" idx="1"/>
          </p:nvPr>
        </p:nvSpPr>
        <p:spPr/>
        <p:txBody>
          <a:bodyPr/>
          <a:lstStyle/>
          <a:p>
            <a:r>
              <a:rPr lang="en-US" b="1" dirty="0"/>
              <a:t>Personalizing Hb levels for ESA initiation. </a:t>
            </a:r>
            <a:endParaRPr lang="en-US" dirty="0">
              <a:solidFill>
                <a:srgbClr val="444444"/>
              </a:solidFill>
            </a:endParaRPr>
          </a:p>
          <a:p>
            <a:r>
              <a:rPr lang="en-US" dirty="0"/>
              <a:t>ESAs improve anemia-related fatigue and reduce the risk of RBC transfusions, although they do not reduce the risk of adverse cardiovascular outcomes or have a major effect on QoL in people with CKD-related anemia.</a:t>
            </a:r>
            <a:endParaRPr lang="en-US" dirty="0">
              <a:solidFill>
                <a:srgbClr val="444444"/>
              </a:solidFill>
            </a:endParaRPr>
          </a:p>
          <a:p>
            <a:endParaRPr lang="en-US" dirty="0">
              <a:solidFill>
                <a:srgbClr val="444444"/>
              </a:solidFill>
            </a:endParaRPr>
          </a:p>
          <a:p>
            <a:r>
              <a:rPr lang="en-US" dirty="0"/>
              <a:t>In people receiving maintenance HD, evidence clearly shows that using ESAs to target higher Hb levels (e.g., ≥13 g/dl [≥130 g/l]) increases the risk of cardiovascular events, such as stroke and vascular access loss. </a:t>
            </a:r>
            <a:endParaRPr lang="en-US" dirty="0">
              <a:solidFill>
                <a:srgbClr val="444444"/>
              </a:solidFill>
            </a:endParaRPr>
          </a:p>
          <a:p>
            <a:endParaRPr lang="en-US" dirty="0">
              <a:solidFill>
                <a:srgbClr val="444444"/>
              </a:solidFill>
            </a:endParaRPr>
          </a:p>
          <a:p>
            <a:r>
              <a:rPr lang="en-US" dirty="0"/>
              <a:t>Before initiating ESA treatment, healthcare providers should ensure that patients are iron replete and that other reversible causes of anemia have been investigated and addressed.</a:t>
            </a:r>
            <a:endParaRPr lang="en-US" dirty="0">
              <a:solidFill>
                <a:srgbClr val="444444"/>
              </a:solidFill>
            </a:endParaRPr>
          </a:p>
          <a:p>
            <a:endParaRPr lang="en-US" dirty="0">
              <a:solidFill>
                <a:srgbClr val="444444"/>
              </a:solidFill>
            </a:endParaRPr>
          </a:p>
          <a:p>
            <a:r>
              <a:rPr lang="en-US" dirty="0"/>
              <a:t>For some patients, addressing reversible causes of anemia (including iron deficiency) may obviate the need for ESA treatment. </a:t>
            </a:r>
            <a:endParaRPr lang="en-US" dirty="0">
              <a:solidFill>
                <a:srgbClr val="444444"/>
              </a:solidFill>
            </a:endParaRPr>
          </a:p>
          <a:p>
            <a:endParaRPr lang="en-US" dirty="0">
              <a:solidFill>
                <a:srgbClr val="444444"/>
              </a:solidFill>
            </a:endParaRPr>
          </a:p>
          <a:p>
            <a:r>
              <a:rPr lang="en-US" dirty="0"/>
              <a:t>If ESAs are desired, a Hb of ≤9–10 g/dl (≤90–100 g/l) is a reasonable threshold for initiation among people receiving maintenance dialysis. </a:t>
            </a:r>
            <a:endParaRPr lang="en-US" dirty="0">
              <a:solidFill>
                <a:srgbClr val="444444"/>
              </a:solidFill>
            </a:endParaRPr>
          </a:p>
          <a:p>
            <a:endParaRPr lang="en-US" dirty="0">
              <a:solidFill>
                <a:srgbClr val="444444"/>
              </a:solidFill>
            </a:endParaRPr>
          </a:p>
          <a:p>
            <a:r>
              <a:rPr lang="en-US" dirty="0"/>
              <a:t>The guideline also advises consideration of each individual’s overall health, comorbidities, and personal preferences when deciding whether to initiate ESAs. </a:t>
            </a:r>
            <a:endParaRPr lang="en-US" dirty="0">
              <a:solidFill>
                <a:srgbClr val="444444"/>
              </a:solidFill>
            </a:endParaRPr>
          </a:p>
          <a:p>
            <a:endParaRPr lang="en-US" dirty="0">
              <a:solidFill>
                <a:srgbClr val="444444"/>
              </a:solidFill>
            </a:endParaRPr>
          </a:p>
          <a:p>
            <a:r>
              <a:rPr lang="en-US" dirty="0"/>
              <a:t>People who are at higher risk for adverse events from ESA treatment, such as those with a recent stroke or recurrent HD access thrombosis, may be more likely to prefer ESA initiation when Hb is closer to 9.0 g/dl (90 g/l) or even lower, thus delaying or potentially avoiding ESA treatment. </a:t>
            </a:r>
            <a:endParaRPr lang="en-US" dirty="0">
              <a:solidFill>
                <a:srgbClr val="444444"/>
              </a:solidFill>
            </a:endParaRPr>
          </a:p>
          <a:p>
            <a:endParaRPr lang="en-US" dirty="0">
              <a:solidFill>
                <a:srgbClr val="444444"/>
              </a:solidFill>
            </a:endParaRPr>
          </a:p>
          <a:p>
            <a:r>
              <a:rPr lang="en-US" dirty="0"/>
              <a:t>People with lower cardiovascular risk and reduced exercise capacity or symptoms attributable to anemia and people who place a high value on avoiding RBC transfusions (e.g., those being considered for kidney transplantation) may be more likely to prefer ESA initiation when Hb is closer to 10.0 g/dl (100 g/l). </a:t>
            </a:r>
            <a:endParaRPr lang="en-US" dirty="0">
              <a:solidFill>
                <a:srgbClr val="444444"/>
              </a:solidFill>
            </a:endParaRPr>
          </a:p>
          <a:p>
            <a:endParaRPr lang="en-US" dirty="0">
              <a:solidFill>
                <a:srgbClr val="444444"/>
              </a:solidFill>
            </a:endParaRPr>
          </a:p>
          <a:p>
            <a:r>
              <a:rPr lang="en-US" dirty="0"/>
              <a:t>For people with CKD not receiving dialysis, the Hb threshold for the initiation of ESAs should be individualized based on the presence of symptoms attributable to anemia, the potential benefits of higher Hb concentration, and the potential harms of RBC transfusion or ESA therapy. </a:t>
            </a:r>
            <a:endParaRPr lang="en-US" dirty="0">
              <a:solidFill>
                <a:srgbClr val="444444"/>
              </a:solidFill>
            </a:endParaRPr>
          </a:p>
          <a:p>
            <a:endParaRPr lang="en-US" dirty="0">
              <a:solidFill>
                <a:srgbClr val="444444"/>
              </a:solidFill>
            </a:endParaRPr>
          </a:p>
          <a:p>
            <a:r>
              <a:rPr lang="en-US" dirty="0"/>
              <a:t>For most people, the Hb threshold for initiation should be 8.5–10.0 g/dl (85–100 g/l). </a:t>
            </a:r>
            <a:endParaRPr lang="en-US" dirty="0">
              <a:solidFill>
                <a:srgbClr val="444444"/>
              </a:solidFill>
            </a:endParaRPr>
          </a:p>
          <a:p>
            <a:endParaRPr lang="en-US" dirty="0">
              <a:solidFill>
                <a:srgbClr val="444444"/>
              </a:solidFill>
            </a:endParaRPr>
          </a:p>
          <a:p>
            <a:r>
              <a:rPr lang="en-US" dirty="0"/>
              <a:t>However, a lower Hb threshold could be considered in people with cardiovascular disease, thromboembolic disease, and malignancy (especially with active malignancy when the expected treatment outcome is cure). </a:t>
            </a:r>
            <a:endParaRPr lang="en-US" dirty="0">
              <a:solidFill>
                <a:srgbClr val="444444"/>
              </a:solidFill>
            </a:endParaRPr>
          </a:p>
          <a:p>
            <a:endParaRPr lang="en-US" dirty="0">
              <a:solidFill>
                <a:srgbClr val="444444"/>
              </a:solidFill>
            </a:endParaRPr>
          </a:p>
          <a:p>
            <a:r>
              <a:rPr lang="en-US" dirty="0"/>
              <a:t>In contrast, for children, kidney transplant candidates, and those with symptoms attributable to anemia, a higher Hb threshold may be considered.</a:t>
            </a:r>
          </a:p>
        </p:txBody>
      </p:sp>
      <p:sp>
        <p:nvSpPr>
          <p:cNvPr id="4" name="Slide Number Placeholder 3">
            <a:extLst>
              <a:ext uri="{FF2B5EF4-FFF2-40B4-BE49-F238E27FC236}">
                <a16:creationId xmlns:a16="http://schemas.microsoft.com/office/drawing/2014/main" id="{0F8FEEE1-1F12-B18F-50A1-B511C39C3681}"/>
              </a:ext>
            </a:extLst>
          </p:cNvPr>
          <p:cNvSpPr>
            <a:spLocks noGrp="1"/>
          </p:cNvSpPr>
          <p:nvPr>
            <p:ph type="sldNum" sz="quarter" idx="5"/>
          </p:nvPr>
        </p:nvSpPr>
        <p:spPr/>
        <p:txBody>
          <a:bodyPr/>
          <a:lstStyle/>
          <a:p>
            <a:fld id="{CB4B51E0-1862-45AB-A7C5-57D8073EA655}" type="slidenum">
              <a:rPr lang="en-US" smtClean="0"/>
              <a:t>49</a:t>
            </a:fld>
            <a:endParaRPr lang="en-US"/>
          </a:p>
        </p:txBody>
      </p:sp>
    </p:spTree>
    <p:extLst>
      <p:ext uri="{BB962C8B-B14F-4D97-AF65-F5344CB8AC3E}">
        <p14:creationId xmlns:p14="http://schemas.microsoft.com/office/powerpoint/2010/main" val="236302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BB3BA-85B6-8F30-2959-FEDEA5F2D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DBC19A-BFD5-5543-10FD-C10425670E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D14035-2B49-05A6-D210-E59444704567}"/>
              </a:ext>
            </a:extLst>
          </p:cNvPr>
          <p:cNvSpPr>
            <a:spLocks noGrp="1"/>
          </p:cNvSpPr>
          <p:nvPr>
            <p:ph type="body" idx="1"/>
          </p:nvPr>
        </p:nvSpPr>
        <p:spPr/>
        <p:txBody>
          <a:bodyPr/>
          <a:lstStyle/>
          <a:p>
            <a:r>
              <a:rPr lang="en-US" b="1" dirty="0">
                <a:solidFill>
                  <a:srgbClr val="000000"/>
                </a:solidFill>
              </a:rPr>
              <a:t>Personalizing Hb targets for people receiving ESAs. </a:t>
            </a:r>
            <a:endParaRPr lang="en-US" dirty="0">
              <a:solidFill>
                <a:srgbClr val="000000"/>
              </a:solidFill>
            </a:endParaRPr>
          </a:p>
          <a:p>
            <a:r>
              <a:rPr lang="en-US" dirty="0">
                <a:solidFill>
                  <a:srgbClr val="000000"/>
                </a:solidFill>
              </a:rPr>
              <a:t>For adults receiving ESAs, the guideline recommends a target Hb ≤11.5 g/dl (≤115 g/l) and typically between 10 and 11.5 g/dl (between 100 and 115 g/l). </a:t>
            </a:r>
          </a:p>
          <a:p>
            <a:endParaRPr lang="en-US" dirty="0">
              <a:solidFill>
                <a:srgbClr val="000000"/>
              </a:solidFill>
            </a:endParaRPr>
          </a:p>
          <a:p>
            <a:r>
              <a:rPr lang="en-US" dirty="0">
                <a:solidFill>
                  <a:srgbClr val="000000"/>
                </a:solidFill>
              </a:rPr>
              <a:t>The target range was selected to balance the potential benefits of higher Hb against its potential harms, including the excess risk of hypertension at Hb targets &gt;11.5 g/dl (&gt;115 g/l) and the risks of vascular events at even higher targets.</a:t>
            </a:r>
          </a:p>
          <a:p>
            <a:endParaRPr lang="en-US" dirty="0">
              <a:solidFill>
                <a:srgbClr val="000000"/>
              </a:solidFill>
            </a:endParaRPr>
          </a:p>
          <a:p>
            <a:r>
              <a:rPr lang="en-US" dirty="0">
                <a:solidFill>
                  <a:srgbClr val="000000"/>
                </a:solidFill>
              </a:rPr>
              <a:t>For children receiving ESAs, the Hb target should be individualized. </a:t>
            </a:r>
            <a:endParaRPr lang="en-US" dirty="0"/>
          </a:p>
          <a:p>
            <a:endParaRPr lang="en-US" dirty="0">
              <a:solidFill>
                <a:srgbClr val="000000"/>
              </a:solidFill>
            </a:endParaRPr>
          </a:p>
          <a:p>
            <a:r>
              <a:rPr lang="en-US" dirty="0">
                <a:solidFill>
                  <a:srgbClr val="000000"/>
                </a:solidFill>
              </a:rPr>
              <a:t>Clinical factors that are unique to children include developmental and psychological factors, lower risk of cardiovascular events, and potentially greater importance of avoiding </a:t>
            </a:r>
            <a:r>
              <a:rPr lang="en-US" dirty="0" err="1">
                <a:solidFill>
                  <a:srgbClr val="000000"/>
                </a:solidFill>
              </a:rPr>
              <a:t>allosensitization</a:t>
            </a:r>
            <a:r>
              <a:rPr lang="en-US" dirty="0">
                <a:solidFill>
                  <a:srgbClr val="000000"/>
                </a:solidFill>
              </a:rPr>
              <a:t> to facilitate kidney transplantation. </a:t>
            </a:r>
          </a:p>
          <a:p>
            <a:endParaRPr lang="en-US" dirty="0">
              <a:solidFill>
                <a:srgbClr val="000000"/>
              </a:solidFill>
            </a:endParaRPr>
          </a:p>
          <a:p>
            <a:r>
              <a:rPr lang="en-US" dirty="0">
                <a:solidFill>
                  <a:srgbClr val="000000"/>
                </a:solidFill>
              </a:rPr>
              <a:t>Therefore, the optimal Hb target for children is unknown, and healthcare providers must consider how the recommendation for adults could be adapted to children with kidney disease. </a:t>
            </a:r>
          </a:p>
          <a:p>
            <a:endParaRPr lang="en-US" dirty="0">
              <a:solidFill>
                <a:srgbClr val="000000"/>
              </a:solidFill>
            </a:endParaRPr>
          </a:p>
          <a:p>
            <a:endParaRPr lang="en-US" dirty="0"/>
          </a:p>
          <a:p>
            <a:endParaRPr lang="en-US" dirty="0"/>
          </a:p>
        </p:txBody>
      </p:sp>
      <p:sp>
        <p:nvSpPr>
          <p:cNvPr id="4" name="Slide Number Placeholder 3">
            <a:extLst>
              <a:ext uri="{FF2B5EF4-FFF2-40B4-BE49-F238E27FC236}">
                <a16:creationId xmlns:a16="http://schemas.microsoft.com/office/drawing/2014/main" id="{BE816B99-95A1-56FF-6FED-22B494111FD0}"/>
              </a:ext>
            </a:extLst>
          </p:cNvPr>
          <p:cNvSpPr>
            <a:spLocks noGrp="1"/>
          </p:cNvSpPr>
          <p:nvPr>
            <p:ph type="sldNum" sz="quarter" idx="5"/>
          </p:nvPr>
        </p:nvSpPr>
        <p:spPr/>
        <p:txBody>
          <a:bodyPr/>
          <a:lstStyle/>
          <a:p>
            <a:fld id="{CB4B51E0-1862-45AB-A7C5-57D8073EA655}" type="slidenum">
              <a:rPr lang="en-US" smtClean="0"/>
              <a:t>50</a:t>
            </a:fld>
            <a:endParaRPr lang="en-US"/>
          </a:p>
        </p:txBody>
      </p:sp>
    </p:spTree>
    <p:extLst>
      <p:ext uri="{BB962C8B-B14F-4D97-AF65-F5344CB8AC3E}">
        <p14:creationId xmlns:p14="http://schemas.microsoft.com/office/powerpoint/2010/main" val="319331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190" name="Google Shape;1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The KDIGO 2026 Clinical Practice Guideline for the Management of Anemia in CKD was developed by an international, multidisciplinary Work Group with expertise in CKD, a dedicated Evidence Review Team, and the KDIGO staff. </a:t>
            </a:r>
            <a:endParaRPr lang="en-US">
              <a:solidFill>
                <a:srgbClr val="444444"/>
              </a:solidFill>
            </a:endParaRPr>
          </a:p>
          <a:p>
            <a:endParaRPr lang="en-US">
              <a:solidFill>
                <a:srgbClr val="444444"/>
              </a:solidFill>
            </a:endParaRPr>
          </a:p>
          <a:p>
            <a:r>
              <a:rPr lang="en-US"/>
              <a:t>The guideline includes 4 chapters addressing the diagnosis and management of anemia and iron deficiency, based on high quality scientific evidence collected by the Evidence Review Team. </a:t>
            </a:r>
            <a:endParaRPr lang="en-US">
              <a:solidFill>
                <a:srgbClr val="444444"/>
              </a:solidFill>
            </a:endParaRPr>
          </a:p>
          <a:p>
            <a:endParaRPr lang="en-US">
              <a:solidFill>
                <a:srgbClr val="444444"/>
              </a:solidFill>
            </a:endParaRPr>
          </a:p>
        </p:txBody>
      </p:sp>
      <p:sp>
        <p:nvSpPr>
          <p:cNvPr id="191" name="Google Shape;19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846A-07B1-B80F-A391-B04F43267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EE2C6-3A14-71A3-FB99-05405C1FE8C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1CF937-2413-68E0-BDC5-52F6CB0987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7A53CE-459B-CAE1-9BBB-1DCB052E678B}"/>
              </a:ext>
            </a:extLst>
          </p:cNvPr>
          <p:cNvSpPr>
            <a:spLocks noGrp="1"/>
          </p:cNvSpPr>
          <p:nvPr>
            <p:ph type="sldNum" sz="quarter" idx="5"/>
          </p:nvPr>
        </p:nvSpPr>
        <p:spPr/>
        <p:txBody>
          <a:bodyPr/>
          <a:lstStyle/>
          <a:p>
            <a:fld id="{CB4B51E0-1862-45AB-A7C5-57D8073EA655}" type="slidenum">
              <a:rPr lang="en-US" smtClean="0"/>
              <a:t>51</a:t>
            </a:fld>
            <a:endParaRPr lang="en-US"/>
          </a:p>
        </p:txBody>
      </p:sp>
    </p:spTree>
    <p:extLst>
      <p:ext uri="{BB962C8B-B14F-4D97-AF65-F5344CB8AC3E}">
        <p14:creationId xmlns:p14="http://schemas.microsoft.com/office/powerpoint/2010/main" val="2113676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B0EC-CF54-5598-A069-1EAA58DC2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1908E-A0C2-60AD-6CAB-4432603768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3667F54-4BC6-0A67-5197-B14E5DCA68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D4979B-E073-D422-139E-7E0122600277}"/>
              </a:ext>
            </a:extLst>
          </p:cNvPr>
          <p:cNvSpPr>
            <a:spLocks noGrp="1"/>
          </p:cNvSpPr>
          <p:nvPr>
            <p:ph type="sldNum" sz="quarter" idx="5"/>
          </p:nvPr>
        </p:nvSpPr>
        <p:spPr/>
        <p:txBody>
          <a:bodyPr/>
          <a:lstStyle/>
          <a:p>
            <a:fld id="{CB4B51E0-1862-45AB-A7C5-57D8073EA655}" type="slidenum">
              <a:rPr lang="en-US" smtClean="0"/>
              <a:t>52</a:t>
            </a:fld>
            <a:endParaRPr lang="en-US"/>
          </a:p>
        </p:txBody>
      </p:sp>
    </p:spTree>
    <p:extLst>
      <p:ext uri="{BB962C8B-B14F-4D97-AF65-F5344CB8AC3E}">
        <p14:creationId xmlns:p14="http://schemas.microsoft.com/office/powerpoint/2010/main" val="3985706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FA6AF-AF47-7AC5-1B69-6FB876BD4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E03867-973B-FE9C-1A2D-D504CB02062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EE5BCC-2492-60A4-2EE6-980E995CD18D}"/>
              </a:ext>
            </a:extLst>
          </p:cNvPr>
          <p:cNvSpPr>
            <a:spLocks noGrp="1"/>
          </p:cNvSpPr>
          <p:nvPr>
            <p:ph type="body" idx="1"/>
          </p:nvPr>
        </p:nvSpPr>
        <p:spPr/>
        <p:txBody>
          <a:bodyPr/>
          <a:lstStyle/>
          <a:p>
            <a:r>
              <a:rPr lang="en-US"/>
              <a:t>ESAs may be administered subcutaneously or intravenously in people receiving maintenance HD, whereas the subcutaneous route is preferred for ESA recipients with other forms of CKD. </a:t>
            </a:r>
            <a:endParaRPr lang="en-US" dirty="0">
              <a:solidFill>
                <a:srgbClr val="444444"/>
              </a:solidFill>
            </a:endParaRPr>
          </a:p>
          <a:p>
            <a:endParaRPr lang="en-US" dirty="0">
              <a:solidFill>
                <a:srgbClr val="444444"/>
              </a:solidFill>
            </a:endParaRPr>
          </a:p>
          <a:p>
            <a:r>
              <a:rPr lang="en-US" dirty="0"/>
              <a:t>For epoetin, the subcutaneous route is more efficient, but for darbepoetin alfa, there is no difference in dose requirements between routes.</a:t>
            </a:r>
          </a:p>
        </p:txBody>
      </p:sp>
      <p:sp>
        <p:nvSpPr>
          <p:cNvPr id="4" name="Slide Number Placeholder 3">
            <a:extLst>
              <a:ext uri="{FF2B5EF4-FFF2-40B4-BE49-F238E27FC236}">
                <a16:creationId xmlns:a16="http://schemas.microsoft.com/office/drawing/2014/main" id="{8EEA8505-E542-1461-6D19-A1A9B2183F86}"/>
              </a:ext>
            </a:extLst>
          </p:cNvPr>
          <p:cNvSpPr>
            <a:spLocks noGrp="1"/>
          </p:cNvSpPr>
          <p:nvPr>
            <p:ph type="sldNum" sz="quarter" idx="5"/>
          </p:nvPr>
        </p:nvSpPr>
        <p:spPr/>
        <p:txBody>
          <a:bodyPr/>
          <a:lstStyle/>
          <a:p>
            <a:fld id="{CB4B51E0-1862-45AB-A7C5-57D8073EA655}" type="slidenum">
              <a:rPr lang="en-US" smtClean="0"/>
              <a:t>53</a:t>
            </a:fld>
            <a:endParaRPr lang="en-US"/>
          </a:p>
        </p:txBody>
      </p:sp>
    </p:spTree>
    <p:extLst>
      <p:ext uri="{BB962C8B-B14F-4D97-AF65-F5344CB8AC3E}">
        <p14:creationId xmlns:p14="http://schemas.microsoft.com/office/powerpoint/2010/main" val="4051487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98357-6AB1-A893-05AE-DA0FAE803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537078-D415-E5E2-7F88-55CF09E165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CE9C25-096E-8F46-A008-7153D5258643}"/>
              </a:ext>
            </a:extLst>
          </p:cNvPr>
          <p:cNvSpPr>
            <a:spLocks noGrp="1"/>
          </p:cNvSpPr>
          <p:nvPr>
            <p:ph type="body" idx="1"/>
          </p:nvPr>
        </p:nvSpPr>
        <p:spPr/>
        <p:txBody>
          <a:bodyPr/>
          <a:lstStyle/>
          <a:p>
            <a:r>
              <a:rPr lang="en-US" b="1" dirty="0"/>
              <a:t>Improving the safety of ESA treatment. </a:t>
            </a:r>
            <a:endParaRPr lang="en-US"/>
          </a:p>
          <a:p>
            <a:r>
              <a:rPr lang="en-US" dirty="0"/>
              <a:t>For both adults and children, the guideline advises that healthcare providers aim to increase Hb gradually, with ESA dose adjusted to avoid rapid increases of more than about 1 g/dl (10 g/l) every 2 weeks. </a:t>
            </a:r>
          </a:p>
          <a:p>
            <a:endParaRPr lang="en-US" dirty="0"/>
          </a:p>
          <a:p>
            <a:r>
              <a:rPr lang="en-US" dirty="0"/>
              <a:t>If rapid rises of this magnitude occur, the dose should be reduced by 25%–50%. If Hb exceeds 11.5 g/dl (115 g/l), reducing the dose of ESA may be preferable to temporary discontinuation. </a:t>
            </a:r>
          </a:p>
          <a:p>
            <a:endParaRPr lang="en-US" dirty="0"/>
          </a:p>
          <a:p>
            <a:endParaRPr lang="en-US" dirty="0"/>
          </a:p>
        </p:txBody>
      </p:sp>
      <p:sp>
        <p:nvSpPr>
          <p:cNvPr id="4" name="Slide Number Placeholder 3">
            <a:extLst>
              <a:ext uri="{FF2B5EF4-FFF2-40B4-BE49-F238E27FC236}">
                <a16:creationId xmlns:a16="http://schemas.microsoft.com/office/drawing/2014/main" id="{DA63F02F-E839-3246-7A01-A1E09A43560B}"/>
              </a:ext>
            </a:extLst>
          </p:cNvPr>
          <p:cNvSpPr>
            <a:spLocks noGrp="1"/>
          </p:cNvSpPr>
          <p:nvPr>
            <p:ph type="sldNum" sz="quarter" idx="5"/>
          </p:nvPr>
        </p:nvSpPr>
        <p:spPr/>
        <p:txBody>
          <a:bodyPr/>
          <a:lstStyle/>
          <a:p>
            <a:fld id="{CB4B51E0-1862-45AB-A7C5-57D8073EA655}" type="slidenum">
              <a:rPr lang="en-US" smtClean="0"/>
              <a:t>54</a:t>
            </a:fld>
            <a:endParaRPr lang="en-US"/>
          </a:p>
        </p:txBody>
      </p:sp>
    </p:spTree>
    <p:extLst>
      <p:ext uri="{BB962C8B-B14F-4D97-AF65-F5344CB8AC3E}">
        <p14:creationId xmlns:p14="http://schemas.microsoft.com/office/powerpoint/2010/main" val="3837840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775BA-7CE0-B892-81D9-8F443339F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FCDFF0-7B44-CC5A-2702-7EC86D5D63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A36EAA-BC2A-A4A2-68F4-2FE0C19248D6}"/>
              </a:ext>
            </a:extLst>
          </p:cNvPr>
          <p:cNvSpPr>
            <a:spLocks noGrp="1"/>
          </p:cNvSpPr>
          <p:nvPr>
            <p:ph type="body" idx="1"/>
          </p:nvPr>
        </p:nvSpPr>
        <p:spPr/>
        <p:txBody>
          <a:bodyPr/>
          <a:lstStyle/>
          <a:p>
            <a:r>
              <a:rPr lang="en-US" dirty="0"/>
              <a:t>Consideration should be given to suspending ESAs during hospitalization for acute stroke, vascular access thrombosis, or thromboembolic events. </a:t>
            </a:r>
            <a:endParaRPr lang="en-US" dirty="0">
              <a:solidFill>
                <a:srgbClr val="444444"/>
              </a:solidFill>
            </a:endParaRPr>
          </a:p>
          <a:p>
            <a:endParaRPr lang="en-US" dirty="0">
              <a:solidFill>
                <a:srgbClr val="444444"/>
              </a:solidFill>
            </a:endParaRPr>
          </a:p>
          <a:p>
            <a:endParaRPr lang="en-US" dirty="0"/>
          </a:p>
        </p:txBody>
      </p:sp>
      <p:sp>
        <p:nvSpPr>
          <p:cNvPr id="4" name="Slide Number Placeholder 3">
            <a:extLst>
              <a:ext uri="{FF2B5EF4-FFF2-40B4-BE49-F238E27FC236}">
                <a16:creationId xmlns:a16="http://schemas.microsoft.com/office/drawing/2014/main" id="{517B4C09-27AC-D053-F3DD-D7A0EDC4215A}"/>
              </a:ext>
            </a:extLst>
          </p:cNvPr>
          <p:cNvSpPr>
            <a:spLocks noGrp="1"/>
          </p:cNvSpPr>
          <p:nvPr>
            <p:ph type="sldNum" sz="quarter" idx="5"/>
          </p:nvPr>
        </p:nvSpPr>
        <p:spPr/>
        <p:txBody>
          <a:bodyPr/>
          <a:lstStyle/>
          <a:p>
            <a:fld id="{CB4B51E0-1862-45AB-A7C5-57D8073EA655}" type="slidenum">
              <a:rPr lang="en-US" smtClean="0"/>
              <a:t>55</a:t>
            </a:fld>
            <a:endParaRPr lang="en-US"/>
          </a:p>
        </p:txBody>
      </p:sp>
    </p:spTree>
    <p:extLst>
      <p:ext uri="{BB962C8B-B14F-4D97-AF65-F5344CB8AC3E}">
        <p14:creationId xmlns:p14="http://schemas.microsoft.com/office/powerpoint/2010/main" val="625729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F3B99-A05B-0974-F487-5D033E5D9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9B3E6-F22B-1700-0992-667EFC2D82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087DF8-33CE-348C-4D82-B209C86A7925}"/>
              </a:ext>
            </a:extLst>
          </p:cNvPr>
          <p:cNvSpPr>
            <a:spLocks noGrp="1"/>
          </p:cNvSpPr>
          <p:nvPr>
            <p:ph type="body" idx="1"/>
          </p:nvPr>
        </p:nvSpPr>
        <p:spPr/>
        <p:txBody>
          <a:bodyPr/>
          <a:lstStyle/>
          <a:p>
            <a:r>
              <a:rPr lang="en-US" dirty="0"/>
              <a:t>Reinitiation of ESA therapy after hospitalization should be based on shared decision-making after discussion of benefits and risks.</a:t>
            </a:r>
          </a:p>
          <a:p>
            <a:endParaRPr lang="en-US" dirty="0"/>
          </a:p>
          <a:p>
            <a:r>
              <a:rPr lang="en-US" dirty="0"/>
              <a:t>Studies in people with certain cancers show that using ESAs to treat anemia may lead to increased risk of cancer progression and death.</a:t>
            </a:r>
          </a:p>
          <a:p>
            <a:r>
              <a:rPr lang="en-US" dirty="0"/>
              <a:t> </a:t>
            </a:r>
          </a:p>
          <a:p>
            <a:r>
              <a:rPr lang="en-US" dirty="0"/>
              <a:t>Therefore, in people with CKD, anemia, and active cancer (or a history of cancer), healthcare providers should consider whether to initiate or continue ESAs based on patient preferences and anticipated clinical outcomes, especially when cancer treatment is aimed at cure.</a:t>
            </a:r>
          </a:p>
        </p:txBody>
      </p:sp>
      <p:sp>
        <p:nvSpPr>
          <p:cNvPr id="4" name="Slide Number Placeholder 3">
            <a:extLst>
              <a:ext uri="{FF2B5EF4-FFF2-40B4-BE49-F238E27FC236}">
                <a16:creationId xmlns:a16="http://schemas.microsoft.com/office/drawing/2014/main" id="{A85609DA-34EF-47A9-1097-D0725CBA0B26}"/>
              </a:ext>
            </a:extLst>
          </p:cNvPr>
          <p:cNvSpPr>
            <a:spLocks noGrp="1"/>
          </p:cNvSpPr>
          <p:nvPr>
            <p:ph type="sldNum" sz="quarter" idx="5"/>
          </p:nvPr>
        </p:nvSpPr>
        <p:spPr/>
        <p:txBody>
          <a:bodyPr/>
          <a:lstStyle/>
          <a:p>
            <a:fld id="{CB4B51E0-1862-45AB-A7C5-57D8073EA655}" type="slidenum">
              <a:rPr lang="en-US" smtClean="0"/>
              <a:t>56</a:t>
            </a:fld>
            <a:endParaRPr lang="en-US"/>
          </a:p>
        </p:txBody>
      </p:sp>
    </p:spTree>
    <p:extLst>
      <p:ext uri="{BB962C8B-B14F-4D97-AF65-F5344CB8AC3E}">
        <p14:creationId xmlns:p14="http://schemas.microsoft.com/office/powerpoint/2010/main" val="3010887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people who elect a trial of HIF-PHIs, the principles for the use of these medications are generally similar to those advised for ESAs. </a:t>
            </a:r>
          </a:p>
          <a:p>
            <a:endParaRPr lang="en-US" dirty="0"/>
          </a:p>
          <a:p>
            <a:r>
              <a:rPr lang="en-US" dirty="0"/>
              <a:t>The guideline advises against the use of ESA and HIF-PHI therapies in combination, given the lack of clinical data on safety and efficacy.</a:t>
            </a:r>
          </a:p>
        </p:txBody>
      </p:sp>
      <p:sp>
        <p:nvSpPr>
          <p:cNvPr id="4" name="Slide Number Placeholder 3"/>
          <p:cNvSpPr>
            <a:spLocks noGrp="1"/>
          </p:cNvSpPr>
          <p:nvPr>
            <p:ph type="sldNum" sz="quarter" idx="5"/>
          </p:nvPr>
        </p:nvSpPr>
        <p:spPr/>
        <p:txBody>
          <a:bodyPr/>
          <a:lstStyle/>
          <a:p>
            <a:fld id="{E129275A-E3D1-4A8A-8F92-9A81AE27E534}" type="slidenum">
              <a:rPr lang="en-US" smtClean="0"/>
              <a:t>57</a:t>
            </a:fld>
            <a:endParaRPr lang="en-US"/>
          </a:p>
        </p:txBody>
      </p:sp>
    </p:spTree>
    <p:extLst>
      <p:ext uri="{BB962C8B-B14F-4D97-AF65-F5344CB8AC3E}">
        <p14:creationId xmlns:p14="http://schemas.microsoft.com/office/powerpoint/2010/main" val="40700270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ESA </a:t>
            </a:r>
            <a:r>
              <a:rPr lang="en-US" b="1" dirty="0" err="1"/>
              <a:t>hyporesponsiveness</a:t>
            </a:r>
            <a:r>
              <a:rPr lang="en-US" b="1" dirty="0"/>
              <a:t>. </a:t>
            </a:r>
            <a:endParaRPr lang="en-US" dirty="0"/>
          </a:p>
          <a:p>
            <a:r>
              <a:rPr lang="en-US" dirty="0"/>
              <a:t>The guideline defines people who have CKD and ESA </a:t>
            </a:r>
            <a:r>
              <a:rPr lang="en-US" dirty="0" err="1"/>
              <a:t>hyporesponsiveness</a:t>
            </a:r>
            <a:r>
              <a:rPr lang="en-US" dirty="0"/>
              <a:t> as those who “do not achieve target Hb levels despite a significant increase in ESA doses or continue to require high doses to maintain the target.” </a:t>
            </a:r>
          </a:p>
          <a:p>
            <a:endParaRPr lang="en-US" dirty="0"/>
          </a:p>
          <a:p>
            <a:r>
              <a:rPr lang="en-US" dirty="0"/>
              <a:t>It advises healthcare providers to identify and treat possible causes, including iron deficiency, iron sequestration from chronic inflammation, suboptimal dialysis adequacy, and occult </a:t>
            </a:r>
            <a:r>
              <a:rPr lang="en-US"/>
              <a:t>blood loss.</a:t>
            </a:r>
            <a:endParaRPr lang="en-US" dirty="0"/>
          </a:p>
        </p:txBody>
      </p:sp>
      <p:sp>
        <p:nvSpPr>
          <p:cNvPr id="4" name="Slide Number Placeholder 3"/>
          <p:cNvSpPr>
            <a:spLocks noGrp="1"/>
          </p:cNvSpPr>
          <p:nvPr>
            <p:ph type="sldNum" sz="quarter" idx="5"/>
          </p:nvPr>
        </p:nvSpPr>
        <p:spPr/>
        <p:txBody>
          <a:bodyPr/>
          <a:lstStyle/>
          <a:p>
            <a:fld id="{E129275A-E3D1-4A8A-8F92-9A81AE27E534}" type="slidenum">
              <a:rPr lang="en-US" smtClean="0"/>
              <a:t>62</a:t>
            </a:fld>
            <a:endParaRPr lang="en-US"/>
          </a:p>
        </p:txBody>
      </p:sp>
    </p:spTree>
    <p:extLst>
      <p:ext uri="{BB962C8B-B14F-4D97-AF65-F5344CB8AC3E}">
        <p14:creationId xmlns:p14="http://schemas.microsoft.com/office/powerpoint/2010/main" val="527360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During inflammation, activated immune cells release cytokines that reduce hemoglobin levels through multiple pathophysiological mechanisms: hepatic production of hepcidin is increased, which prevents iron (Fe</a:t>
            </a:r>
            <a:r>
              <a:rPr lang="en-US" baseline="30000" dirty="0"/>
              <a:t>3+</a:t>
            </a:r>
            <a:r>
              <a:rPr lang="en-US" dirty="0"/>
              <a:t>) egress from macrophages and inhibits dietary iron absorption, leading to sequestration of stored iron; erythropoietin (EPO) release from the kidneys is inhibited, which decreases erythropoietic stimulation of the bone marrow; at the same time, bone marrow erythroid proliferation is directly inhibited; and </a:t>
            </a:r>
            <a:r>
              <a:rPr lang="en-US" dirty="0" err="1"/>
              <a:t>hemophagocytosis</a:t>
            </a:r>
            <a:r>
              <a:rPr lang="en-US" dirty="0"/>
              <a:t> of red blood cells (RBCs) by reticuloendothelial system (RES) macrophages is increased, leading to further RBC loss.</a:t>
            </a:r>
          </a:p>
        </p:txBody>
      </p:sp>
      <p:sp>
        <p:nvSpPr>
          <p:cNvPr id="4" name="Slide Number Placeholder 3"/>
          <p:cNvSpPr>
            <a:spLocks noGrp="1"/>
          </p:cNvSpPr>
          <p:nvPr>
            <p:ph type="sldNum" sz="quarter" idx="5"/>
          </p:nvPr>
        </p:nvSpPr>
        <p:spPr/>
        <p:txBody>
          <a:bodyPr/>
          <a:lstStyle/>
          <a:p>
            <a:fld id="{CB4B51E0-1862-45AB-A7C5-57D8073EA655}" type="slidenum">
              <a:rPr lang="en-US" smtClean="0"/>
              <a:t>63</a:t>
            </a:fld>
            <a:endParaRPr lang="en-US"/>
          </a:p>
        </p:txBody>
      </p:sp>
    </p:spTree>
    <p:extLst>
      <p:ext uri="{BB962C8B-B14F-4D97-AF65-F5344CB8AC3E}">
        <p14:creationId xmlns:p14="http://schemas.microsoft.com/office/powerpoint/2010/main" val="10204595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iron and ESAs both reduce the risk of RBC transfusion in people with CKD. </a:t>
            </a:r>
          </a:p>
          <a:p>
            <a:endParaRPr lang="en-US" dirty="0"/>
          </a:p>
          <a:p>
            <a:r>
              <a:rPr lang="en-US" dirty="0"/>
              <a:t>However, RBC transfusions remain essential for the management of severe or refractory anemia in this population. </a:t>
            </a:r>
          </a:p>
          <a:p>
            <a:endParaRPr lang="en-US" dirty="0"/>
          </a:p>
          <a:p>
            <a:r>
              <a:rPr lang="en-US" dirty="0"/>
              <a:t>This chapter highlights situations where RBC transfusion should be used and strategies that can minimize complications such as alloimmunization.</a:t>
            </a:r>
          </a:p>
        </p:txBody>
      </p:sp>
      <p:sp>
        <p:nvSpPr>
          <p:cNvPr id="4" name="Slide Number Placeholder 3"/>
          <p:cNvSpPr>
            <a:spLocks noGrp="1"/>
          </p:cNvSpPr>
          <p:nvPr>
            <p:ph type="sldNum" sz="quarter" idx="5"/>
          </p:nvPr>
        </p:nvSpPr>
        <p:spPr/>
        <p:txBody>
          <a:bodyPr/>
          <a:lstStyle/>
          <a:p>
            <a:fld id="{E129275A-E3D1-4A8A-8F92-9A81AE27E534}" type="slidenum">
              <a:rPr lang="en-US" smtClean="0"/>
              <a:t>69</a:t>
            </a:fld>
            <a:endParaRPr lang="en-US"/>
          </a:p>
        </p:txBody>
      </p:sp>
    </p:spTree>
    <p:extLst>
      <p:ext uri="{BB962C8B-B14F-4D97-AF65-F5344CB8AC3E}">
        <p14:creationId xmlns:p14="http://schemas.microsoft.com/office/powerpoint/2010/main" val="1949345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The KDIGO 2026 Clinical Practice Guideline for the Management of Anemia in CKD was developed by an international, multidisciplinary Work Group with expertise in CKD, a dedicated Evidence Review Team, and the KDIGO staff. </a:t>
            </a:r>
            <a:endParaRPr lang="en-US">
              <a:solidFill>
                <a:srgbClr val="444444"/>
              </a:solidFill>
            </a:endParaRPr>
          </a:p>
          <a:p>
            <a:endParaRPr lang="en-US">
              <a:solidFill>
                <a:srgbClr val="444444"/>
              </a:solidFill>
            </a:endParaRPr>
          </a:p>
          <a:p>
            <a:r>
              <a:rPr lang="en-US"/>
              <a:t>The guideline includes 4 chapters addressing the diagnosis and management of anemia and iron deficiency, based on high quality scientific evidence collected by the Evidence Review Team. </a:t>
            </a:r>
            <a:endParaRPr lang="en-US">
              <a:solidFill>
                <a:srgbClr val="444444"/>
              </a:solidFill>
            </a:endParaRPr>
          </a:p>
          <a:p>
            <a:endParaRPr lang="en-US">
              <a:solidFill>
                <a:srgbClr val="444444"/>
              </a:solidFill>
            </a:endParaRPr>
          </a:p>
          <a:p>
            <a:endParaRPr lang="en-US"/>
          </a:p>
        </p:txBody>
      </p:sp>
      <p:sp>
        <p:nvSpPr>
          <p:cNvPr id="214" name="Google Shape;2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Rationale for a restrictive transfusion strategy in CKD populations.</a:t>
            </a:r>
            <a:r>
              <a:rPr lang="en-US" dirty="0"/>
              <a:t> </a:t>
            </a:r>
          </a:p>
          <a:p>
            <a:endParaRPr lang="en-US" dirty="0"/>
          </a:p>
          <a:p>
            <a:r>
              <a:rPr lang="en-US" dirty="0"/>
              <a:t>RBC transfusion has well-documented adverse effects in the general population, including transfusion associated circulatory overload, transfusion-related acute lung injury, immunologic sensitization, and hemolytic transfusion reactions. </a:t>
            </a:r>
          </a:p>
          <a:p>
            <a:endParaRPr lang="en-US" dirty="0"/>
          </a:p>
          <a:p>
            <a:r>
              <a:rPr lang="en-US" dirty="0"/>
              <a:t>However, many of these harms are relatively uncommon and must be considered against the risks of severe untreated anemia, such as myocardial ischemia, decompensated heart failure, or death.</a:t>
            </a:r>
          </a:p>
        </p:txBody>
      </p:sp>
      <p:sp>
        <p:nvSpPr>
          <p:cNvPr id="4" name="Slide Number Placeholder 3"/>
          <p:cNvSpPr>
            <a:spLocks noGrp="1"/>
          </p:cNvSpPr>
          <p:nvPr>
            <p:ph type="sldNum" sz="quarter" idx="5"/>
          </p:nvPr>
        </p:nvSpPr>
        <p:spPr/>
        <p:txBody>
          <a:bodyPr/>
          <a:lstStyle/>
          <a:p>
            <a:fld id="{E129275A-E3D1-4A8A-8F92-9A81AE27E534}" type="slidenum">
              <a:rPr lang="en-US" smtClean="0"/>
              <a:t>70</a:t>
            </a:fld>
            <a:endParaRPr lang="en-US"/>
          </a:p>
        </p:txBody>
      </p:sp>
    </p:spTree>
    <p:extLst>
      <p:ext uri="{BB962C8B-B14F-4D97-AF65-F5344CB8AC3E}">
        <p14:creationId xmlns:p14="http://schemas.microsoft.com/office/powerpoint/2010/main" val="32358363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additional consideration in people with CKD is that alloimmunization following RBC transfusion may reduce future suitability for kidney transplantation.</a:t>
            </a:r>
          </a:p>
        </p:txBody>
      </p:sp>
      <p:sp>
        <p:nvSpPr>
          <p:cNvPr id="4" name="Slide Number Placeholder 3"/>
          <p:cNvSpPr>
            <a:spLocks noGrp="1"/>
          </p:cNvSpPr>
          <p:nvPr>
            <p:ph type="sldNum" sz="quarter" idx="5"/>
          </p:nvPr>
        </p:nvSpPr>
        <p:spPr/>
        <p:txBody>
          <a:bodyPr/>
          <a:lstStyle/>
          <a:p>
            <a:fld id="{E129275A-E3D1-4A8A-8F92-9A81AE27E534}" type="slidenum">
              <a:rPr lang="en-US" smtClean="0"/>
              <a:t>71</a:t>
            </a:fld>
            <a:endParaRPr lang="en-US"/>
          </a:p>
        </p:txBody>
      </p:sp>
    </p:spTree>
    <p:extLst>
      <p:ext uri="{BB962C8B-B14F-4D97-AF65-F5344CB8AC3E}">
        <p14:creationId xmlns:p14="http://schemas.microsoft.com/office/powerpoint/2010/main" val="41039965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Indications for RBC transfusion. </a:t>
            </a:r>
            <a:endParaRPr lang="en-US" dirty="0">
              <a:solidFill>
                <a:srgbClr val="444444"/>
              </a:solidFill>
            </a:endParaRPr>
          </a:p>
          <a:p>
            <a:endParaRPr lang="en-US" dirty="0">
              <a:solidFill>
                <a:srgbClr val="444444"/>
              </a:solidFill>
            </a:endParaRPr>
          </a:p>
          <a:p>
            <a:r>
              <a:rPr lang="en-US" dirty="0"/>
              <a:t>For people with CKD and acute life-threatening anemia, the guideline advises RBC transfusion whenever rapid correction of anemia is required to stabilize the patient’s condition (e.g., acute hemorrhage and unstable coronary artery disease). </a:t>
            </a:r>
            <a:endParaRPr lang="en-US" dirty="0">
              <a:solidFill>
                <a:srgbClr val="444444"/>
              </a:solidFill>
            </a:endParaRPr>
          </a:p>
          <a:p>
            <a:endParaRPr lang="en-US" dirty="0">
              <a:solidFill>
                <a:srgbClr val="444444"/>
              </a:solidFill>
            </a:endParaRPr>
          </a:p>
          <a:p>
            <a:r>
              <a:rPr lang="en-US" dirty="0"/>
              <a:t>The guideline also advises that RBC transfusion should be considered for preoperative correction of Hb in people with severe anemia who are undergoing surgery in which clinically relevant intraoperative blood loss is anticipated. </a:t>
            </a:r>
            <a:endParaRPr lang="en-US" dirty="0">
              <a:solidFill>
                <a:srgbClr val="444444"/>
              </a:solidFill>
            </a:endParaRPr>
          </a:p>
          <a:p>
            <a:endParaRPr lang="en-US" dirty="0">
              <a:solidFill>
                <a:srgbClr val="444444"/>
              </a:solidFill>
            </a:endParaRPr>
          </a:p>
          <a:p>
            <a:r>
              <a:rPr lang="en-US" dirty="0"/>
              <a:t>For people with CKD and chronic anemia, the guideline advises that the benefits of RBC transfusion may outweigh its harms in 2 groups: </a:t>
            </a:r>
            <a:endParaRPr lang="en-US" dirty="0">
              <a:solidFill>
                <a:srgbClr val="444444"/>
              </a:solidFill>
            </a:endParaRPr>
          </a:p>
          <a:p>
            <a:r>
              <a:rPr lang="en-US" dirty="0"/>
              <a:t>(</a:t>
            </a:r>
            <a:r>
              <a:rPr lang="en-US" dirty="0" err="1"/>
              <a:t>i</a:t>
            </a:r>
            <a:r>
              <a:rPr lang="en-US" dirty="0"/>
              <a:t>) those in whom ESA or HIF-PHI therapy is ineffective (e.g., those with hemoglobinopathies, bone marrow failure, and ESA or HIF-PHI </a:t>
            </a:r>
            <a:r>
              <a:rPr lang="en-US" dirty="0" err="1"/>
              <a:t>hyporesponsiveness</a:t>
            </a:r>
            <a:r>
              <a:rPr lang="en-US" dirty="0"/>
              <a:t>) and </a:t>
            </a:r>
            <a:endParaRPr lang="en-US" dirty="0">
              <a:solidFill>
                <a:srgbClr val="444444"/>
              </a:solidFill>
            </a:endParaRPr>
          </a:p>
          <a:p>
            <a:r>
              <a:rPr lang="en-US" dirty="0"/>
              <a:t>(ii) those in whom ESA or HIF-PHI therapy may be harmful (e.g., those with previous or current malignancy and previous stroke)</a:t>
            </a:r>
          </a:p>
        </p:txBody>
      </p:sp>
      <p:sp>
        <p:nvSpPr>
          <p:cNvPr id="4" name="Slide Number Placeholder 3"/>
          <p:cNvSpPr>
            <a:spLocks noGrp="1"/>
          </p:cNvSpPr>
          <p:nvPr>
            <p:ph type="sldNum" sz="quarter" idx="5"/>
          </p:nvPr>
        </p:nvSpPr>
        <p:spPr/>
        <p:txBody>
          <a:bodyPr/>
          <a:lstStyle/>
          <a:p>
            <a:fld id="{E129275A-E3D1-4A8A-8F92-9A81AE27E534}" type="slidenum">
              <a:rPr lang="en-US" smtClean="0"/>
              <a:t>75</a:t>
            </a:fld>
            <a:endParaRPr lang="en-US"/>
          </a:p>
        </p:txBody>
      </p:sp>
    </p:spTree>
    <p:extLst>
      <p:ext uri="{BB962C8B-B14F-4D97-AF65-F5344CB8AC3E}">
        <p14:creationId xmlns:p14="http://schemas.microsoft.com/office/powerpoint/2010/main" val="38639959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Hb threshold for RBC transfusion. </a:t>
            </a:r>
            <a:endParaRPr lang="en-US" dirty="0"/>
          </a:p>
          <a:p>
            <a:endParaRPr lang="en-US" dirty="0"/>
          </a:p>
          <a:p>
            <a:r>
              <a:rPr lang="en-US" dirty="0"/>
              <a:t>RBC transfusion should be considered in any acute clinical situation where delaying anemia correction may lead to adverse outcomes or death, such as severe acute hemorrhage, unstable coronary artery disease, or imminent surgery where substantial blood loss is expected.</a:t>
            </a:r>
          </a:p>
          <a:p>
            <a:endParaRPr lang="en-US" dirty="0"/>
          </a:p>
          <a:p>
            <a:r>
              <a:rPr lang="en-US" dirty="0"/>
              <a:t>For less acute situations, the guideline emphasizes that anemia-related signs and symptoms should be the primary trigger for deciding when to give RBC transfusions in people with CKD rather than an arbitrary Hb threshold. </a:t>
            </a:r>
          </a:p>
          <a:p>
            <a:endParaRPr lang="en-US" dirty="0"/>
          </a:p>
          <a:p>
            <a:r>
              <a:rPr lang="en-US" dirty="0"/>
              <a:t>However, transfusions could be given when the Hb level is &lt;7 g/dl (&lt;70 g/l) for asymptomatic and hemodynamically stable adult inpatients, &lt;7.5 g/dl (&lt;75 g/l) for people undergoing cardiac surgery, or &lt;8 g/dl (&lt;80 g/l) for those undergoing orthopedic surgery or those with clinically significant cardiovascular disease.</a:t>
            </a:r>
          </a:p>
        </p:txBody>
      </p:sp>
      <p:sp>
        <p:nvSpPr>
          <p:cNvPr id="4" name="Slide Number Placeholder 3"/>
          <p:cNvSpPr>
            <a:spLocks noGrp="1"/>
          </p:cNvSpPr>
          <p:nvPr>
            <p:ph type="sldNum" sz="quarter" idx="5"/>
          </p:nvPr>
        </p:nvSpPr>
        <p:spPr/>
        <p:txBody>
          <a:bodyPr/>
          <a:lstStyle/>
          <a:p>
            <a:fld id="{E129275A-E3D1-4A8A-8F92-9A81AE27E534}" type="slidenum">
              <a:rPr lang="en-US" smtClean="0"/>
              <a:t>76</a:t>
            </a:fld>
            <a:endParaRPr lang="en-US"/>
          </a:p>
        </p:txBody>
      </p:sp>
    </p:spTree>
    <p:extLst>
      <p:ext uri="{BB962C8B-B14F-4D97-AF65-F5344CB8AC3E}">
        <p14:creationId xmlns:p14="http://schemas.microsoft.com/office/powerpoint/2010/main" val="24581524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Hb threshold for RBC transfusion. </a:t>
            </a:r>
            <a:endParaRPr lang="en-US" dirty="0">
              <a:solidFill>
                <a:srgbClr val="444444"/>
              </a:solidFill>
            </a:endParaRPr>
          </a:p>
          <a:p>
            <a:endParaRPr lang="en-US" dirty="0">
              <a:solidFill>
                <a:srgbClr val="444444"/>
              </a:solidFill>
            </a:endParaRPr>
          </a:p>
          <a:p>
            <a:r>
              <a:rPr lang="en-US" dirty="0"/>
              <a:t>RBC transfusion should be considered in any acute clinical situation where delaying anemia correction may lead to adverse outcomes or death, such as severe acute hemorrhage, unstable coronary artery disease, or imminent surgery where substantial blood loss is expected.</a:t>
            </a:r>
            <a:endParaRPr lang="en-US" dirty="0">
              <a:solidFill>
                <a:srgbClr val="444444"/>
              </a:solidFill>
            </a:endParaRPr>
          </a:p>
          <a:p>
            <a:endParaRPr lang="en-US" dirty="0">
              <a:solidFill>
                <a:srgbClr val="444444"/>
              </a:solidFill>
            </a:endParaRPr>
          </a:p>
          <a:p>
            <a:r>
              <a:rPr lang="en-US" dirty="0"/>
              <a:t>For less acute situations, the guideline emphasizes that anemia-related signs and symptoms should be the primary trigger for deciding when to give RBC transfusions in people with CKD rather than an arbitrary Hb threshold. </a:t>
            </a:r>
            <a:endParaRPr lang="en-US" dirty="0">
              <a:solidFill>
                <a:srgbClr val="444444"/>
              </a:solidFill>
            </a:endParaRPr>
          </a:p>
          <a:p>
            <a:endParaRPr lang="en-US" dirty="0">
              <a:solidFill>
                <a:srgbClr val="444444"/>
              </a:solidFill>
            </a:endParaRPr>
          </a:p>
          <a:p>
            <a:r>
              <a:rPr lang="en-US" dirty="0"/>
              <a:t>However, transfusions could be given when the Hb level is &lt;7 g/dl (&lt;70 g/l) for asymptomatic and hemodynamically stable adult inpatients, &lt;7.5 g/dl (&lt;75 g/l) for people undergoing cardiac surgery, or &lt;8 g/dl (&lt;80 g/l) for those undergoing orthopedic surgery or those with clinically significant cardiovascular disease.</a:t>
            </a:r>
          </a:p>
        </p:txBody>
      </p:sp>
      <p:sp>
        <p:nvSpPr>
          <p:cNvPr id="4" name="Slide Number Placeholder 3"/>
          <p:cNvSpPr>
            <a:spLocks noGrp="1"/>
          </p:cNvSpPr>
          <p:nvPr>
            <p:ph type="sldNum" sz="quarter" idx="5"/>
          </p:nvPr>
        </p:nvSpPr>
        <p:spPr/>
        <p:txBody>
          <a:bodyPr/>
          <a:lstStyle/>
          <a:p>
            <a:fld id="{E129275A-E3D1-4A8A-8F92-9A81AE27E534}" type="slidenum">
              <a:rPr lang="en-US" smtClean="0"/>
              <a:t>77</a:t>
            </a:fld>
            <a:endParaRPr lang="en-US"/>
          </a:p>
        </p:txBody>
      </p:sp>
    </p:spTree>
    <p:extLst>
      <p:ext uri="{BB962C8B-B14F-4D97-AF65-F5344CB8AC3E}">
        <p14:creationId xmlns:p14="http://schemas.microsoft.com/office/powerpoint/2010/main" val="31563478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Reducing the need for RBC transfusions. </a:t>
            </a:r>
          </a:p>
          <a:p>
            <a:r>
              <a:rPr lang="en-US" dirty="0"/>
              <a:t>The guideline highlights strategies that may reduce the need for RBC transfusions among people with CKD, if applied broadly at the level of the healthcare system as well as in individual patients. </a:t>
            </a:r>
          </a:p>
          <a:p>
            <a:endParaRPr lang="en-US" dirty="0"/>
          </a:p>
          <a:p>
            <a:r>
              <a:rPr lang="en-US" dirty="0"/>
              <a:t>Exemplar strategies include implementing standardized protocols for early detection and correction of iron deficiency; guideline-concordant use of </a:t>
            </a:r>
            <a:r>
              <a:rPr lang="en-US" dirty="0" err="1"/>
              <a:t>i.v.</a:t>
            </a:r>
            <a:r>
              <a:rPr lang="en-US" dirty="0"/>
              <a:t> iron and ESAs; patient education about options for anemia management; and decision aids to help individual patients make informed decisions about the use of RBC transfusions in a manner that is consistent with their values and preferences.</a:t>
            </a:r>
          </a:p>
        </p:txBody>
      </p:sp>
      <p:sp>
        <p:nvSpPr>
          <p:cNvPr id="4" name="Slide Number Placeholder 3"/>
          <p:cNvSpPr>
            <a:spLocks noGrp="1"/>
          </p:cNvSpPr>
          <p:nvPr>
            <p:ph type="sldNum" sz="quarter" idx="5"/>
          </p:nvPr>
        </p:nvSpPr>
        <p:spPr/>
        <p:txBody>
          <a:bodyPr/>
          <a:lstStyle/>
          <a:p>
            <a:fld id="{E129275A-E3D1-4A8A-8F92-9A81AE27E534}" type="slidenum">
              <a:rPr lang="en-US" smtClean="0"/>
              <a:t>78</a:t>
            </a:fld>
            <a:endParaRPr lang="en-US"/>
          </a:p>
        </p:txBody>
      </p:sp>
    </p:spTree>
    <p:extLst>
      <p:ext uri="{BB962C8B-B14F-4D97-AF65-F5344CB8AC3E}">
        <p14:creationId xmlns:p14="http://schemas.microsoft.com/office/powerpoint/2010/main" val="33374852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129275A-E3D1-4A8A-8F92-9A81AE27E534}" type="slidenum">
              <a:rPr lang="en-US" smtClean="0"/>
              <a:t>79</a:t>
            </a:fld>
            <a:endParaRPr lang="en-US"/>
          </a:p>
        </p:txBody>
      </p:sp>
    </p:spTree>
    <p:extLst>
      <p:ext uri="{BB962C8B-B14F-4D97-AF65-F5344CB8AC3E}">
        <p14:creationId xmlns:p14="http://schemas.microsoft.com/office/powerpoint/2010/main" val="41316206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275A-E3D1-4A8A-8F92-9A81AE27E534}" type="slidenum">
              <a:rPr lang="en-US" smtClean="0"/>
              <a:t>82</a:t>
            </a:fld>
            <a:endParaRPr lang="en-US"/>
          </a:p>
        </p:txBody>
      </p:sp>
    </p:spTree>
    <p:extLst>
      <p:ext uri="{BB962C8B-B14F-4D97-AF65-F5344CB8AC3E}">
        <p14:creationId xmlns:p14="http://schemas.microsoft.com/office/powerpoint/2010/main" val="6647049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29275A-E3D1-4A8A-8F92-9A81AE27E534}" type="slidenum">
              <a:rPr lang="en-US" smtClean="0"/>
              <a:t>83</a:t>
            </a:fld>
            <a:endParaRPr lang="en-US"/>
          </a:p>
        </p:txBody>
      </p:sp>
    </p:spTree>
    <p:extLst>
      <p:ext uri="{BB962C8B-B14F-4D97-AF65-F5344CB8AC3E}">
        <p14:creationId xmlns:p14="http://schemas.microsoft.com/office/powerpoint/2010/main" val="178435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a:t>Since the prior guideline was released, a more robust consensus has emerged about the risks and limited benefits of erythropoiesis-stimulating agents (ESAs), as has additional evidence to guide the optimal use of intravenous (</a:t>
            </a:r>
            <a:r>
              <a:rPr lang="en-US" err="1"/>
              <a:t>i.v.</a:t>
            </a:r>
            <a:r>
              <a:rPr lang="en-US"/>
              <a:t>) iron. </a:t>
            </a:r>
            <a:endParaRPr lang="en-US">
              <a:solidFill>
                <a:srgbClr val="444444"/>
              </a:solidFill>
            </a:endParaRPr>
          </a:p>
          <a:p>
            <a:endParaRPr lang="en-US">
              <a:solidFill>
                <a:srgbClr val="444444"/>
              </a:solidFill>
            </a:endParaRPr>
          </a:p>
          <a:p>
            <a:r>
              <a:rPr lang="en-US"/>
              <a:t>More recently, hypoxia-inducible factor–prolyl hydroxylase inhibitors (HIF-PHIs) have been introduced as an alternative to ESAs for anemia correction in people with CKD. </a:t>
            </a:r>
            <a:endParaRPr lang="en-US">
              <a:solidFill>
                <a:srgbClr val="444444"/>
              </a:solidFill>
            </a:endParaRPr>
          </a:p>
          <a:p>
            <a:endParaRPr lang="en-US">
              <a:solidFill>
                <a:srgbClr val="444444"/>
              </a:solidFill>
            </a:endParaRPr>
          </a:p>
          <a:p>
            <a:r>
              <a:rPr lang="en-US"/>
              <a:t>However, uncertainties remain about the long-term risks and benefits of HIF-PHIs as compared with ESAs.</a:t>
            </a:r>
          </a:p>
        </p:txBody>
      </p:sp>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b="1" dirty="0"/>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Tree>
    <p:extLst>
      <p:ext uri="{BB962C8B-B14F-4D97-AF65-F5344CB8AC3E}">
        <p14:creationId xmlns:p14="http://schemas.microsoft.com/office/powerpoint/2010/main" val="4193183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1_Title Slid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 y="0"/>
            <a:ext cx="12192000" cy="6858000"/>
          </a:xfrm>
          <a:prstGeom prst="rect">
            <a:avLst/>
          </a:prstGeom>
          <a:noFill/>
          <a:ln>
            <a:noFill/>
          </a:ln>
        </p:spPr>
      </p:pic>
      <p:pic>
        <p:nvPicPr>
          <p:cNvPr id="12" name="Google Shape;12;p2"/>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178817" y="268817"/>
            <a:ext cx="12173026" cy="6733072"/>
          </a:xfrm>
          <a:prstGeom prst="rect">
            <a:avLst/>
          </a:prstGeom>
          <a:noFill/>
          <a:ln>
            <a:noFill/>
          </a:ln>
        </p:spPr>
      </p:pic>
      <p:sp>
        <p:nvSpPr>
          <p:cNvPr id="13" name="Google Shape;13;p2"/>
          <p:cNvSpPr/>
          <p:nvPr/>
        </p:nvSpPr>
        <p:spPr>
          <a:xfrm>
            <a:off x="982133" y="0"/>
            <a:ext cx="10346267" cy="6858001"/>
          </a:xfrm>
          <a:prstGeom prst="rect">
            <a:avLst/>
          </a:prstGeom>
          <a:solidFill>
            <a:schemeClr val="l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2"/>
          <p:cNvSpPr txBox="1">
            <a:spLocks noGrp="1"/>
          </p:cNvSpPr>
          <p:nvPr>
            <p:ph type="ctrTitle"/>
          </p:nvPr>
        </p:nvSpPr>
        <p:spPr>
          <a:xfrm>
            <a:off x="2197100" y="2563812"/>
            <a:ext cx="7797802" cy="1008063"/>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dk2"/>
              </a:buClr>
              <a:buSzPts val="4000"/>
              <a:buFont typeface="Arial"/>
              <a:buNone/>
              <a:defRPr sz="4000" b="1"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2"/>
          <p:cNvSpPr txBox="1">
            <a:spLocks noGrp="1"/>
          </p:cNvSpPr>
          <p:nvPr>
            <p:ph type="subTitle" idx="1"/>
          </p:nvPr>
        </p:nvSpPr>
        <p:spPr>
          <a:xfrm>
            <a:off x="3757385" y="3801578"/>
            <a:ext cx="4677230" cy="690562"/>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dk2"/>
              </a:buClr>
              <a:buSzPts val="2400"/>
              <a:buFont typeface="Arial"/>
              <a:buNone/>
              <a:defRPr sz="2400" b="0" i="0" u="none" strike="noStrike" cap="small" baseline="0">
                <a:solidFill>
                  <a:schemeClr val="dk2"/>
                </a:solidFill>
                <a:latin typeface="Malgun Gothic" panose="020B0503020000020004" pitchFamily="34" charset="-127"/>
                <a:ea typeface="Malgun Gothic" panose="020B0503020000020004" pitchFamily="34" charset="-127"/>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973722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pic>
        <p:nvPicPr>
          <p:cNvPr id="18" name="Google Shape;18;p3"/>
          <p:cNvPicPr preferRelativeResize="0"/>
          <p:nvPr/>
        </p:nvPicPr>
        <p:blipFill rotWithShape="1">
          <a:blip r:embed="rId3" cstate="screen">
            <a:alphaModFix/>
            <a:extLst>
              <a:ext uri="{28A0092B-C50C-407E-A947-70E740481C1C}">
                <a14:useLocalDpi xmlns:a14="http://schemas.microsoft.com/office/drawing/2010/main"/>
              </a:ext>
            </a:extLst>
          </a:blip>
          <a:srcRect l="8971" t="13758" r="12597" b="10001"/>
          <a:stretch/>
        </p:blipFill>
        <p:spPr>
          <a:xfrm>
            <a:off x="9487" y="268817"/>
            <a:ext cx="12173026" cy="6733072"/>
          </a:xfrm>
          <a:prstGeom prst="rect">
            <a:avLst/>
          </a:prstGeom>
          <a:noFill/>
          <a:ln>
            <a:noFill/>
          </a:ln>
        </p:spPr>
      </p:pic>
      <p:sp>
        <p:nvSpPr>
          <p:cNvPr id="19" name="Google Shape;19;p3"/>
          <p:cNvSpPr/>
          <p:nvPr/>
        </p:nvSpPr>
        <p:spPr>
          <a:xfrm>
            <a:off x="28461" y="266700"/>
            <a:ext cx="12173026" cy="6591300"/>
          </a:xfrm>
          <a:prstGeom prst="rect">
            <a:avLst/>
          </a:prstGeom>
          <a:solidFill>
            <a:schemeClr val="lt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3"/>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1" name="Google Shape;21;p3" descr="KDIGO Logo - transparent.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2" name="Google Shape;22;p3"/>
          <p:cNvSpPr txBox="1">
            <a:spLocks noGrp="1"/>
          </p:cNvSpPr>
          <p:nvPr>
            <p:ph type="ctrTitle" hasCustomPrompt="1"/>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small" baseline="0">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atin typeface="Malgun Gothic" panose="020B0503020000020004" pitchFamily="34" charset="-127"/>
                <a:ea typeface="Malgun Gothic" panose="020B0503020000020004" pitchFamily="34" charset="-127"/>
              </a:rPr>
              <a:t>Header</a:t>
            </a:r>
            <a:endParaRPr/>
          </a:p>
        </p:txBody>
      </p:sp>
      <p:sp>
        <p:nvSpPr>
          <p:cNvPr id="23" name="Google Shape;23;p3"/>
          <p:cNvSpPr txBox="1">
            <a:spLocks noGrp="1"/>
          </p:cNvSpPr>
          <p:nvPr>
            <p:ph type="subTitle" idx="1" hasCustomPrompt="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a:t> Text</a:t>
            </a:r>
            <a:endParaRPr/>
          </a:p>
        </p:txBody>
      </p:sp>
    </p:spTree>
    <p:extLst>
      <p:ext uri="{BB962C8B-B14F-4D97-AF65-F5344CB8AC3E}">
        <p14:creationId xmlns:p14="http://schemas.microsoft.com/office/powerpoint/2010/main" val="2519885198"/>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24"/>
        <p:cNvGrpSpPr/>
        <p:nvPr/>
      </p:nvGrpSpPr>
      <p:grpSpPr>
        <a:xfrm>
          <a:off x="0" y="0"/>
          <a:ext cx="0" cy="0"/>
          <a:chOff x="0" y="0"/>
          <a:chExt cx="0" cy="0"/>
        </a:xfrm>
      </p:grpSpPr>
      <p:pic>
        <p:nvPicPr>
          <p:cNvPr id="25" name="Google Shape;25;p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1"/>
            <a:ext cx="12192000" cy="266699"/>
          </a:xfrm>
          <a:prstGeom prst="rect">
            <a:avLst/>
          </a:prstGeom>
          <a:noFill/>
          <a:ln>
            <a:noFill/>
          </a:ln>
        </p:spPr>
      </p:pic>
      <p:sp>
        <p:nvSpPr>
          <p:cNvPr id="26" name="Google Shape;26;p4"/>
          <p:cNvSpPr/>
          <p:nvPr/>
        </p:nvSpPr>
        <p:spPr>
          <a:xfrm>
            <a:off x="0" y="6472484"/>
            <a:ext cx="12192000" cy="3855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7" name="Google Shape;27;p4"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395476" y="6171322"/>
            <a:ext cx="669524" cy="602322"/>
          </a:xfrm>
          <a:prstGeom prst="rect">
            <a:avLst/>
          </a:prstGeom>
          <a:noFill/>
          <a:ln>
            <a:noFill/>
          </a:ln>
        </p:spPr>
      </p:pic>
      <p:sp>
        <p:nvSpPr>
          <p:cNvPr id="28" name="Google Shape;28;p4"/>
          <p:cNvSpPr txBox="1">
            <a:spLocks noGrp="1"/>
          </p:cNvSpPr>
          <p:nvPr>
            <p:ph type="ctrTitle"/>
          </p:nvPr>
        </p:nvSpPr>
        <p:spPr>
          <a:xfrm>
            <a:off x="304800" y="309330"/>
            <a:ext cx="11090676" cy="76944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Malgun Gothic" panose="020B0503020000020004" pitchFamily="34" charset="-127"/>
                <a:ea typeface="Malgun Gothic" panose="020B0503020000020004" pitchFamily="34" charset="-127"/>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9" name="Google Shape;29;p4"/>
          <p:cNvSpPr txBox="1">
            <a:spLocks noGrp="1"/>
          </p:cNvSpPr>
          <p:nvPr>
            <p:ph type="subTitle" idx="1"/>
          </p:nvPr>
        </p:nvSpPr>
        <p:spPr>
          <a:xfrm>
            <a:off x="304800" y="1510563"/>
            <a:ext cx="11090676" cy="69056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400"/>
              <a:buFont typeface="Arial"/>
              <a:buChar char="•"/>
              <a:defRPr sz="2400" b="0" i="0" u="none" strike="noStrike" cap="none">
                <a:solidFill>
                  <a:schemeClr val="dk2"/>
                </a:solidFill>
                <a:latin typeface="Malgun Gothic" panose="020B0503020000020004" pitchFamily="34" charset="-127"/>
                <a:ea typeface="Malgun Gothic" panose="020B0503020000020004" pitchFamily="34" charset="-127"/>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710077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Èn tekstspalte">
  <p:cSld name="1_Èn tekstspalte">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11279721" y="6288075"/>
            <a:ext cx="912281" cy="144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FFFFF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43" name="Google Shape;43;p6"/>
          <p:cNvSpPr txBox="1">
            <a:spLocks noGrp="1"/>
          </p:cNvSpPr>
          <p:nvPr>
            <p:ph type="body" idx="1"/>
          </p:nvPr>
        </p:nvSpPr>
        <p:spPr>
          <a:xfrm>
            <a:off x="1661725" y="6252624"/>
            <a:ext cx="7784819" cy="508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1000"/>
              </a:spcBef>
              <a:spcAft>
                <a:spcPts val="0"/>
              </a:spcAft>
              <a:buClr>
                <a:schemeClr val="lt1"/>
              </a:buClr>
              <a:buSzPts val="667"/>
              <a:buFont typeface="Arial"/>
              <a:buNone/>
              <a:defRPr sz="667" b="0" i="0" u="none" strike="noStrike" cap="none">
                <a:solidFill>
                  <a:schemeClr val="lt1"/>
                </a:solidFill>
                <a:latin typeface="Arial"/>
                <a:ea typeface="Arial"/>
                <a:cs typeface="Arial"/>
                <a:sym typeface="Arial"/>
              </a:defRPr>
            </a:lvl1pPr>
            <a:lvl2pPr marL="914400" marR="0" lvl="1"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2pPr>
            <a:lvl3pPr marL="1371600" marR="0" lvl="2"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3pPr>
            <a:lvl4pPr marL="1828800" marR="0" lvl="3"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4pPr>
            <a:lvl5pPr marL="2286000" marR="0" lvl="4" indent="-287845" algn="l" rtl="0">
              <a:lnSpc>
                <a:spcPct val="90000"/>
              </a:lnSpc>
              <a:spcBef>
                <a:spcPts val="500"/>
              </a:spcBef>
              <a:spcAft>
                <a:spcPts val="0"/>
              </a:spcAft>
              <a:buClr>
                <a:schemeClr val="dk1"/>
              </a:buClr>
              <a:buSzPts val="933"/>
              <a:buFont typeface="Arial"/>
              <a:buChar char="•"/>
              <a:defRPr sz="933"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638576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83411705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1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1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tiff"/></Relationships>
</file>

<file path=ppt/slides/_rels/slide1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24.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18" Type="http://schemas.openxmlformats.org/officeDocument/2006/relationships/image" Target="../media/image24.emf"/><Relationship Id="rId26" Type="http://schemas.openxmlformats.org/officeDocument/2006/relationships/image" Target="../media/image32.emf"/><Relationship Id="rId3" Type="http://schemas.openxmlformats.org/officeDocument/2006/relationships/image" Target="../media/image9.emf"/><Relationship Id="rId21" Type="http://schemas.openxmlformats.org/officeDocument/2006/relationships/image" Target="../media/image27.emf"/><Relationship Id="rId7" Type="http://schemas.openxmlformats.org/officeDocument/2006/relationships/image" Target="../media/image13.emf"/><Relationship Id="rId12" Type="http://schemas.openxmlformats.org/officeDocument/2006/relationships/image" Target="../media/image18.emf"/><Relationship Id="rId17" Type="http://schemas.openxmlformats.org/officeDocument/2006/relationships/image" Target="../media/image23.emf"/><Relationship Id="rId25" Type="http://schemas.openxmlformats.org/officeDocument/2006/relationships/image" Target="../media/image31.emf"/><Relationship Id="rId2" Type="http://schemas.openxmlformats.org/officeDocument/2006/relationships/notesSlide" Target="../notesSlides/notesSlide5.xml"/><Relationship Id="rId16" Type="http://schemas.openxmlformats.org/officeDocument/2006/relationships/image" Target="../media/image22.emf"/><Relationship Id="rId20"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12.emf"/><Relationship Id="rId11" Type="http://schemas.openxmlformats.org/officeDocument/2006/relationships/image" Target="../media/image17.emf"/><Relationship Id="rId24" Type="http://schemas.openxmlformats.org/officeDocument/2006/relationships/image" Target="../media/image30.emf"/><Relationship Id="rId5" Type="http://schemas.openxmlformats.org/officeDocument/2006/relationships/image" Target="../media/image11.emf"/><Relationship Id="rId15" Type="http://schemas.openxmlformats.org/officeDocument/2006/relationships/image" Target="../media/image21.emf"/><Relationship Id="rId23" Type="http://schemas.openxmlformats.org/officeDocument/2006/relationships/image" Target="../media/image29.emf"/><Relationship Id="rId10" Type="http://schemas.openxmlformats.org/officeDocument/2006/relationships/image" Target="../media/image16.emf"/><Relationship Id="rId19" Type="http://schemas.openxmlformats.org/officeDocument/2006/relationships/image" Target="../media/image25.emf"/><Relationship Id="rId4" Type="http://schemas.openxmlformats.org/officeDocument/2006/relationships/image" Target="../media/image10.emf"/><Relationship Id="rId9" Type="http://schemas.openxmlformats.org/officeDocument/2006/relationships/image" Target="../media/image15.emf"/><Relationship Id="rId14" Type="http://schemas.openxmlformats.org/officeDocument/2006/relationships/image" Target="../media/image20.emf"/><Relationship Id="rId22" Type="http://schemas.openxmlformats.org/officeDocument/2006/relationships/image" Target="../media/image28.emf"/><Relationship Id="rId27" Type="http://schemas.openxmlformats.org/officeDocument/2006/relationships/image" Target="../media/image3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9.emf"/><Relationship Id="rId13" Type="http://schemas.openxmlformats.org/officeDocument/2006/relationships/image" Target="../media/image44.emf"/><Relationship Id="rId3" Type="http://schemas.openxmlformats.org/officeDocument/2006/relationships/image" Target="../media/image34.emf"/><Relationship Id="rId7" Type="http://schemas.openxmlformats.org/officeDocument/2006/relationships/image" Target="../media/image38.emf"/><Relationship Id="rId12" Type="http://schemas.openxmlformats.org/officeDocument/2006/relationships/image" Target="../media/image43.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emf"/><Relationship Id="rId11" Type="http://schemas.openxmlformats.org/officeDocument/2006/relationships/image" Target="../media/image42.emf"/><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 Id="rId4" Type="http://schemas.openxmlformats.org/officeDocument/2006/relationships/image" Target="../media/image83.tif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1"/>
          <p:cNvSpPr txBox="1">
            <a:spLocks noGrp="1"/>
          </p:cNvSpPr>
          <p:nvPr>
            <p:ph type="ctrTitle"/>
          </p:nvPr>
        </p:nvSpPr>
        <p:spPr>
          <a:xfrm>
            <a:off x="1033745" y="3337270"/>
            <a:ext cx="10227154" cy="175432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2C62A9"/>
              </a:buClr>
              <a:buSzPts val="5400"/>
              <a:buFont typeface="Calibri"/>
              <a:buNone/>
            </a:pPr>
            <a:r>
              <a:rPr lang="en-US" sz="4400" b="0" cap="small">
                <a:solidFill>
                  <a:srgbClr val="2C62A9"/>
                </a:solidFill>
                <a:latin typeface="+mj-lt"/>
                <a:ea typeface="Malgun Gothic" panose="020B0503020000020004" pitchFamily="34" charset="-127"/>
                <a:cs typeface="Calibri"/>
                <a:sym typeface="Calibri"/>
              </a:rPr>
              <a:t>KDIGO 2026 Clinical Practice Guideline  for the Management of Anemia in CKD</a:t>
            </a:r>
            <a:br>
              <a:rPr lang="en-US" sz="4800" b="0" cap="small">
                <a:solidFill>
                  <a:srgbClr val="2C62A9"/>
                </a:solidFill>
                <a:latin typeface="+mj-lt"/>
                <a:ea typeface="Malgun Gothic" panose="020B0503020000020004" pitchFamily="34" charset="-127"/>
                <a:cs typeface="Calibri"/>
                <a:sym typeface="Calibri"/>
              </a:rPr>
            </a:br>
            <a:r>
              <a:rPr lang="en-US" sz="4800" b="0" cap="small">
                <a:solidFill>
                  <a:srgbClr val="2C62A9"/>
                </a:solidFill>
                <a:latin typeface="+mj-lt"/>
                <a:ea typeface="Malgun Gothic" panose="020B0503020000020004" pitchFamily="34" charset="-127"/>
                <a:cs typeface="Calibri"/>
                <a:sym typeface="Calibri"/>
              </a:rPr>
              <a:t>Slide Set</a:t>
            </a:r>
            <a:endParaRPr sz="3600" b="0">
              <a:latin typeface="+mj-lt"/>
              <a:ea typeface="Malgun Gothic" panose="020B0503020000020004" pitchFamily="34" charset="-127"/>
            </a:endParaRPr>
          </a:p>
        </p:txBody>
      </p:sp>
      <p:sp>
        <p:nvSpPr>
          <p:cNvPr id="68" name="Google Shape;68;p11"/>
          <p:cNvSpPr txBox="1">
            <a:spLocks noGrp="1"/>
          </p:cNvSpPr>
          <p:nvPr>
            <p:ph type="subTitle" idx="1"/>
          </p:nvPr>
        </p:nvSpPr>
        <p:spPr>
          <a:xfrm>
            <a:off x="1577492" y="5550429"/>
            <a:ext cx="9037015" cy="112746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37A962"/>
              </a:buClr>
              <a:buSzPts val="3200"/>
              <a:buNone/>
            </a:pPr>
            <a:r>
              <a:rPr lang="en-US" sz="2000" cap="small">
                <a:solidFill>
                  <a:schemeClr val="tx1"/>
                </a:solidFill>
                <a:latin typeface="+mj-lt"/>
                <a:ea typeface="Malgun Gothic" panose="020B0503020000020004" pitchFamily="34" charset="-127"/>
                <a:cs typeface="Calibri"/>
                <a:sym typeface="Calibri"/>
              </a:rPr>
              <a:t>KDIGO Guideline Co-Chairs:</a:t>
            </a:r>
            <a:endParaRPr sz="2000" cap="small">
              <a:solidFill>
                <a:schemeClr val="tx1"/>
              </a:solidFill>
              <a:latin typeface="+mj-lt"/>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a:solidFill>
                  <a:schemeClr val="tx1"/>
                </a:solidFill>
                <a:latin typeface="+mj-lt"/>
                <a:ea typeface="Malgun Gothic" panose="020B0503020000020004" pitchFamily="34" charset="-127"/>
                <a:cs typeface="Calibri"/>
                <a:sym typeface="Calibri"/>
              </a:rPr>
              <a:t>Jodie L. Babitt, M</a:t>
            </a:r>
            <a:r>
              <a:rPr lang="en-US" sz="2000">
                <a:solidFill>
                  <a:schemeClr val="tx1"/>
                </a:solidFill>
                <a:latin typeface="+mj-lt"/>
                <a:cs typeface="Calibri"/>
                <a:sym typeface="Calibri"/>
              </a:rPr>
              <a:t>D</a:t>
            </a:r>
            <a:endParaRPr sz="2000" cap="small">
              <a:solidFill>
                <a:schemeClr val="tx1"/>
              </a:solidFill>
              <a:latin typeface="+mj-lt"/>
              <a:ea typeface="Malgun Gothic" panose="020B0503020000020004" pitchFamily="34" charset="-127"/>
            </a:endParaRPr>
          </a:p>
          <a:p>
            <a:pPr marL="0" lvl="0" indent="0" algn="ctr" rtl="0">
              <a:lnSpc>
                <a:spcPct val="100000"/>
              </a:lnSpc>
              <a:spcBef>
                <a:spcPts val="0"/>
              </a:spcBef>
              <a:spcAft>
                <a:spcPts val="0"/>
              </a:spcAft>
              <a:buClr>
                <a:srgbClr val="37A962"/>
              </a:buClr>
              <a:buSzPts val="3200"/>
              <a:buNone/>
            </a:pPr>
            <a:r>
              <a:rPr lang="en-US" sz="2000" cap="small">
                <a:solidFill>
                  <a:schemeClr val="tx1"/>
                </a:solidFill>
                <a:latin typeface="+mj-lt"/>
                <a:ea typeface="Malgun Gothic" panose="020B0503020000020004" pitchFamily="34" charset="-127"/>
                <a:cs typeface="Calibri"/>
                <a:sym typeface="Calibri"/>
              </a:rPr>
              <a:t>Marcello Tonelli, MD, SM, MSc, FRCPC</a:t>
            </a:r>
            <a:endParaRPr sz="2000" cap="small">
              <a:solidFill>
                <a:schemeClr val="tx1"/>
              </a:solidFill>
              <a:latin typeface="+mj-lt"/>
              <a:ea typeface="Malgun Gothic" panose="020B0503020000020004" pitchFamily="34" charset="-127"/>
            </a:endParaRPr>
          </a:p>
        </p:txBody>
      </p:sp>
      <p:pic>
        <p:nvPicPr>
          <p:cNvPr id="69" name="Google Shape;69;p11" descr="KDIGO Logo - transparent.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88844" y="339051"/>
            <a:ext cx="1814311" cy="16322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4A5C2F32-291F-515E-E615-79EB3D1B9EE1}"/>
            </a:ext>
          </a:extLst>
        </p:cNvPr>
        <p:cNvGrpSpPr/>
        <p:nvPr/>
      </p:nvGrpSpPr>
      <p:grpSpPr>
        <a:xfrm>
          <a:off x="0" y="0"/>
          <a:ext cx="0" cy="0"/>
          <a:chOff x="0" y="0"/>
          <a:chExt cx="0" cy="0"/>
        </a:xfrm>
      </p:grpSpPr>
      <p:sp>
        <p:nvSpPr>
          <p:cNvPr id="251" name="Google Shape;251;p26">
            <a:extLst>
              <a:ext uri="{FF2B5EF4-FFF2-40B4-BE49-F238E27FC236}">
                <a16:creationId xmlns:a16="http://schemas.microsoft.com/office/drawing/2014/main" id="{B212418D-20B0-FABC-1672-38C3E3EA8183}"/>
              </a:ext>
            </a:extLst>
          </p:cNvPr>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mj-lt"/>
                <a:ea typeface="Calibri"/>
                <a:cs typeface="Calibri"/>
                <a:sym typeface="Calibri"/>
              </a:rPr>
              <a:t>PICO questions </a:t>
            </a:r>
            <a:endParaRPr sz="4400" b="0" cap="small">
              <a:solidFill>
                <a:srgbClr val="2C62A9"/>
              </a:solidFill>
              <a:latin typeface="+mj-lt"/>
              <a:ea typeface="Calibri"/>
              <a:cs typeface="Calibri"/>
              <a:sym typeface="Calibri"/>
            </a:endParaRPr>
          </a:p>
        </p:txBody>
      </p:sp>
      <p:pic>
        <p:nvPicPr>
          <p:cNvPr id="4" name="Picture 3">
            <a:extLst>
              <a:ext uri="{FF2B5EF4-FFF2-40B4-BE49-F238E27FC236}">
                <a16:creationId xmlns:a16="http://schemas.microsoft.com/office/drawing/2014/main" id="{BAB511B4-4CB7-A95E-3410-6BF7B792E39F}"/>
              </a:ext>
            </a:extLst>
          </p:cNvPr>
          <p:cNvPicPr>
            <a:picLocks noChangeAspect="1"/>
          </p:cNvPicPr>
          <p:nvPr/>
        </p:nvPicPr>
        <p:blipFill>
          <a:blip r:embed="rId3"/>
          <a:stretch>
            <a:fillRect/>
          </a:stretch>
        </p:blipFill>
        <p:spPr>
          <a:xfrm>
            <a:off x="1467840" y="1222355"/>
            <a:ext cx="9256635" cy="4774585"/>
          </a:xfrm>
          <a:prstGeom prst="rect">
            <a:avLst/>
          </a:prstGeom>
        </p:spPr>
      </p:pic>
    </p:spTree>
    <p:extLst>
      <p:ext uri="{BB962C8B-B14F-4D97-AF65-F5344CB8AC3E}">
        <p14:creationId xmlns:p14="http://schemas.microsoft.com/office/powerpoint/2010/main" val="408699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8F3AE707-850E-FC1B-6477-1B5416E4430A}"/>
            </a:ext>
          </a:extLst>
        </p:cNvPr>
        <p:cNvGrpSpPr/>
        <p:nvPr/>
      </p:nvGrpSpPr>
      <p:grpSpPr>
        <a:xfrm>
          <a:off x="0" y="0"/>
          <a:ext cx="0" cy="0"/>
          <a:chOff x="0" y="0"/>
          <a:chExt cx="0" cy="0"/>
        </a:xfrm>
      </p:grpSpPr>
      <p:sp>
        <p:nvSpPr>
          <p:cNvPr id="251" name="Google Shape;251;p26">
            <a:extLst>
              <a:ext uri="{FF2B5EF4-FFF2-40B4-BE49-F238E27FC236}">
                <a16:creationId xmlns:a16="http://schemas.microsoft.com/office/drawing/2014/main" id="{4351861B-33F7-B79B-7A5C-3FAB650C2E9C}"/>
              </a:ext>
            </a:extLst>
          </p:cNvPr>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mj-lt"/>
                <a:ea typeface="Calibri"/>
                <a:cs typeface="Calibri"/>
                <a:sym typeface="Calibri"/>
              </a:rPr>
              <a:t>PICO questions </a:t>
            </a:r>
            <a:endParaRPr sz="4400" b="0" cap="small">
              <a:solidFill>
                <a:srgbClr val="2C62A9"/>
              </a:solidFill>
              <a:latin typeface="+mj-lt"/>
              <a:ea typeface="Calibri"/>
              <a:cs typeface="Calibri"/>
              <a:sym typeface="Calibri"/>
            </a:endParaRPr>
          </a:p>
        </p:txBody>
      </p:sp>
      <p:pic>
        <p:nvPicPr>
          <p:cNvPr id="6" name="Picture 5">
            <a:extLst>
              <a:ext uri="{FF2B5EF4-FFF2-40B4-BE49-F238E27FC236}">
                <a16:creationId xmlns:a16="http://schemas.microsoft.com/office/drawing/2014/main" id="{B6E06F7D-8655-3837-D82A-516D8BBC3157}"/>
              </a:ext>
            </a:extLst>
          </p:cNvPr>
          <p:cNvPicPr>
            <a:picLocks noChangeAspect="1"/>
          </p:cNvPicPr>
          <p:nvPr/>
        </p:nvPicPr>
        <p:blipFill>
          <a:blip r:embed="rId3"/>
          <a:stretch>
            <a:fillRect/>
          </a:stretch>
        </p:blipFill>
        <p:spPr>
          <a:xfrm>
            <a:off x="1529464" y="1440181"/>
            <a:ext cx="9120502" cy="3972164"/>
          </a:xfrm>
          <a:prstGeom prst="rect">
            <a:avLst/>
          </a:prstGeom>
        </p:spPr>
      </p:pic>
      <p:pic>
        <p:nvPicPr>
          <p:cNvPr id="8" name="Picture 7">
            <a:extLst>
              <a:ext uri="{FF2B5EF4-FFF2-40B4-BE49-F238E27FC236}">
                <a16:creationId xmlns:a16="http://schemas.microsoft.com/office/drawing/2014/main" id="{4D8F8C3A-36E6-C291-266A-3CB9AD2AB358}"/>
              </a:ext>
            </a:extLst>
          </p:cNvPr>
          <p:cNvPicPr>
            <a:picLocks noChangeAspect="1"/>
          </p:cNvPicPr>
          <p:nvPr/>
        </p:nvPicPr>
        <p:blipFill>
          <a:blip r:embed="rId4"/>
          <a:stretch>
            <a:fillRect/>
          </a:stretch>
        </p:blipFill>
        <p:spPr>
          <a:xfrm>
            <a:off x="1632632" y="5521790"/>
            <a:ext cx="9017334" cy="366265"/>
          </a:xfrm>
          <a:prstGeom prst="rect">
            <a:avLst/>
          </a:prstGeom>
        </p:spPr>
      </p:pic>
    </p:spTree>
    <p:extLst>
      <p:ext uri="{BB962C8B-B14F-4D97-AF65-F5344CB8AC3E}">
        <p14:creationId xmlns:p14="http://schemas.microsoft.com/office/powerpoint/2010/main" val="326719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9D8FD60E-A7FF-48F4-B515-42EBCF83B413}"/>
            </a:ext>
          </a:extLst>
        </p:cNvPr>
        <p:cNvGrpSpPr/>
        <p:nvPr/>
      </p:nvGrpSpPr>
      <p:grpSpPr>
        <a:xfrm>
          <a:off x="0" y="0"/>
          <a:ext cx="0" cy="0"/>
          <a:chOff x="0" y="0"/>
          <a:chExt cx="0" cy="0"/>
        </a:xfrm>
      </p:grpSpPr>
      <p:sp>
        <p:nvSpPr>
          <p:cNvPr id="251" name="Google Shape;251;p26">
            <a:extLst>
              <a:ext uri="{FF2B5EF4-FFF2-40B4-BE49-F238E27FC236}">
                <a16:creationId xmlns:a16="http://schemas.microsoft.com/office/drawing/2014/main" id="{19FEE9F3-1FEB-66BE-43E6-ECF815DAD62B}"/>
              </a:ext>
            </a:extLst>
          </p:cNvPr>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mj-lt"/>
                <a:ea typeface="Calibri"/>
                <a:cs typeface="Calibri"/>
                <a:sym typeface="Calibri"/>
              </a:rPr>
              <a:t>PICO questions </a:t>
            </a:r>
            <a:endParaRPr sz="4400" b="0" cap="small">
              <a:solidFill>
                <a:srgbClr val="2C62A9"/>
              </a:solidFill>
              <a:latin typeface="+mj-lt"/>
              <a:ea typeface="Calibri"/>
              <a:cs typeface="Calibri"/>
              <a:sym typeface="Calibri"/>
            </a:endParaRPr>
          </a:p>
        </p:txBody>
      </p:sp>
      <p:pic>
        <p:nvPicPr>
          <p:cNvPr id="3" name="Picture 2">
            <a:extLst>
              <a:ext uri="{FF2B5EF4-FFF2-40B4-BE49-F238E27FC236}">
                <a16:creationId xmlns:a16="http://schemas.microsoft.com/office/drawing/2014/main" id="{966EB24E-FB71-A5F9-3212-882E51F99692}"/>
              </a:ext>
            </a:extLst>
          </p:cNvPr>
          <p:cNvPicPr>
            <a:picLocks noChangeAspect="1"/>
          </p:cNvPicPr>
          <p:nvPr/>
        </p:nvPicPr>
        <p:blipFill>
          <a:blip r:embed="rId3"/>
          <a:stretch>
            <a:fillRect/>
          </a:stretch>
        </p:blipFill>
        <p:spPr>
          <a:xfrm>
            <a:off x="1518399" y="1242059"/>
            <a:ext cx="9186274" cy="4718121"/>
          </a:xfrm>
          <a:prstGeom prst="rect">
            <a:avLst/>
          </a:prstGeom>
        </p:spPr>
      </p:pic>
      <p:pic>
        <p:nvPicPr>
          <p:cNvPr id="5" name="Picture 4">
            <a:extLst>
              <a:ext uri="{FF2B5EF4-FFF2-40B4-BE49-F238E27FC236}">
                <a16:creationId xmlns:a16="http://schemas.microsoft.com/office/drawing/2014/main" id="{C6A5A672-0228-195F-E54F-C783E69C08F2}"/>
              </a:ext>
            </a:extLst>
          </p:cNvPr>
          <p:cNvPicPr>
            <a:picLocks noChangeAspect="1"/>
          </p:cNvPicPr>
          <p:nvPr/>
        </p:nvPicPr>
        <p:blipFill>
          <a:blip r:embed="rId4"/>
          <a:stretch>
            <a:fillRect/>
          </a:stretch>
        </p:blipFill>
        <p:spPr>
          <a:xfrm>
            <a:off x="1518399" y="5960180"/>
            <a:ext cx="9165424" cy="192682"/>
          </a:xfrm>
          <a:prstGeom prst="rect">
            <a:avLst/>
          </a:prstGeom>
        </p:spPr>
      </p:pic>
    </p:spTree>
    <p:extLst>
      <p:ext uri="{BB962C8B-B14F-4D97-AF65-F5344CB8AC3E}">
        <p14:creationId xmlns:p14="http://schemas.microsoft.com/office/powerpoint/2010/main" val="72423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9"/>
          <p:cNvSpPr txBox="1">
            <a:spLocks noGrp="1"/>
          </p:cNvSpPr>
          <p:nvPr>
            <p:ph type="ctrTitle"/>
          </p:nvPr>
        </p:nvSpPr>
        <p:spPr>
          <a:xfrm>
            <a:off x="348342" y="623458"/>
            <a:ext cx="2844527" cy="258532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b="0" cap="small">
                <a:solidFill>
                  <a:srgbClr val="2C62A9"/>
                </a:solidFill>
                <a:latin typeface="+mj-lt"/>
                <a:ea typeface="Calibri"/>
                <a:cs typeface="Calibri"/>
                <a:sym typeface="Calibri"/>
              </a:rPr>
              <a:t>Literature search</a:t>
            </a:r>
            <a:br>
              <a:rPr lang="en-US" sz="4400" b="0" cap="small">
                <a:solidFill>
                  <a:srgbClr val="2C62A9"/>
                </a:solidFill>
                <a:latin typeface="+mj-lt"/>
                <a:ea typeface="Calibri"/>
                <a:cs typeface="Calibri"/>
                <a:sym typeface="Calibri"/>
              </a:rPr>
            </a:br>
            <a:br>
              <a:rPr lang="en-US" cap="small">
                <a:solidFill>
                  <a:srgbClr val="2C62A9"/>
                </a:solidFill>
                <a:latin typeface="+mj-lt"/>
                <a:ea typeface="Calibri"/>
                <a:cs typeface="Calibri"/>
                <a:sym typeface="Calibri"/>
              </a:rPr>
            </a:br>
            <a:r>
              <a:rPr lang="en-US" sz="2400" cap="small">
                <a:solidFill>
                  <a:srgbClr val="2C62A9"/>
                </a:solidFill>
                <a:latin typeface="+mj-lt"/>
                <a:ea typeface="Calibri"/>
                <a:cs typeface="Calibri"/>
                <a:sym typeface="Calibri"/>
              </a:rPr>
              <a:t>thru October 2024</a:t>
            </a:r>
            <a:endParaRPr>
              <a:latin typeface="+mj-lt"/>
            </a:endParaRPr>
          </a:p>
        </p:txBody>
      </p:sp>
      <p:pic>
        <p:nvPicPr>
          <p:cNvPr id="3" name="Picture 2">
            <a:extLst>
              <a:ext uri="{FF2B5EF4-FFF2-40B4-BE49-F238E27FC236}">
                <a16:creationId xmlns:a16="http://schemas.microsoft.com/office/drawing/2014/main" id="{CE13A777-2E1E-7854-1534-D9779891C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488" y="441728"/>
            <a:ext cx="5139327" cy="6179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F70B-4E29-E9EB-C08D-A8E7EC1A1FA5}"/>
              </a:ext>
            </a:extLst>
          </p:cNvPr>
          <p:cNvSpPr>
            <a:spLocks noGrp="1"/>
          </p:cNvSpPr>
          <p:nvPr>
            <p:ph type="ctrTitle"/>
          </p:nvPr>
        </p:nvSpPr>
        <p:spPr>
          <a:xfrm>
            <a:off x="953334" y="2547972"/>
            <a:ext cx="10392123" cy="1383280"/>
          </a:xfrm>
        </p:spPr>
        <p:txBody>
          <a:bodyPr/>
          <a:lstStyle/>
          <a:p>
            <a:r>
              <a:rPr lang="en-US">
                <a:latin typeface="Gill Sans MT" panose="020B0502020104020203" pitchFamily="34" charset="0"/>
              </a:rPr>
              <a:t>Chapter 1. Diagnosis and Evaluation of Anemia in People with CKD </a:t>
            </a:r>
          </a:p>
        </p:txBody>
      </p:sp>
    </p:spTree>
    <p:extLst>
      <p:ext uri="{BB962C8B-B14F-4D97-AF65-F5344CB8AC3E}">
        <p14:creationId xmlns:p14="http://schemas.microsoft.com/office/powerpoint/2010/main" val="393268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1.1 Anemia in CKD: Overview</a:t>
            </a:r>
          </a:p>
        </p:txBody>
      </p:sp>
      <p:pic>
        <p:nvPicPr>
          <p:cNvPr id="3" name="Picture 2">
            <a:extLst>
              <a:ext uri="{FF2B5EF4-FFF2-40B4-BE49-F238E27FC236}">
                <a16:creationId xmlns:a16="http://schemas.microsoft.com/office/drawing/2014/main" id="{1DF11241-FBB0-FD52-BEF9-81D0ED624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3078" y="1228344"/>
            <a:ext cx="6639042" cy="5348024"/>
          </a:xfrm>
          <a:prstGeom prst="rect">
            <a:avLst/>
          </a:prstGeom>
        </p:spPr>
      </p:pic>
    </p:spTree>
    <p:extLst>
      <p:ext uri="{BB962C8B-B14F-4D97-AF65-F5344CB8AC3E}">
        <p14:creationId xmlns:p14="http://schemas.microsoft.com/office/powerpoint/2010/main" val="422711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1767-E9EA-7D93-4E6B-C05FC55CD0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C86EC5-5D92-D1E6-C971-1A005B739EF5}"/>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Gill Sans MT" panose="020B0502020104020203" pitchFamily="34" charset="0"/>
                <a:ea typeface="+mn-ea"/>
                <a:cs typeface="+mn-cs"/>
              </a:rPr>
              <a:t>1.1 Anemia in CKD: Definitions and Prevalence</a:t>
            </a:r>
          </a:p>
        </p:txBody>
      </p:sp>
      <p:pic>
        <p:nvPicPr>
          <p:cNvPr id="2" name="Picture 1">
            <a:extLst>
              <a:ext uri="{FF2B5EF4-FFF2-40B4-BE49-F238E27FC236}">
                <a16:creationId xmlns:a16="http://schemas.microsoft.com/office/drawing/2014/main" id="{224EFB40-00D7-B39A-28AA-EC6D5DDDBD37}"/>
              </a:ext>
            </a:extLst>
          </p:cNvPr>
          <p:cNvPicPr>
            <a:picLocks noChangeAspect="1"/>
          </p:cNvPicPr>
          <p:nvPr/>
        </p:nvPicPr>
        <p:blipFill>
          <a:blip r:embed="rId3">
            <a:extLst>
              <a:ext uri="{28A0092B-C50C-407E-A947-70E740481C1C}">
                <a14:useLocalDpi xmlns:a14="http://schemas.microsoft.com/office/drawing/2010/main" val="0"/>
              </a:ext>
            </a:extLst>
          </a:blip>
          <a:srcRect b="52725"/>
          <a:stretch>
            <a:fillRect/>
          </a:stretch>
        </p:blipFill>
        <p:spPr>
          <a:xfrm>
            <a:off x="2565918" y="1243584"/>
            <a:ext cx="7019216" cy="2673096"/>
          </a:xfrm>
          <a:prstGeom prst="rect">
            <a:avLst/>
          </a:prstGeom>
        </p:spPr>
      </p:pic>
      <p:pic>
        <p:nvPicPr>
          <p:cNvPr id="6" name="Picture 5">
            <a:extLst>
              <a:ext uri="{FF2B5EF4-FFF2-40B4-BE49-F238E27FC236}">
                <a16:creationId xmlns:a16="http://schemas.microsoft.com/office/drawing/2014/main" id="{D854BEEE-C5F3-24E1-F16F-A1C13D354EBC}"/>
              </a:ext>
            </a:extLst>
          </p:cNvPr>
          <p:cNvPicPr>
            <a:picLocks noChangeAspect="1"/>
          </p:cNvPicPr>
          <p:nvPr/>
        </p:nvPicPr>
        <p:blipFill>
          <a:blip r:embed="rId4"/>
          <a:stretch>
            <a:fillRect/>
          </a:stretch>
        </p:blipFill>
        <p:spPr>
          <a:xfrm>
            <a:off x="1496138" y="4239157"/>
            <a:ext cx="9576442" cy="1955903"/>
          </a:xfrm>
          <a:prstGeom prst="rect">
            <a:avLst/>
          </a:prstGeom>
        </p:spPr>
      </p:pic>
    </p:spTree>
    <p:extLst>
      <p:ext uri="{BB962C8B-B14F-4D97-AF65-F5344CB8AC3E}">
        <p14:creationId xmlns:p14="http://schemas.microsoft.com/office/powerpoint/2010/main" val="141911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4ACD1-0B13-4FAD-5FD0-D8E60F410E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A7FC67-9AE9-5ED7-7B5B-F876D7E12E8C}"/>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1.1 Anemia in CKD: Global burden</a:t>
            </a:r>
          </a:p>
        </p:txBody>
      </p:sp>
      <p:pic>
        <p:nvPicPr>
          <p:cNvPr id="2" name="New picture">
            <a:extLst>
              <a:ext uri="{FF2B5EF4-FFF2-40B4-BE49-F238E27FC236}">
                <a16:creationId xmlns:a16="http://schemas.microsoft.com/office/drawing/2014/main" id="{B4685505-AF61-DDBD-9876-1888A7803A64}"/>
              </a:ext>
            </a:extLst>
          </p:cNvPr>
          <p:cNvPicPr/>
          <p:nvPr/>
        </p:nvPicPr>
        <p:blipFill>
          <a:blip r:embed="rId3"/>
          <a:stretch>
            <a:fillRect/>
          </a:stretch>
        </p:blipFill>
        <p:spPr>
          <a:xfrm>
            <a:off x="1738032" y="1295026"/>
            <a:ext cx="8715936" cy="5041228"/>
          </a:xfrm>
          <a:prstGeom prst="rect">
            <a:avLst/>
          </a:prstGeom>
        </p:spPr>
      </p:pic>
    </p:spTree>
    <p:extLst>
      <p:ext uri="{BB962C8B-B14F-4D97-AF65-F5344CB8AC3E}">
        <p14:creationId xmlns:p14="http://schemas.microsoft.com/office/powerpoint/2010/main" val="31345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46CF7-FB31-D032-0D3D-D514C47705F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FA1527-C411-55B5-7878-82E9491B7CAF}"/>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1.1 Anemia in CKD: Causes</a:t>
            </a:r>
          </a:p>
        </p:txBody>
      </p:sp>
      <p:pic>
        <p:nvPicPr>
          <p:cNvPr id="7" name="Picture 6" descr="A diagram of anemia&#10;&#10;AI-generated content may be incorrect.">
            <a:extLst>
              <a:ext uri="{FF2B5EF4-FFF2-40B4-BE49-F238E27FC236}">
                <a16:creationId xmlns:a16="http://schemas.microsoft.com/office/drawing/2014/main" id="{32ADCF80-BF47-5F4D-169A-13C8DB18C56D}"/>
              </a:ext>
            </a:extLst>
          </p:cNvPr>
          <p:cNvPicPr>
            <a:picLocks noChangeAspect="1"/>
          </p:cNvPicPr>
          <p:nvPr/>
        </p:nvPicPr>
        <p:blipFill>
          <a:blip r:embed="rId3">
            <a:extLst>
              <a:ext uri="{28A0092B-C50C-407E-A947-70E740481C1C}">
                <a14:useLocalDpi xmlns:a14="http://schemas.microsoft.com/office/drawing/2010/main" val="0"/>
              </a:ext>
            </a:extLst>
          </a:blip>
          <a:srcRect t="41914" r="56016"/>
          <a:stretch>
            <a:fillRect/>
          </a:stretch>
        </p:blipFill>
        <p:spPr>
          <a:xfrm>
            <a:off x="440661" y="1473128"/>
            <a:ext cx="4367558" cy="4646306"/>
          </a:xfrm>
          <a:prstGeom prst="rect">
            <a:avLst/>
          </a:prstGeom>
        </p:spPr>
      </p:pic>
      <p:pic>
        <p:nvPicPr>
          <p:cNvPr id="5" name="Picture 4">
            <a:extLst>
              <a:ext uri="{FF2B5EF4-FFF2-40B4-BE49-F238E27FC236}">
                <a16:creationId xmlns:a16="http://schemas.microsoft.com/office/drawing/2014/main" id="{A0209893-07C3-1C78-24B2-70F12EF32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187" y="1580388"/>
            <a:ext cx="6768345" cy="4180332"/>
          </a:xfrm>
          <a:prstGeom prst="rect">
            <a:avLst/>
          </a:prstGeom>
        </p:spPr>
      </p:pic>
    </p:spTree>
    <p:extLst>
      <p:ext uri="{BB962C8B-B14F-4D97-AF65-F5344CB8AC3E}">
        <p14:creationId xmlns:p14="http://schemas.microsoft.com/office/powerpoint/2010/main" val="3948962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5B09D-DA51-C4D7-802B-8DAACECCDE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8DC9DE-C984-052B-C56A-48AFD1105577}"/>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1.1 Anemia in CKD: Adverse Outcomes</a:t>
            </a:r>
          </a:p>
        </p:txBody>
      </p:sp>
      <p:pic>
        <p:nvPicPr>
          <p:cNvPr id="7" name="Picture 6" descr="A diagram of anemia&#10;&#10;AI-generated content may be incorrect.">
            <a:extLst>
              <a:ext uri="{FF2B5EF4-FFF2-40B4-BE49-F238E27FC236}">
                <a16:creationId xmlns:a16="http://schemas.microsoft.com/office/drawing/2014/main" id="{5BB7F836-AF49-E664-DD41-D4590859DDC1}"/>
              </a:ext>
            </a:extLst>
          </p:cNvPr>
          <p:cNvPicPr>
            <a:picLocks noChangeAspect="1"/>
          </p:cNvPicPr>
          <p:nvPr/>
        </p:nvPicPr>
        <p:blipFill>
          <a:blip r:embed="rId3" cstate="print">
            <a:extLst>
              <a:ext uri="{28A0092B-C50C-407E-A947-70E740481C1C}">
                <a14:useLocalDpi xmlns:a14="http://schemas.microsoft.com/office/drawing/2010/main" val="0"/>
              </a:ext>
            </a:extLst>
          </a:blip>
          <a:srcRect l="54445" t="41796"/>
          <a:stretch>
            <a:fillRect/>
          </a:stretch>
        </p:blipFill>
        <p:spPr>
          <a:xfrm>
            <a:off x="3809837" y="1391540"/>
            <a:ext cx="4721158" cy="4859067"/>
          </a:xfrm>
          <a:prstGeom prst="rect">
            <a:avLst/>
          </a:prstGeom>
        </p:spPr>
      </p:pic>
      <p:pic>
        <p:nvPicPr>
          <p:cNvPr id="3" name="Picture 2">
            <a:extLst>
              <a:ext uri="{FF2B5EF4-FFF2-40B4-BE49-F238E27FC236}">
                <a16:creationId xmlns:a16="http://schemas.microsoft.com/office/drawing/2014/main" id="{F5FF4BB8-E199-9777-D09C-4951F539C02A}"/>
              </a:ext>
            </a:extLst>
          </p:cNvPr>
          <p:cNvPicPr>
            <a:picLocks noChangeAspect="1"/>
          </p:cNvPicPr>
          <p:nvPr/>
        </p:nvPicPr>
        <p:blipFill>
          <a:blip r:embed="rId4"/>
          <a:stretch>
            <a:fillRect/>
          </a:stretch>
        </p:blipFill>
        <p:spPr>
          <a:xfrm>
            <a:off x="3752265" y="1284536"/>
            <a:ext cx="512081" cy="502598"/>
          </a:xfrm>
          <a:prstGeom prst="rect">
            <a:avLst/>
          </a:prstGeom>
        </p:spPr>
      </p:pic>
    </p:spTree>
    <p:extLst>
      <p:ext uri="{BB962C8B-B14F-4D97-AF65-F5344CB8AC3E}">
        <p14:creationId xmlns:p14="http://schemas.microsoft.com/office/powerpoint/2010/main" val="151786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3"/>
          <p:cNvSpPr txBox="1">
            <a:spLocks noGrp="1"/>
          </p:cNvSpPr>
          <p:nvPr>
            <p:ph type="ctrTitle"/>
          </p:nvPr>
        </p:nvSpPr>
        <p:spPr>
          <a:xfrm>
            <a:off x="304800" y="284256"/>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sz="4400" cap="small">
                <a:solidFill>
                  <a:srgbClr val="2C62A9"/>
                </a:solidFill>
                <a:latin typeface="+mj-lt"/>
                <a:ea typeface="Malgun Gothic" panose="020B0503020000020004" pitchFamily="34" charset="-127"/>
                <a:cs typeface="Calibri"/>
                <a:sym typeface="Calibri"/>
              </a:rPr>
              <a:t>Table of contents</a:t>
            </a:r>
            <a:endParaRPr>
              <a:latin typeface="+mj-lt"/>
              <a:ea typeface="Malgun Gothic" panose="020B0503020000020004" pitchFamily="34" charset="-127"/>
            </a:endParaRPr>
          </a:p>
        </p:txBody>
      </p:sp>
      <p:sp>
        <p:nvSpPr>
          <p:cNvPr id="82" name="Google Shape;82;p13"/>
          <p:cNvSpPr txBox="1">
            <a:spLocks noGrp="1"/>
          </p:cNvSpPr>
          <p:nvPr>
            <p:ph type="subTitle" idx="1"/>
          </p:nvPr>
        </p:nvSpPr>
        <p:spPr>
          <a:xfrm>
            <a:off x="304800" y="1062888"/>
            <a:ext cx="11582400" cy="513657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mj-lt"/>
                <a:ea typeface="Calibri"/>
                <a:cs typeface="Calibri"/>
                <a:sym typeface="Calibri"/>
              </a:rPr>
              <a:t>Work Group</a:t>
            </a:r>
          </a:p>
          <a:p>
            <a:pPr marL="342900" marR="0" lvl="0" indent="-342900" algn="l" rtl="0">
              <a:lnSpc>
                <a:spcPct val="100000"/>
              </a:lnSpc>
              <a:spcBef>
                <a:spcPts val="0"/>
              </a:spcBef>
              <a:spcAft>
                <a:spcPts val="0"/>
              </a:spcAft>
              <a:buClr>
                <a:schemeClr val="dk2"/>
              </a:buClr>
              <a:buSzPts val="2400"/>
              <a:buFont typeface="Arial"/>
              <a:buChar char="•"/>
            </a:pPr>
            <a:endParaRPr lang="en-US">
              <a:latin typeface="+mj-lt"/>
              <a:ea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mj-lt"/>
                <a:ea typeface="Calibri"/>
                <a:cs typeface="Calibri"/>
                <a:sym typeface="Calibri"/>
              </a:rPr>
              <a:t>Scope &amp; Evidence Review (PICO)</a:t>
            </a:r>
            <a:endParaRPr>
              <a:latin typeface="+mj-lt"/>
            </a:endParaRPr>
          </a:p>
          <a:p>
            <a:pPr marL="342900" marR="0" lvl="0" indent="-241300" algn="l" rtl="0">
              <a:lnSpc>
                <a:spcPct val="100000"/>
              </a:lnSpc>
              <a:spcBef>
                <a:spcPts val="0"/>
              </a:spcBef>
              <a:spcAft>
                <a:spcPts val="0"/>
              </a:spcAft>
              <a:buClr>
                <a:schemeClr val="dk2"/>
              </a:buClr>
              <a:buSzPts val="1600"/>
              <a:buFont typeface="Arial"/>
              <a:buNone/>
            </a:pPr>
            <a:endParaRPr sz="1200" b="0" i="0" u="none" strike="noStrike" cap="none">
              <a:solidFill>
                <a:schemeClr val="dk2"/>
              </a:solidFill>
              <a:latin typeface="+mj-lt"/>
              <a:ea typeface="Calibri"/>
              <a:cs typeface="Calibri"/>
              <a:sym typeface="Calibri"/>
            </a:endParaRPr>
          </a:p>
          <a:p>
            <a:pPr marL="800100" marR="0" lvl="1" indent="-241300" algn="l" rtl="0">
              <a:lnSpc>
                <a:spcPct val="100000"/>
              </a:lnSpc>
              <a:spcBef>
                <a:spcPts val="0"/>
              </a:spcBef>
              <a:spcAft>
                <a:spcPts val="0"/>
              </a:spcAft>
              <a:buClr>
                <a:schemeClr val="dk1"/>
              </a:buClr>
              <a:buSzPts val="1600"/>
              <a:buFont typeface="Arial"/>
              <a:buNone/>
            </a:pPr>
            <a:endParaRPr sz="1200" b="0" i="0" u="none" strike="noStrike" cap="none">
              <a:solidFill>
                <a:schemeClr val="dk1"/>
              </a:solidFill>
              <a:latin typeface="+mj-lt"/>
              <a:ea typeface="Arial"/>
              <a:cs typeface="Arial"/>
              <a:sym typeface="Arial"/>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mj-lt"/>
                <a:ea typeface="Calibri"/>
                <a:cs typeface="Calibri"/>
                <a:sym typeface="Calibri"/>
              </a:rPr>
              <a:t>Guideline Statements:</a:t>
            </a:r>
            <a:endParaRPr>
              <a:latin typeface="+mj-lt"/>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mj-lt"/>
                <a:ea typeface="Calibri"/>
                <a:cs typeface="Calibri"/>
                <a:sym typeface="Calibri"/>
              </a:rPr>
              <a:t>Chapter 1. Diagnosis and evaluation of anemia in people with CKD</a:t>
            </a:r>
            <a:endParaRPr>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mj-lt"/>
                <a:ea typeface="Calibri"/>
                <a:cs typeface="Calibri"/>
                <a:sym typeface="Calibri"/>
              </a:rPr>
              <a:t>Chapter 2. Use of iron to treat iron deficiency and anemia in people </a:t>
            </a:r>
            <a:r>
              <a:rPr lang="en-US" sz="2200">
                <a:solidFill>
                  <a:schemeClr val="dk2"/>
                </a:solidFill>
                <a:latin typeface="+mj-lt"/>
                <a:ea typeface="Calibri"/>
                <a:cs typeface="Calibri"/>
                <a:sym typeface="Calibri"/>
              </a:rPr>
              <a:t>with </a:t>
            </a:r>
            <a:r>
              <a:rPr lang="en-US" sz="2200" b="0" i="0" u="none" strike="noStrike" cap="none">
                <a:solidFill>
                  <a:schemeClr val="dk2"/>
                </a:solidFill>
                <a:latin typeface="+mj-lt"/>
                <a:ea typeface="Calibri"/>
                <a:cs typeface="Calibri"/>
                <a:sym typeface="Calibri"/>
              </a:rPr>
              <a:t>CKD</a:t>
            </a:r>
            <a:endParaRPr>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mj-lt"/>
                <a:ea typeface="Calibri"/>
                <a:cs typeface="Calibri"/>
                <a:sym typeface="Calibri"/>
              </a:rPr>
              <a:t>Chapter 3. Use of ESAs, HIF-PHIs, and other agents to treat anemia in people with CKD</a:t>
            </a:r>
            <a:endParaRPr>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a:solidFill>
                <a:schemeClr val="dk2"/>
              </a:solidFill>
              <a:latin typeface="+mj-lt"/>
              <a:ea typeface="Calibri"/>
              <a:cs typeface="Calibri"/>
              <a:sym typeface="Calibri"/>
            </a:endParaRPr>
          </a:p>
          <a:p>
            <a:pPr marL="800100" marR="0" lvl="1" indent="-342900" algn="l" rtl="0">
              <a:lnSpc>
                <a:spcPct val="100000"/>
              </a:lnSpc>
              <a:spcBef>
                <a:spcPts val="0"/>
              </a:spcBef>
              <a:spcAft>
                <a:spcPts val="0"/>
              </a:spcAft>
              <a:buClr>
                <a:schemeClr val="dk2"/>
              </a:buClr>
              <a:buSzPts val="2200"/>
              <a:buFont typeface="Arial"/>
              <a:buChar char="•"/>
            </a:pPr>
            <a:r>
              <a:rPr lang="en-US" sz="2200" b="0" i="0" u="none" strike="noStrike" cap="none">
                <a:solidFill>
                  <a:schemeClr val="dk2"/>
                </a:solidFill>
                <a:latin typeface="+mj-lt"/>
                <a:ea typeface="Calibri"/>
                <a:cs typeface="Calibri"/>
                <a:sym typeface="Calibri"/>
              </a:rPr>
              <a:t>Chapter 4. Red blood cell transfusions </a:t>
            </a:r>
            <a:r>
              <a:rPr lang="en-US" sz="2200">
                <a:solidFill>
                  <a:schemeClr val="dk2"/>
                </a:solidFill>
                <a:latin typeface="+mj-lt"/>
                <a:ea typeface="Calibri"/>
                <a:cs typeface="Calibri"/>
                <a:sym typeface="Calibri"/>
              </a:rPr>
              <a:t>to treat anemia in people with CKD</a:t>
            </a:r>
            <a:endParaRPr>
              <a:latin typeface="+mj-lt"/>
            </a:endParaRPr>
          </a:p>
          <a:p>
            <a:pPr marL="800100" marR="0" lvl="1" indent="-279400" algn="l" rtl="0">
              <a:lnSpc>
                <a:spcPct val="100000"/>
              </a:lnSpc>
              <a:spcBef>
                <a:spcPts val="0"/>
              </a:spcBef>
              <a:spcAft>
                <a:spcPts val="0"/>
              </a:spcAft>
              <a:buClr>
                <a:schemeClr val="dk1"/>
              </a:buClr>
              <a:buSzPts val="1000"/>
              <a:buFont typeface="Arial"/>
              <a:buNone/>
            </a:pPr>
            <a:endParaRPr sz="1000" b="0" i="0" u="none" strike="noStrike" cap="none">
              <a:solidFill>
                <a:schemeClr val="dk2"/>
              </a:solidFill>
              <a:latin typeface="+mj-lt"/>
              <a:ea typeface="Calibri"/>
              <a:cs typeface="Calibri"/>
              <a:sym typeface="Calibri"/>
            </a:endParaRPr>
          </a:p>
          <a:p>
            <a:pPr marL="0" marR="0" lvl="0" indent="0" algn="l" rtl="0">
              <a:lnSpc>
                <a:spcPct val="100000"/>
              </a:lnSpc>
              <a:spcBef>
                <a:spcPts val="0"/>
              </a:spcBef>
              <a:spcAft>
                <a:spcPts val="0"/>
              </a:spcAft>
              <a:buClr>
                <a:schemeClr val="dk2"/>
              </a:buClr>
              <a:buSzPts val="1600"/>
              <a:buFont typeface="Arial"/>
              <a:buNone/>
            </a:pPr>
            <a:endParaRPr sz="1200" b="0" i="0" u="none" strike="noStrike" cap="none">
              <a:solidFill>
                <a:schemeClr val="dk2"/>
              </a:solidFill>
              <a:latin typeface="+mj-lt"/>
              <a:ea typeface="Calibri"/>
              <a:cs typeface="Calibri"/>
              <a:sym typeface="Calibri"/>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mj-lt"/>
                <a:ea typeface="Calibri"/>
                <a:cs typeface="Calibri"/>
                <a:sym typeface="Calibri"/>
              </a:rPr>
              <a:t>Take-home Messages</a:t>
            </a:r>
            <a:endParaRPr>
              <a:latin typeface="+mj-lt"/>
            </a:endParaRPr>
          </a:p>
          <a:p>
            <a:pPr marL="342900" marR="0" lvl="0" indent="-215900" algn="l" rtl="0">
              <a:lnSpc>
                <a:spcPct val="100000"/>
              </a:lnSpc>
              <a:spcBef>
                <a:spcPts val="0"/>
              </a:spcBef>
              <a:spcAft>
                <a:spcPts val="0"/>
              </a:spcAft>
              <a:buClr>
                <a:schemeClr val="dk2"/>
              </a:buClr>
              <a:buSzPts val="2000"/>
              <a:buFont typeface="Arial"/>
              <a:buNone/>
            </a:pPr>
            <a:endParaRPr sz="2000" b="0" i="0" u="none" strike="noStrike" cap="none">
              <a:solidFill>
                <a:schemeClr val="dk2"/>
              </a:solidFill>
              <a:latin typeface="+mj-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j-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j-lt"/>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CDCC9-7994-D4CC-3B28-F3622FC72FF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0F71429-D22D-48FE-419F-136FE0DDCA38}"/>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1.2 Anemia in CKD: Iron deficiency</a:t>
            </a:r>
          </a:p>
        </p:txBody>
      </p:sp>
      <p:pic>
        <p:nvPicPr>
          <p:cNvPr id="5" name="Picture 4">
            <a:extLst>
              <a:ext uri="{FF2B5EF4-FFF2-40B4-BE49-F238E27FC236}">
                <a16:creationId xmlns:a16="http://schemas.microsoft.com/office/drawing/2014/main" id="{585FE518-5B16-D08A-4C9D-4DB86E4B7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195" y="1371062"/>
            <a:ext cx="8589609" cy="4965192"/>
          </a:xfrm>
          <a:prstGeom prst="rect">
            <a:avLst/>
          </a:prstGeom>
        </p:spPr>
      </p:pic>
    </p:spTree>
    <p:extLst>
      <p:ext uri="{BB962C8B-B14F-4D97-AF65-F5344CB8AC3E}">
        <p14:creationId xmlns:p14="http://schemas.microsoft.com/office/powerpoint/2010/main" val="211208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722F2-ED8D-57C6-2B37-2C9A2BF09B1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42B51F-0A55-D196-A365-B71FD5608731}"/>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1.2 Anemia in CKD: Types of Iron deficiency</a:t>
            </a:r>
          </a:p>
        </p:txBody>
      </p:sp>
      <p:sp>
        <p:nvSpPr>
          <p:cNvPr id="7" name="Title 3">
            <a:extLst>
              <a:ext uri="{FF2B5EF4-FFF2-40B4-BE49-F238E27FC236}">
                <a16:creationId xmlns:a16="http://schemas.microsoft.com/office/drawing/2014/main" id="{EF8DC1C6-47C6-EBE6-2963-4BA69E901F23}"/>
              </a:ext>
            </a:extLst>
          </p:cNvPr>
          <p:cNvSpPr txBox="1">
            <a:spLocks/>
          </p:cNvSpPr>
          <p:nvPr/>
        </p:nvSpPr>
        <p:spPr>
          <a:xfrm>
            <a:off x="4434841" y="1431422"/>
            <a:ext cx="3467100" cy="313932"/>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1600" b="1" cap="small">
                <a:solidFill>
                  <a:srgbClr val="2C62A9"/>
                </a:solidFill>
                <a:latin typeface="+mn-lt"/>
                <a:ea typeface="+mn-ea"/>
                <a:cs typeface="+mn-cs"/>
              </a:rPr>
              <a:t>Absolute iron deficiency</a:t>
            </a:r>
          </a:p>
        </p:txBody>
      </p:sp>
      <p:sp>
        <p:nvSpPr>
          <p:cNvPr id="8" name="Title 3">
            <a:extLst>
              <a:ext uri="{FF2B5EF4-FFF2-40B4-BE49-F238E27FC236}">
                <a16:creationId xmlns:a16="http://schemas.microsoft.com/office/drawing/2014/main" id="{C470339D-9667-EF80-EABE-AA7FE4100F93}"/>
              </a:ext>
            </a:extLst>
          </p:cNvPr>
          <p:cNvSpPr txBox="1">
            <a:spLocks/>
          </p:cNvSpPr>
          <p:nvPr/>
        </p:nvSpPr>
        <p:spPr>
          <a:xfrm>
            <a:off x="8021264" y="1441184"/>
            <a:ext cx="3467100" cy="313932"/>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GB" sz="1600" b="1" cap="small">
                <a:solidFill>
                  <a:srgbClr val="2C62A9"/>
                </a:solidFill>
                <a:latin typeface="+mn-lt"/>
                <a:ea typeface="+mn-ea"/>
                <a:cs typeface="+mn-cs"/>
              </a:rPr>
              <a:t>Functional iron deficiency</a:t>
            </a:r>
          </a:p>
        </p:txBody>
      </p:sp>
      <p:cxnSp>
        <p:nvCxnSpPr>
          <p:cNvPr id="10" name="Straight Connector 9">
            <a:extLst>
              <a:ext uri="{FF2B5EF4-FFF2-40B4-BE49-F238E27FC236}">
                <a16:creationId xmlns:a16="http://schemas.microsoft.com/office/drawing/2014/main" id="{BBBDB169-F64C-1710-0683-1BBF7A09FD68}"/>
              </a:ext>
            </a:extLst>
          </p:cNvPr>
          <p:cNvCxnSpPr>
            <a:cxnSpLocks/>
          </p:cNvCxnSpPr>
          <p:nvPr/>
        </p:nvCxnSpPr>
        <p:spPr>
          <a:xfrm>
            <a:off x="4497783" y="1587741"/>
            <a:ext cx="260405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986A9F9-CE6B-7DCF-FF17-9C867DA8C41F}"/>
              </a:ext>
            </a:extLst>
          </p:cNvPr>
          <p:cNvCxnSpPr>
            <a:cxnSpLocks/>
          </p:cNvCxnSpPr>
          <p:nvPr/>
        </p:nvCxnSpPr>
        <p:spPr>
          <a:xfrm flipV="1">
            <a:off x="8111602" y="1598150"/>
            <a:ext cx="2830718" cy="2080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4698720-B6FC-3F84-99D2-0389659EE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98" y="2234372"/>
            <a:ext cx="10104222" cy="4623628"/>
          </a:xfrm>
          <a:prstGeom prst="rect">
            <a:avLst/>
          </a:prstGeom>
        </p:spPr>
      </p:pic>
      <p:sp>
        <p:nvSpPr>
          <p:cNvPr id="6" name="Arrow: Right 5">
            <a:extLst>
              <a:ext uri="{FF2B5EF4-FFF2-40B4-BE49-F238E27FC236}">
                <a16:creationId xmlns:a16="http://schemas.microsoft.com/office/drawing/2014/main" id="{5EB0C7B6-568E-BCA9-1CD7-AA8A91D2BF6F}"/>
              </a:ext>
            </a:extLst>
          </p:cNvPr>
          <p:cNvSpPr/>
          <p:nvPr/>
        </p:nvSpPr>
        <p:spPr>
          <a:xfrm rot="5400000">
            <a:off x="5634938" y="1820428"/>
            <a:ext cx="430399" cy="29977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BFD682B7-E481-9FA3-1BAB-488F2EA07A72}"/>
              </a:ext>
            </a:extLst>
          </p:cNvPr>
          <p:cNvSpPr/>
          <p:nvPr/>
        </p:nvSpPr>
        <p:spPr>
          <a:xfrm rot="5400000">
            <a:off x="9311761" y="1820428"/>
            <a:ext cx="430399" cy="29977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10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0A61-E90F-C478-6A28-B324F6D17E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96358C-3A24-4EAB-A5F3-97F11D786708}"/>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1.2 Anemia in CKD: Initial workup</a:t>
            </a:r>
          </a:p>
        </p:txBody>
      </p:sp>
      <p:pic>
        <p:nvPicPr>
          <p:cNvPr id="3" name="Picture 2" descr="A blue squares with black text&#10;&#10;AI-generated content may be incorrect.">
            <a:extLst>
              <a:ext uri="{FF2B5EF4-FFF2-40B4-BE49-F238E27FC236}">
                <a16:creationId xmlns:a16="http://schemas.microsoft.com/office/drawing/2014/main" id="{7C030B84-6181-A77F-4834-E3B0C2712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118" y="4505071"/>
            <a:ext cx="6256443" cy="1698847"/>
          </a:xfrm>
          <a:prstGeom prst="rect">
            <a:avLst/>
          </a:prstGeom>
        </p:spPr>
      </p:pic>
      <p:sp>
        <p:nvSpPr>
          <p:cNvPr id="2" name="Title 3">
            <a:extLst>
              <a:ext uri="{FF2B5EF4-FFF2-40B4-BE49-F238E27FC236}">
                <a16:creationId xmlns:a16="http://schemas.microsoft.com/office/drawing/2014/main" id="{1C1468B1-C21B-017F-B253-F2CA5D32E825}"/>
              </a:ext>
            </a:extLst>
          </p:cNvPr>
          <p:cNvSpPr txBox="1">
            <a:spLocks/>
          </p:cNvSpPr>
          <p:nvPr/>
        </p:nvSpPr>
        <p:spPr>
          <a:xfrm>
            <a:off x="643578" y="1295933"/>
            <a:ext cx="11269169" cy="2751522"/>
          </a:xfrm>
          <a:prstGeom prst="rect">
            <a:avLst/>
          </a:prstGeom>
          <a:noFill/>
          <a:ln w="19050">
            <a:noFill/>
          </a:ln>
        </p:spPr>
        <p:txBody>
          <a:bodyPr wrap="square" lIns="91440" tIns="45720" rIns="91440" bIns="4572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cap="small">
                <a:solidFill>
                  <a:srgbClr val="2C62A9"/>
                </a:solidFill>
                <a:latin typeface="+mn-lt"/>
                <a:ea typeface="+mn-ea"/>
                <a:cs typeface="+mn-cs"/>
              </a:rPr>
              <a:t>Practice Point 1.2.1: In people with chronic kidney disease (CKD), test for anemia at referral, regularly during follow up,  and when anemia is suspected based on symptoms (below). Test for anemia with the following set: complete blood count, reticulocytes (reticulocyte production index), ferritin, and transferrin saturation (TSAT).</a:t>
            </a:r>
            <a:endParaRPr lang="en-GB" sz="3200" cap="small">
              <a:solidFill>
                <a:srgbClr val="2C62A9"/>
              </a:solidFill>
              <a:latin typeface="+mn-lt"/>
              <a:ea typeface="+mn-ea"/>
              <a:cs typeface="+mn-cs"/>
            </a:endParaRPr>
          </a:p>
        </p:txBody>
      </p:sp>
    </p:spTree>
    <p:extLst>
      <p:ext uri="{BB962C8B-B14F-4D97-AF65-F5344CB8AC3E}">
        <p14:creationId xmlns:p14="http://schemas.microsoft.com/office/powerpoint/2010/main" val="695673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EF7DD-0A0A-3D08-DB1A-466EF4DAB4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D8A3D8-2C52-9F3E-C394-81386DBBFA6B}"/>
              </a:ext>
            </a:extLst>
          </p:cNvPr>
          <p:cNvPicPr>
            <a:picLocks noChangeAspect="1"/>
          </p:cNvPicPr>
          <p:nvPr/>
        </p:nvPicPr>
        <p:blipFill>
          <a:blip r:embed="rId3">
            <a:extLst>
              <a:ext uri="{28A0092B-C50C-407E-A947-70E740481C1C}">
                <a14:useLocalDpi xmlns:a14="http://schemas.microsoft.com/office/drawing/2010/main" val="0"/>
              </a:ext>
            </a:extLst>
          </a:blip>
          <a:srcRect b="37914"/>
          <a:stretch>
            <a:fillRect/>
          </a:stretch>
        </p:blipFill>
        <p:spPr>
          <a:xfrm>
            <a:off x="2127445" y="1204077"/>
            <a:ext cx="9988355" cy="5615128"/>
          </a:xfrm>
          <a:prstGeom prst="rect">
            <a:avLst/>
          </a:prstGeom>
        </p:spPr>
      </p:pic>
      <p:sp>
        <p:nvSpPr>
          <p:cNvPr id="4" name="Title 3">
            <a:extLst>
              <a:ext uri="{FF2B5EF4-FFF2-40B4-BE49-F238E27FC236}">
                <a16:creationId xmlns:a16="http://schemas.microsoft.com/office/drawing/2014/main" id="{6FB38AED-9676-599F-CCE2-32F3C39CEAE4}"/>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1.2 Anemia in CKD: Initial workup</a:t>
            </a:r>
          </a:p>
        </p:txBody>
      </p:sp>
      <p:pic>
        <p:nvPicPr>
          <p:cNvPr id="3" name="Picture 2" descr="A blue squares with black text&#10;&#10;AI-generated content may be incorrect.">
            <a:extLst>
              <a:ext uri="{FF2B5EF4-FFF2-40B4-BE49-F238E27FC236}">
                <a16:creationId xmlns:a16="http://schemas.microsoft.com/office/drawing/2014/main" id="{C49DE755-CB9D-B14E-73A5-C9C7C6B3F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82" y="1600677"/>
            <a:ext cx="5072764" cy="1377436"/>
          </a:xfrm>
          <a:prstGeom prst="rect">
            <a:avLst/>
          </a:prstGeom>
        </p:spPr>
      </p:pic>
      <p:cxnSp>
        <p:nvCxnSpPr>
          <p:cNvPr id="11" name="Straight Connector 10">
            <a:extLst>
              <a:ext uri="{FF2B5EF4-FFF2-40B4-BE49-F238E27FC236}">
                <a16:creationId xmlns:a16="http://schemas.microsoft.com/office/drawing/2014/main" id="{F34285BF-B2ED-E140-34F1-D02D9C46109F}"/>
              </a:ext>
            </a:extLst>
          </p:cNvPr>
          <p:cNvCxnSpPr>
            <a:cxnSpLocks/>
          </p:cNvCxnSpPr>
          <p:nvPr/>
        </p:nvCxnSpPr>
        <p:spPr>
          <a:xfrm>
            <a:off x="7963177" y="1878285"/>
            <a:ext cx="114181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A58935D-3E84-1684-5BD3-B03703656709}"/>
              </a:ext>
            </a:extLst>
          </p:cNvPr>
          <p:cNvCxnSpPr>
            <a:cxnSpLocks/>
          </p:cNvCxnSpPr>
          <p:nvPr/>
        </p:nvCxnSpPr>
        <p:spPr>
          <a:xfrm>
            <a:off x="7607027" y="2080620"/>
            <a:ext cx="101893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64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56E53-F131-3E05-BC7F-F8990C3A6B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ABC90A5-84F6-85C2-E0D3-745733F23975}"/>
              </a:ext>
            </a:extLst>
          </p:cNvPr>
          <p:cNvPicPr>
            <a:picLocks noChangeAspect="1"/>
          </p:cNvPicPr>
          <p:nvPr/>
        </p:nvPicPr>
        <p:blipFill>
          <a:blip r:embed="rId3">
            <a:extLst>
              <a:ext uri="{28A0092B-C50C-407E-A947-70E740481C1C}">
                <a14:useLocalDpi xmlns:a14="http://schemas.microsoft.com/office/drawing/2010/main" val="0"/>
              </a:ext>
            </a:extLst>
          </a:blip>
          <a:srcRect l="21067" t="47431" r="5797"/>
          <a:stretch>
            <a:fillRect/>
          </a:stretch>
        </p:blipFill>
        <p:spPr>
          <a:xfrm>
            <a:off x="4914900" y="1429650"/>
            <a:ext cx="7132320" cy="4641912"/>
          </a:xfrm>
          <a:prstGeom prst="rect">
            <a:avLst/>
          </a:prstGeom>
        </p:spPr>
      </p:pic>
      <p:sp>
        <p:nvSpPr>
          <p:cNvPr id="4" name="Title 3">
            <a:extLst>
              <a:ext uri="{FF2B5EF4-FFF2-40B4-BE49-F238E27FC236}">
                <a16:creationId xmlns:a16="http://schemas.microsoft.com/office/drawing/2014/main" id="{D7EFCC2A-C1C4-6642-378D-86153166ED91}"/>
              </a:ext>
            </a:extLst>
          </p:cNvPr>
          <p:cNvSpPr>
            <a:spLocks noGrp="1"/>
          </p:cNvSpPr>
          <p:nvPr>
            <p:ph type="ctrTitle"/>
          </p:nvPr>
        </p:nvSpPr>
        <p:spPr>
          <a:xfrm>
            <a:off x="289560" y="373668"/>
            <a:ext cx="11269980" cy="1089489"/>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1.2 Anemia in CKD: </a:t>
            </a:r>
            <a:r>
              <a:rPr lang="en-US" sz="3600" b="1" cap="small">
                <a:solidFill>
                  <a:srgbClr val="2C62A9"/>
                </a:solidFill>
                <a:latin typeface="+mn-lt"/>
                <a:ea typeface="+mn-ea"/>
                <a:cs typeface="+mn-cs"/>
              </a:rPr>
              <a:t>Additional workup if cause is not apparent</a:t>
            </a:r>
            <a:endParaRPr lang="en-GB" sz="3600" b="1" cap="small">
              <a:solidFill>
                <a:srgbClr val="2C62A9"/>
              </a:solidFill>
              <a:latin typeface="+mn-lt"/>
              <a:ea typeface="+mn-ea"/>
              <a:cs typeface="+mn-cs"/>
            </a:endParaRPr>
          </a:p>
        </p:txBody>
      </p:sp>
      <p:sp>
        <p:nvSpPr>
          <p:cNvPr id="2" name="Rectangle: Rounded Corners 1">
            <a:extLst>
              <a:ext uri="{FF2B5EF4-FFF2-40B4-BE49-F238E27FC236}">
                <a16:creationId xmlns:a16="http://schemas.microsoft.com/office/drawing/2014/main" id="{D9CB3B27-E456-E103-7EF3-011D678FE59B}"/>
              </a:ext>
            </a:extLst>
          </p:cNvPr>
          <p:cNvSpPr/>
          <p:nvPr/>
        </p:nvSpPr>
        <p:spPr>
          <a:xfrm>
            <a:off x="5097780" y="3773466"/>
            <a:ext cx="2332596" cy="2298096"/>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9D4119DF-44A4-7487-635B-47F39C74AF9A}"/>
              </a:ext>
            </a:extLst>
          </p:cNvPr>
          <p:cNvSpPr txBox="1">
            <a:spLocks/>
          </p:cNvSpPr>
          <p:nvPr/>
        </p:nvSpPr>
        <p:spPr>
          <a:xfrm>
            <a:off x="284745" y="2066949"/>
            <a:ext cx="4820320" cy="4524315"/>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cap="small">
                <a:solidFill>
                  <a:srgbClr val="2C62A9"/>
                </a:solidFill>
                <a:latin typeface="+mn-lt"/>
                <a:ea typeface="+mn-ea"/>
                <a:cs typeface="+mn-cs"/>
              </a:rPr>
              <a:t>Practice Point 1.2.2: In people with anemia and CKD in whom the initial tests do not reveal the cause, consider an</a:t>
            </a:r>
          </a:p>
          <a:p>
            <a:pPr>
              <a:spcBef>
                <a:spcPts val="0"/>
              </a:spcBef>
            </a:pPr>
            <a:r>
              <a:rPr lang="en-US" sz="3200" cap="small">
                <a:solidFill>
                  <a:srgbClr val="2C62A9"/>
                </a:solidFill>
                <a:latin typeface="+mn-lt"/>
                <a:ea typeface="+mn-ea"/>
                <a:cs typeface="+mn-cs"/>
              </a:rPr>
              <a:t>expanded panel to identify potential underlying causes as</a:t>
            </a:r>
          </a:p>
          <a:p>
            <a:pPr>
              <a:spcBef>
                <a:spcPts val="0"/>
              </a:spcBef>
            </a:pPr>
            <a:r>
              <a:rPr lang="en-US" sz="3200" cap="small">
                <a:solidFill>
                  <a:srgbClr val="2C62A9"/>
                </a:solidFill>
                <a:latin typeface="+mn-lt"/>
                <a:ea typeface="+mn-ea"/>
                <a:cs typeface="+mn-cs"/>
              </a:rPr>
              <a:t>warranted based on the clinical scenario:</a:t>
            </a:r>
            <a:endParaRPr lang="en-GB" sz="3200" cap="small">
              <a:solidFill>
                <a:srgbClr val="2C62A9"/>
              </a:solidFill>
              <a:latin typeface="+mn-lt"/>
              <a:ea typeface="+mn-ea"/>
              <a:cs typeface="+mn-cs"/>
            </a:endParaRPr>
          </a:p>
        </p:txBody>
      </p:sp>
    </p:spTree>
    <p:extLst>
      <p:ext uri="{BB962C8B-B14F-4D97-AF65-F5344CB8AC3E}">
        <p14:creationId xmlns:p14="http://schemas.microsoft.com/office/powerpoint/2010/main" val="305301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5904D-11BC-D28C-F108-10D84308CC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9FACC4-2450-FAE7-1DF2-B22FCEF54EF4}"/>
              </a:ext>
            </a:extLst>
          </p:cNvPr>
          <p:cNvSpPr>
            <a:spLocks noGrp="1"/>
          </p:cNvSpPr>
          <p:nvPr>
            <p:ph type="ctrTitle"/>
          </p:nvPr>
        </p:nvSpPr>
        <p:spPr>
          <a:xfrm>
            <a:off x="846543" y="2491239"/>
            <a:ext cx="10392123" cy="1875521"/>
          </a:xfrm>
        </p:spPr>
        <p:txBody>
          <a:bodyPr/>
          <a:lstStyle/>
          <a:p>
            <a:r>
              <a:rPr lang="en-US">
                <a:latin typeface="Gill Sans MT" panose="020B0502020104020203" pitchFamily="34" charset="0"/>
              </a:rPr>
              <a:t>Chapter 2. Use of Iron to Treat Iron Deficiency and Anemia in People with CKD </a:t>
            </a:r>
          </a:p>
        </p:txBody>
      </p:sp>
    </p:spTree>
    <p:extLst>
      <p:ext uri="{BB962C8B-B14F-4D97-AF65-F5344CB8AC3E}">
        <p14:creationId xmlns:p14="http://schemas.microsoft.com/office/powerpoint/2010/main" val="2906674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C5E8D-BF41-9F66-6FDF-A6074C40CD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F5F98D-E5BE-25C6-46F4-D5E1ED66FF96}"/>
              </a:ext>
            </a:extLst>
          </p:cNvPr>
          <p:cNvSpPr>
            <a:spLocks noGrp="1"/>
          </p:cNvSpPr>
          <p:nvPr>
            <p:ph type="ctrTitle"/>
          </p:nvPr>
        </p:nvSpPr>
        <p:spPr>
          <a:xfrm>
            <a:off x="239949" y="496561"/>
            <a:ext cx="11712102" cy="1089489"/>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Use of Iron to Treat Iron Deficiency in CKD G5HD (hemodialysis)</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F9657C1B-084D-3557-54CB-B84B46B5B5B4}"/>
              </a:ext>
            </a:extLst>
          </p:cNvPr>
          <p:cNvSpPr txBox="1">
            <a:spLocks/>
          </p:cNvSpPr>
          <p:nvPr/>
        </p:nvSpPr>
        <p:spPr>
          <a:xfrm>
            <a:off x="700442" y="2312015"/>
            <a:ext cx="10894978" cy="1865126"/>
          </a:xfrm>
          <a:prstGeom prst="rect">
            <a:avLst/>
          </a:prstGeom>
          <a:noFill/>
          <a:ln w="19050">
            <a:solidFill>
              <a:srgbClr val="0070C0"/>
            </a:solid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Recommendation 2.1</a:t>
            </a:r>
            <a:r>
              <a:rPr lang="en-US" sz="3200" cap="small">
                <a:solidFill>
                  <a:srgbClr val="2C62A9"/>
                </a:solidFill>
                <a:latin typeface="+mn-lt"/>
                <a:ea typeface="+mn-ea"/>
                <a:cs typeface="+mn-cs"/>
              </a:rPr>
              <a:t>: In people with anemia and CKD G5 receiving hemodialysis (CKD G5HD), we suggest initiating iron therapy if ferritin ≤500 ng/ml (≤500 </a:t>
            </a:r>
            <a:r>
              <a:rPr lang="en-US" sz="3200">
                <a:solidFill>
                  <a:schemeClr val="accent2">
                    <a:lumMod val="75000"/>
                  </a:schemeClr>
                </a:solidFill>
                <a:latin typeface="+mn-lt"/>
              </a:rPr>
              <a:t>µ</a:t>
            </a:r>
            <a:r>
              <a:rPr lang="en-US" sz="3200" cap="small">
                <a:solidFill>
                  <a:srgbClr val="2C62A9"/>
                </a:solidFill>
                <a:latin typeface="+mn-lt"/>
                <a:ea typeface="+mn-ea"/>
                <a:cs typeface="+mn-cs"/>
              </a:rPr>
              <a:t>g/l) and TSAT ≤30% (</a:t>
            </a:r>
            <a:r>
              <a:rPr lang="en-US" sz="3200" i="1" cap="small">
                <a:solidFill>
                  <a:srgbClr val="2C62A9"/>
                </a:solidFill>
                <a:latin typeface="+mn-lt"/>
                <a:ea typeface="+mn-ea"/>
                <a:cs typeface="+mn-cs"/>
              </a:rPr>
              <a:t>2D</a:t>
            </a:r>
            <a:r>
              <a:rPr lang="en-US" sz="3200" cap="small">
                <a:solidFill>
                  <a:srgbClr val="2C62A9"/>
                </a:solidFill>
                <a:latin typeface="+mn-lt"/>
                <a:ea typeface="+mn-ea"/>
                <a:cs typeface="+mn-cs"/>
              </a:rPr>
              <a:t>).</a:t>
            </a:r>
            <a:endParaRPr lang="en-GB" sz="3200" cap="small">
              <a:solidFill>
                <a:srgbClr val="2C62A9"/>
              </a:solidFill>
              <a:latin typeface="+mn-lt"/>
              <a:ea typeface="+mn-ea"/>
              <a:cs typeface="+mn-cs"/>
            </a:endParaRPr>
          </a:p>
        </p:txBody>
      </p:sp>
    </p:spTree>
    <p:extLst>
      <p:ext uri="{BB962C8B-B14F-4D97-AF65-F5344CB8AC3E}">
        <p14:creationId xmlns:p14="http://schemas.microsoft.com/office/powerpoint/2010/main" val="1683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9D6ED-8B85-8EDC-EF2F-688E0DDDC2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8F9161-6626-6ABD-E673-011733E0B9CC}"/>
              </a:ext>
            </a:extLst>
          </p:cNvPr>
          <p:cNvSpPr>
            <a:spLocks noGrp="1"/>
          </p:cNvSpPr>
          <p:nvPr>
            <p:ph type="ctrTitle"/>
          </p:nvPr>
        </p:nvSpPr>
        <p:spPr>
          <a:xfrm>
            <a:off x="239949" y="496561"/>
            <a:ext cx="11712102" cy="1089489"/>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Use of Iron to Treat Iron Deficiency in CKD G5HD (hemodialysis)</a:t>
            </a:r>
            <a:endParaRPr lang="en-GB" sz="3600" b="1" cap="small">
              <a:solidFill>
                <a:srgbClr val="2C62A9"/>
              </a:solidFill>
              <a:latin typeface="+mn-lt"/>
              <a:ea typeface="+mn-ea"/>
              <a:cs typeface="+mn-cs"/>
            </a:endParaRPr>
          </a:p>
        </p:txBody>
      </p:sp>
      <p:pic>
        <p:nvPicPr>
          <p:cNvPr id="3" name="Picture 4" descr="UKidney - Anemia">
            <a:extLst>
              <a:ext uri="{FF2B5EF4-FFF2-40B4-BE49-F238E27FC236}">
                <a16:creationId xmlns:a16="http://schemas.microsoft.com/office/drawing/2014/main" id="{AA09CC16-F993-C699-B783-150E55B08B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7953" y="1802736"/>
            <a:ext cx="8344884" cy="46939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IVOTAL - A pioneering trial of worldwide importance - Kidney Research UK">
            <a:extLst>
              <a:ext uri="{FF2B5EF4-FFF2-40B4-BE49-F238E27FC236}">
                <a16:creationId xmlns:a16="http://schemas.microsoft.com/office/drawing/2014/main" id="{DECECF38-D568-C9CE-A14E-10F414030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91" y="1877490"/>
            <a:ext cx="2074286" cy="58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8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6A5D9-5031-06EC-4F02-6286988A08A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B598EB-8B24-4930-B6E3-C1C003838CED}"/>
              </a:ext>
            </a:extLst>
          </p:cNvPr>
          <p:cNvSpPr>
            <a:spLocks noGrp="1"/>
          </p:cNvSpPr>
          <p:nvPr>
            <p:ph type="ctrTitle"/>
          </p:nvPr>
        </p:nvSpPr>
        <p:spPr>
          <a:xfrm>
            <a:off x="239949" y="496561"/>
            <a:ext cx="11712102" cy="1089489"/>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Use of Iron to Treat Iron Deficiency in CKD G5HD (hemodialysis)</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D8EA92A0-9654-A8E1-49B0-69F64AACD52E}"/>
              </a:ext>
            </a:extLst>
          </p:cNvPr>
          <p:cNvSpPr txBox="1">
            <a:spLocks/>
          </p:cNvSpPr>
          <p:nvPr/>
        </p:nvSpPr>
        <p:spPr>
          <a:xfrm>
            <a:off x="852842" y="3976195"/>
            <a:ext cx="10894978" cy="1421928"/>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2.1</a:t>
            </a:r>
            <a:r>
              <a:rPr lang="en-US" sz="3200" cap="small">
                <a:solidFill>
                  <a:srgbClr val="2C62A9"/>
                </a:solidFill>
                <a:latin typeface="+mn-lt"/>
                <a:ea typeface="+mn-ea"/>
                <a:cs typeface="+mn-cs"/>
              </a:rPr>
              <a:t>: In people with CKD G5HD in whom</a:t>
            </a:r>
          </a:p>
          <a:p>
            <a:pPr>
              <a:spcBef>
                <a:spcPts val="0"/>
              </a:spcBef>
            </a:pPr>
            <a:r>
              <a:rPr lang="en-US" sz="3200" cap="small">
                <a:solidFill>
                  <a:srgbClr val="2C62A9"/>
                </a:solidFill>
                <a:latin typeface="+mn-lt"/>
                <a:ea typeface="+mn-ea"/>
                <a:cs typeface="+mn-cs"/>
              </a:rPr>
              <a:t>iron therapy is being initiated, administer i.v. iron using a</a:t>
            </a:r>
          </a:p>
          <a:p>
            <a:pPr>
              <a:spcBef>
                <a:spcPts val="0"/>
              </a:spcBef>
            </a:pPr>
            <a:r>
              <a:rPr lang="en-US" sz="3200" cap="small">
                <a:solidFill>
                  <a:srgbClr val="2C62A9"/>
                </a:solidFill>
                <a:latin typeface="+mn-lt"/>
                <a:ea typeface="+mn-ea"/>
                <a:cs typeface="+mn-cs"/>
              </a:rPr>
              <a:t>proactive approach to maintain stable iron status.</a:t>
            </a:r>
            <a:endParaRPr lang="en-GB" sz="3200" cap="small">
              <a:solidFill>
                <a:srgbClr val="2C62A9"/>
              </a:solidFill>
              <a:latin typeface="+mn-lt"/>
              <a:ea typeface="+mn-ea"/>
              <a:cs typeface="+mn-cs"/>
            </a:endParaRPr>
          </a:p>
        </p:txBody>
      </p:sp>
      <p:sp>
        <p:nvSpPr>
          <p:cNvPr id="3" name="Title 3">
            <a:extLst>
              <a:ext uri="{FF2B5EF4-FFF2-40B4-BE49-F238E27FC236}">
                <a16:creationId xmlns:a16="http://schemas.microsoft.com/office/drawing/2014/main" id="{3973FE48-B86B-FC92-4F3C-80AFC1086384}"/>
              </a:ext>
            </a:extLst>
          </p:cNvPr>
          <p:cNvSpPr txBox="1">
            <a:spLocks/>
          </p:cNvSpPr>
          <p:nvPr/>
        </p:nvSpPr>
        <p:spPr>
          <a:xfrm>
            <a:off x="852842" y="2159472"/>
            <a:ext cx="10894978" cy="1421928"/>
          </a:xfrm>
          <a:prstGeom prst="rect">
            <a:avLst/>
          </a:prstGeom>
          <a:noFill/>
          <a:ln w="19050">
            <a:solidFill>
              <a:srgbClr val="0070C0"/>
            </a:solid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Recommendation 2.2</a:t>
            </a:r>
            <a:r>
              <a:rPr lang="en-US" sz="3200" cap="small">
                <a:solidFill>
                  <a:srgbClr val="2C62A9"/>
                </a:solidFill>
                <a:latin typeface="+mn-lt"/>
                <a:ea typeface="+mn-ea"/>
                <a:cs typeface="+mn-cs"/>
              </a:rPr>
              <a:t>: In people with anemia and CKD G5HD who are initiating iron therapy, we suggest using intravenous (i.v.) iron rather than oral iron (</a:t>
            </a:r>
            <a:r>
              <a:rPr lang="en-US" sz="3200" i="1" cap="small">
                <a:solidFill>
                  <a:srgbClr val="2C62A9"/>
                </a:solidFill>
                <a:latin typeface="+mn-lt"/>
                <a:ea typeface="+mn-ea"/>
                <a:cs typeface="+mn-cs"/>
              </a:rPr>
              <a:t>2D</a:t>
            </a:r>
            <a:r>
              <a:rPr lang="en-US" sz="3200" cap="small">
                <a:solidFill>
                  <a:srgbClr val="2C62A9"/>
                </a:solidFill>
                <a:latin typeface="+mn-lt"/>
                <a:ea typeface="+mn-ea"/>
                <a:cs typeface="+mn-cs"/>
              </a:rPr>
              <a:t>).</a:t>
            </a:r>
            <a:endParaRPr lang="en-GB" sz="3200" cap="small">
              <a:solidFill>
                <a:srgbClr val="2C62A9"/>
              </a:solidFill>
              <a:latin typeface="+mn-lt"/>
              <a:ea typeface="+mn-ea"/>
              <a:cs typeface="+mn-cs"/>
            </a:endParaRPr>
          </a:p>
        </p:txBody>
      </p:sp>
    </p:spTree>
    <p:extLst>
      <p:ext uri="{BB962C8B-B14F-4D97-AF65-F5344CB8AC3E}">
        <p14:creationId xmlns:p14="http://schemas.microsoft.com/office/powerpoint/2010/main" val="392373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834A4-BD9F-4413-D3F0-A32224B04A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211C72-A59B-413C-D251-818980E0617F}"/>
              </a:ext>
            </a:extLst>
          </p:cNvPr>
          <p:cNvSpPr>
            <a:spLocks noGrp="1"/>
          </p:cNvSpPr>
          <p:nvPr>
            <p:ph type="ctrTitle"/>
          </p:nvPr>
        </p:nvSpPr>
        <p:spPr>
          <a:xfrm>
            <a:off x="239949" y="456072"/>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I.V. Iron Formulations</a:t>
            </a:r>
            <a:endParaRPr lang="en-GB" sz="3600" b="1" cap="small">
              <a:solidFill>
                <a:srgbClr val="2C62A9"/>
              </a:solidFill>
              <a:latin typeface="+mn-lt"/>
              <a:ea typeface="+mn-ea"/>
              <a:cs typeface="+mn-cs"/>
            </a:endParaRPr>
          </a:p>
        </p:txBody>
      </p:sp>
      <p:pic>
        <p:nvPicPr>
          <p:cNvPr id="3" name="Picture 2">
            <a:extLst>
              <a:ext uri="{FF2B5EF4-FFF2-40B4-BE49-F238E27FC236}">
                <a16:creationId xmlns:a16="http://schemas.microsoft.com/office/drawing/2014/main" id="{D1EB9FAA-7246-3131-EC5F-DA3422BCF530}"/>
              </a:ext>
            </a:extLst>
          </p:cNvPr>
          <p:cNvPicPr>
            <a:picLocks noChangeAspect="1"/>
          </p:cNvPicPr>
          <p:nvPr/>
        </p:nvPicPr>
        <p:blipFill>
          <a:blip r:embed="rId3"/>
          <a:stretch>
            <a:fillRect/>
          </a:stretch>
        </p:blipFill>
        <p:spPr>
          <a:xfrm>
            <a:off x="1840462" y="1262582"/>
            <a:ext cx="8859599" cy="5238336"/>
          </a:xfrm>
          <a:prstGeom prst="rect">
            <a:avLst/>
          </a:prstGeom>
        </p:spPr>
      </p:pic>
    </p:spTree>
    <p:extLst>
      <p:ext uri="{BB962C8B-B14F-4D97-AF65-F5344CB8AC3E}">
        <p14:creationId xmlns:p14="http://schemas.microsoft.com/office/powerpoint/2010/main" val="280086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6570" y="328936"/>
            <a:ext cx="3784321" cy="867890"/>
          </a:xfrm>
          <a:prstGeom prst="rect">
            <a:avLst/>
          </a:prstGeom>
          <a:noFill/>
        </p:spPr>
        <p:txBody>
          <a:bodyPr wrap="square" anchor="b">
            <a:spAutoFit/>
          </a:bodyPr>
          <a:lstStyle/>
          <a:p>
            <a:pPr algn="ctr">
              <a:spcBef>
                <a:spcPts val="0"/>
              </a:spcBef>
            </a:pPr>
            <a:r>
              <a:rPr lang="en-GB" sz="2800" b="0" cap="small">
                <a:solidFill>
                  <a:srgbClr val="004990"/>
                </a:solidFill>
                <a:latin typeface="Gill Sans MT" panose="020B0502020104020203" pitchFamily="34" charset="0"/>
                <a:ea typeface="+mn-ea"/>
                <a:cs typeface="+mn-cs"/>
              </a:rPr>
              <a:t>KDIGO 2012 Guideline: The Original</a:t>
            </a:r>
          </a:p>
        </p:txBody>
      </p:sp>
      <p:sp>
        <p:nvSpPr>
          <p:cNvPr id="4" name="Subtitle 2"/>
          <p:cNvSpPr>
            <a:spLocks noGrp="1"/>
          </p:cNvSpPr>
          <p:nvPr>
            <p:ph type="subTitle" idx="1"/>
          </p:nvPr>
        </p:nvSpPr>
        <p:spPr>
          <a:xfrm>
            <a:off x="304800" y="1062888"/>
            <a:ext cx="11582400" cy="690562"/>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endParaRPr lang="en-GB" sz="2000">
              <a:latin typeface="Calibri"/>
              <a:cs typeface="Calibri"/>
            </a:endParaRPr>
          </a:p>
          <a:p>
            <a:pPr marL="342900" lvl="0" indent="-342900">
              <a:lnSpc>
                <a:spcPct val="100000"/>
              </a:lnSpc>
              <a:spcBef>
                <a:spcPts val="0"/>
              </a:spcBef>
            </a:pPr>
            <a:endParaRPr lang="en-GB">
              <a:latin typeface="Calibri"/>
              <a:cs typeface="Calibri"/>
            </a:endParaRPr>
          </a:p>
          <a:p>
            <a:pPr marL="342900" lvl="0" indent="-342900">
              <a:lnSpc>
                <a:spcPct val="100000"/>
              </a:lnSpc>
              <a:spcBef>
                <a:spcPts val="0"/>
              </a:spcBef>
            </a:pPr>
            <a:endParaRPr lang="en-GB">
              <a:latin typeface="Calibri"/>
              <a:cs typeface="Calibri"/>
            </a:endParaRPr>
          </a:p>
        </p:txBody>
      </p:sp>
      <p:sp>
        <p:nvSpPr>
          <p:cNvPr id="6" name="Title 1"/>
          <p:cNvSpPr txBox="1">
            <a:spLocks/>
          </p:cNvSpPr>
          <p:nvPr/>
        </p:nvSpPr>
        <p:spPr>
          <a:xfrm>
            <a:off x="6856612" y="328896"/>
            <a:ext cx="3784321" cy="867930"/>
          </a:xfrm>
          <a:prstGeom prst="rect">
            <a:avLst/>
          </a:prstGeom>
          <a:noFill/>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2800" b="0" i="0" u="none" strike="noStrike" kern="1200" cap="small" spc="0" normalizeH="0" baseline="0" noProof="0">
                <a:ln>
                  <a:noFill/>
                </a:ln>
                <a:solidFill>
                  <a:srgbClr val="004990"/>
                </a:solidFill>
                <a:effectLst/>
                <a:uLnTx/>
                <a:uFillTx/>
                <a:latin typeface="Gill Sans MT" panose="020B0502020104020203" pitchFamily="34" charset="0"/>
                <a:sym typeface="Arial"/>
              </a:rPr>
              <a:t>KDIGO 2026 Guideline: The Update</a:t>
            </a:r>
          </a:p>
        </p:txBody>
      </p:sp>
      <p:sp>
        <p:nvSpPr>
          <p:cNvPr id="3" name="Right Arrow 2"/>
          <p:cNvSpPr/>
          <p:nvPr/>
        </p:nvSpPr>
        <p:spPr>
          <a:xfrm>
            <a:off x="5794686" y="3729383"/>
            <a:ext cx="722814" cy="414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Gill Sans MT" panose="020B0502020104020203"/>
              <a:ea typeface="+mn-ea"/>
              <a:cs typeface="+mn-cs"/>
              <a:sym typeface="Arial"/>
            </a:endParaRPr>
          </a:p>
        </p:txBody>
      </p:sp>
      <p:pic>
        <p:nvPicPr>
          <p:cNvPr id="9" name="Picture 8">
            <a:extLst>
              <a:ext uri="{FF2B5EF4-FFF2-40B4-BE49-F238E27FC236}">
                <a16:creationId xmlns:a16="http://schemas.microsoft.com/office/drawing/2014/main" id="{D2CFAE50-CDCE-1745-FD89-D4917304B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808" y="1196826"/>
            <a:ext cx="4160728" cy="5471709"/>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A135BEA-BFF9-57BD-3774-029547490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5179" y="1138952"/>
            <a:ext cx="3955136" cy="55386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448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0D701-1A85-480D-8053-38C42E0E77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D64E3E8-F896-88AD-D836-4B20E6C8C370}"/>
              </a:ext>
            </a:extLst>
          </p:cNvPr>
          <p:cNvSpPr>
            <a:spLocks noGrp="1"/>
          </p:cNvSpPr>
          <p:nvPr>
            <p:ph type="ctrTitle"/>
          </p:nvPr>
        </p:nvSpPr>
        <p:spPr>
          <a:xfrm>
            <a:off x="239949" y="562168"/>
            <a:ext cx="11712102" cy="1588087"/>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Use of Iron to Treat Iron Deficiency in CKD NOT receiving hemodialysis or CKD G5PD (peritoneal Dialysis)</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8AEA3579-D3BB-5E59-802B-D9588757CAC4}"/>
              </a:ext>
            </a:extLst>
          </p:cNvPr>
          <p:cNvSpPr txBox="1">
            <a:spLocks/>
          </p:cNvSpPr>
          <p:nvPr/>
        </p:nvSpPr>
        <p:spPr>
          <a:xfrm>
            <a:off x="648511" y="2682776"/>
            <a:ext cx="10894978" cy="2751522"/>
          </a:xfrm>
          <a:prstGeom prst="rect">
            <a:avLst/>
          </a:prstGeom>
          <a:noFill/>
          <a:ln w="19050">
            <a:solidFill>
              <a:srgbClr val="0070C0"/>
            </a:solid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Recommendation 2.3</a:t>
            </a:r>
            <a:r>
              <a:rPr lang="en-US" sz="3200" cap="small">
                <a:solidFill>
                  <a:srgbClr val="2C62A9"/>
                </a:solidFill>
                <a:latin typeface="+mn-lt"/>
                <a:ea typeface="+mn-ea"/>
                <a:cs typeface="+mn-cs"/>
              </a:rPr>
              <a:t>: In people with anemia and CKD not receiving dialysis or CKD G5 receiving peritoneal dialysis (CKD G5PD), we suggest initiating iron if (</a:t>
            </a:r>
            <a:r>
              <a:rPr lang="en-US" sz="3200" i="1" cap="small">
                <a:solidFill>
                  <a:srgbClr val="2C62A9"/>
                </a:solidFill>
                <a:latin typeface="+mn-lt"/>
                <a:ea typeface="+mn-ea"/>
                <a:cs typeface="+mn-cs"/>
              </a:rPr>
              <a:t>2D</a:t>
            </a:r>
            <a:r>
              <a:rPr lang="en-US" sz="3200" cap="small">
                <a:solidFill>
                  <a:srgbClr val="2C62A9"/>
                </a:solidFill>
                <a:latin typeface="+mn-lt"/>
                <a:ea typeface="+mn-ea"/>
                <a:cs typeface="+mn-cs"/>
              </a:rPr>
              <a:t>):</a:t>
            </a:r>
          </a:p>
          <a:p>
            <a:pPr marL="800100" indent="-396875">
              <a:spcBef>
                <a:spcPts val="0"/>
              </a:spcBef>
            </a:pPr>
            <a:r>
              <a:rPr lang="en-US" sz="3200" cap="small">
                <a:solidFill>
                  <a:srgbClr val="2C62A9"/>
                </a:solidFill>
                <a:latin typeface="+mn-lt"/>
                <a:ea typeface="+mn-ea"/>
                <a:cs typeface="+mn-cs"/>
              </a:rPr>
              <a:t>• Ferritin &lt;100 ng/ml (&lt;100 </a:t>
            </a:r>
            <a:r>
              <a:rPr lang="en-US" sz="3200">
                <a:solidFill>
                  <a:schemeClr val="accent2">
                    <a:lumMod val="75000"/>
                  </a:schemeClr>
                </a:solidFill>
                <a:latin typeface="+mn-lt"/>
              </a:rPr>
              <a:t>µ</a:t>
            </a:r>
            <a:r>
              <a:rPr lang="en-US" sz="3200" cap="small">
                <a:solidFill>
                  <a:srgbClr val="2C62A9"/>
                </a:solidFill>
                <a:latin typeface="+mn-lt"/>
                <a:ea typeface="+mn-ea"/>
                <a:cs typeface="+mn-cs"/>
              </a:rPr>
              <a:t>g/l) and TSAT &lt;40% or</a:t>
            </a:r>
          </a:p>
          <a:p>
            <a:pPr marL="800100" indent="-396875">
              <a:spcBef>
                <a:spcPts val="0"/>
              </a:spcBef>
            </a:pPr>
            <a:r>
              <a:rPr lang="en-US" sz="3200" cap="small">
                <a:solidFill>
                  <a:srgbClr val="2C62A9"/>
                </a:solidFill>
                <a:latin typeface="+mn-lt"/>
                <a:ea typeface="+mn-ea"/>
                <a:cs typeface="+mn-cs"/>
              </a:rPr>
              <a:t>• Ferritin ≥100 ng/ml (≥100 </a:t>
            </a:r>
            <a:r>
              <a:rPr lang="en-US" sz="3200">
                <a:solidFill>
                  <a:schemeClr val="accent2">
                    <a:lumMod val="75000"/>
                  </a:schemeClr>
                </a:solidFill>
                <a:latin typeface="+mn-lt"/>
              </a:rPr>
              <a:t>µ</a:t>
            </a:r>
            <a:r>
              <a:rPr lang="en-US" sz="3200" cap="small">
                <a:solidFill>
                  <a:srgbClr val="2C62A9"/>
                </a:solidFill>
                <a:latin typeface="+mn-lt"/>
                <a:ea typeface="+mn-ea"/>
                <a:cs typeface="+mn-cs"/>
              </a:rPr>
              <a:t>g/l) and &lt;300 ng/ml (&lt;300 </a:t>
            </a:r>
            <a:r>
              <a:rPr lang="en-US" sz="3200">
                <a:solidFill>
                  <a:schemeClr val="accent2">
                    <a:lumMod val="75000"/>
                  </a:schemeClr>
                </a:solidFill>
                <a:latin typeface="+mn-lt"/>
              </a:rPr>
              <a:t>µ</a:t>
            </a:r>
            <a:r>
              <a:rPr lang="en-US" sz="3200" cap="small">
                <a:solidFill>
                  <a:srgbClr val="2C62A9"/>
                </a:solidFill>
                <a:latin typeface="+mn-lt"/>
                <a:ea typeface="+mn-ea"/>
                <a:cs typeface="+mn-cs"/>
              </a:rPr>
              <a:t>g/l), and TSAT &lt;25%.</a:t>
            </a:r>
            <a:endParaRPr lang="en-GB" sz="3200" cap="small">
              <a:solidFill>
                <a:srgbClr val="2C62A9"/>
              </a:solidFill>
              <a:latin typeface="+mn-lt"/>
              <a:ea typeface="+mn-ea"/>
              <a:cs typeface="+mn-cs"/>
            </a:endParaRPr>
          </a:p>
        </p:txBody>
      </p:sp>
    </p:spTree>
    <p:extLst>
      <p:ext uri="{BB962C8B-B14F-4D97-AF65-F5344CB8AC3E}">
        <p14:creationId xmlns:p14="http://schemas.microsoft.com/office/powerpoint/2010/main" val="25620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03BD1-4D4E-102C-B985-CC4CF6909D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11F793-D066-BADA-221A-E665BD933BE4}"/>
              </a:ext>
            </a:extLst>
          </p:cNvPr>
          <p:cNvSpPr>
            <a:spLocks noGrp="1"/>
          </p:cNvSpPr>
          <p:nvPr>
            <p:ph type="ctrTitle"/>
          </p:nvPr>
        </p:nvSpPr>
        <p:spPr>
          <a:xfrm>
            <a:off x="239949" y="530664"/>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FIND-CKD</a:t>
            </a:r>
          </a:p>
        </p:txBody>
      </p:sp>
      <p:sp>
        <p:nvSpPr>
          <p:cNvPr id="3" name="Tekstvak 5">
            <a:extLst>
              <a:ext uri="{FF2B5EF4-FFF2-40B4-BE49-F238E27FC236}">
                <a16:creationId xmlns:a16="http://schemas.microsoft.com/office/drawing/2014/main" id="{2EE8CD63-4F08-1524-DF39-49F1C097B549}"/>
              </a:ext>
            </a:extLst>
          </p:cNvPr>
          <p:cNvSpPr txBox="1"/>
          <p:nvPr/>
        </p:nvSpPr>
        <p:spPr>
          <a:xfrm>
            <a:off x="0" y="6550223"/>
            <a:ext cx="4421688" cy="307777"/>
          </a:xfrm>
          <a:prstGeom prst="rect">
            <a:avLst/>
          </a:prstGeom>
          <a:noFill/>
        </p:spPr>
        <p:txBody>
          <a:bodyPr wrap="square" rtlCol="0">
            <a:spAutoFit/>
          </a:bodyPr>
          <a:lstStyle/>
          <a:p>
            <a:r>
              <a:rPr lang="nl-NL" sz="1400" i="1">
                <a:solidFill>
                  <a:schemeClr val="tx1">
                    <a:lumMod val="75000"/>
                    <a:lumOff val="25000"/>
                  </a:schemeClr>
                </a:solidFill>
              </a:rPr>
              <a:t>.</a:t>
            </a:r>
            <a:endParaRPr lang="nl-BE" sz="1400" i="1">
              <a:solidFill>
                <a:schemeClr val="tx1">
                  <a:lumMod val="75000"/>
                  <a:lumOff val="25000"/>
                </a:schemeClr>
              </a:solidFill>
            </a:endParaRPr>
          </a:p>
        </p:txBody>
      </p:sp>
      <p:sp>
        <p:nvSpPr>
          <p:cNvPr id="5" name="Tekstvak 5">
            <a:extLst>
              <a:ext uri="{FF2B5EF4-FFF2-40B4-BE49-F238E27FC236}">
                <a16:creationId xmlns:a16="http://schemas.microsoft.com/office/drawing/2014/main" id="{EE17F583-A703-1793-BE00-75E5DF9CFA3C}"/>
              </a:ext>
            </a:extLst>
          </p:cNvPr>
          <p:cNvSpPr txBox="1"/>
          <p:nvPr/>
        </p:nvSpPr>
        <p:spPr>
          <a:xfrm>
            <a:off x="220133" y="6293903"/>
            <a:ext cx="4421688" cy="307777"/>
          </a:xfrm>
          <a:prstGeom prst="rect">
            <a:avLst/>
          </a:prstGeom>
          <a:noFill/>
        </p:spPr>
        <p:txBody>
          <a:bodyPr wrap="square" rtlCol="0">
            <a:spAutoFit/>
          </a:bodyPr>
          <a:lstStyle/>
          <a:p>
            <a:r>
              <a:rPr lang="nl-NL" sz="1400" err="1">
                <a:solidFill>
                  <a:schemeClr val="accent2">
                    <a:lumMod val="75000"/>
                  </a:schemeClr>
                </a:solidFill>
                <a:ea typeface="Calibri" panose="020F0502020204030204" pitchFamily="34" charset="0"/>
                <a:cs typeface="Calibri" panose="020F0502020204030204" pitchFamily="34" charset="0"/>
              </a:rPr>
              <a:t>Macdougall</a:t>
            </a:r>
            <a:r>
              <a:rPr lang="nl-NL" sz="1400">
                <a:solidFill>
                  <a:schemeClr val="accent2">
                    <a:lumMod val="75000"/>
                  </a:schemeClr>
                </a:solidFill>
                <a:ea typeface="Calibri" panose="020F0502020204030204" pitchFamily="34" charset="0"/>
                <a:cs typeface="Calibri" panose="020F0502020204030204" pitchFamily="34" charset="0"/>
              </a:rPr>
              <a:t> et al. NDT 2014;29:2075-2084.</a:t>
            </a:r>
            <a:endParaRPr lang="nl-BE" sz="1400">
              <a:solidFill>
                <a:schemeClr val="accent2">
                  <a:lumMod val="75000"/>
                </a:schemeClr>
              </a:solidFill>
              <a:ea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D2F13AFB-8212-C276-FDC8-37C442D73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543" y="-5675814"/>
            <a:ext cx="7146846" cy="4789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DF2AF6F-FD32-CB95-DBFF-0116B025D0CB}"/>
              </a:ext>
            </a:extLst>
          </p:cNvPr>
          <p:cNvSpPr/>
          <p:nvPr/>
        </p:nvSpPr>
        <p:spPr>
          <a:xfrm>
            <a:off x="3634026" y="1402593"/>
            <a:ext cx="4556821" cy="1237295"/>
          </a:xfrm>
          <a:prstGeom prst="rect">
            <a:avLst/>
          </a:prstGeom>
          <a:solidFill>
            <a:srgbClr val="83D2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1 </a:t>
            </a:r>
            <a:r>
              <a:rPr lang="nl-NL" sz="2400">
                <a:solidFill>
                  <a:schemeClr val="accent2">
                    <a:lumMod val="75000"/>
                  </a:schemeClr>
                </a:solidFill>
                <a:ea typeface="Calibri" panose="020F0502020204030204" pitchFamily="34" charset="0"/>
                <a:cs typeface="Calibri" panose="020F0502020204030204" pitchFamily="34" charset="0"/>
              </a:rPr>
              <a:t>g IV ferric carboxymaltose</a:t>
            </a:r>
          </a:p>
          <a:p>
            <a:pPr algn="ctr"/>
            <a:r>
              <a:rPr lang="nl-NL" sz="2400">
                <a:solidFill>
                  <a:schemeClr val="accent2">
                    <a:lumMod val="75000"/>
                  </a:schemeClr>
                </a:solidFill>
                <a:ea typeface="Calibri" panose="020F0502020204030204" pitchFamily="34" charset="0"/>
                <a:cs typeface="Calibri" panose="020F0502020204030204" pitchFamily="34" charset="0"/>
              </a:rPr>
              <a:t>Serum </a:t>
            </a:r>
            <a:r>
              <a:rPr lang="nl-NL" sz="2400" err="1">
                <a:solidFill>
                  <a:schemeClr val="accent2">
                    <a:lumMod val="75000"/>
                  </a:schemeClr>
                </a:solidFill>
                <a:ea typeface="Calibri" panose="020F0502020204030204" pitchFamily="34" charset="0"/>
                <a:cs typeface="Calibri" panose="020F0502020204030204" pitchFamily="34" charset="0"/>
              </a:rPr>
              <a:t>ferritin</a:t>
            </a:r>
            <a:r>
              <a:rPr lang="nl-NL" sz="2400">
                <a:solidFill>
                  <a:schemeClr val="accent2">
                    <a:lumMod val="75000"/>
                  </a:schemeClr>
                </a:solidFill>
                <a:ea typeface="Calibri" panose="020F0502020204030204" pitchFamily="34" charset="0"/>
                <a:cs typeface="Calibri" panose="020F0502020204030204" pitchFamily="34" charset="0"/>
              </a:rPr>
              <a:t> target 400-600 µg/L</a:t>
            </a:r>
            <a:endParaRPr lang="en-GB" sz="2400">
              <a:solidFill>
                <a:schemeClr val="accent2">
                  <a:lumMod val="75000"/>
                </a:schemeClr>
              </a:solidFill>
              <a:ea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0C4591B1-0677-560A-838E-7677E5543558}"/>
              </a:ext>
            </a:extLst>
          </p:cNvPr>
          <p:cNvSpPr/>
          <p:nvPr/>
        </p:nvSpPr>
        <p:spPr>
          <a:xfrm>
            <a:off x="3642494" y="2759581"/>
            <a:ext cx="4556820" cy="1083922"/>
          </a:xfrm>
          <a:prstGeom prst="rect">
            <a:avLst/>
          </a:prstGeom>
          <a:solidFill>
            <a:srgbClr val="F4D1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a:solidFill>
                  <a:schemeClr val="accent2">
                    <a:lumMod val="75000"/>
                  </a:schemeClr>
                </a:solidFill>
                <a:ea typeface="Calibri" panose="020F0502020204030204" pitchFamily="34" charset="0"/>
                <a:cs typeface="Calibri" panose="020F0502020204030204" pitchFamily="34" charset="0"/>
              </a:rPr>
              <a:t>200 mg IV </a:t>
            </a:r>
            <a:r>
              <a:rPr lang="nl-NL" sz="2400" err="1">
                <a:solidFill>
                  <a:schemeClr val="accent2">
                    <a:lumMod val="75000"/>
                  </a:schemeClr>
                </a:solidFill>
                <a:ea typeface="Calibri" panose="020F0502020204030204" pitchFamily="34" charset="0"/>
                <a:cs typeface="Calibri" panose="020F0502020204030204" pitchFamily="34" charset="0"/>
              </a:rPr>
              <a:t>ferric</a:t>
            </a:r>
            <a:r>
              <a:rPr lang="nl-NL" sz="2400">
                <a:solidFill>
                  <a:schemeClr val="accent2">
                    <a:lumMod val="75000"/>
                  </a:schemeClr>
                </a:solidFill>
                <a:ea typeface="Calibri" panose="020F0502020204030204" pitchFamily="34" charset="0"/>
                <a:cs typeface="Calibri" panose="020F0502020204030204" pitchFamily="34" charset="0"/>
              </a:rPr>
              <a:t> </a:t>
            </a:r>
            <a:r>
              <a:rPr lang="nl-NL" sz="2400" err="1">
                <a:solidFill>
                  <a:schemeClr val="accent2">
                    <a:lumMod val="75000"/>
                  </a:schemeClr>
                </a:solidFill>
                <a:ea typeface="Calibri" panose="020F0502020204030204" pitchFamily="34" charset="0"/>
                <a:cs typeface="Calibri" panose="020F0502020204030204" pitchFamily="34" charset="0"/>
              </a:rPr>
              <a:t>carboxymaltose</a:t>
            </a:r>
            <a:endParaRPr lang="nl-NL" sz="2400">
              <a:solidFill>
                <a:schemeClr val="accent2">
                  <a:lumMod val="75000"/>
                </a:schemeClr>
              </a:solidFill>
              <a:ea typeface="Calibri" panose="020F0502020204030204" pitchFamily="34" charset="0"/>
              <a:cs typeface="Calibri" panose="020F0502020204030204" pitchFamily="34" charset="0"/>
            </a:endParaRPr>
          </a:p>
          <a:p>
            <a:pPr algn="ctr"/>
            <a:r>
              <a:rPr lang="nl-NL" sz="2400">
                <a:solidFill>
                  <a:schemeClr val="accent2">
                    <a:lumMod val="75000"/>
                  </a:schemeClr>
                </a:solidFill>
                <a:ea typeface="Calibri" panose="020F0502020204030204" pitchFamily="34" charset="0"/>
                <a:cs typeface="Calibri" panose="020F0502020204030204" pitchFamily="34" charset="0"/>
              </a:rPr>
              <a:t>Serum </a:t>
            </a:r>
            <a:r>
              <a:rPr lang="nl-NL" sz="2400" err="1">
                <a:solidFill>
                  <a:schemeClr val="accent2">
                    <a:lumMod val="75000"/>
                  </a:schemeClr>
                </a:solidFill>
                <a:ea typeface="Calibri" panose="020F0502020204030204" pitchFamily="34" charset="0"/>
                <a:cs typeface="Calibri" panose="020F0502020204030204" pitchFamily="34" charset="0"/>
              </a:rPr>
              <a:t>ferritin</a:t>
            </a:r>
            <a:r>
              <a:rPr lang="nl-NL" sz="2400">
                <a:solidFill>
                  <a:schemeClr val="accent2">
                    <a:lumMod val="75000"/>
                  </a:schemeClr>
                </a:solidFill>
                <a:ea typeface="Calibri" panose="020F0502020204030204" pitchFamily="34" charset="0"/>
                <a:cs typeface="Calibri" panose="020F0502020204030204" pitchFamily="34" charset="0"/>
              </a:rPr>
              <a:t> target 100-200 µg/L</a:t>
            </a:r>
            <a:endParaRPr lang="en-GB" sz="2400">
              <a:solidFill>
                <a:schemeClr val="accent2">
                  <a:lumMod val="75000"/>
                </a:schemeClr>
              </a:solidFill>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5EBB696-02A0-8BDC-F00D-0E0FF629A985}"/>
              </a:ext>
            </a:extLst>
          </p:cNvPr>
          <p:cNvSpPr/>
          <p:nvPr/>
        </p:nvSpPr>
        <p:spPr>
          <a:xfrm>
            <a:off x="3642494" y="3940016"/>
            <a:ext cx="4556820" cy="1083922"/>
          </a:xfrm>
          <a:prstGeom prst="rect">
            <a:avLst/>
          </a:prstGeom>
          <a:solidFill>
            <a:srgbClr val="FAF0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a:solidFill>
                  <a:schemeClr val="accent2">
                    <a:lumMod val="75000"/>
                  </a:schemeClr>
                </a:solidFill>
                <a:ea typeface="Calibri" panose="020F0502020204030204" pitchFamily="34" charset="0"/>
                <a:cs typeface="Calibri" panose="020F0502020204030204" pitchFamily="34" charset="0"/>
              </a:rPr>
              <a:t>Oral iron</a:t>
            </a:r>
          </a:p>
          <a:p>
            <a:pPr algn="ctr"/>
            <a:r>
              <a:rPr lang="nl-NL" sz="2400" err="1">
                <a:solidFill>
                  <a:schemeClr val="accent2">
                    <a:lumMod val="75000"/>
                  </a:schemeClr>
                </a:solidFill>
                <a:ea typeface="Calibri" panose="020F0502020204030204" pitchFamily="34" charset="0"/>
                <a:cs typeface="Calibri" panose="020F0502020204030204" pitchFamily="34" charset="0"/>
              </a:rPr>
              <a:t>Ferrous</a:t>
            </a:r>
            <a:r>
              <a:rPr lang="nl-NL" sz="2400">
                <a:solidFill>
                  <a:schemeClr val="accent2">
                    <a:lumMod val="75000"/>
                  </a:schemeClr>
                </a:solidFill>
                <a:ea typeface="Calibri" panose="020F0502020204030204" pitchFamily="34" charset="0"/>
                <a:cs typeface="Calibri" panose="020F0502020204030204" pitchFamily="34" charset="0"/>
              </a:rPr>
              <a:t> </a:t>
            </a:r>
            <a:r>
              <a:rPr lang="nl-NL" sz="2400" err="1">
                <a:solidFill>
                  <a:schemeClr val="accent2">
                    <a:lumMod val="75000"/>
                  </a:schemeClr>
                </a:solidFill>
                <a:ea typeface="Calibri" panose="020F0502020204030204" pitchFamily="34" charset="0"/>
                <a:cs typeface="Calibri" panose="020F0502020204030204" pitchFamily="34" charset="0"/>
              </a:rPr>
              <a:t>sulphate</a:t>
            </a:r>
            <a:r>
              <a:rPr lang="nl-NL" sz="2400">
                <a:solidFill>
                  <a:schemeClr val="accent2">
                    <a:lumMod val="75000"/>
                  </a:schemeClr>
                </a:solidFill>
                <a:ea typeface="Calibri" panose="020F0502020204030204" pitchFamily="34" charset="0"/>
                <a:cs typeface="Calibri" panose="020F0502020204030204" pitchFamily="34" charset="0"/>
              </a:rPr>
              <a:t> 200 mg iron/</a:t>
            </a:r>
            <a:r>
              <a:rPr lang="nl-NL" sz="2400" err="1">
                <a:solidFill>
                  <a:schemeClr val="accent2">
                    <a:lumMod val="75000"/>
                  </a:schemeClr>
                </a:solidFill>
                <a:ea typeface="Calibri" panose="020F0502020204030204" pitchFamily="34" charset="0"/>
                <a:cs typeface="Calibri" panose="020F0502020204030204" pitchFamily="34" charset="0"/>
              </a:rPr>
              <a:t>day</a:t>
            </a:r>
            <a:endParaRPr lang="en-GB" sz="2400">
              <a:solidFill>
                <a:schemeClr val="accent2">
                  <a:lumMod val="75000"/>
                </a:schemeClr>
              </a:solidFill>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F1230FC1-FB77-B772-B102-1164C93C0126}"/>
              </a:ext>
            </a:extLst>
          </p:cNvPr>
          <p:cNvSpPr/>
          <p:nvPr/>
        </p:nvSpPr>
        <p:spPr>
          <a:xfrm>
            <a:off x="9838469" y="2569670"/>
            <a:ext cx="1931446" cy="1214069"/>
          </a:xfrm>
          <a:prstGeom prst="rect">
            <a:avLst/>
          </a:prstGeom>
          <a:solidFill>
            <a:srgbClr val="F8D7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a:solidFill>
                  <a:sysClr val="windowText" lastClr="000000"/>
                </a:solidFill>
              </a:rPr>
              <a:t>Week 56</a:t>
            </a:r>
            <a:endParaRPr lang="en-GB" sz="2400">
              <a:solidFill>
                <a:sysClr val="windowText" lastClr="000000"/>
              </a:solidFill>
            </a:endParaRPr>
          </a:p>
        </p:txBody>
      </p:sp>
      <p:sp>
        <p:nvSpPr>
          <p:cNvPr id="11" name="Rectangle 10">
            <a:extLst>
              <a:ext uri="{FF2B5EF4-FFF2-40B4-BE49-F238E27FC236}">
                <a16:creationId xmlns:a16="http://schemas.microsoft.com/office/drawing/2014/main" id="{B94BEB02-7E9B-9B9D-E0EA-170F90F00895}"/>
              </a:ext>
            </a:extLst>
          </p:cNvPr>
          <p:cNvSpPr/>
          <p:nvPr/>
        </p:nvSpPr>
        <p:spPr>
          <a:xfrm>
            <a:off x="547488" y="2639888"/>
            <a:ext cx="1921934" cy="1143851"/>
          </a:xfrm>
          <a:prstGeom prst="rect">
            <a:avLst/>
          </a:prstGeom>
          <a:solidFill>
            <a:srgbClr val="F8D7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3600">
                <a:solidFill>
                  <a:schemeClr val="tx1">
                    <a:lumMod val="85000"/>
                    <a:lumOff val="15000"/>
                  </a:schemeClr>
                </a:solidFill>
              </a:rPr>
              <a:t>CKD</a:t>
            </a:r>
            <a:endParaRPr lang="en-GB" sz="3600">
              <a:solidFill>
                <a:schemeClr val="tx1">
                  <a:lumMod val="85000"/>
                  <a:lumOff val="15000"/>
                </a:schemeClr>
              </a:solidFill>
            </a:endParaRPr>
          </a:p>
        </p:txBody>
      </p:sp>
      <p:cxnSp>
        <p:nvCxnSpPr>
          <p:cNvPr id="12" name="Connector: Elbow 11">
            <a:extLst>
              <a:ext uri="{FF2B5EF4-FFF2-40B4-BE49-F238E27FC236}">
                <a16:creationId xmlns:a16="http://schemas.microsoft.com/office/drawing/2014/main" id="{51ECD9F4-0B21-7000-1A73-AB7F349E3517}"/>
              </a:ext>
            </a:extLst>
          </p:cNvPr>
          <p:cNvCxnSpPr>
            <a:cxnSpLocks/>
            <a:stCxn id="11" idx="3"/>
            <a:endCxn id="7" idx="1"/>
          </p:cNvCxnSpPr>
          <p:nvPr/>
        </p:nvCxnSpPr>
        <p:spPr>
          <a:xfrm flipV="1">
            <a:off x="2469422" y="2021241"/>
            <a:ext cx="1164604" cy="1190573"/>
          </a:xfrm>
          <a:prstGeom prst="bentConnector3">
            <a:avLst>
              <a:gd name="adj1" fmla="val 50000"/>
            </a:avLst>
          </a:prstGeom>
          <a:ln w="28575">
            <a:solidFill>
              <a:srgbClr val="F39100"/>
            </a:solidFill>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18AE1163-A146-9849-FD96-346CF1A95E53}"/>
              </a:ext>
            </a:extLst>
          </p:cNvPr>
          <p:cNvCxnSpPr>
            <a:cxnSpLocks/>
            <a:stCxn id="11" idx="3"/>
            <a:endCxn id="9" idx="1"/>
          </p:cNvCxnSpPr>
          <p:nvPr/>
        </p:nvCxnSpPr>
        <p:spPr>
          <a:xfrm>
            <a:off x="2469422" y="3211814"/>
            <a:ext cx="1173072" cy="1270163"/>
          </a:xfrm>
          <a:prstGeom prst="bentConnector3">
            <a:avLst/>
          </a:prstGeom>
          <a:ln w="28575">
            <a:solidFill>
              <a:srgbClr val="F39100"/>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8249A55D-CD9A-6548-7AEC-9EE0BF0973E8}"/>
              </a:ext>
            </a:extLst>
          </p:cNvPr>
          <p:cNvCxnSpPr>
            <a:cxnSpLocks/>
            <a:stCxn id="7" idx="3"/>
            <a:endCxn id="10" idx="1"/>
          </p:cNvCxnSpPr>
          <p:nvPr/>
        </p:nvCxnSpPr>
        <p:spPr>
          <a:xfrm>
            <a:off x="8190847" y="2021241"/>
            <a:ext cx="1647622" cy="1155464"/>
          </a:xfrm>
          <a:prstGeom prst="bentConnector3">
            <a:avLst/>
          </a:prstGeom>
          <a:ln w="28575">
            <a:solidFill>
              <a:srgbClr val="F39100"/>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2C73E719-34D8-928C-0A75-3EFA00E2DB2D}"/>
              </a:ext>
            </a:extLst>
          </p:cNvPr>
          <p:cNvCxnSpPr>
            <a:cxnSpLocks/>
            <a:stCxn id="9" idx="3"/>
            <a:endCxn id="10" idx="1"/>
          </p:cNvCxnSpPr>
          <p:nvPr/>
        </p:nvCxnSpPr>
        <p:spPr>
          <a:xfrm flipV="1">
            <a:off x="8199314" y="3176705"/>
            <a:ext cx="1639155" cy="1305272"/>
          </a:xfrm>
          <a:prstGeom prst="bentConnector3">
            <a:avLst>
              <a:gd name="adj1" fmla="val 50000"/>
            </a:avLst>
          </a:prstGeom>
          <a:ln w="28575">
            <a:solidFill>
              <a:srgbClr val="F391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F958C3F-9086-8BC8-E4BD-EF690B6C3F36}"/>
              </a:ext>
            </a:extLst>
          </p:cNvPr>
          <p:cNvSpPr txBox="1"/>
          <p:nvPr/>
        </p:nvSpPr>
        <p:spPr>
          <a:xfrm>
            <a:off x="6923772" y="5339796"/>
            <a:ext cx="5048092" cy="954107"/>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chemeClr val="accent2">
                    <a:lumMod val="75000"/>
                  </a:schemeClr>
                </a:solidFill>
                <a:ea typeface="Calibri" panose="020F0502020204030204" pitchFamily="34" charset="0"/>
                <a:cs typeface="Calibri" panose="020F0502020204030204" pitchFamily="34" charset="0"/>
              </a:rPr>
              <a:t>Additional anemia treatment or</a:t>
            </a:r>
          </a:p>
          <a:p>
            <a:pPr marL="285750" indent="-285750">
              <a:buFont typeface="Arial" panose="020B0604020202020204" pitchFamily="34" charset="0"/>
              <a:buChar char="•"/>
            </a:pPr>
            <a:r>
              <a:rPr lang="nl-NL" sz="2800" dirty="0">
                <a:solidFill>
                  <a:schemeClr val="accent2">
                    <a:lumMod val="75000"/>
                  </a:schemeClr>
                </a:solidFill>
                <a:ea typeface="Calibri" panose="020F0502020204030204" pitchFamily="34" charset="0"/>
                <a:cs typeface="Calibri" panose="020F0502020204030204" pitchFamily="34" charset="0"/>
              </a:rPr>
              <a:t>Hb&lt; 10 g/dL</a:t>
            </a:r>
            <a:endParaRPr lang="en-GB" sz="2800" dirty="0">
              <a:solidFill>
                <a:schemeClr val="accent2">
                  <a:lumMod val="75000"/>
                </a:schemeClr>
              </a:solidFill>
              <a:ea typeface="Calibri" panose="020F0502020204030204" pitchFamily="34" charset="0"/>
              <a:cs typeface="Calibri" panose="020F0502020204030204" pitchFamily="34" charset="0"/>
            </a:endParaRPr>
          </a:p>
        </p:txBody>
      </p:sp>
      <p:cxnSp>
        <p:nvCxnSpPr>
          <p:cNvPr id="18" name="Straight Arrow Connector 17">
            <a:extLst>
              <a:ext uri="{FF2B5EF4-FFF2-40B4-BE49-F238E27FC236}">
                <a16:creationId xmlns:a16="http://schemas.microsoft.com/office/drawing/2014/main" id="{8AF2372B-FC3A-1155-DF2F-BE5642258216}"/>
              </a:ext>
            </a:extLst>
          </p:cNvPr>
          <p:cNvCxnSpPr>
            <a:stCxn id="10" idx="2"/>
          </p:cNvCxnSpPr>
          <p:nvPr/>
        </p:nvCxnSpPr>
        <p:spPr>
          <a:xfrm>
            <a:off x="10804192" y="3783739"/>
            <a:ext cx="0" cy="16449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80FD603-0EA8-797B-45C2-31AC7AE37DBD}"/>
              </a:ext>
            </a:extLst>
          </p:cNvPr>
          <p:cNvSpPr/>
          <p:nvPr/>
        </p:nvSpPr>
        <p:spPr>
          <a:xfrm>
            <a:off x="2676771" y="2825367"/>
            <a:ext cx="798897" cy="7728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4000"/>
              <a:t>R</a:t>
            </a:r>
            <a:endParaRPr lang="en-GB" sz="4000"/>
          </a:p>
        </p:txBody>
      </p:sp>
    </p:spTree>
    <p:extLst>
      <p:ext uri="{BB962C8B-B14F-4D97-AF65-F5344CB8AC3E}">
        <p14:creationId xmlns:p14="http://schemas.microsoft.com/office/powerpoint/2010/main" val="309365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9D47-2EB8-9932-D35B-2F13607C91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CD2CB2-4932-FD1C-0185-040B3AEFDC60}"/>
              </a:ext>
            </a:extLst>
          </p:cNvPr>
          <p:cNvSpPr>
            <a:spLocks noGrp="1"/>
          </p:cNvSpPr>
          <p:nvPr>
            <p:ph type="ctrTitle"/>
          </p:nvPr>
        </p:nvSpPr>
        <p:spPr>
          <a:xfrm>
            <a:off x="239949" y="562168"/>
            <a:ext cx="11712102" cy="1588087"/>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Use of Iron to Treat Iron Deficiency in CKD NOT receiving hemodialysis or CKD G5PD (peritoneal Dialysis)</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0349BAED-CC85-57E4-95F9-6A7A175C964C}"/>
              </a:ext>
            </a:extLst>
          </p:cNvPr>
          <p:cNvSpPr txBox="1">
            <a:spLocks/>
          </p:cNvSpPr>
          <p:nvPr/>
        </p:nvSpPr>
        <p:spPr>
          <a:xfrm>
            <a:off x="648511" y="2997113"/>
            <a:ext cx="10894978" cy="2751522"/>
          </a:xfrm>
          <a:prstGeom prst="rect">
            <a:avLst/>
          </a:prstGeom>
          <a:noFill/>
          <a:ln w="19050">
            <a:solidFill>
              <a:srgbClr val="0070C0"/>
            </a:solid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Recommendation 2.4</a:t>
            </a:r>
            <a:r>
              <a:rPr lang="en-US" sz="3200" cap="small">
                <a:solidFill>
                  <a:srgbClr val="2C62A9"/>
                </a:solidFill>
                <a:latin typeface="+mn-lt"/>
                <a:ea typeface="+mn-ea"/>
                <a:cs typeface="+mn-cs"/>
              </a:rPr>
              <a:t>: In people with anemia and CKD not receiving hemodialysis (HD) in whom iron is initiated, we suggest using either oral iron or i.v. iron based on the person’s values and preferences, the degree of anemia and iron deficiency, and the relative efficacy, tolerability, availability, and cost of each (</a:t>
            </a:r>
            <a:r>
              <a:rPr lang="en-US" sz="3200" i="1" cap="small">
                <a:solidFill>
                  <a:srgbClr val="2C62A9"/>
                </a:solidFill>
                <a:latin typeface="+mn-lt"/>
                <a:ea typeface="+mn-ea"/>
                <a:cs typeface="+mn-cs"/>
              </a:rPr>
              <a:t>2D</a:t>
            </a:r>
            <a:r>
              <a:rPr lang="en-US" sz="3200" cap="small">
                <a:solidFill>
                  <a:srgbClr val="2C62A9"/>
                </a:solidFill>
                <a:latin typeface="+mn-lt"/>
                <a:ea typeface="+mn-ea"/>
                <a:cs typeface="+mn-cs"/>
              </a:rPr>
              <a:t>).</a:t>
            </a:r>
          </a:p>
        </p:txBody>
      </p:sp>
    </p:spTree>
    <p:extLst>
      <p:ext uri="{BB962C8B-B14F-4D97-AF65-F5344CB8AC3E}">
        <p14:creationId xmlns:p14="http://schemas.microsoft.com/office/powerpoint/2010/main" val="3551927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1E672-731F-AEDA-16DE-2B20C27619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D3FF139-7045-C4A6-D630-54CA01F0C085}"/>
              </a:ext>
            </a:extLst>
          </p:cNvPr>
          <p:cNvSpPr>
            <a:spLocks noGrp="1"/>
          </p:cNvSpPr>
          <p:nvPr>
            <p:ph type="ctrTitle"/>
          </p:nvPr>
        </p:nvSpPr>
        <p:spPr>
          <a:xfrm>
            <a:off x="239949" y="456072"/>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Oral Iron Formulations</a:t>
            </a:r>
            <a:endParaRPr lang="en-GB" sz="3600" b="1" cap="small">
              <a:solidFill>
                <a:srgbClr val="2C62A9"/>
              </a:solidFill>
              <a:latin typeface="+mn-lt"/>
              <a:ea typeface="+mn-ea"/>
              <a:cs typeface="+mn-cs"/>
            </a:endParaRPr>
          </a:p>
        </p:txBody>
      </p:sp>
      <p:pic>
        <p:nvPicPr>
          <p:cNvPr id="5" name="Picture 4">
            <a:extLst>
              <a:ext uri="{FF2B5EF4-FFF2-40B4-BE49-F238E27FC236}">
                <a16:creationId xmlns:a16="http://schemas.microsoft.com/office/drawing/2014/main" id="{EF2B2E5D-EC2B-1FAA-E276-0A9B2B46EA19}"/>
              </a:ext>
            </a:extLst>
          </p:cNvPr>
          <p:cNvPicPr>
            <a:picLocks noChangeAspect="1"/>
          </p:cNvPicPr>
          <p:nvPr/>
        </p:nvPicPr>
        <p:blipFill>
          <a:blip r:embed="rId3"/>
          <a:stretch>
            <a:fillRect/>
          </a:stretch>
        </p:blipFill>
        <p:spPr>
          <a:xfrm>
            <a:off x="1268145" y="1718836"/>
            <a:ext cx="10122505" cy="3540632"/>
          </a:xfrm>
          <a:prstGeom prst="rect">
            <a:avLst/>
          </a:prstGeom>
        </p:spPr>
      </p:pic>
    </p:spTree>
    <p:extLst>
      <p:ext uri="{BB962C8B-B14F-4D97-AF65-F5344CB8AC3E}">
        <p14:creationId xmlns:p14="http://schemas.microsoft.com/office/powerpoint/2010/main" val="41925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16C97-D9A5-C620-7E79-0DC966125A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D3CCFC-40EF-5E48-0A82-843E73524006}"/>
              </a:ext>
            </a:extLst>
          </p:cNvPr>
          <p:cNvSpPr>
            <a:spLocks noGrp="1"/>
          </p:cNvSpPr>
          <p:nvPr>
            <p:ph type="ctrTitle"/>
          </p:nvPr>
        </p:nvSpPr>
        <p:spPr>
          <a:xfrm>
            <a:off x="239949" y="456072"/>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I.V. vs. Oral Iron Considerations</a:t>
            </a:r>
            <a:endParaRPr lang="en-GB" sz="3600" b="1" cap="small">
              <a:solidFill>
                <a:srgbClr val="2C62A9"/>
              </a:solidFill>
              <a:latin typeface="+mn-lt"/>
              <a:ea typeface="+mn-ea"/>
              <a:cs typeface="+mn-cs"/>
            </a:endParaRPr>
          </a:p>
        </p:txBody>
      </p:sp>
      <p:pic>
        <p:nvPicPr>
          <p:cNvPr id="3" name="Picture 2">
            <a:extLst>
              <a:ext uri="{FF2B5EF4-FFF2-40B4-BE49-F238E27FC236}">
                <a16:creationId xmlns:a16="http://schemas.microsoft.com/office/drawing/2014/main" id="{22001AAB-A533-5088-A6D6-7F49C74229BE}"/>
              </a:ext>
            </a:extLst>
          </p:cNvPr>
          <p:cNvPicPr>
            <a:picLocks noChangeAspect="1"/>
          </p:cNvPicPr>
          <p:nvPr/>
        </p:nvPicPr>
        <p:blipFill>
          <a:blip r:embed="rId3"/>
          <a:stretch>
            <a:fillRect/>
          </a:stretch>
        </p:blipFill>
        <p:spPr>
          <a:xfrm>
            <a:off x="1177531" y="1413461"/>
            <a:ext cx="9946463" cy="4359941"/>
          </a:xfrm>
          <a:prstGeom prst="rect">
            <a:avLst/>
          </a:prstGeom>
        </p:spPr>
      </p:pic>
    </p:spTree>
    <p:extLst>
      <p:ext uri="{BB962C8B-B14F-4D97-AF65-F5344CB8AC3E}">
        <p14:creationId xmlns:p14="http://schemas.microsoft.com/office/powerpoint/2010/main" val="5315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DE481-FDFB-486F-4D9B-7B6C701329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430878-E298-DEAB-F49F-2323FE4CCA87}"/>
              </a:ext>
            </a:extLst>
          </p:cNvPr>
          <p:cNvSpPr>
            <a:spLocks noGrp="1"/>
          </p:cNvSpPr>
          <p:nvPr>
            <p:ph type="ctrTitle"/>
          </p:nvPr>
        </p:nvSpPr>
        <p:spPr>
          <a:xfrm>
            <a:off x="239949" y="456072"/>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Iron withholding</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4F9C94EB-39E5-6DD5-DFC6-27F4B0458CB7}"/>
              </a:ext>
            </a:extLst>
          </p:cNvPr>
          <p:cNvSpPr txBox="1">
            <a:spLocks/>
          </p:cNvSpPr>
          <p:nvPr/>
        </p:nvSpPr>
        <p:spPr>
          <a:xfrm>
            <a:off x="832819" y="2007072"/>
            <a:ext cx="10894978" cy="1421928"/>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2.2</a:t>
            </a:r>
            <a:r>
              <a:rPr lang="en-US" sz="3200" cap="small">
                <a:solidFill>
                  <a:srgbClr val="2C62A9"/>
                </a:solidFill>
                <a:latin typeface="+mn-lt"/>
                <a:ea typeface="+mn-ea"/>
                <a:cs typeface="+mn-cs"/>
              </a:rPr>
              <a:t>: In people with CKD treated with iron, it is reasonable to withhold routine iron if ferritin &gt;700 ng/ ml (&gt;700 </a:t>
            </a:r>
            <a:r>
              <a:rPr lang="en-US" sz="3200">
                <a:solidFill>
                  <a:schemeClr val="accent2">
                    <a:lumMod val="75000"/>
                  </a:schemeClr>
                </a:solidFill>
              </a:rPr>
              <a:t>µ</a:t>
            </a:r>
            <a:r>
              <a:rPr lang="en-US" sz="3200" cap="small">
                <a:solidFill>
                  <a:srgbClr val="2C62A9"/>
                </a:solidFill>
                <a:latin typeface="+mn-lt"/>
                <a:ea typeface="+mn-ea"/>
                <a:cs typeface="+mn-cs"/>
              </a:rPr>
              <a:t>g/l) or TSAT ≥40%.</a:t>
            </a:r>
            <a:endParaRPr lang="en-GB" sz="3200" cap="small">
              <a:solidFill>
                <a:srgbClr val="2C62A9"/>
              </a:solidFill>
              <a:latin typeface="+mn-lt"/>
              <a:ea typeface="+mn-ea"/>
              <a:cs typeface="+mn-cs"/>
            </a:endParaRPr>
          </a:p>
        </p:txBody>
      </p:sp>
    </p:spTree>
    <p:extLst>
      <p:ext uri="{BB962C8B-B14F-4D97-AF65-F5344CB8AC3E}">
        <p14:creationId xmlns:p14="http://schemas.microsoft.com/office/powerpoint/2010/main" val="257410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FE282-255A-63B1-BCD6-82B64183B6C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40EEA-9A9B-3797-8C11-1462EC001429}"/>
              </a:ext>
            </a:extLst>
          </p:cNvPr>
          <p:cNvSpPr>
            <a:spLocks noGrp="1"/>
          </p:cNvSpPr>
          <p:nvPr>
            <p:ph type="ctrTitle"/>
          </p:nvPr>
        </p:nvSpPr>
        <p:spPr>
          <a:xfrm>
            <a:off x="239949" y="384639"/>
            <a:ext cx="11712102" cy="1089489"/>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Iron </a:t>
            </a:r>
            <a:r>
              <a:rPr lang="en-GB" sz="3600" b="1">
                <a:solidFill>
                  <a:srgbClr val="2C62A9"/>
                </a:solidFill>
                <a:latin typeface="+mn-lt"/>
              </a:rPr>
              <a:t>Formulations and monitoring during Administrations </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AC7E4F32-AB41-3FBE-ADF3-3ECD64055CA2}"/>
              </a:ext>
            </a:extLst>
          </p:cNvPr>
          <p:cNvSpPr txBox="1">
            <a:spLocks/>
          </p:cNvSpPr>
          <p:nvPr/>
        </p:nvSpPr>
        <p:spPr>
          <a:xfrm>
            <a:off x="648511" y="1854646"/>
            <a:ext cx="10894978" cy="4524315"/>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2.3</a:t>
            </a:r>
            <a:r>
              <a:rPr lang="en-US" sz="3200" cap="small">
                <a:solidFill>
                  <a:srgbClr val="2C62A9"/>
                </a:solidFill>
                <a:latin typeface="+mn-lt"/>
                <a:ea typeface="+mn-ea"/>
                <a:cs typeface="+mn-cs"/>
              </a:rPr>
              <a:t>: In people with CKD treated with oral iron, the choice between different formulations and dosing schedules is guided by cost, individual patient preference, tolerability, and efficacy.</a:t>
            </a:r>
          </a:p>
          <a:p>
            <a:pPr>
              <a:spcBef>
                <a:spcPts val="0"/>
              </a:spcBef>
            </a:pPr>
            <a:endParaRPr lang="en-US" sz="3200" cap="small">
              <a:solidFill>
                <a:srgbClr val="2C62A9"/>
              </a:solidFill>
              <a:latin typeface="+mn-lt"/>
              <a:ea typeface="+mn-ea"/>
              <a:cs typeface="+mn-cs"/>
            </a:endParaRPr>
          </a:p>
          <a:p>
            <a:pPr>
              <a:spcBef>
                <a:spcPts val="0"/>
              </a:spcBef>
            </a:pPr>
            <a:r>
              <a:rPr lang="en-US" sz="3200" b="1" cap="small">
                <a:solidFill>
                  <a:srgbClr val="2C62A9"/>
                </a:solidFill>
                <a:latin typeface="+mn-lt"/>
                <a:ea typeface="+mn-ea"/>
                <a:cs typeface="+mn-cs"/>
              </a:rPr>
              <a:t>Practice Point 2.4</a:t>
            </a:r>
            <a:r>
              <a:rPr lang="en-US" sz="3200" cap="small">
                <a:solidFill>
                  <a:srgbClr val="2C62A9"/>
                </a:solidFill>
                <a:latin typeface="+mn-lt"/>
                <a:ea typeface="+mn-ea"/>
                <a:cs typeface="+mn-cs"/>
              </a:rPr>
              <a:t>: In people with CKD treated with i.v.</a:t>
            </a:r>
          </a:p>
          <a:p>
            <a:pPr>
              <a:spcBef>
                <a:spcPts val="0"/>
              </a:spcBef>
            </a:pPr>
            <a:r>
              <a:rPr lang="en-US" sz="3200" cap="small">
                <a:solidFill>
                  <a:srgbClr val="2C62A9"/>
                </a:solidFill>
                <a:latin typeface="+mn-lt"/>
                <a:ea typeface="+mn-ea"/>
                <a:cs typeface="+mn-cs"/>
              </a:rPr>
              <a:t>iron, the choice between different formulations is guided</a:t>
            </a:r>
          </a:p>
          <a:p>
            <a:pPr>
              <a:spcBef>
                <a:spcPts val="0"/>
              </a:spcBef>
            </a:pPr>
            <a:r>
              <a:rPr lang="en-US" sz="3200" cap="small">
                <a:solidFill>
                  <a:srgbClr val="2C62A9"/>
                </a:solidFill>
                <a:latin typeface="+mn-lt"/>
                <a:ea typeface="+mn-ea"/>
                <a:cs typeface="+mn-cs"/>
              </a:rPr>
              <a:t>by cost, individual patient preference, safety, tolerability,</a:t>
            </a:r>
          </a:p>
          <a:p>
            <a:pPr>
              <a:spcBef>
                <a:spcPts val="0"/>
              </a:spcBef>
            </a:pPr>
            <a:r>
              <a:rPr lang="en-US" sz="3200" cap="small">
                <a:solidFill>
                  <a:srgbClr val="2C62A9"/>
                </a:solidFill>
                <a:latin typeface="+mn-lt"/>
                <a:ea typeface="+mn-ea"/>
                <a:cs typeface="+mn-cs"/>
              </a:rPr>
              <a:t>and recommended dosing schedules.</a:t>
            </a:r>
          </a:p>
          <a:p>
            <a:pPr>
              <a:spcBef>
                <a:spcPts val="0"/>
              </a:spcBef>
            </a:pPr>
            <a:endParaRPr lang="en-US" sz="3200" cap="small">
              <a:solidFill>
                <a:srgbClr val="2C62A9"/>
              </a:solidFill>
              <a:latin typeface="+mn-lt"/>
              <a:ea typeface="+mn-ea"/>
              <a:cs typeface="+mn-cs"/>
            </a:endParaRPr>
          </a:p>
        </p:txBody>
      </p:sp>
    </p:spTree>
    <p:extLst>
      <p:ext uri="{BB962C8B-B14F-4D97-AF65-F5344CB8AC3E}">
        <p14:creationId xmlns:p14="http://schemas.microsoft.com/office/powerpoint/2010/main" val="91603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FD72D-CE76-F778-D15D-0D3E729DCE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D88D6DD-404D-23FA-A624-A4A090798459}"/>
              </a:ext>
            </a:extLst>
          </p:cNvPr>
          <p:cNvSpPr>
            <a:spLocks noGrp="1"/>
          </p:cNvSpPr>
          <p:nvPr>
            <p:ph type="ctrTitle"/>
          </p:nvPr>
        </p:nvSpPr>
        <p:spPr>
          <a:xfrm>
            <a:off x="239949" y="384639"/>
            <a:ext cx="11712102" cy="1089489"/>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Iron </a:t>
            </a:r>
            <a:r>
              <a:rPr lang="en-GB" sz="3600" b="1">
                <a:solidFill>
                  <a:srgbClr val="2C62A9"/>
                </a:solidFill>
                <a:latin typeface="+mn-lt"/>
              </a:rPr>
              <a:t>Formulations and monitoring during Administrations </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7548CD3A-8D72-B296-3657-5ADFCF54CC47}"/>
              </a:ext>
            </a:extLst>
          </p:cNvPr>
          <p:cNvSpPr txBox="1">
            <a:spLocks/>
          </p:cNvSpPr>
          <p:nvPr/>
        </p:nvSpPr>
        <p:spPr>
          <a:xfrm>
            <a:off x="648511" y="2448745"/>
            <a:ext cx="10894978" cy="2308324"/>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2.5</a:t>
            </a:r>
            <a:r>
              <a:rPr lang="en-US" sz="3200" cap="small">
                <a:solidFill>
                  <a:srgbClr val="2C62A9"/>
                </a:solidFill>
                <a:latin typeface="+mn-lt"/>
                <a:ea typeface="+mn-ea"/>
                <a:cs typeface="+mn-cs"/>
              </a:rPr>
              <a:t>: In people with CKD treated with iron, it is reasonable to test hemoglobin (Hb), ferritin, and TSAT every 3 months for those with CKD not receiving dialysis or CKD G5PD and every 1–3 months for those with CKD G5HD.</a:t>
            </a:r>
            <a:endParaRPr lang="en-GB" sz="3200" cap="small">
              <a:solidFill>
                <a:srgbClr val="2C62A9"/>
              </a:solidFill>
              <a:latin typeface="+mn-lt"/>
              <a:ea typeface="+mn-ea"/>
              <a:cs typeface="+mn-cs"/>
            </a:endParaRPr>
          </a:p>
        </p:txBody>
      </p:sp>
    </p:spTree>
    <p:extLst>
      <p:ext uri="{BB962C8B-B14F-4D97-AF65-F5344CB8AC3E}">
        <p14:creationId xmlns:p14="http://schemas.microsoft.com/office/powerpoint/2010/main" val="1225497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D087C-DEBE-10CE-79BF-EE32F2A90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52792D-81F7-71C9-CE98-2188DBD8BAAB}"/>
              </a:ext>
            </a:extLst>
          </p:cNvPr>
          <p:cNvSpPr>
            <a:spLocks noGrp="1"/>
          </p:cNvSpPr>
          <p:nvPr>
            <p:ph type="ctrTitle"/>
          </p:nvPr>
        </p:nvSpPr>
        <p:spPr>
          <a:xfrm>
            <a:off x="239949" y="384639"/>
            <a:ext cx="11712102" cy="1089489"/>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Iron </a:t>
            </a:r>
            <a:r>
              <a:rPr lang="en-GB" sz="3600" b="1">
                <a:solidFill>
                  <a:srgbClr val="2C62A9"/>
                </a:solidFill>
                <a:latin typeface="+mn-lt"/>
              </a:rPr>
              <a:t>Formulations and monitoring during Administrations </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178DC624-0DC5-9BD1-4254-316B02185C52}"/>
              </a:ext>
            </a:extLst>
          </p:cNvPr>
          <p:cNvSpPr txBox="1">
            <a:spLocks/>
          </p:cNvSpPr>
          <p:nvPr/>
        </p:nvSpPr>
        <p:spPr>
          <a:xfrm>
            <a:off x="648511" y="1947005"/>
            <a:ext cx="10894978" cy="1421928"/>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2.6: </a:t>
            </a:r>
            <a:r>
              <a:rPr lang="en-US" sz="3200" cap="small">
                <a:solidFill>
                  <a:srgbClr val="2C62A9"/>
                </a:solidFill>
                <a:latin typeface="+mn-lt"/>
                <a:ea typeface="+mn-ea"/>
                <a:cs typeface="+mn-cs"/>
              </a:rPr>
              <a:t>In people with CKD treated with iron,</a:t>
            </a:r>
          </a:p>
          <a:p>
            <a:pPr>
              <a:spcBef>
                <a:spcPts val="0"/>
              </a:spcBef>
            </a:pPr>
            <a:r>
              <a:rPr lang="en-US" sz="3200" cap="small">
                <a:solidFill>
                  <a:srgbClr val="2C62A9"/>
                </a:solidFill>
                <a:latin typeface="+mn-lt"/>
                <a:ea typeface="+mn-ea"/>
                <a:cs typeface="+mn-cs"/>
              </a:rPr>
              <a:t>certain circumstances may warrant more frequent iron</a:t>
            </a:r>
          </a:p>
          <a:p>
            <a:pPr>
              <a:spcBef>
                <a:spcPts val="0"/>
              </a:spcBef>
            </a:pPr>
            <a:r>
              <a:rPr lang="en-US" sz="3200" cap="small">
                <a:solidFill>
                  <a:srgbClr val="2C62A9"/>
                </a:solidFill>
                <a:latin typeface="+mn-lt"/>
                <a:ea typeface="+mn-ea"/>
                <a:cs typeface="+mn-cs"/>
              </a:rPr>
              <a:t>testing, as shown below</a:t>
            </a:r>
            <a:endParaRPr lang="en-GB" sz="3200" cap="small">
              <a:solidFill>
                <a:srgbClr val="2C62A9"/>
              </a:solidFill>
              <a:latin typeface="+mn-lt"/>
              <a:ea typeface="+mn-ea"/>
              <a:cs typeface="+mn-cs"/>
            </a:endParaRPr>
          </a:p>
        </p:txBody>
      </p:sp>
      <p:pic>
        <p:nvPicPr>
          <p:cNvPr id="5" name="Picture 4">
            <a:extLst>
              <a:ext uri="{FF2B5EF4-FFF2-40B4-BE49-F238E27FC236}">
                <a16:creationId xmlns:a16="http://schemas.microsoft.com/office/drawing/2014/main" id="{0A575D8A-D703-A3B6-6FCB-239FBACC1FBB}"/>
              </a:ext>
            </a:extLst>
          </p:cNvPr>
          <p:cNvPicPr>
            <a:picLocks noChangeAspect="1"/>
          </p:cNvPicPr>
          <p:nvPr/>
        </p:nvPicPr>
        <p:blipFill>
          <a:blip r:embed="rId3"/>
          <a:stretch>
            <a:fillRect/>
          </a:stretch>
        </p:blipFill>
        <p:spPr>
          <a:xfrm>
            <a:off x="2899173" y="3841810"/>
            <a:ext cx="6172646" cy="2057548"/>
          </a:xfrm>
          <a:prstGeom prst="rect">
            <a:avLst/>
          </a:prstGeom>
        </p:spPr>
      </p:pic>
    </p:spTree>
    <p:extLst>
      <p:ext uri="{BB962C8B-B14F-4D97-AF65-F5344CB8AC3E}">
        <p14:creationId xmlns:p14="http://schemas.microsoft.com/office/powerpoint/2010/main" val="85394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D93BB-0425-40A1-9ADA-4FB30E701C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108E87-C0AD-E149-069D-5F0543D14F85}"/>
              </a:ext>
            </a:extLst>
          </p:cNvPr>
          <p:cNvSpPr>
            <a:spLocks noGrp="1"/>
          </p:cNvSpPr>
          <p:nvPr>
            <p:ph type="ctrTitle"/>
          </p:nvPr>
        </p:nvSpPr>
        <p:spPr>
          <a:xfrm>
            <a:off x="239949" y="496561"/>
            <a:ext cx="11712102" cy="1089489"/>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Considerations regarding iron administration</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EE15634C-4FED-D1C3-621B-A2C9FE10DB4B}"/>
              </a:ext>
            </a:extLst>
          </p:cNvPr>
          <p:cNvSpPr txBox="1">
            <a:spLocks/>
          </p:cNvSpPr>
          <p:nvPr/>
        </p:nvSpPr>
        <p:spPr>
          <a:xfrm>
            <a:off x="648511" y="2235064"/>
            <a:ext cx="10894978" cy="3693319"/>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2.7</a:t>
            </a:r>
            <a:r>
              <a:rPr lang="en-US" sz="3200" cap="small">
                <a:solidFill>
                  <a:srgbClr val="2C62A9"/>
                </a:solidFill>
                <a:latin typeface="+mn-lt"/>
                <a:ea typeface="+mn-ea"/>
                <a:cs typeface="+mn-cs"/>
              </a:rPr>
              <a:t>: Switch from oral to i.v. iron if there is an insufficient effect of an optimal oral regimen after 1–3</a:t>
            </a:r>
          </a:p>
          <a:p>
            <a:pPr>
              <a:spcBef>
                <a:spcPts val="0"/>
              </a:spcBef>
            </a:pPr>
            <a:r>
              <a:rPr lang="en-US" sz="3200" cap="small">
                <a:solidFill>
                  <a:srgbClr val="2C62A9"/>
                </a:solidFill>
                <a:latin typeface="+mn-lt"/>
                <a:ea typeface="+mn-ea"/>
                <a:cs typeface="+mn-cs"/>
              </a:rPr>
              <a:t>months or if tolerability is poor.</a:t>
            </a:r>
          </a:p>
          <a:p>
            <a:pPr>
              <a:spcBef>
                <a:spcPts val="0"/>
              </a:spcBef>
            </a:pPr>
            <a:endParaRPr lang="en-US" sz="3200" cap="small">
              <a:solidFill>
                <a:srgbClr val="2C62A9"/>
              </a:solidFill>
              <a:latin typeface="+mn-lt"/>
              <a:ea typeface="+mn-ea"/>
              <a:cs typeface="+mn-cs"/>
            </a:endParaRPr>
          </a:p>
          <a:p>
            <a:pPr>
              <a:spcBef>
                <a:spcPts val="0"/>
              </a:spcBef>
            </a:pPr>
            <a:r>
              <a:rPr lang="en-US" sz="3200" b="1" cap="small">
                <a:solidFill>
                  <a:srgbClr val="2C62A9"/>
                </a:solidFill>
                <a:latin typeface="+mn-lt"/>
                <a:ea typeface="+mn-ea"/>
                <a:cs typeface="+mn-cs"/>
              </a:rPr>
              <a:t>Practice Point 2.8</a:t>
            </a:r>
            <a:r>
              <a:rPr lang="en-US" sz="3200" cap="small">
                <a:solidFill>
                  <a:srgbClr val="2C62A9"/>
                </a:solidFill>
                <a:latin typeface="+mn-lt"/>
                <a:ea typeface="+mn-ea"/>
                <a:cs typeface="+mn-cs"/>
              </a:rPr>
              <a:t>: In people with CKD treated with iron,</a:t>
            </a:r>
          </a:p>
          <a:p>
            <a:pPr>
              <a:spcBef>
                <a:spcPts val="0"/>
              </a:spcBef>
            </a:pPr>
            <a:r>
              <a:rPr lang="en-US" sz="3200" cap="small">
                <a:solidFill>
                  <a:srgbClr val="2C62A9"/>
                </a:solidFill>
                <a:latin typeface="+mn-lt"/>
                <a:ea typeface="+mn-ea"/>
                <a:cs typeface="+mn-cs"/>
              </a:rPr>
              <a:t>consider temporarily suspending iron therapy during systemic infection.</a:t>
            </a:r>
          </a:p>
          <a:p>
            <a:pPr>
              <a:spcBef>
                <a:spcPts val="0"/>
              </a:spcBef>
            </a:pPr>
            <a:endParaRPr lang="en-US" sz="3600" cap="small">
              <a:solidFill>
                <a:srgbClr val="2C62A9"/>
              </a:solidFill>
              <a:latin typeface="Calibri"/>
              <a:ea typeface="+mn-ea"/>
              <a:cs typeface="+mn-cs"/>
            </a:endParaRPr>
          </a:p>
        </p:txBody>
      </p:sp>
    </p:spTree>
    <p:extLst>
      <p:ext uri="{BB962C8B-B14F-4D97-AF65-F5344CB8AC3E}">
        <p14:creationId xmlns:p14="http://schemas.microsoft.com/office/powerpoint/2010/main" val="37895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0"/>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mj-lt"/>
                <a:ea typeface="Calibri"/>
                <a:cs typeface="Calibri"/>
                <a:sym typeface="Calibri"/>
              </a:rPr>
              <a:t>Work Group</a:t>
            </a:r>
            <a:endParaRPr sz="4400" b="0" cap="small">
              <a:solidFill>
                <a:srgbClr val="2C62A9"/>
              </a:solidFill>
              <a:latin typeface="+mj-lt"/>
              <a:ea typeface="Calibri"/>
              <a:cs typeface="Calibri"/>
              <a:sym typeface="Calibri"/>
            </a:endParaRPr>
          </a:p>
        </p:txBody>
      </p:sp>
      <p:sp>
        <p:nvSpPr>
          <p:cNvPr id="184" name="Google Shape;184;p20"/>
          <p:cNvSpPr txBox="1">
            <a:spLocks noGrp="1"/>
          </p:cNvSpPr>
          <p:nvPr>
            <p:ph type="subTitle" idx="1"/>
          </p:nvPr>
        </p:nvSpPr>
        <p:spPr>
          <a:xfrm>
            <a:off x="304800" y="1062888"/>
            <a:ext cx="11582400" cy="493279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a:solidFill>
                  <a:schemeClr val="dk2"/>
                </a:solidFill>
                <a:latin typeface="+mn-lt"/>
                <a:ea typeface="Calibri"/>
                <a:cs typeface="Calibri"/>
                <a:sym typeface="Calibri"/>
              </a:rPr>
              <a:t>Diverse expertise</a:t>
            </a:r>
            <a:endParaRPr sz="280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a:solidFill>
                  <a:schemeClr val="dk2"/>
                </a:solidFill>
                <a:latin typeface="+mn-lt"/>
                <a:ea typeface="Calibri"/>
                <a:cs typeface="Calibri"/>
                <a:sym typeface="Calibri"/>
              </a:rPr>
              <a:t>Worldwide scope </a:t>
            </a:r>
            <a:endParaRPr sz="280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a:solidFill>
                  <a:schemeClr val="dk2"/>
                </a:solidFill>
                <a:latin typeface="+mn-lt"/>
                <a:ea typeface="Calibri"/>
                <a:cs typeface="Calibri"/>
                <a:sym typeface="Calibri"/>
              </a:rPr>
              <a:t>Deep experience</a:t>
            </a:r>
            <a:endParaRPr sz="280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a:solidFill>
                  <a:schemeClr val="dk2"/>
                </a:solidFill>
                <a:latin typeface="+mn-lt"/>
                <a:ea typeface="Calibri"/>
                <a:cs typeface="Calibri"/>
                <a:sym typeface="Calibri"/>
              </a:rPr>
              <a:t>Patients</a:t>
            </a:r>
            <a:endParaRPr sz="280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a:solidFill>
                <a:schemeClr val="dk2"/>
              </a:solidFill>
              <a:latin typeface="+mn-lt"/>
              <a:ea typeface="Calibri"/>
              <a:cs typeface="Calibri"/>
              <a:sym typeface="Calibri"/>
            </a:endParaRPr>
          </a:p>
          <a:p>
            <a:pPr marL="342900" marR="0" lvl="0" indent="-342900" algn="l" rtl="0">
              <a:lnSpc>
                <a:spcPct val="100000"/>
              </a:lnSpc>
              <a:spcBef>
                <a:spcPts val="0"/>
              </a:spcBef>
              <a:spcAft>
                <a:spcPts val="0"/>
              </a:spcAft>
              <a:buClr>
                <a:schemeClr val="dk2"/>
              </a:buClr>
              <a:buSzPts val="3200"/>
              <a:buFont typeface="Arial"/>
              <a:buChar char="•"/>
            </a:pPr>
            <a:r>
              <a:rPr lang="en-US" sz="2800" b="0" i="0" u="none" strike="noStrike" cap="none">
                <a:solidFill>
                  <a:schemeClr val="dk2"/>
                </a:solidFill>
                <a:latin typeface="+mn-lt"/>
                <a:ea typeface="Calibri"/>
                <a:cs typeface="Calibri"/>
                <a:sym typeface="Calibri"/>
              </a:rPr>
              <a:t>Evidence Review Team</a:t>
            </a:r>
            <a:endParaRPr sz="2800">
              <a:latin typeface="+mn-lt"/>
            </a:endParaRPr>
          </a:p>
          <a:p>
            <a:pPr marL="342900" marR="0" lvl="0" indent="-139700" algn="l" rtl="0">
              <a:lnSpc>
                <a:spcPct val="100000"/>
              </a:lnSpc>
              <a:spcBef>
                <a:spcPts val="0"/>
              </a:spcBef>
              <a:spcAft>
                <a:spcPts val="0"/>
              </a:spcAft>
              <a:buClr>
                <a:schemeClr val="dk2"/>
              </a:buClr>
              <a:buSzPts val="3200"/>
              <a:buFont typeface="Arial"/>
              <a:buNone/>
            </a:pPr>
            <a:endParaRPr sz="2800" b="0" i="0" u="none" strike="noStrike" cap="none">
              <a:solidFill>
                <a:schemeClr val="dk2"/>
              </a:solidFill>
              <a:latin typeface="+mn-lt"/>
              <a:ea typeface="Calibri"/>
              <a:cs typeface="Calibri"/>
              <a:sym typeface="Calibri"/>
            </a:endParaRPr>
          </a:p>
        </p:txBody>
      </p:sp>
      <p:pic>
        <p:nvPicPr>
          <p:cNvPr id="3" name="Picture 2">
            <a:extLst>
              <a:ext uri="{FF2B5EF4-FFF2-40B4-BE49-F238E27FC236}">
                <a16:creationId xmlns:a16="http://schemas.microsoft.com/office/drawing/2014/main" id="{D6BC4DF2-3C14-D0C4-88C7-8C63247A6F84}"/>
              </a:ext>
            </a:extLst>
          </p:cNvPr>
          <p:cNvPicPr>
            <a:picLocks noChangeAspect="1"/>
          </p:cNvPicPr>
          <p:nvPr/>
        </p:nvPicPr>
        <p:blipFill>
          <a:blip r:embed="rId3"/>
          <a:stretch>
            <a:fillRect/>
          </a:stretch>
        </p:blipFill>
        <p:spPr>
          <a:xfrm>
            <a:off x="5027971" y="262740"/>
            <a:ext cx="5735968" cy="6285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E3ADF-4879-655D-48C5-51CA5D35A6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CCE295-778A-6839-BF5B-950F6EA15110}"/>
              </a:ext>
            </a:extLst>
          </p:cNvPr>
          <p:cNvSpPr>
            <a:spLocks noGrp="1"/>
          </p:cNvSpPr>
          <p:nvPr>
            <p:ph type="ctrTitle"/>
          </p:nvPr>
        </p:nvSpPr>
        <p:spPr>
          <a:xfrm>
            <a:off x="293738" y="524512"/>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Hypersensitivity reactions</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5B62EC82-D06E-9A7B-FC2B-609A2AF9EFB5}"/>
              </a:ext>
            </a:extLst>
          </p:cNvPr>
          <p:cNvSpPr txBox="1">
            <a:spLocks/>
          </p:cNvSpPr>
          <p:nvPr/>
        </p:nvSpPr>
        <p:spPr>
          <a:xfrm>
            <a:off x="554234" y="1367709"/>
            <a:ext cx="10894978" cy="5078313"/>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000" b="1" cap="small">
                <a:solidFill>
                  <a:srgbClr val="2C62A9"/>
                </a:solidFill>
                <a:latin typeface="+mn-lt"/>
                <a:ea typeface="+mn-ea"/>
                <a:cs typeface="+mn-cs"/>
              </a:rPr>
              <a:t>Practice Point 2.9</a:t>
            </a:r>
            <a:r>
              <a:rPr lang="en-US" sz="3000" cap="small">
                <a:solidFill>
                  <a:srgbClr val="2C62A9"/>
                </a:solidFill>
                <a:latin typeface="+mn-lt"/>
                <a:ea typeface="+mn-ea"/>
                <a:cs typeface="+mn-cs"/>
              </a:rPr>
              <a:t>: In people with CKD treated with i.v. iron, considerations pertaining to hypersensitivity reactions to i.v. iron include the following:</a:t>
            </a:r>
          </a:p>
          <a:p>
            <a:pPr marL="631825" indent="-403225">
              <a:spcBef>
                <a:spcPts val="0"/>
              </a:spcBef>
            </a:pPr>
            <a:r>
              <a:rPr lang="en-US" sz="3000" cap="small">
                <a:solidFill>
                  <a:srgbClr val="2C62A9"/>
                </a:solidFill>
                <a:latin typeface="+mn-lt"/>
                <a:ea typeface="+mn-ea"/>
                <a:cs typeface="+mn-cs"/>
              </a:rPr>
              <a:t>•  Intravenous iron should be administered only if there is capability to manage acute hypersensitivity and hypotensive reactions</a:t>
            </a:r>
          </a:p>
          <a:p>
            <a:pPr marL="631825" indent="-403225">
              <a:spcBef>
                <a:spcPts val="0"/>
              </a:spcBef>
            </a:pPr>
            <a:r>
              <a:rPr lang="en-US" sz="3000" cap="small">
                <a:solidFill>
                  <a:srgbClr val="2C62A9"/>
                </a:solidFill>
                <a:latin typeface="+mn-lt"/>
                <a:ea typeface="+mn-ea"/>
                <a:cs typeface="+mn-cs"/>
              </a:rPr>
              <a:t>•  Intravenous doses of iron should not exceed the maximum dose/administration for the compound</a:t>
            </a:r>
          </a:p>
          <a:p>
            <a:pPr marL="631825" indent="-403225">
              <a:spcBef>
                <a:spcPts val="0"/>
              </a:spcBef>
            </a:pPr>
            <a:r>
              <a:rPr lang="en-US" sz="3000" cap="small">
                <a:solidFill>
                  <a:srgbClr val="2C62A9"/>
                </a:solidFill>
                <a:latin typeface="+mn-lt"/>
                <a:ea typeface="+mn-ea"/>
                <a:cs typeface="+mn-cs"/>
              </a:rPr>
              <a:t>•  Pretreatment with corticosteroids or antihistamines is not routinely necessary (i.e., histamine type 1 channel blockers)</a:t>
            </a:r>
          </a:p>
          <a:p>
            <a:pPr marL="631825" indent="-403225">
              <a:spcBef>
                <a:spcPts val="0"/>
              </a:spcBef>
            </a:pPr>
            <a:r>
              <a:rPr lang="en-US" sz="3000" cap="small">
                <a:solidFill>
                  <a:srgbClr val="2C62A9"/>
                </a:solidFill>
                <a:latin typeface="+mn-lt"/>
                <a:ea typeface="+mn-ea"/>
                <a:cs typeface="+mn-cs"/>
              </a:rPr>
              <a:t>•  Test doses of i.v. iron are not usually required, because lack of response does not predict the risk of hypersensitivity. </a:t>
            </a:r>
          </a:p>
        </p:txBody>
      </p:sp>
    </p:spTree>
    <p:extLst>
      <p:ext uri="{BB962C8B-B14F-4D97-AF65-F5344CB8AC3E}">
        <p14:creationId xmlns:p14="http://schemas.microsoft.com/office/powerpoint/2010/main" val="24125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F356B-8F3E-D2DC-1AEE-4D6D6B1C0B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B98F756-4505-4060-708F-673855C7D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155" y="1607497"/>
            <a:ext cx="8880951" cy="4860048"/>
          </a:xfrm>
          <a:prstGeom prst="rect">
            <a:avLst/>
          </a:prstGeom>
        </p:spPr>
      </p:pic>
      <p:sp>
        <p:nvSpPr>
          <p:cNvPr id="4" name="Title 3">
            <a:extLst>
              <a:ext uri="{FF2B5EF4-FFF2-40B4-BE49-F238E27FC236}">
                <a16:creationId xmlns:a16="http://schemas.microsoft.com/office/drawing/2014/main" id="{BF1AA530-2654-DA04-42E2-706EF6514198}"/>
              </a:ext>
            </a:extLst>
          </p:cNvPr>
          <p:cNvSpPr>
            <a:spLocks noGrp="1"/>
          </p:cNvSpPr>
          <p:nvPr>
            <p:ph type="ctrTitle"/>
          </p:nvPr>
        </p:nvSpPr>
        <p:spPr>
          <a:xfrm>
            <a:off x="293738" y="524512"/>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Hypersensitivity reactions</a:t>
            </a:r>
            <a:endParaRPr lang="en-GB" sz="3600" b="1" cap="small">
              <a:solidFill>
                <a:srgbClr val="2C62A9"/>
              </a:solidFill>
              <a:latin typeface="+mn-lt"/>
              <a:ea typeface="+mn-ea"/>
              <a:cs typeface="+mn-cs"/>
            </a:endParaRPr>
          </a:p>
        </p:txBody>
      </p:sp>
      <p:sp>
        <p:nvSpPr>
          <p:cNvPr id="6" name="TextBox 5">
            <a:extLst>
              <a:ext uri="{FF2B5EF4-FFF2-40B4-BE49-F238E27FC236}">
                <a16:creationId xmlns:a16="http://schemas.microsoft.com/office/drawing/2014/main" id="{D78B9886-9B68-2324-5179-C0BEE18909A5}"/>
              </a:ext>
            </a:extLst>
          </p:cNvPr>
          <p:cNvSpPr txBox="1"/>
          <p:nvPr/>
        </p:nvSpPr>
        <p:spPr>
          <a:xfrm>
            <a:off x="293738" y="1229703"/>
            <a:ext cx="4341633" cy="584775"/>
          </a:xfrm>
          <a:prstGeom prst="rect">
            <a:avLst/>
          </a:prstGeom>
          <a:noFill/>
        </p:spPr>
        <p:txBody>
          <a:bodyPr wrap="square" rtlCol="0">
            <a:spAutoFit/>
          </a:bodyPr>
          <a:lstStyle/>
          <a:p>
            <a:r>
              <a:rPr lang="en-US" sz="3200" b="1" cap="small">
                <a:solidFill>
                  <a:srgbClr val="2C62A9"/>
                </a:solidFill>
              </a:rPr>
              <a:t>Practice Point 2.10</a:t>
            </a:r>
            <a:endParaRPr lang="en-US" sz="3200"/>
          </a:p>
        </p:txBody>
      </p:sp>
    </p:spTree>
    <p:extLst>
      <p:ext uri="{BB962C8B-B14F-4D97-AF65-F5344CB8AC3E}">
        <p14:creationId xmlns:p14="http://schemas.microsoft.com/office/powerpoint/2010/main" val="328154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0095C-845A-EB1A-ECFD-C1BF219263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FB9AF1E-8B83-BFF0-6164-527FBB9677B1}"/>
              </a:ext>
            </a:extLst>
          </p:cNvPr>
          <p:cNvSpPr>
            <a:spLocks noGrp="1"/>
          </p:cNvSpPr>
          <p:nvPr>
            <p:ph type="ctrTitle"/>
          </p:nvPr>
        </p:nvSpPr>
        <p:spPr>
          <a:xfrm>
            <a:off x="334079" y="553524"/>
            <a:ext cx="11712102" cy="1089489"/>
          </a:xfrm>
          <a:prstGeom prst="rect">
            <a:avLst/>
          </a:prstGeom>
          <a:noFill/>
        </p:spPr>
        <p:txBody>
          <a:bodyPr wrap="square" anchor="b">
            <a:spAutoFit/>
          </a:bodyPr>
          <a:lstStyle/>
          <a:p>
            <a:pPr>
              <a:spcBef>
                <a:spcPts val="0"/>
              </a:spcBef>
            </a:pPr>
            <a:r>
              <a:rPr lang="en-GB" sz="3600" b="1" cap="small">
                <a:solidFill>
                  <a:srgbClr val="2C62A9"/>
                </a:solidFill>
                <a:latin typeface="+mn-lt"/>
              </a:rPr>
              <a:t>Anemia in CKD: Profound iron deficiency in the absence of anemia</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5FCA60A5-6AA0-4DB6-F009-C8E7826B5F47}"/>
              </a:ext>
            </a:extLst>
          </p:cNvPr>
          <p:cNvSpPr txBox="1">
            <a:spLocks/>
          </p:cNvSpPr>
          <p:nvPr/>
        </p:nvSpPr>
        <p:spPr>
          <a:xfrm>
            <a:off x="648511" y="1975617"/>
            <a:ext cx="10894978" cy="2308324"/>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2.11</a:t>
            </a:r>
            <a:r>
              <a:rPr lang="en-US" sz="3200" cap="small">
                <a:solidFill>
                  <a:srgbClr val="2C62A9"/>
                </a:solidFill>
                <a:latin typeface="+mn-lt"/>
                <a:ea typeface="+mn-ea"/>
                <a:cs typeface="+mn-cs"/>
              </a:rPr>
              <a:t>: In people with CKD and profound iron deficiency (ferritin &lt;30 ng/ml [&lt;30 </a:t>
            </a:r>
            <a:r>
              <a:rPr lang="en-US" sz="3200">
                <a:solidFill>
                  <a:schemeClr val="accent2">
                    <a:lumMod val="75000"/>
                  </a:schemeClr>
                </a:solidFill>
                <a:latin typeface="+mn-lt"/>
              </a:rPr>
              <a:t>µ</a:t>
            </a:r>
            <a:r>
              <a:rPr lang="en-US" sz="3200" cap="small">
                <a:solidFill>
                  <a:srgbClr val="2C62A9"/>
                </a:solidFill>
                <a:latin typeface="+mn-lt"/>
                <a:ea typeface="+mn-ea"/>
                <a:cs typeface="+mn-cs"/>
              </a:rPr>
              <a:t>g/l] and TSAT &lt;20%) but no anemia, consider treatment with oral or i.v. iron.</a:t>
            </a:r>
          </a:p>
          <a:p>
            <a:pPr>
              <a:spcBef>
                <a:spcPts val="0"/>
              </a:spcBef>
            </a:pPr>
            <a:endParaRPr lang="en-US" sz="3200" cap="small">
              <a:solidFill>
                <a:srgbClr val="2C62A9"/>
              </a:solidFill>
              <a:latin typeface="Calibri"/>
              <a:ea typeface="+mn-ea"/>
              <a:cs typeface="+mn-cs"/>
            </a:endParaRPr>
          </a:p>
        </p:txBody>
      </p:sp>
    </p:spTree>
    <p:extLst>
      <p:ext uri="{BB962C8B-B14F-4D97-AF65-F5344CB8AC3E}">
        <p14:creationId xmlns:p14="http://schemas.microsoft.com/office/powerpoint/2010/main" val="235855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5A70F-9094-6AEA-C485-5B3369EC65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59CDD6-4EB1-6496-D885-FF6AF6EF522D}"/>
              </a:ext>
            </a:extLst>
          </p:cNvPr>
          <p:cNvSpPr>
            <a:spLocks noGrp="1"/>
          </p:cNvSpPr>
          <p:nvPr>
            <p:ph type="ctrTitle"/>
          </p:nvPr>
        </p:nvSpPr>
        <p:spPr>
          <a:xfrm>
            <a:off x="846543" y="2491239"/>
            <a:ext cx="10392123" cy="1875521"/>
          </a:xfrm>
        </p:spPr>
        <p:txBody>
          <a:bodyPr/>
          <a:lstStyle/>
          <a:p>
            <a:r>
              <a:rPr lang="en-US">
                <a:latin typeface="Gill Sans MT" panose="020B0502020104020203" pitchFamily="34" charset="0"/>
              </a:rPr>
              <a:t>Chapter 3. Use of ESAs, HIF-PHIs, and Other Agents to Treat Anemia in People with CKD </a:t>
            </a:r>
          </a:p>
        </p:txBody>
      </p:sp>
    </p:spTree>
    <p:extLst>
      <p:ext uri="{BB962C8B-B14F-4D97-AF65-F5344CB8AC3E}">
        <p14:creationId xmlns:p14="http://schemas.microsoft.com/office/powerpoint/2010/main" val="308641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3.1 Treatment Initiation: ESAs vs HIF-PHIs </a:t>
            </a:r>
          </a:p>
        </p:txBody>
      </p:sp>
      <p:sp>
        <p:nvSpPr>
          <p:cNvPr id="2" name="Title 3">
            <a:extLst>
              <a:ext uri="{FF2B5EF4-FFF2-40B4-BE49-F238E27FC236}">
                <a16:creationId xmlns:a16="http://schemas.microsoft.com/office/drawing/2014/main" id="{1DFAF98B-DDEC-D767-3B34-68671AE58D07}"/>
              </a:ext>
            </a:extLst>
          </p:cNvPr>
          <p:cNvSpPr txBox="1">
            <a:spLocks/>
          </p:cNvSpPr>
          <p:nvPr/>
        </p:nvSpPr>
        <p:spPr>
          <a:xfrm>
            <a:off x="721082" y="1748675"/>
            <a:ext cx="10894978" cy="4081117"/>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3.1.1: </a:t>
            </a:r>
            <a:r>
              <a:rPr lang="en-US" sz="3200" cap="small">
                <a:solidFill>
                  <a:srgbClr val="2C62A9"/>
                </a:solidFill>
                <a:latin typeface="+mn-lt"/>
                <a:ea typeface="+mn-ea"/>
                <a:cs typeface="+mn-cs"/>
              </a:rPr>
              <a:t>In people with anemia and CKD (whether receiving dialysis or not), the decision to use erythropoiesis-stimulating agents (ESAs) or hypoxia-inducible factor–prolyl hydroxylase inhibitors (HIF-PHIs)</a:t>
            </a:r>
          </a:p>
          <a:p>
            <a:pPr>
              <a:spcBef>
                <a:spcPts val="0"/>
              </a:spcBef>
            </a:pPr>
            <a:r>
              <a:rPr lang="en-US" sz="3200" cap="small">
                <a:solidFill>
                  <a:srgbClr val="2C62A9"/>
                </a:solidFill>
                <a:latin typeface="+mn-lt"/>
                <a:ea typeface="+mn-ea"/>
                <a:cs typeface="+mn-cs"/>
              </a:rPr>
              <a:t>to raise Hb should be made through a shared decision-making process, considering each individual’s symptoms, potential for harm from red blood cell (RBC) transfusions, and potential risk of adverse events (e.g., stroke, cardiovascular event, and cancer).</a:t>
            </a:r>
          </a:p>
        </p:txBody>
      </p:sp>
    </p:spTree>
    <p:extLst>
      <p:ext uri="{BB962C8B-B14F-4D97-AF65-F5344CB8AC3E}">
        <p14:creationId xmlns:p14="http://schemas.microsoft.com/office/powerpoint/2010/main" val="39165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25F05-44CD-CA57-8A4A-D3D65C95F9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8D781-B9E2-16DC-E375-AFAB606E163E}"/>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3.1 Treatment Initiation: ESAs vs HIF-PHIs </a:t>
            </a:r>
          </a:p>
        </p:txBody>
      </p:sp>
      <p:sp>
        <p:nvSpPr>
          <p:cNvPr id="2" name="Title 3">
            <a:extLst>
              <a:ext uri="{FF2B5EF4-FFF2-40B4-BE49-F238E27FC236}">
                <a16:creationId xmlns:a16="http://schemas.microsoft.com/office/drawing/2014/main" id="{A9356EA5-3A94-35B6-079B-8B40EF721C9B}"/>
              </a:ext>
            </a:extLst>
          </p:cNvPr>
          <p:cNvSpPr txBox="1">
            <a:spLocks/>
          </p:cNvSpPr>
          <p:nvPr/>
        </p:nvSpPr>
        <p:spPr>
          <a:xfrm>
            <a:off x="721082" y="1468348"/>
            <a:ext cx="4311455" cy="4081117"/>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3.1.2</a:t>
            </a:r>
            <a:r>
              <a:rPr lang="en-US" sz="3200" cap="small">
                <a:solidFill>
                  <a:srgbClr val="2C62A9"/>
                </a:solidFill>
                <a:latin typeface="+mn-lt"/>
                <a:ea typeface="+mn-ea"/>
                <a:cs typeface="+mn-cs"/>
              </a:rPr>
              <a:t>: In people with anemia and CKD, address all correctable causes of anemia, including iron deficiency, prior to the initiation of treatment with an ESA or a HIF-PHI</a:t>
            </a:r>
          </a:p>
        </p:txBody>
      </p:sp>
      <p:pic>
        <p:nvPicPr>
          <p:cNvPr id="5" name="Picture 4">
            <a:extLst>
              <a:ext uri="{FF2B5EF4-FFF2-40B4-BE49-F238E27FC236}">
                <a16:creationId xmlns:a16="http://schemas.microsoft.com/office/drawing/2014/main" id="{EACF2A2B-A37A-7A14-84B2-C0A2A94BC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313" y="1468348"/>
            <a:ext cx="5456697" cy="4846986"/>
          </a:xfrm>
          <a:prstGeom prst="rect">
            <a:avLst/>
          </a:prstGeom>
        </p:spPr>
      </p:pic>
    </p:spTree>
    <p:extLst>
      <p:ext uri="{BB962C8B-B14F-4D97-AF65-F5344CB8AC3E}">
        <p14:creationId xmlns:p14="http://schemas.microsoft.com/office/powerpoint/2010/main" val="295663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35407-23EC-BC1D-BEA5-11F79060FA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F09840-2D64-800E-B5A6-A0E7A2FE8A62}"/>
              </a:ext>
            </a:extLst>
          </p:cNvPr>
          <p:cNvSpPr>
            <a:spLocks noGrp="1"/>
          </p:cNvSpPr>
          <p:nvPr>
            <p:ph type="ctrTitle"/>
          </p:nvPr>
        </p:nvSpPr>
        <p:spPr>
          <a:xfrm>
            <a:off x="291880" y="537959"/>
            <a:ext cx="11712102" cy="590891"/>
          </a:xfrm>
          <a:prstGeom prst="rect">
            <a:avLst/>
          </a:prstGeom>
          <a:noFill/>
        </p:spPr>
        <p:txBody>
          <a:bodyPr wrap="square" anchor="b">
            <a:spAutoFit/>
          </a:bodyPr>
          <a:lstStyle/>
          <a:p>
            <a:pPr>
              <a:spcBef>
                <a:spcPts val="0"/>
              </a:spcBef>
            </a:pPr>
            <a:r>
              <a:rPr kumimoji="0" lang="en-GB" sz="3600" b="1" i="0" u="none" strike="noStrike" kern="0" cap="small" spc="0" normalizeH="0" baseline="0" noProof="0">
                <a:ln>
                  <a:noFill/>
                </a:ln>
                <a:solidFill>
                  <a:srgbClr val="2C62A9"/>
                </a:solidFill>
                <a:effectLst/>
                <a:uLnTx/>
                <a:uFillTx/>
                <a:latin typeface="Gill Sans MT" panose="020B0502020104020203"/>
                <a:ea typeface="Malgun Gothic" panose="020B0503020000020004" pitchFamily="34" charset="-127"/>
                <a:cs typeface="Arial"/>
                <a:sym typeface="Arial"/>
              </a:rPr>
              <a:t>3.1 Treatment Initiation: ESAs vs HIF-PHIs </a:t>
            </a:r>
            <a:endParaRPr lang="en-GB" sz="4400" b="0" cap="small">
              <a:solidFill>
                <a:srgbClr val="2C62A9"/>
              </a:solidFill>
              <a:latin typeface="Calibri"/>
              <a:ea typeface="+mn-ea"/>
              <a:cs typeface="+mn-cs"/>
            </a:endParaRPr>
          </a:p>
        </p:txBody>
      </p:sp>
      <p:sp>
        <p:nvSpPr>
          <p:cNvPr id="2" name="Title 3">
            <a:extLst>
              <a:ext uri="{FF2B5EF4-FFF2-40B4-BE49-F238E27FC236}">
                <a16:creationId xmlns:a16="http://schemas.microsoft.com/office/drawing/2014/main" id="{450C93CF-C90E-5BA7-113F-732FD250C805}"/>
              </a:ext>
            </a:extLst>
          </p:cNvPr>
          <p:cNvSpPr txBox="1">
            <a:spLocks/>
          </p:cNvSpPr>
          <p:nvPr/>
        </p:nvSpPr>
        <p:spPr>
          <a:xfrm>
            <a:off x="700442" y="2312015"/>
            <a:ext cx="10894978" cy="1865126"/>
          </a:xfrm>
          <a:prstGeom prst="rect">
            <a:avLst/>
          </a:prstGeom>
          <a:noFill/>
          <a:ln w="19050">
            <a:solidFill>
              <a:srgbClr val="0070C0"/>
            </a:solid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Recommendation 3.1.1</a:t>
            </a:r>
            <a:r>
              <a:rPr lang="en-US" sz="3200" cap="small">
                <a:solidFill>
                  <a:srgbClr val="2C62A9"/>
                </a:solidFill>
                <a:latin typeface="+mn-lt"/>
                <a:ea typeface="+mn-ea"/>
                <a:cs typeface="+mn-cs"/>
              </a:rPr>
              <a:t>: In people with anemia and CKD in whom correctable causes of anemia have been addressed, we suggest using an ESA rather than a HIF-PHI as first-line treatment of anemia (</a:t>
            </a:r>
            <a:r>
              <a:rPr lang="en-US" sz="3200" i="1" cap="small">
                <a:solidFill>
                  <a:srgbClr val="2C62A9"/>
                </a:solidFill>
                <a:latin typeface="+mn-lt"/>
                <a:ea typeface="+mn-ea"/>
                <a:cs typeface="+mn-cs"/>
              </a:rPr>
              <a:t>2D</a:t>
            </a:r>
            <a:r>
              <a:rPr lang="en-US" sz="3200" cap="small">
                <a:solidFill>
                  <a:srgbClr val="2C62A9"/>
                </a:solidFill>
                <a:latin typeface="+mn-lt"/>
                <a:ea typeface="+mn-ea"/>
                <a:cs typeface="+mn-cs"/>
              </a:rPr>
              <a:t>).</a:t>
            </a:r>
            <a:endParaRPr lang="en-GB" sz="3200" cap="small">
              <a:solidFill>
                <a:srgbClr val="2C62A9"/>
              </a:solidFill>
              <a:latin typeface="+mn-lt"/>
              <a:ea typeface="+mn-ea"/>
              <a:cs typeface="+mn-cs"/>
            </a:endParaRPr>
          </a:p>
        </p:txBody>
      </p:sp>
    </p:spTree>
    <p:extLst>
      <p:ext uri="{BB962C8B-B14F-4D97-AF65-F5344CB8AC3E}">
        <p14:creationId xmlns:p14="http://schemas.microsoft.com/office/powerpoint/2010/main" val="270084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85E48-D470-58E0-6B95-E7ED2AEFC8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DDC1F97-A0B7-97C6-8DFB-E54A958F1993}"/>
              </a:ext>
            </a:extLst>
          </p:cNvPr>
          <p:cNvSpPr>
            <a:spLocks noGrp="1"/>
          </p:cNvSpPr>
          <p:nvPr>
            <p:ph type="ctrTitle"/>
          </p:nvPr>
        </p:nvSpPr>
        <p:spPr>
          <a:xfrm>
            <a:off x="291880" y="537959"/>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HIF-PHIs: Mechanism of action</a:t>
            </a:r>
            <a:endParaRPr lang="en-GB" sz="3600" b="1" cap="small">
              <a:solidFill>
                <a:srgbClr val="2C62A9"/>
              </a:solidFill>
              <a:latin typeface="+mn-lt"/>
              <a:ea typeface="+mn-ea"/>
              <a:cs typeface="+mn-cs"/>
            </a:endParaRPr>
          </a:p>
        </p:txBody>
      </p:sp>
      <p:pic>
        <p:nvPicPr>
          <p:cNvPr id="6" name="Picture 5">
            <a:extLst>
              <a:ext uri="{FF2B5EF4-FFF2-40B4-BE49-F238E27FC236}">
                <a16:creationId xmlns:a16="http://schemas.microsoft.com/office/drawing/2014/main" id="{63D0F744-F55C-F108-4206-3D5C1E6510F2}"/>
              </a:ext>
            </a:extLst>
          </p:cNvPr>
          <p:cNvPicPr>
            <a:picLocks noChangeAspect="1"/>
          </p:cNvPicPr>
          <p:nvPr/>
        </p:nvPicPr>
        <p:blipFill>
          <a:blip r:embed="rId3"/>
          <a:stretch>
            <a:fillRect/>
          </a:stretch>
        </p:blipFill>
        <p:spPr>
          <a:xfrm>
            <a:off x="1604293" y="1717648"/>
            <a:ext cx="8800892" cy="3768751"/>
          </a:xfrm>
          <a:prstGeom prst="rect">
            <a:avLst/>
          </a:prstGeom>
        </p:spPr>
      </p:pic>
      <p:sp>
        <p:nvSpPr>
          <p:cNvPr id="7" name="TextBox 6">
            <a:extLst>
              <a:ext uri="{FF2B5EF4-FFF2-40B4-BE49-F238E27FC236}">
                <a16:creationId xmlns:a16="http://schemas.microsoft.com/office/drawing/2014/main" id="{1BD988E4-23A5-DEDC-6A8B-3F34981CFD03}"/>
              </a:ext>
            </a:extLst>
          </p:cNvPr>
          <p:cNvSpPr txBox="1"/>
          <p:nvPr/>
        </p:nvSpPr>
        <p:spPr>
          <a:xfrm>
            <a:off x="5537200" y="5986622"/>
            <a:ext cx="5943600" cy="307777"/>
          </a:xfrm>
          <a:prstGeom prst="rect">
            <a:avLst/>
          </a:prstGeom>
          <a:noFill/>
        </p:spPr>
        <p:txBody>
          <a:bodyPr wrap="square" rtlCol="0">
            <a:spAutoFit/>
          </a:bodyPr>
          <a:lstStyle/>
          <a:p>
            <a:r>
              <a:rPr lang="en-US" sz="1400">
                <a:solidFill>
                  <a:schemeClr val="accent2">
                    <a:lumMod val="75000"/>
                  </a:schemeClr>
                </a:solidFill>
                <a:ea typeface="Calibri" panose="020F0502020204030204" pitchFamily="34" charset="0"/>
                <a:cs typeface="Calibri" panose="020F0502020204030204" pitchFamily="34" charset="0"/>
              </a:rPr>
              <a:t>Maxwell &amp; Eckardt. Nat Rev Neph  doi:10.1038/nrneph.2015.193 </a:t>
            </a:r>
          </a:p>
        </p:txBody>
      </p:sp>
    </p:spTree>
    <p:extLst>
      <p:ext uri="{BB962C8B-B14F-4D97-AF65-F5344CB8AC3E}">
        <p14:creationId xmlns:p14="http://schemas.microsoft.com/office/powerpoint/2010/main" val="367255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6E167-06A6-78DA-EED6-12527CEB63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8D63531-03A8-D33F-C5D9-D60C7D93F051}"/>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kumimoji="0" lang="en-GB" sz="3600" b="1" i="0" u="none" strike="noStrike" kern="0" cap="small" spc="0" normalizeH="0" baseline="0" noProof="0">
                <a:ln>
                  <a:noFill/>
                </a:ln>
                <a:solidFill>
                  <a:srgbClr val="2C62A9"/>
                </a:solidFill>
                <a:effectLst/>
                <a:uLnTx/>
                <a:uFillTx/>
                <a:latin typeface="Gill Sans MT" panose="020B0502020104020203"/>
                <a:ea typeface="Malgun Gothic" panose="020B0503020000020004" pitchFamily="34" charset="-127"/>
                <a:cs typeface="Arial"/>
                <a:sym typeface="Arial"/>
              </a:rPr>
              <a:t>3.1 Treatment Initiation: ESAs vs HIF-PHIs </a:t>
            </a:r>
            <a:endParaRPr lang="en-GB" sz="4400" b="0" cap="small">
              <a:solidFill>
                <a:srgbClr val="2C62A9"/>
              </a:solidFill>
              <a:latin typeface="Calibri"/>
              <a:ea typeface="+mn-ea"/>
              <a:cs typeface="+mn-cs"/>
            </a:endParaRPr>
          </a:p>
        </p:txBody>
      </p:sp>
      <p:sp>
        <p:nvSpPr>
          <p:cNvPr id="2" name="Title 3">
            <a:extLst>
              <a:ext uri="{FF2B5EF4-FFF2-40B4-BE49-F238E27FC236}">
                <a16:creationId xmlns:a16="http://schemas.microsoft.com/office/drawing/2014/main" id="{6C8A5A18-025B-AA6A-1186-EF4CE13F1CED}"/>
              </a:ext>
            </a:extLst>
          </p:cNvPr>
          <p:cNvSpPr txBox="1">
            <a:spLocks/>
          </p:cNvSpPr>
          <p:nvPr/>
        </p:nvSpPr>
        <p:spPr>
          <a:xfrm>
            <a:off x="648511" y="1481570"/>
            <a:ext cx="10894978" cy="1421928"/>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3.1.3: </a:t>
            </a:r>
            <a:r>
              <a:rPr lang="en-US" sz="3200" cap="small">
                <a:solidFill>
                  <a:srgbClr val="2C62A9"/>
                </a:solidFill>
                <a:latin typeface="+mn-lt"/>
                <a:ea typeface="+mn-ea"/>
                <a:cs typeface="+mn-cs"/>
              </a:rPr>
              <a:t>In people with anemia and CKD, HIF-PHIs should be avoided in those at increased risk for adverse events (below).</a:t>
            </a:r>
          </a:p>
        </p:txBody>
      </p:sp>
      <p:pic>
        <p:nvPicPr>
          <p:cNvPr id="6" name="Picture 5">
            <a:extLst>
              <a:ext uri="{FF2B5EF4-FFF2-40B4-BE49-F238E27FC236}">
                <a16:creationId xmlns:a16="http://schemas.microsoft.com/office/drawing/2014/main" id="{2EB409DD-AD43-43DD-18F8-018E10C94184}"/>
              </a:ext>
            </a:extLst>
          </p:cNvPr>
          <p:cNvPicPr>
            <a:picLocks noChangeAspect="1"/>
          </p:cNvPicPr>
          <p:nvPr/>
        </p:nvPicPr>
        <p:blipFill>
          <a:blip r:embed="rId3"/>
          <a:stretch>
            <a:fillRect/>
          </a:stretch>
        </p:blipFill>
        <p:spPr>
          <a:xfrm>
            <a:off x="829684" y="3179187"/>
            <a:ext cx="10532632" cy="2197243"/>
          </a:xfrm>
          <a:prstGeom prst="rect">
            <a:avLst/>
          </a:prstGeom>
        </p:spPr>
      </p:pic>
    </p:spTree>
    <p:extLst>
      <p:ext uri="{BB962C8B-B14F-4D97-AF65-F5344CB8AC3E}">
        <p14:creationId xmlns:p14="http://schemas.microsoft.com/office/powerpoint/2010/main" val="146752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1D14D-23BA-A7EA-78B1-B026496719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032F57-B1DA-950C-7BCD-D7A91FD563E9}"/>
              </a:ext>
            </a:extLst>
          </p:cNvPr>
          <p:cNvSpPr>
            <a:spLocks noGrp="1"/>
          </p:cNvSpPr>
          <p:nvPr>
            <p:ph type="ctrTitle"/>
          </p:nvPr>
        </p:nvSpPr>
        <p:spPr>
          <a:xfrm>
            <a:off x="291880" y="413199"/>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3.2 ESA Initiation</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4846DACE-6382-518B-CB45-2D45ECB1335E}"/>
              </a:ext>
            </a:extLst>
          </p:cNvPr>
          <p:cNvSpPr txBox="1">
            <a:spLocks/>
          </p:cNvSpPr>
          <p:nvPr/>
        </p:nvSpPr>
        <p:spPr>
          <a:xfrm>
            <a:off x="493653" y="1251008"/>
            <a:ext cx="10894978" cy="5078313"/>
          </a:xfrm>
          <a:prstGeom prst="rect">
            <a:avLst/>
          </a:prstGeom>
          <a:noFill/>
          <a:ln w="19050">
            <a:solidFill>
              <a:srgbClr val="0070C0"/>
            </a:solid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000" b="1" cap="small">
                <a:solidFill>
                  <a:srgbClr val="2C62A9"/>
                </a:solidFill>
                <a:latin typeface="+mn-lt"/>
                <a:ea typeface="+mn-ea"/>
                <a:cs typeface="+mn-cs"/>
              </a:rPr>
              <a:t>Recommendation 3.2.1</a:t>
            </a:r>
            <a:r>
              <a:rPr lang="en-US" sz="3000" cap="small">
                <a:solidFill>
                  <a:srgbClr val="2C62A9"/>
                </a:solidFill>
                <a:latin typeface="+mn-lt"/>
                <a:ea typeface="+mn-ea"/>
                <a:cs typeface="+mn-cs"/>
              </a:rPr>
              <a:t>: In people with anemia and CKD G5D receiving HD or peritoneal dialysis, we suggest initiation of ESA therapy when the Hb concentration is ≤9.0–10.0 g/dl (≤90–100 g/l) (</a:t>
            </a:r>
            <a:r>
              <a:rPr lang="en-US" sz="3000" i="1" cap="small">
                <a:solidFill>
                  <a:srgbClr val="2C62A9"/>
                </a:solidFill>
                <a:latin typeface="+mn-lt"/>
                <a:ea typeface="+mn-ea"/>
                <a:cs typeface="+mn-cs"/>
              </a:rPr>
              <a:t>2D</a:t>
            </a:r>
            <a:r>
              <a:rPr lang="en-US" sz="3000" cap="small">
                <a:solidFill>
                  <a:srgbClr val="2C62A9"/>
                </a:solidFill>
                <a:latin typeface="+mn-lt"/>
                <a:ea typeface="+mn-ea"/>
                <a:cs typeface="+mn-cs"/>
              </a:rPr>
              <a:t>).</a:t>
            </a:r>
          </a:p>
          <a:p>
            <a:pPr>
              <a:spcBef>
                <a:spcPts val="0"/>
              </a:spcBef>
            </a:pPr>
            <a:endParaRPr lang="en-US" sz="3000" cap="small">
              <a:solidFill>
                <a:srgbClr val="2C62A9"/>
              </a:solidFill>
              <a:latin typeface="+mn-lt"/>
              <a:ea typeface="+mn-ea"/>
              <a:cs typeface="+mn-cs"/>
            </a:endParaRPr>
          </a:p>
          <a:p>
            <a:pPr>
              <a:spcBef>
                <a:spcPts val="0"/>
              </a:spcBef>
            </a:pPr>
            <a:r>
              <a:rPr lang="en-US" sz="3000" b="1" cap="small">
                <a:solidFill>
                  <a:srgbClr val="2C62A9"/>
                </a:solidFill>
                <a:latin typeface="+mn-lt"/>
                <a:ea typeface="+mn-ea"/>
                <a:cs typeface="+mn-cs"/>
              </a:rPr>
              <a:t>Recommendation 3.2.2</a:t>
            </a:r>
            <a:r>
              <a:rPr lang="en-US" sz="3000" cap="small">
                <a:solidFill>
                  <a:srgbClr val="2C62A9"/>
                </a:solidFill>
                <a:latin typeface="+mn-lt"/>
                <a:ea typeface="+mn-ea"/>
                <a:cs typeface="+mn-cs"/>
              </a:rPr>
              <a:t>:  In people with CKD not receiving dialysis, including kidney transplant recipients and children, the selection of Hb concentration at which ESA therapy is initiated should consider the presence of symptoms attributable to anemia, the potential benefits of higher Hb concentration, and the potential harms of RBC transfusions or ESA therapy </a:t>
            </a:r>
            <a:r>
              <a:rPr lang="en-US" sz="3000" cap="small">
                <a:solidFill>
                  <a:srgbClr val="2C62A9"/>
                </a:solidFill>
                <a:latin typeface="+mn-lt"/>
              </a:rPr>
              <a:t>(</a:t>
            </a:r>
            <a:r>
              <a:rPr lang="en-US" sz="3000" i="1" cap="small">
                <a:solidFill>
                  <a:srgbClr val="2C62A9"/>
                </a:solidFill>
                <a:latin typeface="+mn-lt"/>
              </a:rPr>
              <a:t>2D</a:t>
            </a:r>
            <a:r>
              <a:rPr lang="en-US" sz="3000" cap="small">
                <a:solidFill>
                  <a:srgbClr val="2C62A9"/>
                </a:solidFill>
                <a:latin typeface="+mn-lt"/>
              </a:rPr>
              <a:t>).</a:t>
            </a:r>
            <a:endParaRPr lang="en-GB" sz="3000" cap="small">
              <a:solidFill>
                <a:srgbClr val="2C62A9"/>
              </a:solidFill>
              <a:latin typeface="+mn-lt"/>
              <a:ea typeface="+mn-ea"/>
              <a:cs typeface="+mn-cs"/>
            </a:endParaRPr>
          </a:p>
        </p:txBody>
      </p:sp>
    </p:spTree>
    <p:extLst>
      <p:ext uri="{BB962C8B-B14F-4D97-AF65-F5344CB8AC3E}">
        <p14:creationId xmlns:p14="http://schemas.microsoft.com/office/powerpoint/2010/main" val="8541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0" name="Picture 9">
            <a:extLst>
              <a:ext uri="{FF2B5EF4-FFF2-40B4-BE49-F238E27FC236}">
                <a16:creationId xmlns:a16="http://schemas.microsoft.com/office/drawing/2014/main" id="{1BC7A7B6-40AD-9532-2315-20C17CABF51F}"/>
              </a:ext>
            </a:extLst>
          </p:cNvPr>
          <p:cNvPicPr>
            <a:picLocks noChangeAspect="1"/>
          </p:cNvPicPr>
          <p:nvPr/>
        </p:nvPicPr>
        <p:blipFill>
          <a:blip r:embed="rId3"/>
          <a:stretch>
            <a:fillRect/>
          </a:stretch>
        </p:blipFill>
        <p:spPr>
          <a:xfrm>
            <a:off x="79368" y="1658470"/>
            <a:ext cx="735190" cy="814609"/>
          </a:xfrm>
          <a:prstGeom prst="rect">
            <a:avLst/>
          </a:prstGeom>
        </p:spPr>
      </p:pic>
      <p:pic>
        <p:nvPicPr>
          <p:cNvPr id="5" name="Picture 4">
            <a:extLst>
              <a:ext uri="{FF2B5EF4-FFF2-40B4-BE49-F238E27FC236}">
                <a16:creationId xmlns:a16="http://schemas.microsoft.com/office/drawing/2014/main" id="{A6098A5B-4D6A-C746-7355-EDDD63A4BE09}"/>
              </a:ext>
            </a:extLst>
          </p:cNvPr>
          <p:cNvPicPr>
            <a:picLocks noChangeAspect="1"/>
          </p:cNvPicPr>
          <p:nvPr/>
        </p:nvPicPr>
        <p:blipFill>
          <a:blip r:embed="rId4"/>
          <a:stretch>
            <a:fillRect/>
          </a:stretch>
        </p:blipFill>
        <p:spPr>
          <a:xfrm>
            <a:off x="2828000" y="309441"/>
            <a:ext cx="6536000" cy="900795"/>
          </a:xfrm>
          <a:prstGeom prst="rect">
            <a:avLst/>
          </a:prstGeom>
        </p:spPr>
      </p:pic>
      <p:pic>
        <p:nvPicPr>
          <p:cNvPr id="7" name="Picture 6">
            <a:extLst>
              <a:ext uri="{FF2B5EF4-FFF2-40B4-BE49-F238E27FC236}">
                <a16:creationId xmlns:a16="http://schemas.microsoft.com/office/drawing/2014/main" id="{FEF58D2A-CC65-5F77-73D4-E531FB9E9CAE}"/>
              </a:ext>
            </a:extLst>
          </p:cNvPr>
          <p:cNvPicPr>
            <a:picLocks noChangeAspect="1"/>
          </p:cNvPicPr>
          <p:nvPr/>
        </p:nvPicPr>
        <p:blipFill>
          <a:blip r:embed="rId5"/>
          <a:stretch>
            <a:fillRect/>
          </a:stretch>
        </p:blipFill>
        <p:spPr>
          <a:xfrm>
            <a:off x="688467" y="1658470"/>
            <a:ext cx="3172083" cy="4194199"/>
          </a:xfrm>
          <a:prstGeom prst="rect">
            <a:avLst/>
          </a:prstGeom>
        </p:spPr>
      </p:pic>
      <p:pic>
        <p:nvPicPr>
          <p:cNvPr id="9" name="Picture 8">
            <a:extLst>
              <a:ext uri="{FF2B5EF4-FFF2-40B4-BE49-F238E27FC236}">
                <a16:creationId xmlns:a16="http://schemas.microsoft.com/office/drawing/2014/main" id="{D039C616-9682-95E2-B32D-049467590E0E}"/>
              </a:ext>
            </a:extLst>
          </p:cNvPr>
          <p:cNvPicPr>
            <a:picLocks noChangeAspect="1"/>
          </p:cNvPicPr>
          <p:nvPr/>
        </p:nvPicPr>
        <p:blipFill>
          <a:blip r:embed="rId6"/>
          <a:stretch>
            <a:fillRect/>
          </a:stretch>
        </p:blipFill>
        <p:spPr>
          <a:xfrm>
            <a:off x="4690288" y="1869820"/>
            <a:ext cx="2952461" cy="2704123"/>
          </a:xfrm>
          <a:prstGeom prst="rect">
            <a:avLst/>
          </a:prstGeom>
        </p:spPr>
      </p:pic>
      <p:pic>
        <p:nvPicPr>
          <p:cNvPr id="11" name="Picture 10">
            <a:extLst>
              <a:ext uri="{FF2B5EF4-FFF2-40B4-BE49-F238E27FC236}">
                <a16:creationId xmlns:a16="http://schemas.microsoft.com/office/drawing/2014/main" id="{AE0D65C9-8C11-99E8-A27D-C6F05C306F8D}"/>
              </a:ext>
            </a:extLst>
          </p:cNvPr>
          <p:cNvPicPr>
            <a:picLocks noChangeAspect="1"/>
          </p:cNvPicPr>
          <p:nvPr/>
        </p:nvPicPr>
        <p:blipFill>
          <a:blip r:embed="rId7"/>
          <a:stretch>
            <a:fillRect/>
          </a:stretch>
        </p:blipFill>
        <p:spPr>
          <a:xfrm>
            <a:off x="4681323" y="4683131"/>
            <a:ext cx="3749861" cy="1213591"/>
          </a:xfrm>
          <a:prstGeom prst="rect">
            <a:avLst/>
          </a:prstGeom>
        </p:spPr>
      </p:pic>
      <p:pic>
        <p:nvPicPr>
          <p:cNvPr id="13" name="Picture 12">
            <a:extLst>
              <a:ext uri="{FF2B5EF4-FFF2-40B4-BE49-F238E27FC236}">
                <a16:creationId xmlns:a16="http://schemas.microsoft.com/office/drawing/2014/main" id="{1D0BCEFA-D0B9-28F5-7950-0A265407853D}"/>
              </a:ext>
            </a:extLst>
          </p:cNvPr>
          <p:cNvPicPr>
            <a:picLocks noChangeAspect="1"/>
          </p:cNvPicPr>
          <p:nvPr/>
        </p:nvPicPr>
        <p:blipFill>
          <a:blip r:embed="rId8"/>
          <a:stretch>
            <a:fillRect/>
          </a:stretch>
        </p:blipFill>
        <p:spPr>
          <a:xfrm>
            <a:off x="9289704" y="1825767"/>
            <a:ext cx="2822928" cy="4420448"/>
          </a:xfrm>
          <a:prstGeom prst="rect">
            <a:avLst/>
          </a:prstGeom>
        </p:spPr>
      </p:pic>
      <p:pic>
        <p:nvPicPr>
          <p:cNvPr id="3" name="Picture 2">
            <a:extLst>
              <a:ext uri="{FF2B5EF4-FFF2-40B4-BE49-F238E27FC236}">
                <a16:creationId xmlns:a16="http://schemas.microsoft.com/office/drawing/2014/main" id="{1C2A3EAD-07A5-A39F-E79B-017B3EA6C4F5}"/>
              </a:ext>
            </a:extLst>
          </p:cNvPr>
          <p:cNvPicPr>
            <a:picLocks noChangeAspect="1"/>
          </p:cNvPicPr>
          <p:nvPr/>
        </p:nvPicPr>
        <p:blipFill>
          <a:blip r:embed="rId9"/>
          <a:stretch>
            <a:fillRect/>
          </a:stretch>
        </p:blipFill>
        <p:spPr>
          <a:xfrm>
            <a:off x="1878823" y="309441"/>
            <a:ext cx="1057968" cy="1216018"/>
          </a:xfrm>
          <a:prstGeom prst="rect">
            <a:avLst/>
          </a:prstGeom>
        </p:spPr>
      </p:pic>
      <p:pic>
        <p:nvPicPr>
          <p:cNvPr id="6" name="Picture 5">
            <a:extLst>
              <a:ext uri="{FF2B5EF4-FFF2-40B4-BE49-F238E27FC236}">
                <a16:creationId xmlns:a16="http://schemas.microsoft.com/office/drawing/2014/main" id="{488674CC-B2F8-E89F-EDEF-D176CA88F69F}"/>
              </a:ext>
            </a:extLst>
          </p:cNvPr>
          <p:cNvPicPr>
            <a:picLocks noChangeAspect="1"/>
          </p:cNvPicPr>
          <p:nvPr/>
        </p:nvPicPr>
        <p:blipFill>
          <a:blip r:embed="rId10"/>
          <a:stretch>
            <a:fillRect/>
          </a:stretch>
        </p:blipFill>
        <p:spPr>
          <a:xfrm>
            <a:off x="5261716" y="309441"/>
            <a:ext cx="1112448" cy="1241329"/>
          </a:xfrm>
          <a:prstGeom prst="rect">
            <a:avLst/>
          </a:prstGeom>
        </p:spPr>
      </p:pic>
      <p:pic>
        <p:nvPicPr>
          <p:cNvPr id="14" name="Picture 13">
            <a:extLst>
              <a:ext uri="{FF2B5EF4-FFF2-40B4-BE49-F238E27FC236}">
                <a16:creationId xmlns:a16="http://schemas.microsoft.com/office/drawing/2014/main" id="{C018C401-22D1-8CB4-1E0B-3A61D8CADD8F}"/>
              </a:ext>
            </a:extLst>
          </p:cNvPr>
          <p:cNvPicPr>
            <a:picLocks noChangeAspect="1"/>
          </p:cNvPicPr>
          <p:nvPr/>
        </p:nvPicPr>
        <p:blipFill>
          <a:blip r:embed="rId11"/>
          <a:stretch>
            <a:fillRect/>
          </a:stretch>
        </p:blipFill>
        <p:spPr>
          <a:xfrm>
            <a:off x="86550" y="2461975"/>
            <a:ext cx="657039" cy="739169"/>
          </a:xfrm>
          <a:prstGeom prst="rect">
            <a:avLst/>
          </a:prstGeom>
        </p:spPr>
      </p:pic>
      <p:pic>
        <p:nvPicPr>
          <p:cNvPr id="16" name="Picture 15">
            <a:extLst>
              <a:ext uri="{FF2B5EF4-FFF2-40B4-BE49-F238E27FC236}">
                <a16:creationId xmlns:a16="http://schemas.microsoft.com/office/drawing/2014/main" id="{84E75979-DDB7-DCF8-0724-5F55742028F8}"/>
              </a:ext>
            </a:extLst>
          </p:cNvPr>
          <p:cNvPicPr>
            <a:picLocks noChangeAspect="1"/>
          </p:cNvPicPr>
          <p:nvPr/>
        </p:nvPicPr>
        <p:blipFill>
          <a:blip r:embed="rId12"/>
          <a:stretch>
            <a:fillRect/>
          </a:stretch>
        </p:blipFill>
        <p:spPr>
          <a:xfrm>
            <a:off x="94383" y="3183883"/>
            <a:ext cx="656388" cy="744749"/>
          </a:xfrm>
          <a:prstGeom prst="rect">
            <a:avLst/>
          </a:prstGeom>
        </p:spPr>
      </p:pic>
      <p:pic>
        <p:nvPicPr>
          <p:cNvPr id="18" name="Picture 17">
            <a:extLst>
              <a:ext uri="{FF2B5EF4-FFF2-40B4-BE49-F238E27FC236}">
                <a16:creationId xmlns:a16="http://schemas.microsoft.com/office/drawing/2014/main" id="{C0DD8D28-B41C-3BC4-A3BF-13D23DE675D4}"/>
              </a:ext>
            </a:extLst>
          </p:cNvPr>
          <p:cNvPicPr>
            <a:picLocks noChangeAspect="1"/>
          </p:cNvPicPr>
          <p:nvPr/>
        </p:nvPicPr>
        <p:blipFill>
          <a:blip r:embed="rId13"/>
          <a:stretch>
            <a:fillRect/>
          </a:stretch>
        </p:blipFill>
        <p:spPr>
          <a:xfrm>
            <a:off x="87453" y="3928632"/>
            <a:ext cx="668974" cy="755853"/>
          </a:xfrm>
          <a:prstGeom prst="rect">
            <a:avLst/>
          </a:prstGeom>
        </p:spPr>
      </p:pic>
      <p:pic>
        <p:nvPicPr>
          <p:cNvPr id="20" name="Picture 19">
            <a:extLst>
              <a:ext uri="{FF2B5EF4-FFF2-40B4-BE49-F238E27FC236}">
                <a16:creationId xmlns:a16="http://schemas.microsoft.com/office/drawing/2014/main" id="{109A1F0F-FCC0-C8E7-2CC5-23B645B5EB6B}"/>
              </a:ext>
            </a:extLst>
          </p:cNvPr>
          <p:cNvPicPr>
            <a:picLocks noChangeAspect="1"/>
          </p:cNvPicPr>
          <p:nvPr/>
        </p:nvPicPr>
        <p:blipFill>
          <a:blip r:embed="rId14"/>
          <a:stretch>
            <a:fillRect/>
          </a:stretch>
        </p:blipFill>
        <p:spPr>
          <a:xfrm>
            <a:off x="86550" y="4658573"/>
            <a:ext cx="664221" cy="690100"/>
          </a:xfrm>
          <a:prstGeom prst="rect">
            <a:avLst/>
          </a:prstGeom>
        </p:spPr>
      </p:pic>
      <p:pic>
        <p:nvPicPr>
          <p:cNvPr id="22" name="Picture 21">
            <a:extLst>
              <a:ext uri="{FF2B5EF4-FFF2-40B4-BE49-F238E27FC236}">
                <a16:creationId xmlns:a16="http://schemas.microsoft.com/office/drawing/2014/main" id="{2717F373-2308-D776-BAA8-2F494E453DCA}"/>
              </a:ext>
            </a:extLst>
          </p:cNvPr>
          <p:cNvPicPr>
            <a:picLocks noChangeAspect="1"/>
          </p:cNvPicPr>
          <p:nvPr/>
        </p:nvPicPr>
        <p:blipFill>
          <a:blip r:embed="rId15"/>
          <a:stretch>
            <a:fillRect/>
          </a:stretch>
        </p:blipFill>
        <p:spPr>
          <a:xfrm>
            <a:off x="86696" y="5350576"/>
            <a:ext cx="664075" cy="687792"/>
          </a:xfrm>
          <a:prstGeom prst="rect">
            <a:avLst/>
          </a:prstGeom>
        </p:spPr>
      </p:pic>
      <p:pic>
        <p:nvPicPr>
          <p:cNvPr id="24" name="Picture 23">
            <a:extLst>
              <a:ext uri="{FF2B5EF4-FFF2-40B4-BE49-F238E27FC236}">
                <a16:creationId xmlns:a16="http://schemas.microsoft.com/office/drawing/2014/main" id="{9F9C25BD-B866-2FC1-E580-B53464F73F68}"/>
              </a:ext>
            </a:extLst>
          </p:cNvPr>
          <p:cNvPicPr>
            <a:picLocks noChangeAspect="1"/>
          </p:cNvPicPr>
          <p:nvPr/>
        </p:nvPicPr>
        <p:blipFill>
          <a:blip r:embed="rId16"/>
          <a:stretch>
            <a:fillRect/>
          </a:stretch>
        </p:blipFill>
        <p:spPr>
          <a:xfrm>
            <a:off x="3979241" y="1656293"/>
            <a:ext cx="732632" cy="816786"/>
          </a:xfrm>
          <a:prstGeom prst="rect">
            <a:avLst/>
          </a:prstGeom>
        </p:spPr>
      </p:pic>
      <p:pic>
        <p:nvPicPr>
          <p:cNvPr id="26" name="Picture 25">
            <a:extLst>
              <a:ext uri="{FF2B5EF4-FFF2-40B4-BE49-F238E27FC236}">
                <a16:creationId xmlns:a16="http://schemas.microsoft.com/office/drawing/2014/main" id="{6692C562-962F-5962-3ABF-5073BB85B2B2}"/>
              </a:ext>
            </a:extLst>
          </p:cNvPr>
          <p:cNvPicPr>
            <a:picLocks noChangeAspect="1"/>
          </p:cNvPicPr>
          <p:nvPr/>
        </p:nvPicPr>
        <p:blipFill>
          <a:blip r:embed="rId17"/>
          <a:stretch>
            <a:fillRect/>
          </a:stretch>
        </p:blipFill>
        <p:spPr>
          <a:xfrm>
            <a:off x="3979241" y="2479851"/>
            <a:ext cx="731262" cy="758438"/>
          </a:xfrm>
          <a:prstGeom prst="rect">
            <a:avLst/>
          </a:prstGeom>
        </p:spPr>
      </p:pic>
      <p:pic>
        <p:nvPicPr>
          <p:cNvPr id="28" name="Picture 27">
            <a:extLst>
              <a:ext uri="{FF2B5EF4-FFF2-40B4-BE49-F238E27FC236}">
                <a16:creationId xmlns:a16="http://schemas.microsoft.com/office/drawing/2014/main" id="{6A356FAC-8AC0-E1A9-1955-D484793841BE}"/>
              </a:ext>
            </a:extLst>
          </p:cNvPr>
          <p:cNvPicPr>
            <a:picLocks noChangeAspect="1"/>
          </p:cNvPicPr>
          <p:nvPr/>
        </p:nvPicPr>
        <p:blipFill>
          <a:blip r:embed="rId18"/>
          <a:stretch>
            <a:fillRect/>
          </a:stretch>
        </p:blipFill>
        <p:spPr>
          <a:xfrm>
            <a:off x="3979241" y="3177828"/>
            <a:ext cx="731262" cy="782450"/>
          </a:xfrm>
          <a:prstGeom prst="rect">
            <a:avLst/>
          </a:prstGeom>
        </p:spPr>
      </p:pic>
      <p:pic>
        <p:nvPicPr>
          <p:cNvPr id="30" name="Picture 29">
            <a:extLst>
              <a:ext uri="{FF2B5EF4-FFF2-40B4-BE49-F238E27FC236}">
                <a16:creationId xmlns:a16="http://schemas.microsoft.com/office/drawing/2014/main" id="{1AA0B600-40E8-53B7-8154-7A8DAD982922}"/>
              </a:ext>
            </a:extLst>
          </p:cNvPr>
          <p:cNvPicPr>
            <a:picLocks noChangeAspect="1"/>
          </p:cNvPicPr>
          <p:nvPr/>
        </p:nvPicPr>
        <p:blipFill>
          <a:blip r:embed="rId19"/>
          <a:stretch>
            <a:fillRect/>
          </a:stretch>
        </p:blipFill>
        <p:spPr>
          <a:xfrm>
            <a:off x="3989466" y="3948862"/>
            <a:ext cx="721037" cy="716165"/>
          </a:xfrm>
          <a:prstGeom prst="rect">
            <a:avLst/>
          </a:prstGeom>
        </p:spPr>
      </p:pic>
      <p:pic>
        <p:nvPicPr>
          <p:cNvPr id="32" name="Picture 31">
            <a:extLst>
              <a:ext uri="{FF2B5EF4-FFF2-40B4-BE49-F238E27FC236}">
                <a16:creationId xmlns:a16="http://schemas.microsoft.com/office/drawing/2014/main" id="{07B51F0E-8D6B-7425-064C-B89CFEFAD76C}"/>
              </a:ext>
            </a:extLst>
          </p:cNvPr>
          <p:cNvPicPr>
            <a:picLocks noChangeAspect="1"/>
          </p:cNvPicPr>
          <p:nvPr/>
        </p:nvPicPr>
        <p:blipFill>
          <a:blip r:embed="rId20"/>
          <a:stretch>
            <a:fillRect/>
          </a:stretch>
        </p:blipFill>
        <p:spPr>
          <a:xfrm>
            <a:off x="3989466" y="4639078"/>
            <a:ext cx="721037" cy="732896"/>
          </a:xfrm>
          <a:prstGeom prst="rect">
            <a:avLst/>
          </a:prstGeom>
        </p:spPr>
      </p:pic>
      <p:pic>
        <p:nvPicPr>
          <p:cNvPr id="34" name="Picture 33">
            <a:extLst>
              <a:ext uri="{FF2B5EF4-FFF2-40B4-BE49-F238E27FC236}">
                <a16:creationId xmlns:a16="http://schemas.microsoft.com/office/drawing/2014/main" id="{782FE44B-14E8-E352-E389-F69C62438F2D}"/>
              </a:ext>
            </a:extLst>
          </p:cNvPr>
          <p:cNvPicPr>
            <a:picLocks noChangeAspect="1"/>
          </p:cNvPicPr>
          <p:nvPr/>
        </p:nvPicPr>
        <p:blipFill>
          <a:blip r:embed="rId21"/>
          <a:stretch>
            <a:fillRect/>
          </a:stretch>
        </p:blipFill>
        <p:spPr>
          <a:xfrm>
            <a:off x="3974731" y="5378746"/>
            <a:ext cx="744339" cy="744339"/>
          </a:xfrm>
          <a:prstGeom prst="rect">
            <a:avLst/>
          </a:prstGeom>
        </p:spPr>
      </p:pic>
      <p:pic>
        <p:nvPicPr>
          <p:cNvPr id="36" name="Picture 35">
            <a:extLst>
              <a:ext uri="{FF2B5EF4-FFF2-40B4-BE49-F238E27FC236}">
                <a16:creationId xmlns:a16="http://schemas.microsoft.com/office/drawing/2014/main" id="{33CD6A7E-9F01-094A-E540-CF58BD6731BF}"/>
              </a:ext>
            </a:extLst>
          </p:cNvPr>
          <p:cNvPicPr>
            <a:picLocks noChangeAspect="1"/>
          </p:cNvPicPr>
          <p:nvPr/>
        </p:nvPicPr>
        <p:blipFill>
          <a:blip r:embed="rId22"/>
          <a:stretch>
            <a:fillRect/>
          </a:stretch>
        </p:blipFill>
        <p:spPr>
          <a:xfrm>
            <a:off x="8431184" y="1655855"/>
            <a:ext cx="826490" cy="852980"/>
          </a:xfrm>
          <a:prstGeom prst="rect">
            <a:avLst/>
          </a:prstGeom>
        </p:spPr>
      </p:pic>
      <p:pic>
        <p:nvPicPr>
          <p:cNvPr id="38" name="Picture 37">
            <a:extLst>
              <a:ext uri="{FF2B5EF4-FFF2-40B4-BE49-F238E27FC236}">
                <a16:creationId xmlns:a16="http://schemas.microsoft.com/office/drawing/2014/main" id="{7F0681F6-8A1C-9CB7-7664-A579D529317C}"/>
              </a:ext>
            </a:extLst>
          </p:cNvPr>
          <p:cNvPicPr>
            <a:picLocks noChangeAspect="1"/>
          </p:cNvPicPr>
          <p:nvPr/>
        </p:nvPicPr>
        <p:blipFill>
          <a:blip r:embed="rId23"/>
          <a:stretch>
            <a:fillRect/>
          </a:stretch>
        </p:blipFill>
        <p:spPr>
          <a:xfrm>
            <a:off x="8452001" y="2457508"/>
            <a:ext cx="805673" cy="923838"/>
          </a:xfrm>
          <a:prstGeom prst="rect">
            <a:avLst/>
          </a:prstGeom>
        </p:spPr>
      </p:pic>
      <p:pic>
        <p:nvPicPr>
          <p:cNvPr id="40" name="Picture 39">
            <a:extLst>
              <a:ext uri="{FF2B5EF4-FFF2-40B4-BE49-F238E27FC236}">
                <a16:creationId xmlns:a16="http://schemas.microsoft.com/office/drawing/2014/main" id="{9584D691-C27C-E484-0457-3F485157545F}"/>
              </a:ext>
            </a:extLst>
          </p:cNvPr>
          <p:cNvPicPr>
            <a:picLocks noChangeAspect="1"/>
          </p:cNvPicPr>
          <p:nvPr/>
        </p:nvPicPr>
        <p:blipFill>
          <a:blip r:embed="rId24"/>
          <a:stretch>
            <a:fillRect/>
          </a:stretch>
        </p:blipFill>
        <p:spPr>
          <a:xfrm>
            <a:off x="8460566" y="3282988"/>
            <a:ext cx="805674" cy="878185"/>
          </a:xfrm>
          <a:prstGeom prst="rect">
            <a:avLst/>
          </a:prstGeom>
        </p:spPr>
      </p:pic>
      <p:pic>
        <p:nvPicPr>
          <p:cNvPr id="42" name="Picture 41">
            <a:extLst>
              <a:ext uri="{FF2B5EF4-FFF2-40B4-BE49-F238E27FC236}">
                <a16:creationId xmlns:a16="http://schemas.microsoft.com/office/drawing/2014/main" id="{1D273D6F-490E-F343-7505-C0E3251CBD24}"/>
              </a:ext>
            </a:extLst>
          </p:cNvPr>
          <p:cNvPicPr>
            <a:picLocks noChangeAspect="1"/>
          </p:cNvPicPr>
          <p:nvPr/>
        </p:nvPicPr>
        <p:blipFill>
          <a:blip r:embed="rId25"/>
          <a:stretch>
            <a:fillRect/>
          </a:stretch>
        </p:blipFill>
        <p:spPr>
          <a:xfrm>
            <a:off x="8463214" y="4138987"/>
            <a:ext cx="803026" cy="887126"/>
          </a:xfrm>
          <a:prstGeom prst="rect">
            <a:avLst/>
          </a:prstGeom>
        </p:spPr>
      </p:pic>
      <p:pic>
        <p:nvPicPr>
          <p:cNvPr id="44" name="Picture 43">
            <a:extLst>
              <a:ext uri="{FF2B5EF4-FFF2-40B4-BE49-F238E27FC236}">
                <a16:creationId xmlns:a16="http://schemas.microsoft.com/office/drawing/2014/main" id="{12882F52-FBF1-6C5B-0844-D9C86D72D949}"/>
              </a:ext>
            </a:extLst>
          </p:cNvPr>
          <p:cNvPicPr>
            <a:picLocks noChangeAspect="1"/>
          </p:cNvPicPr>
          <p:nvPr/>
        </p:nvPicPr>
        <p:blipFill>
          <a:blip r:embed="rId26"/>
          <a:stretch>
            <a:fillRect/>
          </a:stretch>
        </p:blipFill>
        <p:spPr>
          <a:xfrm>
            <a:off x="8470859" y="4939034"/>
            <a:ext cx="785087" cy="848743"/>
          </a:xfrm>
          <a:prstGeom prst="rect">
            <a:avLst/>
          </a:prstGeom>
        </p:spPr>
      </p:pic>
      <p:pic>
        <p:nvPicPr>
          <p:cNvPr id="46" name="Picture 45">
            <a:extLst>
              <a:ext uri="{FF2B5EF4-FFF2-40B4-BE49-F238E27FC236}">
                <a16:creationId xmlns:a16="http://schemas.microsoft.com/office/drawing/2014/main" id="{39A775E3-7FFA-F6E4-2276-FB2AC768DF1D}"/>
              </a:ext>
            </a:extLst>
          </p:cNvPr>
          <p:cNvPicPr>
            <a:picLocks noChangeAspect="1"/>
          </p:cNvPicPr>
          <p:nvPr/>
        </p:nvPicPr>
        <p:blipFill>
          <a:blip r:embed="rId27"/>
          <a:stretch>
            <a:fillRect/>
          </a:stretch>
        </p:blipFill>
        <p:spPr>
          <a:xfrm>
            <a:off x="8434290" y="5793088"/>
            <a:ext cx="858224" cy="917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0BC7-4B3A-1698-BE5E-B59B8823E2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22086-1BE9-B372-7A62-A217BB6D8E21}"/>
              </a:ext>
            </a:extLst>
          </p:cNvPr>
          <p:cNvSpPr>
            <a:spLocks noGrp="1"/>
          </p:cNvSpPr>
          <p:nvPr>
            <p:ph type="ctrTitle"/>
          </p:nvPr>
        </p:nvSpPr>
        <p:spPr>
          <a:xfrm>
            <a:off x="291880" y="537959"/>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3.3 ESA Maintenance</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E31634C1-B393-44DF-9531-B49EA79EFAC0}"/>
              </a:ext>
            </a:extLst>
          </p:cNvPr>
          <p:cNvSpPr txBox="1">
            <a:spLocks/>
          </p:cNvSpPr>
          <p:nvPr/>
        </p:nvSpPr>
        <p:spPr>
          <a:xfrm>
            <a:off x="648511" y="1455586"/>
            <a:ext cx="10894978" cy="1421928"/>
          </a:xfrm>
          <a:prstGeom prst="rect">
            <a:avLst/>
          </a:prstGeom>
          <a:noFill/>
          <a:ln w="19050">
            <a:solidFill>
              <a:srgbClr val="0070C0"/>
            </a:solid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Recommendation 3.3.1</a:t>
            </a:r>
            <a:r>
              <a:rPr lang="en-US" sz="3200" cap="small">
                <a:solidFill>
                  <a:srgbClr val="2C62A9"/>
                </a:solidFill>
                <a:latin typeface="+mn-lt"/>
                <a:ea typeface="+mn-ea"/>
                <a:cs typeface="+mn-cs"/>
              </a:rPr>
              <a:t>: In adults with anemia and CKD treated with ESAs, we recommend targeting a Hb below 11.5 g/dl (115 g/l) (</a:t>
            </a:r>
            <a:r>
              <a:rPr lang="en-US" sz="3200" i="1" cap="small">
                <a:solidFill>
                  <a:srgbClr val="2C62A9"/>
                </a:solidFill>
                <a:latin typeface="+mn-lt"/>
                <a:ea typeface="+mn-ea"/>
                <a:cs typeface="+mn-cs"/>
              </a:rPr>
              <a:t>1D</a:t>
            </a:r>
            <a:r>
              <a:rPr lang="en-US" sz="3200" cap="small">
                <a:solidFill>
                  <a:srgbClr val="2C62A9"/>
                </a:solidFill>
                <a:latin typeface="+mn-lt"/>
                <a:ea typeface="+mn-ea"/>
                <a:cs typeface="+mn-cs"/>
              </a:rPr>
              <a:t>).</a:t>
            </a:r>
          </a:p>
        </p:txBody>
      </p:sp>
      <p:sp>
        <p:nvSpPr>
          <p:cNvPr id="3" name="Title 3">
            <a:extLst>
              <a:ext uri="{FF2B5EF4-FFF2-40B4-BE49-F238E27FC236}">
                <a16:creationId xmlns:a16="http://schemas.microsoft.com/office/drawing/2014/main" id="{E3D526DE-0A59-09FC-AAC7-5F1C341015DA}"/>
              </a:ext>
            </a:extLst>
          </p:cNvPr>
          <p:cNvSpPr txBox="1">
            <a:spLocks/>
          </p:cNvSpPr>
          <p:nvPr/>
        </p:nvSpPr>
        <p:spPr>
          <a:xfrm>
            <a:off x="648511" y="3112073"/>
            <a:ext cx="10894978" cy="2751522"/>
          </a:xfrm>
          <a:prstGeom prst="rect">
            <a:avLst/>
          </a:prstGeom>
          <a:noFill/>
          <a:ln w="19050">
            <a:noFill/>
          </a:ln>
        </p:spPr>
        <p:txBody>
          <a:bodyPr wrap="square" lIns="91440" tIns="45720" rIns="91440" bIns="45720"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dirty="0">
                <a:solidFill>
                  <a:srgbClr val="2C62A9"/>
                </a:solidFill>
                <a:latin typeface="+mn-lt"/>
                <a:ea typeface="+mn-ea"/>
                <a:cs typeface="+mn-cs"/>
              </a:rPr>
              <a:t>Practice Point 3.3.1: </a:t>
            </a:r>
            <a:r>
              <a:rPr lang="en-US" sz="3200" cap="small" dirty="0">
                <a:solidFill>
                  <a:srgbClr val="2C62A9"/>
                </a:solidFill>
                <a:latin typeface="+mn-lt"/>
                <a:ea typeface="+mn-ea"/>
                <a:cs typeface="+mn-cs"/>
              </a:rPr>
              <a:t>For adults and children with anemia and CKD, selection of the Hb target for ESA maintenance therapy should be individualized, considering potential benefits (e.g., improvement in quality of life, school attendance/ performance, and avoidance of RBC transfusion) and potential harms.</a:t>
            </a:r>
          </a:p>
        </p:txBody>
      </p:sp>
    </p:spTree>
    <p:extLst>
      <p:ext uri="{BB962C8B-B14F-4D97-AF65-F5344CB8AC3E}">
        <p14:creationId xmlns:p14="http://schemas.microsoft.com/office/powerpoint/2010/main" val="396695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4937D-0DAA-4401-2799-039D9656B6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2A0B106-EF0D-B47A-1E2F-D8204243BC04}"/>
              </a:ext>
            </a:extLst>
          </p:cNvPr>
          <p:cNvSpPr>
            <a:spLocks noGrp="1"/>
          </p:cNvSpPr>
          <p:nvPr>
            <p:ph type="ctrTitle"/>
          </p:nvPr>
        </p:nvSpPr>
        <p:spPr>
          <a:xfrm>
            <a:off x="291880" y="429102"/>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3.4.1 ESA Dosing</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A3B0A6A5-0333-20ED-9794-97206BD52EF2}"/>
              </a:ext>
            </a:extLst>
          </p:cNvPr>
          <p:cNvSpPr txBox="1">
            <a:spLocks/>
          </p:cNvSpPr>
          <p:nvPr/>
        </p:nvSpPr>
        <p:spPr>
          <a:xfrm>
            <a:off x="648511" y="1104577"/>
            <a:ext cx="10894978" cy="1865126"/>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3.4.1.1: </a:t>
            </a:r>
            <a:r>
              <a:rPr lang="en-US" sz="3200" cap="small">
                <a:solidFill>
                  <a:srgbClr val="2C62A9"/>
                </a:solidFill>
                <a:latin typeface="+mn-lt"/>
                <a:ea typeface="+mn-ea"/>
                <a:cs typeface="+mn-cs"/>
              </a:rPr>
              <a:t>In people with anemia and CKD treated with ESAs, the initial ESA dose should be determined by the person’s Hb concentration, body weight, and clinical circumstances.</a:t>
            </a:r>
          </a:p>
        </p:txBody>
      </p:sp>
      <p:pic>
        <p:nvPicPr>
          <p:cNvPr id="5" name="Picture 4">
            <a:extLst>
              <a:ext uri="{FF2B5EF4-FFF2-40B4-BE49-F238E27FC236}">
                <a16:creationId xmlns:a16="http://schemas.microsoft.com/office/drawing/2014/main" id="{809CC6AB-9E51-237D-0CBC-CE726C756A1A}"/>
              </a:ext>
            </a:extLst>
          </p:cNvPr>
          <p:cNvPicPr>
            <a:picLocks noChangeAspect="1"/>
          </p:cNvPicPr>
          <p:nvPr/>
        </p:nvPicPr>
        <p:blipFill>
          <a:blip r:embed="rId3"/>
          <a:stretch>
            <a:fillRect/>
          </a:stretch>
        </p:blipFill>
        <p:spPr>
          <a:xfrm>
            <a:off x="2066226" y="2969703"/>
            <a:ext cx="7845597" cy="3800211"/>
          </a:xfrm>
          <a:prstGeom prst="rect">
            <a:avLst/>
          </a:prstGeom>
        </p:spPr>
      </p:pic>
    </p:spTree>
    <p:extLst>
      <p:ext uri="{BB962C8B-B14F-4D97-AF65-F5344CB8AC3E}">
        <p14:creationId xmlns:p14="http://schemas.microsoft.com/office/powerpoint/2010/main" val="35862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CB0A2-2767-AE46-140D-0AAA4A9B23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16B505-8908-56BB-5DEC-1726183073A1}"/>
              </a:ext>
            </a:extLst>
          </p:cNvPr>
          <p:cNvSpPr>
            <a:spLocks noGrp="1"/>
          </p:cNvSpPr>
          <p:nvPr>
            <p:ph type="ctrTitle"/>
          </p:nvPr>
        </p:nvSpPr>
        <p:spPr>
          <a:xfrm>
            <a:off x="291880" y="429102"/>
            <a:ext cx="11712102" cy="590891"/>
          </a:xfrm>
          <a:prstGeom prst="rect">
            <a:avLst/>
          </a:prstGeom>
          <a:noFill/>
        </p:spPr>
        <p:txBody>
          <a:bodyPr wrap="square" anchor="b">
            <a:spAutoFit/>
          </a:bodyPr>
          <a:lstStyle/>
          <a:p>
            <a:pPr>
              <a:spcBef>
                <a:spcPts val="0"/>
              </a:spcBef>
            </a:pPr>
            <a:r>
              <a:rPr kumimoji="0" lang="en-GB" sz="3600" b="1" i="0" u="none" strike="noStrike" kern="0" cap="small" spc="0" normalizeH="0" baseline="0" noProof="0">
                <a:ln>
                  <a:noFill/>
                </a:ln>
                <a:solidFill>
                  <a:srgbClr val="2C62A9"/>
                </a:solidFill>
                <a:effectLst/>
                <a:uLnTx/>
                <a:uFillTx/>
                <a:latin typeface="Gill Sans MT" panose="020B0502020104020203"/>
                <a:ea typeface="Malgun Gothic" panose="020B0503020000020004" pitchFamily="34" charset="-127"/>
                <a:cs typeface="Arial"/>
                <a:sym typeface="Arial"/>
              </a:rPr>
              <a:t>3.4.1 ESA Dosing</a:t>
            </a:r>
            <a:endParaRPr lang="en-GB" sz="4400" b="0" cap="small">
              <a:solidFill>
                <a:srgbClr val="2C62A9"/>
              </a:solidFill>
              <a:latin typeface="Calibri"/>
              <a:ea typeface="+mn-ea"/>
              <a:cs typeface="+mn-cs"/>
            </a:endParaRPr>
          </a:p>
        </p:txBody>
      </p:sp>
      <p:sp>
        <p:nvSpPr>
          <p:cNvPr id="2" name="Title 3">
            <a:extLst>
              <a:ext uri="{FF2B5EF4-FFF2-40B4-BE49-F238E27FC236}">
                <a16:creationId xmlns:a16="http://schemas.microsoft.com/office/drawing/2014/main" id="{725B53D7-0454-60B6-8A68-D0D75F764177}"/>
              </a:ext>
            </a:extLst>
          </p:cNvPr>
          <p:cNvSpPr txBox="1">
            <a:spLocks/>
          </p:cNvSpPr>
          <p:nvPr/>
        </p:nvSpPr>
        <p:spPr>
          <a:xfrm>
            <a:off x="648511" y="1263274"/>
            <a:ext cx="10894978" cy="4524315"/>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3.4.1.2: </a:t>
            </a:r>
            <a:r>
              <a:rPr lang="en-US" sz="3200" cap="small">
                <a:solidFill>
                  <a:srgbClr val="2C62A9"/>
                </a:solidFill>
                <a:latin typeface="+mn-lt"/>
                <a:ea typeface="+mn-ea"/>
                <a:cs typeface="+mn-cs"/>
              </a:rPr>
              <a:t>In people with anemia and CKD treated with ESAs, avoid adjusting the dose of the ESA more frequently than once every 4 weeks. The exception is when Hb increases by &gt;1.0 g/dl (&gt;10 g/l) in 2–4 weeks after the initiation of therapy, at which time the dose should be reduced by 25%–50%.</a:t>
            </a:r>
          </a:p>
          <a:p>
            <a:pPr>
              <a:spcBef>
                <a:spcPts val="0"/>
              </a:spcBef>
            </a:pPr>
            <a:endParaRPr lang="en-US" sz="3200" b="1" cap="small">
              <a:solidFill>
                <a:srgbClr val="2C62A9"/>
              </a:solidFill>
              <a:latin typeface="+mn-lt"/>
              <a:ea typeface="+mn-ea"/>
              <a:cs typeface="+mn-cs"/>
            </a:endParaRPr>
          </a:p>
          <a:p>
            <a:pPr>
              <a:spcBef>
                <a:spcPts val="0"/>
              </a:spcBef>
            </a:pPr>
            <a:r>
              <a:rPr lang="en-US" sz="3200" b="1" cap="small">
                <a:solidFill>
                  <a:srgbClr val="2C62A9"/>
                </a:solidFill>
                <a:latin typeface="+mn-lt"/>
                <a:ea typeface="+mn-ea"/>
                <a:cs typeface="+mn-cs"/>
              </a:rPr>
              <a:t>Practice Point 3.4.1.3: </a:t>
            </a:r>
            <a:r>
              <a:rPr lang="en-US" sz="3200" cap="small">
                <a:solidFill>
                  <a:srgbClr val="2C62A9"/>
                </a:solidFill>
                <a:latin typeface="+mn-lt"/>
                <a:ea typeface="+mn-ea"/>
                <a:cs typeface="+mn-cs"/>
              </a:rPr>
              <a:t>In people with anemia and CKD treated with ESAs, administer ESAs with the lowest dose possible that achieves and maintains treatment goals.</a:t>
            </a:r>
          </a:p>
        </p:txBody>
      </p:sp>
    </p:spTree>
    <p:extLst>
      <p:ext uri="{BB962C8B-B14F-4D97-AF65-F5344CB8AC3E}">
        <p14:creationId xmlns:p14="http://schemas.microsoft.com/office/powerpoint/2010/main" val="77448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30012-4C48-C1A8-D601-F750953A49A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917C347-52DC-ADDA-89C8-5D03D8AB1EB8}"/>
              </a:ext>
            </a:extLst>
          </p:cNvPr>
          <p:cNvSpPr>
            <a:spLocks noGrp="1"/>
          </p:cNvSpPr>
          <p:nvPr>
            <p:ph type="ctrTitle"/>
          </p:nvPr>
        </p:nvSpPr>
        <p:spPr>
          <a:xfrm>
            <a:off x="291880" y="429102"/>
            <a:ext cx="11712102" cy="590891"/>
          </a:xfrm>
          <a:prstGeom prst="rect">
            <a:avLst/>
          </a:prstGeom>
          <a:noFill/>
        </p:spPr>
        <p:txBody>
          <a:bodyPr wrap="square" anchor="b">
            <a:spAutoFit/>
          </a:bodyPr>
          <a:lstStyle/>
          <a:p>
            <a:pPr>
              <a:spcBef>
                <a:spcPts val="0"/>
              </a:spcBef>
            </a:pPr>
            <a:r>
              <a:rPr lang="en-GB" sz="3600" b="1" cap="small">
                <a:solidFill>
                  <a:srgbClr val="2C62A9"/>
                </a:solidFill>
                <a:latin typeface="+mn-lt"/>
              </a:rPr>
              <a:t>3.4.2 ESA Route of administration</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8E5E9FD0-02E1-BD40-192D-D144A34B3159}"/>
              </a:ext>
            </a:extLst>
          </p:cNvPr>
          <p:cNvSpPr txBox="1">
            <a:spLocks/>
          </p:cNvSpPr>
          <p:nvPr/>
        </p:nvSpPr>
        <p:spPr>
          <a:xfrm>
            <a:off x="700442" y="1689694"/>
            <a:ext cx="10894978" cy="4081117"/>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3.4.2.1: </a:t>
            </a:r>
            <a:r>
              <a:rPr lang="en-US" sz="3200" cap="small">
                <a:solidFill>
                  <a:srgbClr val="2C62A9"/>
                </a:solidFill>
                <a:latin typeface="+mn-lt"/>
                <a:ea typeface="+mn-ea"/>
                <a:cs typeface="+mn-cs"/>
              </a:rPr>
              <a:t>In adults and children with anemia and CKD G5HD treated with ESAs, choose the ESA administration route (</a:t>
            </a:r>
            <a:r>
              <a:rPr lang="en-US" sz="3200" cap="small" err="1">
                <a:solidFill>
                  <a:srgbClr val="2C62A9"/>
                </a:solidFill>
                <a:latin typeface="+mn-lt"/>
                <a:ea typeface="+mn-ea"/>
                <a:cs typeface="+mn-cs"/>
              </a:rPr>
              <a:t>i.v.</a:t>
            </a:r>
            <a:r>
              <a:rPr lang="en-US" sz="3200" cap="small">
                <a:solidFill>
                  <a:srgbClr val="2C62A9"/>
                </a:solidFill>
                <a:latin typeface="+mn-lt"/>
                <a:ea typeface="+mn-ea"/>
                <a:cs typeface="+mn-cs"/>
              </a:rPr>
              <a:t> vs. subcutaneous) based on patient preferences, local practices, and costs.</a:t>
            </a:r>
          </a:p>
          <a:p>
            <a:pPr>
              <a:spcBef>
                <a:spcPts val="0"/>
              </a:spcBef>
            </a:pPr>
            <a:endParaRPr lang="en-US" sz="3200" b="1" cap="small">
              <a:solidFill>
                <a:srgbClr val="2C62A9"/>
              </a:solidFill>
              <a:latin typeface="+mn-lt"/>
              <a:ea typeface="+mn-ea"/>
              <a:cs typeface="+mn-cs"/>
            </a:endParaRPr>
          </a:p>
          <a:p>
            <a:pPr>
              <a:spcBef>
                <a:spcPts val="0"/>
              </a:spcBef>
            </a:pPr>
            <a:r>
              <a:rPr lang="en-US" sz="3200" b="1" cap="small">
                <a:solidFill>
                  <a:srgbClr val="2C62A9"/>
                </a:solidFill>
                <a:latin typeface="+mn-lt"/>
                <a:ea typeface="+mn-ea"/>
                <a:cs typeface="+mn-cs"/>
              </a:rPr>
              <a:t>Practice Point 3.4.2.2: </a:t>
            </a:r>
            <a:r>
              <a:rPr lang="en-US" sz="3200" cap="small">
                <a:solidFill>
                  <a:srgbClr val="2C62A9"/>
                </a:solidFill>
                <a:latin typeface="+mn-lt"/>
                <a:ea typeface="+mn-ea"/>
                <a:cs typeface="+mn-cs"/>
              </a:rPr>
              <a:t>In adults and children with anemia and CKD not receiving dialysis, those with CKD G5PD, or kidney transplant recipients receiving ESA therapy, administer ESA via the subcutaneous route.</a:t>
            </a:r>
          </a:p>
        </p:txBody>
      </p:sp>
    </p:spTree>
    <p:extLst>
      <p:ext uri="{BB962C8B-B14F-4D97-AF65-F5344CB8AC3E}">
        <p14:creationId xmlns:p14="http://schemas.microsoft.com/office/powerpoint/2010/main" val="397635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5EA76-9F9F-40F4-0B9D-71A88AEEA8C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56D358-85B4-CC44-7908-4F58779958EA}"/>
              </a:ext>
            </a:extLst>
          </p:cNvPr>
          <p:cNvSpPr>
            <a:spLocks noGrp="1"/>
          </p:cNvSpPr>
          <p:nvPr>
            <p:ph type="ctrTitle"/>
          </p:nvPr>
        </p:nvSpPr>
        <p:spPr>
          <a:xfrm>
            <a:off x="0" y="322904"/>
            <a:ext cx="12417441" cy="563191"/>
          </a:xfrm>
          <a:prstGeom prst="rect">
            <a:avLst/>
          </a:prstGeom>
          <a:noFill/>
        </p:spPr>
        <p:txBody>
          <a:bodyPr wrap="square" anchor="b">
            <a:spAutoFit/>
          </a:bodyPr>
          <a:lstStyle/>
          <a:p>
            <a:pPr>
              <a:spcBef>
                <a:spcPts val="0"/>
              </a:spcBef>
            </a:pPr>
            <a:r>
              <a:rPr lang="en-GB" sz="3400" b="1" cap="small">
                <a:solidFill>
                  <a:srgbClr val="2C62A9"/>
                </a:solidFill>
                <a:latin typeface="+mn-lt"/>
              </a:rPr>
              <a:t>3.4.3 ESA Frequency of administration and monitoring</a:t>
            </a:r>
            <a:endParaRPr lang="en-GB" sz="34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051561A4-B070-5BBD-C9CF-054A79A0B13A}"/>
              </a:ext>
            </a:extLst>
          </p:cNvPr>
          <p:cNvSpPr txBox="1">
            <a:spLocks/>
          </p:cNvSpPr>
          <p:nvPr/>
        </p:nvSpPr>
        <p:spPr>
          <a:xfrm>
            <a:off x="648511" y="886095"/>
            <a:ext cx="10894978" cy="5853910"/>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3.4.3.1: </a:t>
            </a:r>
            <a:r>
              <a:rPr lang="en-US" sz="3200" cap="small">
                <a:solidFill>
                  <a:srgbClr val="2C62A9"/>
                </a:solidFill>
                <a:latin typeface="+mn-lt"/>
                <a:ea typeface="+mn-ea"/>
                <a:cs typeface="+mn-cs"/>
              </a:rPr>
              <a:t>In people with CKD G5D or CKD not receiving dialysis, individualize the frequency of ESA</a:t>
            </a:r>
          </a:p>
          <a:p>
            <a:pPr>
              <a:spcBef>
                <a:spcPts val="0"/>
              </a:spcBef>
            </a:pPr>
            <a:r>
              <a:rPr lang="en-US" sz="3200" cap="small">
                <a:solidFill>
                  <a:srgbClr val="2C62A9"/>
                </a:solidFill>
                <a:latin typeface="+mn-lt"/>
                <a:ea typeface="+mn-ea"/>
                <a:cs typeface="+mn-cs"/>
              </a:rPr>
              <a:t>administration based on patient preferences and type of ESA administered.</a:t>
            </a:r>
          </a:p>
          <a:p>
            <a:pPr>
              <a:spcBef>
                <a:spcPts val="0"/>
              </a:spcBef>
            </a:pPr>
            <a:endParaRPr lang="en-US" sz="3200" cap="small">
              <a:solidFill>
                <a:srgbClr val="2C62A9"/>
              </a:solidFill>
              <a:latin typeface="+mn-lt"/>
              <a:ea typeface="+mn-ea"/>
              <a:cs typeface="+mn-cs"/>
            </a:endParaRPr>
          </a:p>
          <a:p>
            <a:pPr>
              <a:spcBef>
                <a:spcPts val="0"/>
              </a:spcBef>
            </a:pPr>
            <a:r>
              <a:rPr lang="en-US" sz="3200" b="1" cap="small">
                <a:solidFill>
                  <a:srgbClr val="2C62A9"/>
                </a:solidFill>
                <a:latin typeface="+mn-lt"/>
                <a:ea typeface="+mn-ea"/>
                <a:cs typeface="+mn-cs"/>
              </a:rPr>
              <a:t>Practice Point 3.4.3.2: </a:t>
            </a:r>
            <a:r>
              <a:rPr lang="en-US" sz="3200" cap="small">
                <a:solidFill>
                  <a:srgbClr val="2C62A9"/>
                </a:solidFill>
                <a:latin typeface="+mn-lt"/>
                <a:ea typeface="+mn-ea"/>
                <a:cs typeface="+mn-cs"/>
              </a:rPr>
              <a:t>In people with anemia and CKD, following the initiation of ESA therapy or a change in dose, monitor Hb every 2–4 weeks and adjust the dose accordingly to avoid a rapid rise of &gt;1.0 g/dl (&gt;10 g/l) during that interval. To avoid a rapid decline in Hb, consider reducing the ESA dose rather than holding ESA therapy, as long as the Hb does not exceed 11.5 g/dl (115 g/l).</a:t>
            </a:r>
          </a:p>
        </p:txBody>
      </p:sp>
    </p:spTree>
    <p:extLst>
      <p:ext uri="{BB962C8B-B14F-4D97-AF65-F5344CB8AC3E}">
        <p14:creationId xmlns:p14="http://schemas.microsoft.com/office/powerpoint/2010/main" val="152967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6572-19C7-C9B8-9A6F-D7F68C8C54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F191513-C6DB-11FE-CD40-DE0E03C09D05}"/>
              </a:ext>
            </a:extLst>
          </p:cNvPr>
          <p:cNvSpPr>
            <a:spLocks noGrp="1"/>
          </p:cNvSpPr>
          <p:nvPr>
            <p:ph type="ctrTitle"/>
          </p:nvPr>
        </p:nvSpPr>
        <p:spPr>
          <a:xfrm>
            <a:off x="0" y="322904"/>
            <a:ext cx="12417441" cy="563191"/>
          </a:xfrm>
          <a:prstGeom prst="rect">
            <a:avLst/>
          </a:prstGeom>
          <a:noFill/>
        </p:spPr>
        <p:txBody>
          <a:bodyPr wrap="square" anchor="b">
            <a:spAutoFit/>
          </a:bodyPr>
          <a:lstStyle/>
          <a:p>
            <a:pPr>
              <a:spcBef>
                <a:spcPts val="0"/>
              </a:spcBef>
            </a:pPr>
            <a:r>
              <a:rPr lang="en-GB" sz="3400" b="1" cap="small">
                <a:solidFill>
                  <a:srgbClr val="2C62A9"/>
                </a:solidFill>
                <a:latin typeface="+mn-lt"/>
              </a:rPr>
              <a:t>3.4.3 ESA Frequency of administration and monitoring</a:t>
            </a:r>
            <a:endParaRPr lang="en-GB" sz="3400" b="1" cap="small">
              <a:solidFill>
                <a:srgbClr val="2C62A9"/>
              </a:solidFill>
              <a:latin typeface="+mn-lt"/>
              <a:ea typeface="+mn-ea"/>
              <a:cs typeface="+mn-cs"/>
            </a:endParaRPr>
          </a:p>
        </p:txBody>
      </p:sp>
      <p:sp>
        <p:nvSpPr>
          <p:cNvPr id="3" name="Title 3">
            <a:extLst>
              <a:ext uri="{FF2B5EF4-FFF2-40B4-BE49-F238E27FC236}">
                <a16:creationId xmlns:a16="http://schemas.microsoft.com/office/drawing/2014/main" id="{2A877827-07CF-340B-5F28-9F4520657724}"/>
              </a:ext>
            </a:extLst>
          </p:cNvPr>
          <p:cNvSpPr txBox="1">
            <a:spLocks/>
          </p:cNvSpPr>
          <p:nvPr/>
        </p:nvSpPr>
        <p:spPr>
          <a:xfrm>
            <a:off x="588922" y="1317261"/>
            <a:ext cx="10894978" cy="4967514"/>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ea typeface="+mn-ea"/>
                <a:cs typeface="+mn-cs"/>
              </a:rPr>
              <a:t>Practice Point 3.4.3.3: </a:t>
            </a:r>
            <a:r>
              <a:rPr lang="en-US" sz="3200" cap="small">
                <a:solidFill>
                  <a:srgbClr val="2C62A9"/>
                </a:solidFill>
                <a:latin typeface="+mn-lt"/>
                <a:ea typeface="+mn-ea"/>
                <a:cs typeface="+mn-cs"/>
              </a:rPr>
              <a:t>In people with anemia and CKD and during the maintenance phase of ESA therapy, monitor Hb at least once every 3 months.</a:t>
            </a:r>
          </a:p>
          <a:p>
            <a:pPr>
              <a:spcBef>
                <a:spcPts val="0"/>
              </a:spcBef>
            </a:pPr>
            <a:endParaRPr lang="en-US" sz="3200" b="1" cap="small">
              <a:solidFill>
                <a:srgbClr val="2C62A9"/>
              </a:solidFill>
              <a:latin typeface="+mn-lt"/>
              <a:ea typeface="+mn-ea"/>
              <a:cs typeface="+mn-cs"/>
            </a:endParaRPr>
          </a:p>
          <a:p>
            <a:pPr>
              <a:spcBef>
                <a:spcPts val="0"/>
              </a:spcBef>
            </a:pPr>
            <a:r>
              <a:rPr lang="en-US" sz="3200" b="1" cap="small">
                <a:solidFill>
                  <a:srgbClr val="2C62A9"/>
                </a:solidFill>
                <a:latin typeface="+mn-lt"/>
                <a:ea typeface="+mn-ea"/>
                <a:cs typeface="+mn-cs"/>
              </a:rPr>
              <a:t>Practice Point 3.4.3.4: </a:t>
            </a:r>
            <a:r>
              <a:rPr lang="en-US" sz="3200" cap="small">
                <a:solidFill>
                  <a:srgbClr val="2C62A9"/>
                </a:solidFill>
                <a:latin typeface="+mn-lt"/>
                <a:ea typeface="+mn-ea"/>
                <a:cs typeface="+mn-cs"/>
              </a:rPr>
              <a:t>In people with anemia and CKD treated with ESAs, it is reasonable to suspend the ESA during hospitalization for acute stroke, vascular access thrombosis, or thromboembolic events. Individualize consideration for ESA reinitiation based on patient characteristics, Hb level, and preferences regarding risks and benefits of ESA treatment.</a:t>
            </a:r>
            <a:endParaRPr lang="en-US" sz="3200" b="1" cap="small">
              <a:solidFill>
                <a:srgbClr val="2C62A9"/>
              </a:solidFill>
              <a:latin typeface="Calibri"/>
              <a:ea typeface="+mn-ea"/>
              <a:cs typeface="+mn-cs"/>
            </a:endParaRPr>
          </a:p>
        </p:txBody>
      </p:sp>
    </p:spTree>
    <p:extLst>
      <p:ext uri="{BB962C8B-B14F-4D97-AF65-F5344CB8AC3E}">
        <p14:creationId xmlns:p14="http://schemas.microsoft.com/office/powerpoint/2010/main" val="406787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0071C-2181-E93B-5CFA-D2D8093FD1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CD3CA7-1BC3-8F23-8447-90AD1D0B1D55}"/>
              </a:ext>
            </a:extLst>
          </p:cNvPr>
          <p:cNvSpPr>
            <a:spLocks noGrp="1"/>
          </p:cNvSpPr>
          <p:nvPr>
            <p:ph type="ctrTitle"/>
          </p:nvPr>
        </p:nvSpPr>
        <p:spPr>
          <a:xfrm>
            <a:off x="0" y="322904"/>
            <a:ext cx="12417441" cy="563191"/>
          </a:xfrm>
          <a:prstGeom prst="rect">
            <a:avLst/>
          </a:prstGeom>
          <a:noFill/>
        </p:spPr>
        <p:txBody>
          <a:bodyPr wrap="square" anchor="b">
            <a:spAutoFit/>
          </a:bodyPr>
          <a:lstStyle/>
          <a:p>
            <a:pPr>
              <a:spcBef>
                <a:spcPts val="0"/>
              </a:spcBef>
            </a:pPr>
            <a:r>
              <a:rPr lang="en-GB" sz="3400" b="1" cap="small">
                <a:solidFill>
                  <a:srgbClr val="2C62A9"/>
                </a:solidFill>
                <a:latin typeface="+mn-lt"/>
              </a:rPr>
              <a:t>3.4.3 ESA Frequency of administration and monitoring</a:t>
            </a:r>
            <a:endParaRPr lang="en-GB" sz="34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8B1801A5-6114-C397-4FEE-1E90A4972B23}"/>
              </a:ext>
            </a:extLst>
          </p:cNvPr>
          <p:cNvSpPr txBox="1">
            <a:spLocks/>
          </p:cNvSpPr>
          <p:nvPr/>
        </p:nvSpPr>
        <p:spPr>
          <a:xfrm>
            <a:off x="549440" y="1222086"/>
            <a:ext cx="10894978" cy="2751522"/>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3.4.3.5: </a:t>
            </a:r>
            <a:r>
              <a:rPr lang="en-US" sz="3200" cap="small">
                <a:solidFill>
                  <a:srgbClr val="2C62A9"/>
                </a:solidFill>
                <a:latin typeface="+mn-lt"/>
              </a:rPr>
              <a:t>In people with CKD, anemia, and active cancer or a history of cancer, use shared decision- making regarding continuation or discontinuation of ESA therapy based on patient preferences and anticipated outcomes, especially when cancer treatment is aimed at cure, with a target Hb that minimizes transfusion needs. </a:t>
            </a:r>
            <a:endParaRPr lang="en-US" sz="3200" b="1" cap="small">
              <a:solidFill>
                <a:srgbClr val="2C62A9"/>
              </a:solidFill>
              <a:latin typeface="+mn-lt"/>
              <a:ea typeface="+mn-ea"/>
              <a:cs typeface="+mn-cs"/>
            </a:endParaRPr>
          </a:p>
        </p:txBody>
      </p:sp>
    </p:spTree>
    <p:extLst>
      <p:ext uri="{BB962C8B-B14F-4D97-AF65-F5344CB8AC3E}">
        <p14:creationId xmlns:p14="http://schemas.microsoft.com/office/powerpoint/2010/main" val="12453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A1767-E9EA-7D93-4E6B-C05FC55CD0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5C86EC5-5D92-D1E6-C971-1A005B739EF5}"/>
              </a:ext>
            </a:extLst>
          </p:cNvPr>
          <p:cNvSpPr>
            <a:spLocks noGrp="1"/>
          </p:cNvSpPr>
          <p:nvPr>
            <p:ph type="ctrTitle"/>
          </p:nvPr>
        </p:nvSpPr>
        <p:spPr>
          <a:xfrm>
            <a:off x="195742" y="370745"/>
            <a:ext cx="11800515"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3.5 HIF-PHI treatment initiation and maintenance</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37BDF2AD-2BA6-8855-5D27-1FF629F32098}"/>
              </a:ext>
            </a:extLst>
          </p:cNvPr>
          <p:cNvSpPr txBox="1">
            <a:spLocks/>
          </p:cNvSpPr>
          <p:nvPr/>
        </p:nvSpPr>
        <p:spPr>
          <a:xfrm>
            <a:off x="648511" y="1206034"/>
            <a:ext cx="10894978" cy="4081117"/>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3.5.1: </a:t>
            </a:r>
            <a:r>
              <a:rPr lang="en-US" sz="3200" cap="small">
                <a:solidFill>
                  <a:srgbClr val="2C62A9"/>
                </a:solidFill>
                <a:latin typeface="+mn-lt"/>
              </a:rPr>
              <a:t>In people with anemia and CKD,</a:t>
            </a:r>
          </a:p>
          <a:p>
            <a:pPr>
              <a:spcBef>
                <a:spcPts val="0"/>
              </a:spcBef>
            </a:pPr>
            <a:r>
              <a:rPr lang="en-US" sz="3200" cap="small">
                <a:solidFill>
                  <a:srgbClr val="2C62A9"/>
                </a:solidFill>
                <a:latin typeface="+mn-lt"/>
              </a:rPr>
              <a:t>including those with ESA hyporesponsiveness, do not use</a:t>
            </a:r>
          </a:p>
          <a:p>
            <a:pPr>
              <a:spcBef>
                <a:spcPts val="0"/>
              </a:spcBef>
            </a:pPr>
            <a:r>
              <a:rPr lang="en-US" sz="3200" cap="small">
                <a:solidFill>
                  <a:srgbClr val="2C62A9"/>
                </a:solidFill>
                <a:latin typeface="+mn-lt"/>
              </a:rPr>
              <a:t>ESAs and HIF-PHIs in combination.</a:t>
            </a:r>
          </a:p>
          <a:p>
            <a:pPr>
              <a:spcBef>
                <a:spcPts val="0"/>
              </a:spcBef>
            </a:pPr>
            <a:endParaRPr lang="en-US" sz="3200" b="1" cap="small">
              <a:solidFill>
                <a:srgbClr val="2C62A9"/>
              </a:solidFill>
              <a:latin typeface="+mn-lt"/>
              <a:ea typeface="+mn-ea"/>
              <a:cs typeface="+mn-cs"/>
            </a:endParaRPr>
          </a:p>
          <a:p>
            <a:pPr>
              <a:spcBef>
                <a:spcPts val="0"/>
              </a:spcBef>
            </a:pPr>
            <a:r>
              <a:rPr lang="en-US" sz="3200" b="1" cap="small">
                <a:solidFill>
                  <a:srgbClr val="2C62A9"/>
                </a:solidFill>
                <a:latin typeface="+mn-lt"/>
              </a:rPr>
              <a:t>Practice Point 3.5.2: </a:t>
            </a:r>
            <a:r>
              <a:rPr lang="en-US" sz="3200" cap="small">
                <a:solidFill>
                  <a:srgbClr val="2C62A9"/>
                </a:solidFill>
                <a:latin typeface="+mn-lt"/>
              </a:rPr>
              <a:t>In people with anemia and CKD, the Hb thresholds for the initiation and maintenance of HIF-PHIs are unknown, but it is reasonable to use the same Hb thresholds as those recommended or suggested for ESA therapy (Recommendations 3.2.1, 3.2.2, and 3.3.1).</a:t>
            </a:r>
            <a:endParaRPr lang="en-US" sz="3200" b="1" cap="small">
              <a:solidFill>
                <a:srgbClr val="2C62A9"/>
              </a:solidFill>
              <a:latin typeface="+mn-lt"/>
              <a:ea typeface="+mn-ea"/>
              <a:cs typeface="+mn-cs"/>
            </a:endParaRPr>
          </a:p>
        </p:txBody>
      </p:sp>
    </p:spTree>
    <p:extLst>
      <p:ext uri="{BB962C8B-B14F-4D97-AF65-F5344CB8AC3E}">
        <p14:creationId xmlns:p14="http://schemas.microsoft.com/office/powerpoint/2010/main" val="26210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7B507-0F4E-4228-5E7F-B2B6F47D78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9C33B86-0B8F-A118-157F-D11467BED23A}"/>
              </a:ext>
            </a:extLst>
          </p:cNvPr>
          <p:cNvSpPr>
            <a:spLocks noGrp="1"/>
          </p:cNvSpPr>
          <p:nvPr>
            <p:ph type="ctrTitle"/>
          </p:nvPr>
        </p:nvSpPr>
        <p:spPr>
          <a:xfrm>
            <a:off x="195742" y="370745"/>
            <a:ext cx="11800515"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3.5 HIF-PHI treatment initiation and maintenance</a:t>
            </a:r>
            <a:endParaRPr lang="en-GB" sz="3600" b="1" cap="small">
              <a:solidFill>
                <a:srgbClr val="2C62A9"/>
              </a:solidFill>
              <a:latin typeface="+mn-lt"/>
              <a:ea typeface="+mn-ea"/>
              <a:cs typeface="+mn-cs"/>
            </a:endParaRPr>
          </a:p>
        </p:txBody>
      </p:sp>
      <p:sp>
        <p:nvSpPr>
          <p:cNvPr id="3" name="Title 3">
            <a:extLst>
              <a:ext uri="{FF2B5EF4-FFF2-40B4-BE49-F238E27FC236}">
                <a16:creationId xmlns:a16="http://schemas.microsoft.com/office/drawing/2014/main" id="{F4A432AD-58D2-567C-8881-9F002177249C}"/>
              </a:ext>
            </a:extLst>
          </p:cNvPr>
          <p:cNvSpPr txBox="1">
            <a:spLocks/>
          </p:cNvSpPr>
          <p:nvPr/>
        </p:nvSpPr>
        <p:spPr>
          <a:xfrm>
            <a:off x="648511" y="1112637"/>
            <a:ext cx="10894978" cy="978729"/>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3.5.3: </a:t>
            </a:r>
            <a:r>
              <a:rPr lang="en-US" sz="3200" cap="small">
                <a:solidFill>
                  <a:srgbClr val="2C62A9"/>
                </a:solidFill>
                <a:latin typeface="+mn-lt"/>
              </a:rPr>
              <a:t>In people with anemia and CKD, dose</a:t>
            </a:r>
          </a:p>
          <a:p>
            <a:pPr>
              <a:spcBef>
                <a:spcPts val="0"/>
              </a:spcBef>
            </a:pPr>
            <a:r>
              <a:rPr lang="en-US" sz="3200" cap="small">
                <a:solidFill>
                  <a:srgbClr val="2C62A9"/>
                </a:solidFill>
                <a:latin typeface="+mn-lt"/>
              </a:rPr>
              <a:t>HIF-PHIs according to the recommended starting doses.</a:t>
            </a:r>
            <a:endParaRPr lang="en-US" sz="3200" cap="small">
              <a:solidFill>
                <a:srgbClr val="2C62A9"/>
              </a:solidFill>
              <a:latin typeface="+mn-lt"/>
              <a:ea typeface="+mn-ea"/>
              <a:cs typeface="+mn-cs"/>
            </a:endParaRPr>
          </a:p>
        </p:txBody>
      </p:sp>
      <p:pic>
        <p:nvPicPr>
          <p:cNvPr id="6" name="Picture 5">
            <a:extLst>
              <a:ext uri="{FF2B5EF4-FFF2-40B4-BE49-F238E27FC236}">
                <a16:creationId xmlns:a16="http://schemas.microsoft.com/office/drawing/2014/main" id="{75731542-4722-533C-434B-813A7996D668}"/>
              </a:ext>
            </a:extLst>
          </p:cNvPr>
          <p:cNvPicPr>
            <a:picLocks noChangeAspect="1"/>
          </p:cNvPicPr>
          <p:nvPr/>
        </p:nvPicPr>
        <p:blipFill>
          <a:blip r:embed="rId2"/>
          <a:stretch>
            <a:fillRect/>
          </a:stretch>
        </p:blipFill>
        <p:spPr>
          <a:xfrm>
            <a:off x="1671104" y="2242367"/>
            <a:ext cx="9087215" cy="4395889"/>
          </a:xfrm>
          <a:prstGeom prst="rect">
            <a:avLst/>
          </a:prstGeom>
        </p:spPr>
      </p:pic>
    </p:spTree>
    <p:extLst>
      <p:ext uri="{BB962C8B-B14F-4D97-AF65-F5344CB8AC3E}">
        <p14:creationId xmlns:p14="http://schemas.microsoft.com/office/powerpoint/2010/main" val="211521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5679A-89CC-C9CF-E908-CDBF01D5CEE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A1D107-94F7-2FEB-E168-ECC5FD3D20A1}"/>
              </a:ext>
            </a:extLst>
          </p:cNvPr>
          <p:cNvSpPr>
            <a:spLocks noGrp="1"/>
          </p:cNvSpPr>
          <p:nvPr>
            <p:ph type="ctrTitle"/>
          </p:nvPr>
        </p:nvSpPr>
        <p:spPr>
          <a:xfrm>
            <a:off x="195742" y="370745"/>
            <a:ext cx="11800515"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3.5 HIF-PHI treatment initiation and maintenance</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AA2461B0-57FF-8353-0CCD-A4598D10292C}"/>
              </a:ext>
            </a:extLst>
          </p:cNvPr>
          <p:cNvSpPr txBox="1">
            <a:spLocks/>
          </p:cNvSpPr>
          <p:nvPr/>
        </p:nvSpPr>
        <p:spPr>
          <a:xfrm>
            <a:off x="648510" y="1244697"/>
            <a:ext cx="10894978" cy="3637919"/>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3.5.4:</a:t>
            </a:r>
            <a:r>
              <a:rPr lang="en-US" sz="3200" cap="small">
                <a:solidFill>
                  <a:srgbClr val="2C62A9"/>
                </a:solidFill>
                <a:latin typeface="+mn-lt"/>
              </a:rPr>
              <a:t> In people with anemia and CKD, administer HIF-PHIs at the lowest dose needed to improve symptoms attributable to anemia and to avoid RBC transfusions.</a:t>
            </a:r>
          </a:p>
          <a:p>
            <a:pPr>
              <a:spcBef>
                <a:spcPts val="0"/>
              </a:spcBef>
            </a:pPr>
            <a:endParaRPr lang="en-US" sz="3200" cap="small">
              <a:solidFill>
                <a:srgbClr val="2C62A9"/>
              </a:solidFill>
              <a:latin typeface="+mn-lt"/>
            </a:endParaRPr>
          </a:p>
          <a:p>
            <a:pPr>
              <a:spcBef>
                <a:spcPts val="0"/>
              </a:spcBef>
            </a:pPr>
            <a:r>
              <a:rPr lang="en-US" sz="3200" b="1" cap="small">
                <a:solidFill>
                  <a:srgbClr val="2C62A9"/>
                </a:solidFill>
                <a:latin typeface="+mn-lt"/>
              </a:rPr>
              <a:t>Practice Point 3.5.5: </a:t>
            </a:r>
            <a:r>
              <a:rPr lang="en-US" sz="3200" cap="small">
                <a:solidFill>
                  <a:srgbClr val="2C62A9"/>
                </a:solidFill>
                <a:latin typeface="+mn-lt"/>
              </a:rPr>
              <a:t>In people with anemia and CKD, do not escalate HIF-PHI doses beyond the recommended maximum dose.</a:t>
            </a:r>
            <a:endParaRPr lang="en-US" sz="3200" b="1" cap="small">
              <a:solidFill>
                <a:srgbClr val="2C62A9"/>
              </a:solidFill>
              <a:latin typeface="+mn-lt"/>
              <a:ea typeface="+mn-ea"/>
              <a:cs typeface="+mn-cs"/>
            </a:endParaRPr>
          </a:p>
        </p:txBody>
      </p:sp>
    </p:spTree>
    <p:extLst>
      <p:ext uri="{BB962C8B-B14F-4D97-AF65-F5344CB8AC3E}">
        <p14:creationId xmlns:p14="http://schemas.microsoft.com/office/powerpoint/2010/main" val="213972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4" name="Picture 3">
            <a:extLst>
              <a:ext uri="{FF2B5EF4-FFF2-40B4-BE49-F238E27FC236}">
                <a16:creationId xmlns:a16="http://schemas.microsoft.com/office/drawing/2014/main" id="{FE1F130E-B230-899C-99B6-FF19C8DCF72F}"/>
              </a:ext>
            </a:extLst>
          </p:cNvPr>
          <p:cNvPicPr>
            <a:picLocks noChangeAspect="1"/>
          </p:cNvPicPr>
          <p:nvPr/>
        </p:nvPicPr>
        <p:blipFill>
          <a:blip r:embed="rId3"/>
          <a:stretch>
            <a:fillRect/>
          </a:stretch>
        </p:blipFill>
        <p:spPr>
          <a:xfrm>
            <a:off x="2710616" y="778784"/>
            <a:ext cx="7444102" cy="576032"/>
          </a:xfrm>
          <a:prstGeom prst="rect">
            <a:avLst/>
          </a:prstGeom>
        </p:spPr>
      </p:pic>
      <p:pic>
        <p:nvPicPr>
          <p:cNvPr id="6" name="Picture 5">
            <a:extLst>
              <a:ext uri="{FF2B5EF4-FFF2-40B4-BE49-F238E27FC236}">
                <a16:creationId xmlns:a16="http://schemas.microsoft.com/office/drawing/2014/main" id="{7F7E5301-6761-111D-1AEE-345A54901FF1}"/>
              </a:ext>
            </a:extLst>
          </p:cNvPr>
          <p:cNvPicPr>
            <a:picLocks noChangeAspect="1"/>
          </p:cNvPicPr>
          <p:nvPr/>
        </p:nvPicPr>
        <p:blipFill>
          <a:blip r:embed="rId4"/>
          <a:stretch>
            <a:fillRect/>
          </a:stretch>
        </p:blipFill>
        <p:spPr>
          <a:xfrm>
            <a:off x="3971703" y="1958540"/>
            <a:ext cx="4551812" cy="3121468"/>
          </a:xfrm>
          <a:prstGeom prst="rect">
            <a:avLst/>
          </a:prstGeom>
        </p:spPr>
      </p:pic>
      <p:pic>
        <p:nvPicPr>
          <p:cNvPr id="3" name="Picture 2">
            <a:extLst>
              <a:ext uri="{FF2B5EF4-FFF2-40B4-BE49-F238E27FC236}">
                <a16:creationId xmlns:a16="http://schemas.microsoft.com/office/drawing/2014/main" id="{023B5B54-C3C5-D157-A69D-AA946810C14C}"/>
              </a:ext>
            </a:extLst>
          </p:cNvPr>
          <p:cNvPicPr>
            <a:picLocks noChangeAspect="1"/>
          </p:cNvPicPr>
          <p:nvPr/>
        </p:nvPicPr>
        <p:blipFill>
          <a:blip r:embed="rId5"/>
          <a:stretch>
            <a:fillRect/>
          </a:stretch>
        </p:blipFill>
        <p:spPr>
          <a:xfrm>
            <a:off x="1433053" y="398120"/>
            <a:ext cx="1208458" cy="1337360"/>
          </a:xfrm>
          <a:prstGeom prst="rect">
            <a:avLst/>
          </a:prstGeom>
        </p:spPr>
      </p:pic>
      <p:pic>
        <p:nvPicPr>
          <p:cNvPr id="7" name="Picture 6">
            <a:extLst>
              <a:ext uri="{FF2B5EF4-FFF2-40B4-BE49-F238E27FC236}">
                <a16:creationId xmlns:a16="http://schemas.microsoft.com/office/drawing/2014/main" id="{F147757D-786C-98A3-6B50-DA6E6D69DB93}"/>
              </a:ext>
            </a:extLst>
          </p:cNvPr>
          <p:cNvPicPr>
            <a:picLocks noChangeAspect="1"/>
          </p:cNvPicPr>
          <p:nvPr/>
        </p:nvPicPr>
        <p:blipFill>
          <a:blip r:embed="rId6"/>
          <a:stretch>
            <a:fillRect/>
          </a:stretch>
        </p:blipFill>
        <p:spPr>
          <a:xfrm>
            <a:off x="5896535" y="398120"/>
            <a:ext cx="1261693" cy="1389567"/>
          </a:xfrm>
          <a:prstGeom prst="rect">
            <a:avLst/>
          </a:prstGeom>
        </p:spPr>
      </p:pic>
      <p:pic>
        <p:nvPicPr>
          <p:cNvPr id="9" name="Picture 8">
            <a:extLst>
              <a:ext uri="{FF2B5EF4-FFF2-40B4-BE49-F238E27FC236}">
                <a16:creationId xmlns:a16="http://schemas.microsoft.com/office/drawing/2014/main" id="{FED583DF-1778-505A-B4C9-A36C2EE2994F}"/>
              </a:ext>
            </a:extLst>
          </p:cNvPr>
          <p:cNvPicPr>
            <a:picLocks noChangeAspect="1"/>
          </p:cNvPicPr>
          <p:nvPr/>
        </p:nvPicPr>
        <p:blipFill>
          <a:blip r:embed="rId7"/>
          <a:stretch>
            <a:fillRect/>
          </a:stretch>
        </p:blipFill>
        <p:spPr>
          <a:xfrm>
            <a:off x="3664794" y="1787687"/>
            <a:ext cx="1208458" cy="1321248"/>
          </a:xfrm>
          <a:prstGeom prst="rect">
            <a:avLst/>
          </a:prstGeom>
        </p:spPr>
      </p:pic>
      <p:pic>
        <p:nvPicPr>
          <p:cNvPr id="11" name="Picture 10">
            <a:extLst>
              <a:ext uri="{FF2B5EF4-FFF2-40B4-BE49-F238E27FC236}">
                <a16:creationId xmlns:a16="http://schemas.microsoft.com/office/drawing/2014/main" id="{FF44532A-EFBF-ECDB-1331-F76C989F0CB3}"/>
              </a:ext>
            </a:extLst>
          </p:cNvPr>
          <p:cNvPicPr>
            <a:picLocks noChangeAspect="1"/>
          </p:cNvPicPr>
          <p:nvPr/>
        </p:nvPicPr>
        <p:blipFill>
          <a:blip r:embed="rId8"/>
          <a:stretch>
            <a:fillRect/>
          </a:stretch>
        </p:blipFill>
        <p:spPr>
          <a:xfrm>
            <a:off x="2382715" y="3052873"/>
            <a:ext cx="1099269" cy="1223853"/>
          </a:xfrm>
          <a:prstGeom prst="rect">
            <a:avLst/>
          </a:prstGeom>
        </p:spPr>
      </p:pic>
      <p:pic>
        <p:nvPicPr>
          <p:cNvPr id="13" name="Picture 12">
            <a:extLst>
              <a:ext uri="{FF2B5EF4-FFF2-40B4-BE49-F238E27FC236}">
                <a16:creationId xmlns:a16="http://schemas.microsoft.com/office/drawing/2014/main" id="{0E58E9CA-4439-CD3F-7D98-11116762A64E}"/>
              </a:ext>
            </a:extLst>
          </p:cNvPr>
          <p:cNvPicPr>
            <a:picLocks noChangeAspect="1"/>
          </p:cNvPicPr>
          <p:nvPr/>
        </p:nvPicPr>
        <p:blipFill>
          <a:blip r:embed="rId9"/>
          <a:stretch>
            <a:fillRect/>
          </a:stretch>
        </p:blipFill>
        <p:spPr>
          <a:xfrm>
            <a:off x="2382715" y="4276726"/>
            <a:ext cx="1099269" cy="1223853"/>
          </a:xfrm>
          <a:prstGeom prst="rect">
            <a:avLst/>
          </a:prstGeom>
        </p:spPr>
      </p:pic>
      <p:pic>
        <p:nvPicPr>
          <p:cNvPr id="15" name="Picture 14">
            <a:extLst>
              <a:ext uri="{FF2B5EF4-FFF2-40B4-BE49-F238E27FC236}">
                <a16:creationId xmlns:a16="http://schemas.microsoft.com/office/drawing/2014/main" id="{B20C7E8A-4846-8471-3858-03C5D1AD5FD6}"/>
              </a:ext>
            </a:extLst>
          </p:cNvPr>
          <p:cNvPicPr>
            <a:picLocks noChangeAspect="1"/>
          </p:cNvPicPr>
          <p:nvPr/>
        </p:nvPicPr>
        <p:blipFill>
          <a:blip r:embed="rId10"/>
          <a:stretch>
            <a:fillRect/>
          </a:stretch>
        </p:blipFill>
        <p:spPr>
          <a:xfrm>
            <a:off x="2379304" y="5500579"/>
            <a:ext cx="1102680" cy="1223853"/>
          </a:xfrm>
          <a:prstGeom prst="rect">
            <a:avLst/>
          </a:prstGeom>
        </p:spPr>
      </p:pic>
      <p:pic>
        <p:nvPicPr>
          <p:cNvPr id="17" name="Picture 16">
            <a:extLst>
              <a:ext uri="{FF2B5EF4-FFF2-40B4-BE49-F238E27FC236}">
                <a16:creationId xmlns:a16="http://schemas.microsoft.com/office/drawing/2014/main" id="{CB815551-6F3F-3EF3-59C7-0853E1234272}"/>
              </a:ext>
            </a:extLst>
          </p:cNvPr>
          <p:cNvPicPr>
            <a:picLocks noChangeAspect="1"/>
          </p:cNvPicPr>
          <p:nvPr/>
        </p:nvPicPr>
        <p:blipFill>
          <a:blip r:embed="rId11"/>
          <a:stretch>
            <a:fillRect/>
          </a:stretch>
        </p:blipFill>
        <p:spPr>
          <a:xfrm>
            <a:off x="8597925" y="3052873"/>
            <a:ext cx="1031887" cy="1166736"/>
          </a:xfrm>
          <a:prstGeom prst="rect">
            <a:avLst/>
          </a:prstGeom>
        </p:spPr>
      </p:pic>
      <p:pic>
        <p:nvPicPr>
          <p:cNvPr id="19" name="Picture 18">
            <a:extLst>
              <a:ext uri="{FF2B5EF4-FFF2-40B4-BE49-F238E27FC236}">
                <a16:creationId xmlns:a16="http://schemas.microsoft.com/office/drawing/2014/main" id="{16ED261C-F1A8-7AC6-6C56-AD11F1651F1F}"/>
              </a:ext>
            </a:extLst>
          </p:cNvPr>
          <p:cNvPicPr>
            <a:picLocks noChangeAspect="1"/>
          </p:cNvPicPr>
          <p:nvPr/>
        </p:nvPicPr>
        <p:blipFill>
          <a:blip r:embed="rId12"/>
          <a:stretch>
            <a:fillRect/>
          </a:stretch>
        </p:blipFill>
        <p:spPr>
          <a:xfrm>
            <a:off x="8597924" y="4219608"/>
            <a:ext cx="1042065" cy="1128905"/>
          </a:xfrm>
          <a:prstGeom prst="rect">
            <a:avLst/>
          </a:prstGeom>
        </p:spPr>
      </p:pic>
      <p:pic>
        <p:nvPicPr>
          <p:cNvPr id="21" name="Picture 20">
            <a:extLst>
              <a:ext uri="{FF2B5EF4-FFF2-40B4-BE49-F238E27FC236}">
                <a16:creationId xmlns:a16="http://schemas.microsoft.com/office/drawing/2014/main" id="{679A8DE9-6390-BB6C-C8A2-C32D6ECEA7F9}"/>
              </a:ext>
            </a:extLst>
          </p:cNvPr>
          <p:cNvPicPr>
            <a:picLocks noChangeAspect="1"/>
          </p:cNvPicPr>
          <p:nvPr/>
        </p:nvPicPr>
        <p:blipFill>
          <a:blip r:embed="rId13"/>
          <a:stretch>
            <a:fillRect/>
          </a:stretch>
        </p:blipFill>
        <p:spPr>
          <a:xfrm>
            <a:off x="8597924" y="5348513"/>
            <a:ext cx="1057767" cy="1195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DA7F-F835-0716-7E9B-D2CB39E71D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893771-8BCD-6238-7E58-9E8EC859BCE2}"/>
              </a:ext>
            </a:extLst>
          </p:cNvPr>
          <p:cNvSpPr>
            <a:spLocks noGrp="1"/>
          </p:cNvSpPr>
          <p:nvPr>
            <p:ph type="ctrTitle"/>
          </p:nvPr>
        </p:nvSpPr>
        <p:spPr>
          <a:xfrm>
            <a:off x="296411" y="345578"/>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3.6 HIF-PHI Monitoring</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8BABC1AA-CE86-7EFF-08CA-906657EEA5BE}"/>
              </a:ext>
            </a:extLst>
          </p:cNvPr>
          <p:cNvSpPr txBox="1">
            <a:spLocks/>
          </p:cNvSpPr>
          <p:nvPr/>
        </p:nvSpPr>
        <p:spPr>
          <a:xfrm>
            <a:off x="648511" y="1610040"/>
            <a:ext cx="10894978" cy="4081117"/>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3.6.1:</a:t>
            </a:r>
            <a:r>
              <a:rPr lang="en-US" sz="3200" cap="small">
                <a:solidFill>
                  <a:srgbClr val="2C62A9"/>
                </a:solidFill>
                <a:latin typeface="+mn-lt"/>
              </a:rPr>
              <a:t> In people with anemia and CKD, when administering HIF-PHIs, monitor Hb levels 2–4 weeks after initiation or dose adjustments and subsequently every 4 weeks during therapy.</a:t>
            </a:r>
          </a:p>
          <a:p>
            <a:pPr>
              <a:spcBef>
                <a:spcPts val="0"/>
              </a:spcBef>
            </a:pPr>
            <a:endParaRPr lang="en-US" sz="3200" cap="small">
              <a:solidFill>
                <a:srgbClr val="2C62A9"/>
              </a:solidFill>
              <a:latin typeface="+mn-lt"/>
            </a:endParaRPr>
          </a:p>
          <a:p>
            <a:pPr>
              <a:spcBef>
                <a:spcPts val="0"/>
              </a:spcBef>
            </a:pPr>
            <a:r>
              <a:rPr lang="en-US" sz="3200" b="1" cap="small">
                <a:solidFill>
                  <a:srgbClr val="2C62A9"/>
                </a:solidFill>
                <a:latin typeface="+mn-lt"/>
              </a:rPr>
              <a:t>Practice Point 3.6.2:</a:t>
            </a:r>
            <a:r>
              <a:rPr lang="en-US" sz="3200" cap="small">
                <a:solidFill>
                  <a:srgbClr val="2C62A9"/>
                </a:solidFill>
                <a:latin typeface="+mn-lt"/>
              </a:rPr>
              <a:t> In people with anemia and CKD treated with roxadustat, periodic monitoring of thyroid function is recommended during the first 3 months of treatment and as clinically indicated subsequently.</a:t>
            </a:r>
          </a:p>
        </p:txBody>
      </p:sp>
    </p:spTree>
    <p:extLst>
      <p:ext uri="{BB962C8B-B14F-4D97-AF65-F5344CB8AC3E}">
        <p14:creationId xmlns:p14="http://schemas.microsoft.com/office/powerpoint/2010/main" val="9093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E82E-39F4-3893-DF05-F99A471811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B1D667-034C-596D-02F6-96F18FFC6C93}"/>
              </a:ext>
            </a:extLst>
          </p:cNvPr>
          <p:cNvSpPr>
            <a:spLocks noGrp="1"/>
          </p:cNvSpPr>
          <p:nvPr>
            <p:ph type="ctrTitle"/>
          </p:nvPr>
        </p:nvSpPr>
        <p:spPr>
          <a:xfrm>
            <a:off x="296411" y="345578"/>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3.6 HIF-PHI Monitoring</a:t>
            </a:r>
            <a:endParaRPr lang="en-GB" sz="3600" b="1" cap="small">
              <a:solidFill>
                <a:srgbClr val="2C62A9"/>
              </a:solidFill>
              <a:latin typeface="+mn-lt"/>
              <a:ea typeface="+mn-ea"/>
              <a:cs typeface="+mn-cs"/>
            </a:endParaRPr>
          </a:p>
        </p:txBody>
      </p:sp>
      <p:sp>
        <p:nvSpPr>
          <p:cNvPr id="3" name="Title 3">
            <a:extLst>
              <a:ext uri="{FF2B5EF4-FFF2-40B4-BE49-F238E27FC236}">
                <a16:creationId xmlns:a16="http://schemas.microsoft.com/office/drawing/2014/main" id="{AB2947A6-3B4C-78B8-3B7C-98930A32B926}"/>
              </a:ext>
            </a:extLst>
          </p:cNvPr>
          <p:cNvSpPr txBox="1">
            <a:spLocks/>
          </p:cNvSpPr>
          <p:nvPr/>
        </p:nvSpPr>
        <p:spPr>
          <a:xfrm>
            <a:off x="687120" y="936469"/>
            <a:ext cx="11090676" cy="5853910"/>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3.6.3</a:t>
            </a:r>
            <a:r>
              <a:rPr lang="en-US" sz="3200" cap="small">
                <a:solidFill>
                  <a:srgbClr val="2C62A9"/>
                </a:solidFill>
                <a:latin typeface="+mn-lt"/>
              </a:rPr>
              <a:t>: In people with anemia and CKD, discontinue HIF-PHI after 3–4 months if a desired erythropoietic response has not been achieved.</a:t>
            </a:r>
          </a:p>
          <a:p>
            <a:pPr>
              <a:spcBef>
                <a:spcPts val="0"/>
              </a:spcBef>
            </a:pPr>
            <a:endParaRPr lang="en-US" sz="3200" cap="small">
              <a:solidFill>
                <a:srgbClr val="2C62A9"/>
              </a:solidFill>
              <a:latin typeface="+mn-lt"/>
            </a:endParaRPr>
          </a:p>
          <a:p>
            <a:pPr>
              <a:spcBef>
                <a:spcPts val="0"/>
              </a:spcBef>
            </a:pPr>
            <a:r>
              <a:rPr lang="en-US" sz="3200" b="1" cap="small">
                <a:solidFill>
                  <a:srgbClr val="2C62A9"/>
                </a:solidFill>
                <a:latin typeface="+mn-lt"/>
              </a:rPr>
              <a:t>Practice Point 3.6.4</a:t>
            </a:r>
            <a:r>
              <a:rPr lang="en-US" sz="3200" cap="small">
                <a:solidFill>
                  <a:srgbClr val="2C62A9"/>
                </a:solidFill>
                <a:latin typeface="+mn-lt"/>
              </a:rPr>
              <a:t>: In people with anemia and CKD, suspend treatment with HIF-PHIs in those who experience cardiovascular events (e.g., stroke or myocardial infarction), thromboembolic events (e.g., deep vein thrombosis or pulmonary embolism), vascular access thrombosis, or newly diagnosed cancer. Individualize consideration for HIF-PHI reinitiation or ESA initiation based on Hb levels and patient characteristics and preferences after discussion of risks and benefits of treatment.</a:t>
            </a:r>
          </a:p>
        </p:txBody>
      </p:sp>
    </p:spTree>
    <p:extLst>
      <p:ext uri="{BB962C8B-B14F-4D97-AF65-F5344CB8AC3E}">
        <p14:creationId xmlns:p14="http://schemas.microsoft.com/office/powerpoint/2010/main" val="26451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DDF2A-9016-D96A-EA31-C5AE6C31CE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51F082-8359-DACE-B8EA-C986907D8BB9}"/>
              </a:ext>
            </a:extLst>
          </p:cNvPr>
          <p:cNvSpPr>
            <a:spLocks noGrp="1"/>
          </p:cNvSpPr>
          <p:nvPr>
            <p:ph type="ctrTitle"/>
          </p:nvPr>
        </p:nvSpPr>
        <p:spPr>
          <a:xfrm>
            <a:off x="229299" y="345578"/>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3.7 ESA Hyporesponsiveness</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C4B5E907-B8C7-52DB-0575-6D70E0F083F0}"/>
              </a:ext>
            </a:extLst>
          </p:cNvPr>
          <p:cNvSpPr txBox="1">
            <a:spLocks/>
          </p:cNvSpPr>
          <p:nvPr/>
        </p:nvSpPr>
        <p:spPr>
          <a:xfrm>
            <a:off x="449144" y="936469"/>
            <a:ext cx="11517331" cy="1865126"/>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3.7.1:</a:t>
            </a:r>
            <a:r>
              <a:rPr lang="en-US" sz="3200" cap="small">
                <a:solidFill>
                  <a:srgbClr val="2C62A9"/>
                </a:solidFill>
                <a:latin typeface="+mn-lt"/>
              </a:rPr>
              <a:t> In people with anemia and CKD G5D or CKD not receiving dialysis with initial or subsequent ESA hyporesponsiveness, identify and treat the underlying causes of ESA hyporesponsiveness, if possible (below).</a:t>
            </a:r>
          </a:p>
        </p:txBody>
      </p:sp>
      <p:pic>
        <p:nvPicPr>
          <p:cNvPr id="6" name="Picture 5">
            <a:extLst>
              <a:ext uri="{FF2B5EF4-FFF2-40B4-BE49-F238E27FC236}">
                <a16:creationId xmlns:a16="http://schemas.microsoft.com/office/drawing/2014/main" id="{B99B9E2F-A532-5CEC-3540-4665C424A3CA}"/>
              </a:ext>
            </a:extLst>
          </p:cNvPr>
          <p:cNvPicPr>
            <a:picLocks noChangeAspect="1"/>
          </p:cNvPicPr>
          <p:nvPr/>
        </p:nvPicPr>
        <p:blipFill>
          <a:blip r:embed="rId3"/>
          <a:stretch>
            <a:fillRect/>
          </a:stretch>
        </p:blipFill>
        <p:spPr>
          <a:xfrm>
            <a:off x="3046329" y="2860318"/>
            <a:ext cx="6322960" cy="3783763"/>
          </a:xfrm>
          <a:prstGeom prst="rect">
            <a:avLst/>
          </a:prstGeom>
        </p:spPr>
      </p:pic>
      <p:sp>
        <p:nvSpPr>
          <p:cNvPr id="7" name="Rectangle: Rounded Corners 6">
            <a:extLst>
              <a:ext uri="{FF2B5EF4-FFF2-40B4-BE49-F238E27FC236}">
                <a16:creationId xmlns:a16="http://schemas.microsoft.com/office/drawing/2014/main" id="{492373A5-DA9D-1393-27BE-0C318E942998}"/>
              </a:ext>
            </a:extLst>
          </p:cNvPr>
          <p:cNvSpPr/>
          <p:nvPr/>
        </p:nvSpPr>
        <p:spPr>
          <a:xfrm>
            <a:off x="3186545" y="2999676"/>
            <a:ext cx="5818910" cy="785620"/>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D20E430-488D-132A-7005-93D0AD695E77}"/>
              </a:ext>
            </a:extLst>
          </p:cNvPr>
          <p:cNvSpPr txBox="1"/>
          <p:nvPr/>
        </p:nvSpPr>
        <p:spPr>
          <a:xfrm>
            <a:off x="9366577" y="3135278"/>
            <a:ext cx="2599898" cy="369332"/>
          </a:xfrm>
          <a:prstGeom prst="rect">
            <a:avLst/>
          </a:prstGeom>
          <a:noFill/>
        </p:spPr>
        <p:txBody>
          <a:bodyPr wrap="square" rtlCol="0">
            <a:spAutoFit/>
          </a:bodyPr>
          <a:lstStyle/>
          <a:p>
            <a:r>
              <a:rPr lang="en-US">
                <a:solidFill>
                  <a:schemeClr val="accent2">
                    <a:lumMod val="75000"/>
                  </a:schemeClr>
                </a:solidFill>
                <a:ea typeface="Calibri" panose="020F0502020204030204" pitchFamily="34" charset="0"/>
                <a:cs typeface="Calibri" panose="020F0502020204030204" pitchFamily="34" charset="0"/>
              </a:rPr>
              <a:t>Most common causes</a:t>
            </a:r>
          </a:p>
        </p:txBody>
      </p:sp>
    </p:spTree>
    <p:extLst>
      <p:ext uri="{BB962C8B-B14F-4D97-AF65-F5344CB8AC3E}">
        <p14:creationId xmlns:p14="http://schemas.microsoft.com/office/powerpoint/2010/main" val="194538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04C4-1F3A-F930-EEF4-F402D429C5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5F7037-138D-D1FF-2023-763F40167404}"/>
              </a:ext>
            </a:extLst>
          </p:cNvPr>
          <p:cNvSpPr>
            <a:spLocks noGrp="1"/>
          </p:cNvSpPr>
          <p:nvPr>
            <p:ph type="ctrTitle"/>
          </p:nvPr>
        </p:nvSpPr>
        <p:spPr>
          <a:xfrm>
            <a:off x="346745" y="429468"/>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Inflammation in anemia-CKD</a:t>
            </a:r>
            <a:endParaRPr lang="en-GB" sz="3600" b="1" cap="small">
              <a:solidFill>
                <a:srgbClr val="2C62A9"/>
              </a:solidFill>
              <a:latin typeface="+mn-lt"/>
              <a:ea typeface="+mn-ea"/>
              <a:cs typeface="+mn-cs"/>
            </a:endParaRPr>
          </a:p>
        </p:txBody>
      </p:sp>
      <p:pic>
        <p:nvPicPr>
          <p:cNvPr id="3" name="Picture 2">
            <a:extLst>
              <a:ext uri="{FF2B5EF4-FFF2-40B4-BE49-F238E27FC236}">
                <a16:creationId xmlns:a16="http://schemas.microsoft.com/office/drawing/2014/main" id="{EB0D683C-9E25-2AE5-4DB0-08ACCB69A2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7410" y="1196209"/>
            <a:ext cx="6501874" cy="5507051"/>
          </a:xfrm>
          <a:prstGeom prst="rect">
            <a:avLst/>
          </a:prstGeom>
        </p:spPr>
      </p:pic>
    </p:spTree>
    <p:extLst>
      <p:ext uri="{BB962C8B-B14F-4D97-AF65-F5344CB8AC3E}">
        <p14:creationId xmlns:p14="http://schemas.microsoft.com/office/powerpoint/2010/main" val="182589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E5F28-0852-A20C-F773-E53F424ACB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E5789BE-3F5F-1746-73D1-3C0511B14CB1}"/>
              </a:ext>
            </a:extLst>
          </p:cNvPr>
          <p:cNvSpPr>
            <a:spLocks noGrp="1"/>
          </p:cNvSpPr>
          <p:nvPr>
            <p:ph type="ctrTitle"/>
          </p:nvPr>
        </p:nvSpPr>
        <p:spPr>
          <a:xfrm>
            <a:off x="271597" y="353967"/>
            <a:ext cx="11548844"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3.7 ESA Hyporesponsiveness: Various definitions</a:t>
            </a:r>
            <a:endParaRPr lang="en-GB" sz="3600" b="1" cap="small">
              <a:solidFill>
                <a:srgbClr val="2C62A9"/>
              </a:solidFill>
              <a:latin typeface="+mn-lt"/>
              <a:ea typeface="+mn-ea"/>
              <a:cs typeface="+mn-cs"/>
            </a:endParaRPr>
          </a:p>
        </p:txBody>
      </p:sp>
      <p:pic>
        <p:nvPicPr>
          <p:cNvPr id="3" name="Picture 2">
            <a:extLst>
              <a:ext uri="{FF2B5EF4-FFF2-40B4-BE49-F238E27FC236}">
                <a16:creationId xmlns:a16="http://schemas.microsoft.com/office/drawing/2014/main" id="{1370E612-854B-4946-16D0-C5257681A1BE}"/>
              </a:ext>
            </a:extLst>
          </p:cNvPr>
          <p:cNvPicPr>
            <a:picLocks noChangeAspect="1"/>
          </p:cNvPicPr>
          <p:nvPr/>
        </p:nvPicPr>
        <p:blipFill>
          <a:blip r:embed="rId2"/>
          <a:stretch>
            <a:fillRect/>
          </a:stretch>
        </p:blipFill>
        <p:spPr>
          <a:xfrm>
            <a:off x="1293838" y="1055857"/>
            <a:ext cx="9813186" cy="5510227"/>
          </a:xfrm>
          <a:prstGeom prst="rect">
            <a:avLst/>
          </a:prstGeom>
        </p:spPr>
      </p:pic>
    </p:spTree>
    <p:extLst>
      <p:ext uri="{BB962C8B-B14F-4D97-AF65-F5344CB8AC3E}">
        <p14:creationId xmlns:p14="http://schemas.microsoft.com/office/powerpoint/2010/main" val="245900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E68A3-37EA-5D4F-335E-F1F1B02F60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1FE00A-3188-8642-A96E-677CF85A9E66}"/>
              </a:ext>
            </a:extLst>
          </p:cNvPr>
          <p:cNvSpPr>
            <a:spLocks noGrp="1"/>
          </p:cNvSpPr>
          <p:nvPr>
            <p:ph type="ctrTitle"/>
          </p:nvPr>
        </p:nvSpPr>
        <p:spPr>
          <a:xfrm>
            <a:off x="271597" y="353967"/>
            <a:ext cx="11548844"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3.7 ESA Hyporesponsiveness</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28FAEF31-8AA1-BA12-BA79-C552D62903F5}"/>
              </a:ext>
            </a:extLst>
          </p:cNvPr>
          <p:cNvSpPr txBox="1">
            <a:spLocks/>
          </p:cNvSpPr>
          <p:nvPr/>
        </p:nvSpPr>
        <p:spPr>
          <a:xfrm>
            <a:off x="626659" y="1245827"/>
            <a:ext cx="10938682" cy="2308324"/>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3.7.2: </a:t>
            </a:r>
            <a:r>
              <a:rPr lang="en-US" sz="3200" cap="small">
                <a:solidFill>
                  <a:srgbClr val="2C62A9"/>
                </a:solidFill>
                <a:latin typeface="+mn-lt"/>
              </a:rPr>
              <a:t>In people with CKD, anemia, and ESA hyporesponsiveness, if there is a desire to raise Hb to avoid transfusion or improve symptoms attributable to anemia, a trial course of HIF-PHI may be considered after discussion of potential risks and benefits.</a:t>
            </a:r>
          </a:p>
        </p:txBody>
      </p:sp>
    </p:spTree>
    <p:extLst>
      <p:ext uri="{BB962C8B-B14F-4D97-AF65-F5344CB8AC3E}">
        <p14:creationId xmlns:p14="http://schemas.microsoft.com/office/powerpoint/2010/main" val="398563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F0E56-7B2A-5830-8104-73A686E0C2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53C6B1-09DF-AFEE-5509-7EE3F0651058}"/>
              </a:ext>
            </a:extLst>
          </p:cNvPr>
          <p:cNvSpPr>
            <a:spLocks noGrp="1"/>
          </p:cNvSpPr>
          <p:nvPr>
            <p:ph type="ctrTitle"/>
          </p:nvPr>
        </p:nvSpPr>
        <p:spPr>
          <a:xfrm>
            <a:off x="271597" y="353967"/>
            <a:ext cx="11548844"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3.7 ESA Hyporesponsiveness</a:t>
            </a:r>
            <a:endParaRPr lang="en-GB" sz="3600" b="1" cap="small">
              <a:solidFill>
                <a:srgbClr val="2C62A9"/>
              </a:solidFill>
              <a:latin typeface="+mn-lt"/>
              <a:ea typeface="+mn-ea"/>
              <a:cs typeface="+mn-cs"/>
            </a:endParaRPr>
          </a:p>
        </p:txBody>
      </p:sp>
      <p:pic>
        <p:nvPicPr>
          <p:cNvPr id="5" name="Picture 4">
            <a:extLst>
              <a:ext uri="{FF2B5EF4-FFF2-40B4-BE49-F238E27FC236}">
                <a16:creationId xmlns:a16="http://schemas.microsoft.com/office/drawing/2014/main" id="{BB909CD9-BA25-F892-7D6D-64DE7C8F7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4902" y="1094510"/>
            <a:ext cx="6862195" cy="5291331"/>
          </a:xfrm>
          <a:prstGeom prst="rect">
            <a:avLst/>
          </a:prstGeom>
        </p:spPr>
      </p:pic>
    </p:spTree>
    <p:extLst>
      <p:ext uri="{BB962C8B-B14F-4D97-AF65-F5344CB8AC3E}">
        <p14:creationId xmlns:p14="http://schemas.microsoft.com/office/powerpoint/2010/main" val="353966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94CB4-4003-E848-3B15-DF86F54BC5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78CE23E-9EC1-7D9B-97F5-2CE3D50C1578}"/>
              </a:ext>
            </a:extLst>
          </p:cNvPr>
          <p:cNvSpPr>
            <a:spLocks noGrp="1"/>
          </p:cNvSpPr>
          <p:nvPr>
            <p:ph type="ctrTitle"/>
          </p:nvPr>
        </p:nvSpPr>
        <p:spPr>
          <a:xfrm>
            <a:off x="271597" y="353967"/>
            <a:ext cx="11548844"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3.7 ESA Hyporesponsiveness</a:t>
            </a:r>
            <a:endParaRPr lang="en-GB" sz="3600" b="1" cap="small">
              <a:solidFill>
                <a:srgbClr val="2C62A9"/>
              </a:solidFill>
              <a:latin typeface="+mn-lt"/>
              <a:ea typeface="+mn-ea"/>
              <a:cs typeface="+mn-cs"/>
            </a:endParaRPr>
          </a:p>
        </p:txBody>
      </p:sp>
      <p:sp>
        <p:nvSpPr>
          <p:cNvPr id="3" name="Title 3">
            <a:extLst>
              <a:ext uri="{FF2B5EF4-FFF2-40B4-BE49-F238E27FC236}">
                <a16:creationId xmlns:a16="http://schemas.microsoft.com/office/drawing/2014/main" id="{3A0581B5-80D6-18AF-0582-11919B6FA6D1}"/>
              </a:ext>
            </a:extLst>
          </p:cNvPr>
          <p:cNvSpPr txBox="1">
            <a:spLocks/>
          </p:cNvSpPr>
          <p:nvPr/>
        </p:nvSpPr>
        <p:spPr>
          <a:xfrm>
            <a:off x="626659" y="1262126"/>
            <a:ext cx="10938682" cy="4524315"/>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3.7.3: </a:t>
            </a:r>
            <a:r>
              <a:rPr lang="en-US" sz="3200" cap="small">
                <a:solidFill>
                  <a:srgbClr val="2C62A9"/>
                </a:solidFill>
                <a:latin typeface="+mn-lt"/>
              </a:rPr>
              <a:t>In people with anemia and CKD, if a decision is made to use HIF-PHI for the treatment of ESA hyporesponsiveness, use the lowest dose that alleviates anemia-related symptoms or reduces the risk of requiring an RBC transfusion.</a:t>
            </a:r>
          </a:p>
          <a:p>
            <a:pPr>
              <a:spcBef>
                <a:spcPts val="0"/>
              </a:spcBef>
            </a:pPr>
            <a:endParaRPr lang="en-US" sz="3200" b="1" cap="small">
              <a:solidFill>
                <a:srgbClr val="2C62A9"/>
              </a:solidFill>
              <a:latin typeface="+mn-lt"/>
            </a:endParaRPr>
          </a:p>
          <a:p>
            <a:pPr>
              <a:spcBef>
                <a:spcPts val="0"/>
              </a:spcBef>
            </a:pPr>
            <a:r>
              <a:rPr lang="en-US" sz="3200" b="1" cap="small">
                <a:solidFill>
                  <a:srgbClr val="2C62A9"/>
                </a:solidFill>
                <a:latin typeface="+mn-lt"/>
              </a:rPr>
              <a:t>Practice Point 3.7.4: </a:t>
            </a:r>
            <a:r>
              <a:rPr lang="en-US" sz="3200" cap="small">
                <a:solidFill>
                  <a:srgbClr val="2C62A9"/>
                </a:solidFill>
                <a:latin typeface="+mn-lt"/>
              </a:rPr>
              <a:t>In people with CKD, anemia, and ESA hyporesponsiveness, if a desired erythropoietic response has not been achieved after 3–4 months of initiating HIF-PHIs, discontinue treatment.</a:t>
            </a:r>
          </a:p>
        </p:txBody>
      </p:sp>
    </p:spTree>
    <p:extLst>
      <p:ext uri="{BB962C8B-B14F-4D97-AF65-F5344CB8AC3E}">
        <p14:creationId xmlns:p14="http://schemas.microsoft.com/office/powerpoint/2010/main" val="66704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0C6F8-4FCF-29F9-74A7-B7B54D53DB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B4DB1B-1C2C-5B6A-CCE0-8B37D27F76DC}"/>
              </a:ext>
            </a:extLst>
          </p:cNvPr>
          <p:cNvSpPr>
            <a:spLocks noGrp="1"/>
          </p:cNvSpPr>
          <p:nvPr>
            <p:ph type="ctrTitle"/>
          </p:nvPr>
        </p:nvSpPr>
        <p:spPr>
          <a:xfrm>
            <a:off x="271597" y="353967"/>
            <a:ext cx="11548844"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3.7 ESA Hyporesponsiveness</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CED9E531-2112-A49D-57B7-1318A491E807}"/>
              </a:ext>
            </a:extLst>
          </p:cNvPr>
          <p:cNvSpPr txBox="1">
            <a:spLocks/>
          </p:cNvSpPr>
          <p:nvPr/>
        </p:nvSpPr>
        <p:spPr>
          <a:xfrm>
            <a:off x="531996" y="1251294"/>
            <a:ext cx="11128007" cy="4967514"/>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3.7.5: </a:t>
            </a:r>
            <a:r>
              <a:rPr lang="en-US" sz="3200" cap="small">
                <a:solidFill>
                  <a:srgbClr val="2C62A9"/>
                </a:solidFill>
                <a:latin typeface="+mn-lt"/>
              </a:rPr>
              <a:t>In people with anemia and CKD not receiving dialysis or with CKD G5D who have active malignancy, a recent cardiovascular event, or recent vascular thrombosis, do not use HIF-PHIs.</a:t>
            </a:r>
          </a:p>
          <a:p>
            <a:pPr>
              <a:spcBef>
                <a:spcPts val="0"/>
              </a:spcBef>
            </a:pPr>
            <a:endParaRPr lang="en-US" sz="3200" b="1" cap="small">
              <a:solidFill>
                <a:srgbClr val="2C62A9"/>
              </a:solidFill>
              <a:latin typeface="+mn-lt"/>
            </a:endParaRPr>
          </a:p>
          <a:p>
            <a:pPr>
              <a:spcBef>
                <a:spcPts val="0"/>
              </a:spcBef>
            </a:pPr>
            <a:r>
              <a:rPr lang="en-US" sz="3200" b="1" cap="small">
                <a:solidFill>
                  <a:srgbClr val="2C62A9"/>
                </a:solidFill>
                <a:latin typeface="+mn-lt"/>
              </a:rPr>
              <a:t>Practice Point 3.7.6: </a:t>
            </a:r>
            <a:r>
              <a:rPr lang="en-US" sz="3200" cap="small">
                <a:solidFill>
                  <a:srgbClr val="2C62A9"/>
                </a:solidFill>
                <a:latin typeface="+mn-lt"/>
              </a:rPr>
              <a:t>In people with suspected ESA-related pure red cell aplasia, discontinue the ESA, transfuse as clinically appropriate, and consider referral to a hematologist, use of immunosuppressive medications, and use of a HIF-PHI for subsequent treatment of anemia based on patient preferences after consideration of risks and benefits.</a:t>
            </a:r>
          </a:p>
        </p:txBody>
      </p:sp>
    </p:spTree>
    <p:extLst>
      <p:ext uri="{BB962C8B-B14F-4D97-AF65-F5344CB8AC3E}">
        <p14:creationId xmlns:p14="http://schemas.microsoft.com/office/powerpoint/2010/main" val="299472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A570C-BDF4-14C5-563D-87E0A3F62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A6D28-2093-4219-5545-B65B88B25BD9}"/>
              </a:ext>
            </a:extLst>
          </p:cNvPr>
          <p:cNvSpPr>
            <a:spLocks noGrp="1"/>
          </p:cNvSpPr>
          <p:nvPr>
            <p:ph type="ctrTitle"/>
          </p:nvPr>
        </p:nvSpPr>
        <p:spPr>
          <a:xfrm>
            <a:off x="846543" y="2491239"/>
            <a:ext cx="10392123" cy="1875521"/>
          </a:xfrm>
        </p:spPr>
        <p:txBody>
          <a:bodyPr/>
          <a:lstStyle/>
          <a:p>
            <a:r>
              <a:rPr lang="en-US">
                <a:latin typeface="Gill Sans MT" panose="020B0502020104020203" pitchFamily="34" charset="0"/>
              </a:rPr>
              <a:t>Chapter 4. Red Blood Cell Transfusions to Treat Anemia in People with CKD </a:t>
            </a:r>
          </a:p>
        </p:txBody>
      </p:sp>
    </p:spTree>
    <p:extLst>
      <p:ext uri="{BB962C8B-B14F-4D97-AF65-F5344CB8AC3E}">
        <p14:creationId xmlns:p14="http://schemas.microsoft.com/office/powerpoint/2010/main" val="125535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ctrTitle"/>
          </p:nvPr>
        </p:nvSpPr>
        <p:spPr>
          <a:xfrm>
            <a:off x="304800" y="30308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mj-lt"/>
                <a:cs typeface="Calibri"/>
                <a:sym typeface="Calibri"/>
              </a:rPr>
              <a:t>Scope of the Clinical Practice Guideline</a:t>
            </a:r>
            <a:endParaRPr sz="4400" b="0" cap="small">
              <a:solidFill>
                <a:srgbClr val="2C62A9"/>
              </a:solidFill>
              <a:latin typeface="+mj-lt"/>
              <a:cs typeface="Calibri"/>
              <a:sym typeface="Calibri"/>
            </a:endParaRPr>
          </a:p>
        </p:txBody>
      </p:sp>
      <p:sp>
        <p:nvSpPr>
          <p:cNvPr id="171" name="Google Shape;171;p18"/>
          <p:cNvSpPr txBox="1">
            <a:spLocks noGrp="1"/>
          </p:cNvSpPr>
          <p:nvPr>
            <p:ph type="subTitle" idx="1"/>
          </p:nvPr>
        </p:nvSpPr>
        <p:spPr>
          <a:xfrm>
            <a:off x="304800" y="1062888"/>
            <a:ext cx="5791200" cy="55969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600"/>
              </a:spcAft>
              <a:buClr>
                <a:schemeClr val="dk2"/>
              </a:buClr>
              <a:buSzPts val="3200"/>
              <a:buFont typeface="Arial"/>
              <a:buNone/>
            </a:pPr>
            <a:r>
              <a:rPr lang="en-US" b="1" i="0" u="none" strike="noStrike" cap="none">
                <a:solidFill>
                  <a:schemeClr val="dk2"/>
                </a:solidFill>
                <a:latin typeface="Gill Sans MT" panose="020B0502020104020203" pitchFamily="34" charset="0"/>
                <a:sym typeface="Calibri"/>
              </a:rPr>
              <a:t>Include:</a:t>
            </a:r>
            <a:endParaRPr>
              <a:latin typeface="Gill Sans MT" panose="020B0502020104020203" pitchFamily="34" charset="0"/>
            </a:endParaRPr>
          </a:p>
          <a:p>
            <a:pPr marL="228600" marR="0" lvl="0" indent="-228600" algn="l" rtl="0">
              <a:lnSpc>
                <a:spcPct val="100000"/>
              </a:lnSpc>
              <a:spcBef>
                <a:spcPts val="0"/>
              </a:spcBef>
              <a:spcAft>
                <a:spcPts val="0"/>
              </a:spcAft>
              <a:buClr>
                <a:schemeClr val="dk2"/>
              </a:buClr>
              <a:buSzPts val="3200"/>
              <a:buFont typeface="Arial"/>
              <a:buChar char="•"/>
            </a:pPr>
            <a:r>
              <a:rPr lang="en-US" b="0" i="0" u="none" strike="noStrike" cap="none">
                <a:solidFill>
                  <a:schemeClr val="dk2"/>
                </a:solidFill>
                <a:latin typeface="Gill Sans MT" panose="020B0502020104020203" pitchFamily="34" charset="0"/>
                <a:sym typeface="Calibri"/>
              </a:rPr>
              <a:t>Adults and children with anemia and CKD, whether receiving kidney replacement therapy (dialysis or kidney transplant) or not</a:t>
            </a:r>
            <a:endParaRPr>
              <a:latin typeface="Gill Sans MT" panose="020B0502020104020203" pitchFamily="34" charset="0"/>
            </a:endParaRPr>
          </a:p>
          <a:p>
            <a:pPr marL="228600" marR="0" lvl="0" indent="-114300" algn="l" rtl="0">
              <a:lnSpc>
                <a:spcPct val="100000"/>
              </a:lnSpc>
              <a:spcBef>
                <a:spcPts val="0"/>
              </a:spcBef>
              <a:spcAft>
                <a:spcPts val="0"/>
              </a:spcAft>
              <a:buClr>
                <a:schemeClr val="dk2"/>
              </a:buClr>
              <a:buSzPts val="1800"/>
              <a:buFont typeface="Arial"/>
              <a:buNone/>
            </a:pPr>
            <a:endParaRPr sz="2150" b="0" i="0" u="none" strike="noStrike" cap="none">
              <a:solidFill>
                <a:schemeClr val="dk2"/>
              </a:solidFill>
              <a:sym typeface="Calibri"/>
            </a:endParaRPr>
          </a:p>
          <a:p>
            <a:pPr marL="228600" lvl="0" indent="-228600">
              <a:lnSpc>
                <a:spcPct val="100000"/>
              </a:lnSpc>
              <a:spcBef>
                <a:spcPts val="0"/>
              </a:spcBef>
              <a:buSzPts val="3200"/>
            </a:pPr>
            <a:r>
              <a:rPr lang="en-US" b="1">
                <a:latin typeface="Gill Sans MT" panose="020B0502020104020203" pitchFamily="34" charset="0"/>
              </a:rPr>
              <a:t>Critical outcomes of interest </a:t>
            </a:r>
            <a:r>
              <a:rPr lang="en-US">
                <a:latin typeface="Gill Sans MT" panose="020B0502020104020203" pitchFamily="34" charset="0"/>
              </a:rPr>
              <a:t>include:</a:t>
            </a:r>
          </a:p>
          <a:p>
            <a:pPr marL="685800" lvl="1" indent="-228600">
              <a:lnSpc>
                <a:spcPct val="100000"/>
              </a:lnSpc>
              <a:spcBef>
                <a:spcPts val="0"/>
              </a:spcBef>
              <a:buClr>
                <a:schemeClr val="dk2"/>
              </a:buClr>
              <a:buSzPts val="2800"/>
            </a:pPr>
            <a:r>
              <a:rPr lang="en-US">
                <a:solidFill>
                  <a:schemeClr val="dk2"/>
                </a:solidFill>
                <a:latin typeface="Gill Sans MT" panose="020B0502020104020203" pitchFamily="34" charset="0"/>
                <a:ea typeface="Malgun Gothic" panose="020B0503020000020004" pitchFamily="34" charset="-127"/>
                <a:cs typeface="Calibri"/>
                <a:sym typeface="Calibri"/>
              </a:rPr>
              <a:t>Mortality  </a:t>
            </a:r>
          </a:p>
          <a:p>
            <a:pPr marL="685800" lvl="1" indent="-228600">
              <a:lnSpc>
                <a:spcPct val="100000"/>
              </a:lnSpc>
              <a:spcBef>
                <a:spcPts val="0"/>
              </a:spcBef>
              <a:buClr>
                <a:schemeClr val="dk2"/>
              </a:buClr>
              <a:buSzPts val="2800"/>
            </a:pPr>
            <a:r>
              <a:rPr lang="en-US">
                <a:solidFill>
                  <a:schemeClr val="dk2"/>
                </a:solidFill>
                <a:latin typeface="Gill Sans MT" panose="020B0502020104020203" pitchFamily="34" charset="0"/>
                <a:ea typeface="Malgun Gothic" panose="020B0503020000020004" pitchFamily="34" charset="-127"/>
                <a:cs typeface="Calibri"/>
                <a:sym typeface="Calibri"/>
              </a:rPr>
              <a:t>CV events (stroke, HF, MI)</a:t>
            </a:r>
          </a:p>
          <a:p>
            <a:pPr marL="685800" lvl="1" indent="-228600">
              <a:lnSpc>
                <a:spcPct val="100000"/>
              </a:lnSpc>
              <a:spcBef>
                <a:spcPts val="0"/>
              </a:spcBef>
              <a:buClr>
                <a:schemeClr val="dk2"/>
              </a:buClr>
              <a:buSzPts val="2800"/>
            </a:pPr>
            <a:r>
              <a:rPr lang="en-US">
                <a:solidFill>
                  <a:schemeClr val="dk2"/>
                </a:solidFill>
                <a:latin typeface="Gill Sans MT" panose="020B0502020104020203" pitchFamily="34" charset="0"/>
                <a:ea typeface="Malgun Gothic" panose="020B0503020000020004" pitchFamily="34" charset="-127"/>
                <a:cs typeface="Calibri"/>
                <a:sym typeface="Calibri"/>
              </a:rPr>
              <a:t>Thromboembolism, DVT, pulmonary embolism, vascular access thrombosis</a:t>
            </a:r>
          </a:p>
          <a:p>
            <a:pPr marL="685800" lvl="1" indent="-228600">
              <a:lnSpc>
                <a:spcPct val="100000"/>
              </a:lnSpc>
              <a:spcBef>
                <a:spcPts val="0"/>
              </a:spcBef>
              <a:buClr>
                <a:schemeClr val="dk2"/>
              </a:buClr>
              <a:buSzPts val="2800"/>
            </a:pPr>
            <a:r>
              <a:rPr lang="en-US">
                <a:solidFill>
                  <a:schemeClr val="dk2"/>
                </a:solidFill>
                <a:latin typeface="Gill Sans MT" panose="020B0502020104020203" pitchFamily="34" charset="0"/>
                <a:ea typeface="Malgun Gothic" panose="020B0503020000020004" pitchFamily="34" charset="-127"/>
                <a:cs typeface="Calibri"/>
                <a:sym typeface="Calibri"/>
              </a:rPr>
              <a:t>QoL, functional status</a:t>
            </a:r>
          </a:p>
          <a:p>
            <a:pPr marL="685800" lvl="1" indent="-228600">
              <a:lnSpc>
                <a:spcPct val="100000"/>
              </a:lnSpc>
              <a:spcBef>
                <a:spcPts val="0"/>
              </a:spcBef>
              <a:buClr>
                <a:schemeClr val="dk2"/>
              </a:buClr>
              <a:buSzPts val="2800"/>
            </a:pPr>
            <a:r>
              <a:rPr lang="en-US">
                <a:solidFill>
                  <a:schemeClr val="dk2"/>
                </a:solidFill>
                <a:latin typeface="Gill Sans MT" panose="020B0502020104020203" pitchFamily="34" charset="0"/>
                <a:ea typeface="Malgun Gothic" panose="020B0503020000020004" pitchFamily="34" charset="-127"/>
                <a:cs typeface="Calibri"/>
                <a:sym typeface="Calibri"/>
              </a:rPr>
              <a:t>All-cause hospitalization</a:t>
            </a:r>
          </a:p>
          <a:p>
            <a:pPr marL="685800" lvl="1" indent="-228600">
              <a:lnSpc>
                <a:spcPct val="100000"/>
              </a:lnSpc>
              <a:spcBef>
                <a:spcPts val="0"/>
              </a:spcBef>
              <a:buClr>
                <a:schemeClr val="dk2"/>
              </a:buClr>
              <a:buSzPts val="2800"/>
            </a:pPr>
            <a:r>
              <a:rPr lang="en-US">
                <a:solidFill>
                  <a:schemeClr val="dk2"/>
                </a:solidFill>
                <a:latin typeface="Gill Sans MT" panose="020B0502020104020203" pitchFamily="34" charset="0"/>
                <a:ea typeface="Malgun Gothic" panose="020B0503020000020004" pitchFamily="34" charset="-127"/>
                <a:cs typeface="Calibri"/>
                <a:sym typeface="Calibri"/>
              </a:rPr>
              <a:t>Serious AEs (GI, hypersensitivity)</a:t>
            </a:r>
          </a:p>
          <a:p>
            <a:pPr marL="685800" lvl="1" indent="-228600">
              <a:lnSpc>
                <a:spcPct val="100000"/>
              </a:lnSpc>
              <a:spcBef>
                <a:spcPts val="0"/>
              </a:spcBef>
              <a:buClr>
                <a:schemeClr val="dk2"/>
              </a:buClr>
              <a:buSzPts val="2800"/>
            </a:pPr>
            <a:r>
              <a:rPr lang="en-US">
                <a:solidFill>
                  <a:schemeClr val="dk2"/>
                </a:solidFill>
                <a:latin typeface="Gill Sans MT" panose="020B0502020104020203" pitchFamily="34" charset="0"/>
                <a:ea typeface="Malgun Gothic" panose="020B0503020000020004" pitchFamily="34" charset="-127"/>
                <a:cs typeface="Calibri"/>
                <a:sym typeface="Calibri"/>
              </a:rPr>
              <a:t>Infections</a:t>
            </a:r>
          </a:p>
        </p:txBody>
      </p:sp>
      <p:sp>
        <p:nvSpPr>
          <p:cNvPr id="172" name="Google Shape;172;p18"/>
          <p:cNvSpPr txBox="1"/>
          <p:nvPr/>
        </p:nvSpPr>
        <p:spPr>
          <a:xfrm>
            <a:off x="6280558" y="1100777"/>
            <a:ext cx="6019799" cy="541807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buClr>
                <a:srgbClr val="004990"/>
              </a:buClr>
              <a:buSzPts val="3200"/>
              <a:buFont typeface="Arial"/>
              <a:buNone/>
              <a:tabLst/>
              <a:defRPr/>
            </a:pPr>
            <a:r>
              <a:rPr kumimoji="0" lang="en-US" sz="2400" b="1" i="0" u="none" strike="noStrike" kern="0" cap="none" spc="0" normalizeH="0" baseline="0" noProof="0">
                <a:ln>
                  <a:noFill/>
                </a:ln>
                <a:solidFill>
                  <a:srgbClr val="004990"/>
                </a:solidFill>
                <a:effectLst/>
                <a:uLnTx/>
                <a:uFillTx/>
                <a:latin typeface="Gill Sans MT" panose="020B0502020104020203" pitchFamily="34" charset="0"/>
                <a:ea typeface="Malgun Gothic" panose="020B0503020000020004" pitchFamily="34" charset="-127"/>
                <a:cs typeface="Calibri"/>
                <a:sym typeface="Calibri"/>
              </a:rPr>
              <a:t>Important outcomes of interest </a:t>
            </a:r>
            <a:r>
              <a:rPr kumimoji="0" lang="en-US" sz="2400" i="0" u="none" strike="noStrike" kern="0" cap="none" spc="0" normalizeH="0" baseline="0" noProof="0">
                <a:ln>
                  <a:noFill/>
                </a:ln>
                <a:solidFill>
                  <a:srgbClr val="004990"/>
                </a:solidFill>
                <a:effectLst/>
                <a:uLnTx/>
                <a:uFillTx/>
                <a:latin typeface="Gill Sans MT" panose="020B0502020104020203" pitchFamily="34" charset="0"/>
                <a:ea typeface="Malgun Gothic" panose="020B0503020000020004" pitchFamily="34" charset="-127"/>
                <a:cs typeface="Calibri"/>
                <a:sym typeface="Calibri"/>
              </a:rPr>
              <a:t>include:</a:t>
            </a:r>
            <a:endParaRPr kumimoji="0" sz="2400" i="0" u="none" strike="noStrike" kern="0" cap="none" spc="0" normalizeH="0" baseline="0" noProof="0">
              <a:ln>
                <a:noFill/>
              </a:ln>
              <a:solidFill>
                <a:srgbClr val="000000"/>
              </a:solidFill>
              <a:effectLst/>
              <a:uLnTx/>
              <a:uFillTx/>
              <a:latin typeface="Gill Sans MT" panose="020B0502020104020203" pitchFamily="34" charset="0"/>
              <a:ea typeface="Malgun Gothic" panose="020B0503020000020004" pitchFamily="34" charset="-127"/>
              <a:cs typeface="Arial"/>
              <a:sym typeface="Arial"/>
            </a:endParaRPr>
          </a:p>
          <a:p>
            <a:pPr marL="228600" marR="0" lvl="0" indent="-228600" algn="l" defTabSz="914400" rtl="0" eaLnBrk="1" fontAlgn="auto" latinLnBrk="0" hangingPunct="1">
              <a:lnSpc>
                <a:spcPct val="100000"/>
              </a:lnSpc>
              <a:spcBef>
                <a:spcPts val="0"/>
              </a:spcBef>
              <a:buClr>
                <a:srgbClr val="004990"/>
              </a:buClr>
              <a:buSzPts val="3200"/>
              <a:buFont typeface="Arial"/>
              <a:buChar char="•"/>
              <a:tabLst/>
              <a:defRPr/>
            </a:pPr>
            <a:r>
              <a:rPr lang="en-US" sz="2400" kern="0">
                <a:solidFill>
                  <a:srgbClr val="004990"/>
                </a:solidFill>
                <a:latin typeface="Gill Sans MT" panose="020B0502020104020203" pitchFamily="34" charset="0"/>
                <a:ea typeface="Malgun Gothic" panose="020B0503020000020004" pitchFamily="34" charset="-127"/>
                <a:cs typeface="Calibri"/>
                <a:sym typeface="Calibri"/>
              </a:rPr>
              <a:t>Growth, height, weight, cognitive development</a:t>
            </a:r>
          </a:p>
          <a:p>
            <a:pPr marL="228600" marR="0" lvl="0" indent="-228600" algn="l" defTabSz="914400" rtl="0" eaLnBrk="1" fontAlgn="auto" latinLnBrk="0" hangingPunct="1">
              <a:lnSpc>
                <a:spcPct val="100000"/>
              </a:lnSpc>
              <a:spcBef>
                <a:spcPts val="0"/>
              </a:spcBef>
              <a:buClr>
                <a:srgbClr val="004990"/>
              </a:buClr>
              <a:buSzPts val="3200"/>
              <a:buFont typeface="Arial"/>
              <a:buChar char="•"/>
              <a:tabLst/>
              <a:defRPr/>
            </a:pPr>
            <a:r>
              <a:rPr kumimoji="0" lang="en-US" sz="2400" b="0" i="0" u="none" strike="noStrike" kern="0" cap="none" spc="0" normalizeH="0" baseline="0" noProof="0">
                <a:ln>
                  <a:noFill/>
                </a:ln>
                <a:solidFill>
                  <a:srgbClr val="004990"/>
                </a:solidFill>
                <a:effectLst/>
                <a:uLnTx/>
                <a:uFillTx/>
                <a:latin typeface="Gill Sans MT" panose="020B0502020104020203" pitchFamily="34" charset="0"/>
                <a:ea typeface="Malgun Gothic" panose="020B0503020000020004" pitchFamily="34" charset="-127"/>
                <a:cs typeface="Calibri"/>
                <a:sym typeface="Calibri"/>
              </a:rPr>
              <a:t>Blood transfusion, BP change</a:t>
            </a:r>
          </a:p>
          <a:p>
            <a:pPr marL="228600" marR="0" lvl="0" indent="-228600" algn="l" defTabSz="914400" rtl="0" eaLnBrk="1" fontAlgn="auto" latinLnBrk="0" hangingPunct="1">
              <a:lnSpc>
                <a:spcPct val="100000"/>
              </a:lnSpc>
              <a:spcBef>
                <a:spcPts val="0"/>
              </a:spcBef>
              <a:buClr>
                <a:srgbClr val="004990"/>
              </a:buClr>
              <a:buSzPts val="3200"/>
              <a:buFont typeface="Arial"/>
              <a:buChar char="•"/>
              <a:tabLst/>
              <a:defRPr/>
            </a:pPr>
            <a:r>
              <a:rPr kumimoji="0" lang="en-US" sz="2400" b="0" i="0" u="none" strike="noStrike" kern="0" cap="none" spc="0" normalizeH="0" baseline="0" noProof="0">
                <a:ln>
                  <a:noFill/>
                </a:ln>
                <a:solidFill>
                  <a:srgbClr val="004990"/>
                </a:solidFill>
                <a:effectLst/>
                <a:uLnTx/>
                <a:uFillTx/>
                <a:latin typeface="Gill Sans MT" panose="020B0502020104020203" pitchFamily="34" charset="0"/>
                <a:ea typeface="Malgun Gothic" panose="020B0503020000020004" pitchFamily="34" charset="-127"/>
                <a:cs typeface="Calibri"/>
                <a:sym typeface="Calibri"/>
              </a:rPr>
              <a:t>Cancer</a:t>
            </a:r>
          </a:p>
          <a:p>
            <a:pPr marL="228600" marR="0" lvl="0" indent="-228600" algn="l" defTabSz="914400" rtl="0" eaLnBrk="1" fontAlgn="auto" latinLnBrk="0" hangingPunct="1">
              <a:lnSpc>
                <a:spcPct val="100000"/>
              </a:lnSpc>
              <a:spcBef>
                <a:spcPts val="0"/>
              </a:spcBef>
              <a:buClr>
                <a:srgbClr val="004990"/>
              </a:buClr>
              <a:buSzPts val="3200"/>
              <a:buFont typeface="Arial"/>
              <a:buChar char="•"/>
              <a:tabLst/>
              <a:defRPr/>
            </a:pPr>
            <a:r>
              <a:rPr lang="en-US" sz="2400" kern="0">
                <a:solidFill>
                  <a:srgbClr val="004990"/>
                </a:solidFill>
                <a:latin typeface="Gill Sans MT" panose="020B0502020104020203" pitchFamily="34" charset="0"/>
                <a:ea typeface="Malgun Gothic" panose="020B0503020000020004" pitchFamily="34" charset="-127"/>
                <a:cs typeface="Calibri"/>
                <a:sym typeface="Calibri"/>
              </a:rPr>
              <a:t>ESA/HIF-PHI use and dose; Hb values; % patients reaching target Hb; mean Hb; iron markers: TSAT, serum iron, transferrin/TIBC, ferritin, hepcidin; iron use and dose</a:t>
            </a:r>
          </a:p>
          <a:p>
            <a:pPr marL="228600" marR="0" lvl="0" indent="-228600" algn="l" defTabSz="914400" rtl="0" eaLnBrk="1" fontAlgn="auto" latinLnBrk="0" hangingPunct="1">
              <a:lnSpc>
                <a:spcPct val="100000"/>
              </a:lnSpc>
              <a:spcBef>
                <a:spcPts val="0"/>
              </a:spcBef>
              <a:buClr>
                <a:srgbClr val="004990"/>
              </a:buClr>
              <a:buSzPts val="3200"/>
              <a:buFont typeface="Arial"/>
              <a:buChar char="•"/>
              <a:tabLst/>
              <a:defRPr/>
            </a:pPr>
            <a:r>
              <a:rPr lang="en-US" sz="2400" kern="0">
                <a:solidFill>
                  <a:srgbClr val="004990"/>
                </a:solidFill>
                <a:latin typeface="Gill Sans MT" panose="020B0502020104020203" pitchFamily="34" charset="0"/>
                <a:ea typeface="Malgun Gothic" panose="020B0503020000020004" pitchFamily="34" charset="-127"/>
                <a:cs typeface="Calibri"/>
                <a:sym typeface="Calibri"/>
              </a:rPr>
              <a:t>SCr doubling, progression to kidney failure; 50% decline in GFR</a:t>
            </a:r>
            <a:endParaRPr kumimoji="0" lang="en-US" sz="2400" b="0" i="0" u="none" strike="noStrike" kern="0" cap="none" spc="0" normalizeH="0" baseline="0" noProof="0">
              <a:ln>
                <a:noFill/>
              </a:ln>
              <a:solidFill>
                <a:srgbClr val="004990"/>
              </a:solidFill>
              <a:effectLst/>
              <a:uLnTx/>
              <a:uFillTx/>
              <a:latin typeface="Gill Sans MT" panose="020B0502020104020203" pitchFamily="34" charset="0"/>
              <a:ea typeface="Malgun Gothic" panose="020B0503020000020004" pitchFamily="34" charset="-127"/>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4990"/>
              </a:buClr>
              <a:buSzPts val="3200"/>
              <a:buFont typeface="Arial"/>
              <a:buChar char="•"/>
              <a:tabLst/>
              <a:defRPr/>
            </a:pPr>
            <a:endParaRPr kumimoji="0" lang="en-US" sz="2150" b="0" i="0" u="none" strike="noStrike" kern="0" cap="none" spc="0" normalizeH="0" baseline="0" noProof="0">
              <a:ln>
                <a:noFill/>
              </a:ln>
              <a:solidFill>
                <a:srgbClr val="004990"/>
              </a:solidFill>
              <a:effectLst/>
              <a:uLnTx/>
              <a:uFillTx/>
              <a:latin typeface="Malgun Gothic" panose="020B0503020000020004" pitchFamily="34" charset="-127"/>
              <a:ea typeface="Malgun Gothic" panose="020B0503020000020004" pitchFamily="34" charset="-127"/>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C3BC9-D2FB-8872-7A03-B4F8D8E7FEC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DF29CE-01C2-53A5-976E-81D361184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647" y="2956472"/>
            <a:ext cx="7001922" cy="3377216"/>
          </a:xfrm>
          <a:prstGeom prst="rect">
            <a:avLst/>
          </a:prstGeom>
        </p:spPr>
      </p:pic>
      <p:sp>
        <p:nvSpPr>
          <p:cNvPr id="4" name="Title 3">
            <a:extLst>
              <a:ext uri="{FF2B5EF4-FFF2-40B4-BE49-F238E27FC236}">
                <a16:creationId xmlns:a16="http://schemas.microsoft.com/office/drawing/2014/main" id="{1DB697E7-4851-8685-60A3-574F29B326DD}"/>
              </a:ext>
            </a:extLst>
          </p:cNvPr>
          <p:cNvSpPr>
            <a:spLocks noGrp="1"/>
          </p:cNvSpPr>
          <p:nvPr>
            <p:ph type="ctrTitle"/>
          </p:nvPr>
        </p:nvSpPr>
        <p:spPr>
          <a:xfrm>
            <a:off x="296411" y="392339"/>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Red blood cell transfusions </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F92B818D-3B09-4971-6718-7703177B6443}"/>
              </a:ext>
            </a:extLst>
          </p:cNvPr>
          <p:cNvSpPr txBox="1">
            <a:spLocks/>
          </p:cNvSpPr>
          <p:nvPr/>
        </p:nvSpPr>
        <p:spPr>
          <a:xfrm>
            <a:off x="706418" y="1091346"/>
            <a:ext cx="10938682" cy="1865126"/>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4.1: </a:t>
            </a:r>
            <a:r>
              <a:rPr lang="en-US" sz="3200" cap="small">
                <a:solidFill>
                  <a:srgbClr val="2C62A9"/>
                </a:solidFill>
                <a:latin typeface="+mn-lt"/>
              </a:rPr>
              <a:t>In people with anemia and CKD, use RBC transfusion as part of a comprehensive treatment strategy, carefully weighing risks and benefits in a shared decision-making process.</a:t>
            </a:r>
            <a:endParaRPr lang="en-US" sz="3200" b="1" cap="small">
              <a:solidFill>
                <a:srgbClr val="2C62A9"/>
              </a:solidFill>
              <a:latin typeface="+mn-lt"/>
            </a:endParaRPr>
          </a:p>
        </p:txBody>
      </p:sp>
      <p:sp>
        <p:nvSpPr>
          <p:cNvPr id="3" name="TextBox 2">
            <a:extLst>
              <a:ext uri="{FF2B5EF4-FFF2-40B4-BE49-F238E27FC236}">
                <a16:creationId xmlns:a16="http://schemas.microsoft.com/office/drawing/2014/main" id="{00017B7A-0A98-77A2-4844-CE2D67D8B1DF}"/>
              </a:ext>
            </a:extLst>
          </p:cNvPr>
          <p:cNvSpPr txBox="1"/>
          <p:nvPr/>
        </p:nvSpPr>
        <p:spPr>
          <a:xfrm>
            <a:off x="8917273" y="6487576"/>
            <a:ext cx="2902857" cy="338554"/>
          </a:xfrm>
          <a:prstGeom prst="rect">
            <a:avLst/>
          </a:prstGeom>
          <a:noFill/>
        </p:spPr>
        <p:txBody>
          <a:bodyPr wrap="square" rtlCol="0">
            <a:spAutoFit/>
          </a:bodyPr>
          <a:lstStyle/>
          <a:p>
            <a:r>
              <a:rPr lang="en-US" sz="1600">
                <a:solidFill>
                  <a:schemeClr val="accent2">
                    <a:lumMod val="75000"/>
                  </a:schemeClr>
                </a:solidFill>
                <a:ea typeface="Calibri" panose="020F0502020204030204" pitchFamily="34" charset="0"/>
                <a:cs typeface="Calibri" panose="020F0502020204030204" pitchFamily="34" charset="0"/>
              </a:rPr>
              <a:t>NEJM. 2017; 377:1261–1272</a:t>
            </a:r>
          </a:p>
        </p:txBody>
      </p:sp>
      <p:sp>
        <p:nvSpPr>
          <p:cNvPr id="5" name="TextBox 4">
            <a:extLst>
              <a:ext uri="{FF2B5EF4-FFF2-40B4-BE49-F238E27FC236}">
                <a16:creationId xmlns:a16="http://schemas.microsoft.com/office/drawing/2014/main" id="{6BF12340-112D-77EB-4CE7-146DF6175427}"/>
              </a:ext>
            </a:extLst>
          </p:cNvPr>
          <p:cNvSpPr txBox="1"/>
          <p:nvPr/>
        </p:nvSpPr>
        <p:spPr>
          <a:xfrm>
            <a:off x="3405897" y="6363080"/>
            <a:ext cx="5981451" cy="307777"/>
          </a:xfrm>
          <a:prstGeom prst="rect">
            <a:avLst/>
          </a:prstGeom>
          <a:noFill/>
        </p:spPr>
        <p:txBody>
          <a:bodyPr wrap="square" rtlCol="0">
            <a:spAutoFit/>
          </a:bodyPr>
          <a:lstStyle/>
          <a:p>
            <a:r>
              <a:rPr lang="en-US" sz="1400">
                <a:solidFill>
                  <a:schemeClr val="accent2">
                    <a:lumMod val="75000"/>
                  </a:schemeClr>
                </a:solidFill>
                <a:ea typeface="Calibri" panose="020F0502020204030204" pitchFamily="34" charset="0"/>
                <a:cs typeface="Calibri" panose="020F0502020204030204" pitchFamily="34" charset="0"/>
              </a:rPr>
              <a:t> Risks of red-cell transfusions as compared with other unrelated risks</a:t>
            </a:r>
          </a:p>
        </p:txBody>
      </p:sp>
    </p:spTree>
    <p:extLst>
      <p:ext uri="{BB962C8B-B14F-4D97-AF65-F5344CB8AC3E}">
        <p14:creationId xmlns:p14="http://schemas.microsoft.com/office/powerpoint/2010/main" val="139805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ED911-8C4F-C9F4-4AA1-C3C9437F5B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97F4CE0-D213-3FA9-9343-B610BE0A451D}"/>
              </a:ext>
            </a:extLst>
          </p:cNvPr>
          <p:cNvSpPr>
            <a:spLocks noGrp="1"/>
          </p:cNvSpPr>
          <p:nvPr>
            <p:ph type="ctrTitle"/>
          </p:nvPr>
        </p:nvSpPr>
        <p:spPr>
          <a:xfrm>
            <a:off x="296411" y="392339"/>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Red blood cell transfusions </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18DD984E-80A2-CB07-C510-7B2A74E984A4}"/>
              </a:ext>
            </a:extLst>
          </p:cNvPr>
          <p:cNvSpPr txBox="1">
            <a:spLocks/>
          </p:cNvSpPr>
          <p:nvPr/>
        </p:nvSpPr>
        <p:spPr>
          <a:xfrm>
            <a:off x="706418" y="1534544"/>
            <a:ext cx="10938682" cy="1421928"/>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4.2: </a:t>
            </a:r>
            <a:r>
              <a:rPr lang="en-US" sz="3200" cap="small">
                <a:solidFill>
                  <a:srgbClr val="2C62A9"/>
                </a:solidFill>
                <a:latin typeface="+mn-lt"/>
              </a:rPr>
              <a:t>In people with anemia and CKD eligible for organ transplantation, avoid, when possible, RBC transfusions to minimize the risk of allosensitization.</a:t>
            </a:r>
            <a:endParaRPr lang="en-US" sz="3200" b="1" cap="small">
              <a:solidFill>
                <a:srgbClr val="2C62A9"/>
              </a:solidFill>
              <a:latin typeface="+mn-lt"/>
            </a:endParaRPr>
          </a:p>
        </p:txBody>
      </p:sp>
    </p:spTree>
    <p:extLst>
      <p:ext uri="{BB962C8B-B14F-4D97-AF65-F5344CB8AC3E}">
        <p14:creationId xmlns:p14="http://schemas.microsoft.com/office/powerpoint/2010/main" val="115518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FB53-6C9D-8053-C28C-06505CBA03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596AFF3-C2DE-D3DC-7F06-3DB36DA44301}"/>
              </a:ext>
            </a:extLst>
          </p:cNvPr>
          <p:cNvSpPr>
            <a:spLocks noGrp="1"/>
          </p:cNvSpPr>
          <p:nvPr>
            <p:ph type="ctrTitle"/>
          </p:nvPr>
        </p:nvSpPr>
        <p:spPr>
          <a:xfrm>
            <a:off x="0" y="358845"/>
            <a:ext cx="12499596" cy="563191"/>
          </a:xfrm>
          <a:prstGeom prst="rect">
            <a:avLst/>
          </a:prstGeom>
          <a:noFill/>
        </p:spPr>
        <p:txBody>
          <a:bodyPr wrap="square" anchor="b">
            <a:spAutoFit/>
          </a:bodyPr>
          <a:lstStyle/>
          <a:p>
            <a:pPr>
              <a:spcBef>
                <a:spcPts val="0"/>
              </a:spcBef>
            </a:pPr>
            <a:r>
              <a:rPr lang="en-US" sz="3400" b="1" cap="small">
                <a:solidFill>
                  <a:srgbClr val="2C62A9"/>
                </a:solidFill>
                <a:latin typeface="+mn-lt"/>
                <a:ea typeface="+mn-ea"/>
                <a:cs typeface="+mn-cs"/>
              </a:rPr>
              <a:t>Risk of allosensitization following RBC transfusions </a:t>
            </a:r>
            <a:endParaRPr lang="en-GB" sz="34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F0CEAA38-9C21-D2E0-4DE6-986FDF4D0A58}"/>
              </a:ext>
            </a:extLst>
          </p:cNvPr>
          <p:cNvSpPr txBox="1">
            <a:spLocks/>
          </p:cNvSpPr>
          <p:nvPr/>
        </p:nvSpPr>
        <p:spPr>
          <a:xfrm>
            <a:off x="7270720" y="3739426"/>
            <a:ext cx="4416190" cy="701731"/>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200" cap="small">
                <a:solidFill>
                  <a:srgbClr val="2C62A9"/>
                </a:solidFill>
                <a:latin typeface="+mn-lt"/>
              </a:rPr>
              <a:t>Elevated risk of allosensitization</a:t>
            </a:r>
          </a:p>
          <a:p>
            <a:pPr marL="457200" indent="-457200">
              <a:spcBef>
                <a:spcPts val="0"/>
              </a:spcBef>
              <a:buFont typeface="Arial" panose="020B0604020202020204" pitchFamily="34" charset="0"/>
              <a:buChar char="•"/>
            </a:pPr>
            <a:r>
              <a:rPr lang="en-US" sz="2200" cap="small">
                <a:solidFill>
                  <a:srgbClr val="2C62A9"/>
                </a:solidFill>
                <a:latin typeface="+mn-lt"/>
              </a:rPr>
              <a:t>History of transfusion</a:t>
            </a:r>
          </a:p>
        </p:txBody>
      </p:sp>
      <p:pic>
        <p:nvPicPr>
          <p:cNvPr id="6" name="Picture 5" descr="A screenshot of a graph&#10;&#10;AI-generated content may be incorrect.">
            <a:extLst>
              <a:ext uri="{FF2B5EF4-FFF2-40B4-BE49-F238E27FC236}">
                <a16:creationId xmlns:a16="http://schemas.microsoft.com/office/drawing/2014/main" id="{CADF2CE1-C9C0-FD74-08F0-79266A911303}"/>
              </a:ext>
            </a:extLst>
          </p:cNvPr>
          <p:cNvPicPr>
            <a:picLocks noChangeAspect="1"/>
          </p:cNvPicPr>
          <p:nvPr/>
        </p:nvPicPr>
        <p:blipFill>
          <a:blip r:embed="rId2" cstate="print">
            <a:extLst>
              <a:ext uri="{28A0092B-C50C-407E-A947-70E740481C1C}">
                <a14:useLocalDpi xmlns:a14="http://schemas.microsoft.com/office/drawing/2010/main" val="0"/>
              </a:ext>
            </a:extLst>
          </a:blip>
          <a:srcRect b="68711"/>
          <a:stretch>
            <a:fillRect/>
          </a:stretch>
        </p:blipFill>
        <p:spPr>
          <a:xfrm>
            <a:off x="96035" y="1294626"/>
            <a:ext cx="6555353" cy="2316363"/>
          </a:xfrm>
          <a:prstGeom prst="rect">
            <a:avLst/>
          </a:prstGeom>
        </p:spPr>
      </p:pic>
      <p:sp>
        <p:nvSpPr>
          <p:cNvPr id="3" name="TextBox 2">
            <a:extLst>
              <a:ext uri="{FF2B5EF4-FFF2-40B4-BE49-F238E27FC236}">
                <a16:creationId xmlns:a16="http://schemas.microsoft.com/office/drawing/2014/main" id="{A8ED9236-20D5-B9D7-5C3B-A322DACA5279}"/>
              </a:ext>
            </a:extLst>
          </p:cNvPr>
          <p:cNvSpPr txBox="1"/>
          <p:nvPr/>
        </p:nvSpPr>
        <p:spPr>
          <a:xfrm>
            <a:off x="7208035" y="6214197"/>
            <a:ext cx="3496251" cy="369332"/>
          </a:xfrm>
          <a:prstGeom prst="rect">
            <a:avLst/>
          </a:prstGeom>
          <a:noFill/>
        </p:spPr>
        <p:txBody>
          <a:bodyPr wrap="square" rtlCol="0">
            <a:spAutoFit/>
          </a:bodyPr>
          <a:lstStyle/>
          <a:p>
            <a:r>
              <a:rPr lang="en-US">
                <a:solidFill>
                  <a:schemeClr val="accent2">
                    <a:lumMod val="75000"/>
                  </a:schemeClr>
                </a:solidFill>
                <a:ea typeface="Calibri" panose="020F0502020204030204" pitchFamily="34" charset="0"/>
                <a:cs typeface="Calibri" panose="020F0502020204030204" pitchFamily="34" charset="0"/>
              </a:rPr>
              <a:t>Transplantation. 1981; 32:177–183 </a:t>
            </a:r>
          </a:p>
        </p:txBody>
      </p:sp>
      <p:sp>
        <p:nvSpPr>
          <p:cNvPr id="12" name="TextBox 11">
            <a:extLst>
              <a:ext uri="{FF2B5EF4-FFF2-40B4-BE49-F238E27FC236}">
                <a16:creationId xmlns:a16="http://schemas.microsoft.com/office/drawing/2014/main" id="{E2F047B6-CE8C-25A2-88A5-150620FE5A11}"/>
              </a:ext>
            </a:extLst>
          </p:cNvPr>
          <p:cNvSpPr txBox="1"/>
          <p:nvPr/>
        </p:nvSpPr>
        <p:spPr>
          <a:xfrm>
            <a:off x="96035" y="6177793"/>
            <a:ext cx="6666919" cy="646331"/>
          </a:xfrm>
          <a:prstGeom prst="rect">
            <a:avLst/>
          </a:prstGeom>
          <a:noFill/>
        </p:spPr>
        <p:txBody>
          <a:bodyPr wrap="square" rtlCol="0">
            <a:spAutoFit/>
          </a:bodyPr>
          <a:lstStyle/>
          <a:p>
            <a:r>
              <a:rPr lang="en-US">
                <a:solidFill>
                  <a:schemeClr val="accent2">
                    <a:lumMod val="75000"/>
                  </a:schemeClr>
                </a:solidFill>
                <a:ea typeface="Calibri" panose="020F0502020204030204" pitchFamily="34" charset="0"/>
                <a:cs typeface="Calibri" panose="020F0502020204030204" pitchFamily="34" charset="0"/>
              </a:rPr>
              <a:t>Lymphocytotoxic antibody reactivity against random donor test panel in relation to the number of red blood cell transfusions</a:t>
            </a:r>
          </a:p>
        </p:txBody>
      </p:sp>
    </p:spTree>
    <p:extLst>
      <p:ext uri="{BB962C8B-B14F-4D97-AF65-F5344CB8AC3E}">
        <p14:creationId xmlns:p14="http://schemas.microsoft.com/office/powerpoint/2010/main" val="17897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63363-E409-0610-A883-C7EE9CC43A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769FAB-1370-F4F0-44B5-8884C1C00F99}"/>
              </a:ext>
            </a:extLst>
          </p:cNvPr>
          <p:cNvSpPr>
            <a:spLocks noGrp="1"/>
          </p:cNvSpPr>
          <p:nvPr>
            <p:ph type="ctrTitle"/>
          </p:nvPr>
        </p:nvSpPr>
        <p:spPr>
          <a:xfrm>
            <a:off x="0" y="358845"/>
            <a:ext cx="12499596" cy="563191"/>
          </a:xfrm>
          <a:prstGeom prst="rect">
            <a:avLst/>
          </a:prstGeom>
          <a:noFill/>
        </p:spPr>
        <p:txBody>
          <a:bodyPr wrap="square" anchor="b">
            <a:spAutoFit/>
          </a:bodyPr>
          <a:lstStyle/>
          <a:p>
            <a:pPr>
              <a:spcBef>
                <a:spcPts val="0"/>
              </a:spcBef>
            </a:pPr>
            <a:r>
              <a:rPr lang="en-US" sz="3400" b="1" cap="small">
                <a:solidFill>
                  <a:srgbClr val="2C62A9"/>
                </a:solidFill>
                <a:latin typeface="+mn-lt"/>
                <a:ea typeface="+mn-ea"/>
                <a:cs typeface="+mn-cs"/>
              </a:rPr>
              <a:t>Risk of allosensitization following RBC transfusions </a:t>
            </a:r>
            <a:endParaRPr lang="en-GB" sz="34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857FFAF8-1EB0-5E4D-5F5C-4F1E9FBFACD8}"/>
              </a:ext>
            </a:extLst>
          </p:cNvPr>
          <p:cNvSpPr txBox="1">
            <a:spLocks/>
          </p:cNvSpPr>
          <p:nvPr/>
        </p:nvSpPr>
        <p:spPr>
          <a:xfrm>
            <a:off x="7300314" y="3744846"/>
            <a:ext cx="4416190" cy="1311128"/>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200" cap="small">
                <a:solidFill>
                  <a:srgbClr val="2C62A9"/>
                </a:solidFill>
                <a:latin typeface="+mn-lt"/>
              </a:rPr>
              <a:t>Elevated risk of allosensitization</a:t>
            </a:r>
          </a:p>
          <a:p>
            <a:pPr marL="457200" indent="-457200">
              <a:spcBef>
                <a:spcPts val="0"/>
              </a:spcBef>
              <a:buFont typeface="Arial" panose="020B0604020202020204" pitchFamily="34" charset="0"/>
              <a:buChar char="•"/>
            </a:pPr>
            <a:r>
              <a:rPr lang="en-US" sz="2200" cap="small">
                <a:solidFill>
                  <a:srgbClr val="2C62A9"/>
                </a:solidFill>
                <a:latin typeface="+mn-lt"/>
              </a:rPr>
              <a:t>History of transfusion</a:t>
            </a:r>
          </a:p>
          <a:p>
            <a:pPr marL="457200" indent="-457200">
              <a:spcBef>
                <a:spcPts val="0"/>
              </a:spcBef>
              <a:buFont typeface="Arial" panose="020B0604020202020204" pitchFamily="34" charset="0"/>
              <a:buChar char="•"/>
            </a:pPr>
            <a:r>
              <a:rPr lang="en-US" sz="2200" cap="small">
                <a:solidFill>
                  <a:srgbClr val="2C62A9"/>
                </a:solidFill>
                <a:latin typeface="+mn-lt"/>
              </a:rPr>
              <a:t>History of multiple pregnancies</a:t>
            </a:r>
          </a:p>
        </p:txBody>
      </p:sp>
      <p:pic>
        <p:nvPicPr>
          <p:cNvPr id="6" name="Picture 5" descr="A screenshot of a graph&#10;&#10;AI-generated content may be incorrect.">
            <a:extLst>
              <a:ext uri="{FF2B5EF4-FFF2-40B4-BE49-F238E27FC236}">
                <a16:creationId xmlns:a16="http://schemas.microsoft.com/office/drawing/2014/main" id="{D7AAFE03-DF72-DD66-615D-58E7B290F637}"/>
              </a:ext>
            </a:extLst>
          </p:cNvPr>
          <p:cNvPicPr>
            <a:picLocks noChangeAspect="1"/>
          </p:cNvPicPr>
          <p:nvPr/>
        </p:nvPicPr>
        <p:blipFill>
          <a:blip r:embed="rId2" cstate="print">
            <a:extLst>
              <a:ext uri="{28A0092B-C50C-407E-A947-70E740481C1C}">
                <a14:useLocalDpi xmlns:a14="http://schemas.microsoft.com/office/drawing/2010/main" val="0"/>
              </a:ext>
            </a:extLst>
          </a:blip>
          <a:srcRect b="68711"/>
          <a:stretch>
            <a:fillRect/>
          </a:stretch>
        </p:blipFill>
        <p:spPr>
          <a:xfrm>
            <a:off x="96035" y="1294626"/>
            <a:ext cx="6555353" cy="2316363"/>
          </a:xfrm>
          <a:prstGeom prst="rect">
            <a:avLst/>
          </a:prstGeom>
        </p:spPr>
      </p:pic>
      <p:pic>
        <p:nvPicPr>
          <p:cNvPr id="7" name="Picture 6" descr="A screenshot of a graph&#10;&#10;AI-generated content may be incorrect.">
            <a:extLst>
              <a:ext uri="{FF2B5EF4-FFF2-40B4-BE49-F238E27FC236}">
                <a16:creationId xmlns:a16="http://schemas.microsoft.com/office/drawing/2014/main" id="{8BFCF0C5-640F-02D3-6CC0-E409C1391A78}"/>
              </a:ext>
            </a:extLst>
          </p:cNvPr>
          <p:cNvPicPr>
            <a:picLocks noChangeAspect="1"/>
          </p:cNvPicPr>
          <p:nvPr/>
        </p:nvPicPr>
        <p:blipFill>
          <a:blip r:embed="rId3" cstate="print">
            <a:extLst>
              <a:ext uri="{28A0092B-C50C-407E-A947-70E740481C1C}">
                <a14:useLocalDpi xmlns:a14="http://schemas.microsoft.com/office/drawing/2010/main" val="0"/>
              </a:ext>
            </a:extLst>
          </a:blip>
          <a:srcRect t="32616" b="33834"/>
          <a:stretch>
            <a:fillRect/>
          </a:stretch>
        </p:blipFill>
        <p:spPr>
          <a:xfrm>
            <a:off x="96035" y="3792978"/>
            <a:ext cx="6666919" cy="2525992"/>
          </a:xfrm>
          <a:prstGeom prst="rect">
            <a:avLst/>
          </a:prstGeom>
        </p:spPr>
      </p:pic>
      <p:sp>
        <p:nvSpPr>
          <p:cNvPr id="9" name="TextBox 8">
            <a:extLst>
              <a:ext uri="{FF2B5EF4-FFF2-40B4-BE49-F238E27FC236}">
                <a16:creationId xmlns:a16="http://schemas.microsoft.com/office/drawing/2014/main" id="{780A7E80-29EC-59AA-25E5-D2363390B02E}"/>
              </a:ext>
            </a:extLst>
          </p:cNvPr>
          <p:cNvSpPr txBox="1"/>
          <p:nvPr/>
        </p:nvSpPr>
        <p:spPr>
          <a:xfrm>
            <a:off x="96035" y="6177793"/>
            <a:ext cx="6666919" cy="646331"/>
          </a:xfrm>
          <a:prstGeom prst="rect">
            <a:avLst/>
          </a:prstGeom>
          <a:noFill/>
        </p:spPr>
        <p:txBody>
          <a:bodyPr wrap="square" rtlCol="0">
            <a:spAutoFit/>
          </a:bodyPr>
          <a:lstStyle/>
          <a:p>
            <a:r>
              <a:rPr lang="en-US">
                <a:solidFill>
                  <a:schemeClr val="accent2">
                    <a:lumMod val="75000"/>
                  </a:schemeClr>
                </a:solidFill>
                <a:ea typeface="Calibri" panose="020F0502020204030204" pitchFamily="34" charset="0"/>
                <a:cs typeface="Calibri" panose="020F0502020204030204" pitchFamily="34" charset="0"/>
              </a:rPr>
              <a:t>Lymphocytotoxic antibody reactivity against random donor test panel in relation to the number of red blood cell transfusions</a:t>
            </a:r>
          </a:p>
        </p:txBody>
      </p:sp>
      <p:sp>
        <p:nvSpPr>
          <p:cNvPr id="3" name="TextBox 2">
            <a:extLst>
              <a:ext uri="{FF2B5EF4-FFF2-40B4-BE49-F238E27FC236}">
                <a16:creationId xmlns:a16="http://schemas.microsoft.com/office/drawing/2014/main" id="{ED1D7540-843F-FC68-4BEA-426A1D7072A4}"/>
              </a:ext>
            </a:extLst>
          </p:cNvPr>
          <p:cNvSpPr txBox="1"/>
          <p:nvPr/>
        </p:nvSpPr>
        <p:spPr>
          <a:xfrm>
            <a:off x="7208035" y="6214197"/>
            <a:ext cx="3496251" cy="369332"/>
          </a:xfrm>
          <a:prstGeom prst="rect">
            <a:avLst/>
          </a:prstGeom>
          <a:noFill/>
        </p:spPr>
        <p:txBody>
          <a:bodyPr wrap="square" rtlCol="0">
            <a:spAutoFit/>
          </a:bodyPr>
          <a:lstStyle/>
          <a:p>
            <a:r>
              <a:rPr lang="en-US">
                <a:solidFill>
                  <a:schemeClr val="accent2">
                    <a:lumMod val="75000"/>
                  </a:schemeClr>
                </a:solidFill>
                <a:ea typeface="Calibri" panose="020F0502020204030204" pitchFamily="34" charset="0"/>
                <a:cs typeface="Calibri" panose="020F0502020204030204" pitchFamily="34" charset="0"/>
              </a:rPr>
              <a:t>Transplantation. 1981; 32:177–183 </a:t>
            </a:r>
          </a:p>
        </p:txBody>
      </p:sp>
    </p:spTree>
    <p:extLst>
      <p:ext uri="{BB962C8B-B14F-4D97-AF65-F5344CB8AC3E}">
        <p14:creationId xmlns:p14="http://schemas.microsoft.com/office/powerpoint/2010/main" val="350439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B48E2-6ABC-3210-8E5E-F00409CD5F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DCB779-7961-78F3-2232-323FC61BDA86}"/>
              </a:ext>
            </a:extLst>
          </p:cNvPr>
          <p:cNvSpPr>
            <a:spLocks noGrp="1"/>
          </p:cNvSpPr>
          <p:nvPr>
            <p:ph type="ctrTitle"/>
          </p:nvPr>
        </p:nvSpPr>
        <p:spPr>
          <a:xfrm>
            <a:off x="0" y="358845"/>
            <a:ext cx="12499596" cy="563191"/>
          </a:xfrm>
          <a:prstGeom prst="rect">
            <a:avLst/>
          </a:prstGeom>
          <a:noFill/>
        </p:spPr>
        <p:txBody>
          <a:bodyPr wrap="square" anchor="b">
            <a:spAutoFit/>
          </a:bodyPr>
          <a:lstStyle/>
          <a:p>
            <a:pPr>
              <a:spcBef>
                <a:spcPts val="0"/>
              </a:spcBef>
            </a:pPr>
            <a:r>
              <a:rPr lang="en-US" sz="3400" b="1" cap="small">
                <a:solidFill>
                  <a:srgbClr val="2C62A9"/>
                </a:solidFill>
                <a:latin typeface="+mn-lt"/>
                <a:ea typeface="+mn-ea"/>
                <a:cs typeface="+mn-cs"/>
              </a:rPr>
              <a:t>Risk of allosensitization following RBC transfusions </a:t>
            </a:r>
            <a:endParaRPr lang="en-GB" sz="34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60C18BD5-4A8D-79B3-965B-CFB44E8B0EDC}"/>
              </a:ext>
            </a:extLst>
          </p:cNvPr>
          <p:cNvSpPr txBox="1">
            <a:spLocks/>
          </p:cNvSpPr>
          <p:nvPr/>
        </p:nvSpPr>
        <p:spPr>
          <a:xfrm>
            <a:off x="7329443" y="3792978"/>
            <a:ext cx="4416190" cy="1920526"/>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200" cap="small">
                <a:solidFill>
                  <a:srgbClr val="2C62A9"/>
                </a:solidFill>
                <a:latin typeface="+mn-lt"/>
              </a:rPr>
              <a:t>Elevated risk of allosensitization</a:t>
            </a:r>
          </a:p>
          <a:p>
            <a:pPr marL="457200" indent="-457200">
              <a:spcBef>
                <a:spcPts val="0"/>
              </a:spcBef>
              <a:buFont typeface="Arial" panose="020B0604020202020204" pitchFamily="34" charset="0"/>
              <a:buChar char="•"/>
            </a:pPr>
            <a:r>
              <a:rPr lang="en-US" sz="2200" cap="small">
                <a:solidFill>
                  <a:srgbClr val="2C62A9"/>
                </a:solidFill>
                <a:latin typeface="+mn-lt"/>
              </a:rPr>
              <a:t>History of transfusion</a:t>
            </a:r>
          </a:p>
          <a:p>
            <a:pPr marL="457200" indent="-457200">
              <a:spcBef>
                <a:spcPts val="0"/>
              </a:spcBef>
              <a:buFont typeface="Arial" panose="020B0604020202020204" pitchFamily="34" charset="0"/>
              <a:buChar char="•"/>
            </a:pPr>
            <a:r>
              <a:rPr lang="en-US" sz="2200" cap="small">
                <a:solidFill>
                  <a:srgbClr val="2C62A9"/>
                </a:solidFill>
                <a:latin typeface="+mn-lt"/>
              </a:rPr>
              <a:t>History of multiple pregnancies</a:t>
            </a:r>
          </a:p>
          <a:p>
            <a:pPr marL="457200" indent="-457200">
              <a:spcBef>
                <a:spcPts val="0"/>
              </a:spcBef>
              <a:buFont typeface="Arial" panose="020B0604020202020204" pitchFamily="34" charset="0"/>
              <a:buChar char="•"/>
            </a:pPr>
            <a:r>
              <a:rPr lang="en-US" sz="2200" cap="small">
                <a:solidFill>
                  <a:srgbClr val="2C62A9"/>
                </a:solidFill>
                <a:latin typeface="+mn-lt"/>
              </a:rPr>
              <a:t>History of transplantation</a:t>
            </a:r>
          </a:p>
          <a:p>
            <a:pPr marL="457200" indent="-457200">
              <a:spcBef>
                <a:spcPts val="0"/>
              </a:spcBef>
              <a:buFont typeface="Arial" panose="020B0604020202020204" pitchFamily="34" charset="0"/>
              <a:buChar char="•"/>
            </a:pPr>
            <a:r>
              <a:rPr lang="en-US" sz="2200" cap="small">
                <a:solidFill>
                  <a:srgbClr val="2C62A9"/>
                </a:solidFill>
                <a:latin typeface="+mn-lt"/>
              </a:rPr>
              <a:t>Female gender</a:t>
            </a:r>
          </a:p>
        </p:txBody>
      </p:sp>
      <p:pic>
        <p:nvPicPr>
          <p:cNvPr id="6" name="Picture 5" descr="A screenshot of a graph&#10;&#10;AI-generated content may be incorrect.">
            <a:extLst>
              <a:ext uri="{FF2B5EF4-FFF2-40B4-BE49-F238E27FC236}">
                <a16:creationId xmlns:a16="http://schemas.microsoft.com/office/drawing/2014/main" id="{E40C9537-D0A5-6A18-1A26-2196EBC1DA80}"/>
              </a:ext>
            </a:extLst>
          </p:cNvPr>
          <p:cNvPicPr>
            <a:picLocks noChangeAspect="1"/>
          </p:cNvPicPr>
          <p:nvPr/>
        </p:nvPicPr>
        <p:blipFill>
          <a:blip r:embed="rId2" cstate="print">
            <a:extLst>
              <a:ext uri="{28A0092B-C50C-407E-A947-70E740481C1C}">
                <a14:useLocalDpi xmlns:a14="http://schemas.microsoft.com/office/drawing/2010/main" val="0"/>
              </a:ext>
            </a:extLst>
          </a:blip>
          <a:srcRect b="68711"/>
          <a:stretch>
            <a:fillRect/>
          </a:stretch>
        </p:blipFill>
        <p:spPr>
          <a:xfrm>
            <a:off x="96035" y="1294626"/>
            <a:ext cx="6555353" cy="2316363"/>
          </a:xfrm>
          <a:prstGeom prst="rect">
            <a:avLst/>
          </a:prstGeom>
        </p:spPr>
      </p:pic>
      <p:pic>
        <p:nvPicPr>
          <p:cNvPr id="7" name="Picture 6" descr="A screenshot of a graph&#10;&#10;AI-generated content may be incorrect.">
            <a:extLst>
              <a:ext uri="{FF2B5EF4-FFF2-40B4-BE49-F238E27FC236}">
                <a16:creationId xmlns:a16="http://schemas.microsoft.com/office/drawing/2014/main" id="{D89F2D82-AE0F-409B-2DDE-A5C77310D15B}"/>
              </a:ext>
            </a:extLst>
          </p:cNvPr>
          <p:cNvPicPr>
            <a:picLocks noChangeAspect="1"/>
          </p:cNvPicPr>
          <p:nvPr/>
        </p:nvPicPr>
        <p:blipFill>
          <a:blip r:embed="rId3" cstate="print">
            <a:extLst>
              <a:ext uri="{28A0092B-C50C-407E-A947-70E740481C1C}">
                <a14:useLocalDpi xmlns:a14="http://schemas.microsoft.com/office/drawing/2010/main" val="0"/>
              </a:ext>
            </a:extLst>
          </a:blip>
          <a:srcRect t="32616" b="33834"/>
          <a:stretch>
            <a:fillRect/>
          </a:stretch>
        </p:blipFill>
        <p:spPr>
          <a:xfrm>
            <a:off x="96035" y="3792978"/>
            <a:ext cx="6666919" cy="2525992"/>
          </a:xfrm>
          <a:prstGeom prst="rect">
            <a:avLst/>
          </a:prstGeom>
        </p:spPr>
      </p:pic>
      <p:pic>
        <p:nvPicPr>
          <p:cNvPr id="8" name="Picture 7" descr="A screenshot of a graph&#10;&#10;AI-generated content may be incorrect.">
            <a:extLst>
              <a:ext uri="{FF2B5EF4-FFF2-40B4-BE49-F238E27FC236}">
                <a16:creationId xmlns:a16="http://schemas.microsoft.com/office/drawing/2014/main" id="{5B09C3CB-5E69-7B05-E023-3FBFD1D18049}"/>
              </a:ext>
            </a:extLst>
          </p:cNvPr>
          <p:cNvPicPr>
            <a:picLocks noChangeAspect="1"/>
          </p:cNvPicPr>
          <p:nvPr/>
        </p:nvPicPr>
        <p:blipFill>
          <a:blip r:embed="rId4" cstate="print">
            <a:extLst>
              <a:ext uri="{28A0092B-C50C-407E-A947-70E740481C1C}">
                <a14:useLocalDpi xmlns:a14="http://schemas.microsoft.com/office/drawing/2010/main" val="0"/>
              </a:ext>
            </a:extLst>
          </a:blip>
          <a:srcRect t="68711" r="10512"/>
          <a:stretch>
            <a:fillRect/>
          </a:stretch>
        </p:blipFill>
        <p:spPr>
          <a:xfrm>
            <a:off x="6651388" y="1294626"/>
            <a:ext cx="5586811" cy="2206025"/>
          </a:xfrm>
          <a:prstGeom prst="rect">
            <a:avLst/>
          </a:prstGeom>
        </p:spPr>
      </p:pic>
      <p:sp>
        <p:nvSpPr>
          <p:cNvPr id="9" name="TextBox 8">
            <a:extLst>
              <a:ext uri="{FF2B5EF4-FFF2-40B4-BE49-F238E27FC236}">
                <a16:creationId xmlns:a16="http://schemas.microsoft.com/office/drawing/2014/main" id="{E2EAB30C-0DFC-EF94-9381-4D9756854802}"/>
              </a:ext>
            </a:extLst>
          </p:cNvPr>
          <p:cNvSpPr txBox="1"/>
          <p:nvPr/>
        </p:nvSpPr>
        <p:spPr>
          <a:xfrm>
            <a:off x="96035" y="6177793"/>
            <a:ext cx="6666919" cy="646331"/>
          </a:xfrm>
          <a:prstGeom prst="rect">
            <a:avLst/>
          </a:prstGeom>
          <a:noFill/>
        </p:spPr>
        <p:txBody>
          <a:bodyPr wrap="square" rtlCol="0">
            <a:spAutoFit/>
          </a:bodyPr>
          <a:lstStyle/>
          <a:p>
            <a:r>
              <a:rPr lang="en-US">
                <a:solidFill>
                  <a:schemeClr val="accent2">
                    <a:lumMod val="75000"/>
                  </a:schemeClr>
                </a:solidFill>
                <a:ea typeface="Calibri" panose="020F0502020204030204" pitchFamily="34" charset="0"/>
                <a:cs typeface="Calibri" panose="020F0502020204030204" pitchFamily="34" charset="0"/>
              </a:rPr>
              <a:t>Lymphocytotoxic antibody reactivity against random donor test panel in relation to the number of red blood cell transfusions</a:t>
            </a:r>
          </a:p>
        </p:txBody>
      </p:sp>
      <p:sp>
        <p:nvSpPr>
          <p:cNvPr id="3" name="TextBox 2">
            <a:extLst>
              <a:ext uri="{FF2B5EF4-FFF2-40B4-BE49-F238E27FC236}">
                <a16:creationId xmlns:a16="http://schemas.microsoft.com/office/drawing/2014/main" id="{51883E94-ACB2-1EE2-1602-35219A2EDBAA}"/>
              </a:ext>
            </a:extLst>
          </p:cNvPr>
          <p:cNvSpPr txBox="1"/>
          <p:nvPr/>
        </p:nvSpPr>
        <p:spPr>
          <a:xfrm>
            <a:off x="7208035" y="6214197"/>
            <a:ext cx="3496251" cy="369332"/>
          </a:xfrm>
          <a:prstGeom prst="rect">
            <a:avLst/>
          </a:prstGeom>
          <a:noFill/>
        </p:spPr>
        <p:txBody>
          <a:bodyPr wrap="square" rtlCol="0">
            <a:spAutoFit/>
          </a:bodyPr>
          <a:lstStyle/>
          <a:p>
            <a:r>
              <a:rPr lang="en-US">
                <a:solidFill>
                  <a:schemeClr val="accent2">
                    <a:lumMod val="75000"/>
                  </a:schemeClr>
                </a:solidFill>
                <a:ea typeface="Calibri" panose="020F0502020204030204" pitchFamily="34" charset="0"/>
                <a:cs typeface="Calibri" panose="020F0502020204030204" pitchFamily="34" charset="0"/>
              </a:rPr>
              <a:t>Transplantation. 1981; 32:177–183 </a:t>
            </a:r>
          </a:p>
        </p:txBody>
      </p:sp>
    </p:spTree>
    <p:extLst>
      <p:ext uri="{BB962C8B-B14F-4D97-AF65-F5344CB8AC3E}">
        <p14:creationId xmlns:p14="http://schemas.microsoft.com/office/powerpoint/2010/main" val="246278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AA920-172B-4C20-C69B-8EC872CEDC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FDA450-F7CB-F206-5324-D5CF510E97CA}"/>
              </a:ext>
            </a:extLst>
          </p:cNvPr>
          <p:cNvSpPr>
            <a:spLocks noGrp="1"/>
          </p:cNvSpPr>
          <p:nvPr>
            <p:ph type="ctrTitle"/>
          </p:nvPr>
        </p:nvSpPr>
        <p:spPr>
          <a:xfrm>
            <a:off x="296411" y="392339"/>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Red blood cell transfusions </a:t>
            </a:r>
            <a:endParaRPr lang="en-GB" sz="3600" b="1" cap="small">
              <a:solidFill>
                <a:srgbClr val="2C62A9"/>
              </a:solidFill>
              <a:latin typeface="+mn-lt"/>
              <a:ea typeface="+mn-ea"/>
              <a:cs typeface="+mn-cs"/>
            </a:endParaRPr>
          </a:p>
        </p:txBody>
      </p:sp>
      <p:sp>
        <p:nvSpPr>
          <p:cNvPr id="3" name="Title 3">
            <a:extLst>
              <a:ext uri="{FF2B5EF4-FFF2-40B4-BE49-F238E27FC236}">
                <a16:creationId xmlns:a16="http://schemas.microsoft.com/office/drawing/2014/main" id="{7E426D6F-047E-89F4-D078-E815CACB67A3}"/>
              </a:ext>
            </a:extLst>
          </p:cNvPr>
          <p:cNvSpPr txBox="1">
            <a:spLocks/>
          </p:cNvSpPr>
          <p:nvPr/>
        </p:nvSpPr>
        <p:spPr>
          <a:xfrm>
            <a:off x="374789" y="913615"/>
            <a:ext cx="11625622" cy="5410712"/>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4.3: </a:t>
            </a:r>
            <a:r>
              <a:rPr lang="en-US" sz="3200" cap="small">
                <a:solidFill>
                  <a:srgbClr val="2C62A9"/>
                </a:solidFill>
                <a:latin typeface="+mn-lt"/>
              </a:rPr>
              <a:t>In people with CKD and chronic anemia, consider that the benefits of RBC transfusion may outweigh its harms in people in whom </a:t>
            </a:r>
          </a:p>
          <a:p>
            <a:pPr marL="341313" indent="-225425">
              <a:spcBef>
                <a:spcPts val="0"/>
              </a:spcBef>
              <a:buFont typeface="Arial" panose="020B0604020202020204" pitchFamily="34" charset="0"/>
              <a:buChar char="•"/>
            </a:pPr>
            <a:r>
              <a:rPr lang="en-US" sz="3200" cap="small">
                <a:solidFill>
                  <a:srgbClr val="2C62A9"/>
                </a:solidFill>
                <a:latin typeface="+mn-lt"/>
              </a:rPr>
              <a:t>ESA or HIF-PHI therapy is ineffective (e.g., those with hemoglobinopathies, bone marrow failure, or ESA or HIF-PHI resistance) </a:t>
            </a:r>
          </a:p>
          <a:p>
            <a:pPr marL="341313" indent="-225425">
              <a:spcBef>
                <a:spcPts val="0"/>
              </a:spcBef>
              <a:buFont typeface="Arial" panose="020B0604020202020204" pitchFamily="34" charset="0"/>
              <a:buChar char="•"/>
            </a:pPr>
            <a:r>
              <a:rPr lang="en-US" sz="3200" cap="small">
                <a:solidFill>
                  <a:srgbClr val="2C62A9"/>
                </a:solidFill>
                <a:latin typeface="+mn-lt"/>
              </a:rPr>
              <a:t>ESA or HIF-PHI therapy may be harmful (e.g., those with previous or current malignancy or previous stroke).</a:t>
            </a:r>
          </a:p>
          <a:p>
            <a:pPr>
              <a:spcBef>
                <a:spcPts val="0"/>
              </a:spcBef>
            </a:pPr>
            <a:endParaRPr lang="en-US" sz="3200" cap="small">
              <a:solidFill>
                <a:srgbClr val="2C62A9"/>
              </a:solidFill>
              <a:latin typeface="+mn-lt"/>
            </a:endParaRPr>
          </a:p>
          <a:p>
            <a:pPr>
              <a:spcBef>
                <a:spcPts val="0"/>
              </a:spcBef>
            </a:pPr>
            <a:r>
              <a:rPr lang="en-US" sz="3200" b="1" cap="small">
                <a:solidFill>
                  <a:srgbClr val="2C62A9"/>
                </a:solidFill>
                <a:latin typeface="+mn-lt"/>
              </a:rPr>
              <a:t>Practice Point 4.4: </a:t>
            </a:r>
            <a:r>
              <a:rPr lang="en-US" sz="3200" cap="small">
                <a:solidFill>
                  <a:srgbClr val="2C62A9"/>
                </a:solidFill>
                <a:latin typeface="+mn-lt"/>
              </a:rPr>
              <a:t>In people with anemia and CKD, base the decision to transfuse on symptoms and signs caused by anemia rather than an arbitrary Hb threshold.</a:t>
            </a:r>
            <a:endParaRPr lang="en-US" sz="3200" b="1" cap="small">
              <a:solidFill>
                <a:srgbClr val="2C62A9"/>
              </a:solidFill>
              <a:latin typeface="+mn-lt"/>
            </a:endParaRPr>
          </a:p>
        </p:txBody>
      </p:sp>
    </p:spTree>
    <p:extLst>
      <p:ext uri="{BB962C8B-B14F-4D97-AF65-F5344CB8AC3E}">
        <p14:creationId xmlns:p14="http://schemas.microsoft.com/office/powerpoint/2010/main" val="142491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D2335-165F-06D6-7F4A-7E3C9B1817A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9DB54E-EA4F-BAB6-4670-F0B5E91DCE04}"/>
              </a:ext>
            </a:extLst>
          </p:cNvPr>
          <p:cNvSpPr>
            <a:spLocks noGrp="1"/>
          </p:cNvSpPr>
          <p:nvPr>
            <p:ph type="ctrTitle"/>
          </p:nvPr>
        </p:nvSpPr>
        <p:spPr>
          <a:xfrm>
            <a:off x="296411" y="392339"/>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Red blood cell transfusions </a:t>
            </a:r>
            <a:endParaRPr lang="en-GB" sz="3600" b="1" cap="small">
              <a:solidFill>
                <a:srgbClr val="2C62A9"/>
              </a:solidFill>
              <a:latin typeface="+mn-lt"/>
              <a:ea typeface="+mn-ea"/>
              <a:cs typeface="+mn-cs"/>
            </a:endParaRPr>
          </a:p>
        </p:txBody>
      </p:sp>
      <p:sp>
        <p:nvSpPr>
          <p:cNvPr id="2" name="Title 3">
            <a:extLst>
              <a:ext uri="{FF2B5EF4-FFF2-40B4-BE49-F238E27FC236}">
                <a16:creationId xmlns:a16="http://schemas.microsoft.com/office/drawing/2014/main" id="{7BD9D336-958F-6CE8-1F8D-956E3EEE0079}"/>
              </a:ext>
            </a:extLst>
          </p:cNvPr>
          <p:cNvSpPr txBox="1">
            <a:spLocks/>
          </p:cNvSpPr>
          <p:nvPr/>
        </p:nvSpPr>
        <p:spPr>
          <a:xfrm>
            <a:off x="448405" y="1933623"/>
            <a:ext cx="10938682" cy="3637919"/>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4.5: </a:t>
            </a:r>
            <a:r>
              <a:rPr lang="en-US" sz="3200" cap="small">
                <a:solidFill>
                  <a:srgbClr val="2C62A9"/>
                </a:solidFill>
                <a:latin typeface="+mn-lt"/>
              </a:rPr>
              <a:t>In people with CKD and acute anemia, consider RBC transfusion when the benefits outweigh the risks, including</a:t>
            </a:r>
          </a:p>
          <a:p>
            <a:pPr marL="457200" indent="-457200">
              <a:spcBef>
                <a:spcPts val="0"/>
              </a:spcBef>
              <a:buFont typeface="Arial" panose="020B0604020202020204" pitchFamily="34" charset="0"/>
              <a:buChar char="•"/>
            </a:pPr>
            <a:r>
              <a:rPr lang="en-US" sz="3200" cap="small">
                <a:solidFill>
                  <a:srgbClr val="2C62A9"/>
                </a:solidFill>
                <a:latin typeface="+mn-lt"/>
              </a:rPr>
              <a:t>When rapid correction of anemia is required to stabilize the patient’s condition (e.g., acute hemorrhage or unstable coronary artery disease)</a:t>
            </a:r>
          </a:p>
          <a:p>
            <a:pPr marL="457200" indent="-457200">
              <a:spcBef>
                <a:spcPts val="0"/>
              </a:spcBef>
              <a:buFont typeface="Arial" panose="020B0604020202020204" pitchFamily="34" charset="0"/>
              <a:buChar char="•"/>
            </a:pPr>
            <a:r>
              <a:rPr lang="en-US" sz="3200" cap="small">
                <a:solidFill>
                  <a:srgbClr val="2C62A9"/>
                </a:solidFill>
                <a:latin typeface="+mn-lt"/>
              </a:rPr>
              <a:t>When rapid preoperative Hb correction is required.</a:t>
            </a:r>
          </a:p>
          <a:p>
            <a:pPr>
              <a:spcBef>
                <a:spcPts val="0"/>
              </a:spcBef>
            </a:pPr>
            <a:endParaRPr lang="en-US" sz="3200" b="1" cap="small">
              <a:solidFill>
                <a:srgbClr val="2C62A9"/>
              </a:solidFill>
              <a:latin typeface="Calibri"/>
            </a:endParaRPr>
          </a:p>
        </p:txBody>
      </p:sp>
    </p:spTree>
    <p:extLst>
      <p:ext uri="{BB962C8B-B14F-4D97-AF65-F5344CB8AC3E}">
        <p14:creationId xmlns:p14="http://schemas.microsoft.com/office/powerpoint/2010/main" val="144983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ABE70-FFFA-805B-44A0-7FF7C01FFA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9F567E-60CC-B8E7-354E-78605167FDEC}"/>
              </a:ext>
            </a:extLst>
          </p:cNvPr>
          <p:cNvSpPr>
            <a:spLocks noGrp="1"/>
          </p:cNvSpPr>
          <p:nvPr>
            <p:ph type="ctrTitle"/>
          </p:nvPr>
        </p:nvSpPr>
        <p:spPr>
          <a:xfrm>
            <a:off x="296411" y="392339"/>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Red blood cell transfusions: Indications </a:t>
            </a:r>
            <a:endParaRPr lang="en-GB" sz="3600" b="1" cap="small">
              <a:solidFill>
                <a:srgbClr val="2C62A9"/>
              </a:solidFill>
              <a:latin typeface="+mn-lt"/>
              <a:ea typeface="+mn-ea"/>
              <a:cs typeface="+mn-cs"/>
            </a:endParaRPr>
          </a:p>
        </p:txBody>
      </p:sp>
      <p:pic>
        <p:nvPicPr>
          <p:cNvPr id="5" name="Picture 4">
            <a:extLst>
              <a:ext uri="{FF2B5EF4-FFF2-40B4-BE49-F238E27FC236}">
                <a16:creationId xmlns:a16="http://schemas.microsoft.com/office/drawing/2014/main" id="{0E63546E-AE04-8CE0-1FE5-70452D116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1392" y="1062372"/>
            <a:ext cx="7625061" cy="5403289"/>
          </a:xfrm>
          <a:prstGeom prst="rect">
            <a:avLst/>
          </a:prstGeom>
        </p:spPr>
      </p:pic>
    </p:spTree>
    <p:extLst>
      <p:ext uri="{BB962C8B-B14F-4D97-AF65-F5344CB8AC3E}">
        <p14:creationId xmlns:p14="http://schemas.microsoft.com/office/powerpoint/2010/main" val="375092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1E699-CDE0-139B-7707-56653098E0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FDAF93-B3F3-44F0-23E4-D5A995773E5B}"/>
              </a:ext>
            </a:extLst>
          </p:cNvPr>
          <p:cNvSpPr>
            <a:spLocks noGrp="1"/>
          </p:cNvSpPr>
          <p:nvPr>
            <p:ph type="ctrTitle"/>
          </p:nvPr>
        </p:nvSpPr>
        <p:spPr>
          <a:xfrm>
            <a:off x="296411" y="392339"/>
            <a:ext cx="11090676" cy="590891"/>
          </a:xfrm>
          <a:prstGeom prst="rect">
            <a:avLst/>
          </a:prstGeom>
          <a:noFill/>
        </p:spPr>
        <p:txBody>
          <a:bodyPr wrap="square" anchor="b">
            <a:spAutoFit/>
          </a:bodyPr>
          <a:lstStyle/>
          <a:p>
            <a:pPr>
              <a:spcBef>
                <a:spcPts val="0"/>
              </a:spcBef>
            </a:pPr>
            <a:r>
              <a:rPr lang="en-US" sz="3600" b="1" cap="small">
                <a:solidFill>
                  <a:srgbClr val="2C62A9"/>
                </a:solidFill>
                <a:latin typeface="+mn-lt"/>
                <a:ea typeface="+mn-ea"/>
                <a:cs typeface="+mn-cs"/>
              </a:rPr>
              <a:t>Red blood cell transfusions </a:t>
            </a:r>
            <a:endParaRPr lang="en-GB" sz="3600" b="1" cap="small">
              <a:solidFill>
                <a:srgbClr val="2C62A9"/>
              </a:solidFill>
              <a:latin typeface="+mn-lt"/>
              <a:ea typeface="+mn-ea"/>
              <a:cs typeface="+mn-cs"/>
            </a:endParaRPr>
          </a:p>
        </p:txBody>
      </p:sp>
      <p:sp>
        <p:nvSpPr>
          <p:cNvPr id="3" name="Title 3">
            <a:extLst>
              <a:ext uri="{FF2B5EF4-FFF2-40B4-BE49-F238E27FC236}">
                <a16:creationId xmlns:a16="http://schemas.microsoft.com/office/drawing/2014/main" id="{B606DAE2-1403-7529-7B94-133714A64E1C}"/>
              </a:ext>
            </a:extLst>
          </p:cNvPr>
          <p:cNvSpPr txBox="1">
            <a:spLocks/>
          </p:cNvSpPr>
          <p:nvPr/>
        </p:nvSpPr>
        <p:spPr>
          <a:xfrm>
            <a:off x="551595" y="1321272"/>
            <a:ext cx="11369723" cy="1421928"/>
          </a:xfrm>
          <a:prstGeom prst="rect">
            <a:avLst/>
          </a:prstGeom>
          <a:noFill/>
          <a:ln w="19050">
            <a:noFill/>
          </a:ln>
        </p:spPr>
        <p:txBody>
          <a:bodyPr wrap="square" anchor="b">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3200" b="1" cap="small">
                <a:solidFill>
                  <a:srgbClr val="2C62A9"/>
                </a:solidFill>
                <a:latin typeface="+mn-lt"/>
              </a:rPr>
              <a:t>Practice Point 4.6: </a:t>
            </a:r>
            <a:r>
              <a:rPr lang="en-US" sz="3200" cap="small">
                <a:solidFill>
                  <a:srgbClr val="2C62A9"/>
                </a:solidFill>
                <a:latin typeface="+mn-lt"/>
              </a:rPr>
              <a:t>Consider implementing strategies at the individual, organizational, and public health policy levels to reduce RBC transfusions in people with CKD</a:t>
            </a:r>
            <a:r>
              <a:rPr lang="en-US" sz="3200" cap="small">
                <a:solidFill>
                  <a:srgbClr val="2C62A9"/>
                </a:solidFill>
                <a:latin typeface="Calibri"/>
              </a:rPr>
              <a:t>.</a:t>
            </a:r>
            <a:endParaRPr lang="en-US" sz="3200" b="1" cap="small">
              <a:solidFill>
                <a:srgbClr val="2C62A9"/>
              </a:solidFill>
              <a:latin typeface="Calibri"/>
            </a:endParaRPr>
          </a:p>
        </p:txBody>
      </p:sp>
      <p:pic>
        <p:nvPicPr>
          <p:cNvPr id="8" name="Picture 7">
            <a:extLst>
              <a:ext uri="{FF2B5EF4-FFF2-40B4-BE49-F238E27FC236}">
                <a16:creationId xmlns:a16="http://schemas.microsoft.com/office/drawing/2014/main" id="{9D893631-FA2F-2008-D6D2-577D45E1ABE0}"/>
              </a:ext>
            </a:extLst>
          </p:cNvPr>
          <p:cNvPicPr>
            <a:picLocks noChangeAspect="1"/>
          </p:cNvPicPr>
          <p:nvPr/>
        </p:nvPicPr>
        <p:blipFill>
          <a:blip r:embed="rId3"/>
          <a:stretch>
            <a:fillRect/>
          </a:stretch>
        </p:blipFill>
        <p:spPr>
          <a:xfrm>
            <a:off x="887951" y="3081242"/>
            <a:ext cx="10644896" cy="1868263"/>
          </a:xfrm>
          <a:prstGeom prst="rect">
            <a:avLst/>
          </a:prstGeom>
        </p:spPr>
      </p:pic>
    </p:spTree>
    <p:extLst>
      <p:ext uri="{BB962C8B-B14F-4D97-AF65-F5344CB8AC3E}">
        <p14:creationId xmlns:p14="http://schemas.microsoft.com/office/powerpoint/2010/main" val="400563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3711-896D-F6EF-6496-2911C99661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1A7C9-B24E-220F-FD03-FE2FCEF9D996}"/>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Take-Home Messages (1)</a:t>
            </a:r>
          </a:p>
        </p:txBody>
      </p:sp>
      <p:sp>
        <p:nvSpPr>
          <p:cNvPr id="6" name="Subtitle 2">
            <a:extLst>
              <a:ext uri="{FF2B5EF4-FFF2-40B4-BE49-F238E27FC236}">
                <a16:creationId xmlns:a16="http://schemas.microsoft.com/office/drawing/2014/main" id="{CFE3540C-0E5C-ECF1-829F-CD5450D21485}"/>
              </a:ext>
            </a:extLst>
          </p:cNvPr>
          <p:cNvSpPr>
            <a:spLocks noGrp="1"/>
          </p:cNvSpPr>
          <p:nvPr>
            <p:ph type="subTitle" idx="1"/>
          </p:nvPr>
        </p:nvSpPr>
        <p:spPr>
          <a:xfrm>
            <a:off x="304800" y="1510563"/>
            <a:ext cx="11090676" cy="4278396"/>
          </a:xfrm>
          <a:prstGeom prst="rect">
            <a:avLst/>
          </a:prstGeom>
        </p:spPr>
        <p:txBody>
          <a:bodyPr/>
          <a:lstStyle>
            <a:lvl1pPr>
              <a:defRPr lang="en-GB" sz="2400" dirty="0">
                <a:solidFill>
                  <a:schemeClr val="tx2"/>
                </a:solidFill>
                <a:latin typeface="Calibri"/>
                <a:cs typeface="Calibri"/>
              </a:defRPr>
            </a:lvl1pPr>
          </a:lstStyle>
          <a:p>
            <a:pPr marL="342900" indent="-342900">
              <a:lnSpc>
                <a:spcPct val="100000"/>
              </a:lnSpc>
              <a:spcBef>
                <a:spcPts val="0"/>
              </a:spcBef>
            </a:pPr>
            <a:r>
              <a:rPr lang="en-US" dirty="0">
                <a:solidFill>
                  <a:srgbClr val="2C62A9"/>
                </a:solidFill>
                <a:latin typeface="+mn-lt"/>
                <a:ea typeface="Malgun Gothic"/>
                <a:cs typeface="Calibri"/>
              </a:rPr>
              <a:t>In people with CKD, test for anemia at referral, regularly during </a:t>
            </a:r>
            <a:r>
              <a:rPr lang="en-US">
                <a:solidFill>
                  <a:srgbClr val="2C62A9"/>
                </a:solidFill>
                <a:latin typeface="+mn-lt"/>
                <a:ea typeface="Malgun Gothic"/>
              </a:rPr>
              <a:t>follow up</a:t>
            </a:r>
            <a:r>
              <a:rPr lang="en-US" dirty="0">
                <a:solidFill>
                  <a:srgbClr val="2C62A9"/>
                </a:solidFill>
                <a:latin typeface="+mn-lt"/>
                <a:ea typeface="Malgun Gothic"/>
                <a:cs typeface="Calibri"/>
              </a:rPr>
              <a:t>, and when anemia is suspected based on symptoms.  Initial evaluation of anemia includes complete blood count, reticulocytes (reticulocyte production index), ferritin, and transferrin saturation (TSAT)</a:t>
            </a:r>
          </a:p>
          <a:p>
            <a:pPr marL="342900" lvl="0" indent="-342900">
              <a:lnSpc>
                <a:spcPct val="100000"/>
              </a:lnSpc>
              <a:spcBef>
                <a:spcPts val="0"/>
              </a:spcBef>
            </a:pPr>
            <a:endParaRPr lang="en-US">
              <a:solidFill>
                <a:srgbClr val="2C62A9"/>
              </a:solidFill>
              <a:latin typeface="+mn-lt"/>
              <a:cs typeface="Calibri"/>
            </a:endParaRPr>
          </a:p>
          <a:p>
            <a:pPr marL="342900" lvl="0" indent="-342900">
              <a:lnSpc>
                <a:spcPct val="100000"/>
              </a:lnSpc>
              <a:spcBef>
                <a:spcPts val="0"/>
              </a:spcBef>
            </a:pPr>
            <a:r>
              <a:rPr lang="en-US" dirty="0">
                <a:solidFill>
                  <a:srgbClr val="2C62A9"/>
                </a:solidFill>
                <a:latin typeface="+mn-lt"/>
                <a:ea typeface="Malgun Gothic"/>
                <a:cs typeface="Calibri"/>
              </a:rPr>
              <a:t>If initial tests above do not reveal the cause, consider an expanded panel to identify potential underlying causes as warranted based on the clinical scenario</a:t>
            </a:r>
          </a:p>
          <a:p>
            <a:pPr marL="342900" lvl="0" indent="-342900">
              <a:lnSpc>
                <a:spcPct val="100000"/>
              </a:lnSpc>
              <a:spcBef>
                <a:spcPts val="0"/>
              </a:spcBef>
            </a:pPr>
            <a:endParaRPr lang="en-US">
              <a:solidFill>
                <a:srgbClr val="2C62A9"/>
              </a:solidFill>
              <a:latin typeface="+mn-lt"/>
              <a:cs typeface="Calibri"/>
            </a:endParaRPr>
          </a:p>
          <a:p>
            <a:pPr marL="342900" lvl="0" indent="-342900">
              <a:lnSpc>
                <a:spcPct val="100000"/>
              </a:lnSpc>
              <a:spcBef>
                <a:spcPts val="0"/>
              </a:spcBef>
            </a:pPr>
            <a:r>
              <a:rPr lang="en-US" dirty="0">
                <a:solidFill>
                  <a:srgbClr val="2C62A9"/>
                </a:solidFill>
                <a:latin typeface="+mn-lt"/>
                <a:ea typeface="Malgun Gothic"/>
                <a:cs typeface="Calibri"/>
              </a:rPr>
              <a:t>Initiate iron treatment in those </a:t>
            </a:r>
            <a:r>
              <a:rPr lang="en-US" b="1" dirty="0">
                <a:solidFill>
                  <a:srgbClr val="2C62A9"/>
                </a:solidFill>
                <a:latin typeface="+mn-lt"/>
                <a:ea typeface="Malgun Gothic"/>
                <a:cs typeface="Calibri"/>
              </a:rPr>
              <a:t>receiving hemodialysis</a:t>
            </a:r>
            <a:r>
              <a:rPr lang="en-US" dirty="0">
                <a:solidFill>
                  <a:srgbClr val="2C62A9"/>
                </a:solidFill>
                <a:latin typeface="+mn-lt"/>
                <a:ea typeface="Malgun Gothic"/>
                <a:cs typeface="Calibri"/>
              </a:rPr>
              <a:t> if ferritin is ≤500 ng/ml (≤500 </a:t>
            </a:r>
            <a:r>
              <a:rPr lang="en-US" dirty="0">
                <a:solidFill>
                  <a:srgbClr val="2C62A9"/>
                </a:solidFill>
                <a:latin typeface="+mn-lt"/>
                <a:ea typeface="Malgun Gothic"/>
              </a:rPr>
              <a:t>µ</a:t>
            </a:r>
            <a:r>
              <a:rPr lang="en-US" dirty="0">
                <a:solidFill>
                  <a:srgbClr val="2C62A9"/>
                </a:solidFill>
                <a:latin typeface="+mn-lt"/>
                <a:ea typeface="Malgun Gothic"/>
                <a:cs typeface="Calibri"/>
              </a:rPr>
              <a:t>g/l) and TSAT ≤30%. These targets are the same as the 2012 Guideline. Proactive approach is preferred</a:t>
            </a:r>
            <a:endParaRPr lang="en-GB" dirty="0">
              <a:solidFill>
                <a:srgbClr val="2C62A9"/>
              </a:solidFill>
              <a:latin typeface="+mn-lt"/>
              <a:ea typeface="Malgun Gothic"/>
              <a:cs typeface="Calibri"/>
            </a:endParaRPr>
          </a:p>
          <a:p>
            <a:pPr marL="342900" lvl="0" indent="-342900">
              <a:lnSpc>
                <a:spcPct val="100000"/>
              </a:lnSpc>
              <a:spcBef>
                <a:spcPts val="0"/>
              </a:spcBef>
            </a:pPr>
            <a:endParaRPr lang="en-GB">
              <a:latin typeface="Calibri"/>
              <a:cs typeface="Calibri"/>
            </a:endParaRPr>
          </a:p>
        </p:txBody>
      </p:sp>
    </p:spTree>
    <p:extLst>
      <p:ext uri="{BB962C8B-B14F-4D97-AF65-F5344CB8AC3E}">
        <p14:creationId xmlns:p14="http://schemas.microsoft.com/office/powerpoint/2010/main" val="388102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4"/>
          <p:cNvSpPr txBox="1">
            <a:spLocks noGrp="1"/>
          </p:cNvSpPr>
          <p:nvPr>
            <p:ph type="ctrTitle"/>
          </p:nvPr>
        </p:nvSpPr>
        <p:spPr>
          <a:xfrm>
            <a:off x="304800" y="270191"/>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mj-lt"/>
                <a:ea typeface="Calibri"/>
                <a:cs typeface="Calibri"/>
                <a:sym typeface="Calibri"/>
              </a:rPr>
              <a:t>Evidence Review </a:t>
            </a:r>
            <a:endParaRPr sz="4400" b="0" cap="small">
              <a:solidFill>
                <a:srgbClr val="2C62A9"/>
              </a:solidFill>
              <a:latin typeface="+mj-lt"/>
              <a:ea typeface="Calibri"/>
              <a:cs typeface="Calibri"/>
              <a:sym typeface="Calibri"/>
            </a:endParaRPr>
          </a:p>
        </p:txBody>
      </p:sp>
      <p:sp>
        <p:nvSpPr>
          <p:cNvPr id="236" name="Google Shape;236;p24"/>
          <p:cNvSpPr txBox="1">
            <a:spLocks noGrp="1"/>
          </p:cNvSpPr>
          <p:nvPr>
            <p:ph type="subTitle" idx="1"/>
          </p:nvPr>
        </p:nvSpPr>
        <p:spPr>
          <a:xfrm>
            <a:off x="304800" y="971922"/>
            <a:ext cx="11218333" cy="480557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mn-lt"/>
                <a:ea typeface="Calibri"/>
                <a:cs typeface="Calibri"/>
                <a:sym typeface="Calibri"/>
              </a:rPr>
              <a:t>PICO questions developed</a:t>
            </a:r>
            <a:endParaRPr>
              <a:latin typeface="+mn-lt"/>
            </a:endParaRPr>
          </a:p>
          <a:p>
            <a:pPr marL="342900" marR="0" lvl="0" indent="-342900" algn="l" rtl="0">
              <a:lnSpc>
                <a:spcPct val="100000"/>
              </a:lnSpc>
              <a:spcBef>
                <a:spcPts val="0"/>
              </a:spcBef>
              <a:spcAft>
                <a:spcPts val="0"/>
              </a:spcAft>
              <a:buClr>
                <a:schemeClr val="dk2"/>
              </a:buClr>
              <a:buSzPts val="2400"/>
              <a:buFont typeface="Arial"/>
              <a:buChar char="•"/>
            </a:pPr>
            <a:r>
              <a:rPr lang="en-US" sz="2400" b="0" i="0" u="none" strike="noStrike" cap="none">
                <a:solidFill>
                  <a:schemeClr val="dk2"/>
                </a:solidFill>
                <a:latin typeface="+mn-lt"/>
                <a:ea typeface="Calibri"/>
                <a:cs typeface="Calibri"/>
                <a:sym typeface="Calibri"/>
              </a:rPr>
              <a:t>Critical and important outcomes identified for each question</a:t>
            </a:r>
          </a:p>
          <a:p>
            <a:pPr marL="342900" marR="0" lvl="0" indent="-342900" algn="l" rtl="0">
              <a:lnSpc>
                <a:spcPct val="100000"/>
              </a:lnSpc>
              <a:spcBef>
                <a:spcPts val="0"/>
              </a:spcBef>
              <a:spcAft>
                <a:spcPts val="0"/>
              </a:spcAft>
              <a:buClr>
                <a:schemeClr val="dk2"/>
              </a:buClr>
              <a:buSzPts val="2400"/>
              <a:buFont typeface="Arial"/>
              <a:buChar char="•"/>
            </a:pPr>
            <a:r>
              <a:rPr lang="en-US">
                <a:latin typeface="+mn-lt"/>
                <a:ea typeface="Calibri"/>
              </a:rPr>
              <a:t>Existing high-quality systematic reviews were identified</a:t>
            </a:r>
            <a:endParaRPr>
              <a:latin typeface="+mn-lt"/>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0" marR="0" lvl="0" indent="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a:p>
            <a:pPr marL="342900" marR="0" lvl="0" indent="-190500" algn="l" rtl="0">
              <a:lnSpc>
                <a:spcPct val="100000"/>
              </a:lnSpc>
              <a:spcBef>
                <a:spcPts val="0"/>
              </a:spcBef>
              <a:spcAft>
                <a:spcPts val="0"/>
              </a:spcAft>
              <a:buClr>
                <a:schemeClr val="dk2"/>
              </a:buClr>
              <a:buSzPts val="2400"/>
              <a:buFont typeface="Arial"/>
              <a:buNone/>
            </a:pPr>
            <a:endParaRPr sz="2400" b="0" i="0" u="none" strike="noStrike" cap="none">
              <a:solidFill>
                <a:schemeClr val="dk2"/>
              </a:solidFill>
              <a:latin typeface="+mn-lt"/>
              <a:ea typeface="Calibri"/>
              <a:cs typeface="Calibri"/>
              <a:sym typeface="Calibri"/>
            </a:endParaRPr>
          </a:p>
        </p:txBody>
      </p:sp>
      <p:pic>
        <p:nvPicPr>
          <p:cNvPr id="2" name="Picture 2" descr="D:\KR\karen\logos\medicine\small\JPG\medicine.small.vertical.blue.jpg">
            <a:extLst>
              <a:ext uri="{FF2B5EF4-FFF2-40B4-BE49-F238E27FC236}">
                <a16:creationId xmlns:a16="http://schemas.microsoft.com/office/drawing/2014/main" id="{6F6979AD-889D-0517-221E-F12B34F9C2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9218" y="270191"/>
            <a:ext cx="2679261" cy="1752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D144CB3D-4E44-A131-44FD-81AE6A4272B5}"/>
              </a:ext>
            </a:extLst>
          </p:cNvPr>
          <p:cNvGraphicFramePr>
            <a:graphicFrameLocks noGrp="1"/>
          </p:cNvGraphicFramePr>
          <p:nvPr>
            <p:extLst>
              <p:ext uri="{D42A27DB-BD31-4B8C-83A1-F6EECF244321}">
                <p14:modId xmlns:p14="http://schemas.microsoft.com/office/powerpoint/2010/main" val="1799681727"/>
              </p:ext>
            </p:extLst>
          </p:nvPr>
        </p:nvGraphicFramePr>
        <p:xfrm>
          <a:off x="788566" y="2658489"/>
          <a:ext cx="10606910" cy="1981200"/>
        </p:xfrm>
        <a:graphic>
          <a:graphicData uri="http://schemas.openxmlformats.org/drawingml/2006/table">
            <a:tbl>
              <a:tblPr firstRow="1" bandRow="1"/>
              <a:tblGrid>
                <a:gridCol w="10606910">
                  <a:extLst>
                    <a:ext uri="{9D8B030D-6E8A-4147-A177-3AD203B41FA5}">
                      <a16:colId xmlns:a16="http://schemas.microsoft.com/office/drawing/2014/main" val="1338591785"/>
                    </a:ext>
                  </a:extLst>
                </a:gridCol>
              </a:tblGrid>
              <a:tr h="370840">
                <a:tc>
                  <a:txBody>
                    <a:bodyPr/>
                    <a:lstStyle/>
                    <a:p>
                      <a:r>
                        <a:rPr lang="en-US" sz="2000">
                          <a:solidFill>
                            <a:schemeClr val="bg2">
                              <a:lumMod val="75000"/>
                            </a:schemeClr>
                          </a:solidFill>
                        </a:rPr>
                        <a:t>Questions</a:t>
                      </a:r>
                    </a:p>
                  </a:txBody>
                  <a:tcPr/>
                </a:tc>
                <a:extLst>
                  <a:ext uri="{0D108BD9-81ED-4DB2-BD59-A6C34878D82A}">
                    <a16:rowId xmlns:a16="http://schemas.microsoft.com/office/drawing/2014/main" val="2077755496"/>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4990"/>
                          </a:solidFill>
                        </a:rPr>
                        <a:t>Benefits and harms of iron dosing agents (oral, i.v., and dialysate) in adults and children with CKD</a:t>
                      </a:r>
                    </a:p>
                  </a:txBody>
                  <a:tcPr/>
                </a:tc>
                <a:extLst>
                  <a:ext uri="{0D108BD9-81ED-4DB2-BD59-A6C34878D82A}">
                    <a16:rowId xmlns:a16="http://schemas.microsoft.com/office/drawing/2014/main" val="305045617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4990"/>
                          </a:solidFill>
                        </a:rPr>
                        <a:t>Benefits and harms of ESAs in adults and children with CKD</a:t>
                      </a:r>
                    </a:p>
                  </a:txBody>
                  <a:tcPr/>
                </a:tc>
                <a:extLst>
                  <a:ext uri="{0D108BD9-81ED-4DB2-BD59-A6C34878D82A}">
                    <a16:rowId xmlns:a16="http://schemas.microsoft.com/office/drawing/2014/main" val="4201031263"/>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4990"/>
                          </a:solidFill>
                        </a:rPr>
                        <a:t>Benefits and harms of HIF-PHIs in adults and children with CKD</a:t>
                      </a:r>
                    </a:p>
                  </a:txBody>
                  <a:tcPr/>
                </a:tc>
                <a:extLst>
                  <a:ext uri="{0D108BD9-81ED-4DB2-BD59-A6C34878D82A}">
                    <a16:rowId xmlns:a16="http://schemas.microsoft.com/office/drawing/2014/main" val="184842283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a:solidFill>
                            <a:srgbClr val="004990"/>
                          </a:solidFill>
                        </a:rPr>
                        <a:t>Benefits and harms of ESAs vs HIF-PHIs in adults and children with CKD</a:t>
                      </a:r>
                    </a:p>
                  </a:txBody>
                  <a:tcPr/>
                </a:tc>
                <a:extLst>
                  <a:ext uri="{0D108BD9-81ED-4DB2-BD59-A6C34878D82A}">
                    <a16:rowId xmlns:a16="http://schemas.microsoft.com/office/drawing/2014/main" val="1647585200"/>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9745F-0E02-F442-CE85-418A619D10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082185-DD80-BAD7-8876-451F258D389F}"/>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Take-Home Messages (2)</a:t>
            </a:r>
          </a:p>
        </p:txBody>
      </p:sp>
      <p:sp>
        <p:nvSpPr>
          <p:cNvPr id="6" name="Subtitle 2">
            <a:extLst>
              <a:ext uri="{FF2B5EF4-FFF2-40B4-BE49-F238E27FC236}">
                <a16:creationId xmlns:a16="http://schemas.microsoft.com/office/drawing/2014/main" id="{73EE13C5-EFF7-80B8-84B9-029E524CAE99}"/>
              </a:ext>
            </a:extLst>
          </p:cNvPr>
          <p:cNvSpPr>
            <a:spLocks noGrp="1"/>
          </p:cNvSpPr>
          <p:nvPr>
            <p:ph type="subTitle" idx="1"/>
          </p:nvPr>
        </p:nvSpPr>
        <p:spPr>
          <a:xfrm>
            <a:off x="304800" y="1510562"/>
            <a:ext cx="11090676" cy="4936531"/>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a:solidFill>
                  <a:srgbClr val="2C62A9"/>
                </a:solidFill>
                <a:latin typeface="+mn-lt"/>
                <a:cs typeface="Calibri"/>
              </a:rPr>
              <a:t>Initiate iron treatment in those </a:t>
            </a:r>
            <a:r>
              <a:rPr lang="en-US" b="1">
                <a:solidFill>
                  <a:srgbClr val="2C62A9"/>
                </a:solidFill>
                <a:latin typeface="+mn-lt"/>
                <a:cs typeface="Calibri"/>
              </a:rPr>
              <a:t>NOT receiving hemodialysis </a:t>
            </a:r>
            <a:r>
              <a:rPr lang="en-US">
                <a:solidFill>
                  <a:srgbClr val="2C62A9"/>
                </a:solidFill>
                <a:latin typeface="+mn-lt"/>
                <a:cs typeface="Calibri"/>
              </a:rPr>
              <a:t>or </a:t>
            </a:r>
            <a:r>
              <a:rPr lang="en-US" b="1">
                <a:solidFill>
                  <a:srgbClr val="2C62A9"/>
                </a:solidFill>
                <a:latin typeface="+mn-lt"/>
                <a:cs typeface="Calibri"/>
              </a:rPr>
              <a:t>undergoing peritoneal dialysis</a:t>
            </a:r>
            <a:r>
              <a:rPr lang="en-US">
                <a:solidFill>
                  <a:srgbClr val="2C62A9"/>
                </a:solidFill>
                <a:latin typeface="+mn-lt"/>
                <a:cs typeface="Calibri"/>
              </a:rPr>
              <a:t> if ferritin &lt;100 ng/ml (&lt;100 </a:t>
            </a:r>
            <a:r>
              <a:rPr lang="en-US">
                <a:solidFill>
                  <a:srgbClr val="2C62A9"/>
                </a:solidFill>
                <a:latin typeface="+mn-lt"/>
              </a:rPr>
              <a:t>µ</a:t>
            </a:r>
            <a:r>
              <a:rPr lang="en-US">
                <a:solidFill>
                  <a:srgbClr val="2C62A9"/>
                </a:solidFill>
                <a:latin typeface="+mn-lt"/>
                <a:cs typeface="Calibri"/>
              </a:rPr>
              <a:t>g/l) and TSAT &lt;40% </a:t>
            </a:r>
            <a:r>
              <a:rPr lang="en-US" b="1">
                <a:solidFill>
                  <a:srgbClr val="2C62A9"/>
                </a:solidFill>
                <a:latin typeface="+mn-lt"/>
                <a:cs typeface="Calibri"/>
              </a:rPr>
              <a:t>OR</a:t>
            </a:r>
            <a:r>
              <a:rPr lang="en-US">
                <a:solidFill>
                  <a:srgbClr val="2C62A9"/>
                </a:solidFill>
                <a:latin typeface="+mn-lt"/>
                <a:cs typeface="Calibri"/>
              </a:rPr>
              <a:t> ferritin ≥100 ng/ml (≥100 </a:t>
            </a:r>
            <a:r>
              <a:rPr lang="en-US">
                <a:solidFill>
                  <a:srgbClr val="2C62A9"/>
                </a:solidFill>
                <a:latin typeface="+mn-lt"/>
              </a:rPr>
              <a:t>µ</a:t>
            </a:r>
            <a:r>
              <a:rPr lang="en-US">
                <a:solidFill>
                  <a:srgbClr val="2C62A9"/>
                </a:solidFill>
                <a:latin typeface="+mn-lt"/>
                <a:cs typeface="Calibri"/>
              </a:rPr>
              <a:t>g/l) and &lt;300 ng/ml (&lt;300 </a:t>
            </a:r>
            <a:r>
              <a:rPr lang="en-US">
                <a:solidFill>
                  <a:srgbClr val="2C62A9"/>
                </a:solidFill>
                <a:latin typeface="+mn-lt"/>
              </a:rPr>
              <a:t>µ</a:t>
            </a:r>
            <a:r>
              <a:rPr lang="en-US">
                <a:solidFill>
                  <a:srgbClr val="2C62A9"/>
                </a:solidFill>
                <a:latin typeface="+mn-lt"/>
                <a:cs typeface="Calibri"/>
              </a:rPr>
              <a:t>g/l), and TSAT &lt;25%.  These targets differ from those for patients on hemodialysis which were </a:t>
            </a:r>
            <a:r>
              <a:rPr lang="en-US">
                <a:solidFill>
                  <a:srgbClr val="2C62A9"/>
                </a:solidFill>
                <a:latin typeface="+mn-lt"/>
              </a:rPr>
              <a:t>identical for both populations in</a:t>
            </a:r>
            <a:r>
              <a:rPr lang="en-US">
                <a:solidFill>
                  <a:srgbClr val="2C62A9"/>
                </a:solidFill>
                <a:latin typeface="+mn-lt"/>
                <a:cs typeface="Calibri"/>
              </a:rPr>
              <a:t> the 2012 guideline</a:t>
            </a:r>
          </a:p>
          <a:p>
            <a:pPr marL="0" lvl="0" indent="0">
              <a:lnSpc>
                <a:spcPct val="100000"/>
              </a:lnSpc>
              <a:spcBef>
                <a:spcPts val="0"/>
              </a:spcBef>
              <a:buNone/>
            </a:pPr>
            <a:endParaRPr lang="en-US">
              <a:solidFill>
                <a:srgbClr val="2C62A9"/>
              </a:solidFill>
              <a:latin typeface="+mn-lt"/>
              <a:cs typeface="Calibri"/>
            </a:endParaRPr>
          </a:p>
          <a:p>
            <a:pPr marL="342900" lvl="0" indent="-342900">
              <a:lnSpc>
                <a:spcPct val="100000"/>
              </a:lnSpc>
              <a:spcBef>
                <a:spcPts val="0"/>
              </a:spcBef>
            </a:pPr>
            <a:r>
              <a:rPr lang="en-US">
                <a:solidFill>
                  <a:srgbClr val="2C62A9"/>
                </a:solidFill>
                <a:latin typeface="+mn-lt"/>
                <a:cs typeface="Calibri"/>
              </a:rPr>
              <a:t>IV iron is generally preferred over oral iron in those with anemia and receiving hemodialysis therapy</a:t>
            </a:r>
          </a:p>
          <a:p>
            <a:pPr marL="342900" lvl="0" indent="-342900">
              <a:lnSpc>
                <a:spcPct val="100000"/>
              </a:lnSpc>
              <a:spcBef>
                <a:spcPts val="0"/>
              </a:spcBef>
            </a:pPr>
            <a:endParaRPr lang="en-US">
              <a:solidFill>
                <a:srgbClr val="2C62A9"/>
              </a:solidFill>
              <a:latin typeface="+mn-lt"/>
              <a:cs typeface="Calibri"/>
            </a:endParaRPr>
          </a:p>
          <a:p>
            <a:pPr marL="342900" lvl="0" indent="-342900">
              <a:lnSpc>
                <a:spcPct val="100000"/>
              </a:lnSpc>
              <a:spcBef>
                <a:spcPts val="0"/>
              </a:spcBef>
            </a:pPr>
            <a:r>
              <a:rPr lang="en-US">
                <a:solidFill>
                  <a:srgbClr val="2C62A9"/>
                </a:solidFill>
                <a:latin typeface="+mn-lt"/>
                <a:cs typeface="Calibri"/>
              </a:rPr>
              <a:t>Either oral iron or IV iron can be given to those with anemia </a:t>
            </a:r>
            <a:r>
              <a:rPr lang="en-US" b="1">
                <a:solidFill>
                  <a:srgbClr val="2C62A9"/>
                </a:solidFill>
                <a:latin typeface="+mn-lt"/>
                <a:cs typeface="Calibri"/>
              </a:rPr>
              <a:t>NOT</a:t>
            </a:r>
            <a:r>
              <a:rPr lang="en-US">
                <a:solidFill>
                  <a:srgbClr val="2C62A9"/>
                </a:solidFill>
                <a:latin typeface="+mn-lt"/>
                <a:cs typeface="Calibri"/>
              </a:rPr>
              <a:t> on hemodialysis or undergoing peritoneal dialysis.  Decision is based on person's values and preferences, degree of anemia and iron deficiency, and relative efficacy, tolerability, availability and cost</a:t>
            </a:r>
            <a:endParaRPr lang="en-GB">
              <a:solidFill>
                <a:srgbClr val="2C62A9"/>
              </a:solidFill>
              <a:latin typeface="+mn-lt"/>
              <a:cs typeface="Calibri"/>
            </a:endParaRPr>
          </a:p>
          <a:p>
            <a:pPr marL="342900" lvl="0" indent="-342900">
              <a:lnSpc>
                <a:spcPct val="100000"/>
              </a:lnSpc>
              <a:spcBef>
                <a:spcPts val="0"/>
              </a:spcBef>
            </a:pPr>
            <a:endParaRPr lang="en-GB">
              <a:latin typeface="Calibri"/>
              <a:cs typeface="Calibri"/>
            </a:endParaRPr>
          </a:p>
        </p:txBody>
      </p:sp>
    </p:spTree>
    <p:extLst>
      <p:ext uri="{BB962C8B-B14F-4D97-AF65-F5344CB8AC3E}">
        <p14:creationId xmlns:p14="http://schemas.microsoft.com/office/powerpoint/2010/main" val="384031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D7F82-2FED-A347-BEE6-AAC3C5644A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29D625-230B-CA31-56C8-A3C5BBD6EBB6}"/>
              </a:ext>
            </a:extLst>
          </p:cNvPr>
          <p:cNvSpPr>
            <a:spLocks noGrp="1"/>
          </p:cNvSpPr>
          <p:nvPr>
            <p:ph type="ctrTitle"/>
          </p:nvPr>
        </p:nvSpPr>
        <p:spPr>
          <a:xfrm>
            <a:off x="304800" y="521746"/>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Take-Home Messages (3)</a:t>
            </a:r>
          </a:p>
        </p:txBody>
      </p:sp>
      <p:sp>
        <p:nvSpPr>
          <p:cNvPr id="6" name="Subtitle 2">
            <a:extLst>
              <a:ext uri="{FF2B5EF4-FFF2-40B4-BE49-F238E27FC236}">
                <a16:creationId xmlns:a16="http://schemas.microsoft.com/office/drawing/2014/main" id="{EB3EDFAB-30E5-1EE6-3615-C023DD0D2A78}"/>
              </a:ext>
            </a:extLst>
          </p:cNvPr>
          <p:cNvSpPr>
            <a:spLocks noGrp="1"/>
          </p:cNvSpPr>
          <p:nvPr>
            <p:ph type="subTitle" idx="1"/>
          </p:nvPr>
        </p:nvSpPr>
        <p:spPr>
          <a:xfrm>
            <a:off x="304800" y="1510563"/>
            <a:ext cx="11090676" cy="4278396"/>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a:solidFill>
                  <a:srgbClr val="2C62A9"/>
                </a:solidFill>
                <a:latin typeface="+mn-lt"/>
                <a:cs typeface="Calibri"/>
              </a:rPr>
              <a:t>In people with CKD treated with iron, it is reasonable to withhold routine iron if ferritin ≥700 ng/ml (≥700 µg/l) or TSAT ≥40%</a:t>
            </a:r>
          </a:p>
          <a:p>
            <a:pPr marL="342900" lvl="0" indent="-342900">
              <a:lnSpc>
                <a:spcPct val="100000"/>
              </a:lnSpc>
              <a:spcBef>
                <a:spcPts val="0"/>
              </a:spcBef>
            </a:pPr>
            <a:endParaRPr lang="en-US">
              <a:solidFill>
                <a:srgbClr val="2C62A9"/>
              </a:solidFill>
              <a:latin typeface="+mn-lt"/>
              <a:cs typeface="Calibri"/>
            </a:endParaRPr>
          </a:p>
          <a:p>
            <a:pPr marL="342900" lvl="0" indent="-342900">
              <a:lnSpc>
                <a:spcPct val="100000"/>
              </a:lnSpc>
              <a:spcBef>
                <a:spcPts val="0"/>
              </a:spcBef>
            </a:pPr>
            <a:r>
              <a:rPr lang="en-US">
                <a:solidFill>
                  <a:srgbClr val="2C62A9"/>
                </a:solidFill>
                <a:latin typeface="+mn-lt"/>
                <a:cs typeface="Calibri"/>
              </a:rPr>
              <a:t>Selection of iron formulations (oral or IV) is guided by cost, individual patient preference, safety, tolerability, efficacy and dosing schedules. Consider switching from oral to IV iron if there is insufficient effect after 1-3 months or if tolerability is poor</a:t>
            </a:r>
          </a:p>
          <a:p>
            <a:pPr marL="342900" lvl="0" indent="-342900">
              <a:lnSpc>
                <a:spcPct val="100000"/>
              </a:lnSpc>
              <a:spcBef>
                <a:spcPts val="0"/>
              </a:spcBef>
            </a:pPr>
            <a:endParaRPr lang="en-US">
              <a:solidFill>
                <a:srgbClr val="2C62A9"/>
              </a:solidFill>
              <a:latin typeface="+mn-lt"/>
            </a:endParaRPr>
          </a:p>
          <a:p>
            <a:pPr marL="342900" lvl="0" indent="-342900">
              <a:lnSpc>
                <a:spcPct val="100000"/>
              </a:lnSpc>
              <a:spcBef>
                <a:spcPts val="0"/>
              </a:spcBef>
            </a:pPr>
            <a:r>
              <a:rPr lang="en-US">
                <a:solidFill>
                  <a:srgbClr val="2C62A9"/>
                </a:solidFill>
                <a:latin typeface="+mn-lt"/>
                <a:cs typeface="Calibri"/>
              </a:rPr>
              <a:t>In summary, there is no one-size-fits-all approach. Treatment with iron is governed by complex risk-benefit assessments, and share-decision making between healthcare providers and patients is essential to optimally manage anemia treatment</a:t>
            </a:r>
            <a:endParaRPr lang="en-GB">
              <a:solidFill>
                <a:srgbClr val="2C62A9"/>
              </a:solidFill>
              <a:latin typeface="+mn-lt"/>
              <a:cs typeface="Calibri"/>
            </a:endParaRPr>
          </a:p>
        </p:txBody>
      </p:sp>
    </p:spTree>
    <p:extLst>
      <p:ext uri="{BB962C8B-B14F-4D97-AF65-F5344CB8AC3E}">
        <p14:creationId xmlns:p14="http://schemas.microsoft.com/office/powerpoint/2010/main" val="78878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B3711-896D-F6EF-6496-2911C99661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1A7C9-B24E-220F-FD03-FE2FCEF9D996}"/>
              </a:ext>
            </a:extLst>
          </p:cNvPr>
          <p:cNvSpPr>
            <a:spLocks noGrp="1"/>
          </p:cNvSpPr>
          <p:nvPr>
            <p:ph type="ctrTitle"/>
          </p:nvPr>
        </p:nvSpPr>
        <p:spPr>
          <a:xfrm>
            <a:off x="304800" y="295244"/>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Take-Home Messages (4)</a:t>
            </a:r>
          </a:p>
        </p:txBody>
      </p:sp>
      <p:sp>
        <p:nvSpPr>
          <p:cNvPr id="6" name="Subtitle 2">
            <a:extLst>
              <a:ext uri="{FF2B5EF4-FFF2-40B4-BE49-F238E27FC236}">
                <a16:creationId xmlns:a16="http://schemas.microsoft.com/office/drawing/2014/main" id="{CFE3540C-0E5C-ECF1-829F-CD5450D21485}"/>
              </a:ext>
            </a:extLst>
          </p:cNvPr>
          <p:cNvSpPr>
            <a:spLocks noGrp="1"/>
          </p:cNvSpPr>
          <p:nvPr>
            <p:ph type="subTitle" idx="1"/>
          </p:nvPr>
        </p:nvSpPr>
        <p:spPr>
          <a:xfrm>
            <a:off x="304800" y="886135"/>
            <a:ext cx="11498510" cy="5892170"/>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a:solidFill>
                  <a:srgbClr val="2C62A9"/>
                </a:solidFill>
                <a:latin typeface="+mn-lt"/>
                <a:cs typeface="Calibri"/>
              </a:rPr>
              <a:t>In people with anemia and CKD, </a:t>
            </a:r>
            <a:r>
              <a:rPr lang="en-US" b="1">
                <a:solidFill>
                  <a:srgbClr val="2C62A9"/>
                </a:solidFill>
                <a:latin typeface="+mn-lt"/>
                <a:cs typeface="Calibri"/>
              </a:rPr>
              <a:t>address all correctable causes of anemia, including </a:t>
            </a:r>
            <a:r>
              <a:rPr lang="en-US" b="1" u="sng">
                <a:solidFill>
                  <a:srgbClr val="2C62A9"/>
                </a:solidFill>
                <a:latin typeface="+mn-lt"/>
                <a:cs typeface="Calibri"/>
              </a:rPr>
              <a:t>iron deficiency</a:t>
            </a:r>
            <a:r>
              <a:rPr lang="en-US" b="1">
                <a:solidFill>
                  <a:srgbClr val="2C62A9"/>
                </a:solidFill>
                <a:latin typeface="+mn-lt"/>
                <a:cs typeface="Calibri"/>
              </a:rPr>
              <a:t>, prior to the initiation of treatment with an ESA or a HIF-PHI</a:t>
            </a:r>
          </a:p>
          <a:p>
            <a:pPr marL="0" lvl="0" indent="0">
              <a:lnSpc>
                <a:spcPct val="100000"/>
              </a:lnSpc>
              <a:spcBef>
                <a:spcPts val="0"/>
              </a:spcBef>
              <a:buNone/>
            </a:pPr>
            <a:r>
              <a:rPr lang="en-US">
                <a:solidFill>
                  <a:srgbClr val="2C62A9"/>
                </a:solidFill>
                <a:latin typeface="+mn-lt"/>
                <a:cs typeface="Calibri"/>
              </a:rPr>
              <a:t> </a:t>
            </a:r>
          </a:p>
          <a:p>
            <a:pPr marL="342900" lvl="0" indent="-342900">
              <a:lnSpc>
                <a:spcPct val="100000"/>
              </a:lnSpc>
              <a:spcBef>
                <a:spcPts val="0"/>
              </a:spcBef>
            </a:pPr>
            <a:r>
              <a:rPr lang="en-US">
                <a:solidFill>
                  <a:srgbClr val="2C62A9"/>
                </a:solidFill>
                <a:latin typeface="+mn-lt"/>
                <a:cs typeface="Calibri"/>
              </a:rPr>
              <a:t>In people with anemia and CKD in whom correctable causes of anemia have been addressed, </a:t>
            </a:r>
            <a:r>
              <a:rPr lang="en-US" b="1">
                <a:solidFill>
                  <a:srgbClr val="2C62A9"/>
                </a:solidFill>
                <a:latin typeface="+mn-lt"/>
                <a:cs typeface="Calibri"/>
              </a:rPr>
              <a:t>KDIGO suggests an ESA rather than a HIF-PHI as first-line treatment of anemia</a:t>
            </a:r>
          </a:p>
          <a:p>
            <a:pPr marL="342900" lvl="0" indent="-342900">
              <a:lnSpc>
                <a:spcPct val="100000"/>
              </a:lnSpc>
              <a:spcBef>
                <a:spcPts val="0"/>
              </a:spcBef>
            </a:pPr>
            <a:endParaRPr lang="en-US" b="1">
              <a:solidFill>
                <a:srgbClr val="2C62A9"/>
              </a:solidFill>
              <a:latin typeface="+mn-lt"/>
            </a:endParaRPr>
          </a:p>
          <a:p>
            <a:pPr marL="342900" lvl="0" indent="-342900">
              <a:lnSpc>
                <a:spcPct val="100000"/>
              </a:lnSpc>
              <a:spcBef>
                <a:spcPts val="0"/>
              </a:spcBef>
            </a:pPr>
            <a:r>
              <a:rPr lang="en-US" b="1">
                <a:solidFill>
                  <a:srgbClr val="2C62A9"/>
                </a:solidFill>
                <a:latin typeface="+mn-lt"/>
                <a:cs typeface="Calibri"/>
              </a:rPr>
              <a:t>HIF-PHIs have been shown to increase Hb with similar efficacy as ESAs in </a:t>
            </a:r>
            <a:r>
              <a:rPr lang="en-US" b="1" u="sng">
                <a:solidFill>
                  <a:srgbClr val="2C62A9"/>
                </a:solidFill>
                <a:latin typeface="+mn-lt"/>
                <a:cs typeface="Calibri"/>
              </a:rPr>
              <a:t>CKD G5HD</a:t>
            </a:r>
            <a:r>
              <a:rPr lang="en-US" b="1">
                <a:solidFill>
                  <a:srgbClr val="2C62A9"/>
                </a:solidFill>
                <a:latin typeface="+mn-lt"/>
                <a:cs typeface="Calibri"/>
              </a:rPr>
              <a:t>.  There may be little or no difference in mortality, MACE, and other important clinical outcomes for HIF-PHIs vs ESAs, but there remains a high degree of uncertainty about the comparative side-effect profiles</a:t>
            </a:r>
            <a:endParaRPr lang="en-US">
              <a:solidFill>
                <a:srgbClr val="2C62A9"/>
              </a:solidFill>
              <a:latin typeface="+mn-lt"/>
              <a:cs typeface="Calibri"/>
            </a:endParaRPr>
          </a:p>
          <a:p>
            <a:pPr marL="0" lvl="0" indent="0">
              <a:lnSpc>
                <a:spcPct val="100000"/>
              </a:lnSpc>
              <a:spcBef>
                <a:spcPts val="0"/>
              </a:spcBef>
              <a:buNone/>
            </a:pPr>
            <a:endParaRPr lang="en-US">
              <a:solidFill>
                <a:srgbClr val="2C62A9"/>
              </a:solidFill>
              <a:latin typeface="+mn-lt"/>
              <a:cs typeface="Calibri"/>
            </a:endParaRPr>
          </a:p>
          <a:p>
            <a:pPr marL="342900" lvl="0" indent="-342900">
              <a:lnSpc>
                <a:spcPct val="100000"/>
              </a:lnSpc>
              <a:spcBef>
                <a:spcPts val="0"/>
              </a:spcBef>
            </a:pPr>
            <a:r>
              <a:rPr lang="en-US">
                <a:solidFill>
                  <a:srgbClr val="2C62A9"/>
                </a:solidFill>
                <a:latin typeface="+mn-lt"/>
                <a:cs typeface="Calibri"/>
              </a:rPr>
              <a:t>Among people </a:t>
            </a:r>
            <a:r>
              <a:rPr lang="en-US" b="1" u="sng">
                <a:solidFill>
                  <a:srgbClr val="2C62A9"/>
                </a:solidFill>
                <a:latin typeface="+mn-lt"/>
                <a:cs typeface="Calibri"/>
              </a:rPr>
              <a:t>not receiving dialysis</a:t>
            </a:r>
            <a:r>
              <a:rPr lang="en-US">
                <a:solidFill>
                  <a:srgbClr val="2C62A9"/>
                </a:solidFill>
                <a:latin typeface="+mn-lt"/>
                <a:cs typeface="Calibri"/>
              </a:rPr>
              <a:t>, there is even more uncertainty about comparative safety, with some </a:t>
            </a:r>
            <a:r>
              <a:rPr lang="en-US" b="1">
                <a:solidFill>
                  <a:srgbClr val="2C62A9"/>
                </a:solidFill>
                <a:latin typeface="+mn-lt"/>
                <a:cs typeface="Calibri"/>
              </a:rPr>
              <a:t>HIF-PHIs possibly associated with a higher risk of MACE and vascular access thrombosis than ESAs</a:t>
            </a:r>
            <a:endParaRPr lang="en-GB" b="1">
              <a:solidFill>
                <a:srgbClr val="2C62A9"/>
              </a:solidFill>
              <a:latin typeface="+mn-lt"/>
              <a:cs typeface="Calibri"/>
            </a:endParaRPr>
          </a:p>
        </p:txBody>
      </p:sp>
    </p:spTree>
    <p:extLst>
      <p:ext uri="{BB962C8B-B14F-4D97-AF65-F5344CB8AC3E}">
        <p14:creationId xmlns:p14="http://schemas.microsoft.com/office/powerpoint/2010/main" val="43669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9745F-0E02-F442-CE85-418A619D10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082185-DD80-BAD7-8876-451F258D389F}"/>
              </a:ext>
            </a:extLst>
          </p:cNvPr>
          <p:cNvSpPr>
            <a:spLocks noGrp="1"/>
          </p:cNvSpPr>
          <p:nvPr>
            <p:ph type="ctrTitle"/>
          </p:nvPr>
        </p:nvSpPr>
        <p:spPr>
          <a:xfrm>
            <a:off x="304800" y="412690"/>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Take-Home Messages (5)</a:t>
            </a:r>
          </a:p>
        </p:txBody>
      </p:sp>
      <p:sp>
        <p:nvSpPr>
          <p:cNvPr id="6" name="Subtitle 2">
            <a:extLst>
              <a:ext uri="{FF2B5EF4-FFF2-40B4-BE49-F238E27FC236}">
                <a16:creationId xmlns:a16="http://schemas.microsoft.com/office/drawing/2014/main" id="{73EE13C5-EFF7-80B8-84B9-029E524CAE99}"/>
              </a:ext>
            </a:extLst>
          </p:cNvPr>
          <p:cNvSpPr>
            <a:spLocks noGrp="1"/>
          </p:cNvSpPr>
          <p:nvPr>
            <p:ph type="subTitle" idx="1"/>
          </p:nvPr>
        </p:nvSpPr>
        <p:spPr>
          <a:xfrm>
            <a:off x="304799" y="1112637"/>
            <a:ext cx="11439787" cy="5581778"/>
          </a:xfrm>
          <a:prstGeom prst="rect">
            <a:avLst/>
          </a:prstGeom>
        </p:spPr>
        <p:txBody>
          <a:bodyPr/>
          <a:lstStyle>
            <a:lvl1pPr>
              <a:defRPr lang="en-GB" sz="2400" dirty="0">
                <a:solidFill>
                  <a:schemeClr val="tx2"/>
                </a:solidFill>
                <a:latin typeface="Calibri"/>
                <a:cs typeface="Calibri"/>
              </a:defRPr>
            </a:lvl1pPr>
          </a:lstStyle>
          <a:p>
            <a:pPr marL="342900" indent="-342900">
              <a:lnSpc>
                <a:spcPct val="100000"/>
              </a:lnSpc>
              <a:spcBef>
                <a:spcPts val="0"/>
              </a:spcBef>
            </a:pPr>
            <a:r>
              <a:rPr lang="en-US">
                <a:solidFill>
                  <a:srgbClr val="2C62A9"/>
                </a:solidFill>
                <a:latin typeface="+mn-lt"/>
              </a:rPr>
              <a:t>In people with anemia and </a:t>
            </a:r>
            <a:r>
              <a:rPr lang="en-US" b="1" u="sng">
                <a:solidFill>
                  <a:srgbClr val="2C62A9"/>
                </a:solidFill>
                <a:latin typeface="+mn-lt"/>
              </a:rPr>
              <a:t>CKD G5D receiving hemodialysis or peritoneal dialysis</a:t>
            </a:r>
            <a:r>
              <a:rPr lang="en-US">
                <a:solidFill>
                  <a:srgbClr val="2C62A9"/>
                </a:solidFill>
                <a:latin typeface="+mn-lt"/>
              </a:rPr>
              <a:t>, ESA therapy can be initiated when </a:t>
            </a:r>
            <a:r>
              <a:rPr lang="en-US" b="1">
                <a:solidFill>
                  <a:srgbClr val="2C62A9"/>
                </a:solidFill>
                <a:latin typeface="+mn-lt"/>
              </a:rPr>
              <a:t>Hb is ≤9.0-10.0 g/dl (≤90-100 g/l)</a:t>
            </a:r>
            <a:endParaRPr lang="en-GB" b="1">
              <a:solidFill>
                <a:srgbClr val="2C62A9"/>
              </a:solidFill>
              <a:latin typeface="+mn-lt"/>
            </a:endParaRPr>
          </a:p>
          <a:p>
            <a:pPr marL="342900" lvl="0" indent="-342900">
              <a:lnSpc>
                <a:spcPct val="100000"/>
              </a:lnSpc>
              <a:spcBef>
                <a:spcPts val="0"/>
              </a:spcBef>
            </a:pPr>
            <a:endParaRPr lang="en-US">
              <a:solidFill>
                <a:srgbClr val="2C62A9"/>
              </a:solidFill>
              <a:latin typeface="+mn-lt"/>
            </a:endParaRPr>
          </a:p>
          <a:p>
            <a:pPr marL="342900" lvl="0" indent="-342900">
              <a:lnSpc>
                <a:spcPct val="100000"/>
              </a:lnSpc>
              <a:spcBef>
                <a:spcPts val="0"/>
              </a:spcBef>
            </a:pPr>
            <a:r>
              <a:rPr lang="en-US">
                <a:solidFill>
                  <a:srgbClr val="2C62A9"/>
                </a:solidFill>
                <a:latin typeface="+mn-lt"/>
              </a:rPr>
              <a:t>In people with </a:t>
            </a:r>
            <a:r>
              <a:rPr lang="en-US" b="1" u="sng">
                <a:solidFill>
                  <a:srgbClr val="2C62A9"/>
                </a:solidFill>
                <a:latin typeface="+mn-lt"/>
              </a:rPr>
              <a:t>CKD not receiving dialysis, including kidney transplant recipients and children</a:t>
            </a:r>
            <a:r>
              <a:rPr lang="en-US">
                <a:solidFill>
                  <a:srgbClr val="2C62A9"/>
                </a:solidFill>
                <a:latin typeface="+mn-lt"/>
              </a:rPr>
              <a:t>, the selection of Hb concentration at which ESA therapy is initiated- generally ≤8.5-10.0 g/dl [85-100 g/l]- should consider the </a:t>
            </a:r>
            <a:r>
              <a:rPr lang="en-US" b="1">
                <a:solidFill>
                  <a:srgbClr val="2C62A9"/>
                </a:solidFill>
                <a:latin typeface="+mn-lt"/>
              </a:rPr>
              <a:t>presence of symptoms attributable to anemia, the potential benefits of higher Hb concentration, and the potential harms of RBC transfusions or ESA therapy  </a:t>
            </a:r>
            <a:endParaRPr lang="en-US">
              <a:solidFill>
                <a:srgbClr val="2C62A9"/>
              </a:solidFill>
              <a:latin typeface="+mn-lt"/>
              <a:cs typeface="Calibri"/>
            </a:endParaRPr>
          </a:p>
          <a:p>
            <a:pPr marL="342900" lvl="0" indent="-342900">
              <a:lnSpc>
                <a:spcPct val="100000"/>
              </a:lnSpc>
              <a:spcBef>
                <a:spcPts val="0"/>
              </a:spcBef>
            </a:pPr>
            <a:endParaRPr lang="en-US">
              <a:latin typeface="+mn-lt"/>
            </a:endParaRPr>
          </a:p>
          <a:p>
            <a:pPr marL="342900" lvl="0" indent="-342900">
              <a:lnSpc>
                <a:spcPct val="100000"/>
              </a:lnSpc>
              <a:spcBef>
                <a:spcPts val="0"/>
              </a:spcBef>
            </a:pPr>
            <a:r>
              <a:rPr lang="en-US">
                <a:solidFill>
                  <a:srgbClr val="2C62A9"/>
                </a:solidFill>
                <a:latin typeface="+mn-lt"/>
                <a:cs typeface="Calibri"/>
              </a:rPr>
              <a:t>For ESA maintenance therapy, </a:t>
            </a:r>
            <a:r>
              <a:rPr lang="en-US" b="1">
                <a:solidFill>
                  <a:srgbClr val="2C62A9"/>
                </a:solidFill>
                <a:latin typeface="+mn-lt"/>
                <a:cs typeface="Calibri"/>
              </a:rPr>
              <a:t>KDIGO recommends targeting Hb below 11.5 g/dl (115 g/l)</a:t>
            </a:r>
          </a:p>
          <a:p>
            <a:pPr marL="342900" lvl="0" indent="-342900">
              <a:lnSpc>
                <a:spcPct val="100000"/>
              </a:lnSpc>
              <a:spcBef>
                <a:spcPts val="0"/>
              </a:spcBef>
            </a:pPr>
            <a:endParaRPr lang="en-US">
              <a:solidFill>
                <a:srgbClr val="2C62A9"/>
              </a:solidFill>
              <a:latin typeface="+mn-lt"/>
            </a:endParaRPr>
          </a:p>
          <a:p>
            <a:pPr marL="342900" lvl="0" indent="-342900">
              <a:lnSpc>
                <a:spcPct val="100000"/>
              </a:lnSpc>
              <a:spcBef>
                <a:spcPts val="0"/>
              </a:spcBef>
            </a:pPr>
            <a:r>
              <a:rPr lang="en-US">
                <a:solidFill>
                  <a:srgbClr val="2C62A9"/>
                </a:solidFill>
                <a:latin typeface="+mn-lt"/>
                <a:cs typeface="Calibri"/>
              </a:rPr>
              <a:t>Avoid adjusting the dose of the ESA more frequently than once every 4 weeks.  Administer ESAs with the lowest dose possible that achieves and maintains treatment goals</a:t>
            </a:r>
            <a:endParaRPr lang="en-GB">
              <a:solidFill>
                <a:srgbClr val="2C62A9"/>
              </a:solidFill>
              <a:latin typeface="+mn-lt"/>
              <a:cs typeface="Calibri"/>
            </a:endParaRPr>
          </a:p>
        </p:txBody>
      </p:sp>
    </p:spTree>
    <p:extLst>
      <p:ext uri="{BB962C8B-B14F-4D97-AF65-F5344CB8AC3E}">
        <p14:creationId xmlns:p14="http://schemas.microsoft.com/office/powerpoint/2010/main" val="394519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D7F82-2FED-A347-BEE6-AAC3C5644A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29D625-230B-CA31-56C8-A3C5BBD6EBB6}"/>
              </a:ext>
            </a:extLst>
          </p:cNvPr>
          <p:cNvSpPr>
            <a:spLocks noGrp="1"/>
          </p:cNvSpPr>
          <p:nvPr>
            <p:ph type="ctrTitle"/>
          </p:nvPr>
        </p:nvSpPr>
        <p:spPr>
          <a:xfrm>
            <a:off x="288022" y="345578"/>
            <a:ext cx="11090676" cy="590891"/>
          </a:xfrm>
          <a:prstGeom prst="rect">
            <a:avLst/>
          </a:prstGeom>
          <a:noFill/>
        </p:spPr>
        <p:txBody>
          <a:bodyPr wrap="square" anchor="b">
            <a:spAutoFit/>
          </a:bodyPr>
          <a:lstStyle/>
          <a:p>
            <a:pPr>
              <a:spcBef>
                <a:spcPts val="0"/>
              </a:spcBef>
            </a:pPr>
            <a:r>
              <a:rPr lang="en-GB" sz="3600" b="1" cap="small">
                <a:solidFill>
                  <a:srgbClr val="2C62A9"/>
                </a:solidFill>
                <a:latin typeface="+mn-lt"/>
                <a:ea typeface="+mn-ea"/>
                <a:cs typeface="+mn-cs"/>
              </a:rPr>
              <a:t>Take-Home Messages (6)</a:t>
            </a:r>
          </a:p>
        </p:txBody>
      </p:sp>
      <p:sp>
        <p:nvSpPr>
          <p:cNvPr id="6" name="Subtitle 2">
            <a:extLst>
              <a:ext uri="{FF2B5EF4-FFF2-40B4-BE49-F238E27FC236}">
                <a16:creationId xmlns:a16="http://schemas.microsoft.com/office/drawing/2014/main" id="{EB3EDFAB-30E5-1EE6-3615-C023DD0D2A78}"/>
              </a:ext>
            </a:extLst>
          </p:cNvPr>
          <p:cNvSpPr>
            <a:spLocks noGrp="1"/>
          </p:cNvSpPr>
          <p:nvPr>
            <p:ph type="subTitle" idx="1"/>
          </p:nvPr>
        </p:nvSpPr>
        <p:spPr>
          <a:xfrm>
            <a:off x="420806" y="1112636"/>
            <a:ext cx="11090676" cy="5334457"/>
          </a:xfrm>
          <a:prstGeom prst="rect">
            <a:avLst/>
          </a:prstGeom>
        </p:spPr>
        <p:txBody>
          <a:bodyPr/>
          <a:lstStyle>
            <a:lvl1pPr>
              <a:defRPr lang="en-GB" sz="2400" dirty="0">
                <a:solidFill>
                  <a:schemeClr val="tx2"/>
                </a:solidFill>
                <a:latin typeface="Calibri"/>
                <a:cs typeface="Calibri"/>
              </a:defRPr>
            </a:lvl1pPr>
          </a:lstStyle>
          <a:p>
            <a:pPr marL="342900" lvl="0" indent="-342900">
              <a:lnSpc>
                <a:spcPct val="100000"/>
              </a:lnSpc>
              <a:spcBef>
                <a:spcPts val="0"/>
              </a:spcBef>
            </a:pPr>
            <a:r>
              <a:rPr lang="en-US">
                <a:solidFill>
                  <a:srgbClr val="2C62A9"/>
                </a:solidFill>
                <a:latin typeface="+mn-lt"/>
                <a:cs typeface="Calibri"/>
              </a:rPr>
              <a:t>Do not use ESAs and HIF-PHIs in combination</a:t>
            </a:r>
          </a:p>
          <a:p>
            <a:pPr marL="342900" lvl="0" indent="-342900">
              <a:lnSpc>
                <a:spcPct val="100000"/>
              </a:lnSpc>
              <a:spcBef>
                <a:spcPts val="0"/>
              </a:spcBef>
            </a:pPr>
            <a:endParaRPr lang="en-US">
              <a:solidFill>
                <a:srgbClr val="2C62A9"/>
              </a:solidFill>
              <a:latin typeface="+mn-lt"/>
            </a:endParaRPr>
          </a:p>
          <a:p>
            <a:pPr marL="342900" lvl="0" indent="-342900">
              <a:lnSpc>
                <a:spcPct val="100000"/>
              </a:lnSpc>
              <a:spcBef>
                <a:spcPts val="0"/>
              </a:spcBef>
            </a:pPr>
            <a:r>
              <a:rPr lang="en-US">
                <a:solidFill>
                  <a:srgbClr val="2C62A9"/>
                </a:solidFill>
                <a:latin typeface="+mn-lt"/>
                <a:cs typeface="Calibri"/>
              </a:rPr>
              <a:t>HIF-PHIs may be considered in those with ESA hyporesponsiveness.  Discontinue HIF-PHI after 3-4 months if a desired erythropoietic response has not been achieved</a:t>
            </a:r>
          </a:p>
          <a:p>
            <a:pPr marL="342900" lvl="0" indent="-342900">
              <a:lnSpc>
                <a:spcPct val="100000"/>
              </a:lnSpc>
              <a:spcBef>
                <a:spcPts val="0"/>
              </a:spcBef>
            </a:pPr>
            <a:endParaRPr lang="en-US">
              <a:solidFill>
                <a:srgbClr val="2C62A9"/>
              </a:solidFill>
              <a:latin typeface="+mn-lt"/>
            </a:endParaRPr>
          </a:p>
          <a:p>
            <a:pPr marL="342900" lvl="0" indent="-342900">
              <a:lnSpc>
                <a:spcPct val="100000"/>
              </a:lnSpc>
              <a:spcBef>
                <a:spcPts val="0"/>
              </a:spcBef>
            </a:pPr>
            <a:r>
              <a:rPr lang="en-US">
                <a:solidFill>
                  <a:srgbClr val="2C62A9"/>
                </a:solidFill>
                <a:latin typeface="+mn-lt"/>
                <a:cs typeface="Calibri"/>
              </a:rPr>
              <a:t>Administer HIF-PHIs at the lowest dose to improve symptoms from anemia and to avoid transfusion. Use the same Hb thresholds as ESAs for initiation and maintenance therapy</a:t>
            </a:r>
          </a:p>
          <a:p>
            <a:pPr marL="342900" lvl="0" indent="-342900">
              <a:lnSpc>
                <a:spcPct val="100000"/>
              </a:lnSpc>
              <a:spcBef>
                <a:spcPts val="0"/>
              </a:spcBef>
            </a:pPr>
            <a:endParaRPr lang="en-US">
              <a:solidFill>
                <a:srgbClr val="2C62A9"/>
              </a:solidFill>
              <a:latin typeface="+mn-lt"/>
            </a:endParaRPr>
          </a:p>
          <a:p>
            <a:pPr marL="342900" lvl="0" indent="-342900">
              <a:lnSpc>
                <a:spcPct val="100000"/>
              </a:lnSpc>
              <a:spcBef>
                <a:spcPts val="0"/>
              </a:spcBef>
            </a:pPr>
            <a:r>
              <a:rPr lang="en-US">
                <a:solidFill>
                  <a:srgbClr val="2C62A9"/>
                </a:solidFill>
                <a:latin typeface="+mn-lt"/>
                <a:cs typeface="Calibri"/>
              </a:rPr>
              <a:t>In people with anemia and CKD eligible for kidney transplantation, avoid, when possible, RBC transfusions to minimize the risk of allosensitization</a:t>
            </a:r>
          </a:p>
          <a:p>
            <a:pPr marL="342900" lvl="0" indent="-342900">
              <a:lnSpc>
                <a:spcPct val="100000"/>
              </a:lnSpc>
              <a:spcBef>
                <a:spcPts val="0"/>
              </a:spcBef>
            </a:pPr>
            <a:endParaRPr lang="en-US">
              <a:solidFill>
                <a:srgbClr val="2C62A9"/>
              </a:solidFill>
              <a:latin typeface="+mn-lt"/>
            </a:endParaRPr>
          </a:p>
          <a:p>
            <a:pPr marL="342900" lvl="0" indent="-342900">
              <a:lnSpc>
                <a:spcPct val="100000"/>
              </a:lnSpc>
              <a:spcBef>
                <a:spcPts val="0"/>
              </a:spcBef>
            </a:pPr>
            <a:r>
              <a:rPr lang="en-US">
                <a:solidFill>
                  <a:srgbClr val="2C62A9"/>
                </a:solidFill>
                <a:latin typeface="+mn-lt"/>
                <a:cs typeface="Calibri"/>
              </a:rPr>
              <a:t>Base the decision to transfuse on symptoms</a:t>
            </a:r>
            <a:r>
              <a:rPr lang="en-US">
                <a:solidFill>
                  <a:srgbClr val="2C62A9"/>
                </a:solidFill>
                <a:latin typeface="+mn-lt"/>
              </a:rPr>
              <a:t> and signs caused by anemia </a:t>
            </a:r>
            <a:r>
              <a:rPr lang="en-US" b="1">
                <a:solidFill>
                  <a:srgbClr val="2C62A9"/>
                </a:solidFill>
                <a:latin typeface="+mn-lt"/>
              </a:rPr>
              <a:t>rather than an arbitrary Hb threshold</a:t>
            </a:r>
            <a:endParaRPr lang="en-GB" b="1">
              <a:solidFill>
                <a:srgbClr val="2C62A9"/>
              </a:solidFill>
              <a:latin typeface="+mn-lt"/>
              <a:cs typeface="Calibri"/>
            </a:endParaRPr>
          </a:p>
        </p:txBody>
      </p:sp>
    </p:spTree>
    <p:extLst>
      <p:ext uri="{BB962C8B-B14F-4D97-AF65-F5344CB8AC3E}">
        <p14:creationId xmlns:p14="http://schemas.microsoft.com/office/powerpoint/2010/main" val="339410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6"/>
          <p:cNvSpPr txBox="1">
            <a:spLocks noGrp="1"/>
          </p:cNvSpPr>
          <p:nvPr>
            <p:ph type="ctrTitle"/>
          </p:nvPr>
        </p:nvSpPr>
        <p:spPr>
          <a:xfrm>
            <a:off x="304800" y="262740"/>
            <a:ext cx="11090676" cy="70173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2C62A9"/>
              </a:buClr>
              <a:buSzPts val="4400"/>
              <a:buFont typeface="Calibri"/>
              <a:buNone/>
            </a:pPr>
            <a:r>
              <a:rPr lang="en-US" cap="small">
                <a:solidFill>
                  <a:srgbClr val="2C62A9"/>
                </a:solidFill>
                <a:latin typeface="+mj-lt"/>
                <a:ea typeface="Calibri"/>
                <a:cs typeface="Calibri"/>
                <a:sym typeface="Calibri"/>
              </a:rPr>
              <a:t>PICO questions </a:t>
            </a:r>
            <a:endParaRPr sz="4400" b="0" cap="small">
              <a:solidFill>
                <a:srgbClr val="2C62A9"/>
              </a:solidFill>
              <a:latin typeface="+mj-lt"/>
              <a:ea typeface="Calibri"/>
              <a:cs typeface="Calibri"/>
              <a:sym typeface="Calibri"/>
            </a:endParaRPr>
          </a:p>
        </p:txBody>
      </p:sp>
      <p:pic>
        <p:nvPicPr>
          <p:cNvPr id="5" name="Picture 4">
            <a:extLst>
              <a:ext uri="{FF2B5EF4-FFF2-40B4-BE49-F238E27FC236}">
                <a16:creationId xmlns:a16="http://schemas.microsoft.com/office/drawing/2014/main" id="{709C4C9F-EFE4-FA79-4A10-E84BA971FDD6}"/>
              </a:ext>
            </a:extLst>
          </p:cNvPr>
          <p:cNvPicPr>
            <a:picLocks noChangeAspect="1"/>
          </p:cNvPicPr>
          <p:nvPr/>
        </p:nvPicPr>
        <p:blipFill>
          <a:blip r:embed="rId3"/>
          <a:srcRect t="4919"/>
          <a:stretch>
            <a:fillRect/>
          </a:stretch>
        </p:blipFill>
        <p:spPr>
          <a:xfrm>
            <a:off x="1422119" y="1562100"/>
            <a:ext cx="9207445" cy="4046220"/>
          </a:xfrm>
          <a:prstGeom prst="rect">
            <a:avLst/>
          </a:prstGeom>
        </p:spPr>
      </p:pic>
    </p:spTree>
    <p:extLst>
      <p:ext uri="{BB962C8B-B14F-4D97-AF65-F5344CB8AC3E}">
        <p14:creationId xmlns:p14="http://schemas.microsoft.com/office/powerpoint/2010/main" val="322660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4">
      <a:dk1>
        <a:srgbClr val="000000"/>
      </a:dk1>
      <a:lt1>
        <a:srgbClr val="FFFFFF"/>
      </a:lt1>
      <a:dk2>
        <a:srgbClr val="004990"/>
      </a:dk2>
      <a:lt2>
        <a:srgbClr val="DBEFF9"/>
      </a:lt2>
      <a:accent1>
        <a:srgbClr val="0F6FC6"/>
      </a:accent1>
      <a:accent2>
        <a:srgbClr val="009DD9"/>
      </a:accent2>
      <a:accent3>
        <a:srgbClr val="0BD0D9"/>
      </a:accent3>
      <a:accent4>
        <a:srgbClr val="10CF9B"/>
      </a:accent4>
      <a:accent5>
        <a:srgbClr val="11A260"/>
      </a:accent5>
      <a:accent6>
        <a:srgbClr val="A5C249"/>
      </a:accent6>
      <a:hlink>
        <a:srgbClr val="F49100"/>
      </a:hlink>
      <a:folHlink>
        <a:srgbClr val="85DF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TotalTime>
  <Words>11187</Words>
  <Application>Microsoft Office PowerPoint</Application>
  <PresentationFormat>Widescreen</PresentationFormat>
  <Paragraphs>735</Paragraphs>
  <Slides>84</Slides>
  <Notes>68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Malgun Gothic</vt:lpstr>
      <vt:lpstr>Aptos</vt:lpstr>
      <vt:lpstr>Arial</vt:lpstr>
      <vt:lpstr>Calibri</vt:lpstr>
      <vt:lpstr>Gill Sans MT</vt:lpstr>
      <vt:lpstr>1_Office Theme</vt:lpstr>
      <vt:lpstr>KDIGO 2026 Clinical Practice Guideline  for the Management of Anemia in CKD Slide Set</vt:lpstr>
      <vt:lpstr>Table of contents</vt:lpstr>
      <vt:lpstr>KDIGO 2012 Guideline: The Original</vt:lpstr>
      <vt:lpstr>Work Group</vt:lpstr>
      <vt:lpstr>PowerPoint Presentation</vt:lpstr>
      <vt:lpstr>PowerPoint Presentation</vt:lpstr>
      <vt:lpstr>Scope of the Clinical Practice Guideline</vt:lpstr>
      <vt:lpstr>Evidence Review </vt:lpstr>
      <vt:lpstr>PICO questions </vt:lpstr>
      <vt:lpstr>PICO questions </vt:lpstr>
      <vt:lpstr>PICO questions </vt:lpstr>
      <vt:lpstr>PICO questions </vt:lpstr>
      <vt:lpstr>Literature search  thru October 2024</vt:lpstr>
      <vt:lpstr>Chapter 1. Diagnosis and Evaluation of Anemia in People with CKD </vt:lpstr>
      <vt:lpstr>1.1 Anemia in CKD: Overview</vt:lpstr>
      <vt:lpstr>1.1 Anemia in CKD: Definitions and Prevalence</vt:lpstr>
      <vt:lpstr>1.1 Anemia in CKD: Global burden</vt:lpstr>
      <vt:lpstr>1.1 Anemia in CKD: Causes</vt:lpstr>
      <vt:lpstr>1.1 Anemia in CKD: Adverse Outcomes</vt:lpstr>
      <vt:lpstr>1.2 Anemia in CKD: Iron deficiency</vt:lpstr>
      <vt:lpstr>1.2 Anemia in CKD: Types of Iron deficiency</vt:lpstr>
      <vt:lpstr>1.2 Anemia in CKD: Initial workup</vt:lpstr>
      <vt:lpstr>1.2 Anemia in CKD: Initial workup</vt:lpstr>
      <vt:lpstr>1.2 Anemia in CKD: Additional workup if cause is not apparent</vt:lpstr>
      <vt:lpstr>Chapter 2. Use of Iron to Treat Iron Deficiency and Anemia in People with CKD </vt:lpstr>
      <vt:lpstr>Anemia in CKD: Use of Iron to Treat Iron Deficiency in CKD G5HD (hemodialysis)</vt:lpstr>
      <vt:lpstr>Anemia in CKD: Use of Iron to Treat Iron Deficiency in CKD G5HD (hemodialysis)</vt:lpstr>
      <vt:lpstr>Anemia in CKD: Use of Iron to Treat Iron Deficiency in CKD G5HD (hemodialysis)</vt:lpstr>
      <vt:lpstr>Anemia in CKD: I.V. Iron Formulations</vt:lpstr>
      <vt:lpstr>Anemia in CKD: Use of Iron to Treat Iron Deficiency in CKD NOT receiving hemodialysis or CKD G5PD (peritoneal Dialysis)</vt:lpstr>
      <vt:lpstr>FIND-CKD</vt:lpstr>
      <vt:lpstr>Anemia in CKD: Use of Iron to Treat Iron Deficiency in CKD NOT receiving hemodialysis or CKD G5PD (peritoneal Dialysis)</vt:lpstr>
      <vt:lpstr>Anemia in CKD: Oral Iron Formulations</vt:lpstr>
      <vt:lpstr>Anemia in CKD: I.V. vs. Oral Iron Considerations</vt:lpstr>
      <vt:lpstr>Anemia in CKD: Iron withholding</vt:lpstr>
      <vt:lpstr>Anemia in CKD: Iron Formulations and monitoring during Administrations </vt:lpstr>
      <vt:lpstr>Anemia in CKD: Iron Formulations and monitoring during Administrations </vt:lpstr>
      <vt:lpstr>Anemia in CKD: Iron Formulations and monitoring during Administrations </vt:lpstr>
      <vt:lpstr>Anemia in CKD: Considerations regarding iron administration</vt:lpstr>
      <vt:lpstr>Anemia in CKD: Hypersensitivity reactions</vt:lpstr>
      <vt:lpstr>Anemia in CKD: Hypersensitivity reactions</vt:lpstr>
      <vt:lpstr>Anemia in CKD: Profound iron deficiency in the absence of anemia</vt:lpstr>
      <vt:lpstr>Chapter 3. Use of ESAs, HIF-PHIs, and Other Agents to Treat Anemia in People with CKD </vt:lpstr>
      <vt:lpstr>3.1 Treatment Initiation: ESAs vs HIF-PHIs </vt:lpstr>
      <vt:lpstr>3.1 Treatment Initiation: ESAs vs HIF-PHIs </vt:lpstr>
      <vt:lpstr>3.1 Treatment Initiation: ESAs vs HIF-PHIs </vt:lpstr>
      <vt:lpstr>HIF-PHIs: Mechanism of action</vt:lpstr>
      <vt:lpstr>3.1 Treatment Initiation: ESAs vs HIF-PHIs </vt:lpstr>
      <vt:lpstr>3.2 ESA Initiation</vt:lpstr>
      <vt:lpstr>3.3 ESA Maintenance</vt:lpstr>
      <vt:lpstr>3.4.1 ESA Dosing</vt:lpstr>
      <vt:lpstr>3.4.1 ESA Dosing</vt:lpstr>
      <vt:lpstr>3.4.2 ESA Route of administration</vt:lpstr>
      <vt:lpstr>3.4.3 ESA Frequency of administration and monitoring</vt:lpstr>
      <vt:lpstr>3.4.3 ESA Frequency of administration and monitoring</vt:lpstr>
      <vt:lpstr>3.4.3 ESA Frequency of administration and monitoring</vt:lpstr>
      <vt:lpstr>3.5 HIF-PHI treatment initiation and maintenance</vt:lpstr>
      <vt:lpstr>3.5 HIF-PHI treatment initiation and maintenance</vt:lpstr>
      <vt:lpstr>3.5 HIF-PHI treatment initiation and maintenance</vt:lpstr>
      <vt:lpstr>3.6 HIF-PHI Monitoring</vt:lpstr>
      <vt:lpstr>3.6 HIF-PHI Monitoring</vt:lpstr>
      <vt:lpstr>3.7 ESA Hyporesponsiveness</vt:lpstr>
      <vt:lpstr>Inflammation in anemia-CKD</vt:lpstr>
      <vt:lpstr>3.7 ESA Hyporesponsiveness: Various definitions</vt:lpstr>
      <vt:lpstr>3.7 ESA Hyporesponsiveness</vt:lpstr>
      <vt:lpstr>3.7 ESA Hyporesponsiveness</vt:lpstr>
      <vt:lpstr>3.7 ESA Hyporesponsiveness</vt:lpstr>
      <vt:lpstr>3.7 ESA Hyporesponsiveness</vt:lpstr>
      <vt:lpstr>Chapter 4. Red Blood Cell Transfusions to Treat Anemia in People with CKD </vt:lpstr>
      <vt:lpstr>Red blood cell transfusions </vt:lpstr>
      <vt:lpstr>Red blood cell transfusions </vt:lpstr>
      <vt:lpstr>Risk of allosensitization following RBC transfusions </vt:lpstr>
      <vt:lpstr>Risk of allosensitization following RBC transfusions </vt:lpstr>
      <vt:lpstr>Risk of allosensitization following RBC transfusions </vt:lpstr>
      <vt:lpstr>Red blood cell transfusions </vt:lpstr>
      <vt:lpstr>Red blood cell transfusions </vt:lpstr>
      <vt:lpstr>Red blood cell transfusions: Indications </vt:lpstr>
      <vt:lpstr>Red blood cell transfusions </vt:lpstr>
      <vt:lpstr>Take-Home Messages (1)</vt:lpstr>
      <vt:lpstr>Take-Home Messages (2)</vt:lpstr>
      <vt:lpstr>Take-Home Messages (3)</vt:lpstr>
      <vt:lpstr>Take-Home Messages (4)</vt:lpstr>
      <vt:lpstr>Take-Home Messages (5)</vt:lpstr>
      <vt:lpstr>Take-Home Messages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Mike Cheung</dc:creator>
  <cp:lastModifiedBy>Mike Cheung</cp:lastModifiedBy>
  <cp:revision>119</cp:revision>
  <dcterms:created xsi:type="dcterms:W3CDTF">2026-01-28T20:04:04Z</dcterms:created>
  <dcterms:modified xsi:type="dcterms:W3CDTF">2026-05-08T08:15:20Z</dcterms:modified>
</cp:coreProperties>
</file>